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6"/>
  </p:handoutMasterIdLst>
  <p:sldIdLst>
    <p:sldId id="494" r:id="rId3"/>
    <p:sldId id="1086" r:id="rId4"/>
    <p:sldId id="999" r:id="rId6"/>
    <p:sldId id="1058" r:id="rId7"/>
    <p:sldId id="1000" r:id="rId8"/>
    <p:sldId id="1001" r:id="rId9"/>
    <p:sldId id="1002" r:id="rId10"/>
    <p:sldId id="1003" r:id="rId11"/>
    <p:sldId id="1004" r:id="rId12"/>
    <p:sldId id="1005" r:id="rId13"/>
    <p:sldId id="1006" r:id="rId14"/>
    <p:sldId id="1007" r:id="rId15"/>
    <p:sldId id="1008" r:id="rId16"/>
    <p:sldId id="1009" r:id="rId17"/>
    <p:sldId id="1010" r:id="rId18"/>
    <p:sldId id="1080" r:id="rId19"/>
    <p:sldId id="1081" r:id="rId20"/>
    <p:sldId id="1097" r:id="rId21"/>
    <p:sldId id="1098" r:id="rId22"/>
    <p:sldId id="1014" r:id="rId23"/>
    <p:sldId id="1015" r:id="rId24"/>
    <p:sldId id="1016" r:id="rId25"/>
    <p:sldId id="1017" r:id="rId26"/>
    <p:sldId id="1018" r:id="rId27"/>
    <p:sldId id="1021" r:id="rId28"/>
    <p:sldId id="1023" r:id="rId29"/>
    <p:sldId id="1082" r:id="rId30"/>
    <p:sldId id="1024" r:id="rId31"/>
    <p:sldId id="1025" r:id="rId32"/>
    <p:sldId id="1026" r:id="rId33"/>
    <p:sldId id="1088" r:id="rId34"/>
    <p:sldId id="1089" r:id="rId35"/>
    <p:sldId id="1217" r:id="rId36"/>
    <p:sldId id="1027" r:id="rId37"/>
    <p:sldId id="1090" r:id="rId38"/>
    <p:sldId id="1218" r:id="rId39"/>
    <p:sldId id="1091" r:id="rId40"/>
    <p:sldId id="1219" r:id="rId41"/>
    <p:sldId id="1028" r:id="rId42"/>
    <p:sldId id="1029" r:id="rId43"/>
    <p:sldId id="1092" r:id="rId44"/>
    <p:sldId id="1215" r:id="rId45"/>
  </p:sldIdLst>
  <p:sldSz cx="9144000" cy="6858000" type="screen4x3"/>
  <p:notesSz cx="6858000" cy="9947275"/>
  <p:defaultTextStyle>
    <a:defPPr>
      <a:defRPr lang="zh-CN"/>
    </a:defPPr>
    <a:lvl1pPr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3300"/>
    <a:srgbClr val="99CCFF"/>
    <a:srgbClr val="FFFFCC"/>
    <a:srgbClr val="FF5050"/>
    <a:srgbClr val="0055FE"/>
    <a:srgbClr val="003366"/>
    <a:srgbClr val="000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6" autoAdjust="0"/>
    <p:restoredTop sz="92456" autoAdjust="0"/>
  </p:normalViewPr>
  <p:slideViewPr>
    <p:cSldViewPr snapToGrid="0">
      <p:cViewPr varScale="1">
        <p:scale>
          <a:sx n="63" d="100"/>
          <a:sy n="63" d="100"/>
        </p:scale>
        <p:origin x="97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84"/>
    </p:cViewPr>
  </p:sorterViewPr>
  <p:notesViewPr>
    <p:cSldViewPr snapToGrid="0">
      <p:cViewPr varScale="1">
        <p:scale>
          <a:sx n="81" d="100"/>
          <a:sy n="81" d="100"/>
        </p:scale>
        <p:origin x="-1230" y="-102"/>
      </p:cViewPr>
      <p:guideLst>
        <p:guide orient="horz" pos="3133"/>
        <p:guide pos="2160"/>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46FAA2C5-FFEB-4317-AE37-905123FA2A3C}" type="datetimeFigureOut">
              <a:rPr lang="zh-CN" altLang="en-US" smtClean="0"/>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00FCA2BE-8F46-46D6-88CA-2B5CCE2667D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97364"/>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6019" name="Rectangle 3"/>
          <p:cNvSpPr>
            <a:spLocks noGrp="1" noChangeArrowheads="1"/>
          </p:cNvSpPr>
          <p:nvPr>
            <p:ph type="dt" idx="1"/>
          </p:nvPr>
        </p:nvSpPr>
        <p:spPr bwMode="auto">
          <a:xfrm>
            <a:off x="3884613" y="0"/>
            <a:ext cx="2971800" cy="497364"/>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36196" name="Rectangle 4"/>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ln>
        </p:spPr>
      </p:sp>
      <p:sp>
        <p:nvSpPr>
          <p:cNvPr id="86021" name="Rectangle 5"/>
          <p:cNvSpPr>
            <a:spLocks noGrp="1" noChangeArrowheads="1"/>
          </p:cNvSpPr>
          <p:nvPr>
            <p:ph type="body" sz="quarter" idx="3"/>
          </p:nvPr>
        </p:nvSpPr>
        <p:spPr bwMode="auto">
          <a:xfrm>
            <a:off x="685800" y="4724956"/>
            <a:ext cx="5486400" cy="4476274"/>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6022" name="Rectangle 6"/>
          <p:cNvSpPr>
            <a:spLocks noGrp="1" noChangeArrowheads="1"/>
          </p:cNvSpPr>
          <p:nvPr>
            <p:ph type="ftr" sz="quarter" idx="4"/>
          </p:nvPr>
        </p:nvSpPr>
        <p:spPr bwMode="auto">
          <a:xfrm>
            <a:off x="0" y="9448185"/>
            <a:ext cx="2971800" cy="497364"/>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6023" name="Rectangle 7"/>
          <p:cNvSpPr>
            <a:spLocks noGrp="1" noChangeArrowheads="1"/>
          </p:cNvSpPr>
          <p:nvPr>
            <p:ph type="sldNum" sz="quarter" idx="5"/>
          </p:nvPr>
        </p:nvSpPr>
        <p:spPr bwMode="auto">
          <a:xfrm>
            <a:off x="3884613" y="9448185"/>
            <a:ext cx="2971800" cy="497364"/>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FF47F261-1A46-4EE7-92E8-38CF68948EA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fld>
            <a:endParaRPr lang="en-US" altLang="zh-CN"/>
          </a:p>
        </p:txBody>
      </p:sp>
      <p:sp>
        <p:nvSpPr>
          <p:cNvPr id="80899" name="Rectangle 7"/>
          <p:cNvSpPr txBox="1">
            <a:spLocks noGrp="1" noChangeArrowheads="1"/>
          </p:cNvSpPr>
          <p:nvPr/>
        </p:nvSpPr>
        <p:spPr bwMode="auto">
          <a:xfrm>
            <a:off x="3884613" y="9448185"/>
            <a:ext cx="2971800" cy="497364"/>
          </a:xfrm>
          <a:prstGeom prst="rect">
            <a:avLst/>
          </a:prstGeom>
          <a:noFill/>
          <a:ln w="9525">
            <a:noFill/>
            <a:miter lim="800000"/>
          </a:ln>
        </p:spPr>
        <p:txBody>
          <a:bodyPr anchor="b"/>
          <a:lstStyle/>
          <a:p>
            <a:pPr algn="r"/>
            <a:fld id="{FA8C691C-EFD2-478D-8746-E7F180C6C369}" type="slidenum">
              <a:rPr kumimoji="0" lang="en-US" altLang="zh-CN" sz="1200" b="1">
                <a:latin typeface="Arial" panose="020B0604020202020204" pitchFamily="34" charset="0"/>
                <a:ea typeface="宋体" panose="02010600030101010101" pitchFamily="2" charset="-122"/>
              </a:rPr>
            </a:fld>
            <a:endParaRPr kumimoji="0" lang="en-US" altLang="zh-CN" sz="1200" b="1">
              <a:latin typeface="Arial" panose="020B0604020202020204" pitchFamily="34" charset="0"/>
              <a:ea typeface="宋体" panose="02010600030101010101" pitchFamily="2" charset="-122"/>
            </a:endParaRPr>
          </a:p>
        </p:txBody>
      </p:sp>
      <p:sp>
        <p:nvSpPr>
          <p:cNvPr id="80900" name="Rectangle 2"/>
          <p:cNvSpPr>
            <a:spLocks noGrp="1" noRot="1" noChangeAspect="1" noChangeArrowheads="1" noTextEdit="1"/>
          </p:cNvSpPr>
          <p:nvPr>
            <p:ph type="sldImg"/>
          </p:nvPr>
        </p:nvSpPr>
        <p:spPr/>
      </p:sp>
      <p:sp>
        <p:nvSpPr>
          <p:cNvPr id="80901" name="Rectangle 3"/>
          <p:cNvSpPr>
            <a:spLocks noGrp="1" noChangeArrowheads="1"/>
          </p:cNvSpPr>
          <p:nvPr>
            <p:ph type="body" idx="1"/>
          </p:nvPr>
        </p:nvSpPr>
        <p:spPr>
          <a:xfrm>
            <a:off x="685800" y="4724956"/>
            <a:ext cx="5486400" cy="4476274"/>
          </a:xfrm>
          <a:noFill/>
          <a:ln w="9525"/>
        </p:spPr>
        <p:txBody>
          <a:bodyPr wrap="square"/>
          <a:lstStyle/>
          <a:p>
            <a:pPr eaLnBrk="1" hangingPunct="1">
              <a:spcBef>
                <a:spcPct val="0"/>
              </a:spcBef>
            </a:pPr>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p:cSld name="标题幻灯片">
    <p:spTree>
      <p:nvGrpSpPr>
        <p:cNvPr id="1" name=""/>
        <p:cNvGrpSpPr/>
        <p:nvPr/>
      </p:nvGrpSpPr>
      <p:grpSpPr>
        <a:xfrm>
          <a:off x="0" y="0"/>
          <a:ext cx="0" cy="0"/>
          <a:chOff x="0" y="0"/>
          <a:chExt cx="0" cy="0"/>
        </a:xfrm>
      </p:grpSpPr>
      <p:sp>
        <p:nvSpPr>
          <p:cNvPr id="7" name="Rectangle 10"/>
          <p:cNvSpPr>
            <a:spLocks noChangeArrowheads="1"/>
          </p:cNvSpPr>
          <p:nvPr userDrawn="1"/>
        </p:nvSpPr>
        <p:spPr bwMode="white">
          <a:xfrm>
            <a:off x="2627313" y="692150"/>
            <a:ext cx="6315075" cy="1301750"/>
          </a:xfrm>
          <a:prstGeom prst="rect">
            <a:avLst/>
          </a:prstGeom>
          <a:noFill/>
          <a:ln w="9525">
            <a:noFill/>
            <a:miter lim="800000"/>
          </a:ln>
          <a:effectLst/>
        </p:spPr>
        <p:txBody>
          <a:bodyPr anchor="ctr"/>
          <a:lstStyle/>
          <a:p>
            <a:pPr>
              <a:defRPr/>
            </a:pPr>
            <a:r>
              <a:rPr lang="zh-CN" altLang="en-US" sz="4000" b="1">
                <a:solidFill>
                  <a:schemeClr val="tx2"/>
                </a:solidFill>
                <a:latin typeface="Times New Roman" panose="02020603050405020304" pitchFamily="18" charset="0"/>
                <a:ea typeface="楷体_GB2312" panose="02010609030101010101" pitchFamily="49" charset="-122"/>
              </a:rPr>
              <a:t>嵌入式系统原理及应用教程</a:t>
            </a:r>
            <a:endParaRPr lang="zh-CN" altLang="en-US" sz="4000" b="1">
              <a:solidFill>
                <a:schemeClr val="tx2"/>
              </a:solidFill>
              <a:latin typeface="Times New Roman" panose="02020603050405020304" pitchFamily="18" charset="0"/>
              <a:ea typeface="楷体_GB2312" panose="02010609030101010101" pitchFamily="49" charset="-122"/>
            </a:endParaRPr>
          </a:p>
        </p:txBody>
      </p:sp>
      <p:sp>
        <p:nvSpPr>
          <p:cNvPr id="9" name="Rectangle 6"/>
          <p:cNvSpPr>
            <a:spLocks noGrp="1" noChangeArrowheads="1"/>
          </p:cNvSpPr>
          <p:nvPr>
            <p:ph type="dt" sz="half" idx="10"/>
          </p:nvPr>
        </p:nvSpPr>
        <p:spPr>
          <a:xfrm>
            <a:off x="493713" y="6597060"/>
            <a:ext cx="2133600" cy="244475"/>
          </a:xfrm>
          <a:prstGeom prst="rect">
            <a:avLst/>
          </a:prstGeom>
        </p:spPr>
        <p:txBody>
          <a:bodyPr/>
          <a:lstStyle>
            <a:lvl1pPr>
              <a:defRPr sz="1200"/>
            </a:lvl1pPr>
          </a:lstStyle>
          <a:p>
            <a:pPr>
              <a:defRPr/>
            </a:pPr>
            <a:fld id="{95BA0174-B9EC-475F-8BB3-90172F623F42}" type="datetime10">
              <a:rPr lang="zh-CN" altLang="en-US" smtClean="0"/>
            </a:fld>
            <a:endParaRPr lang="en-US" altLang="zh-CN"/>
          </a:p>
        </p:txBody>
      </p:sp>
      <p:sp>
        <p:nvSpPr>
          <p:cNvPr id="10" name="Rectangle 7"/>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p>
        </p:txBody>
      </p:sp>
      <p:sp>
        <p:nvSpPr>
          <p:cNvPr id="11" name="Rectangle 8"/>
          <p:cNvSpPr>
            <a:spLocks noGrp="1" noChangeArrowheads="1"/>
          </p:cNvSpPr>
          <p:nvPr>
            <p:ph type="sldNum" sz="quarter" idx="12"/>
          </p:nvPr>
        </p:nvSpPr>
        <p:spPr>
          <a:xfrm>
            <a:off x="6553200" y="6477000"/>
            <a:ext cx="2133600" cy="244475"/>
          </a:xfrm>
        </p:spPr>
        <p:txBody>
          <a:bodyPr/>
          <a:lstStyle>
            <a:lvl1pPr>
              <a:defRPr sz="1200"/>
            </a:lvl1pPr>
          </a:lstStyle>
          <a:p>
            <a:pPr>
              <a:defRPr/>
            </a:pPr>
            <a:fld id="{9CA3FB00-AEC8-4D31-A107-18E25BE6F68E}"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7E3E282D-3204-4ACD-B8B1-2360FFB59C8A}" type="datetime10">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F70240DA-EB96-4F40-84C4-D5F1041F6722}" type="slidenum">
              <a:rPr lang="en-US" altLang="zh-CN"/>
            </a:fld>
            <a:endParaRPr lang="en-US" altLang="zh-CN"/>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228600"/>
            <a:ext cx="2095500" cy="6629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134100" cy="6629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74B0FD9E-5BF5-4079-A8B3-2EE99CF09852}" type="datetime10">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848429C6-C7EE-4A8B-920C-0A2E933DE9F2}" type="slidenum">
              <a:rPr lang="en-US" altLang="zh-CN"/>
            </a:fld>
            <a:endParaRPr lang="en-US" altLang="zh-CN"/>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71628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609725"/>
            <a:ext cx="8229600" cy="5248275"/>
          </a:xfrm>
        </p:spPr>
        <p:txBody>
          <a:bodyPr/>
          <a:lstStyle/>
          <a:p>
            <a:pPr lvl="0"/>
            <a:r>
              <a:rPr lang="zh-CN" altLang="en-US" noProof="0" smtClean="0"/>
              <a:t>单击图标添加表格</a:t>
            </a:r>
            <a:endParaRPr lang="zh-CN" altLang="en-US" noProof="0" smtClean="0"/>
          </a:p>
        </p:txBody>
      </p:sp>
      <p:sp>
        <p:nvSpPr>
          <p:cNvPr id="4"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C7610357-7B4E-40C8-B716-AB857D2D89BB}" type="datetime10">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04FAEB68-EDE1-48E0-9731-A062AD7C29B7}" type="slidenum">
              <a:rPr lang="en-US" altLang="zh-CN"/>
            </a:fld>
            <a:endParaRPr lang="en-US" altLang="zh-CN"/>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lang="zh-CN" altLang="en-US"/>
              <a:t>单击此处编辑母版标题样式</a:t>
            </a:r>
            <a:endParaRPr lang="zh-CN" altLang="en-US"/>
          </a:p>
        </p:txBody>
      </p:sp>
    </p:spTree>
  </p:cSld>
  <p:clrMapOvr>
    <a:masterClrMapping/>
  </p:clrMapOvr>
  <p:transition spd="slow">
    <p:comb/>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9F0B6ED9-8711-482C-81D3-808792BFD49D}" type="datetime10">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48A4DD4F-F5BB-4C48-A429-261A15828944}"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7BF46E53-39D4-47AE-B292-0A884AD16557}" type="datetime10">
              <a:rPr lang="zh-CN" altLang="en-US" smtClean="0"/>
            </a:fld>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pPr>
              <a:defRPr/>
            </a:pPr>
            <a:fld id="{B976FD8E-BC0E-4FAF-929B-42DBCDE07ADE}" type="slidenum">
              <a:rPr lang="en-US" altLang="zh-CN"/>
            </a:fld>
            <a:endParaRPr lang="en-US" altLang="zh-CN"/>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EAAD95FB-119A-4FB1-941B-3A9E67F674C9}" type="datetime10">
              <a:rPr lang="zh-CN" altLang="en-US" smtClean="0"/>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5E7EA5F2-D70B-4ADF-8D00-163612D83317}" type="slidenum">
              <a:rPr lang="en-US" altLang="zh-CN"/>
            </a:fld>
            <a:endParaRPr lang="en-US" altLang="zh-CN"/>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293A6F64-D6FF-4E2F-89E7-C67AE35CD81A}" type="datetime10">
              <a:rPr lang="zh-CN" altLang="en-US" smtClean="0"/>
            </a:fld>
            <a:endParaRPr lang="en-US" altLang="zh-CN"/>
          </a:p>
        </p:txBody>
      </p:sp>
      <p:sp>
        <p:nvSpPr>
          <p:cNvPr id="8" name="Rectangle 4"/>
          <p:cNvSpPr>
            <a:spLocks noGrp="1" noChangeArrowheads="1"/>
          </p:cNvSpPr>
          <p:nvPr>
            <p:ph type="ftr" sz="quarter" idx="11"/>
          </p:nvPr>
        </p:nvSpPr>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p:txBody>
          <a:bodyPr/>
          <a:lstStyle>
            <a:lvl1pPr>
              <a:defRPr/>
            </a:lvl1pPr>
          </a:lstStyle>
          <a:p>
            <a:pPr>
              <a:defRPr/>
            </a:pPr>
            <a:fld id="{3FA8F371-DDBB-4ED1-BC19-B8BB83E45EA8}" type="slidenum">
              <a:rPr lang="en-US" altLang="zh-CN"/>
            </a:fld>
            <a:endParaRPr lang="en-US" altLang="zh-CN"/>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210E293B-7722-4CD2-82D2-9B57F5E84A3F}" type="datetime10">
              <a:rPr lang="zh-CN" altLang="en-US" smtClean="0"/>
            </a:fld>
            <a:endParaRPr lang="en-US" altLang="zh-CN"/>
          </a:p>
        </p:txBody>
      </p:sp>
      <p:sp>
        <p:nvSpPr>
          <p:cNvPr id="4" name="Rectangle 4"/>
          <p:cNvSpPr>
            <a:spLocks noGrp="1" noChangeArrowheads="1"/>
          </p:cNvSpPr>
          <p:nvPr>
            <p:ph type="ftr" sz="quarter" idx="11"/>
          </p:nvPr>
        </p:nvSpPr>
        <p:spPr/>
        <p:txBody>
          <a:bodyPr/>
          <a:lstStyle>
            <a:lvl1pPr>
              <a:defRPr/>
            </a:lvl1pPr>
          </a:lstStyle>
          <a:p>
            <a:pPr>
              <a:defRPr/>
            </a:pPr>
            <a:endParaRPr lang="en-US" altLang="zh-CN"/>
          </a:p>
        </p:txBody>
      </p:sp>
      <p:sp>
        <p:nvSpPr>
          <p:cNvPr id="5" name="Rectangle 5"/>
          <p:cNvSpPr>
            <a:spLocks noGrp="1" noChangeArrowheads="1"/>
          </p:cNvSpPr>
          <p:nvPr>
            <p:ph type="sldNum" sz="quarter" idx="12"/>
          </p:nvPr>
        </p:nvSpPr>
        <p:spPr/>
        <p:txBody>
          <a:bodyPr/>
          <a:lstStyle>
            <a:lvl1pPr>
              <a:defRPr/>
            </a:lvl1pPr>
          </a:lstStyle>
          <a:p>
            <a:pPr>
              <a:defRPr/>
            </a:pPr>
            <a:fld id="{97F17537-8E0B-4F5F-BFD9-33F8F2A78942}" type="slidenum">
              <a:rPr lang="en-US" altLang="zh-CN"/>
            </a:fld>
            <a:endParaRPr lang="en-US" altLang="zh-CN"/>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xfrm>
            <a:off x="457200" y="6585855"/>
            <a:ext cx="2133600" cy="184150"/>
          </a:xfrm>
          <a:prstGeom prst="rect">
            <a:avLst/>
          </a:prstGeom>
        </p:spPr>
        <p:txBody>
          <a:bodyPr/>
          <a:lstStyle>
            <a:lvl1pPr>
              <a:defRPr/>
            </a:lvl1pPr>
          </a:lstStyle>
          <a:p>
            <a:pPr>
              <a:defRPr/>
            </a:pPr>
            <a:fld id="{D3117B30-606D-4591-BFB1-09F9C118D020}" type="datetime10">
              <a:rPr lang="zh-CN" altLang="en-US" smtClean="0"/>
            </a:fld>
            <a:endParaRPr lang="en-US" altLang="zh-CN" dirty="0"/>
          </a:p>
        </p:txBody>
      </p:sp>
      <p:sp>
        <p:nvSpPr>
          <p:cNvPr id="3" name="Rectangle 4"/>
          <p:cNvSpPr>
            <a:spLocks noGrp="1" noChangeArrowheads="1"/>
          </p:cNvSpPr>
          <p:nvPr>
            <p:ph type="ftr" sz="quarter" idx="11"/>
          </p:nvPr>
        </p:nvSpPr>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p:txBody>
          <a:bodyPr/>
          <a:lstStyle>
            <a:lvl1pPr>
              <a:defRPr/>
            </a:lvl1pPr>
          </a:lstStyle>
          <a:p>
            <a:pPr>
              <a:defRPr/>
            </a:pPr>
            <a:fld id="{2FE7F327-47C0-400D-A77B-0C0707B3FD61}" type="slidenum">
              <a:rPr lang="en-US" altLang="zh-CN"/>
            </a:fld>
            <a:endParaRPr lang="en-US" altLang="zh-CN"/>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C1F87615-36D3-488A-969A-12B36A56BADA}" type="datetime10">
              <a:rPr lang="zh-CN" altLang="en-US" smtClean="0"/>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C0E61320-1ABB-4935-A69F-A831F91BA37A}" type="slidenum">
              <a:rPr lang="en-US" altLang="zh-CN"/>
            </a:fld>
            <a:endParaRPr lang="en-US" altLang="zh-CN"/>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A7CA3FE5-E881-4006-A366-64AEFC6DAF7B}" type="datetime10">
              <a:rPr lang="zh-CN" altLang="en-US" smtClean="0"/>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B2E3E282-F83E-4758-89AA-989A0A77927C}" type="slidenum">
              <a:rPr lang="en-US" altLang="zh-CN"/>
            </a:fld>
            <a:endParaRPr lang="en-US" altLang="zh-CN"/>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457200" y="1609725"/>
            <a:ext cx="8229600" cy="5248275"/>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一级标题</a:t>
            </a:r>
            <a:endParaRPr lang="zh-CN" altLang="en-US" dirty="0" smtClean="0"/>
          </a:p>
          <a:p>
            <a:pPr lvl="1"/>
            <a:r>
              <a:rPr lang="zh-CN" altLang="en-US" dirty="0" smtClean="0"/>
              <a:t>二级标题</a:t>
            </a:r>
            <a:endParaRPr lang="zh-CN" altLang="en-US" dirty="0" smtClean="0"/>
          </a:p>
          <a:p>
            <a:pPr lvl="2"/>
            <a:r>
              <a:rPr lang="zh-CN" altLang="en-US" dirty="0" smtClean="0"/>
              <a:t>三级标题</a:t>
            </a:r>
            <a:endParaRPr lang="zh-CN" altLang="en-US" dirty="0" smtClean="0"/>
          </a:p>
        </p:txBody>
      </p:sp>
      <p:sp>
        <p:nvSpPr>
          <p:cNvPr id="3076" name="Rectangle 4"/>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fld id="{20E04964-1779-4DED-89F8-0FA911829D34}" type="slidenum">
              <a:rPr lang="en-US" altLang="zh-CN"/>
            </a:fld>
            <a:endParaRPr lang="en-US" altLang="zh-CN"/>
          </a:p>
        </p:txBody>
      </p:sp>
      <p:sp>
        <p:nvSpPr>
          <p:cNvPr id="1030" name="Rectangle 6"/>
          <p:cNvSpPr>
            <a:spLocks noGrp="1" noChangeArrowheads="1"/>
          </p:cNvSpPr>
          <p:nvPr>
            <p:ph type="title"/>
          </p:nvPr>
        </p:nvSpPr>
        <p:spPr bwMode="black">
          <a:xfrm>
            <a:off x="304800" y="228600"/>
            <a:ext cx="7162800" cy="838200"/>
          </a:xfrm>
          <a:prstGeom prst="rect">
            <a:avLst/>
          </a:prstGeom>
          <a:noFill/>
          <a:ln w="9525">
            <a:noFill/>
            <a:miter lim="800000"/>
          </a:ln>
        </p:spPr>
        <p:txBody>
          <a:bodyPr vert="horz" wrap="square" lIns="91440" tIns="45720" rIns="91440" bIns="45720" numCol="1" anchor="ctr" anchorCtr="0" compatLnSpc="1"/>
          <a:lstStyle/>
          <a:p>
            <a:pPr lvl="0"/>
            <a:endParaRPr lang="zh-CN" altLang="zh-CN" dirty="0" smtClean="0"/>
          </a:p>
        </p:txBody>
      </p:sp>
      <p:sp>
        <p:nvSpPr>
          <p:cNvPr id="10" name="Rectangle 13"/>
          <p:cNvSpPr txBox="1">
            <a:spLocks noChangeArrowheads="1"/>
          </p:cNvSpPr>
          <p:nvPr userDrawn="1"/>
        </p:nvSpPr>
        <p:spPr bwMode="auto">
          <a:xfrm>
            <a:off x="0" y="6468290"/>
            <a:ext cx="533400" cy="381000"/>
          </a:xfrm>
          <a:prstGeom prst="rect">
            <a:avLst/>
          </a:prstGeom>
          <a:noFill/>
          <a:ln w="9525">
            <a:noFill/>
            <a:miter lim="800000"/>
          </a:ln>
          <a:effectLst/>
        </p:spPr>
        <p:txBody>
          <a:bodyPr vert="horz" wrap="square" lIns="91440" tIns="45720" rIns="91440" bIns="45720" numCol="1" anchor="b" anchorCtr="0" compatLnSpc="1"/>
          <a:lstStyle>
            <a:lvl1pPr algn="r">
              <a:defRPr sz="1400" b="1">
                <a:solidFill>
                  <a:schemeClr val="folHlink"/>
                </a:solidFill>
                <a:latin typeface="文鼎中特广告体" pitchFamily="33" charset="-122"/>
                <a:ea typeface="文鼎中特广告体" pitchFamily="33"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66EED6D-2BCF-49C3-A2BB-5D9F30128102}" type="slidenum">
              <a:rPr kumimoji="0" lang="en-US" altLang="zh-CN" sz="1400" b="1" i="0" u="none" strike="noStrike" kern="1200" cap="none" spc="0" normalizeH="0" baseline="0" noProof="0" smtClean="0">
                <a:ln>
                  <a:noFill/>
                </a:ln>
                <a:solidFill>
                  <a:srgbClr val="0000FF"/>
                </a:solidFill>
                <a:effectLst/>
                <a:uLnTx/>
                <a:uFillTx/>
                <a:latin typeface="文鼎中特广告体" pitchFamily="33" charset="-122"/>
                <a:ea typeface="文鼎中特广告体" pitchFamily="33" charset="-122"/>
                <a:cs typeface="+mn-cs"/>
              </a:rPr>
            </a:fld>
            <a:endParaRPr kumimoji="0" lang="en-US" altLang="zh-CN" sz="1400" b="1" i="0" u="none" strike="noStrike" kern="1200" cap="none" spc="0" normalizeH="0" baseline="0" noProof="0" dirty="0">
              <a:ln>
                <a:noFill/>
              </a:ln>
              <a:solidFill>
                <a:srgbClr val="0000FF"/>
              </a:solidFill>
              <a:effectLst/>
              <a:uLnTx/>
              <a:uFillTx/>
              <a:latin typeface="文鼎中特广告体" pitchFamily="33" charset="-122"/>
              <a:ea typeface="文鼎中特广告体" pitchFamily="33" charset="-122"/>
              <a:cs typeface="+mn-cs"/>
            </a:endParaRPr>
          </a:p>
        </p:txBody>
      </p:sp>
      <p:sp>
        <p:nvSpPr>
          <p:cNvPr id="11" name="Line 8"/>
          <p:cNvSpPr>
            <a:spLocks noChangeShapeType="1"/>
          </p:cNvSpPr>
          <p:nvPr userDrawn="1"/>
        </p:nvSpPr>
        <p:spPr bwMode="auto">
          <a:xfrm>
            <a:off x="228600" y="1071563"/>
            <a:ext cx="8686800" cy="0"/>
          </a:xfrm>
          <a:prstGeom prst="line">
            <a:avLst/>
          </a:prstGeom>
          <a:noFill/>
          <a:ln w="57150" cmpd="thinThick">
            <a:solidFill>
              <a:schemeClr val="bg2"/>
            </a:solidFill>
            <a:round/>
          </a:ln>
          <a:effectLst/>
        </p:spPr>
        <p:txBody>
          <a:bodyPr/>
          <a:lstStyle/>
          <a:p>
            <a:pPr>
              <a:defRPr/>
            </a:pPr>
            <a:endParaRPr lang="zh-CN" altLang="en-US">
              <a:latin typeface="Arial" panose="020B0604020202020204" pitchFamily="34" charset="0"/>
              <a:ea typeface="宋体" panose="02010600030101010101" pitchFamily="2" charset="-122"/>
            </a:endParaRPr>
          </a:p>
        </p:txBody>
      </p:sp>
      <p:sp>
        <p:nvSpPr>
          <p:cNvPr id="12" name="Rectangle 6"/>
          <p:cNvSpPr>
            <a:spLocks noGrp="1" noChangeArrowheads="1"/>
          </p:cNvSpPr>
          <p:nvPr>
            <p:ph type="dt" sz="half" idx="2"/>
          </p:nvPr>
        </p:nvSpPr>
        <p:spPr>
          <a:xfrm>
            <a:off x="493713" y="6597060"/>
            <a:ext cx="2133600" cy="244475"/>
          </a:xfrm>
          <a:prstGeom prst="rect">
            <a:avLst/>
          </a:prstGeom>
        </p:spPr>
        <p:txBody>
          <a:bodyPr/>
          <a:lstStyle>
            <a:lvl1pPr>
              <a:defRPr sz="1200"/>
            </a:lvl1pPr>
          </a:lstStyle>
          <a:p>
            <a:pPr>
              <a:defRPr/>
            </a:pPr>
            <a:fld id="{95BA0174-B9EC-475F-8BB3-90172F623F42}" type="datetime10">
              <a:rPr lang="zh-CN" altLang="en-US" smtClean="0"/>
            </a:fld>
            <a:endParaRPr lang="en-US" altLang="zh-CN"/>
          </a:p>
        </p:txBody>
      </p:sp>
      <p:pic>
        <p:nvPicPr>
          <p:cNvPr id="2" name="Picture 1" descr="C:\Users\Puhb\Pictures\川农图片\川农图标.jpg"/>
          <p:cNvPicPr>
            <a:picLocks noChangeAspect="1" noChangeArrowheads="1"/>
          </p:cNvPicPr>
          <p:nvPr userDrawn="1"/>
        </p:nvPicPr>
        <p:blipFill>
          <a:blip r:embed="rId14" cstate="print">
            <a:duotone>
              <a:schemeClr val="accent6">
                <a:shade val="45000"/>
                <a:satMod val="135000"/>
              </a:schemeClr>
              <a:prstClr val="white"/>
            </a:duotone>
          </a:blip>
          <a:srcRect/>
          <a:stretch>
            <a:fillRect/>
          </a:stretch>
        </p:blipFill>
        <p:spPr bwMode="auto">
          <a:xfrm>
            <a:off x="8172406" y="116632"/>
            <a:ext cx="785818" cy="785818"/>
          </a:xfrm>
          <a:prstGeom prst="rect">
            <a:avLst/>
          </a:prstGeom>
          <a:noFill/>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fade/>
  </p:transition>
  <p:timing>
    <p:tnLst>
      <p:par>
        <p:cTn id="1" dur="indefinite" restart="never" nodeType="tmRoot"/>
      </p:par>
    </p:tnLst>
  </p:timing>
  <p:hf sldNum="0" hdr="0" ftr="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5pPr>
      <a:lvl6pPr marL="4572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6pPr>
      <a:lvl7pPr marL="9144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7pPr>
      <a:lvl8pPr marL="13716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8pPr>
      <a:lvl9pPr marL="1828800" algn="l" rtl="0" eaLnBrk="1" fontAlgn="base" hangingPunct="1">
        <a:spcBef>
          <a:spcPct val="0"/>
        </a:spcBef>
        <a:spcAft>
          <a:spcPct val="0"/>
        </a:spcAft>
        <a:defRPr sz="3600" b="1">
          <a:solidFill>
            <a:schemeClr val="tx2"/>
          </a:solidFill>
          <a:latin typeface="Times New Roman" panose="02020603050405020304" pitchFamily="18" charset="0"/>
          <a:ea typeface="楷体_GB2312" panose="02010609030101010101" pitchFamily="49" charset="-122"/>
        </a:defRPr>
      </a:lvl9pPr>
    </p:titleStyle>
    <p:bodyStyle>
      <a:lvl1pPr marL="342900" indent="-342900" algn="l" rtl="0" eaLnBrk="0" fontAlgn="base" hangingPunct="0">
        <a:spcBef>
          <a:spcPct val="20000"/>
        </a:spcBef>
        <a:spcAft>
          <a:spcPct val="0"/>
        </a:spcAft>
        <a:buClr>
          <a:schemeClr val="accent1"/>
        </a:buClr>
        <a:buSzPct val="60000"/>
        <a:buFont typeface="Wingdings" panose="05000000000000000000" pitchFamily="2" charset="2"/>
        <a:buChar char="u"/>
        <a:defRPr sz="2600" b="1">
          <a:solidFill>
            <a:srgbClr val="0000CC"/>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CC0000"/>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0000CC"/>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2"/>
          </a:solidFill>
          <a:latin typeface="Arial" panose="020B060402020202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2A0D1C9-D252-4F87-A077-24EF36EAB0ED}" type="datetime10">
              <a:rPr lang="zh-CN" altLang="en-US" smtClean="0"/>
            </a:fld>
            <a:endParaRPr lang="en-US" altLang="zh-CN" b="0"/>
          </a:p>
        </p:txBody>
      </p:sp>
      <p:sp>
        <p:nvSpPr>
          <p:cNvPr id="5" name="灯片编号占位符 4"/>
          <p:cNvSpPr>
            <a:spLocks noGrp="1"/>
          </p:cNvSpPr>
          <p:nvPr>
            <p:ph type="sldNum" sz="quarter" idx="11"/>
          </p:nvPr>
        </p:nvSpPr>
        <p:spPr/>
        <p:txBody>
          <a:bodyPr/>
          <a:lstStyle/>
          <a:p>
            <a:fld id="{F04D6F5C-4C03-4147-A0EF-08368CF5AD09}" type="slidenum">
              <a:rPr lang="en-US" altLang="zh-CN" smtClean="0"/>
            </a:fld>
            <a:endParaRPr lang="en-US" altLang="zh-CN" b="0"/>
          </a:p>
        </p:txBody>
      </p:sp>
      <p:sp>
        <p:nvSpPr>
          <p:cNvPr id="6" name="矩形 5"/>
          <p:cNvSpPr/>
          <p:nvPr/>
        </p:nvSpPr>
        <p:spPr>
          <a:xfrm>
            <a:off x="6143636" y="5795963"/>
            <a:ext cx="2795577" cy="10620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8" name="图片 2" descr="1 - 副本.jpg"/>
          <p:cNvPicPr>
            <a:picLocks noChangeAspect="1"/>
          </p:cNvPicPr>
          <p:nvPr/>
        </p:nvPicPr>
        <p:blipFill>
          <a:blip r:embed="rId1"/>
          <a:srcRect/>
          <a:stretch>
            <a:fillRect/>
          </a:stretch>
        </p:blipFill>
        <p:spPr bwMode="auto">
          <a:xfrm>
            <a:off x="3286125" y="5765800"/>
            <a:ext cx="1079500" cy="1079500"/>
          </a:xfrm>
          <a:prstGeom prst="rect">
            <a:avLst/>
          </a:prstGeom>
          <a:noFill/>
          <a:ln w="9525">
            <a:noFill/>
            <a:miter lim="800000"/>
            <a:headEnd/>
            <a:tailEnd/>
          </a:ln>
        </p:spPr>
      </p:pic>
      <p:pic>
        <p:nvPicPr>
          <p:cNvPr id="9" name="图片 3" descr="2 - 副本.jpg"/>
          <p:cNvPicPr>
            <a:picLocks noChangeAspect="1"/>
          </p:cNvPicPr>
          <p:nvPr/>
        </p:nvPicPr>
        <p:blipFill>
          <a:blip r:embed="rId2"/>
          <a:srcRect/>
          <a:stretch>
            <a:fillRect/>
          </a:stretch>
        </p:blipFill>
        <p:spPr bwMode="auto">
          <a:xfrm>
            <a:off x="4381500" y="5765800"/>
            <a:ext cx="1079500" cy="1079500"/>
          </a:xfrm>
          <a:prstGeom prst="rect">
            <a:avLst/>
          </a:prstGeom>
          <a:noFill/>
          <a:ln w="9525">
            <a:noFill/>
            <a:miter lim="800000"/>
            <a:headEnd/>
            <a:tailEnd/>
          </a:ln>
        </p:spPr>
      </p:pic>
      <p:pic>
        <p:nvPicPr>
          <p:cNvPr id="10" name="图片 4" descr="3 - 信息学院.png"/>
          <p:cNvPicPr>
            <a:picLocks noChangeAspect="1"/>
          </p:cNvPicPr>
          <p:nvPr/>
        </p:nvPicPr>
        <p:blipFill>
          <a:blip r:embed="rId3"/>
          <a:srcRect/>
          <a:stretch>
            <a:fillRect/>
          </a:stretch>
        </p:blipFill>
        <p:spPr bwMode="auto">
          <a:xfrm>
            <a:off x="5476875" y="5765800"/>
            <a:ext cx="1079500" cy="1079500"/>
          </a:xfrm>
          <a:prstGeom prst="rect">
            <a:avLst/>
          </a:prstGeom>
          <a:noFill/>
          <a:ln w="9525">
            <a:noFill/>
            <a:miter lim="800000"/>
            <a:headEnd/>
            <a:tailEnd/>
          </a:ln>
        </p:spPr>
      </p:pic>
      <p:pic>
        <p:nvPicPr>
          <p:cNvPr id="11" name="图片 5" descr="4 - 树林.png"/>
          <p:cNvPicPr>
            <a:picLocks noChangeAspect="1"/>
          </p:cNvPicPr>
          <p:nvPr/>
        </p:nvPicPr>
        <p:blipFill>
          <a:blip r:embed="rId4"/>
          <a:srcRect/>
          <a:stretch>
            <a:fillRect/>
          </a:stretch>
        </p:blipFill>
        <p:spPr bwMode="auto">
          <a:xfrm>
            <a:off x="2198688" y="5765800"/>
            <a:ext cx="1079500" cy="1079500"/>
          </a:xfrm>
          <a:prstGeom prst="rect">
            <a:avLst/>
          </a:prstGeom>
          <a:noFill/>
          <a:ln w="9525">
            <a:noFill/>
            <a:miter lim="800000"/>
            <a:headEnd/>
            <a:tailEnd/>
          </a:ln>
        </p:spPr>
      </p:pic>
      <p:pic>
        <p:nvPicPr>
          <p:cNvPr id="12" name="图片 6" descr="5 - 校庆.png"/>
          <p:cNvPicPr>
            <a:picLocks noChangeAspect="1"/>
          </p:cNvPicPr>
          <p:nvPr/>
        </p:nvPicPr>
        <p:blipFill>
          <a:blip r:embed="rId5"/>
          <a:srcRect/>
          <a:stretch>
            <a:fillRect/>
          </a:stretch>
        </p:blipFill>
        <p:spPr bwMode="auto">
          <a:xfrm>
            <a:off x="1103313" y="5765800"/>
            <a:ext cx="1079500" cy="1079500"/>
          </a:xfrm>
          <a:prstGeom prst="rect">
            <a:avLst/>
          </a:prstGeom>
          <a:noFill/>
          <a:ln w="9525">
            <a:noFill/>
            <a:miter lim="800000"/>
            <a:headEnd/>
            <a:tailEnd/>
          </a:ln>
        </p:spPr>
      </p:pic>
      <p:pic>
        <p:nvPicPr>
          <p:cNvPr id="15" name="图片 19" descr="6.jpg"/>
          <p:cNvPicPr/>
          <p:nvPr/>
        </p:nvPicPr>
        <p:blipFill>
          <a:blip r:embed="rId6"/>
          <a:srcRect/>
          <a:stretch>
            <a:fillRect/>
          </a:stretch>
        </p:blipFill>
        <p:spPr bwMode="auto">
          <a:xfrm>
            <a:off x="7938" y="5765800"/>
            <a:ext cx="1079500" cy="1079500"/>
          </a:xfrm>
          <a:prstGeom prst="rect">
            <a:avLst/>
          </a:prstGeom>
          <a:noFill/>
          <a:ln w="9525">
            <a:noFill/>
            <a:miter lim="800000"/>
            <a:headEnd/>
            <a:tailEnd/>
          </a:ln>
        </p:spPr>
      </p:pic>
      <p:pic>
        <p:nvPicPr>
          <p:cNvPr id="16" name="图片 14" descr="QQ截图20151206154612.png"/>
          <p:cNvPicPr>
            <a:picLocks noChangeAspect="1"/>
          </p:cNvPicPr>
          <p:nvPr/>
        </p:nvPicPr>
        <p:blipFill>
          <a:blip r:embed="rId7"/>
          <a:srcRect/>
          <a:stretch>
            <a:fillRect/>
          </a:stretch>
        </p:blipFill>
        <p:spPr bwMode="auto">
          <a:xfrm>
            <a:off x="227013" y="215900"/>
            <a:ext cx="3248025" cy="693738"/>
          </a:xfrm>
          <a:prstGeom prst="rect">
            <a:avLst/>
          </a:prstGeom>
          <a:noFill/>
          <a:ln w="9525">
            <a:noFill/>
            <a:miter lim="800000"/>
            <a:headEnd/>
            <a:tailEnd/>
          </a:ln>
        </p:spPr>
      </p:pic>
      <p:sp>
        <p:nvSpPr>
          <p:cNvPr id="18" name="Rectangle 2"/>
          <p:cNvSpPr txBox="1">
            <a:spLocks noChangeArrowheads="1"/>
          </p:cNvSpPr>
          <p:nvPr/>
        </p:nvSpPr>
        <p:spPr>
          <a:xfrm>
            <a:off x="1214414" y="1857375"/>
            <a:ext cx="6500813" cy="785813"/>
          </a:xfrm>
          <a:prstGeom prst="rect">
            <a:avLst/>
          </a:prstGeom>
        </p:spPr>
        <p:txBody>
          <a:bodyPr/>
          <a:lstStyle/>
          <a:p>
            <a:pPr algn="ctr">
              <a:defRPr/>
            </a:pPr>
            <a:r>
              <a:rPr lang="en-US" altLang="zh-CN" sz="4000" b="1" kern="0" dirty="0">
                <a:solidFill>
                  <a:srgbClr val="0000CC"/>
                </a:solidFill>
                <a:latin typeface="Times" pitchFamily="18" charset="0"/>
                <a:ea typeface="+mj-ea"/>
                <a:cs typeface="+mj-cs"/>
              </a:rPr>
              <a:t>《</a:t>
            </a:r>
            <a:r>
              <a:rPr lang="zh-CN" altLang="en-US" sz="4000" b="1" kern="0" dirty="0">
                <a:solidFill>
                  <a:srgbClr val="0000CC"/>
                </a:solidFill>
                <a:latin typeface="Times" pitchFamily="18" charset="0"/>
                <a:ea typeface="+mj-ea"/>
                <a:cs typeface="+mj-cs"/>
              </a:rPr>
              <a:t>嵌入式系统设计与应用</a:t>
            </a:r>
            <a:r>
              <a:rPr lang="en-US" altLang="zh-CN" sz="4000" b="1" kern="0" dirty="0">
                <a:solidFill>
                  <a:srgbClr val="0000CC"/>
                </a:solidFill>
                <a:latin typeface="Times" pitchFamily="18" charset="0"/>
                <a:ea typeface="+mj-ea"/>
                <a:cs typeface="+mj-cs"/>
              </a:rPr>
              <a:t>》</a:t>
            </a:r>
            <a:endParaRPr lang="en-US" altLang="zh-CN" sz="4000" b="1" kern="0" dirty="0">
              <a:solidFill>
                <a:srgbClr val="0000CC"/>
              </a:solidFill>
              <a:latin typeface="Times" pitchFamily="18" charset="0"/>
              <a:ea typeface="+mj-ea"/>
              <a:cs typeface="+mj-cs"/>
            </a:endParaRPr>
          </a:p>
          <a:p>
            <a:pPr algn="ctr">
              <a:defRPr/>
            </a:pPr>
            <a:endParaRPr lang="zh-CN" altLang="zh-CN" sz="3600" kern="0" dirty="0">
              <a:solidFill>
                <a:schemeClr val="accent1"/>
              </a:solidFill>
              <a:latin typeface="Times" pitchFamily="18" charset="0"/>
              <a:ea typeface="+mj-ea"/>
              <a:cs typeface="+mj-cs"/>
            </a:endParaRPr>
          </a:p>
        </p:txBody>
      </p:sp>
      <p:sp>
        <p:nvSpPr>
          <p:cNvPr id="19" name="Rectangle 2"/>
          <p:cNvSpPr txBox="1">
            <a:spLocks noChangeArrowheads="1"/>
          </p:cNvSpPr>
          <p:nvPr/>
        </p:nvSpPr>
        <p:spPr>
          <a:xfrm>
            <a:off x="1857356" y="4214813"/>
            <a:ext cx="4929187" cy="584200"/>
          </a:xfrm>
          <a:prstGeom prst="rect">
            <a:avLst/>
          </a:prstGeom>
        </p:spPr>
        <p:txBody>
          <a:bodyPr/>
          <a:lstStyle/>
          <a:p>
            <a:pPr algn="ctr">
              <a:defRPr/>
            </a:pPr>
            <a:r>
              <a:rPr lang="zh-CN" altLang="en-US" b="1" kern="0" dirty="0">
                <a:solidFill>
                  <a:schemeClr val="accent1">
                    <a:lumMod val="75000"/>
                  </a:schemeClr>
                </a:solidFill>
                <a:latin typeface="楷体_GB2312" panose="02010609030101010101" pitchFamily="49" charset="-122"/>
              </a:rPr>
              <a:t>蒲海波 </a:t>
            </a:r>
            <a:r>
              <a:rPr lang="en-US" altLang="zh-CN" b="1" kern="0" dirty="0">
                <a:solidFill>
                  <a:schemeClr val="accent1">
                    <a:lumMod val="75000"/>
                  </a:schemeClr>
                </a:solidFill>
                <a:latin typeface="Times"/>
              </a:rPr>
              <a:t>puhb@sicau.edu.cn</a:t>
            </a:r>
            <a:endParaRPr lang="en-US" altLang="zh-CN" b="1" kern="0" dirty="0">
              <a:solidFill>
                <a:schemeClr val="accent1">
                  <a:lumMod val="75000"/>
                </a:schemeClr>
              </a:solidFill>
              <a:latin typeface="Times"/>
            </a:endParaRPr>
          </a:p>
        </p:txBody>
      </p:sp>
      <p:sp>
        <p:nvSpPr>
          <p:cNvPr id="20" name="Rectangle 2"/>
          <p:cNvSpPr txBox="1">
            <a:spLocks noChangeArrowheads="1"/>
          </p:cNvSpPr>
          <p:nvPr/>
        </p:nvSpPr>
        <p:spPr>
          <a:xfrm>
            <a:off x="493709" y="3071816"/>
            <a:ext cx="7935943" cy="785812"/>
          </a:xfrm>
          <a:prstGeom prst="rect">
            <a:avLst/>
          </a:prstGeom>
        </p:spPr>
        <p:txBody>
          <a:bodyPr/>
          <a:lstStyle/>
          <a:p>
            <a:pPr algn="ctr">
              <a:defRPr/>
            </a:pPr>
            <a:r>
              <a:rPr lang="zh-CN" altLang="en-US" sz="3200" b="1" kern="0" dirty="0" smtClean="0">
                <a:solidFill>
                  <a:srgbClr val="0000CC"/>
                </a:solidFill>
                <a:latin typeface="+mj-lt"/>
                <a:ea typeface="+mj-ea"/>
                <a:cs typeface="+mj-cs"/>
              </a:rPr>
              <a:t>第</a:t>
            </a:r>
            <a:r>
              <a:rPr lang="en-US" altLang="zh-CN" sz="3200" b="1" kern="0" dirty="0" smtClean="0">
                <a:solidFill>
                  <a:srgbClr val="0000CC"/>
                </a:solidFill>
                <a:latin typeface="+mj-lt"/>
                <a:ea typeface="+mj-ea"/>
                <a:cs typeface="+mj-cs"/>
              </a:rPr>
              <a:t>6</a:t>
            </a:r>
            <a:r>
              <a:rPr lang="zh-CN" altLang="en-US" sz="3200" b="1" kern="0" dirty="0" smtClean="0">
                <a:solidFill>
                  <a:srgbClr val="0000CC"/>
                </a:solidFill>
                <a:latin typeface="+mj-lt"/>
                <a:ea typeface="+mj-ea"/>
                <a:cs typeface="+mj-cs"/>
              </a:rPr>
              <a:t>章 文件处理与进程控制</a:t>
            </a:r>
            <a:endParaRPr lang="zh-CN" altLang="zh-CN" sz="3200" b="1" kern="0" dirty="0">
              <a:solidFill>
                <a:srgbClr val="0000CC"/>
              </a:solidFill>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6.3.1 </a:t>
            </a:r>
            <a:r>
              <a:rPr lang="zh-CN" altLang="en-US" b="1" dirty="0" smtClean="0">
                <a:solidFill>
                  <a:srgbClr val="0000CC"/>
                </a:solidFill>
                <a:latin typeface="+mn-ea"/>
                <a:ea typeface="+mn-ea"/>
              </a:rPr>
              <a:t> 管道通信</a:t>
            </a:r>
            <a:endParaRPr lang="zh-CN" altLang="en-US" b="1" dirty="0" smtClean="0">
              <a:solidFill>
                <a:srgbClr val="0000CC"/>
              </a:solidFill>
              <a:latin typeface="+mn-ea"/>
              <a:ea typeface="+mn-ea"/>
            </a:endParaRPr>
          </a:p>
        </p:txBody>
      </p:sp>
      <p:sp>
        <p:nvSpPr>
          <p:cNvPr id="5" name="Rectangle 3"/>
          <p:cNvSpPr txBox="1"/>
          <p:nvPr/>
        </p:nvSpPr>
        <p:spPr>
          <a:xfrm>
            <a:off x="876301" y="1743880"/>
            <a:ext cx="8098734" cy="4855024"/>
          </a:xfrm>
          <a:prstGeom prst="rect">
            <a:avLst/>
          </a:prstGeom>
        </p:spPr>
        <p:txBody>
          <a:bodyPr/>
          <a:lstStyle/>
          <a:p>
            <a:pPr marR="0" lvl="0" indent="-457200" algn="just" defTabSz="914400" rtl="0" eaLnBrk="1" fontAlgn="base" latinLnBrk="0" hangingPunct="1">
              <a:lnSpc>
                <a:spcPct val="150000"/>
              </a:lnSpc>
              <a:spcBef>
                <a:spcPts val="600"/>
              </a:spcBef>
              <a:spcAft>
                <a:spcPct val="0"/>
              </a:spcAft>
              <a:buClr>
                <a:srgbClr val="0000CC"/>
              </a:buClr>
              <a:buSzPct val="60000"/>
              <a:buFont typeface="Wingdings" panose="05000000000000000000" pitchFamily="2" charset="2"/>
              <a:buChar char="n"/>
              <a:defRPr/>
            </a:pP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管道式半双工的，</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数据只能单向流动</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；需要相互通信时，就要建立两个管道。</a:t>
            </a:r>
            <a:endParaRPr lang="en-US" altLang="zh-CN" sz="2000" kern="0" dirty="0" smtClean="0">
              <a:solidFill>
                <a:srgbClr val="0000CC"/>
              </a:solidFill>
              <a:latin typeface="微软雅黑" panose="020B0503020204020204" pitchFamily="34" charset="-122"/>
              <a:ea typeface="微软雅黑" panose="020B0503020204020204" pitchFamily="34" charset="-122"/>
            </a:endParaRPr>
          </a:p>
          <a:p>
            <a:pPr marR="0" lvl="0" indent="-457200" algn="just" defTabSz="914400" rtl="0" eaLnBrk="1" fontAlgn="base" latinLnBrk="0" hangingPunct="1">
              <a:lnSpc>
                <a:spcPct val="150000"/>
              </a:lnSpc>
              <a:spcBef>
                <a:spcPts val="600"/>
              </a:spcBef>
              <a:spcAft>
                <a:spcPct val="0"/>
              </a:spcAft>
              <a:buClr>
                <a:srgbClr val="0000CC"/>
              </a:buClr>
              <a:buSzPct val="60000"/>
              <a:buFont typeface="Wingdings" panose="05000000000000000000" pitchFamily="2" charset="2"/>
              <a:buChar char="n"/>
              <a:defRPr/>
            </a:pP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只能用于具有</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亲缘关系</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的进程之间的通信（也就是父子进程或者兄弟进程之间，有名管道则突破了这一限制）。</a:t>
            </a:r>
            <a:endPar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sym typeface="Symbol" panose="05050102010706020507" pitchFamily="18" charset="2"/>
            </a:endParaRPr>
          </a:p>
          <a:p>
            <a:pPr marL="0" marR="0" lvl="1" indent="-457200" algn="just" defTabSz="914400" rtl="0" eaLnBrk="1" fontAlgn="base" latinLnBrk="0" hangingPunct="1">
              <a:lnSpc>
                <a:spcPct val="150000"/>
              </a:lnSpc>
              <a:spcBef>
                <a:spcPts val="600"/>
              </a:spcBef>
              <a:spcAft>
                <a:spcPct val="0"/>
              </a:spcAft>
              <a:buClr>
                <a:srgbClr val="0000CC"/>
              </a:buClr>
              <a:buSzPct val="50000"/>
              <a:buFont typeface="Wingdings" panose="05000000000000000000" pitchFamily="2" charset="2"/>
              <a:buChar char="n"/>
              <a:defRPr/>
            </a:pPr>
            <a:r>
              <a:rPr lang="zh-CN" altLang="en-US" sz="2000" kern="0" dirty="0" smtClean="0">
                <a:solidFill>
                  <a:srgbClr val="0000CC"/>
                </a:solidFill>
                <a:latin typeface="微软雅黑" panose="020B0503020204020204" pitchFamily="34" charset="-122"/>
                <a:ea typeface="微软雅黑" panose="020B0503020204020204" pitchFamily="34" charset="-122"/>
              </a:rPr>
              <a:t>管道构成一种</a:t>
            </a:r>
            <a:r>
              <a:rPr lang="zh-CN" altLang="en-US" sz="2000" b="1" kern="0" dirty="0" smtClean="0">
                <a:solidFill>
                  <a:srgbClr val="FF0000"/>
                </a:solidFill>
                <a:latin typeface="微软雅黑" panose="020B0503020204020204" pitchFamily="34" charset="-122"/>
                <a:ea typeface="微软雅黑" panose="020B0503020204020204" pitchFamily="34" charset="-122"/>
              </a:rPr>
              <a:t>独立的文件系统</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，对于它的读写也可以使用普通的</a:t>
            </a:r>
            <a:r>
              <a:rPr kumimoji="0" lang="en-US" altLang="zh-CN"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read()</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和</a:t>
            </a:r>
            <a:r>
              <a:rPr kumimoji="0" lang="en-US" altLang="zh-CN"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write()</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等函数。但是它不是普通的文件，并不属于其他任何文件系统，并且</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只存在于内核的内存空间</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中。 </a:t>
            </a:r>
            <a:endParaRPr kumimoji="0" lang="en-US" altLang="zh-CN"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marL="0" marR="0" lvl="1" indent="-457200" algn="just" defTabSz="914400" rtl="0" eaLnBrk="1" fontAlgn="base" latinLnBrk="0" hangingPunct="1">
              <a:lnSpc>
                <a:spcPct val="150000"/>
              </a:lnSpc>
              <a:spcBef>
                <a:spcPts val="600"/>
              </a:spcBef>
              <a:spcAft>
                <a:spcPct val="0"/>
              </a:spcAft>
              <a:buClr>
                <a:srgbClr val="0000CC"/>
              </a:buClr>
              <a:buSzPct val="50000"/>
              <a:buFont typeface="Wingdings" panose="05000000000000000000" pitchFamily="2" charset="2"/>
              <a:buChar char="n"/>
              <a:defRPr/>
            </a:pPr>
            <a:r>
              <a:rPr lang="zh-CN" altLang="en-US" sz="2000" kern="0" dirty="0" smtClean="0">
                <a:solidFill>
                  <a:srgbClr val="0000CC"/>
                </a:solidFill>
                <a:latin typeface="微软雅黑" panose="020B0503020204020204" pitchFamily="34" charset="-122"/>
                <a:ea typeface="微软雅黑" panose="020B0503020204020204" pitchFamily="34" charset="-122"/>
              </a:rPr>
              <a:t>数据的</a:t>
            </a:r>
            <a:r>
              <a:rPr lang="zh-CN" altLang="en-US" sz="2000" b="1" kern="0" dirty="0" smtClean="0">
                <a:solidFill>
                  <a:srgbClr val="FF0000"/>
                </a:solidFill>
                <a:latin typeface="微软雅黑" panose="020B0503020204020204" pitchFamily="34" charset="-122"/>
                <a:ea typeface="微软雅黑" panose="020B0503020204020204" pitchFamily="34" charset="-122"/>
              </a:rPr>
              <a:t>读出和写入都是单向</a:t>
            </a:r>
            <a:r>
              <a:rPr lang="zh-CN" altLang="en-US" sz="2000" kern="0" dirty="0" smtClean="0">
                <a:solidFill>
                  <a:srgbClr val="0000CC"/>
                </a:solidFill>
                <a:latin typeface="微软雅黑" panose="020B0503020204020204" pitchFamily="34" charset="-122"/>
                <a:ea typeface="微软雅黑" panose="020B0503020204020204" pitchFamily="34" charset="-122"/>
              </a:rPr>
              <a:t>的。一个进程向管道中写的数据被管道另一端的进程读出。写入的数据每次都添加在管道缓冲区的末尾，并且每次都是从缓冲区的头部读出数据。</a:t>
            </a:r>
            <a:endPar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6" name="Rectangle 2"/>
          <p:cNvSpPr txBox="1"/>
          <p:nvPr/>
        </p:nvSpPr>
        <p:spPr>
          <a:xfrm>
            <a:off x="947397" y="1223986"/>
            <a:ext cx="2051442" cy="450501"/>
          </a:xfrm>
          <a:prstGeom prst="rect">
            <a:avLst/>
          </a:prstGeom>
          <a:solidFill>
            <a:srgbClr val="0000CC"/>
          </a:solidFill>
        </p:spPr>
        <p:txBody>
          <a:bodyPr anchor="ctr" anchorCtr="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2"/>
                </a:solidFill>
                <a:effectLst/>
                <a:uLnTx/>
                <a:uFillTx/>
                <a:latin typeface="+mj-lt"/>
                <a:ea typeface="+mj-ea"/>
                <a:cs typeface="+mj-cs"/>
              </a:rPr>
              <a:t>管道的特点</a:t>
            </a:r>
            <a:endParaRPr kumimoji="0" lang="zh-CN" altLang="en-US" sz="24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2" name="日期占位符 1"/>
          <p:cNvSpPr>
            <a:spLocks noGrp="1"/>
          </p:cNvSpPr>
          <p:nvPr>
            <p:ph type="dt" sz="half" idx="10"/>
          </p:nvPr>
        </p:nvSpPr>
        <p:spPr/>
        <p:txBody>
          <a:bodyPr/>
          <a:lstStyle/>
          <a:p>
            <a:pPr>
              <a:defRPr/>
            </a:pPr>
            <a:fld id="{28EC1B29-4360-4ED9-B1B9-96E76B79A88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6.3.1 </a:t>
            </a:r>
            <a:r>
              <a:rPr lang="zh-CN" altLang="en-US" b="1" dirty="0" smtClean="0">
                <a:solidFill>
                  <a:srgbClr val="0000CC"/>
                </a:solidFill>
                <a:latin typeface="+mn-ea"/>
                <a:ea typeface="+mn-ea"/>
              </a:rPr>
              <a:t> 管道通信</a:t>
            </a:r>
            <a:endParaRPr lang="zh-CN" altLang="en-US" b="1" dirty="0" smtClean="0">
              <a:solidFill>
                <a:srgbClr val="0000CC"/>
              </a:solidFill>
              <a:latin typeface="+mn-ea"/>
              <a:ea typeface="+mn-ea"/>
            </a:endParaRPr>
          </a:p>
        </p:txBody>
      </p:sp>
      <p:sp>
        <p:nvSpPr>
          <p:cNvPr id="6" name="AutoShape 9"/>
          <p:cNvSpPr>
            <a:spLocks noChangeArrowheads="1"/>
          </p:cNvSpPr>
          <p:nvPr/>
        </p:nvSpPr>
        <p:spPr bwMode="auto">
          <a:xfrm>
            <a:off x="285720" y="1252231"/>
            <a:ext cx="3110624"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1</a:t>
            </a:r>
            <a:r>
              <a:rPr kumimoji="0" lang="zh-CN" altLang="en-US" sz="2400" b="1" kern="10" dirty="0" smtClean="0">
                <a:solidFill>
                  <a:schemeClr val="tx1"/>
                </a:solidFill>
                <a:latin typeface="+mn-ea"/>
              </a:rPr>
              <a:t>、管道的创建函数</a:t>
            </a:r>
            <a:endParaRPr kumimoji="0" lang="zh-CN" altLang="en-US" sz="2400" b="1" kern="10" dirty="0">
              <a:solidFill>
                <a:schemeClr val="tx1"/>
              </a:solidFill>
              <a:latin typeface="+mn-ea"/>
            </a:endParaRPr>
          </a:p>
        </p:txBody>
      </p:sp>
      <p:sp>
        <p:nvSpPr>
          <p:cNvPr id="8" name="Rectangle 3"/>
          <p:cNvSpPr txBox="1"/>
          <p:nvPr/>
        </p:nvSpPr>
        <p:spPr>
          <a:xfrm>
            <a:off x="457200" y="3899535"/>
            <a:ext cx="8348345" cy="2870200"/>
          </a:xfrm>
          <a:prstGeom prst="rect">
            <a:avLst/>
          </a:prstGeom>
          <a:solidFill>
            <a:schemeClr val="tx2"/>
          </a:solidFill>
        </p:spPr>
        <p:txBody>
          <a:bodyPr/>
          <a:lstStyle/>
          <a:p>
            <a:pPr lvl="0" indent="457200" algn="just">
              <a:lnSpc>
                <a:spcPct val="150000"/>
              </a:lnSpc>
              <a:spcBef>
                <a:spcPts val="0"/>
              </a:spcBef>
              <a:buClr>
                <a:schemeClr val="accent1"/>
              </a:buClr>
              <a:buSzPct val="60000"/>
              <a:buFont typeface="Wingdings" panose="05000000000000000000" pitchFamily="2" charset="2"/>
              <a:buChar char="n"/>
            </a:pPr>
            <a:r>
              <a:rPr lang="zh-CN" altLang="en-US" sz="2200" b="1" kern="0" dirty="0" smtClean="0">
                <a:solidFill>
                  <a:srgbClr val="0000CC"/>
                </a:solidFill>
                <a:latin typeface="+mn-ea"/>
                <a:ea typeface="+mn-ea"/>
              </a:rPr>
              <a:t>参数</a:t>
            </a:r>
            <a:r>
              <a:rPr lang="en-US" altLang="zh-CN" sz="2200" b="1" kern="0" dirty="0" err="1" smtClean="0">
                <a:solidFill>
                  <a:srgbClr val="0000CC"/>
                </a:solidFill>
                <a:latin typeface="+mn-ea"/>
                <a:ea typeface="+mn-ea"/>
              </a:rPr>
              <a:t>fd</a:t>
            </a:r>
            <a:r>
              <a:rPr lang="zh-CN" altLang="en-US" sz="2200" b="1" kern="0" dirty="0" smtClean="0">
                <a:solidFill>
                  <a:srgbClr val="0000CC"/>
                </a:solidFill>
                <a:latin typeface="+mn-ea"/>
                <a:ea typeface="+mn-ea"/>
              </a:rPr>
              <a:t>是一个二元整型数组，用于存放调用该函数所建管道的两个文件描述符</a:t>
            </a:r>
            <a:r>
              <a:rPr lang="en-US" altLang="zh-CN" sz="2200" b="1" kern="0" dirty="0" err="1" smtClean="0">
                <a:solidFill>
                  <a:srgbClr val="FF0000"/>
                </a:solidFill>
                <a:latin typeface="+mn-lt"/>
              </a:rPr>
              <a:t>fd</a:t>
            </a:r>
            <a:r>
              <a:rPr lang="en-US" altLang="zh-CN" sz="2200" b="1" kern="0" dirty="0" smtClean="0">
                <a:solidFill>
                  <a:srgbClr val="FF0000"/>
                </a:solidFill>
                <a:latin typeface="+mn-lt"/>
              </a:rPr>
              <a:t>[0]</a:t>
            </a:r>
            <a:r>
              <a:rPr lang="zh-CN" altLang="en-US" sz="2200" b="1" kern="0" dirty="0" smtClean="0">
                <a:solidFill>
                  <a:srgbClr val="0000CC"/>
                </a:solidFill>
                <a:latin typeface="+mn-lt"/>
              </a:rPr>
              <a:t>和</a:t>
            </a:r>
            <a:r>
              <a:rPr lang="en-US" altLang="zh-CN" sz="2200" b="1" kern="0" dirty="0" err="1" smtClean="0">
                <a:solidFill>
                  <a:srgbClr val="FF0000"/>
                </a:solidFill>
                <a:latin typeface="+mn-lt"/>
              </a:rPr>
              <a:t>fd</a:t>
            </a:r>
            <a:r>
              <a:rPr lang="en-US" altLang="zh-CN" sz="2200" b="1" kern="0" dirty="0" smtClean="0">
                <a:solidFill>
                  <a:srgbClr val="FF0000"/>
                </a:solidFill>
                <a:latin typeface="+mn-lt"/>
              </a:rPr>
              <a:t>[1]</a:t>
            </a:r>
            <a:endParaRPr kumimoji="0" lang="en-US" altLang="zh-CN" sz="2200" b="1" i="0" u="none" strike="noStrike" kern="0" cap="none" spc="0" normalizeH="0" baseline="0" noProof="0" dirty="0" smtClean="0">
              <a:ln>
                <a:noFill/>
              </a:ln>
              <a:solidFill>
                <a:srgbClr val="FF0000"/>
              </a:solidFill>
              <a:effectLst/>
              <a:uLnTx/>
              <a:uFillTx/>
              <a:latin typeface="+mn-lt"/>
              <a:ea typeface="+mn-ea"/>
            </a:endParaRPr>
          </a:p>
          <a:p>
            <a:pPr marR="0" lvl="0" indent="457200" algn="just" defTabSz="914400" rtl="0" eaLnBrk="1" fontAlgn="base" latinLnBrk="0" hangingPunct="1">
              <a:lnSpc>
                <a:spcPct val="150000"/>
              </a:lnSpc>
              <a:spcBef>
                <a:spcPts val="0"/>
              </a:spcBef>
              <a:spcAft>
                <a:spcPct val="0"/>
              </a:spcAft>
              <a:buClr>
                <a:schemeClr val="accent1"/>
              </a:buClr>
              <a:buSzPct val="60000"/>
              <a:buFont typeface="Wingdings" panose="05000000000000000000" pitchFamily="2" charset="2"/>
              <a:buChar char="n"/>
              <a:defRPr/>
            </a:pPr>
            <a:r>
              <a:rPr kumimoji="0" lang="zh-CN" altLang="en-US" sz="2200" b="1" i="0" u="none" strike="noStrike" kern="0" cap="none" spc="0" normalizeH="0" baseline="0" noProof="0" dirty="0" smtClean="0">
                <a:ln>
                  <a:noFill/>
                </a:ln>
                <a:solidFill>
                  <a:srgbClr val="0000CC"/>
                </a:solidFill>
                <a:effectLst/>
                <a:uLnTx/>
                <a:uFillTx/>
                <a:latin typeface="+mn-ea"/>
                <a:ea typeface="+mn-ea"/>
              </a:rPr>
              <a:t>管道是基于文件描述符的通信方式，当一个管道建立时，它会创建两个文件描述符</a:t>
            </a:r>
            <a:r>
              <a:rPr kumimoji="0" lang="en-US" altLang="zh-CN" sz="2200" b="1" i="0" u="none" strike="noStrike" kern="0" cap="none" spc="0" normalizeH="0" baseline="0" noProof="0" dirty="0" err="1" smtClean="0">
                <a:ln>
                  <a:noFill/>
                </a:ln>
                <a:solidFill>
                  <a:srgbClr val="0000CC"/>
                </a:solidFill>
                <a:effectLst/>
                <a:uLnTx/>
                <a:uFillTx/>
                <a:latin typeface="+mn-ea"/>
                <a:ea typeface="+mn-ea"/>
              </a:rPr>
              <a:t>fd</a:t>
            </a:r>
            <a:r>
              <a:rPr kumimoji="0" lang="en-US" altLang="zh-CN" sz="2200" b="1" i="0" u="none" strike="noStrike" kern="0" cap="none" spc="0" normalizeH="0" baseline="0" noProof="0" dirty="0" smtClean="0">
                <a:ln>
                  <a:noFill/>
                </a:ln>
                <a:solidFill>
                  <a:srgbClr val="0000CC"/>
                </a:solidFill>
                <a:effectLst/>
                <a:uLnTx/>
                <a:uFillTx/>
                <a:latin typeface="+mn-ea"/>
                <a:ea typeface="+mn-ea"/>
              </a:rPr>
              <a:t>[0]</a:t>
            </a:r>
            <a:r>
              <a:rPr kumimoji="0" lang="zh-CN" altLang="en-US" sz="2200" b="1" i="0" u="none" strike="noStrike" kern="0" cap="none" spc="0" normalizeH="0" baseline="0" noProof="0" dirty="0" smtClean="0">
                <a:ln>
                  <a:noFill/>
                </a:ln>
                <a:solidFill>
                  <a:srgbClr val="0000CC"/>
                </a:solidFill>
                <a:effectLst/>
                <a:uLnTx/>
                <a:uFillTx/>
                <a:latin typeface="+mn-ea"/>
                <a:ea typeface="+mn-ea"/>
              </a:rPr>
              <a:t>和</a:t>
            </a:r>
            <a:r>
              <a:rPr kumimoji="0" lang="en-US" altLang="zh-CN" sz="2200" b="1" i="0" u="none" strike="noStrike" kern="0" cap="none" spc="0" normalizeH="0" baseline="0" noProof="0" dirty="0" err="1" smtClean="0">
                <a:ln>
                  <a:noFill/>
                </a:ln>
                <a:solidFill>
                  <a:srgbClr val="0000CC"/>
                </a:solidFill>
                <a:effectLst/>
                <a:uLnTx/>
                <a:uFillTx/>
                <a:latin typeface="+mn-ea"/>
                <a:ea typeface="+mn-ea"/>
              </a:rPr>
              <a:t>fd</a:t>
            </a:r>
            <a:r>
              <a:rPr kumimoji="0" lang="en-US" altLang="zh-CN" sz="2200" b="1" i="0" u="none" strike="noStrike" kern="0" cap="none" spc="0" normalizeH="0" baseline="0" noProof="0" dirty="0" smtClean="0">
                <a:ln>
                  <a:noFill/>
                </a:ln>
                <a:solidFill>
                  <a:srgbClr val="0000CC"/>
                </a:solidFill>
                <a:effectLst/>
                <a:uLnTx/>
                <a:uFillTx/>
                <a:latin typeface="+mn-ea"/>
                <a:ea typeface="+mn-ea"/>
              </a:rPr>
              <a:t>[1]</a:t>
            </a:r>
            <a:r>
              <a:rPr kumimoji="0" lang="zh-CN" altLang="en-US" sz="2200" b="1" i="0" u="none" strike="noStrike" kern="0" cap="none" spc="0" normalizeH="0" baseline="0" noProof="0" dirty="0" smtClean="0">
                <a:ln>
                  <a:noFill/>
                </a:ln>
                <a:solidFill>
                  <a:srgbClr val="0000CC"/>
                </a:solidFill>
                <a:effectLst/>
                <a:uLnTx/>
                <a:uFillTx/>
                <a:latin typeface="+mn-ea"/>
                <a:ea typeface="+mn-ea"/>
              </a:rPr>
              <a:t>，其中</a:t>
            </a:r>
            <a:r>
              <a:rPr kumimoji="0" lang="en-US" altLang="zh-CN" sz="2200" b="1" i="0" u="none" strike="noStrike" kern="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rPr>
              <a:t>fd</a:t>
            </a:r>
            <a:r>
              <a:rPr kumimoji="0" lang="en-US" altLang="zh-CN" sz="22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[0]</a:t>
            </a:r>
            <a:r>
              <a:rPr kumimoji="0" lang="zh-CN" altLang="en-US" sz="22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固定用于读管道</a:t>
            </a:r>
            <a:r>
              <a:rPr kumimoji="0" lang="zh-CN" altLang="en-US" sz="2200" b="1" i="0" u="none" strike="noStrike" kern="0" cap="none" spc="0" normalizeH="0" baseline="0" noProof="0" dirty="0" smtClean="0">
                <a:ln>
                  <a:noFill/>
                </a:ln>
                <a:solidFill>
                  <a:srgbClr val="0000CC"/>
                </a:solidFill>
                <a:effectLst/>
                <a:uLnTx/>
                <a:uFillTx/>
                <a:latin typeface="+mn-ea"/>
                <a:ea typeface="+mn-ea"/>
              </a:rPr>
              <a:t>，</a:t>
            </a:r>
            <a:r>
              <a:rPr lang="zh-CN" altLang="en-US" sz="2200" b="1" kern="0" dirty="0">
                <a:solidFill>
                  <a:srgbClr val="FF0000"/>
                </a:solidFill>
                <a:latin typeface="微软雅黑" panose="020B0503020204020204" pitchFamily="34" charset="-122"/>
                <a:ea typeface="微软雅黑" panose="020B0503020204020204" pitchFamily="34" charset="-122"/>
              </a:rPr>
              <a:t>而</a:t>
            </a:r>
            <a:r>
              <a:rPr lang="en-US" altLang="zh-CN" sz="2200" b="1" kern="0" dirty="0" err="1">
                <a:solidFill>
                  <a:srgbClr val="FF0000"/>
                </a:solidFill>
                <a:latin typeface="微软雅黑" panose="020B0503020204020204" pitchFamily="34" charset="-122"/>
                <a:ea typeface="微软雅黑" panose="020B0503020204020204" pitchFamily="34" charset="-122"/>
              </a:rPr>
              <a:t>fd</a:t>
            </a:r>
            <a:r>
              <a:rPr lang="en-US" altLang="zh-CN" sz="2200" b="1" kern="0" dirty="0">
                <a:solidFill>
                  <a:srgbClr val="FF0000"/>
                </a:solidFill>
                <a:latin typeface="微软雅黑" panose="020B0503020204020204" pitchFamily="34" charset="-122"/>
                <a:ea typeface="微软雅黑" panose="020B0503020204020204" pitchFamily="34" charset="-122"/>
              </a:rPr>
              <a:t>[1]</a:t>
            </a:r>
            <a:r>
              <a:rPr lang="zh-CN" altLang="en-US" sz="2200" b="1" kern="0" dirty="0">
                <a:solidFill>
                  <a:srgbClr val="FF0000"/>
                </a:solidFill>
                <a:latin typeface="微软雅黑" panose="020B0503020204020204" pitchFamily="34" charset="-122"/>
                <a:ea typeface="微软雅黑" panose="020B0503020204020204" pitchFamily="34" charset="-122"/>
              </a:rPr>
              <a:t>固定用于写管道</a:t>
            </a:r>
            <a:r>
              <a:rPr kumimoji="0" lang="zh-CN" altLang="en-US" sz="2200" b="1" i="0" u="none" strike="noStrike" kern="0" cap="none" spc="0" normalizeH="0" baseline="0" noProof="0" dirty="0" smtClean="0">
                <a:ln>
                  <a:noFill/>
                </a:ln>
                <a:solidFill>
                  <a:srgbClr val="0000CC"/>
                </a:solidFill>
                <a:effectLst/>
                <a:uLnTx/>
                <a:uFillTx/>
                <a:latin typeface="+mn-ea"/>
                <a:ea typeface="+mn-ea"/>
              </a:rPr>
              <a:t>，这样就构成了一个半双工的通道。 </a:t>
            </a:r>
            <a:endParaRPr kumimoji="0" lang="zh-CN" altLang="en-US" sz="2200" b="1" i="0" u="none" strike="noStrike" kern="0" cap="none" spc="0" normalizeH="0" baseline="0" noProof="0" dirty="0" smtClean="0">
              <a:ln>
                <a:noFill/>
              </a:ln>
              <a:solidFill>
                <a:srgbClr val="0000CC"/>
              </a:solidFill>
              <a:effectLst/>
              <a:uLnTx/>
              <a:uFillTx/>
              <a:latin typeface="+mn-ea"/>
              <a:ea typeface="+mn-ea"/>
            </a:endParaRPr>
          </a:p>
        </p:txBody>
      </p:sp>
      <p:graphicFrame>
        <p:nvGraphicFramePr>
          <p:cNvPr id="9" name="表格 8"/>
          <p:cNvGraphicFramePr>
            <a:graphicFrameLocks noGrp="1"/>
          </p:cNvGraphicFramePr>
          <p:nvPr/>
        </p:nvGraphicFramePr>
        <p:xfrm>
          <a:off x="808608" y="1921112"/>
          <a:ext cx="7255912" cy="1853696"/>
        </p:xfrm>
        <a:graphic>
          <a:graphicData uri="http://schemas.openxmlformats.org/drawingml/2006/table">
            <a:tbl>
              <a:tblPr firstRow="1" bandRow="1">
                <a:tableStyleId>{D7AC3CCA-C797-4891-BE02-D94E43425B78}</a:tableStyleId>
              </a:tblPr>
              <a:tblGrid>
                <a:gridCol w="1678953"/>
                <a:gridCol w="5576959"/>
              </a:tblGrid>
              <a:tr h="880113">
                <a:tc>
                  <a:txBody>
                    <a:bodyPr/>
                    <a:lstStyle/>
                    <a:p>
                      <a:r>
                        <a:rPr lang="zh-CN" altLang="en-US" sz="1800" b="0" dirty="0" smtClean="0">
                          <a:latin typeface="+mn-ea"/>
                          <a:ea typeface="+mn-ea"/>
                        </a:rPr>
                        <a:t>函数原型</a:t>
                      </a:r>
                      <a:endParaRPr lang="zh-CN" altLang="en-US" sz="18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800" b="0" dirty="0" smtClean="0">
                          <a:latin typeface="+mn-ea"/>
                          <a:ea typeface="+mn-ea"/>
                        </a:rPr>
                        <a:t>#include&lt;</a:t>
                      </a:r>
                      <a:r>
                        <a:rPr lang="en-US" altLang="zh-CN" sz="1800" b="0" dirty="0" err="1" smtClean="0">
                          <a:latin typeface="+mn-ea"/>
                          <a:ea typeface="+mn-ea"/>
                        </a:rPr>
                        <a:t>unistd.h</a:t>
                      </a:r>
                      <a:r>
                        <a:rPr lang="en-US" altLang="zh-CN" sz="1800" b="0" dirty="0" smtClean="0">
                          <a:latin typeface="+mn-ea"/>
                          <a:ea typeface="+mn-ea"/>
                        </a:rPr>
                        <a:t>&gt;</a:t>
                      </a:r>
                      <a:endParaRPr lang="en-US" altLang="zh-CN" sz="1800" b="0" dirty="0" smtClean="0">
                        <a:latin typeface="+mn-ea"/>
                        <a:ea typeface="+mn-ea"/>
                      </a:endParaRPr>
                    </a:p>
                    <a:p>
                      <a:r>
                        <a:rPr lang="en-US" altLang="zh-CN" sz="2800" b="1" dirty="0" err="1" smtClean="0">
                          <a:solidFill>
                            <a:srgbClr val="FF0000"/>
                          </a:solidFill>
                          <a:latin typeface="+mn-lt"/>
                          <a:ea typeface="微软雅黑" panose="020B0503020204020204" pitchFamily="34" charset="-122"/>
                        </a:rPr>
                        <a:t>int</a:t>
                      </a:r>
                      <a:r>
                        <a:rPr lang="en-US" altLang="zh-CN" sz="2800" b="1" baseline="0" dirty="0" smtClean="0">
                          <a:solidFill>
                            <a:srgbClr val="FF0000"/>
                          </a:solidFill>
                          <a:latin typeface="+mn-lt"/>
                          <a:ea typeface="微软雅黑" panose="020B0503020204020204" pitchFamily="34" charset="-122"/>
                        </a:rPr>
                        <a:t> </a:t>
                      </a:r>
                      <a:r>
                        <a:rPr lang="en-US" altLang="zh-CN" sz="2800" b="1" baseline="0" dirty="0" smtClean="0">
                          <a:solidFill>
                            <a:srgbClr val="FF0000"/>
                          </a:solidFill>
                          <a:latin typeface="+mn-lt"/>
                          <a:ea typeface="微软雅黑" panose="020B0503020204020204" pitchFamily="34" charset="-122"/>
                        </a:rPr>
                        <a:t>pipe ( </a:t>
                      </a:r>
                      <a:r>
                        <a:rPr lang="en-US" altLang="zh-CN" sz="2800" b="1" baseline="0" dirty="0" err="1" smtClean="0">
                          <a:solidFill>
                            <a:srgbClr val="FF0000"/>
                          </a:solidFill>
                          <a:latin typeface="+mn-lt"/>
                          <a:ea typeface="微软雅黑" panose="020B0503020204020204" pitchFamily="34" charset="-122"/>
                        </a:rPr>
                        <a:t>int</a:t>
                      </a:r>
                      <a:r>
                        <a:rPr lang="en-US" altLang="zh-CN" sz="2800" b="1" baseline="0" dirty="0" smtClean="0">
                          <a:solidFill>
                            <a:srgbClr val="FF0000"/>
                          </a:solidFill>
                          <a:latin typeface="+mn-lt"/>
                          <a:ea typeface="微软雅黑" panose="020B0503020204020204" pitchFamily="34" charset="-122"/>
                        </a:rPr>
                        <a:t> </a:t>
                      </a:r>
                      <a:r>
                        <a:rPr lang="en-US" altLang="zh-CN" sz="2800" b="1" baseline="0" dirty="0" err="1" smtClean="0">
                          <a:solidFill>
                            <a:srgbClr val="FF0000"/>
                          </a:solidFill>
                          <a:latin typeface="+mn-lt"/>
                          <a:ea typeface="微软雅黑" panose="020B0503020204020204" pitchFamily="34" charset="-122"/>
                        </a:rPr>
                        <a:t>fd</a:t>
                      </a:r>
                      <a:r>
                        <a:rPr lang="en-US" altLang="zh-CN" sz="2800" b="1" baseline="0" dirty="0" smtClean="0">
                          <a:solidFill>
                            <a:srgbClr val="FF0000"/>
                          </a:solidFill>
                          <a:latin typeface="+mn-lt"/>
                          <a:ea typeface="微软雅黑" panose="020B0503020204020204" pitchFamily="34" charset="-122"/>
                        </a:rPr>
                        <a:t>[2</a:t>
                      </a:r>
                      <a:r>
                        <a:rPr lang="en-US" altLang="zh-CN" sz="2800" b="1" baseline="0" dirty="0" smtClean="0">
                          <a:solidFill>
                            <a:srgbClr val="FF0000"/>
                          </a:solidFill>
                          <a:latin typeface="+mn-lt"/>
                          <a:ea typeface="微软雅黑" panose="020B0503020204020204" pitchFamily="34" charset="-122"/>
                        </a:rPr>
                        <a:t>] )</a:t>
                      </a:r>
                      <a:endParaRPr lang="en-US" altLang="zh-CN" sz="2800" b="1" dirty="0" smtClean="0">
                        <a:solidFill>
                          <a:srgbClr val="FF0000"/>
                        </a:solidFill>
                        <a:latin typeface="+mn-lt"/>
                        <a:ea typeface="微软雅黑" panose="020B0503020204020204" pitchFamily="34" charset="-122"/>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561735">
                <a:tc>
                  <a:txBody>
                    <a:bodyPr/>
                    <a:lstStyle/>
                    <a:p>
                      <a:r>
                        <a:rPr lang="zh-CN" altLang="en-US" sz="2000" b="0" dirty="0" smtClean="0">
                          <a:latin typeface="+mn-ea"/>
                          <a:ea typeface="+mn-ea"/>
                        </a:rPr>
                        <a:t>函数参数</a:t>
                      </a:r>
                      <a:endParaRPr lang="zh-CN" altLang="en-US" sz="20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c>
                  <a:txBody>
                    <a:bodyPr/>
                    <a:lstStyle/>
                    <a:p>
                      <a:r>
                        <a:rPr lang="zh-CN" altLang="en-US" sz="2400" b="0" baseline="0" dirty="0" smtClean="0">
                          <a:latin typeface="+mn-ea"/>
                          <a:ea typeface="+mn-ea"/>
                        </a:rPr>
                        <a:t>数组</a:t>
                      </a:r>
                      <a:r>
                        <a:rPr lang="en-US" altLang="zh-CN" sz="2400" b="0" baseline="0" dirty="0" err="1" smtClean="0">
                          <a:latin typeface="+mn-ea"/>
                          <a:ea typeface="+mn-ea"/>
                        </a:rPr>
                        <a:t>fd</a:t>
                      </a:r>
                      <a:r>
                        <a:rPr lang="en-US" altLang="zh-CN" sz="2400" b="0" baseline="0" dirty="0" smtClean="0">
                          <a:latin typeface="+mn-ea"/>
                          <a:ea typeface="+mn-ea"/>
                        </a:rPr>
                        <a:t>[2]</a:t>
                      </a:r>
                      <a:r>
                        <a:rPr lang="zh-CN" altLang="en-US" sz="2400" b="0" baseline="0" dirty="0" smtClean="0">
                          <a:latin typeface="+mn-ea"/>
                          <a:ea typeface="+mn-ea"/>
                        </a:rPr>
                        <a:t>是管道的两个文件描述符</a:t>
                      </a:r>
                      <a:endParaRPr lang="en-US" altLang="zh-CN" sz="2400" b="0" baseline="0" dirty="0" smtClean="0">
                        <a:latin typeface="+mn-ea"/>
                        <a:ea typeface="+mn-ea"/>
                      </a:endParaRPr>
                    </a:p>
                  </a:txBody>
                  <a:tcPr anchor="ct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r>
              <a:tr h="411848">
                <a:tc>
                  <a:txBody>
                    <a:bodyPr/>
                    <a:lstStyle/>
                    <a:p>
                      <a:r>
                        <a:rPr lang="zh-CN" altLang="en-US" sz="2000" b="0" dirty="0" smtClean="0">
                          <a:latin typeface="+mn-ea"/>
                          <a:ea typeface="+mn-ea"/>
                        </a:rPr>
                        <a:t>函数返回值</a:t>
                      </a:r>
                      <a:endParaRPr lang="zh-CN" altLang="en-US" sz="20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2000" b="0" dirty="0" smtClean="0">
                          <a:latin typeface="+mn-ea"/>
                          <a:ea typeface="+mn-ea"/>
                        </a:rPr>
                        <a:t>成功：返回</a:t>
                      </a:r>
                      <a:r>
                        <a:rPr lang="en-US" altLang="zh-CN" sz="2000" b="0" dirty="0" smtClean="0">
                          <a:latin typeface="+mn-ea"/>
                          <a:ea typeface="+mn-ea"/>
                        </a:rPr>
                        <a:t>0</a:t>
                      </a:r>
                      <a:r>
                        <a:rPr lang="zh-CN" altLang="en-US" sz="2000" b="0" dirty="0" smtClean="0">
                          <a:latin typeface="+mn-ea"/>
                          <a:ea typeface="+mn-ea"/>
                        </a:rPr>
                        <a:t>；失败：返回</a:t>
                      </a:r>
                      <a:r>
                        <a:rPr lang="en-US" altLang="zh-CN" sz="2000" b="0" dirty="0" smtClean="0">
                          <a:latin typeface="+mn-ea"/>
                          <a:ea typeface="+mn-ea"/>
                        </a:rPr>
                        <a:t>-1</a:t>
                      </a:r>
                      <a:r>
                        <a:rPr lang="zh-CN" altLang="en-US" sz="2000" b="0" dirty="0" smtClean="0">
                          <a:latin typeface="+mn-ea"/>
                          <a:ea typeface="+mn-ea"/>
                        </a:rPr>
                        <a:t>；</a:t>
                      </a:r>
                      <a:endParaRPr lang="zh-CN" altLang="en-US" sz="20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2" name="日期占位符 1"/>
          <p:cNvSpPr>
            <a:spLocks noGrp="1"/>
          </p:cNvSpPr>
          <p:nvPr>
            <p:ph type="dt" sz="half" idx="10"/>
          </p:nvPr>
        </p:nvSpPr>
        <p:spPr/>
        <p:txBody>
          <a:bodyPr/>
          <a:lstStyle/>
          <a:p>
            <a:pPr>
              <a:defRPr/>
            </a:pPr>
            <a:fld id="{0723A968-4C6D-421E-9F0D-93773F77DD41}"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6.3.1 </a:t>
            </a:r>
            <a:r>
              <a:rPr lang="zh-CN" altLang="en-US" b="1" dirty="0" smtClean="0">
                <a:solidFill>
                  <a:srgbClr val="0000CC"/>
                </a:solidFill>
                <a:latin typeface="+mn-ea"/>
                <a:ea typeface="+mn-ea"/>
              </a:rPr>
              <a:t> 管道通信</a:t>
            </a:r>
            <a:endParaRPr lang="zh-CN" altLang="en-US" b="1" dirty="0" smtClean="0">
              <a:solidFill>
                <a:srgbClr val="0000CC"/>
              </a:solidFill>
              <a:latin typeface="+mn-ea"/>
              <a:ea typeface="+mn-ea"/>
            </a:endParaRPr>
          </a:p>
        </p:txBody>
      </p:sp>
      <p:sp>
        <p:nvSpPr>
          <p:cNvPr id="6" name="AutoShape 9"/>
          <p:cNvSpPr>
            <a:spLocks noChangeArrowheads="1"/>
          </p:cNvSpPr>
          <p:nvPr/>
        </p:nvSpPr>
        <p:spPr bwMode="auto">
          <a:xfrm>
            <a:off x="285720" y="1252231"/>
            <a:ext cx="2261537"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2</a:t>
            </a:r>
            <a:r>
              <a:rPr kumimoji="0" lang="zh-CN" altLang="en-US" sz="2400" b="1" kern="10" dirty="0" smtClean="0">
                <a:solidFill>
                  <a:schemeClr val="tx1"/>
                </a:solidFill>
                <a:latin typeface="+mn-ea"/>
              </a:rPr>
              <a:t>、管道的操作</a:t>
            </a:r>
            <a:endParaRPr kumimoji="0" lang="zh-CN" altLang="en-US" sz="2400" b="1" kern="10" dirty="0">
              <a:solidFill>
                <a:schemeClr val="tx1"/>
              </a:solidFill>
              <a:latin typeface="+mn-ea"/>
            </a:endParaRPr>
          </a:p>
        </p:txBody>
      </p:sp>
      <p:sp>
        <p:nvSpPr>
          <p:cNvPr id="8" name="Rectangle 3"/>
          <p:cNvSpPr txBox="1"/>
          <p:nvPr/>
        </p:nvSpPr>
        <p:spPr>
          <a:xfrm>
            <a:off x="477298" y="1751757"/>
            <a:ext cx="8013560" cy="991443"/>
          </a:xfrm>
          <a:prstGeom prst="rect">
            <a:avLst/>
          </a:prstGeom>
        </p:spPr>
        <p:txBody>
          <a:bodyPr/>
          <a:lstStyle/>
          <a:p>
            <a:pPr lvl="0" indent="457200">
              <a:lnSpc>
                <a:spcPct val="150000"/>
              </a:lnSpc>
              <a:spcBef>
                <a:spcPts val="0"/>
              </a:spcBef>
              <a:buClr>
                <a:schemeClr val="accent1"/>
              </a:buClr>
              <a:buSzPct val="60000"/>
            </a:pP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管道的读写使用的是</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文件描述符</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，而不是文件流，所以必须使用底层系统调用函数来访问数据。</a:t>
            </a:r>
            <a:endPar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7" name="Rectangle 3"/>
          <p:cNvSpPr txBox="1"/>
          <p:nvPr/>
        </p:nvSpPr>
        <p:spPr>
          <a:xfrm>
            <a:off x="448834" y="2707997"/>
            <a:ext cx="8013560" cy="3682755"/>
          </a:xfrm>
          <a:prstGeom prst="rect">
            <a:avLst/>
          </a:prstGeom>
        </p:spPr>
        <p:txBody>
          <a:bodyPr/>
          <a:lstStyle/>
          <a:p>
            <a:pPr lvl="0" indent="457200">
              <a:lnSpc>
                <a:spcPct val="130000"/>
              </a:lnSpc>
              <a:spcBef>
                <a:spcPts val="0"/>
              </a:spcBef>
              <a:buClr>
                <a:schemeClr val="accent1"/>
              </a:buClr>
              <a:buSzPct val="60000"/>
            </a:pP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en-US" altLang="zh-CN"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1</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）写管道</a:t>
            </a:r>
            <a:endParaRPr kumimoji="0" lang="en-US" altLang="zh-CN"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lvl="0" indent="457200">
              <a:lnSpc>
                <a:spcPct val="130000"/>
              </a:lnSpc>
              <a:spcBef>
                <a:spcPts val="0"/>
              </a:spcBef>
              <a:buClr>
                <a:schemeClr val="accent1"/>
              </a:buClr>
              <a:buSzPct val="60000"/>
            </a:pPr>
            <a:r>
              <a:rPr lang="en-US" altLang="zh-CN" sz="2000" b="1" kern="0" dirty="0" smtClean="0">
                <a:solidFill>
                  <a:srgbClr val="FF0000"/>
                </a:solidFill>
                <a:latin typeface="微软雅黑" panose="020B0503020204020204" pitchFamily="34" charset="-122"/>
                <a:ea typeface="微软雅黑" panose="020B0503020204020204" pitchFamily="34" charset="-122"/>
              </a:rPr>
              <a:t>ret = write</a:t>
            </a:r>
            <a:r>
              <a:rPr lang="zh-CN" altLang="en-US" sz="2000" b="1" kern="0" dirty="0" smtClean="0">
                <a:solidFill>
                  <a:srgbClr val="FF0000"/>
                </a:solidFill>
                <a:latin typeface="微软雅黑" panose="020B0503020204020204" pitchFamily="34" charset="-122"/>
                <a:ea typeface="微软雅黑" panose="020B0503020204020204" pitchFamily="34" charset="-122"/>
              </a:rPr>
              <a:t>（</a:t>
            </a:r>
            <a:r>
              <a:rPr lang="en-US" altLang="zh-CN" sz="2000" b="1" kern="0" dirty="0" err="1" smtClean="0">
                <a:solidFill>
                  <a:srgbClr val="FF0000"/>
                </a:solidFill>
                <a:latin typeface="微软雅黑" panose="020B0503020204020204" pitchFamily="34" charset="-122"/>
                <a:ea typeface="微软雅黑" panose="020B0503020204020204" pitchFamily="34" charset="-122"/>
              </a:rPr>
              <a:t>fd</a:t>
            </a:r>
            <a:r>
              <a:rPr lang="en-US" altLang="zh-CN" sz="2000" b="1" kern="0" dirty="0" smtClean="0">
                <a:solidFill>
                  <a:srgbClr val="FF0000"/>
                </a:solidFill>
                <a:latin typeface="微软雅黑" panose="020B0503020204020204" pitchFamily="34" charset="-122"/>
                <a:ea typeface="微软雅黑" panose="020B0503020204020204" pitchFamily="34" charset="-122"/>
              </a:rPr>
              <a:t>[1], </a:t>
            </a:r>
            <a:r>
              <a:rPr lang="en-US" altLang="zh-CN" sz="2000" b="1" kern="0" dirty="0" err="1" smtClean="0">
                <a:solidFill>
                  <a:srgbClr val="FF0000"/>
                </a:solidFill>
                <a:latin typeface="微软雅黑" panose="020B0503020204020204" pitchFamily="34" charset="-122"/>
                <a:ea typeface="微软雅黑" panose="020B0503020204020204" pitchFamily="34" charset="-122"/>
              </a:rPr>
              <a:t>buf</a:t>
            </a:r>
            <a:r>
              <a:rPr lang="zh-CN" altLang="en-US" sz="2000" b="1" kern="0" dirty="0" smtClean="0">
                <a:solidFill>
                  <a:srgbClr val="FF0000"/>
                </a:solidFill>
                <a:latin typeface="微软雅黑" panose="020B0503020204020204" pitchFamily="34" charset="-122"/>
                <a:ea typeface="微软雅黑" panose="020B0503020204020204" pitchFamily="34" charset="-122"/>
              </a:rPr>
              <a:t>，</a:t>
            </a:r>
            <a:r>
              <a:rPr lang="en-US" altLang="zh-CN" sz="2000" b="1" kern="0" dirty="0" smtClean="0">
                <a:solidFill>
                  <a:srgbClr val="FF0000"/>
                </a:solidFill>
                <a:latin typeface="微软雅黑" panose="020B0503020204020204" pitchFamily="34" charset="-122"/>
                <a:ea typeface="微软雅黑" panose="020B0503020204020204" pitchFamily="34" charset="-122"/>
              </a:rPr>
              <a:t>n</a:t>
            </a:r>
            <a:r>
              <a:rPr lang="zh-CN" altLang="en-US" sz="2000" b="1" kern="0" dirty="0" smtClean="0">
                <a:solidFill>
                  <a:srgbClr val="FF0000"/>
                </a:solidFill>
                <a:latin typeface="微软雅黑" panose="020B0503020204020204" pitchFamily="34" charset="-122"/>
                <a:ea typeface="微软雅黑" panose="020B0503020204020204" pitchFamily="34" charset="-122"/>
              </a:rPr>
              <a:t>）；</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lvl="0" indent="457200">
              <a:lnSpc>
                <a:spcPct val="130000"/>
              </a:lnSpc>
              <a:spcBef>
                <a:spcPts val="0"/>
              </a:spcBef>
              <a:buClr>
                <a:schemeClr val="accent1"/>
              </a:buClr>
              <a:buSzPct val="60000"/>
            </a:pPr>
            <a:r>
              <a:rPr lang="zh-CN" altLang="en-US" sz="2000" kern="0" dirty="0" smtClean="0">
                <a:solidFill>
                  <a:srgbClr val="0000CC"/>
                </a:solidFill>
                <a:latin typeface="微软雅黑" panose="020B0503020204020204" pitchFamily="34" charset="-122"/>
                <a:ea typeface="微软雅黑" panose="020B0503020204020204" pitchFamily="34" charset="-122"/>
              </a:rPr>
              <a:t>若管道已满，则被</a:t>
            </a:r>
            <a:r>
              <a:rPr lang="zh-CN" altLang="en-US" sz="2000" b="1" kern="0" dirty="0" smtClean="0">
                <a:solidFill>
                  <a:srgbClr val="0000CC"/>
                </a:solidFill>
                <a:latin typeface="微软雅黑" panose="020B0503020204020204" pitchFamily="34" charset="-122"/>
                <a:ea typeface="微软雅黑" panose="020B0503020204020204" pitchFamily="34" charset="-122"/>
              </a:rPr>
              <a:t>阻塞</a:t>
            </a:r>
            <a:r>
              <a:rPr lang="zh-CN" altLang="en-US" sz="2000" kern="0" dirty="0" smtClean="0">
                <a:solidFill>
                  <a:srgbClr val="0000CC"/>
                </a:solidFill>
                <a:latin typeface="微软雅黑" panose="020B0503020204020204" pitchFamily="34" charset="-122"/>
                <a:ea typeface="微软雅黑" panose="020B0503020204020204" pitchFamily="34" charset="-122"/>
              </a:rPr>
              <a:t>，直到管道另一端</a:t>
            </a:r>
            <a:r>
              <a:rPr lang="en-US" altLang="zh-CN" sz="2000" kern="0" dirty="0" smtClean="0">
                <a:solidFill>
                  <a:srgbClr val="0000CC"/>
                </a:solidFill>
                <a:latin typeface="微软雅黑" panose="020B0503020204020204" pitchFamily="34" charset="-122"/>
                <a:ea typeface="微软雅黑" panose="020B0503020204020204" pitchFamily="34" charset="-122"/>
              </a:rPr>
              <a:t>read</a:t>
            </a:r>
            <a:r>
              <a:rPr lang="zh-CN" altLang="en-US" sz="2000" kern="0" dirty="0" smtClean="0">
                <a:solidFill>
                  <a:srgbClr val="0000CC"/>
                </a:solidFill>
                <a:latin typeface="微软雅黑" panose="020B0503020204020204" pitchFamily="34" charset="-122"/>
                <a:ea typeface="微软雅黑" panose="020B0503020204020204" pitchFamily="34" charset="-122"/>
              </a:rPr>
              <a:t>将管道数据取走</a:t>
            </a:r>
            <a:endParaRPr lang="en-US" altLang="zh-CN" sz="2000" kern="0" dirty="0" smtClean="0">
              <a:solidFill>
                <a:srgbClr val="0000CC"/>
              </a:solidFill>
              <a:latin typeface="微软雅黑" panose="020B0503020204020204" pitchFamily="34" charset="-122"/>
              <a:ea typeface="微软雅黑" panose="020B0503020204020204" pitchFamily="34" charset="-122"/>
            </a:endParaRPr>
          </a:p>
          <a:p>
            <a:pPr lvl="0" indent="457200">
              <a:lnSpc>
                <a:spcPct val="130000"/>
              </a:lnSpc>
              <a:spcBef>
                <a:spcPts val="0"/>
              </a:spcBef>
              <a:buClr>
                <a:schemeClr val="accent1"/>
              </a:buClr>
              <a:buSzPct val="60000"/>
            </a:pPr>
            <a:r>
              <a:rPr lang="zh-CN" altLang="en-US" sz="2000" kern="0" dirty="0" smtClean="0">
                <a:solidFill>
                  <a:srgbClr val="0000CC"/>
                </a:solidFill>
                <a:latin typeface="微软雅黑" panose="020B0503020204020204" pitchFamily="34" charset="-122"/>
                <a:ea typeface="微软雅黑" panose="020B0503020204020204" pitchFamily="34" charset="-122"/>
              </a:rPr>
              <a:t>（</a:t>
            </a:r>
            <a:r>
              <a:rPr lang="en-US" altLang="zh-CN" sz="2000" kern="0" dirty="0" smtClean="0">
                <a:solidFill>
                  <a:srgbClr val="0000CC"/>
                </a:solidFill>
                <a:latin typeface="微软雅黑" panose="020B0503020204020204" pitchFamily="34" charset="-122"/>
                <a:ea typeface="微软雅黑" panose="020B0503020204020204" pitchFamily="34" charset="-122"/>
              </a:rPr>
              <a:t>2</a:t>
            </a:r>
            <a:r>
              <a:rPr lang="zh-CN" altLang="en-US" sz="2000" kern="0" dirty="0" smtClean="0">
                <a:solidFill>
                  <a:srgbClr val="0000CC"/>
                </a:solidFill>
                <a:latin typeface="微软雅黑" panose="020B0503020204020204" pitchFamily="34" charset="-122"/>
                <a:ea typeface="微软雅黑" panose="020B0503020204020204" pitchFamily="34" charset="-122"/>
              </a:rPr>
              <a:t>）读管道</a:t>
            </a:r>
            <a:endParaRPr lang="en-US" altLang="zh-CN" sz="2000" kern="0" dirty="0" smtClean="0">
              <a:solidFill>
                <a:srgbClr val="0000CC"/>
              </a:solidFill>
              <a:latin typeface="微软雅黑" panose="020B0503020204020204" pitchFamily="34" charset="-122"/>
              <a:ea typeface="微软雅黑" panose="020B0503020204020204" pitchFamily="34" charset="-122"/>
            </a:endParaRPr>
          </a:p>
          <a:p>
            <a:pPr lvl="0" indent="457200">
              <a:lnSpc>
                <a:spcPct val="130000"/>
              </a:lnSpc>
              <a:spcBef>
                <a:spcPts val="0"/>
              </a:spcBef>
              <a:buClr>
                <a:schemeClr val="accent1"/>
              </a:buClr>
              <a:buSzPct val="60000"/>
            </a:pPr>
            <a:r>
              <a:rPr lang="en-US" altLang="zh-CN" sz="2000" b="1" kern="0" dirty="0" smtClean="0">
                <a:solidFill>
                  <a:srgbClr val="FF0000"/>
                </a:solidFill>
                <a:latin typeface="微软雅黑" panose="020B0503020204020204" pitchFamily="34" charset="-122"/>
                <a:ea typeface="微软雅黑" panose="020B0503020204020204" pitchFamily="34" charset="-122"/>
              </a:rPr>
              <a:t>ret = read </a:t>
            </a:r>
            <a:r>
              <a:rPr lang="zh-CN" altLang="en-US" sz="2000" b="1" kern="0" dirty="0" smtClean="0">
                <a:solidFill>
                  <a:srgbClr val="FF0000"/>
                </a:solidFill>
                <a:latin typeface="微软雅黑" panose="020B0503020204020204" pitchFamily="34" charset="-122"/>
                <a:ea typeface="微软雅黑" panose="020B0503020204020204" pitchFamily="34" charset="-122"/>
              </a:rPr>
              <a:t>（ </a:t>
            </a:r>
            <a:r>
              <a:rPr lang="en-US" altLang="zh-CN" sz="2000" b="1" kern="0" dirty="0" err="1" smtClean="0">
                <a:solidFill>
                  <a:srgbClr val="FF0000"/>
                </a:solidFill>
                <a:latin typeface="微软雅黑" panose="020B0503020204020204" pitchFamily="34" charset="-122"/>
                <a:ea typeface="微软雅黑" panose="020B0503020204020204" pitchFamily="34" charset="-122"/>
              </a:rPr>
              <a:t>fd</a:t>
            </a:r>
            <a:r>
              <a:rPr lang="en-US" altLang="zh-CN" sz="2000" b="1" kern="0" dirty="0" smtClean="0">
                <a:solidFill>
                  <a:srgbClr val="FF0000"/>
                </a:solidFill>
                <a:latin typeface="微软雅黑" panose="020B0503020204020204" pitchFamily="34" charset="-122"/>
                <a:ea typeface="微软雅黑" panose="020B0503020204020204" pitchFamily="34" charset="-122"/>
              </a:rPr>
              <a:t>[0]</a:t>
            </a:r>
            <a:r>
              <a:rPr lang="zh-CN" altLang="en-US" sz="2000" b="1" kern="0" dirty="0" smtClean="0">
                <a:solidFill>
                  <a:srgbClr val="FF0000"/>
                </a:solidFill>
                <a:latin typeface="微软雅黑" panose="020B0503020204020204" pitchFamily="34" charset="-122"/>
                <a:ea typeface="微软雅黑" panose="020B0503020204020204" pitchFamily="34" charset="-122"/>
              </a:rPr>
              <a:t>，</a:t>
            </a:r>
            <a:r>
              <a:rPr lang="en-US" altLang="zh-CN" sz="2000" b="1" kern="0" dirty="0" err="1" smtClean="0">
                <a:solidFill>
                  <a:srgbClr val="FF0000"/>
                </a:solidFill>
                <a:latin typeface="微软雅黑" panose="020B0503020204020204" pitchFamily="34" charset="-122"/>
                <a:ea typeface="微软雅黑" panose="020B0503020204020204" pitchFamily="34" charset="-122"/>
              </a:rPr>
              <a:t>buf</a:t>
            </a:r>
            <a:r>
              <a:rPr lang="zh-CN" altLang="en-US" sz="2000" b="1" kern="0" dirty="0" smtClean="0">
                <a:solidFill>
                  <a:srgbClr val="FF0000"/>
                </a:solidFill>
                <a:latin typeface="微软雅黑" panose="020B0503020204020204" pitchFamily="34" charset="-122"/>
                <a:ea typeface="微软雅黑" panose="020B0503020204020204" pitchFamily="34" charset="-122"/>
              </a:rPr>
              <a:t>，</a:t>
            </a:r>
            <a:r>
              <a:rPr lang="en-US" altLang="zh-CN" sz="2000" b="1" kern="0" dirty="0" smtClean="0">
                <a:solidFill>
                  <a:srgbClr val="FF0000"/>
                </a:solidFill>
                <a:latin typeface="微软雅黑" panose="020B0503020204020204" pitchFamily="34" charset="-122"/>
                <a:ea typeface="微软雅黑" panose="020B0503020204020204" pitchFamily="34" charset="-122"/>
              </a:rPr>
              <a:t>n</a:t>
            </a:r>
            <a:r>
              <a:rPr lang="zh-CN" altLang="en-US" sz="2000" b="1" kern="0" dirty="0" smtClean="0">
                <a:solidFill>
                  <a:srgbClr val="FF0000"/>
                </a:solidFill>
                <a:latin typeface="微软雅黑" panose="020B0503020204020204" pitchFamily="34" charset="-122"/>
                <a:ea typeface="微软雅黑" panose="020B0503020204020204" pitchFamily="34" charset="-122"/>
              </a:rPr>
              <a:t>）；</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lvl="0" indent="457200">
              <a:lnSpc>
                <a:spcPct val="130000"/>
              </a:lnSpc>
              <a:spcBef>
                <a:spcPts val="0"/>
              </a:spcBef>
              <a:buClr>
                <a:schemeClr val="accent1"/>
              </a:buClr>
              <a:buSzPct val="60000"/>
            </a:pPr>
            <a:r>
              <a:rPr lang="zh-CN" altLang="en-US" sz="2000" kern="0" dirty="0" smtClean="0">
                <a:solidFill>
                  <a:srgbClr val="0000CC"/>
                </a:solidFill>
                <a:latin typeface="微软雅黑" panose="020B0503020204020204" pitchFamily="34" charset="-122"/>
                <a:ea typeface="微软雅黑" panose="020B0503020204020204" pitchFamily="34" charset="-122"/>
              </a:rPr>
              <a:t>若管道为空且文件描述符未关闭，则</a:t>
            </a:r>
            <a:r>
              <a:rPr lang="zh-CN" altLang="en-US" sz="2000" b="1" kern="0" dirty="0" smtClean="0">
                <a:solidFill>
                  <a:srgbClr val="0000CC"/>
                </a:solidFill>
                <a:latin typeface="微软雅黑" panose="020B0503020204020204" pitchFamily="34" charset="-122"/>
                <a:ea typeface="微软雅黑" panose="020B0503020204020204" pitchFamily="34" charset="-122"/>
              </a:rPr>
              <a:t>阻塞</a:t>
            </a:r>
            <a:r>
              <a:rPr lang="zh-CN" altLang="en-US" sz="2000" kern="0" dirty="0" smtClean="0">
                <a:solidFill>
                  <a:srgbClr val="0000CC"/>
                </a:solidFill>
                <a:latin typeface="微软雅黑" panose="020B0503020204020204" pitchFamily="34" charset="-122"/>
                <a:ea typeface="微软雅黑" panose="020B0503020204020204" pitchFamily="34" charset="-122"/>
              </a:rPr>
              <a:t>。</a:t>
            </a:r>
            <a:endParaRPr lang="en-US" altLang="zh-CN" sz="2000" kern="0" dirty="0" smtClean="0">
              <a:solidFill>
                <a:srgbClr val="0000CC"/>
              </a:solidFill>
              <a:latin typeface="微软雅黑" panose="020B0503020204020204" pitchFamily="34" charset="-122"/>
              <a:ea typeface="微软雅黑" panose="020B0503020204020204" pitchFamily="34" charset="-122"/>
            </a:endParaRPr>
          </a:p>
          <a:p>
            <a:pPr lvl="0" indent="457200">
              <a:lnSpc>
                <a:spcPct val="130000"/>
              </a:lnSpc>
              <a:spcBef>
                <a:spcPts val="0"/>
              </a:spcBef>
              <a:buClr>
                <a:schemeClr val="accent1"/>
              </a:buClr>
              <a:buSzPct val="60000"/>
            </a:pPr>
            <a:r>
              <a:rPr lang="zh-CN" altLang="en-US" sz="2000" kern="0" dirty="0" smtClean="0">
                <a:solidFill>
                  <a:srgbClr val="0000CC"/>
                </a:solidFill>
                <a:latin typeface="微软雅黑" panose="020B0503020204020204" pitchFamily="34" charset="-122"/>
                <a:ea typeface="微软雅黑" panose="020B0503020204020204" pitchFamily="34" charset="-122"/>
              </a:rPr>
              <a:t>（</a:t>
            </a:r>
            <a:r>
              <a:rPr lang="en-US" altLang="zh-CN" sz="2000" kern="0" dirty="0" smtClean="0">
                <a:solidFill>
                  <a:srgbClr val="0000CC"/>
                </a:solidFill>
                <a:latin typeface="微软雅黑" panose="020B0503020204020204" pitchFamily="34" charset="-122"/>
                <a:ea typeface="微软雅黑" panose="020B0503020204020204" pitchFamily="34" charset="-122"/>
              </a:rPr>
              <a:t>3</a:t>
            </a:r>
            <a:r>
              <a:rPr lang="zh-CN" altLang="en-US" sz="2000" kern="0" dirty="0" smtClean="0">
                <a:solidFill>
                  <a:srgbClr val="0000CC"/>
                </a:solidFill>
                <a:latin typeface="微软雅黑" panose="020B0503020204020204" pitchFamily="34" charset="-122"/>
                <a:ea typeface="微软雅黑" panose="020B0503020204020204" pitchFamily="34" charset="-122"/>
              </a:rPr>
              <a:t>）关闭管道</a:t>
            </a:r>
            <a:endParaRPr lang="en-US" altLang="zh-CN" sz="2000" kern="0" dirty="0" smtClean="0">
              <a:solidFill>
                <a:srgbClr val="0000CC"/>
              </a:solidFill>
              <a:latin typeface="微软雅黑" panose="020B0503020204020204" pitchFamily="34" charset="-122"/>
              <a:ea typeface="微软雅黑" panose="020B0503020204020204" pitchFamily="34" charset="-122"/>
            </a:endParaRPr>
          </a:p>
          <a:p>
            <a:pPr indent="457200">
              <a:lnSpc>
                <a:spcPct val="130000"/>
              </a:lnSpc>
              <a:spcBef>
                <a:spcPts val="0"/>
              </a:spcBef>
              <a:buClr>
                <a:schemeClr val="accent1"/>
              </a:buClr>
              <a:buSzPct val="60000"/>
            </a:pPr>
            <a:r>
              <a:rPr lang="en-US" altLang="zh-CN" sz="2000" b="1" kern="0" dirty="0" err="1" smtClean="0">
                <a:solidFill>
                  <a:srgbClr val="FF0000"/>
                </a:solidFill>
                <a:latin typeface="微软雅黑" panose="020B0503020204020204" pitchFamily="34" charset="-122"/>
                <a:ea typeface="微软雅黑" panose="020B0503020204020204" pitchFamily="34" charset="-122"/>
              </a:rPr>
              <a:t>colse</a:t>
            </a:r>
            <a:r>
              <a:rPr lang="en-US" altLang="zh-CN" sz="2000" b="1" kern="0" dirty="0" smtClean="0">
                <a:solidFill>
                  <a:srgbClr val="FF0000"/>
                </a:solidFill>
                <a:latin typeface="微软雅黑" panose="020B0503020204020204" pitchFamily="34" charset="-122"/>
                <a:ea typeface="微软雅黑" panose="020B0503020204020204" pitchFamily="34" charset="-122"/>
              </a:rPr>
              <a:t>(</a:t>
            </a:r>
            <a:r>
              <a:rPr lang="en-US" altLang="zh-CN" sz="2000" b="1" kern="0" dirty="0" err="1" smtClean="0">
                <a:solidFill>
                  <a:srgbClr val="FF0000"/>
                </a:solidFill>
                <a:latin typeface="微软雅黑" panose="020B0503020204020204" pitchFamily="34" charset="-122"/>
                <a:ea typeface="微软雅黑" panose="020B0503020204020204" pitchFamily="34" charset="-122"/>
              </a:rPr>
              <a:t>fd</a:t>
            </a:r>
            <a:r>
              <a:rPr lang="en-US" altLang="zh-CN" sz="2000" b="1" kern="0" dirty="0" smtClean="0">
                <a:solidFill>
                  <a:srgbClr val="FF0000"/>
                </a:solidFill>
                <a:latin typeface="微软雅黑" panose="020B0503020204020204" pitchFamily="34" charset="-122"/>
                <a:ea typeface="微软雅黑" panose="020B0503020204020204" pitchFamily="34" charset="-122"/>
              </a:rPr>
              <a:t>[0])/</a:t>
            </a:r>
            <a:r>
              <a:rPr lang="en-US" altLang="zh-CN" sz="2000" b="1" kern="0" dirty="0" err="1" smtClean="0">
                <a:solidFill>
                  <a:srgbClr val="FF0000"/>
                </a:solidFill>
                <a:latin typeface="微软雅黑" panose="020B0503020204020204" pitchFamily="34" charset="-122"/>
                <a:ea typeface="微软雅黑" panose="020B0503020204020204" pitchFamily="34" charset="-122"/>
              </a:rPr>
              <a:t>colse</a:t>
            </a:r>
            <a:r>
              <a:rPr lang="en-US" altLang="zh-CN" sz="2000" b="1" kern="0" dirty="0" smtClean="0">
                <a:solidFill>
                  <a:srgbClr val="FF0000"/>
                </a:solidFill>
                <a:latin typeface="微软雅黑" panose="020B0503020204020204" pitchFamily="34" charset="-122"/>
                <a:ea typeface="微软雅黑" panose="020B0503020204020204" pitchFamily="34" charset="-122"/>
              </a:rPr>
              <a:t>(</a:t>
            </a:r>
            <a:r>
              <a:rPr lang="en-US" altLang="zh-CN" sz="2000" b="1" kern="0" dirty="0" err="1" smtClean="0">
                <a:solidFill>
                  <a:srgbClr val="FF0000"/>
                </a:solidFill>
                <a:latin typeface="微软雅黑" panose="020B0503020204020204" pitchFamily="34" charset="-122"/>
                <a:ea typeface="微软雅黑" panose="020B0503020204020204" pitchFamily="34" charset="-122"/>
              </a:rPr>
              <a:t>fd</a:t>
            </a:r>
            <a:r>
              <a:rPr lang="en-US" altLang="zh-CN" sz="2000" b="1" kern="0" dirty="0" smtClean="0">
                <a:solidFill>
                  <a:srgbClr val="FF0000"/>
                </a:solidFill>
                <a:latin typeface="微软雅黑" panose="020B0503020204020204" pitchFamily="34" charset="-122"/>
                <a:ea typeface="微软雅黑" panose="020B0503020204020204" pitchFamily="34" charset="-122"/>
              </a:rPr>
              <a:t>[1])</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indent="457200">
              <a:lnSpc>
                <a:spcPct val="130000"/>
              </a:lnSpc>
              <a:spcBef>
                <a:spcPts val="0"/>
              </a:spcBef>
              <a:buClr>
                <a:schemeClr val="accent1"/>
              </a:buClr>
              <a:buSzPct val="60000"/>
            </a:pPr>
            <a:r>
              <a:rPr lang="zh-CN" altLang="en-US" sz="2000" kern="0" dirty="0" smtClean="0">
                <a:solidFill>
                  <a:srgbClr val="0000CC"/>
                </a:solidFill>
                <a:latin typeface="微软雅黑" panose="020B0503020204020204" pitchFamily="34" charset="-122"/>
                <a:ea typeface="微软雅黑" panose="020B0503020204020204" pitchFamily="34" charset="-122"/>
              </a:rPr>
              <a:t>管道关闭时只需使用普通的</a:t>
            </a:r>
            <a:r>
              <a:rPr lang="en-US" altLang="zh-CN" sz="2000" kern="0" dirty="0" smtClean="0">
                <a:solidFill>
                  <a:srgbClr val="0000CC"/>
                </a:solidFill>
                <a:latin typeface="微软雅黑" panose="020B0503020204020204" pitchFamily="34" charset="-122"/>
                <a:ea typeface="微软雅黑" panose="020B0503020204020204" pitchFamily="34" charset="-122"/>
              </a:rPr>
              <a:t>close()</a:t>
            </a:r>
            <a:r>
              <a:rPr lang="zh-CN" altLang="en-US" sz="2000" kern="0" dirty="0" smtClean="0">
                <a:solidFill>
                  <a:srgbClr val="0000CC"/>
                </a:solidFill>
                <a:latin typeface="微软雅黑" panose="020B0503020204020204" pitchFamily="34" charset="-122"/>
                <a:ea typeface="微软雅黑" panose="020B0503020204020204" pitchFamily="34" charset="-122"/>
              </a:rPr>
              <a:t>函数逐个关闭各个文件描述符。 </a:t>
            </a:r>
            <a:endParaRPr lang="en-US" altLang="zh-CN" sz="2000" kern="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C296BE4E-82FF-4D6B-81C8-366F997ACD3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6.3.1 </a:t>
            </a:r>
            <a:r>
              <a:rPr lang="zh-CN" altLang="en-US" b="1" dirty="0" smtClean="0">
                <a:solidFill>
                  <a:srgbClr val="0000CC"/>
                </a:solidFill>
                <a:latin typeface="+mn-ea"/>
                <a:ea typeface="+mn-ea"/>
              </a:rPr>
              <a:t> 管道通信</a:t>
            </a:r>
            <a:endParaRPr lang="zh-CN" altLang="en-US" b="1" dirty="0" smtClean="0">
              <a:solidFill>
                <a:srgbClr val="0000CC"/>
              </a:solidFill>
              <a:latin typeface="+mn-ea"/>
              <a:ea typeface="+mn-ea"/>
            </a:endParaRPr>
          </a:p>
        </p:txBody>
      </p:sp>
      <p:sp>
        <p:nvSpPr>
          <p:cNvPr id="6" name="AutoShape 9"/>
          <p:cNvSpPr>
            <a:spLocks noChangeArrowheads="1"/>
          </p:cNvSpPr>
          <p:nvPr/>
        </p:nvSpPr>
        <p:spPr bwMode="auto">
          <a:xfrm>
            <a:off x="285720" y="1252231"/>
            <a:ext cx="3857072"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、父子进程之间管道通信</a:t>
            </a:r>
            <a:endParaRPr kumimoji="0" lang="zh-CN" altLang="en-US" sz="2400" b="1" kern="10" dirty="0">
              <a:solidFill>
                <a:schemeClr val="tx1"/>
              </a:solidFill>
              <a:latin typeface="+mn-ea"/>
            </a:endParaRPr>
          </a:p>
        </p:txBody>
      </p:sp>
      <p:sp>
        <p:nvSpPr>
          <p:cNvPr id="9" name="Rectangle 3"/>
          <p:cNvSpPr txBox="1"/>
          <p:nvPr/>
        </p:nvSpPr>
        <p:spPr>
          <a:xfrm>
            <a:off x="326570" y="1821669"/>
            <a:ext cx="8710750" cy="2057400"/>
          </a:xfrm>
          <a:prstGeom prst="rect">
            <a:avLst/>
          </a:prstGeom>
        </p:spPr>
        <p:txBody>
          <a:bodyPr/>
          <a:lstStyle/>
          <a:p>
            <a:pPr marL="342900" marR="0" lvl="0" indent="342900" algn="l" defTabSz="914400" rtl="0" eaLnBrk="1" fontAlgn="base" latinLnBrk="0" hangingPunct="1">
              <a:lnSpc>
                <a:spcPct val="150000"/>
              </a:lnSpc>
              <a:spcBef>
                <a:spcPts val="600"/>
              </a:spcBef>
              <a:spcAft>
                <a:spcPct val="0"/>
              </a:spcAft>
              <a:buClr>
                <a:schemeClr val="accent1"/>
              </a:buClr>
              <a:buSzPct val="60000"/>
              <a:buFont typeface="Wingdings" panose="05000000000000000000" pitchFamily="2" charset="2"/>
              <a:buChar char="u"/>
              <a:defRPr/>
            </a:pP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用</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pipe</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函数创建的管道两端处于一个进程中，由于管道是主要用于在不同进程间通信的，因此这在实际应用中没有太大意义。</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实际上，通常先是创建一个管道，再通过</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fork()</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函数创建一子进程，该子进程会继承父进程所创建的管道 </a:t>
            </a:r>
            <a:r>
              <a:rPr kumimoji="0" lang="zh-CN" altLang="en-US" sz="24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endParaRPr kumimoji="0" lang="zh-CN" altLang="en-US" sz="24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graphicFrame>
        <p:nvGraphicFramePr>
          <p:cNvPr id="4099" name="Object 4"/>
          <p:cNvGraphicFramePr>
            <a:graphicFrameLocks noChangeAspect="1"/>
          </p:cNvGraphicFramePr>
          <p:nvPr/>
        </p:nvGraphicFramePr>
        <p:xfrm>
          <a:off x="1742308" y="4262440"/>
          <a:ext cx="5791200" cy="2592388"/>
        </p:xfrm>
        <a:graphic>
          <a:graphicData uri="http://schemas.openxmlformats.org/presentationml/2006/ole">
            <mc:AlternateContent xmlns:mc="http://schemas.openxmlformats.org/markup-compatibility/2006">
              <mc:Choice xmlns:v="urn:schemas-microsoft-com:vml" Requires="v">
                <p:oleObj spid="_x0000_s3382" name="Visio" r:id="rId1" imgW="6032500" imgH="2781300" progId="Visio.Drawing.11">
                  <p:embed/>
                </p:oleObj>
              </mc:Choice>
              <mc:Fallback>
                <p:oleObj name="Visio" r:id="rId1" imgW="6032500" imgH="2781300" progId="Visio.Drawing.11">
                  <p:embed/>
                  <p:pic>
                    <p:nvPicPr>
                      <p:cNvPr id="0" name="图片 33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308" y="4262440"/>
                        <a:ext cx="57912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8C7F5070-7845-439A-B636-B3B0D065837F}" type="datetime10">
              <a:rPr lang="zh-CN" altLang="en-US" smtClean="0"/>
            </a:fld>
            <a:endParaRPr lang="en-US" altLang="zh-CN"/>
          </a:p>
        </p:txBody>
      </p:sp>
      <p:sp>
        <p:nvSpPr>
          <p:cNvPr id="3" name="矩形 2"/>
          <p:cNvSpPr/>
          <p:nvPr/>
        </p:nvSpPr>
        <p:spPr>
          <a:xfrm>
            <a:off x="3612515" y="5705475"/>
            <a:ext cx="2117725" cy="690880"/>
          </a:xfrm>
          <a:prstGeom prst="rect">
            <a:avLst/>
          </a:prstGeom>
          <a:solidFill>
            <a:srgbClr val="FFFFCC"/>
          </a:solidFill>
          <a:ln w="9525">
            <a:solidFill>
              <a:srgbClr val="000000"/>
            </a:solidFill>
            <a:round/>
          </a:ln>
        </p:spPr>
        <p:txBody>
          <a:bodyPr wrap="none"/>
          <a:p>
            <a:pPr algn="ctr">
              <a:lnSpc>
                <a:spcPct val="160000"/>
              </a:lnSpc>
            </a:pPr>
            <a:r>
              <a:rPr lang="zh-CN" altLang="en-US" sz="1800" dirty="0">
                <a:solidFill>
                  <a:srgbClr val="0000CC"/>
                </a:solidFill>
                <a:latin typeface="微软雅黑" panose="020B0503020204020204" pitchFamily="34" charset="-122"/>
                <a:ea typeface="微软雅黑" panose="020B0503020204020204" pitchFamily="34" charset="-122"/>
              </a:rPr>
              <a:t>管道</a:t>
            </a:r>
            <a:endParaRPr lang="zh-CN" altLang="en-US" sz="1800" dirty="0">
              <a:solidFill>
                <a:srgbClr val="0000CC"/>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625215" y="5789930"/>
            <a:ext cx="497205" cy="645160"/>
          </a:xfrm>
          <a:prstGeom prst="rect">
            <a:avLst/>
          </a:prstGeom>
          <a:noFill/>
        </p:spPr>
        <p:txBody>
          <a:bodyPr wrap="square" rtlCol="0" anchor="t">
            <a:spAutoFit/>
          </a:bodyPr>
          <a:p>
            <a:r>
              <a:rPr lang="zh-CN" altLang="en-US" sz="1800" b="1">
                <a:solidFill>
                  <a:srgbClr val="FF0000"/>
                </a:solidFill>
              </a:rPr>
              <a:t>读</a:t>
            </a:r>
            <a:endParaRPr lang="zh-CN" altLang="en-US" sz="1800" b="1">
              <a:solidFill>
                <a:srgbClr val="FF0000"/>
              </a:solidFill>
            </a:endParaRPr>
          </a:p>
          <a:p>
            <a:r>
              <a:rPr lang="zh-CN" altLang="en-US" sz="1800" b="1">
                <a:solidFill>
                  <a:srgbClr val="FF0000"/>
                </a:solidFill>
              </a:rPr>
              <a:t>端</a:t>
            </a:r>
            <a:endParaRPr lang="zh-CN" altLang="en-US" sz="1800" b="1">
              <a:solidFill>
                <a:srgbClr val="FF0000"/>
              </a:solidFill>
            </a:endParaRPr>
          </a:p>
        </p:txBody>
      </p:sp>
      <p:sp>
        <p:nvSpPr>
          <p:cNvPr id="7" name="文本框 6"/>
          <p:cNvSpPr txBox="1"/>
          <p:nvPr/>
        </p:nvSpPr>
        <p:spPr>
          <a:xfrm>
            <a:off x="5233035" y="5751195"/>
            <a:ext cx="497205" cy="645160"/>
          </a:xfrm>
          <a:prstGeom prst="rect">
            <a:avLst/>
          </a:prstGeom>
          <a:noFill/>
        </p:spPr>
        <p:txBody>
          <a:bodyPr wrap="square" rtlCol="0" anchor="t">
            <a:spAutoFit/>
          </a:bodyPr>
          <a:p>
            <a:r>
              <a:rPr lang="zh-CN" altLang="en-US" sz="1800" b="1">
                <a:solidFill>
                  <a:srgbClr val="FF0000"/>
                </a:solidFill>
              </a:rPr>
              <a:t>写端</a:t>
            </a:r>
            <a:endParaRPr lang="zh-CN" altLang="en-US" sz="1800" b="1">
              <a:solidFill>
                <a:srgbClr val="FF0000"/>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gtEl>
                                        <p:attrNameLst>
                                          <p:attrName>style.visibility</p:attrName>
                                        </p:attrNameLst>
                                      </p:cBhvr>
                                      <p:to>
                                        <p:strVal val="visible"/>
                                      </p:to>
                                    </p:set>
                                    <p:animEffect transition="in" filter="blinds(horizontal)">
                                      <p:cBhvr>
                                        <p:cTn id="10" dur="500"/>
                                        <p:tgtEl>
                                          <p:spTgt spid="409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5" grpId="0"/>
      <p:bldP spid="7" grpId="0"/>
      <p:bldP spid="3" grpId="1" animBg="1"/>
      <p:bldP spid="5" grpId="1"/>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6.3.1 </a:t>
            </a:r>
            <a:r>
              <a:rPr lang="zh-CN" altLang="en-US" b="1" dirty="0" smtClean="0">
                <a:solidFill>
                  <a:srgbClr val="0000CC"/>
                </a:solidFill>
                <a:latin typeface="+mn-ea"/>
                <a:ea typeface="+mn-ea"/>
              </a:rPr>
              <a:t> 管道通信</a:t>
            </a:r>
            <a:endParaRPr lang="zh-CN" altLang="en-US" b="1" dirty="0" smtClean="0">
              <a:solidFill>
                <a:srgbClr val="0000CC"/>
              </a:solidFill>
              <a:latin typeface="+mn-ea"/>
              <a:ea typeface="+mn-ea"/>
            </a:endParaRPr>
          </a:p>
        </p:txBody>
      </p:sp>
      <p:sp>
        <p:nvSpPr>
          <p:cNvPr id="5" name="Rectangle 3"/>
          <p:cNvSpPr txBox="1"/>
          <p:nvPr/>
        </p:nvSpPr>
        <p:spPr>
          <a:xfrm>
            <a:off x="336621" y="1942683"/>
            <a:ext cx="8519143" cy="2234934"/>
          </a:xfrm>
          <a:prstGeom prst="rect">
            <a:avLst/>
          </a:prstGeom>
        </p:spPr>
        <p:txBody>
          <a:bodyPr/>
          <a:lstStyle/>
          <a:p>
            <a:pPr marL="342900" marR="0" lvl="0" indent="342900" algn="l" defTabSz="914400" rtl="0" eaLnBrk="1" fontAlgn="base" latinLnBrk="0" hangingPunct="1">
              <a:lnSpc>
                <a:spcPct val="150000"/>
              </a:lnSpc>
              <a:spcBef>
                <a:spcPts val="600"/>
              </a:spcBef>
              <a:spcAft>
                <a:spcPct val="0"/>
              </a:spcAft>
              <a:buClr>
                <a:schemeClr val="accent1"/>
              </a:buClr>
              <a:buSzPct val="60000"/>
              <a:buFont typeface="Wingdings" panose="05000000000000000000" pitchFamily="2" charset="2"/>
              <a:buChar char="u"/>
              <a:defRPr/>
            </a:pP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父子进程分别拥有自己的读写通道，为了实现父子进程之间的读写，只需把无关的读端或写端的文件描述符关闭即可。此时，父子进程之间就建立起了一条“</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子进程写入、父进程读取</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”的通道。 </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graphicFrame>
        <p:nvGraphicFramePr>
          <p:cNvPr id="5122" name="Object 4"/>
          <p:cNvGraphicFramePr>
            <a:graphicFrameLocks noChangeAspect="1"/>
          </p:cNvGraphicFramePr>
          <p:nvPr/>
        </p:nvGraphicFramePr>
        <p:xfrm>
          <a:off x="1692876" y="4272282"/>
          <a:ext cx="5791200" cy="2592388"/>
        </p:xfrm>
        <a:graphic>
          <a:graphicData uri="http://schemas.openxmlformats.org/presentationml/2006/ole">
            <mc:AlternateContent xmlns:mc="http://schemas.openxmlformats.org/markup-compatibility/2006">
              <mc:Choice xmlns:v="urn:schemas-microsoft-com:vml" Requires="v">
                <p:oleObj spid="_x0000_s4406" name="Visio" r:id="rId1" imgW="6032500" imgH="2781300" progId="Visio.Drawing.11">
                  <p:embed/>
                </p:oleObj>
              </mc:Choice>
              <mc:Fallback>
                <p:oleObj name="Visio" r:id="rId1" imgW="6032500" imgH="2781300" progId="Visio.Drawing.11">
                  <p:embed/>
                  <p:pic>
                    <p:nvPicPr>
                      <p:cNvPr id="0" name="图片 44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76" y="4272282"/>
                        <a:ext cx="57912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9"/>
          <p:cNvSpPr>
            <a:spLocks noChangeArrowheads="1"/>
          </p:cNvSpPr>
          <p:nvPr/>
        </p:nvSpPr>
        <p:spPr bwMode="auto">
          <a:xfrm>
            <a:off x="285720" y="1252231"/>
            <a:ext cx="3857072"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、父子进程之间管道通信</a:t>
            </a:r>
            <a:endParaRPr kumimoji="0" lang="zh-CN" altLang="en-US" sz="2400" b="1" kern="10" dirty="0">
              <a:solidFill>
                <a:schemeClr val="tx1"/>
              </a:solidFill>
              <a:latin typeface="+mn-ea"/>
            </a:endParaRPr>
          </a:p>
        </p:txBody>
      </p:sp>
      <p:sp>
        <p:nvSpPr>
          <p:cNvPr id="2" name="日期占位符 1"/>
          <p:cNvSpPr>
            <a:spLocks noGrp="1"/>
          </p:cNvSpPr>
          <p:nvPr>
            <p:ph type="dt" sz="half" idx="10"/>
          </p:nvPr>
        </p:nvSpPr>
        <p:spPr/>
        <p:txBody>
          <a:bodyPr/>
          <a:lstStyle/>
          <a:p>
            <a:pPr>
              <a:defRPr/>
            </a:pPr>
            <a:fld id="{86D8CEBB-44A6-4E6C-9D7B-826A9C77472F}" type="datetime10">
              <a:rPr lang="zh-CN" altLang="en-US" smtClean="0"/>
            </a:fld>
            <a:endParaRPr lang="en-US" altLang="zh-CN"/>
          </a:p>
        </p:txBody>
      </p:sp>
      <p:sp>
        <p:nvSpPr>
          <p:cNvPr id="3" name="矩形 2"/>
          <p:cNvSpPr/>
          <p:nvPr/>
        </p:nvSpPr>
        <p:spPr>
          <a:xfrm>
            <a:off x="3601720" y="5705475"/>
            <a:ext cx="2117725" cy="690880"/>
          </a:xfrm>
          <a:prstGeom prst="rect">
            <a:avLst/>
          </a:prstGeom>
          <a:solidFill>
            <a:srgbClr val="FFFFCC"/>
          </a:solidFill>
          <a:ln w="9525">
            <a:solidFill>
              <a:srgbClr val="000000"/>
            </a:solidFill>
            <a:round/>
          </a:ln>
        </p:spPr>
        <p:txBody>
          <a:bodyPr wrap="none"/>
          <a:p>
            <a:pPr algn="ctr">
              <a:lnSpc>
                <a:spcPct val="160000"/>
              </a:lnSpc>
            </a:pPr>
            <a:r>
              <a:rPr lang="zh-CN" altLang="en-US" sz="1800" dirty="0">
                <a:solidFill>
                  <a:srgbClr val="0000CC"/>
                </a:solidFill>
                <a:latin typeface="微软雅黑" panose="020B0503020204020204" pitchFamily="34" charset="-122"/>
                <a:ea typeface="微软雅黑" panose="020B0503020204020204" pitchFamily="34" charset="-122"/>
              </a:rPr>
              <a:t>管道</a:t>
            </a:r>
            <a:endParaRPr lang="zh-CN" altLang="en-US" sz="1800" dirty="0">
              <a:solidFill>
                <a:srgbClr val="0000CC"/>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625215" y="5789930"/>
            <a:ext cx="497205" cy="645160"/>
          </a:xfrm>
          <a:prstGeom prst="rect">
            <a:avLst/>
          </a:prstGeom>
          <a:noFill/>
        </p:spPr>
        <p:txBody>
          <a:bodyPr wrap="square" rtlCol="0" anchor="t">
            <a:spAutoFit/>
          </a:bodyPr>
          <a:p>
            <a:r>
              <a:rPr lang="zh-CN" altLang="en-US" sz="1800" b="1">
                <a:solidFill>
                  <a:srgbClr val="FF0000"/>
                </a:solidFill>
              </a:rPr>
              <a:t>读</a:t>
            </a:r>
            <a:endParaRPr lang="zh-CN" altLang="en-US" sz="1800" b="1">
              <a:solidFill>
                <a:srgbClr val="FF0000"/>
              </a:solidFill>
            </a:endParaRPr>
          </a:p>
          <a:p>
            <a:r>
              <a:rPr lang="zh-CN" altLang="en-US" sz="1800" b="1">
                <a:solidFill>
                  <a:srgbClr val="FF0000"/>
                </a:solidFill>
              </a:rPr>
              <a:t>端</a:t>
            </a:r>
            <a:endParaRPr lang="zh-CN" altLang="en-US" sz="1800" b="1">
              <a:solidFill>
                <a:srgbClr val="FF0000"/>
              </a:solidFill>
            </a:endParaRPr>
          </a:p>
        </p:txBody>
      </p:sp>
      <p:sp>
        <p:nvSpPr>
          <p:cNvPr id="8" name="文本框 7"/>
          <p:cNvSpPr txBox="1"/>
          <p:nvPr/>
        </p:nvSpPr>
        <p:spPr>
          <a:xfrm>
            <a:off x="5233035" y="5751195"/>
            <a:ext cx="497205" cy="645160"/>
          </a:xfrm>
          <a:prstGeom prst="rect">
            <a:avLst/>
          </a:prstGeom>
          <a:noFill/>
        </p:spPr>
        <p:txBody>
          <a:bodyPr wrap="square" rtlCol="0" anchor="t">
            <a:spAutoFit/>
          </a:bodyPr>
          <a:p>
            <a:r>
              <a:rPr lang="zh-CN" altLang="en-US" sz="1800" b="1">
                <a:solidFill>
                  <a:srgbClr val="FF0000"/>
                </a:solidFill>
              </a:rPr>
              <a:t>写端</a:t>
            </a:r>
            <a:endParaRPr lang="zh-CN" altLang="en-US" sz="1800" b="1">
              <a:solidFill>
                <a:srgbClr val="FF0000"/>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blinds(horizontal)">
                                      <p:cBhvr>
                                        <p:cTn id="1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6.3.1 </a:t>
            </a:r>
            <a:r>
              <a:rPr lang="zh-CN" altLang="en-US" b="1" dirty="0" smtClean="0">
                <a:solidFill>
                  <a:srgbClr val="0000CC"/>
                </a:solidFill>
                <a:latin typeface="+mn-ea"/>
                <a:ea typeface="+mn-ea"/>
              </a:rPr>
              <a:t> 管道通信</a:t>
            </a:r>
            <a:endParaRPr lang="zh-CN" altLang="en-US" b="1" dirty="0" smtClean="0">
              <a:solidFill>
                <a:srgbClr val="0000CC"/>
              </a:solidFill>
              <a:latin typeface="+mn-ea"/>
              <a:ea typeface="+mn-ea"/>
            </a:endParaRPr>
          </a:p>
        </p:txBody>
      </p:sp>
      <p:sp>
        <p:nvSpPr>
          <p:cNvPr id="6" name="AutoShape 9"/>
          <p:cNvSpPr>
            <a:spLocks noChangeArrowheads="1"/>
          </p:cNvSpPr>
          <p:nvPr/>
        </p:nvSpPr>
        <p:spPr bwMode="auto">
          <a:xfrm>
            <a:off x="285720" y="1252231"/>
            <a:ext cx="3763766"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、父子进程之间管道通信</a:t>
            </a:r>
            <a:endParaRPr kumimoji="0" lang="zh-CN" altLang="en-US" sz="2400" b="1" kern="10" dirty="0">
              <a:solidFill>
                <a:schemeClr val="tx1"/>
              </a:solidFill>
              <a:latin typeface="+mn-ea"/>
            </a:endParaRPr>
          </a:p>
        </p:txBody>
      </p:sp>
      <p:sp>
        <p:nvSpPr>
          <p:cNvPr id="11" name="Rectangle 3"/>
          <p:cNvSpPr txBox="1"/>
          <p:nvPr/>
        </p:nvSpPr>
        <p:spPr>
          <a:xfrm>
            <a:off x="477298" y="1832141"/>
            <a:ext cx="8013560" cy="1373175"/>
          </a:xfrm>
          <a:prstGeom prst="rect">
            <a:avLst/>
          </a:prstGeom>
        </p:spPr>
        <p:txBody>
          <a:bodyPr/>
          <a:lstStyle/>
          <a:p>
            <a:pPr lvl="0" indent="457200">
              <a:lnSpc>
                <a:spcPct val="150000"/>
              </a:lnSpc>
              <a:spcBef>
                <a:spcPts val="0"/>
              </a:spcBef>
              <a:buClr>
                <a:schemeClr val="accent1"/>
              </a:buClr>
              <a:buSzPct val="60000"/>
            </a:pPr>
            <a:r>
              <a:rPr lang="zh-CN" altLang="en-US" sz="2400" b="1" kern="0" dirty="0" smtClean="0">
                <a:solidFill>
                  <a:srgbClr val="0000CC"/>
                </a:solidFill>
                <a:latin typeface="+mn-ea"/>
                <a:ea typeface="+mn-ea"/>
              </a:rPr>
              <a:t>创建子进程，实现子进程通过管道读取父进程传送过来的数据！</a:t>
            </a:r>
            <a:endParaRPr kumimoji="0" lang="zh-CN" altLang="en-US" sz="2400" b="1" i="0" u="none" strike="noStrike" kern="0" cap="none" spc="0" normalizeH="0" baseline="0" noProof="0" dirty="0" smtClean="0">
              <a:ln>
                <a:noFill/>
              </a:ln>
              <a:solidFill>
                <a:srgbClr val="0000CC"/>
              </a:solidFill>
              <a:effectLst/>
              <a:uLnTx/>
              <a:uFillTx/>
              <a:latin typeface="+mn-ea"/>
              <a:ea typeface="+mn-ea"/>
            </a:endParaRPr>
          </a:p>
        </p:txBody>
      </p:sp>
      <p:sp>
        <p:nvSpPr>
          <p:cNvPr id="2" name="日期占位符 1"/>
          <p:cNvSpPr>
            <a:spLocks noGrp="1"/>
          </p:cNvSpPr>
          <p:nvPr>
            <p:ph type="dt" sz="half" idx="10"/>
          </p:nvPr>
        </p:nvSpPr>
        <p:spPr/>
        <p:txBody>
          <a:bodyPr/>
          <a:lstStyle/>
          <a:p>
            <a:pPr>
              <a:defRPr/>
            </a:pPr>
            <a:fld id="{76695401-3E3D-4709-95B7-E8BF00E893D7}"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273900"/>
            <a:ext cx="8786190" cy="5306068"/>
          </a:xfrm>
          <a:prstGeom prst="rect">
            <a:avLst/>
          </a:prstGeom>
        </p:spPr>
        <p:txBody>
          <a:bodyPr wrap="square">
            <a:spAutoFit/>
          </a:bodyPr>
          <a:lstStyle/>
          <a:p>
            <a:pPr>
              <a:lnSpc>
                <a:spcPct val="110000"/>
              </a:lnSpc>
            </a:pPr>
            <a:r>
              <a:rPr lang="en-US" altLang="zh-CN" b="1" dirty="0">
                <a:solidFill>
                  <a:srgbClr val="0000CC"/>
                </a:solidFill>
                <a:latin typeface="+mn-lt"/>
              </a:rPr>
              <a:t> 【</a:t>
            </a:r>
            <a:r>
              <a:rPr lang="zh-CN" altLang="en-US" b="1" dirty="0">
                <a:solidFill>
                  <a:srgbClr val="0000CC"/>
                </a:solidFill>
                <a:latin typeface="+mn-lt"/>
              </a:rPr>
              <a:t>例</a:t>
            </a:r>
            <a:r>
              <a:rPr lang="en-US" altLang="zh-CN" b="1" dirty="0" smtClean="0">
                <a:solidFill>
                  <a:srgbClr val="0000CC"/>
                </a:solidFill>
                <a:latin typeface="+mn-lt"/>
              </a:rPr>
              <a:t>6-10】</a:t>
            </a:r>
            <a:r>
              <a:rPr lang="zh-CN" altLang="en-US" b="1" dirty="0" smtClean="0">
                <a:solidFill>
                  <a:schemeClr val="bg2">
                    <a:lumMod val="50000"/>
                  </a:schemeClr>
                </a:solidFill>
                <a:latin typeface="+mn-lt"/>
              </a:rPr>
              <a:t>编写程序</a:t>
            </a:r>
            <a:r>
              <a:rPr lang="zh-CN" altLang="en-US" b="1" dirty="0">
                <a:solidFill>
                  <a:schemeClr val="bg2">
                    <a:lumMod val="50000"/>
                  </a:schemeClr>
                </a:solidFill>
                <a:latin typeface="+mn-lt"/>
              </a:rPr>
              <a:t>，建立一个管道</a:t>
            </a:r>
            <a:r>
              <a:rPr lang="en-US" altLang="zh-CN" b="1" dirty="0">
                <a:solidFill>
                  <a:schemeClr val="bg2">
                    <a:lumMod val="50000"/>
                  </a:schemeClr>
                </a:solidFill>
                <a:latin typeface="+mn-lt"/>
              </a:rPr>
              <a:t>pipe</a:t>
            </a:r>
            <a:r>
              <a:rPr lang="zh-CN" altLang="en-US" b="1" dirty="0">
                <a:solidFill>
                  <a:schemeClr val="bg2">
                    <a:lumMod val="50000"/>
                  </a:schemeClr>
                </a:solidFill>
                <a:latin typeface="+mn-lt"/>
              </a:rPr>
              <a:t>，同时父进程生成一个子进程，子进程向</a:t>
            </a:r>
            <a:r>
              <a:rPr lang="en-US" altLang="zh-CN" b="1" dirty="0">
                <a:solidFill>
                  <a:schemeClr val="bg2">
                    <a:lumMod val="50000"/>
                  </a:schemeClr>
                </a:solidFill>
                <a:latin typeface="+mn-lt"/>
              </a:rPr>
              <a:t>pipe</a:t>
            </a:r>
            <a:r>
              <a:rPr lang="zh-CN" altLang="en-US" b="1" dirty="0">
                <a:solidFill>
                  <a:schemeClr val="bg2">
                    <a:lumMod val="50000"/>
                  </a:schemeClr>
                </a:solidFill>
                <a:latin typeface="+mn-lt"/>
              </a:rPr>
              <a:t>中写入一个字符串，父进程从</a:t>
            </a:r>
            <a:r>
              <a:rPr lang="en-US" altLang="zh-CN" b="1" dirty="0">
                <a:solidFill>
                  <a:schemeClr val="bg2">
                    <a:lumMod val="50000"/>
                  </a:schemeClr>
                </a:solidFill>
                <a:latin typeface="+mn-lt"/>
              </a:rPr>
              <a:t>pipe</a:t>
            </a:r>
            <a:r>
              <a:rPr lang="zh-CN" altLang="en-US" b="1" dirty="0">
                <a:solidFill>
                  <a:schemeClr val="bg2">
                    <a:lumMod val="50000"/>
                  </a:schemeClr>
                </a:solidFill>
                <a:latin typeface="+mn-lt"/>
              </a:rPr>
              <a:t>中读取该字符串</a:t>
            </a:r>
            <a:r>
              <a:rPr lang="zh-CN" altLang="en-US" b="1" dirty="0" smtClean="0">
                <a:solidFill>
                  <a:schemeClr val="bg2">
                    <a:lumMod val="50000"/>
                  </a:schemeClr>
                </a:solidFill>
                <a:latin typeface="+mn-lt"/>
              </a:rPr>
              <a:t>。</a:t>
            </a:r>
            <a:endParaRPr lang="en-US" altLang="zh-CN" b="1" dirty="0" smtClean="0">
              <a:solidFill>
                <a:schemeClr val="bg2">
                  <a:lumMod val="50000"/>
                </a:schemeClr>
              </a:solidFill>
              <a:latin typeface="+mn-lt"/>
            </a:endParaRPr>
          </a:p>
          <a:p>
            <a:pPr>
              <a:lnSpc>
                <a:spcPct val="110000"/>
              </a:lnSpc>
            </a:pPr>
            <a:r>
              <a:rPr lang="en-US" altLang="zh-CN" b="1" dirty="0">
                <a:solidFill>
                  <a:srgbClr val="0000CC"/>
                </a:solidFill>
                <a:latin typeface="+mn-lt"/>
              </a:rPr>
              <a:t>1   #include &lt;</a:t>
            </a:r>
            <a:r>
              <a:rPr lang="en-US" altLang="zh-CN" b="1" dirty="0" err="1">
                <a:solidFill>
                  <a:srgbClr val="0000CC"/>
                </a:solidFill>
                <a:latin typeface="+mn-lt"/>
              </a:rPr>
              <a:t>stdio.h</a:t>
            </a:r>
            <a:r>
              <a:rPr lang="en-US" altLang="zh-CN" b="1" dirty="0">
                <a:solidFill>
                  <a:srgbClr val="0000CC"/>
                </a:solidFill>
                <a:latin typeface="+mn-lt"/>
              </a:rPr>
              <a:t>&gt;</a:t>
            </a:r>
            <a:endParaRPr lang="en-US" altLang="zh-CN" b="1" dirty="0">
              <a:solidFill>
                <a:srgbClr val="0000CC"/>
              </a:solidFill>
              <a:latin typeface="+mn-lt"/>
            </a:endParaRPr>
          </a:p>
          <a:p>
            <a:pPr>
              <a:lnSpc>
                <a:spcPct val="110000"/>
              </a:lnSpc>
            </a:pPr>
            <a:r>
              <a:rPr lang="en-US" altLang="zh-CN" b="1" dirty="0">
                <a:solidFill>
                  <a:srgbClr val="0000CC"/>
                </a:solidFill>
                <a:latin typeface="+mn-lt"/>
              </a:rPr>
              <a:t>2   #include &lt;</a:t>
            </a:r>
            <a:r>
              <a:rPr lang="en-US" altLang="zh-CN" b="1" dirty="0" err="1">
                <a:solidFill>
                  <a:srgbClr val="0000CC"/>
                </a:solidFill>
                <a:latin typeface="+mn-lt"/>
              </a:rPr>
              <a:t>stdlib.h</a:t>
            </a:r>
            <a:r>
              <a:rPr lang="en-US" altLang="zh-CN" b="1" dirty="0">
                <a:solidFill>
                  <a:srgbClr val="0000CC"/>
                </a:solidFill>
                <a:latin typeface="+mn-lt"/>
              </a:rPr>
              <a:t>&gt;</a:t>
            </a:r>
            <a:endParaRPr lang="en-US" altLang="zh-CN" b="1" dirty="0">
              <a:solidFill>
                <a:srgbClr val="0000CC"/>
              </a:solidFill>
              <a:latin typeface="+mn-lt"/>
            </a:endParaRPr>
          </a:p>
          <a:p>
            <a:pPr>
              <a:lnSpc>
                <a:spcPct val="110000"/>
              </a:lnSpc>
            </a:pPr>
            <a:r>
              <a:rPr lang="en-US" altLang="zh-CN" b="1" dirty="0">
                <a:solidFill>
                  <a:srgbClr val="0000CC"/>
                </a:solidFill>
                <a:latin typeface="+mn-lt"/>
              </a:rPr>
              <a:t>3   </a:t>
            </a:r>
            <a:r>
              <a:rPr lang="en-US" altLang="zh-CN" b="1" dirty="0" err="1">
                <a:solidFill>
                  <a:srgbClr val="0000CC"/>
                </a:solidFill>
                <a:latin typeface="+mn-lt"/>
              </a:rPr>
              <a:t>int</a:t>
            </a:r>
            <a:r>
              <a:rPr lang="en-US" altLang="zh-CN" b="1" dirty="0">
                <a:solidFill>
                  <a:srgbClr val="0000CC"/>
                </a:solidFill>
                <a:latin typeface="+mn-lt"/>
              </a:rPr>
              <a:t> main()</a:t>
            </a:r>
            <a:endParaRPr lang="en-US" altLang="zh-CN" b="1" dirty="0">
              <a:solidFill>
                <a:srgbClr val="0000CC"/>
              </a:solidFill>
              <a:latin typeface="+mn-lt"/>
            </a:endParaRPr>
          </a:p>
          <a:p>
            <a:pPr>
              <a:lnSpc>
                <a:spcPct val="110000"/>
              </a:lnSpc>
            </a:pPr>
            <a:r>
              <a:rPr lang="en-US" altLang="zh-CN" b="1" dirty="0">
                <a:solidFill>
                  <a:srgbClr val="0000CC"/>
                </a:solidFill>
                <a:latin typeface="+mn-lt"/>
              </a:rPr>
              <a:t>4   {</a:t>
            </a:r>
            <a:endParaRPr lang="en-US" altLang="zh-CN" b="1" dirty="0">
              <a:solidFill>
                <a:srgbClr val="0000CC"/>
              </a:solidFill>
              <a:latin typeface="+mn-lt"/>
            </a:endParaRPr>
          </a:p>
          <a:p>
            <a:pPr>
              <a:lnSpc>
                <a:spcPct val="110000"/>
              </a:lnSpc>
            </a:pPr>
            <a:r>
              <a:rPr lang="en-US" altLang="zh-CN" b="1" dirty="0">
                <a:solidFill>
                  <a:srgbClr val="0000CC"/>
                </a:solidFill>
                <a:latin typeface="+mn-lt"/>
              </a:rPr>
              <a:t>5     </a:t>
            </a:r>
            <a:r>
              <a:rPr lang="en-US" altLang="zh-CN" b="1" dirty="0" err="1">
                <a:solidFill>
                  <a:srgbClr val="0000CC"/>
                </a:solidFill>
                <a:latin typeface="+mn-lt"/>
              </a:rPr>
              <a:t>int</a:t>
            </a:r>
            <a:r>
              <a:rPr lang="en-US" altLang="zh-CN" b="1" dirty="0">
                <a:solidFill>
                  <a:srgbClr val="0000CC"/>
                </a:solidFill>
                <a:latin typeface="+mn-lt"/>
              </a:rPr>
              <a:t> x, </a:t>
            </a:r>
            <a:r>
              <a:rPr lang="en-US" altLang="zh-CN" b="1" dirty="0" err="1">
                <a:solidFill>
                  <a:srgbClr val="FF0000"/>
                </a:solidFill>
                <a:latin typeface="+mn-lt"/>
              </a:rPr>
              <a:t>fd</a:t>
            </a:r>
            <a:r>
              <a:rPr lang="en-US" altLang="zh-CN" b="1" dirty="0">
                <a:solidFill>
                  <a:srgbClr val="FF0000"/>
                </a:solidFill>
                <a:latin typeface="+mn-lt"/>
              </a:rPr>
              <a:t>[2];</a:t>
            </a:r>
            <a:endParaRPr lang="en-US" altLang="zh-CN" b="1" dirty="0">
              <a:solidFill>
                <a:srgbClr val="FF0000"/>
              </a:solidFill>
              <a:latin typeface="+mn-lt"/>
            </a:endParaRPr>
          </a:p>
          <a:p>
            <a:pPr>
              <a:lnSpc>
                <a:spcPct val="110000"/>
              </a:lnSpc>
            </a:pPr>
            <a:r>
              <a:rPr lang="en-US" altLang="zh-CN" b="1" dirty="0">
                <a:solidFill>
                  <a:srgbClr val="0000CC"/>
                </a:solidFill>
                <a:latin typeface="+mn-lt"/>
              </a:rPr>
              <a:t>6     char </a:t>
            </a:r>
            <a:r>
              <a:rPr lang="en-US" altLang="zh-CN" b="1" dirty="0" err="1">
                <a:solidFill>
                  <a:srgbClr val="0000CC"/>
                </a:solidFill>
                <a:latin typeface="+mn-lt"/>
              </a:rPr>
              <a:t>buf</a:t>
            </a:r>
            <a:r>
              <a:rPr lang="en-US" altLang="zh-CN" b="1" dirty="0">
                <a:solidFill>
                  <a:srgbClr val="0000CC"/>
                </a:solidFill>
                <a:latin typeface="+mn-lt"/>
              </a:rPr>
              <a:t>[30], s[30];</a:t>
            </a:r>
            <a:endParaRPr lang="en-US" altLang="zh-CN" b="1" dirty="0">
              <a:solidFill>
                <a:srgbClr val="0000CC"/>
              </a:solidFill>
              <a:latin typeface="+mn-lt"/>
            </a:endParaRPr>
          </a:p>
          <a:p>
            <a:pPr>
              <a:lnSpc>
                <a:spcPct val="110000"/>
              </a:lnSpc>
            </a:pPr>
            <a:r>
              <a:rPr lang="en-US" altLang="zh-CN" b="1" dirty="0">
                <a:solidFill>
                  <a:srgbClr val="0000CC"/>
                </a:solidFill>
                <a:latin typeface="+mn-lt"/>
              </a:rPr>
              <a:t>7     </a:t>
            </a:r>
            <a:r>
              <a:rPr lang="en-US" altLang="zh-CN" b="1" dirty="0">
                <a:solidFill>
                  <a:srgbClr val="FF0000"/>
                </a:solidFill>
                <a:latin typeface="+mn-lt"/>
              </a:rPr>
              <a:t>pipe(</a:t>
            </a:r>
            <a:r>
              <a:rPr lang="en-US" altLang="zh-CN" b="1" dirty="0" err="1">
                <a:solidFill>
                  <a:srgbClr val="FF0000"/>
                </a:solidFill>
                <a:latin typeface="+mn-lt"/>
              </a:rPr>
              <a:t>fd</a:t>
            </a:r>
            <a:r>
              <a:rPr lang="en-US" altLang="zh-CN" b="1" dirty="0">
                <a:solidFill>
                  <a:srgbClr val="FF0000"/>
                </a:solidFill>
                <a:latin typeface="+mn-lt"/>
              </a:rPr>
              <a:t>);         </a:t>
            </a:r>
            <a:endParaRPr lang="en-US" altLang="zh-CN" b="1" dirty="0">
              <a:solidFill>
                <a:srgbClr val="FF0000"/>
              </a:solidFill>
              <a:latin typeface="+mn-lt"/>
            </a:endParaRPr>
          </a:p>
          <a:p>
            <a:pPr>
              <a:lnSpc>
                <a:spcPct val="110000"/>
              </a:lnSpc>
            </a:pPr>
            <a:r>
              <a:rPr lang="en-US" altLang="zh-CN" b="1" dirty="0">
                <a:solidFill>
                  <a:srgbClr val="0000CC"/>
                </a:solidFill>
                <a:latin typeface="+mn-lt"/>
              </a:rPr>
              <a:t>8     </a:t>
            </a:r>
            <a:r>
              <a:rPr lang="en-US" altLang="zh-CN" b="1" dirty="0">
                <a:solidFill>
                  <a:srgbClr val="FF0000"/>
                </a:solidFill>
                <a:latin typeface="+mn-lt"/>
              </a:rPr>
              <a:t>x = fork(); </a:t>
            </a:r>
            <a:endParaRPr lang="en-US" altLang="zh-CN" b="1" dirty="0">
              <a:solidFill>
                <a:srgbClr val="FF0000"/>
              </a:solidFill>
              <a:latin typeface="+mn-lt"/>
            </a:endParaRPr>
          </a:p>
        </p:txBody>
      </p:sp>
      <p:sp>
        <p:nvSpPr>
          <p:cNvPr id="3"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pipe()</a:t>
            </a:r>
            <a:r>
              <a:rPr lang="zh-CN" altLang="en-US" b="1" dirty="0" smtClean="0">
                <a:solidFill>
                  <a:srgbClr val="0000CC"/>
                </a:solidFill>
                <a:latin typeface="+mn-ea"/>
                <a:ea typeface="+mn-ea"/>
              </a:rPr>
              <a:t>函数建立管道通信示例</a:t>
            </a:r>
            <a:endParaRPr lang="zh-CN" altLang="en-US" b="1" dirty="0" smtClean="0">
              <a:solidFill>
                <a:srgbClr val="0000CC"/>
              </a:solidFill>
              <a:latin typeface="+mn-ea"/>
              <a:ea typeface="+mn-ea"/>
            </a:endParaRPr>
          </a:p>
        </p:txBody>
      </p:sp>
      <p:sp>
        <p:nvSpPr>
          <p:cNvPr id="4" name="矩形 3"/>
          <p:cNvSpPr/>
          <p:nvPr/>
        </p:nvSpPr>
        <p:spPr>
          <a:xfrm>
            <a:off x="6456266" y="460157"/>
            <a:ext cx="1424007" cy="499624"/>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sz="2000" b="1" dirty="0" err="1" smtClean="0">
                <a:solidFill>
                  <a:srgbClr val="C00000"/>
                </a:solidFill>
                <a:latin typeface="+mn-ea"/>
                <a:ea typeface="+mn-ea"/>
              </a:rPr>
              <a:t>pipe.c</a:t>
            </a:r>
            <a:endParaRPr lang="en-US" altLang="zh-CN" sz="2000" b="1" dirty="0" smtClean="0">
              <a:solidFill>
                <a:srgbClr val="C00000"/>
              </a:solidFill>
              <a:latin typeface="+mn-ea"/>
              <a:ea typeface="+mn-ea"/>
            </a:endParaRPr>
          </a:p>
        </p:txBody>
      </p:sp>
      <p:sp>
        <p:nvSpPr>
          <p:cNvPr id="5" name="日期占位符 4"/>
          <p:cNvSpPr>
            <a:spLocks noGrp="1"/>
          </p:cNvSpPr>
          <p:nvPr>
            <p:ph type="dt" sz="half" idx="10"/>
          </p:nvPr>
        </p:nvSpPr>
        <p:spPr/>
        <p:txBody>
          <a:bodyPr/>
          <a:lstStyle/>
          <a:p>
            <a:pPr>
              <a:defRPr/>
            </a:pPr>
            <a:fld id="{318830DB-823C-4587-BD34-53F7CF51BF6B}"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810" y="1114874"/>
            <a:ext cx="8786190" cy="5780044"/>
          </a:xfrm>
          <a:prstGeom prst="rect">
            <a:avLst/>
          </a:prstGeom>
        </p:spPr>
        <p:txBody>
          <a:bodyPr wrap="square">
            <a:spAutoFit/>
          </a:bodyPr>
          <a:lstStyle/>
          <a:p>
            <a:pPr>
              <a:lnSpc>
                <a:spcPct val="110000"/>
              </a:lnSpc>
            </a:pPr>
            <a:r>
              <a:rPr lang="en-US" altLang="zh-CN" b="1" dirty="0">
                <a:solidFill>
                  <a:srgbClr val="0000CC"/>
                </a:solidFill>
                <a:latin typeface="+mn-lt"/>
              </a:rPr>
              <a:t>9     if(x == 0</a:t>
            </a:r>
            <a:r>
              <a:rPr lang="en-US" altLang="zh-CN" b="1" dirty="0" smtClean="0">
                <a:solidFill>
                  <a:srgbClr val="0000CC"/>
                </a:solidFill>
                <a:latin typeface="+mn-lt"/>
              </a:rPr>
              <a:t>)    </a:t>
            </a:r>
            <a:r>
              <a:rPr lang="en-US" altLang="zh-CN" b="1" dirty="0" smtClean="0">
                <a:solidFill>
                  <a:srgbClr val="FF0000"/>
                </a:solidFill>
                <a:latin typeface="+mn-lt"/>
              </a:rPr>
              <a:t>//</a:t>
            </a:r>
            <a:r>
              <a:rPr lang="zh-CN" altLang="en-US" b="1" dirty="0" smtClean="0">
                <a:solidFill>
                  <a:srgbClr val="FF0000"/>
                </a:solidFill>
                <a:latin typeface="+mn-lt"/>
              </a:rPr>
              <a:t>子进程</a:t>
            </a:r>
            <a:endParaRPr lang="en-US" altLang="zh-CN" b="1" dirty="0">
              <a:solidFill>
                <a:srgbClr val="FF0000"/>
              </a:solidFill>
              <a:latin typeface="+mn-lt"/>
            </a:endParaRPr>
          </a:p>
          <a:p>
            <a:pPr>
              <a:lnSpc>
                <a:spcPct val="110000"/>
              </a:lnSpc>
            </a:pPr>
            <a:r>
              <a:rPr lang="en-US" altLang="zh-CN" b="1" dirty="0">
                <a:solidFill>
                  <a:srgbClr val="0000CC"/>
                </a:solidFill>
                <a:latin typeface="+mn-lt"/>
              </a:rPr>
              <a:t>10    {</a:t>
            </a:r>
            <a:endParaRPr lang="en-US" altLang="zh-CN" b="1" dirty="0">
              <a:solidFill>
                <a:srgbClr val="0000CC"/>
              </a:solidFill>
              <a:latin typeface="+mn-lt"/>
            </a:endParaRPr>
          </a:p>
          <a:p>
            <a:pPr>
              <a:lnSpc>
                <a:spcPct val="110000"/>
              </a:lnSpc>
            </a:pPr>
            <a:r>
              <a:rPr lang="en-US" altLang="zh-CN" b="1" dirty="0">
                <a:solidFill>
                  <a:srgbClr val="0000CC"/>
                </a:solidFill>
                <a:latin typeface="+mn-lt"/>
              </a:rPr>
              <a:t>11      </a:t>
            </a:r>
            <a:r>
              <a:rPr lang="en-US" altLang="zh-CN" b="1" dirty="0" err="1">
                <a:solidFill>
                  <a:srgbClr val="0000CC"/>
                </a:solidFill>
                <a:latin typeface="+mn-lt"/>
              </a:rPr>
              <a:t>sprintf</a:t>
            </a:r>
            <a:r>
              <a:rPr lang="en-US" altLang="zh-CN" b="1" dirty="0">
                <a:solidFill>
                  <a:srgbClr val="0000CC"/>
                </a:solidFill>
                <a:latin typeface="+mn-lt"/>
              </a:rPr>
              <a:t>(</a:t>
            </a:r>
            <a:r>
              <a:rPr lang="en-US" altLang="zh-CN" b="1" dirty="0" err="1">
                <a:solidFill>
                  <a:srgbClr val="0000CC"/>
                </a:solidFill>
                <a:latin typeface="+mn-lt"/>
              </a:rPr>
              <a:t>buf</a:t>
            </a:r>
            <a:r>
              <a:rPr lang="en-US" altLang="zh-CN" b="1" dirty="0">
                <a:solidFill>
                  <a:srgbClr val="0000CC"/>
                </a:solidFill>
                <a:latin typeface="+mn-lt"/>
              </a:rPr>
              <a:t>,"This is an pipe!");</a:t>
            </a:r>
            <a:endParaRPr lang="en-US" altLang="zh-CN" b="1" dirty="0">
              <a:solidFill>
                <a:srgbClr val="0000CC"/>
              </a:solidFill>
              <a:latin typeface="+mn-lt"/>
            </a:endParaRPr>
          </a:p>
          <a:p>
            <a:pPr>
              <a:lnSpc>
                <a:spcPct val="110000"/>
              </a:lnSpc>
            </a:pPr>
            <a:r>
              <a:rPr lang="en-US" altLang="zh-CN" b="1" dirty="0">
                <a:solidFill>
                  <a:srgbClr val="0000CC"/>
                </a:solidFill>
                <a:latin typeface="+mn-lt"/>
              </a:rPr>
              <a:t>12      </a:t>
            </a:r>
            <a:r>
              <a:rPr lang="en-US" altLang="zh-CN" b="1" dirty="0">
                <a:solidFill>
                  <a:srgbClr val="FF0000"/>
                </a:solidFill>
                <a:latin typeface="+mn-lt"/>
              </a:rPr>
              <a:t>write(</a:t>
            </a:r>
            <a:r>
              <a:rPr lang="en-US" altLang="zh-CN" b="1" dirty="0" err="1">
                <a:solidFill>
                  <a:srgbClr val="FF0000"/>
                </a:solidFill>
                <a:latin typeface="+mn-lt"/>
              </a:rPr>
              <a:t>fd</a:t>
            </a:r>
            <a:r>
              <a:rPr lang="en-US" altLang="zh-CN" b="1" dirty="0">
                <a:solidFill>
                  <a:srgbClr val="FF0000"/>
                </a:solidFill>
                <a:latin typeface="+mn-lt"/>
              </a:rPr>
              <a:t>[1], </a:t>
            </a:r>
            <a:r>
              <a:rPr lang="en-US" altLang="zh-CN" b="1" dirty="0" err="1">
                <a:solidFill>
                  <a:srgbClr val="FF0000"/>
                </a:solidFill>
                <a:latin typeface="+mn-lt"/>
              </a:rPr>
              <a:t>buf</a:t>
            </a:r>
            <a:r>
              <a:rPr lang="en-US" altLang="zh-CN" b="1" dirty="0">
                <a:solidFill>
                  <a:srgbClr val="FF0000"/>
                </a:solidFill>
                <a:latin typeface="+mn-lt"/>
              </a:rPr>
              <a:t>, 30);   </a:t>
            </a:r>
            <a:endParaRPr lang="en-US" altLang="zh-CN" b="1" dirty="0">
              <a:solidFill>
                <a:srgbClr val="FF0000"/>
              </a:solidFill>
              <a:latin typeface="+mn-lt"/>
            </a:endParaRPr>
          </a:p>
          <a:p>
            <a:pPr>
              <a:lnSpc>
                <a:spcPct val="110000"/>
              </a:lnSpc>
            </a:pPr>
            <a:r>
              <a:rPr lang="en-US" altLang="zh-CN" b="1" dirty="0">
                <a:solidFill>
                  <a:srgbClr val="0000CC"/>
                </a:solidFill>
                <a:latin typeface="+mn-lt"/>
              </a:rPr>
              <a:t>13      exit(0);</a:t>
            </a:r>
            <a:endParaRPr lang="en-US" altLang="zh-CN" b="1" dirty="0">
              <a:solidFill>
                <a:srgbClr val="0000CC"/>
              </a:solidFill>
              <a:latin typeface="+mn-lt"/>
            </a:endParaRPr>
          </a:p>
          <a:p>
            <a:pPr>
              <a:lnSpc>
                <a:spcPct val="110000"/>
              </a:lnSpc>
            </a:pPr>
            <a:r>
              <a:rPr lang="en-US" altLang="zh-CN" b="1" dirty="0">
                <a:solidFill>
                  <a:srgbClr val="0000CC"/>
                </a:solidFill>
                <a:latin typeface="+mn-lt"/>
              </a:rPr>
              <a:t>14    }</a:t>
            </a:r>
            <a:endParaRPr lang="en-US" altLang="zh-CN" b="1" dirty="0">
              <a:solidFill>
                <a:srgbClr val="0000CC"/>
              </a:solidFill>
              <a:latin typeface="+mn-lt"/>
            </a:endParaRPr>
          </a:p>
          <a:p>
            <a:pPr>
              <a:lnSpc>
                <a:spcPct val="110000"/>
              </a:lnSpc>
            </a:pPr>
            <a:r>
              <a:rPr lang="en-US" altLang="zh-CN" b="1" dirty="0">
                <a:solidFill>
                  <a:srgbClr val="0000CC"/>
                </a:solidFill>
                <a:latin typeface="+mn-lt"/>
              </a:rPr>
              <a:t>15    </a:t>
            </a:r>
            <a:r>
              <a:rPr lang="en-US" altLang="zh-CN" b="1" dirty="0" smtClean="0">
                <a:solidFill>
                  <a:srgbClr val="0000CC"/>
                </a:solidFill>
                <a:latin typeface="+mn-lt"/>
              </a:rPr>
              <a:t>else            </a:t>
            </a:r>
            <a:r>
              <a:rPr lang="en-US" altLang="zh-CN" b="1" dirty="0" smtClean="0">
                <a:solidFill>
                  <a:srgbClr val="FF0000"/>
                </a:solidFill>
                <a:latin typeface="+mn-lt"/>
              </a:rPr>
              <a:t>//</a:t>
            </a:r>
            <a:r>
              <a:rPr lang="zh-CN" altLang="en-US" b="1" dirty="0" smtClean="0">
                <a:solidFill>
                  <a:srgbClr val="FF0000"/>
                </a:solidFill>
                <a:latin typeface="+mn-lt"/>
              </a:rPr>
              <a:t>父进程</a:t>
            </a:r>
            <a:endParaRPr lang="en-US" altLang="zh-CN" b="1" dirty="0">
              <a:solidFill>
                <a:srgbClr val="FF0000"/>
              </a:solidFill>
              <a:latin typeface="+mn-lt"/>
            </a:endParaRPr>
          </a:p>
          <a:p>
            <a:pPr>
              <a:lnSpc>
                <a:spcPct val="110000"/>
              </a:lnSpc>
            </a:pPr>
            <a:r>
              <a:rPr lang="en-US" altLang="zh-CN" b="1" dirty="0">
                <a:solidFill>
                  <a:srgbClr val="0000CC"/>
                </a:solidFill>
                <a:latin typeface="+mn-lt"/>
              </a:rPr>
              <a:t>16    </a:t>
            </a:r>
            <a:r>
              <a:rPr lang="en-US" altLang="zh-CN" b="1" dirty="0" smtClean="0">
                <a:solidFill>
                  <a:srgbClr val="0000CC"/>
                </a:solidFill>
                <a:latin typeface="+mn-lt"/>
              </a:rPr>
              <a:t>{  </a:t>
            </a:r>
            <a:endParaRPr lang="en-US" altLang="zh-CN" b="1" dirty="0" smtClean="0">
              <a:solidFill>
                <a:srgbClr val="0000CC"/>
              </a:solidFill>
              <a:latin typeface="+mn-lt"/>
            </a:endParaRPr>
          </a:p>
          <a:p>
            <a:pPr>
              <a:lnSpc>
                <a:spcPct val="110000"/>
              </a:lnSpc>
            </a:pPr>
            <a:r>
              <a:rPr lang="en-US" altLang="zh-CN" b="1" dirty="0" smtClean="0">
                <a:solidFill>
                  <a:srgbClr val="0000CC"/>
                </a:solidFill>
                <a:latin typeface="+mn-lt"/>
              </a:rPr>
              <a:t>17      wait(0);    //</a:t>
            </a:r>
            <a:r>
              <a:rPr lang="zh-CN" altLang="en-US" b="1" dirty="0" smtClean="0">
                <a:solidFill>
                  <a:srgbClr val="FF0000"/>
                </a:solidFill>
                <a:latin typeface="+mn-lt"/>
              </a:rPr>
              <a:t>父进程等待子进程结束</a:t>
            </a:r>
            <a:r>
              <a:rPr lang="en-US" altLang="zh-CN" b="1" dirty="0" smtClean="0">
                <a:solidFill>
                  <a:srgbClr val="00B050"/>
                </a:solidFill>
                <a:latin typeface="+mn-lt"/>
              </a:rPr>
              <a:t>                </a:t>
            </a:r>
            <a:endParaRPr lang="en-US" altLang="zh-CN" b="1" dirty="0" smtClean="0">
              <a:solidFill>
                <a:srgbClr val="00B050"/>
              </a:solidFill>
              <a:latin typeface="+mn-lt"/>
            </a:endParaRPr>
          </a:p>
          <a:p>
            <a:pPr>
              <a:lnSpc>
                <a:spcPct val="110000"/>
              </a:lnSpc>
            </a:pPr>
            <a:r>
              <a:rPr lang="en-US" altLang="zh-CN" b="1" dirty="0" smtClean="0">
                <a:solidFill>
                  <a:srgbClr val="0000CC"/>
                </a:solidFill>
                <a:latin typeface="+mn-lt"/>
              </a:rPr>
              <a:t>18      </a:t>
            </a:r>
            <a:r>
              <a:rPr lang="en-US" altLang="zh-CN" b="1" dirty="0">
                <a:solidFill>
                  <a:srgbClr val="FF0000"/>
                </a:solidFill>
                <a:latin typeface="+mn-lt"/>
              </a:rPr>
              <a:t>read(</a:t>
            </a:r>
            <a:r>
              <a:rPr lang="en-US" altLang="zh-CN" b="1" dirty="0" err="1">
                <a:solidFill>
                  <a:srgbClr val="FF0000"/>
                </a:solidFill>
                <a:latin typeface="+mn-lt"/>
              </a:rPr>
              <a:t>fd</a:t>
            </a:r>
            <a:r>
              <a:rPr lang="en-US" altLang="zh-CN" b="1" dirty="0">
                <a:solidFill>
                  <a:srgbClr val="FF0000"/>
                </a:solidFill>
                <a:latin typeface="+mn-lt"/>
              </a:rPr>
              <a:t>[0], s, 30);  </a:t>
            </a:r>
            <a:endParaRPr lang="en-US" altLang="zh-CN" b="1" dirty="0">
              <a:solidFill>
                <a:srgbClr val="FF0000"/>
              </a:solidFill>
              <a:latin typeface="+mn-lt"/>
            </a:endParaRPr>
          </a:p>
          <a:p>
            <a:pPr>
              <a:lnSpc>
                <a:spcPct val="110000"/>
              </a:lnSpc>
            </a:pPr>
            <a:r>
              <a:rPr lang="en-US" altLang="zh-CN" b="1" dirty="0">
                <a:solidFill>
                  <a:srgbClr val="0000CC"/>
                </a:solidFill>
                <a:latin typeface="+mn-lt"/>
              </a:rPr>
              <a:t>19      </a:t>
            </a:r>
            <a:r>
              <a:rPr lang="en-US" altLang="zh-CN" b="1" dirty="0" err="1">
                <a:solidFill>
                  <a:srgbClr val="0000CC"/>
                </a:solidFill>
                <a:latin typeface="+mn-lt"/>
              </a:rPr>
              <a:t>printf</a:t>
            </a:r>
            <a:r>
              <a:rPr lang="en-US" altLang="zh-CN" b="1" dirty="0">
                <a:solidFill>
                  <a:srgbClr val="0000CC"/>
                </a:solidFill>
                <a:latin typeface="+mn-lt"/>
              </a:rPr>
              <a:t>("read:  %s \n", s);</a:t>
            </a:r>
            <a:endParaRPr lang="en-US" altLang="zh-CN" b="1" dirty="0">
              <a:solidFill>
                <a:srgbClr val="0000CC"/>
              </a:solidFill>
              <a:latin typeface="+mn-lt"/>
            </a:endParaRPr>
          </a:p>
          <a:p>
            <a:pPr>
              <a:lnSpc>
                <a:spcPct val="110000"/>
              </a:lnSpc>
            </a:pPr>
            <a:r>
              <a:rPr lang="en-US" altLang="zh-CN" b="1" dirty="0">
                <a:solidFill>
                  <a:srgbClr val="0000CC"/>
                </a:solidFill>
                <a:latin typeface="+mn-lt"/>
              </a:rPr>
              <a:t>20    </a:t>
            </a:r>
            <a:r>
              <a:rPr lang="en-US" altLang="zh-CN" b="1" dirty="0" smtClean="0">
                <a:solidFill>
                  <a:srgbClr val="0000CC"/>
                </a:solidFill>
                <a:latin typeface="+mn-lt"/>
              </a:rPr>
              <a:t>}  </a:t>
            </a:r>
            <a:r>
              <a:rPr lang="en-US" altLang="zh-CN" b="1" dirty="0">
                <a:solidFill>
                  <a:srgbClr val="0000CC"/>
                </a:solidFill>
                <a:latin typeface="+mn-lt"/>
              </a:rPr>
              <a:t>}</a:t>
            </a:r>
            <a:endParaRPr lang="en-US" altLang="zh-CN" b="1" dirty="0">
              <a:solidFill>
                <a:srgbClr val="FF0000"/>
              </a:solidFill>
              <a:latin typeface="+mn-lt"/>
            </a:endParaRPr>
          </a:p>
        </p:txBody>
      </p:sp>
      <p:sp>
        <p:nvSpPr>
          <p:cNvPr id="3"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pipe()</a:t>
            </a:r>
            <a:r>
              <a:rPr lang="zh-CN" altLang="en-US" b="1" dirty="0" smtClean="0">
                <a:solidFill>
                  <a:srgbClr val="0000CC"/>
                </a:solidFill>
                <a:latin typeface="+mn-ea"/>
                <a:ea typeface="+mn-ea"/>
              </a:rPr>
              <a:t>函数建立管道通信示例</a:t>
            </a:r>
            <a:endParaRPr lang="zh-CN" altLang="en-US" b="1" dirty="0" smtClean="0">
              <a:solidFill>
                <a:srgbClr val="0000CC"/>
              </a:solidFill>
              <a:latin typeface="+mn-ea"/>
              <a:ea typeface="+mn-ea"/>
            </a:endParaRPr>
          </a:p>
        </p:txBody>
      </p:sp>
      <p:sp>
        <p:nvSpPr>
          <p:cNvPr id="4" name="矩形 3"/>
          <p:cNvSpPr/>
          <p:nvPr/>
        </p:nvSpPr>
        <p:spPr>
          <a:xfrm>
            <a:off x="6470236" y="491907"/>
            <a:ext cx="1424007" cy="499624"/>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sz="2000" b="1" dirty="0" err="1" smtClean="0">
                <a:solidFill>
                  <a:srgbClr val="C00000"/>
                </a:solidFill>
                <a:latin typeface="+mn-ea"/>
                <a:ea typeface="+mn-ea"/>
              </a:rPr>
              <a:t>pipe.c</a:t>
            </a:r>
            <a:endParaRPr lang="en-US" altLang="zh-CN" sz="2000" b="1" dirty="0" smtClean="0">
              <a:solidFill>
                <a:srgbClr val="C00000"/>
              </a:solidFill>
              <a:latin typeface="+mn-ea"/>
              <a:ea typeface="+mn-ea"/>
            </a:endParaRPr>
          </a:p>
        </p:txBody>
      </p:sp>
      <p:sp>
        <p:nvSpPr>
          <p:cNvPr id="5" name="日期占位符 4"/>
          <p:cNvSpPr>
            <a:spLocks noGrp="1"/>
          </p:cNvSpPr>
          <p:nvPr>
            <p:ph type="dt" sz="half" idx="10"/>
          </p:nvPr>
        </p:nvSpPr>
        <p:spPr/>
        <p:txBody>
          <a:bodyPr/>
          <a:lstStyle/>
          <a:p>
            <a:pPr>
              <a:defRPr/>
            </a:pPr>
            <a:fld id="{F439E3A9-1C33-43D3-B461-F38419C2B7B3}"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273900"/>
            <a:ext cx="8786190" cy="2308324"/>
          </a:xfrm>
          <a:prstGeom prst="rect">
            <a:avLst/>
          </a:prstGeom>
        </p:spPr>
        <p:txBody>
          <a:bodyPr wrap="square">
            <a:spAutoFit/>
          </a:bodyPr>
          <a:lstStyle/>
          <a:p>
            <a:pPr>
              <a:lnSpc>
                <a:spcPct val="150000"/>
              </a:lnSpc>
            </a:pPr>
            <a:r>
              <a:rPr lang="en-US" altLang="zh-CN" sz="3200" b="1" dirty="0">
                <a:solidFill>
                  <a:srgbClr val="0000CC"/>
                </a:solidFill>
                <a:latin typeface="+mn-lt"/>
              </a:rPr>
              <a:t> 【</a:t>
            </a:r>
            <a:r>
              <a:rPr lang="zh-CN" altLang="en-US" sz="3200" b="1" dirty="0">
                <a:solidFill>
                  <a:srgbClr val="0000CC"/>
                </a:solidFill>
                <a:latin typeface="+mn-lt"/>
              </a:rPr>
              <a:t>例</a:t>
            </a:r>
            <a:r>
              <a:rPr lang="en-US" altLang="zh-CN" sz="3200" b="1" dirty="0" smtClean="0">
                <a:solidFill>
                  <a:srgbClr val="0000CC"/>
                </a:solidFill>
                <a:latin typeface="+mn-lt"/>
              </a:rPr>
              <a:t>6-10-1】</a:t>
            </a:r>
            <a:r>
              <a:rPr lang="zh-CN" altLang="en-US" sz="3200" b="1" dirty="0" smtClean="0">
                <a:solidFill>
                  <a:schemeClr val="bg2">
                    <a:lumMod val="50000"/>
                  </a:schemeClr>
                </a:solidFill>
                <a:latin typeface="+mn-lt"/>
              </a:rPr>
              <a:t>编写程序</a:t>
            </a:r>
            <a:r>
              <a:rPr lang="zh-CN" altLang="en-US" sz="3200" b="1" dirty="0">
                <a:solidFill>
                  <a:schemeClr val="bg2">
                    <a:lumMod val="50000"/>
                  </a:schemeClr>
                </a:solidFill>
                <a:latin typeface="+mn-lt"/>
              </a:rPr>
              <a:t>，建立一个管道</a:t>
            </a:r>
            <a:r>
              <a:rPr lang="en-US" altLang="zh-CN" sz="3200" b="1" dirty="0">
                <a:solidFill>
                  <a:schemeClr val="bg2">
                    <a:lumMod val="50000"/>
                  </a:schemeClr>
                </a:solidFill>
                <a:latin typeface="+mn-lt"/>
              </a:rPr>
              <a:t>pipe</a:t>
            </a:r>
            <a:r>
              <a:rPr lang="zh-CN" altLang="en-US" sz="3200" b="1" dirty="0">
                <a:solidFill>
                  <a:schemeClr val="bg2">
                    <a:lumMod val="50000"/>
                  </a:schemeClr>
                </a:solidFill>
                <a:latin typeface="+mn-lt"/>
              </a:rPr>
              <a:t>，同时父进程生成一个子进程</a:t>
            </a:r>
            <a:r>
              <a:rPr lang="zh-CN" altLang="en-US" sz="3200" b="1" dirty="0" smtClean="0">
                <a:solidFill>
                  <a:schemeClr val="bg2">
                    <a:lumMod val="50000"/>
                  </a:schemeClr>
                </a:solidFill>
                <a:latin typeface="+mn-lt"/>
              </a:rPr>
              <a:t>，</a:t>
            </a:r>
            <a:r>
              <a:rPr lang="zh-CN" altLang="en-US" sz="3200" b="1" dirty="0" smtClean="0">
                <a:solidFill>
                  <a:srgbClr val="FF3300"/>
                </a:solidFill>
                <a:latin typeface="+mn-lt"/>
              </a:rPr>
              <a:t>父进程</a:t>
            </a:r>
            <a:r>
              <a:rPr lang="zh-CN" altLang="en-US" sz="3200" b="1" dirty="0">
                <a:solidFill>
                  <a:schemeClr val="bg2">
                    <a:lumMod val="50000"/>
                  </a:schemeClr>
                </a:solidFill>
                <a:latin typeface="+mn-lt"/>
              </a:rPr>
              <a:t>向</a:t>
            </a:r>
            <a:r>
              <a:rPr lang="en-US" altLang="zh-CN" sz="3200" b="1" dirty="0">
                <a:solidFill>
                  <a:schemeClr val="bg2">
                    <a:lumMod val="50000"/>
                  </a:schemeClr>
                </a:solidFill>
                <a:latin typeface="+mn-lt"/>
              </a:rPr>
              <a:t>pipe</a:t>
            </a:r>
            <a:r>
              <a:rPr lang="zh-CN" altLang="en-US" sz="3200" b="1" dirty="0">
                <a:solidFill>
                  <a:schemeClr val="bg2">
                    <a:lumMod val="50000"/>
                  </a:schemeClr>
                </a:solidFill>
                <a:latin typeface="+mn-lt"/>
              </a:rPr>
              <a:t>中</a:t>
            </a:r>
            <a:r>
              <a:rPr lang="zh-CN" altLang="en-US" sz="3200" b="1" dirty="0">
                <a:solidFill>
                  <a:srgbClr val="FF3300"/>
                </a:solidFill>
                <a:latin typeface="+mn-lt"/>
              </a:rPr>
              <a:t>写入</a:t>
            </a:r>
            <a:r>
              <a:rPr lang="zh-CN" altLang="en-US" sz="3200" b="1" dirty="0">
                <a:solidFill>
                  <a:schemeClr val="bg2">
                    <a:lumMod val="50000"/>
                  </a:schemeClr>
                </a:solidFill>
                <a:latin typeface="+mn-lt"/>
              </a:rPr>
              <a:t>一个字符串</a:t>
            </a:r>
            <a:r>
              <a:rPr lang="zh-CN" altLang="en-US" sz="3200" b="1" dirty="0" smtClean="0">
                <a:solidFill>
                  <a:schemeClr val="bg2">
                    <a:lumMod val="50000"/>
                  </a:schemeClr>
                </a:solidFill>
                <a:latin typeface="+mn-lt"/>
              </a:rPr>
              <a:t>，</a:t>
            </a:r>
            <a:r>
              <a:rPr lang="zh-CN" altLang="en-US" sz="3200" b="1" dirty="0" smtClean="0">
                <a:solidFill>
                  <a:srgbClr val="FF3300"/>
                </a:solidFill>
                <a:latin typeface="+mn-lt"/>
              </a:rPr>
              <a:t>子进程</a:t>
            </a:r>
            <a:r>
              <a:rPr lang="zh-CN" altLang="en-US" sz="3200" b="1" dirty="0">
                <a:solidFill>
                  <a:schemeClr val="bg2">
                    <a:lumMod val="50000"/>
                  </a:schemeClr>
                </a:solidFill>
                <a:latin typeface="+mn-lt"/>
              </a:rPr>
              <a:t>从</a:t>
            </a:r>
            <a:r>
              <a:rPr lang="en-US" altLang="zh-CN" sz="3200" b="1" dirty="0">
                <a:solidFill>
                  <a:schemeClr val="bg2">
                    <a:lumMod val="50000"/>
                  </a:schemeClr>
                </a:solidFill>
                <a:latin typeface="+mn-lt"/>
              </a:rPr>
              <a:t>pipe</a:t>
            </a:r>
            <a:r>
              <a:rPr lang="zh-CN" altLang="en-US" sz="3200" b="1" dirty="0">
                <a:solidFill>
                  <a:schemeClr val="bg2">
                    <a:lumMod val="50000"/>
                  </a:schemeClr>
                </a:solidFill>
                <a:latin typeface="+mn-lt"/>
              </a:rPr>
              <a:t>中</a:t>
            </a:r>
            <a:r>
              <a:rPr lang="zh-CN" altLang="en-US" sz="3200" b="1" dirty="0">
                <a:solidFill>
                  <a:srgbClr val="FF3300"/>
                </a:solidFill>
                <a:latin typeface="+mn-lt"/>
              </a:rPr>
              <a:t>读取</a:t>
            </a:r>
            <a:r>
              <a:rPr lang="zh-CN" altLang="en-US" sz="3200" b="1" dirty="0">
                <a:solidFill>
                  <a:schemeClr val="bg2">
                    <a:lumMod val="50000"/>
                  </a:schemeClr>
                </a:solidFill>
                <a:latin typeface="+mn-lt"/>
              </a:rPr>
              <a:t>该字符串</a:t>
            </a:r>
            <a:r>
              <a:rPr lang="zh-CN" altLang="en-US" sz="3200" b="1" dirty="0" smtClean="0">
                <a:solidFill>
                  <a:schemeClr val="bg2">
                    <a:lumMod val="50000"/>
                  </a:schemeClr>
                </a:solidFill>
                <a:latin typeface="+mn-lt"/>
              </a:rPr>
              <a:t>。</a:t>
            </a:r>
            <a:endParaRPr lang="en-US" altLang="zh-CN" sz="3200" b="1" dirty="0" smtClean="0">
              <a:solidFill>
                <a:schemeClr val="bg2">
                  <a:lumMod val="50000"/>
                </a:schemeClr>
              </a:solidFill>
              <a:latin typeface="+mn-lt"/>
            </a:endParaRPr>
          </a:p>
        </p:txBody>
      </p:sp>
      <p:sp>
        <p:nvSpPr>
          <p:cNvPr id="3"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pipe()</a:t>
            </a:r>
            <a:r>
              <a:rPr lang="zh-CN" altLang="en-US" b="1" dirty="0" smtClean="0">
                <a:solidFill>
                  <a:srgbClr val="0000CC"/>
                </a:solidFill>
                <a:latin typeface="+mn-ea"/>
                <a:ea typeface="+mn-ea"/>
              </a:rPr>
              <a:t>函数建立管道通信示例</a:t>
            </a:r>
            <a:endParaRPr lang="zh-CN" altLang="en-US" b="1" dirty="0" smtClean="0">
              <a:solidFill>
                <a:srgbClr val="0000CC"/>
              </a:solidFill>
              <a:latin typeface="+mn-ea"/>
              <a:ea typeface="+mn-ea"/>
            </a:endParaRPr>
          </a:p>
        </p:txBody>
      </p:sp>
      <p:sp>
        <p:nvSpPr>
          <p:cNvPr id="4" name="矩形 3"/>
          <p:cNvSpPr/>
          <p:nvPr/>
        </p:nvSpPr>
        <p:spPr>
          <a:xfrm>
            <a:off x="6921086" y="492542"/>
            <a:ext cx="1424007" cy="481863"/>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sz="2000" b="1" dirty="0" smtClean="0">
                <a:solidFill>
                  <a:srgbClr val="C00000"/>
                </a:solidFill>
                <a:latin typeface="+mn-ea"/>
                <a:ea typeface="+mn-ea"/>
              </a:rPr>
              <a:t>Pipe-1.c</a:t>
            </a:r>
            <a:endParaRPr lang="en-US" altLang="zh-CN" sz="2000" b="1" dirty="0" smtClean="0">
              <a:solidFill>
                <a:srgbClr val="C00000"/>
              </a:solidFill>
              <a:latin typeface="+mn-ea"/>
              <a:ea typeface="+mn-ea"/>
            </a:endParaRPr>
          </a:p>
        </p:txBody>
      </p:sp>
      <p:sp>
        <p:nvSpPr>
          <p:cNvPr id="5" name="日期占位符 4"/>
          <p:cNvSpPr>
            <a:spLocks noGrp="1"/>
          </p:cNvSpPr>
          <p:nvPr>
            <p:ph type="dt" sz="half" idx="10"/>
          </p:nvPr>
        </p:nvSpPr>
        <p:spPr/>
        <p:txBody>
          <a:bodyPr/>
          <a:lstStyle/>
          <a:p>
            <a:pPr>
              <a:defRPr/>
            </a:pPr>
            <a:fld id="{318830DB-823C-4587-BD34-53F7CF51BF6B}"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273900"/>
            <a:ext cx="8786190" cy="2308324"/>
          </a:xfrm>
          <a:prstGeom prst="rect">
            <a:avLst/>
          </a:prstGeom>
        </p:spPr>
        <p:txBody>
          <a:bodyPr wrap="square">
            <a:spAutoFit/>
          </a:bodyPr>
          <a:lstStyle/>
          <a:p>
            <a:pPr>
              <a:lnSpc>
                <a:spcPct val="150000"/>
              </a:lnSpc>
            </a:pPr>
            <a:r>
              <a:rPr lang="en-US" altLang="zh-CN" sz="3200" b="1" dirty="0">
                <a:solidFill>
                  <a:srgbClr val="0000CC"/>
                </a:solidFill>
                <a:latin typeface="+mn-lt"/>
              </a:rPr>
              <a:t> 【</a:t>
            </a:r>
            <a:r>
              <a:rPr lang="zh-CN" altLang="en-US" sz="3200" b="1" dirty="0">
                <a:solidFill>
                  <a:srgbClr val="0000CC"/>
                </a:solidFill>
                <a:latin typeface="+mn-lt"/>
              </a:rPr>
              <a:t>例</a:t>
            </a:r>
            <a:r>
              <a:rPr lang="en-US" altLang="zh-CN" sz="3200" b="1" dirty="0" smtClean="0">
                <a:solidFill>
                  <a:srgbClr val="0000CC"/>
                </a:solidFill>
                <a:latin typeface="+mn-lt"/>
              </a:rPr>
              <a:t>6-10-2】</a:t>
            </a:r>
            <a:r>
              <a:rPr lang="zh-CN" altLang="en-US" sz="3200" b="1" dirty="0" smtClean="0">
                <a:solidFill>
                  <a:schemeClr val="bg2">
                    <a:lumMod val="50000"/>
                  </a:schemeClr>
                </a:solidFill>
                <a:latin typeface="+mn-lt"/>
              </a:rPr>
              <a:t>编写程序</a:t>
            </a:r>
            <a:r>
              <a:rPr lang="zh-CN" altLang="en-US" sz="3200" b="1" dirty="0">
                <a:solidFill>
                  <a:schemeClr val="bg2">
                    <a:lumMod val="50000"/>
                  </a:schemeClr>
                </a:solidFill>
                <a:latin typeface="+mn-lt"/>
              </a:rPr>
              <a:t>，建立一个管道</a:t>
            </a:r>
            <a:r>
              <a:rPr lang="en-US" altLang="zh-CN" sz="3200" b="1" dirty="0">
                <a:solidFill>
                  <a:schemeClr val="bg2">
                    <a:lumMod val="50000"/>
                  </a:schemeClr>
                </a:solidFill>
                <a:latin typeface="+mn-lt"/>
              </a:rPr>
              <a:t>pipe</a:t>
            </a:r>
            <a:r>
              <a:rPr lang="zh-CN" altLang="en-US" sz="3200" b="1" dirty="0">
                <a:solidFill>
                  <a:schemeClr val="bg2">
                    <a:lumMod val="50000"/>
                  </a:schemeClr>
                </a:solidFill>
                <a:latin typeface="+mn-lt"/>
              </a:rPr>
              <a:t>，同时父进程生成一个子进程</a:t>
            </a:r>
            <a:r>
              <a:rPr lang="zh-CN" altLang="en-US" sz="3200" b="1" dirty="0" smtClean="0">
                <a:solidFill>
                  <a:schemeClr val="bg2">
                    <a:lumMod val="50000"/>
                  </a:schemeClr>
                </a:solidFill>
                <a:latin typeface="+mn-lt"/>
              </a:rPr>
              <a:t>，</a:t>
            </a:r>
            <a:r>
              <a:rPr lang="zh-CN" altLang="en-US" sz="3200" b="1" dirty="0" smtClean="0">
                <a:solidFill>
                  <a:srgbClr val="FF0000"/>
                </a:solidFill>
                <a:latin typeface="+mn-lt"/>
              </a:rPr>
              <a:t>父子进程同时</a:t>
            </a:r>
            <a:r>
              <a:rPr lang="zh-CN" altLang="en-US" sz="3200" b="1" dirty="0" smtClean="0">
                <a:solidFill>
                  <a:schemeClr val="bg2">
                    <a:lumMod val="50000"/>
                  </a:schemeClr>
                </a:solidFill>
                <a:latin typeface="+mn-lt"/>
              </a:rPr>
              <a:t>向</a:t>
            </a:r>
            <a:r>
              <a:rPr lang="en-US" altLang="zh-CN" sz="3200" b="1" dirty="0">
                <a:solidFill>
                  <a:schemeClr val="bg2">
                    <a:lumMod val="50000"/>
                  </a:schemeClr>
                </a:solidFill>
                <a:latin typeface="+mn-lt"/>
              </a:rPr>
              <a:t>pipe</a:t>
            </a:r>
            <a:r>
              <a:rPr lang="zh-CN" altLang="en-US" sz="3200" b="1" dirty="0">
                <a:solidFill>
                  <a:schemeClr val="bg2">
                    <a:lumMod val="50000"/>
                  </a:schemeClr>
                </a:solidFill>
                <a:latin typeface="+mn-lt"/>
              </a:rPr>
              <a:t>中</a:t>
            </a:r>
            <a:r>
              <a:rPr lang="zh-CN" altLang="en-US" sz="3200" b="1" dirty="0" smtClean="0">
                <a:solidFill>
                  <a:srgbClr val="FF0000"/>
                </a:solidFill>
                <a:latin typeface="+mn-lt"/>
              </a:rPr>
              <a:t>写入及读取</a:t>
            </a:r>
            <a:r>
              <a:rPr lang="zh-CN" altLang="en-US" sz="3200" b="1" dirty="0" smtClean="0">
                <a:solidFill>
                  <a:schemeClr val="bg2">
                    <a:lumMod val="50000"/>
                  </a:schemeClr>
                </a:solidFill>
                <a:latin typeface="+mn-lt"/>
              </a:rPr>
              <a:t>字符串。</a:t>
            </a:r>
            <a:endParaRPr lang="en-US" altLang="zh-CN" sz="3200" b="1" dirty="0" smtClean="0">
              <a:solidFill>
                <a:schemeClr val="bg2">
                  <a:lumMod val="50000"/>
                </a:schemeClr>
              </a:solidFill>
              <a:latin typeface="+mn-lt"/>
            </a:endParaRPr>
          </a:p>
        </p:txBody>
      </p:sp>
      <p:sp>
        <p:nvSpPr>
          <p:cNvPr id="3"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pipe()</a:t>
            </a:r>
            <a:r>
              <a:rPr lang="zh-CN" altLang="en-US" b="1" dirty="0" smtClean="0">
                <a:solidFill>
                  <a:srgbClr val="0000CC"/>
                </a:solidFill>
                <a:latin typeface="+mn-ea"/>
                <a:ea typeface="+mn-ea"/>
              </a:rPr>
              <a:t>函数建立管道通信示例</a:t>
            </a:r>
            <a:endParaRPr lang="zh-CN" altLang="en-US" b="1" dirty="0" smtClean="0">
              <a:solidFill>
                <a:srgbClr val="0000CC"/>
              </a:solidFill>
              <a:latin typeface="+mn-ea"/>
              <a:ea typeface="+mn-ea"/>
            </a:endParaRPr>
          </a:p>
        </p:txBody>
      </p:sp>
      <p:sp>
        <p:nvSpPr>
          <p:cNvPr id="4" name="矩形 3"/>
          <p:cNvSpPr/>
          <p:nvPr/>
        </p:nvSpPr>
        <p:spPr>
          <a:xfrm>
            <a:off x="6921086" y="492542"/>
            <a:ext cx="1424007" cy="481863"/>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sz="2000" b="1" dirty="0" smtClean="0">
                <a:solidFill>
                  <a:srgbClr val="C00000"/>
                </a:solidFill>
                <a:latin typeface="+mn-ea"/>
                <a:ea typeface="+mn-ea"/>
              </a:rPr>
              <a:t>Pipe-2.c</a:t>
            </a:r>
            <a:endParaRPr lang="en-US" altLang="zh-CN" sz="2000" b="1" dirty="0" smtClean="0">
              <a:solidFill>
                <a:srgbClr val="C00000"/>
              </a:solidFill>
              <a:latin typeface="+mn-ea"/>
              <a:ea typeface="+mn-ea"/>
            </a:endParaRPr>
          </a:p>
        </p:txBody>
      </p:sp>
      <p:sp>
        <p:nvSpPr>
          <p:cNvPr id="5" name="日期占位符 4"/>
          <p:cNvSpPr>
            <a:spLocks noGrp="1"/>
          </p:cNvSpPr>
          <p:nvPr>
            <p:ph type="dt" sz="half" idx="10"/>
          </p:nvPr>
        </p:nvSpPr>
        <p:spPr/>
        <p:txBody>
          <a:bodyPr/>
          <a:lstStyle/>
          <a:p>
            <a:pPr>
              <a:defRPr/>
            </a:pPr>
            <a:fld id="{318830DB-823C-4587-BD34-53F7CF51BF6B}"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714348" y="1420785"/>
            <a:ext cx="6006492" cy="4446615"/>
          </a:xfrm>
          <a:prstGeom prst="rect">
            <a:avLst/>
          </a:prstGeom>
          <a:noFill/>
          <a:ln w="9525">
            <a:noFill/>
            <a:miter lim="800000"/>
          </a:ln>
          <a:effectLst/>
        </p:spPr>
        <p:txBody>
          <a:bodyPr vert="horz" wrap="square" lIns="91440" tIns="45720" rIns="91440" bIns="45720" numCol="1" anchor="t" anchorCtr="0" compatLnSpc="1"/>
          <a:lstStyle/>
          <a:p>
            <a:pPr marL="342900" lvl="0" indent="-342900" algn="l">
              <a:lnSpc>
                <a:spcPct val="150000"/>
              </a:lnSpc>
              <a:spcBef>
                <a:spcPts val="0"/>
              </a:spcBef>
              <a:buClr>
                <a:srgbClr val="0000CC"/>
              </a:buClr>
              <a:buSzPct val="60000"/>
              <a:buFont typeface="Wingdings" panose="05000000000000000000" pitchFamily="2" charset="2"/>
              <a:buChar char="n"/>
              <a:defRPr/>
            </a:pPr>
            <a:r>
              <a:rPr lang="en-US" altLang="zh-CN" sz="3200" b="1" kern="0" dirty="0" smtClean="0">
                <a:solidFill>
                  <a:srgbClr val="0000CC"/>
                </a:solidFill>
                <a:latin typeface="+mn-lt"/>
                <a:ea typeface="+mn-ea"/>
              </a:rPr>
              <a:t>6.1 </a:t>
            </a:r>
            <a:r>
              <a:rPr lang="zh-CN" altLang="en-US" sz="3200" b="1" kern="0" dirty="0" smtClean="0">
                <a:solidFill>
                  <a:srgbClr val="0000CC"/>
                </a:solidFill>
                <a:latin typeface="+mn-lt"/>
                <a:ea typeface="+mn-ea"/>
              </a:rPr>
              <a:t>文件处理</a:t>
            </a:r>
            <a:endParaRPr lang="zh-CN" altLang="en-US" sz="3200"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sz="3200" b="1" kern="0" dirty="0" smtClean="0">
                <a:solidFill>
                  <a:srgbClr val="0000CC"/>
                </a:solidFill>
                <a:latin typeface="+mn-lt"/>
                <a:ea typeface="+mn-ea"/>
              </a:rPr>
              <a:t>6.2 </a:t>
            </a:r>
            <a:r>
              <a:rPr lang="zh-CN" altLang="en-US" sz="3200" b="1" kern="0" dirty="0" smtClean="0">
                <a:solidFill>
                  <a:srgbClr val="0000CC"/>
                </a:solidFill>
                <a:latin typeface="+mn-lt"/>
                <a:ea typeface="+mn-ea"/>
              </a:rPr>
              <a:t>进程控制概述</a:t>
            </a:r>
            <a:endParaRPr lang="zh-CN" altLang="en-US" sz="3200" b="1" kern="0" dirty="0" smtClean="0">
              <a:solidFill>
                <a:srgbClr val="0000CC"/>
              </a:solidFill>
              <a:latin typeface="+mn-lt"/>
              <a:ea typeface="+mn-ea"/>
            </a:endParaRPr>
          </a:p>
          <a:p>
            <a:pPr marL="342900" lvl="0" indent="-342900">
              <a:lnSpc>
                <a:spcPct val="150000"/>
              </a:lnSpc>
              <a:spcBef>
                <a:spcPts val="0"/>
              </a:spcBef>
              <a:buClr>
                <a:srgbClr val="0000CC"/>
              </a:buClr>
              <a:buSzPct val="60000"/>
              <a:buFont typeface="Wingdings" panose="05000000000000000000" pitchFamily="2" charset="2"/>
              <a:buChar char="n"/>
              <a:defRPr/>
            </a:pPr>
            <a:r>
              <a:rPr lang="en-US" altLang="zh-CN" sz="3200" b="1" kern="0" dirty="0" smtClean="0">
                <a:solidFill>
                  <a:srgbClr val="FF0000"/>
                </a:solidFill>
                <a:latin typeface="+mn-lt"/>
                <a:ea typeface="+mn-ea"/>
              </a:rPr>
              <a:t>6.3 </a:t>
            </a:r>
            <a:r>
              <a:rPr lang="zh-CN" altLang="en-US" sz="3200" b="1" kern="0" dirty="0" smtClean="0">
                <a:solidFill>
                  <a:srgbClr val="FF0000"/>
                </a:solidFill>
                <a:latin typeface="+mn-lt"/>
                <a:ea typeface="+mn-ea"/>
              </a:rPr>
              <a:t>进程间的通信</a:t>
            </a:r>
            <a:endParaRPr lang="en-US" altLang="zh-CN" sz="3200" b="1" kern="0" dirty="0" smtClean="0">
              <a:solidFill>
                <a:srgbClr val="FF0000"/>
              </a:solidFill>
              <a:latin typeface="+mn-lt"/>
              <a:ea typeface="+mn-ea"/>
            </a:endParaRPr>
          </a:p>
          <a:p>
            <a:pPr marL="342900" indent="-342900">
              <a:lnSpc>
                <a:spcPct val="150000"/>
              </a:lnSpc>
              <a:spcBef>
                <a:spcPts val="0"/>
              </a:spcBef>
              <a:buClr>
                <a:srgbClr val="0000CC"/>
              </a:buClr>
              <a:buSzPct val="60000"/>
              <a:buFont typeface="Wingdings" panose="05000000000000000000" pitchFamily="2" charset="2"/>
              <a:buChar char="n"/>
              <a:defRPr/>
            </a:pPr>
            <a:r>
              <a:rPr lang="en-US" altLang="zh-CN" sz="3200" b="1" kern="0" dirty="0" smtClean="0">
                <a:solidFill>
                  <a:srgbClr val="0000CC"/>
                </a:solidFill>
                <a:latin typeface="+mn-lt"/>
                <a:ea typeface="+mn-ea"/>
              </a:rPr>
              <a:t>6.4 </a:t>
            </a:r>
            <a:r>
              <a:rPr lang="zh-CN" altLang="en-US" sz="3200" b="1" kern="0" dirty="0" smtClean="0">
                <a:solidFill>
                  <a:srgbClr val="0000CC"/>
                </a:solidFill>
                <a:latin typeface="+mn-lt"/>
                <a:ea typeface="+mn-ea"/>
              </a:rPr>
              <a:t>信号</a:t>
            </a:r>
            <a:endParaRPr lang="en-US" altLang="zh-CN" sz="3200" b="1" kern="0" dirty="0">
              <a:solidFill>
                <a:srgbClr val="0000CC"/>
              </a:solidFill>
              <a:latin typeface="+mn-lt"/>
              <a:ea typeface="+mn-ea"/>
            </a:endParaRPr>
          </a:p>
        </p:txBody>
      </p:sp>
      <p:sp>
        <p:nvSpPr>
          <p:cNvPr id="5" name="Rectangle 2"/>
          <p:cNvSpPr txBox="1">
            <a:spLocks noChangeArrowheads="1"/>
          </p:cNvSpPr>
          <p:nvPr/>
        </p:nvSpPr>
        <p:spPr bwMode="black">
          <a:xfrm>
            <a:off x="357158" y="285728"/>
            <a:ext cx="7572428" cy="762000"/>
          </a:xfrm>
          <a:prstGeom prst="rect">
            <a:avLst/>
          </a:prstGeom>
          <a:noFill/>
          <a:ln w="9525">
            <a:noFill/>
            <a:miter lim="800000"/>
          </a:ln>
        </p:spPr>
        <p:txBody>
          <a:bodyPr vert="horz" wrap="square" lIns="91440" tIns="45720" rIns="91440" bIns="45720" numCol="1" anchor="ctr" anchorCtr="0" compatLnSpc="1"/>
          <a:lstStyle/>
          <a:p>
            <a:pPr lvl="0" eaLnBrk="0" hangingPunct="0"/>
            <a:r>
              <a:rPr lang="zh-CN" altLang="en-US" sz="3600" b="1" kern="0" dirty="0" smtClean="0">
                <a:solidFill>
                  <a:srgbClr val="0000CC"/>
                </a:solidFill>
                <a:latin typeface="+mn-ea"/>
                <a:ea typeface="+mn-ea"/>
                <a:cs typeface="+mj-cs"/>
              </a:rPr>
              <a:t>第</a:t>
            </a:r>
            <a:r>
              <a:rPr lang="en-US" altLang="zh-CN" sz="3600" b="1" kern="0" dirty="0" smtClean="0">
                <a:solidFill>
                  <a:srgbClr val="0000CC"/>
                </a:solidFill>
                <a:latin typeface="+mn-ea"/>
                <a:ea typeface="+mn-ea"/>
                <a:cs typeface="+mj-cs"/>
              </a:rPr>
              <a:t>6</a:t>
            </a:r>
            <a:r>
              <a:rPr lang="zh-CN" altLang="en-US" sz="3600" b="1" kern="0" dirty="0" smtClean="0">
                <a:solidFill>
                  <a:srgbClr val="0000CC"/>
                </a:solidFill>
                <a:latin typeface="+mn-ea"/>
                <a:ea typeface="+mn-ea"/>
                <a:cs typeface="+mj-cs"/>
              </a:rPr>
              <a:t>章 文件处理与进程控制</a:t>
            </a:r>
            <a:endParaRPr lang="zh-CN" altLang="en-US" sz="3600" b="1" kern="0" dirty="0" smtClean="0">
              <a:solidFill>
                <a:srgbClr val="0000CC"/>
              </a:solidFill>
              <a:latin typeface="+mn-ea"/>
              <a:ea typeface="+mn-ea"/>
              <a:cs typeface="+mj-cs"/>
            </a:endParaRPr>
          </a:p>
        </p:txBody>
      </p:sp>
      <p:sp>
        <p:nvSpPr>
          <p:cNvPr id="2" name="日期占位符 1"/>
          <p:cNvSpPr>
            <a:spLocks noGrp="1"/>
          </p:cNvSpPr>
          <p:nvPr>
            <p:ph type="dt" sz="half" idx="10"/>
          </p:nvPr>
        </p:nvSpPr>
        <p:spPr/>
        <p:txBody>
          <a:bodyPr/>
          <a:lstStyle/>
          <a:p>
            <a:pPr>
              <a:defRPr/>
            </a:pPr>
            <a:fld id="{3B536DF7-5D36-40D9-840E-8BFCCE4665C7}"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6.3.2 </a:t>
            </a:r>
            <a:r>
              <a:rPr lang="zh-CN" altLang="en-US" b="1" dirty="0" smtClean="0">
                <a:solidFill>
                  <a:srgbClr val="0000CC"/>
                </a:solidFill>
                <a:latin typeface="+mn-ea"/>
                <a:ea typeface="+mn-ea"/>
              </a:rPr>
              <a:t> </a:t>
            </a:r>
            <a:r>
              <a:rPr lang="en-US" altLang="zh-CN" b="1" dirty="0" smtClean="0">
                <a:solidFill>
                  <a:srgbClr val="0000CC"/>
                </a:solidFill>
                <a:latin typeface="+mn-ea"/>
                <a:ea typeface="+mn-ea"/>
              </a:rPr>
              <a:t>FIFO</a:t>
            </a:r>
            <a:r>
              <a:rPr lang="zh-CN" altLang="en-US" b="1" dirty="0" smtClean="0">
                <a:solidFill>
                  <a:srgbClr val="0000CC"/>
                </a:solidFill>
                <a:latin typeface="+mn-ea"/>
                <a:ea typeface="+mn-ea"/>
              </a:rPr>
              <a:t>管道</a:t>
            </a:r>
            <a:endParaRPr lang="zh-CN" altLang="en-US" b="1" dirty="0" smtClean="0">
              <a:solidFill>
                <a:srgbClr val="0000CC"/>
              </a:solidFill>
              <a:latin typeface="+mn-ea"/>
              <a:ea typeface="+mn-ea"/>
            </a:endParaRPr>
          </a:p>
        </p:txBody>
      </p:sp>
      <p:sp>
        <p:nvSpPr>
          <p:cNvPr id="9" name="Rectangle 3"/>
          <p:cNvSpPr txBox="1"/>
          <p:nvPr/>
        </p:nvSpPr>
        <p:spPr>
          <a:xfrm>
            <a:off x="662482" y="1284516"/>
            <a:ext cx="8223101" cy="5245493"/>
          </a:xfrm>
          <a:prstGeom prst="rect">
            <a:avLst/>
          </a:prstGeom>
        </p:spPr>
        <p:txBody>
          <a:bodyPr/>
          <a:lstStyle/>
          <a:p>
            <a:pPr marR="0" lvl="0" indent="457200" algn="l" defTabSz="914400" rtl="0" eaLnBrk="1" fontAlgn="base" latinLnBrk="0" hangingPunct="1">
              <a:lnSpc>
                <a:spcPct val="150000"/>
              </a:lnSpc>
              <a:spcBef>
                <a:spcPts val="600"/>
              </a:spcBef>
              <a:spcAft>
                <a:spcPct val="0"/>
              </a:spcAft>
              <a:buClr>
                <a:schemeClr val="accent1"/>
              </a:buClr>
              <a:buSzPct val="60000"/>
              <a:buFont typeface="Wingdings" panose="05000000000000000000" pitchFamily="2" charset="2"/>
              <a:buChar char="n"/>
              <a:defRPr/>
            </a:pP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管道</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只能用于具有亲缘关系的进程之间，这就大大地限制了管道的使用。</a:t>
            </a:r>
            <a:r>
              <a:rPr lang="zh-CN" altLang="en-US" sz="2000" b="1" kern="0" dirty="0" smtClean="0">
                <a:solidFill>
                  <a:srgbClr val="FF0000"/>
                </a:solidFill>
                <a:latin typeface="微软雅黑" panose="020B0503020204020204" pitchFamily="34" charset="-122"/>
                <a:ea typeface="微软雅黑" panose="020B0503020204020204" pitchFamily="34" charset="-122"/>
              </a:rPr>
              <a:t>命名</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管道</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的出现突破了这种限制，它可以使互不相关的两个进程实现彼此通信。该管道可以通过路径名来指出，并且在文件系统中是可见的。</a:t>
            </a:r>
            <a:endParaRPr kumimoji="0" lang="en-US" altLang="zh-CN"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lvl="0" indent="457200">
              <a:lnSpc>
                <a:spcPct val="150000"/>
              </a:lnSpc>
              <a:spcBef>
                <a:spcPts val="600"/>
              </a:spcBef>
              <a:buClr>
                <a:schemeClr val="accent1"/>
              </a:buClr>
              <a:buSzPct val="60000"/>
              <a:buFont typeface="Wingdings" panose="05000000000000000000" pitchFamily="2" charset="2"/>
              <a:buChar char="n"/>
              <a:defRPr/>
            </a:pP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在建立了</a:t>
            </a:r>
            <a:r>
              <a:rPr lang="zh-CN" altLang="en-US" sz="2000" b="1" kern="0" dirty="0">
                <a:solidFill>
                  <a:srgbClr val="FF0000"/>
                </a:solidFill>
                <a:latin typeface="微软雅黑" panose="020B0503020204020204" pitchFamily="34" charset="-122"/>
                <a:ea typeface="微软雅黑" panose="020B0503020204020204" pitchFamily="34" charset="-122"/>
              </a:rPr>
              <a:t>命名</a:t>
            </a:r>
            <a:r>
              <a:rPr lang="zh-CN" altLang="en-US" sz="2000" b="1" kern="0" dirty="0" smtClean="0">
                <a:solidFill>
                  <a:srgbClr val="FF0000"/>
                </a:solidFill>
                <a:latin typeface="微软雅黑" panose="020B0503020204020204" pitchFamily="34" charset="-122"/>
                <a:ea typeface="微软雅黑" panose="020B0503020204020204" pitchFamily="34" charset="-122"/>
              </a:rPr>
              <a:t>管道</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之后，</a:t>
            </a:r>
            <a:r>
              <a:rPr kumimoji="0" lang="zh-CN" altLang="en-US" sz="200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两个进程就可以把它当作普通文件一样进行读写操作</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，使用非常方便。不过值得注意的是，</a:t>
            </a:r>
            <a:r>
              <a:rPr kumimoji="0" lang="en-US" altLang="zh-CN"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FIFO</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是严格地</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遵循先进先出</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规则的，对管道及</a:t>
            </a:r>
            <a:r>
              <a:rPr kumimoji="0" lang="en-US" altLang="zh-CN"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FIFO</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的</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读总是从开始处返回数据</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，对它们的</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写则把数据添加到末尾</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，它们不支持如</a:t>
            </a:r>
            <a:r>
              <a:rPr kumimoji="0" lang="en-US" altLang="zh-CN" sz="2000" b="1" i="0" u="none" strike="noStrike" kern="0" cap="none" spc="0" normalizeH="0" baseline="0" noProof="0" dirty="0" err="1" smtClean="0">
                <a:ln>
                  <a:noFill/>
                </a:ln>
                <a:solidFill>
                  <a:srgbClr val="0000CC"/>
                </a:solidFill>
                <a:effectLst/>
                <a:uLnTx/>
                <a:uFillTx/>
                <a:latin typeface="微软雅黑" panose="020B0503020204020204" pitchFamily="34" charset="-122"/>
                <a:ea typeface="微软雅黑" panose="020B0503020204020204" pitchFamily="34" charset="-122"/>
              </a:rPr>
              <a:t>lseek</a:t>
            </a:r>
            <a:r>
              <a:rPr kumimoji="0" lang="en-US" altLang="zh-CN" sz="20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等文件定位操作。</a:t>
            </a:r>
            <a:endParaRPr kumimoji="0" lang="en-US" altLang="zh-CN"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marR="0" lvl="0" indent="457200" algn="l" defTabSz="914400" rtl="0" eaLnBrk="1" fontAlgn="base" latinLnBrk="0" hangingPunct="1">
              <a:lnSpc>
                <a:spcPct val="150000"/>
              </a:lnSpc>
              <a:spcBef>
                <a:spcPts val="600"/>
              </a:spcBef>
              <a:spcAft>
                <a:spcPct val="0"/>
              </a:spcAft>
              <a:buClr>
                <a:schemeClr val="accent1"/>
              </a:buClr>
              <a:buSzPct val="60000"/>
              <a:buFont typeface="Wingdings" panose="05000000000000000000" pitchFamily="2" charset="2"/>
              <a:buChar char="n"/>
              <a:defRPr/>
            </a:pPr>
            <a:r>
              <a:rPr lang="en-US" altLang="zh-CN" sz="2000" b="1" kern="0" dirty="0" smtClean="0">
                <a:solidFill>
                  <a:srgbClr val="FF0000"/>
                </a:solidFill>
                <a:latin typeface="微软雅黑" panose="020B0503020204020204" pitchFamily="34" charset="-122"/>
                <a:ea typeface="微软雅黑" panose="020B0503020204020204" pitchFamily="34" charset="-122"/>
              </a:rPr>
              <a:t>FIFO</a:t>
            </a:r>
            <a:r>
              <a:rPr lang="zh-CN" altLang="en-US" sz="2000" b="1" kern="0" dirty="0" smtClean="0">
                <a:solidFill>
                  <a:srgbClr val="FF0000"/>
                </a:solidFill>
                <a:latin typeface="微软雅黑" panose="020B0503020204020204" pitchFamily="34" charset="-122"/>
                <a:ea typeface="微软雅黑" panose="020B0503020204020204" pitchFamily="34" charset="-122"/>
              </a:rPr>
              <a:t>管道</a:t>
            </a:r>
            <a:r>
              <a:rPr lang="zh-CN" altLang="en-US" sz="2000" kern="0" dirty="0" smtClean="0">
                <a:solidFill>
                  <a:srgbClr val="0000CC"/>
                </a:solidFill>
                <a:latin typeface="微软雅黑" panose="020B0503020204020204" pitchFamily="34" charset="-122"/>
                <a:ea typeface="微软雅黑" panose="020B0503020204020204" pitchFamily="34" charset="-122"/>
              </a:rPr>
              <a:t>的信息由于是存在于真实文件中，所以它并不会因为进程的消失而消失。</a:t>
            </a:r>
            <a:endPar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748EA5B1-0286-46C8-B5A0-49EEED320B5C}"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6.3.2 </a:t>
            </a:r>
            <a:r>
              <a:rPr lang="zh-CN" altLang="en-US" b="1" dirty="0" smtClean="0">
                <a:solidFill>
                  <a:srgbClr val="0000CC"/>
                </a:solidFill>
                <a:latin typeface="+mn-ea"/>
                <a:ea typeface="+mn-ea"/>
              </a:rPr>
              <a:t> </a:t>
            </a:r>
            <a:r>
              <a:rPr lang="en-US" altLang="zh-CN" b="1" dirty="0" smtClean="0">
                <a:solidFill>
                  <a:srgbClr val="0000CC"/>
                </a:solidFill>
                <a:latin typeface="+mn-ea"/>
                <a:ea typeface="+mn-ea"/>
              </a:rPr>
              <a:t>FIFO</a:t>
            </a:r>
            <a:r>
              <a:rPr lang="zh-CN" altLang="en-US" b="1" dirty="0" smtClean="0">
                <a:solidFill>
                  <a:srgbClr val="0000CC"/>
                </a:solidFill>
                <a:latin typeface="+mn-ea"/>
                <a:ea typeface="+mn-ea"/>
              </a:rPr>
              <a:t>管道</a:t>
            </a:r>
            <a:endParaRPr lang="zh-CN" altLang="en-US" b="1" dirty="0" smtClean="0">
              <a:solidFill>
                <a:srgbClr val="0000CC"/>
              </a:solidFill>
              <a:latin typeface="+mn-ea"/>
              <a:ea typeface="+mn-ea"/>
            </a:endParaRPr>
          </a:p>
        </p:txBody>
      </p:sp>
      <p:sp>
        <p:nvSpPr>
          <p:cNvPr id="9" name="Rectangle 3"/>
          <p:cNvSpPr txBox="1"/>
          <p:nvPr/>
        </p:nvSpPr>
        <p:spPr>
          <a:xfrm>
            <a:off x="662482" y="1713743"/>
            <a:ext cx="8481518" cy="1830735"/>
          </a:xfrm>
          <a:prstGeom prst="rect">
            <a:avLst/>
          </a:prstGeom>
        </p:spPr>
        <p:txBody>
          <a:bodyPr/>
          <a:lstStyle/>
          <a:p>
            <a:pPr marR="0" lvl="0" algn="l" defTabSz="914400" rtl="0" eaLnBrk="1" fontAlgn="base" latinLnBrk="0" hangingPunct="1">
              <a:lnSpc>
                <a:spcPct val="150000"/>
              </a:lnSpc>
              <a:spcBef>
                <a:spcPts val="600"/>
              </a:spcBef>
              <a:spcAft>
                <a:spcPct val="0"/>
              </a:spcAft>
              <a:buClr>
                <a:schemeClr val="accent1"/>
              </a:buClr>
              <a:buSzPct val="60000"/>
              <a:defRPr/>
            </a:pPr>
            <a:r>
              <a:rPr lang="en-US" altLang="zh-CN" sz="2400" b="1" kern="0" dirty="0" err="1" smtClean="0">
                <a:solidFill>
                  <a:srgbClr val="FF0000"/>
                </a:solidFill>
                <a:latin typeface="微软雅黑" panose="020B0503020204020204" pitchFamily="34" charset="-122"/>
                <a:ea typeface="微软雅黑" panose="020B0503020204020204" pitchFamily="34" charset="-122"/>
              </a:rPr>
              <a:t>mkfifo</a:t>
            </a:r>
            <a:r>
              <a:rPr lang="en-US" altLang="zh-CN" sz="2400" b="1" kern="0" dirty="0" smtClean="0">
                <a:solidFill>
                  <a:srgbClr val="FF0000"/>
                </a:solidFill>
                <a:latin typeface="微软雅黑" panose="020B0503020204020204" pitchFamily="34" charset="-122"/>
                <a:ea typeface="微软雅黑" panose="020B0503020204020204" pitchFamily="34" charset="-122"/>
              </a:rPr>
              <a:t>  [OPTION]  NAME  [ … ]</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a:p>
            <a:pPr marR="0" lvl="0" algn="l" defTabSz="914400" rtl="0" eaLnBrk="1" fontAlgn="base" latinLnBrk="0" hangingPunct="1">
              <a:lnSpc>
                <a:spcPct val="150000"/>
              </a:lnSpc>
              <a:spcBef>
                <a:spcPts val="0"/>
              </a:spcBef>
              <a:spcAft>
                <a:spcPct val="0"/>
              </a:spcAft>
              <a:buClr>
                <a:schemeClr val="accent1"/>
              </a:buClr>
              <a:buSzPct val="60000"/>
              <a:defRPr/>
            </a:pPr>
            <a:r>
              <a:rPr lang="en-US" altLang="zh-CN" sz="2400" kern="0" dirty="0" err="1" smtClean="0">
                <a:solidFill>
                  <a:srgbClr val="0000CC"/>
                </a:solidFill>
                <a:latin typeface="微软雅黑" panose="020B0503020204020204" pitchFamily="34" charset="-122"/>
                <a:ea typeface="微软雅黑" panose="020B0503020204020204" pitchFamily="34" charset="-122"/>
              </a:rPr>
              <a:t>Mkfifo</a:t>
            </a:r>
            <a:r>
              <a:rPr lang="zh-CN" altLang="en-US" sz="2400" kern="0" dirty="0" smtClean="0">
                <a:solidFill>
                  <a:srgbClr val="0000CC"/>
                </a:solidFill>
                <a:latin typeface="微软雅黑" panose="020B0503020204020204" pitchFamily="34" charset="-122"/>
                <a:ea typeface="微软雅黑" panose="020B0503020204020204" pitchFamily="34" charset="-122"/>
              </a:rPr>
              <a:t>命令会创建一个名为</a:t>
            </a:r>
            <a:r>
              <a:rPr lang="en-US" altLang="zh-CN" sz="2400" kern="0" dirty="0" smtClean="0">
                <a:solidFill>
                  <a:srgbClr val="0000CC"/>
                </a:solidFill>
                <a:latin typeface="微软雅黑" panose="020B0503020204020204" pitchFamily="34" charset="-122"/>
                <a:ea typeface="微软雅黑" panose="020B0503020204020204" pitchFamily="34" charset="-122"/>
              </a:rPr>
              <a:t>name</a:t>
            </a:r>
            <a:r>
              <a:rPr lang="zh-CN" altLang="en-US" sz="2400" kern="0" dirty="0" smtClean="0">
                <a:solidFill>
                  <a:srgbClr val="0000CC"/>
                </a:solidFill>
                <a:latin typeface="微软雅黑" panose="020B0503020204020204" pitchFamily="34" charset="-122"/>
                <a:ea typeface="微软雅黑" panose="020B0503020204020204" pitchFamily="34" charset="-122"/>
              </a:rPr>
              <a:t>的</a:t>
            </a:r>
            <a:r>
              <a:rPr lang="en-US" altLang="zh-CN" sz="2400" kern="0" dirty="0" smtClean="0">
                <a:solidFill>
                  <a:srgbClr val="0000CC"/>
                </a:solidFill>
                <a:latin typeface="微软雅黑" panose="020B0503020204020204" pitchFamily="34" charset="-122"/>
                <a:ea typeface="微软雅黑" panose="020B0503020204020204" pitchFamily="34" charset="-122"/>
              </a:rPr>
              <a:t>FIFO</a:t>
            </a:r>
            <a:r>
              <a:rPr lang="zh-CN" altLang="en-US" sz="2400" kern="0" dirty="0" smtClean="0">
                <a:solidFill>
                  <a:srgbClr val="0000CC"/>
                </a:solidFill>
                <a:latin typeface="微软雅黑" panose="020B0503020204020204" pitchFamily="34" charset="-122"/>
                <a:ea typeface="微软雅黑" panose="020B0503020204020204" pitchFamily="34" charset="-122"/>
              </a:rPr>
              <a:t>，参数</a:t>
            </a:r>
            <a:r>
              <a:rPr lang="en-US" altLang="zh-CN" sz="2400" kern="0" dirty="0" smtClean="0">
                <a:solidFill>
                  <a:srgbClr val="0000CC"/>
                </a:solidFill>
                <a:latin typeface="微软雅黑" panose="020B0503020204020204" pitchFamily="34" charset="-122"/>
                <a:ea typeface="微软雅黑" panose="020B0503020204020204" pitchFamily="34" charset="-122"/>
              </a:rPr>
              <a:t>OPTION</a:t>
            </a:r>
            <a:r>
              <a:rPr lang="zh-CN" altLang="en-US" sz="2400" kern="0" dirty="0" smtClean="0">
                <a:solidFill>
                  <a:srgbClr val="0000CC"/>
                </a:solidFill>
                <a:latin typeface="微软雅黑" panose="020B0503020204020204" pitchFamily="34" charset="-122"/>
                <a:ea typeface="微软雅黑" panose="020B0503020204020204" pitchFamily="34" charset="-122"/>
              </a:rPr>
              <a:t>通常为</a:t>
            </a:r>
            <a:r>
              <a:rPr lang="en-US" altLang="zh-CN" sz="2400" b="1" kern="0" dirty="0" smtClean="0">
                <a:solidFill>
                  <a:srgbClr val="FF0000"/>
                </a:solidFill>
                <a:latin typeface="微软雅黑" panose="020B0503020204020204" pitchFamily="34" charset="-122"/>
                <a:ea typeface="微软雅黑" panose="020B0503020204020204" pitchFamily="34" charset="-122"/>
              </a:rPr>
              <a:t>-m mode</a:t>
            </a:r>
            <a:r>
              <a:rPr lang="zh-CN" altLang="en-US" sz="2400" kern="0" dirty="0" smtClean="0">
                <a:solidFill>
                  <a:srgbClr val="0000CC"/>
                </a:solidFill>
                <a:latin typeface="微软雅黑" panose="020B0503020204020204" pitchFamily="34" charset="-122"/>
                <a:ea typeface="微软雅黑" panose="020B0503020204020204" pitchFamily="34" charset="-122"/>
              </a:rPr>
              <a:t>，其中</a:t>
            </a:r>
            <a:r>
              <a:rPr lang="en-US" altLang="zh-CN" sz="2400" kern="0" dirty="0" smtClean="0">
                <a:solidFill>
                  <a:srgbClr val="0000CC"/>
                </a:solidFill>
                <a:latin typeface="微软雅黑" panose="020B0503020204020204" pitchFamily="34" charset="-122"/>
                <a:ea typeface="微软雅黑" panose="020B0503020204020204" pitchFamily="34" charset="-122"/>
              </a:rPr>
              <a:t>mode</a:t>
            </a:r>
            <a:r>
              <a:rPr lang="zh-CN" altLang="en-US" sz="2400" kern="0" dirty="0" smtClean="0">
                <a:solidFill>
                  <a:srgbClr val="0000CC"/>
                </a:solidFill>
                <a:latin typeface="微软雅黑" panose="020B0503020204020204" pitchFamily="34" charset="-122"/>
                <a:ea typeface="微软雅黑" panose="020B0503020204020204" pitchFamily="34" charset="-122"/>
              </a:rPr>
              <a:t>表示新建</a:t>
            </a:r>
            <a:r>
              <a:rPr lang="en-US" altLang="zh-CN" sz="2400" kern="0" dirty="0" smtClean="0">
                <a:solidFill>
                  <a:srgbClr val="0000CC"/>
                </a:solidFill>
                <a:latin typeface="微软雅黑" panose="020B0503020204020204" pitchFamily="34" charset="-122"/>
                <a:ea typeface="微软雅黑" panose="020B0503020204020204" pitchFamily="34" charset="-122"/>
              </a:rPr>
              <a:t>FIFO</a:t>
            </a:r>
            <a:r>
              <a:rPr lang="zh-CN" altLang="en-US" sz="2400" kern="0" dirty="0" smtClean="0">
                <a:solidFill>
                  <a:srgbClr val="0000CC"/>
                </a:solidFill>
                <a:latin typeface="微软雅黑" panose="020B0503020204020204" pitchFamily="34" charset="-122"/>
                <a:ea typeface="微软雅黑" panose="020B0503020204020204" pitchFamily="34" charset="-122"/>
              </a:rPr>
              <a:t>保存权限。</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5" name="AutoShape 9"/>
          <p:cNvSpPr>
            <a:spLocks noChangeArrowheads="1"/>
          </p:cNvSpPr>
          <p:nvPr/>
        </p:nvSpPr>
        <p:spPr bwMode="auto">
          <a:xfrm>
            <a:off x="686953" y="1252231"/>
            <a:ext cx="2588109" cy="42727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1</a:t>
            </a:r>
            <a:r>
              <a:rPr kumimoji="0" lang="zh-CN" altLang="en-US" sz="2400" b="1" kern="10" dirty="0" smtClean="0">
                <a:solidFill>
                  <a:schemeClr val="tx1"/>
                </a:solidFill>
                <a:latin typeface="+mn-ea"/>
              </a:rPr>
              <a:t>、</a:t>
            </a:r>
            <a:r>
              <a:rPr lang="en-US" altLang="zh-CN" sz="2400" b="1" kern="10" dirty="0" err="1" smtClean="0">
                <a:solidFill>
                  <a:schemeClr val="tx1"/>
                </a:solidFill>
                <a:latin typeface="+mn-ea"/>
              </a:rPr>
              <a:t>mkfifo</a:t>
            </a:r>
            <a:r>
              <a:rPr lang="zh-CN" altLang="en-US" sz="2400" b="1" kern="10" dirty="0" smtClean="0">
                <a:solidFill>
                  <a:schemeClr val="tx1"/>
                </a:solidFill>
                <a:latin typeface="+mn-ea"/>
              </a:rPr>
              <a:t>命令</a:t>
            </a:r>
            <a:endParaRPr kumimoji="0" lang="zh-CN" altLang="en-US" sz="2400" b="1" kern="10" dirty="0">
              <a:solidFill>
                <a:schemeClr val="tx1"/>
              </a:solidFill>
              <a:latin typeface="+mn-ea"/>
            </a:endParaRPr>
          </a:p>
        </p:txBody>
      </p:sp>
      <p:pic>
        <p:nvPicPr>
          <p:cNvPr id="206851" name="Picture 3"/>
          <p:cNvPicPr>
            <a:picLocks noChangeAspect="1" noChangeArrowheads="1"/>
          </p:cNvPicPr>
          <p:nvPr/>
        </p:nvPicPr>
        <p:blipFill rotWithShape="1">
          <a:blip r:embed="rId1"/>
          <a:srcRect l="40646"/>
          <a:stretch>
            <a:fillRect/>
          </a:stretch>
        </p:blipFill>
        <p:spPr bwMode="auto">
          <a:xfrm>
            <a:off x="1311965" y="3457271"/>
            <a:ext cx="6520070" cy="1100138"/>
          </a:xfrm>
          <a:prstGeom prst="rect">
            <a:avLst/>
          </a:prstGeom>
          <a:noFill/>
          <a:ln w="9525">
            <a:noFill/>
            <a:miter lim="800000"/>
            <a:headEnd/>
            <a:tailEnd/>
          </a:ln>
          <a:effectLst/>
        </p:spPr>
      </p:pic>
      <p:sp>
        <p:nvSpPr>
          <p:cNvPr id="7" name="Rectangle 3"/>
          <p:cNvSpPr txBox="1"/>
          <p:nvPr/>
        </p:nvSpPr>
        <p:spPr>
          <a:xfrm>
            <a:off x="686953" y="4720887"/>
            <a:ext cx="8292675" cy="1580050"/>
          </a:xfrm>
          <a:prstGeom prst="rect">
            <a:avLst/>
          </a:prstGeom>
        </p:spPr>
        <p:txBody>
          <a:bodyPr/>
          <a:lstStyle/>
          <a:p>
            <a:pPr marR="0" lvl="0" algn="l" defTabSz="914400" rtl="0" eaLnBrk="1" fontAlgn="base" latinLnBrk="0" hangingPunct="1">
              <a:lnSpc>
                <a:spcPct val="150000"/>
              </a:lnSpc>
              <a:spcBef>
                <a:spcPts val="600"/>
              </a:spcBef>
              <a:spcAft>
                <a:spcPct val="0"/>
              </a:spcAft>
              <a:buClr>
                <a:schemeClr val="accent1"/>
              </a:buClr>
              <a:buSzPct val="60000"/>
              <a:defRPr/>
            </a:pP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Fifo</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文件在磁盘上并没有数据块，仅用来标识内核中的一条通道，各个进程可以打开这个文件进行</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read()</a:t>
            </a:r>
            <a:r>
              <a:rPr lang="en-US" altLang="zh-CN" sz="2400" b="1" kern="0" dirty="0" smtClean="0">
                <a:solidFill>
                  <a:srgbClr val="FF0000"/>
                </a:solidFill>
                <a:latin typeface="微软雅黑" panose="020B0503020204020204" pitchFamily="34" charset="-122"/>
                <a:ea typeface="微软雅黑" panose="020B0503020204020204" pitchFamily="34" charset="-122"/>
              </a:rPr>
              <a:t>/write()</a:t>
            </a:r>
            <a:r>
              <a:rPr lang="zh-CN" altLang="en-US" sz="2400" kern="0" dirty="0" smtClean="0">
                <a:solidFill>
                  <a:srgbClr val="0000CC"/>
                </a:solidFill>
                <a:latin typeface="微软雅黑" panose="020B0503020204020204" pitchFamily="34" charset="-122"/>
                <a:ea typeface="微软雅黑" panose="020B0503020204020204" pitchFamily="34" charset="-122"/>
              </a:rPr>
              <a:t>，实际上是在读写内核通道，这样就实现了进程间的通信。</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CF3E3EB9-33B9-4DB1-845D-1725728098E8}"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6851"/>
                                        </p:tgtEl>
                                        <p:attrNameLst>
                                          <p:attrName>style.visibility</p:attrName>
                                        </p:attrNameLst>
                                      </p:cBhvr>
                                      <p:to>
                                        <p:strVal val="visible"/>
                                      </p:to>
                                    </p:set>
                                    <p:animEffect transition="in" filter="fade">
                                      <p:cBhvr>
                                        <p:cTn id="11" dur="500"/>
                                        <p:tgtEl>
                                          <p:spTgt spid="20685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4" name="Picture 2"/>
          <p:cNvPicPr>
            <a:picLocks noChangeAspect="1" noChangeArrowheads="1"/>
          </p:cNvPicPr>
          <p:nvPr/>
        </p:nvPicPr>
        <p:blipFill rotWithShape="1">
          <a:blip r:embed="rId1"/>
          <a:srcRect b="17577"/>
          <a:stretch>
            <a:fillRect/>
          </a:stretch>
        </p:blipFill>
        <p:spPr bwMode="auto">
          <a:xfrm>
            <a:off x="1198033" y="3578088"/>
            <a:ext cx="6883342" cy="3200400"/>
          </a:xfrm>
          <a:prstGeom prst="rect">
            <a:avLst/>
          </a:prstGeom>
          <a:noFill/>
          <a:ln w="9525">
            <a:noFill/>
            <a:miter lim="800000"/>
            <a:headEnd/>
            <a:tailEnd/>
          </a:ln>
          <a:effectLst/>
        </p:spPr>
      </p:pic>
      <p:sp>
        <p:nvSpPr>
          <p:cNvPr id="3" name="Rectangle 3"/>
          <p:cNvSpPr txBox="1"/>
          <p:nvPr/>
        </p:nvSpPr>
        <p:spPr>
          <a:xfrm>
            <a:off x="842877" y="1175768"/>
            <a:ext cx="8450209" cy="1847351"/>
          </a:xfrm>
          <a:prstGeom prst="rect">
            <a:avLst/>
          </a:prstGeom>
        </p:spPr>
        <p:txBody>
          <a:bodyPr/>
          <a:lstStyle/>
          <a:p>
            <a:pPr marR="0" lvl="0" indent="457200" algn="l" defTabSz="914400" rtl="0" eaLnBrk="1" fontAlgn="base" latinLnBrk="0" hangingPunct="1">
              <a:lnSpc>
                <a:spcPct val="150000"/>
              </a:lnSpc>
              <a:spcBef>
                <a:spcPts val="600"/>
              </a:spcBef>
              <a:spcAft>
                <a:spcPct val="0"/>
              </a:spcAft>
              <a:buClr>
                <a:schemeClr val="accent1"/>
              </a:buClr>
              <a:buSzPct val="60000"/>
              <a:buFont typeface="Wingdings" panose="05000000000000000000" pitchFamily="2" charset="2"/>
              <a:buChar char="n"/>
              <a:defRPr/>
            </a:pP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FIFO</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的大小是一个需要考虑的重要因素，</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FIFO</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受系统限制，用来指定在任何时间有多少数据放在</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FIFO</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文件中。</a:t>
            </a:r>
            <a:endPar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marR="0" lvl="0" indent="457200" algn="l" defTabSz="914400" rtl="0" eaLnBrk="1" fontAlgn="base" latinLnBrk="0" hangingPunct="1">
              <a:lnSpc>
                <a:spcPct val="150000"/>
              </a:lnSpc>
              <a:spcBef>
                <a:spcPts val="600"/>
              </a:spcBef>
              <a:spcAft>
                <a:spcPct val="0"/>
              </a:spcAft>
              <a:buClr>
                <a:schemeClr val="accent1"/>
              </a:buClr>
              <a:buSzPct val="60000"/>
              <a:buFont typeface="Wingdings" panose="05000000000000000000" pitchFamily="2" charset="2"/>
              <a:buChar char="n"/>
              <a:defRPr/>
            </a:pPr>
            <a:r>
              <a:rPr lang="en-US" altLang="zh-CN" sz="2400" kern="0" dirty="0" smtClean="0">
                <a:solidFill>
                  <a:srgbClr val="0000CC"/>
                </a:solidFill>
                <a:latin typeface="微软雅黑" panose="020B0503020204020204" pitchFamily="34" charset="-122"/>
                <a:ea typeface="微软雅黑" panose="020B0503020204020204" pitchFamily="34" charset="-122"/>
              </a:rPr>
              <a:t>FIFO</a:t>
            </a:r>
            <a:r>
              <a:rPr lang="zh-CN" altLang="en-US" sz="2400" kern="0" dirty="0" smtClean="0">
                <a:solidFill>
                  <a:srgbClr val="0000CC"/>
                </a:solidFill>
                <a:latin typeface="微软雅黑" panose="020B0503020204020204" pitchFamily="34" charset="-122"/>
                <a:ea typeface="微软雅黑" panose="020B0503020204020204" pitchFamily="34" charset="-122"/>
              </a:rPr>
              <a:t>的定义在</a:t>
            </a:r>
            <a:r>
              <a:rPr lang="en-US" altLang="zh-CN" sz="2400" b="1" kern="0" dirty="0" err="1" smtClean="0">
                <a:solidFill>
                  <a:srgbClr val="C00000"/>
                </a:solidFill>
                <a:latin typeface="微软雅黑" panose="020B0503020204020204" pitchFamily="34" charset="-122"/>
                <a:ea typeface="微软雅黑" panose="020B0503020204020204" pitchFamily="34" charset="-122"/>
              </a:rPr>
              <a:t>limits.h</a:t>
            </a:r>
            <a:r>
              <a:rPr lang="zh-CN" altLang="en-US" sz="2400" kern="0" dirty="0" smtClean="0">
                <a:solidFill>
                  <a:srgbClr val="0000CC"/>
                </a:solidFill>
                <a:latin typeface="微软雅黑" panose="020B0503020204020204" pitchFamily="34" charset="-122"/>
                <a:ea typeface="微软雅黑" panose="020B0503020204020204" pitchFamily="34" charset="-122"/>
              </a:rPr>
              <a:t>头文件中，其宏名为</a:t>
            </a:r>
            <a:r>
              <a:rPr lang="en-US" altLang="zh-CN" sz="2400" b="1" kern="0" dirty="0" smtClean="0">
                <a:solidFill>
                  <a:srgbClr val="C00000"/>
                </a:solidFill>
                <a:latin typeface="微软雅黑" panose="020B0503020204020204" pitchFamily="34" charset="-122"/>
                <a:ea typeface="微软雅黑" panose="020B0503020204020204" pitchFamily="34" charset="-122"/>
              </a:rPr>
              <a:t>PIPE_BUF</a:t>
            </a:r>
            <a:endParaRPr lang="en-US" altLang="zh-CN" sz="2400" b="1" kern="0" dirty="0" smtClean="0">
              <a:solidFill>
                <a:srgbClr val="C00000"/>
              </a:solidFill>
              <a:latin typeface="微软雅黑" panose="020B0503020204020204" pitchFamily="34" charset="-122"/>
              <a:ea typeface="微软雅黑" panose="020B0503020204020204" pitchFamily="34" charset="-122"/>
            </a:endParaRPr>
          </a:p>
          <a:p>
            <a:pPr marR="0" lvl="0" indent="457200" algn="l" defTabSz="914400" rtl="0" eaLnBrk="1" fontAlgn="base" latinLnBrk="0" hangingPunct="1">
              <a:lnSpc>
                <a:spcPct val="150000"/>
              </a:lnSpc>
              <a:spcBef>
                <a:spcPts val="600"/>
              </a:spcBef>
              <a:spcAft>
                <a:spcPct val="0"/>
              </a:spcAft>
              <a:buClr>
                <a:schemeClr val="accent1"/>
              </a:buClr>
              <a:buSzPct val="60000"/>
              <a:buFont typeface="Wingdings" panose="05000000000000000000" pitchFamily="2" charset="2"/>
              <a:buChar char="n"/>
              <a:defRPr/>
            </a:pPr>
            <a:r>
              <a:rPr lang="zh-CN" altLang="en-US" sz="2400" b="1" kern="0" dirty="0" smtClean="0">
                <a:solidFill>
                  <a:srgbClr val="FF0000"/>
                </a:solidFill>
                <a:latin typeface="微软雅黑" panose="020B0503020204020204" pitchFamily="34" charset="-122"/>
                <a:ea typeface="微软雅黑" panose="020B0503020204020204" pitchFamily="34" charset="-122"/>
              </a:rPr>
              <a:t>在</a:t>
            </a:r>
            <a:r>
              <a:rPr lang="en-US" altLang="zh-CN" sz="2400" b="1" kern="0" dirty="0" err="1" smtClean="0">
                <a:solidFill>
                  <a:srgbClr val="FF0000"/>
                </a:solidFill>
                <a:latin typeface="微软雅黑" panose="020B0503020204020204" pitchFamily="34" charset="-122"/>
                <a:ea typeface="微软雅黑" panose="020B0503020204020204" pitchFamily="34" charset="-122"/>
              </a:rPr>
              <a:t>ubuntu</a:t>
            </a:r>
            <a:r>
              <a:rPr lang="zh-CN" altLang="en-US" sz="2400" b="1" kern="0" dirty="0" smtClean="0">
                <a:solidFill>
                  <a:srgbClr val="FF0000"/>
                </a:solidFill>
                <a:latin typeface="微软雅黑" panose="020B0503020204020204" pitchFamily="34" charset="-122"/>
                <a:ea typeface="微软雅黑" panose="020B0503020204020204" pitchFamily="34" charset="-122"/>
              </a:rPr>
              <a:t>系统中，此文件的大小通常为</a:t>
            </a:r>
            <a:r>
              <a:rPr lang="en-US" altLang="zh-CN" sz="2400" b="1" kern="0" dirty="0" smtClean="0">
                <a:solidFill>
                  <a:srgbClr val="FF0000"/>
                </a:solidFill>
                <a:latin typeface="微软雅黑" panose="020B0503020204020204" pitchFamily="34" charset="-122"/>
                <a:ea typeface="微软雅黑" panose="020B0503020204020204" pitchFamily="34" charset="-122"/>
              </a:rPr>
              <a:t> 4096 </a:t>
            </a:r>
            <a:r>
              <a:rPr lang="zh-CN" altLang="en-US" sz="2400" b="1" kern="0" dirty="0" smtClean="0">
                <a:solidFill>
                  <a:srgbClr val="FF0000"/>
                </a:solidFill>
                <a:latin typeface="微软雅黑" panose="020B0503020204020204" pitchFamily="34" charset="-122"/>
                <a:ea typeface="微软雅黑" panose="020B0503020204020204" pitchFamily="34" charset="-122"/>
              </a:rPr>
              <a:t>字节</a:t>
            </a:r>
            <a:endParaRPr lang="zh-CN" altLang="en-US" sz="2400" b="1" kern="0" dirty="0" smtClean="0">
              <a:solidFill>
                <a:srgbClr val="FF0000"/>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6.3.2 </a:t>
            </a:r>
            <a:r>
              <a:rPr lang="zh-CN" altLang="en-US" b="1" dirty="0" smtClean="0">
                <a:solidFill>
                  <a:srgbClr val="0000CC"/>
                </a:solidFill>
                <a:latin typeface="+mn-ea"/>
                <a:ea typeface="+mn-ea"/>
              </a:rPr>
              <a:t> </a:t>
            </a:r>
            <a:r>
              <a:rPr lang="en-US" altLang="zh-CN" b="1" dirty="0" smtClean="0">
                <a:solidFill>
                  <a:srgbClr val="0000CC"/>
                </a:solidFill>
                <a:latin typeface="+mn-ea"/>
                <a:ea typeface="+mn-ea"/>
              </a:rPr>
              <a:t>FIFO</a:t>
            </a:r>
            <a:r>
              <a:rPr lang="zh-CN" altLang="en-US" b="1" dirty="0" smtClean="0">
                <a:solidFill>
                  <a:srgbClr val="0000CC"/>
                </a:solidFill>
                <a:latin typeface="+mn-ea"/>
                <a:ea typeface="+mn-ea"/>
              </a:rPr>
              <a:t>管道</a:t>
            </a:r>
            <a:endParaRPr lang="zh-CN" altLang="en-US" b="1" dirty="0" smtClean="0">
              <a:solidFill>
                <a:srgbClr val="0000CC"/>
              </a:solidFill>
              <a:latin typeface="+mn-ea"/>
              <a:ea typeface="+mn-ea"/>
            </a:endParaRPr>
          </a:p>
        </p:txBody>
      </p:sp>
      <p:sp>
        <p:nvSpPr>
          <p:cNvPr id="2" name="日期占位符 1"/>
          <p:cNvSpPr>
            <a:spLocks noGrp="1"/>
          </p:cNvSpPr>
          <p:nvPr>
            <p:ph type="dt" sz="half" idx="10"/>
          </p:nvPr>
        </p:nvSpPr>
        <p:spPr/>
        <p:txBody>
          <a:bodyPr/>
          <a:lstStyle/>
          <a:p>
            <a:pPr>
              <a:defRPr/>
            </a:pPr>
            <a:fld id="{D1060431-5523-4CEE-B1B1-040524BDE74A}"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07874"/>
                                        </p:tgtEl>
                                        <p:attrNameLst>
                                          <p:attrName>style.visibility</p:attrName>
                                        </p:attrNameLst>
                                      </p:cBhvr>
                                      <p:to>
                                        <p:strVal val="visible"/>
                                      </p:to>
                                    </p:set>
                                    <p:animEffect transition="in" filter="blinds(horizontal)">
                                      <p:cBhvr>
                                        <p:cTn id="10" dur="500"/>
                                        <p:tgtEl>
                                          <p:spTgt spid="207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6.3.2 </a:t>
            </a:r>
            <a:r>
              <a:rPr lang="zh-CN" altLang="en-US" b="1" dirty="0" smtClean="0">
                <a:solidFill>
                  <a:srgbClr val="0000CC"/>
                </a:solidFill>
                <a:latin typeface="+mn-ea"/>
                <a:ea typeface="+mn-ea"/>
              </a:rPr>
              <a:t> </a:t>
            </a:r>
            <a:r>
              <a:rPr lang="en-US" altLang="zh-CN" b="1" dirty="0" smtClean="0">
                <a:solidFill>
                  <a:srgbClr val="0000CC"/>
                </a:solidFill>
                <a:latin typeface="+mn-ea"/>
                <a:ea typeface="+mn-ea"/>
              </a:rPr>
              <a:t>FIFO</a:t>
            </a:r>
            <a:r>
              <a:rPr lang="zh-CN" altLang="en-US" b="1" dirty="0" smtClean="0">
                <a:solidFill>
                  <a:srgbClr val="0000CC"/>
                </a:solidFill>
                <a:latin typeface="+mn-ea"/>
                <a:ea typeface="+mn-ea"/>
              </a:rPr>
              <a:t>管道</a:t>
            </a:r>
            <a:endParaRPr lang="zh-CN" altLang="en-US" b="1" dirty="0" smtClean="0">
              <a:solidFill>
                <a:srgbClr val="0000CC"/>
              </a:solidFill>
              <a:latin typeface="+mn-ea"/>
              <a:ea typeface="+mn-ea"/>
            </a:endParaRPr>
          </a:p>
        </p:txBody>
      </p:sp>
      <p:sp>
        <p:nvSpPr>
          <p:cNvPr id="5" name="AutoShape 9"/>
          <p:cNvSpPr>
            <a:spLocks noChangeArrowheads="1"/>
          </p:cNvSpPr>
          <p:nvPr/>
        </p:nvSpPr>
        <p:spPr bwMode="auto">
          <a:xfrm>
            <a:off x="686953" y="1168252"/>
            <a:ext cx="2737382" cy="42727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2</a:t>
            </a:r>
            <a:r>
              <a:rPr kumimoji="0" lang="zh-CN" altLang="en-US" sz="2400" b="1" kern="10" dirty="0" smtClean="0">
                <a:solidFill>
                  <a:schemeClr val="tx1"/>
                </a:solidFill>
                <a:latin typeface="+mn-ea"/>
              </a:rPr>
              <a:t>、</a:t>
            </a:r>
            <a:r>
              <a:rPr lang="en-US" altLang="zh-CN" sz="2400" b="1" kern="10" dirty="0" err="1" smtClean="0">
                <a:solidFill>
                  <a:schemeClr val="tx1"/>
                </a:solidFill>
                <a:latin typeface="+mn-ea"/>
              </a:rPr>
              <a:t>mkfifo</a:t>
            </a:r>
            <a:r>
              <a:rPr lang="en-US" altLang="zh-CN" sz="2400" b="1" kern="10" dirty="0" smtClean="0">
                <a:solidFill>
                  <a:schemeClr val="tx1"/>
                </a:solidFill>
                <a:latin typeface="+mn-ea"/>
              </a:rPr>
              <a:t>( )</a:t>
            </a:r>
            <a:r>
              <a:rPr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graphicFrame>
        <p:nvGraphicFramePr>
          <p:cNvPr id="6" name="表格 5"/>
          <p:cNvGraphicFramePr>
            <a:graphicFrameLocks noGrp="1"/>
          </p:cNvGraphicFramePr>
          <p:nvPr/>
        </p:nvGraphicFramePr>
        <p:xfrm>
          <a:off x="388783" y="1722731"/>
          <a:ext cx="7950151" cy="2042160"/>
        </p:xfrm>
        <a:graphic>
          <a:graphicData uri="http://schemas.openxmlformats.org/drawingml/2006/table">
            <a:tbl>
              <a:tblPr firstRow="1" bandRow="1">
                <a:tableStyleId>{D7AC3CCA-C797-4891-BE02-D94E43425B78}</a:tableStyleId>
              </a:tblPr>
              <a:tblGrid>
                <a:gridCol w="1592325"/>
                <a:gridCol w="6357826"/>
              </a:tblGrid>
              <a:tr h="593787">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#include&lt;sys/</a:t>
                      </a:r>
                      <a:r>
                        <a:rPr lang="en-US" altLang="zh-CN" sz="1600" b="0" dirty="0" err="1" smtClean="0">
                          <a:latin typeface="+mn-ea"/>
                          <a:ea typeface="+mn-ea"/>
                        </a:rPr>
                        <a:t>types.h</a:t>
                      </a:r>
                      <a:r>
                        <a:rPr lang="en-US" altLang="zh-CN" sz="1600" b="0" dirty="0" smtClean="0">
                          <a:latin typeface="+mn-ea"/>
                          <a:ea typeface="+mn-ea"/>
                        </a:rPr>
                        <a:t>&gt;</a:t>
                      </a:r>
                      <a:endParaRPr lang="en-US" altLang="zh-CN" sz="1600" b="0" dirty="0" smtClean="0">
                        <a:latin typeface="+mn-ea"/>
                        <a:ea typeface="+mn-ea"/>
                      </a:endParaRPr>
                    </a:p>
                    <a:p>
                      <a:r>
                        <a:rPr lang="en-US" altLang="zh-CN" sz="1600" b="0" dirty="0" smtClean="0">
                          <a:latin typeface="+mn-ea"/>
                          <a:ea typeface="+mn-ea"/>
                        </a:rPr>
                        <a:t>#include&lt;sys/</a:t>
                      </a:r>
                      <a:r>
                        <a:rPr lang="en-US" altLang="zh-CN" sz="1600" b="0" dirty="0" err="1" smtClean="0">
                          <a:latin typeface="+mn-ea"/>
                          <a:ea typeface="+mn-ea"/>
                        </a:rPr>
                        <a:t>state.h</a:t>
                      </a:r>
                      <a:r>
                        <a:rPr lang="en-US" altLang="zh-CN" sz="1600" b="0" dirty="0" smtClean="0">
                          <a:latin typeface="+mn-ea"/>
                          <a:ea typeface="+mn-ea"/>
                        </a:rPr>
                        <a:t>&gt;</a:t>
                      </a:r>
                      <a:endParaRPr lang="en-US" altLang="zh-CN" sz="1600" b="0" dirty="0" smtClean="0">
                        <a:latin typeface="+mn-ea"/>
                        <a:ea typeface="+mn-ea"/>
                      </a:endParaRPr>
                    </a:p>
                    <a:p>
                      <a:r>
                        <a:rPr lang="en-US" altLang="zh-CN" sz="2000" b="1" dirty="0" err="1" smtClean="0">
                          <a:solidFill>
                            <a:srgbClr val="FF0000"/>
                          </a:solidFill>
                          <a:latin typeface="+mn-lt"/>
                          <a:ea typeface="+mn-ea"/>
                        </a:rPr>
                        <a:t>int</a:t>
                      </a:r>
                      <a:r>
                        <a:rPr lang="en-US" altLang="zh-CN" sz="2000" b="1" dirty="0" smtClean="0">
                          <a:solidFill>
                            <a:srgbClr val="FF0000"/>
                          </a:solidFill>
                          <a:latin typeface="+mn-lt"/>
                          <a:ea typeface="+mn-ea"/>
                        </a:rPr>
                        <a:t>  </a:t>
                      </a:r>
                      <a:r>
                        <a:rPr lang="en-US" altLang="zh-CN" sz="2000" b="1" dirty="0" err="1" smtClean="0">
                          <a:solidFill>
                            <a:srgbClr val="FF0000"/>
                          </a:solidFill>
                          <a:latin typeface="+mn-lt"/>
                          <a:ea typeface="+mn-ea"/>
                        </a:rPr>
                        <a:t>mkfifo</a:t>
                      </a:r>
                      <a:r>
                        <a:rPr lang="en-US" altLang="zh-CN" sz="2000" b="1" dirty="0" smtClean="0">
                          <a:solidFill>
                            <a:srgbClr val="FF0000"/>
                          </a:solidFill>
                          <a:latin typeface="+mn-lt"/>
                          <a:ea typeface="+mn-ea"/>
                        </a:rPr>
                        <a:t>( const  char </a:t>
                      </a:r>
                      <a:r>
                        <a:rPr lang="zh-CN" altLang="en-US" sz="2000" b="1" dirty="0" smtClean="0">
                          <a:solidFill>
                            <a:srgbClr val="FF0000"/>
                          </a:solidFill>
                          <a:latin typeface="+mn-lt"/>
                          <a:ea typeface="+mn-ea"/>
                        </a:rPr>
                        <a:t>* </a:t>
                      </a:r>
                      <a:r>
                        <a:rPr lang="en-US" altLang="zh-CN" sz="2000" b="1" dirty="0" smtClean="0">
                          <a:solidFill>
                            <a:srgbClr val="FF0000"/>
                          </a:solidFill>
                          <a:latin typeface="+mn-lt"/>
                          <a:ea typeface="+mn-ea"/>
                        </a:rPr>
                        <a:t>filename</a:t>
                      </a:r>
                      <a:r>
                        <a:rPr lang="zh-CN" altLang="en-US" sz="2000" b="1" dirty="0" smtClean="0">
                          <a:solidFill>
                            <a:srgbClr val="FF0000"/>
                          </a:solidFill>
                          <a:latin typeface="+mn-lt"/>
                          <a:ea typeface="+mn-ea"/>
                        </a:rPr>
                        <a:t>， </a:t>
                      </a:r>
                      <a:r>
                        <a:rPr lang="en-US" altLang="zh-CN" sz="2000" b="1" dirty="0" err="1" smtClean="0">
                          <a:solidFill>
                            <a:srgbClr val="FF0000"/>
                          </a:solidFill>
                          <a:latin typeface="+mn-lt"/>
                          <a:ea typeface="+mn-ea"/>
                        </a:rPr>
                        <a:t>mode_t</a:t>
                      </a:r>
                      <a:r>
                        <a:rPr lang="en-US" altLang="zh-CN" sz="2000" b="1" dirty="0" smtClean="0">
                          <a:solidFill>
                            <a:srgbClr val="FF0000"/>
                          </a:solidFill>
                          <a:latin typeface="+mn-lt"/>
                          <a:ea typeface="+mn-ea"/>
                        </a:rPr>
                        <a:t>  mode )</a:t>
                      </a:r>
                      <a:endParaRPr lang="en-US" altLang="zh-CN" sz="2000" b="1" dirty="0" smtClean="0">
                        <a:solidFill>
                          <a:srgbClr val="FF0000"/>
                        </a:solidFill>
                        <a:latin typeface="+mn-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函数参数</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baseline="0" dirty="0" smtClean="0">
                          <a:latin typeface="+mn-ea"/>
                          <a:ea typeface="+mn-ea"/>
                        </a:rPr>
                        <a:t>filename</a:t>
                      </a:r>
                      <a:r>
                        <a:rPr lang="zh-CN" altLang="en-US" sz="1600" b="0" baseline="0" dirty="0" smtClean="0">
                          <a:latin typeface="+mn-ea"/>
                          <a:ea typeface="+mn-ea"/>
                        </a:rPr>
                        <a:t>：要创建的管道</a:t>
                      </a:r>
                      <a:endParaRPr lang="en-US" altLang="zh-CN" sz="1600" b="0" baseline="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baseline="0" dirty="0" smtClean="0">
                          <a:latin typeface="+mn-ea"/>
                          <a:ea typeface="+mn-ea"/>
                        </a:rPr>
                        <a:t>mode     </a:t>
                      </a:r>
                      <a:r>
                        <a:rPr lang="zh-CN" altLang="en-US" sz="1600" b="0" baseline="0" dirty="0" smtClean="0">
                          <a:latin typeface="+mn-ea"/>
                          <a:ea typeface="+mn-ea"/>
                        </a:rPr>
                        <a:t>：</a:t>
                      </a:r>
                      <a:r>
                        <a:rPr lang="en-US" altLang="zh-CN" sz="1600" b="0" baseline="0" dirty="0" smtClean="0">
                          <a:latin typeface="+mn-ea"/>
                          <a:ea typeface="+mn-ea"/>
                        </a:rPr>
                        <a:t>FIFO</a:t>
                      </a:r>
                      <a:r>
                        <a:rPr lang="zh-CN" altLang="en-US" sz="1600" b="0" baseline="0" dirty="0" smtClean="0">
                          <a:latin typeface="+mn-ea"/>
                          <a:ea typeface="+mn-ea"/>
                        </a:rPr>
                        <a:t>的读写权限</a:t>
                      </a:r>
                      <a:endParaRPr lang="en-US" altLang="zh-CN" sz="1600" b="0" baseline="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600" b="0" dirty="0" smtClean="0">
                          <a:latin typeface="+mn-ea"/>
                          <a:ea typeface="+mn-ea"/>
                        </a:rPr>
                        <a:t>成功：返回</a:t>
                      </a:r>
                      <a:r>
                        <a:rPr lang="en-US" altLang="zh-CN" sz="1600" b="0" dirty="0" smtClean="0">
                          <a:latin typeface="+mn-ea"/>
                          <a:ea typeface="+mn-ea"/>
                        </a:rPr>
                        <a:t>0</a:t>
                      </a:r>
                      <a:r>
                        <a:rPr lang="zh-CN" altLang="en-US" sz="1600" b="0" dirty="0" smtClean="0">
                          <a:latin typeface="+mn-ea"/>
                          <a:ea typeface="+mn-ea"/>
                        </a:rPr>
                        <a:t>；</a:t>
                      </a:r>
                      <a:endParaRPr lang="en-US" altLang="zh-CN" sz="1600" b="0" dirty="0" smtClean="0">
                        <a:latin typeface="+mn-ea"/>
                        <a:ea typeface="+mn-ea"/>
                      </a:endParaRPr>
                    </a:p>
                    <a:p>
                      <a:r>
                        <a:rPr lang="zh-CN" altLang="en-US" sz="1600" b="0" dirty="0" smtClean="0">
                          <a:latin typeface="+mn-ea"/>
                          <a:ea typeface="+mn-ea"/>
                        </a:rPr>
                        <a:t>失败：返回</a:t>
                      </a:r>
                      <a:r>
                        <a:rPr lang="en-US" altLang="zh-CN" sz="1600" b="0" dirty="0" smtClean="0">
                          <a:latin typeface="+mn-ea"/>
                          <a:ea typeface="+mn-ea"/>
                        </a:rPr>
                        <a:t>-1</a:t>
                      </a:r>
                      <a:r>
                        <a:rPr lang="zh-CN" altLang="en-US" sz="1600" b="0" dirty="0" smtClean="0">
                          <a:latin typeface="+mn-ea"/>
                          <a:ea typeface="+mn-ea"/>
                        </a:rPr>
                        <a:t>，错误原因存于</a:t>
                      </a:r>
                      <a:r>
                        <a:rPr lang="en-US" altLang="zh-CN" sz="1600" b="0" dirty="0" err="1" smtClean="0">
                          <a:latin typeface="+mn-ea"/>
                          <a:ea typeface="+mn-ea"/>
                        </a:rPr>
                        <a:t>errno</a:t>
                      </a:r>
                      <a:r>
                        <a:rPr lang="zh-CN" altLang="en-US" sz="1600" b="0" dirty="0" smtClean="0">
                          <a:latin typeface="+mn-ea"/>
                          <a:ea typeface="+mn-ea"/>
                        </a:rPr>
                        <a:t>中</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793071" y="3998541"/>
          <a:ext cx="7492497" cy="2590800"/>
        </p:xfrm>
        <a:graphic>
          <a:graphicData uri="http://schemas.openxmlformats.org/drawingml/2006/table">
            <a:tbl>
              <a:tblPr firstRow="1" bandRow="1">
                <a:tableStyleId>{72833802-FEF1-4C79-8D5D-14CF1EAF98D9}</a:tableStyleId>
              </a:tblPr>
              <a:tblGrid>
                <a:gridCol w="1600297"/>
                <a:gridCol w="5892200"/>
              </a:tblGrid>
              <a:tr h="250692">
                <a:tc>
                  <a:txBody>
                    <a:bodyPr/>
                    <a:lstStyle/>
                    <a:p>
                      <a:pPr algn="ctr"/>
                      <a:r>
                        <a:rPr lang="en-US" altLang="zh-CN" sz="1600" dirty="0" smtClean="0">
                          <a:solidFill>
                            <a:srgbClr val="0000CC"/>
                          </a:solidFill>
                          <a:latin typeface="+mn-ea"/>
                          <a:ea typeface="+mn-ea"/>
                        </a:rPr>
                        <a:t>mode</a:t>
                      </a:r>
                      <a:r>
                        <a:rPr lang="zh-CN" altLang="en-US" sz="1600" dirty="0" smtClean="0">
                          <a:solidFill>
                            <a:srgbClr val="0000CC"/>
                          </a:solidFill>
                          <a:latin typeface="+mn-ea"/>
                          <a:ea typeface="+mn-ea"/>
                        </a:rPr>
                        <a:t>值</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pPr algn="ctr"/>
                      <a:r>
                        <a:rPr lang="zh-CN" altLang="en-US" sz="1600" dirty="0" smtClean="0">
                          <a:solidFill>
                            <a:srgbClr val="0000CC"/>
                          </a:solidFill>
                          <a:latin typeface="+mn-ea"/>
                          <a:ea typeface="+mn-ea"/>
                        </a:rPr>
                        <a:t>说明</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225623">
                <a:tc>
                  <a:txBody>
                    <a:bodyPr/>
                    <a:lstStyle/>
                    <a:p>
                      <a:pPr algn="l"/>
                      <a:r>
                        <a:rPr lang="en-US" altLang="zh-CN" sz="1600" dirty="0" smtClean="0">
                          <a:solidFill>
                            <a:srgbClr val="0000CC"/>
                          </a:solidFill>
                          <a:latin typeface="+mn-ea"/>
                          <a:ea typeface="+mn-ea"/>
                        </a:rPr>
                        <a:t>O_RDONLY</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读管道</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225623">
                <a:tc>
                  <a:txBody>
                    <a:bodyPr/>
                    <a:lstStyle/>
                    <a:p>
                      <a:pPr algn="l"/>
                      <a:r>
                        <a:rPr lang="en-US" altLang="zh-CN" sz="1600" dirty="0" smtClean="0">
                          <a:solidFill>
                            <a:srgbClr val="0000CC"/>
                          </a:solidFill>
                          <a:latin typeface="+mn-ea"/>
                          <a:ea typeface="+mn-ea"/>
                        </a:rPr>
                        <a:t>O_WRONLY</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写管道</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225623">
                <a:tc>
                  <a:txBody>
                    <a:bodyPr/>
                    <a:lstStyle/>
                    <a:p>
                      <a:pPr algn="l"/>
                      <a:r>
                        <a:rPr lang="en-US" altLang="zh-CN" sz="1600" dirty="0" smtClean="0">
                          <a:solidFill>
                            <a:srgbClr val="0000CC"/>
                          </a:solidFill>
                          <a:latin typeface="+mn-ea"/>
                          <a:ea typeface="+mn-ea"/>
                        </a:rPr>
                        <a:t>O_RDWR</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读写管道</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225623">
                <a:tc>
                  <a:txBody>
                    <a:bodyPr/>
                    <a:lstStyle/>
                    <a:p>
                      <a:pPr algn="l"/>
                      <a:r>
                        <a:rPr lang="en-US" altLang="zh-CN" sz="1600" dirty="0" smtClean="0">
                          <a:solidFill>
                            <a:srgbClr val="0000CC"/>
                          </a:solidFill>
                          <a:latin typeface="+mn-ea"/>
                          <a:ea typeface="+mn-ea"/>
                        </a:rPr>
                        <a:t>O_NONBLOCK</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非阻塞</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0">
                <a:tc>
                  <a:txBody>
                    <a:bodyPr/>
                    <a:lstStyle/>
                    <a:p>
                      <a:pPr algn="l"/>
                      <a:r>
                        <a:rPr lang="en-US" altLang="zh-CN" sz="1600" dirty="0" smtClean="0">
                          <a:solidFill>
                            <a:srgbClr val="0000CC"/>
                          </a:solidFill>
                          <a:latin typeface="+mn-ea"/>
                          <a:ea typeface="+mn-ea"/>
                        </a:rPr>
                        <a:t>O_CREAT</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如果该文件不存在，就创建一个新的文件，并用第三个参数为其设置权限</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305009">
                <a:tc>
                  <a:txBody>
                    <a:bodyPr/>
                    <a:lstStyle/>
                    <a:p>
                      <a:pPr algn="l"/>
                      <a:r>
                        <a:rPr lang="en-US" altLang="zh-CN" sz="1600" dirty="0" smtClean="0">
                          <a:solidFill>
                            <a:srgbClr val="0000CC"/>
                          </a:solidFill>
                          <a:latin typeface="+mn-ea"/>
                          <a:ea typeface="+mn-ea"/>
                        </a:rPr>
                        <a:t>O_EXCL</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如果使用</a:t>
                      </a:r>
                      <a:r>
                        <a:rPr lang="en-US" altLang="zh-CN" sz="1600" dirty="0" smtClean="0">
                          <a:solidFill>
                            <a:srgbClr val="0000CC"/>
                          </a:solidFill>
                          <a:latin typeface="+mn-ea"/>
                          <a:ea typeface="+mn-ea"/>
                        </a:rPr>
                        <a:t>O_CREAT</a:t>
                      </a:r>
                      <a:r>
                        <a:rPr lang="zh-CN" altLang="en-US" sz="1600" dirty="0" smtClean="0">
                          <a:solidFill>
                            <a:srgbClr val="0000CC"/>
                          </a:solidFill>
                          <a:latin typeface="+mn-ea"/>
                          <a:ea typeface="+mn-ea"/>
                        </a:rPr>
                        <a:t>时，文件存在，则可返回错误消息</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bl>
          </a:graphicData>
        </a:graphic>
      </p:graphicFrame>
      <p:grpSp>
        <p:nvGrpSpPr>
          <p:cNvPr id="8" name="组合 7"/>
          <p:cNvGrpSpPr/>
          <p:nvPr/>
        </p:nvGrpSpPr>
        <p:grpSpPr>
          <a:xfrm>
            <a:off x="1195718" y="2299125"/>
            <a:ext cx="6375069" cy="1951347"/>
            <a:chOff x="1465613" y="3870513"/>
            <a:chExt cx="5870068" cy="1114230"/>
          </a:xfrm>
        </p:grpSpPr>
        <p:cxnSp>
          <p:nvCxnSpPr>
            <p:cNvPr id="9" name="直接箭头连接符 8"/>
            <p:cNvCxnSpPr>
              <a:stCxn id="10" idx="1"/>
              <a:endCxn id="11" idx="0"/>
            </p:cNvCxnSpPr>
            <p:nvPr/>
          </p:nvCxnSpPr>
          <p:spPr>
            <a:xfrm rot="10800000" flipV="1">
              <a:off x="1825807" y="3941355"/>
              <a:ext cx="4948057" cy="90732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6773862" y="3870513"/>
              <a:ext cx="561819" cy="141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465613" y="4848680"/>
              <a:ext cx="720385" cy="1360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p>
            <a:pPr>
              <a:defRPr/>
            </a:pPr>
            <a:fld id="{C5D680A1-8438-4537-BC05-A708140F54F6}"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6.3.2 </a:t>
            </a:r>
            <a:r>
              <a:rPr lang="zh-CN" altLang="en-US" b="1" dirty="0" smtClean="0">
                <a:solidFill>
                  <a:srgbClr val="0000CC"/>
                </a:solidFill>
                <a:latin typeface="+mn-ea"/>
                <a:ea typeface="+mn-ea"/>
              </a:rPr>
              <a:t> </a:t>
            </a:r>
            <a:r>
              <a:rPr lang="en-US" altLang="zh-CN" b="1" dirty="0" smtClean="0">
                <a:solidFill>
                  <a:srgbClr val="0000CC"/>
                </a:solidFill>
                <a:latin typeface="+mn-ea"/>
                <a:ea typeface="+mn-ea"/>
              </a:rPr>
              <a:t>FIFO</a:t>
            </a:r>
            <a:r>
              <a:rPr lang="zh-CN" altLang="en-US" b="1" dirty="0" smtClean="0">
                <a:solidFill>
                  <a:srgbClr val="0000CC"/>
                </a:solidFill>
                <a:latin typeface="+mn-ea"/>
                <a:ea typeface="+mn-ea"/>
              </a:rPr>
              <a:t>管道</a:t>
            </a:r>
            <a:endParaRPr lang="zh-CN" altLang="en-US" b="1" dirty="0" smtClean="0">
              <a:solidFill>
                <a:srgbClr val="0000CC"/>
              </a:solidFill>
              <a:latin typeface="+mn-ea"/>
              <a:ea typeface="+mn-ea"/>
            </a:endParaRPr>
          </a:p>
        </p:txBody>
      </p:sp>
      <p:sp>
        <p:nvSpPr>
          <p:cNvPr id="6" name="矩形 5"/>
          <p:cNvSpPr/>
          <p:nvPr/>
        </p:nvSpPr>
        <p:spPr>
          <a:xfrm>
            <a:off x="428595" y="1142625"/>
            <a:ext cx="8466927" cy="2862322"/>
          </a:xfrm>
          <a:prstGeom prst="rect">
            <a:avLst/>
          </a:prstGeom>
        </p:spPr>
        <p:txBody>
          <a:bodyPr wrap="square">
            <a:spAutoFit/>
          </a:bodyPr>
          <a:lstStyle/>
          <a:p>
            <a:pPr indent="457200">
              <a:lnSpc>
                <a:spcPct val="150000"/>
              </a:lnSpc>
              <a:buFont typeface="Wingdings" panose="05000000000000000000" pitchFamily="2" charset="2"/>
              <a:buChar char="n"/>
            </a:pPr>
            <a:r>
              <a:rPr lang="zh-CN" altLang="en-US" sz="2000" dirty="0" smtClean="0">
                <a:solidFill>
                  <a:srgbClr val="0000CC"/>
                </a:solidFill>
                <a:latin typeface="微软雅黑" panose="020B0503020204020204" pitchFamily="34" charset="-122"/>
                <a:ea typeface="微软雅黑" panose="020B0503020204020204" pitchFamily="34" charset="-122"/>
              </a:rPr>
              <a:t>创建管道成功之后，就可以使用</a:t>
            </a:r>
            <a:r>
              <a:rPr lang="en-US" altLang="zh-CN" sz="2000" b="1" dirty="0" smtClean="0">
                <a:solidFill>
                  <a:srgbClr val="FF0000"/>
                </a:solidFill>
                <a:latin typeface="微软雅黑" panose="020B0503020204020204" pitchFamily="34" charset="-122"/>
                <a:ea typeface="微软雅黑" panose="020B0503020204020204" pitchFamily="34" charset="-122"/>
              </a:rPr>
              <a:t>open()</a:t>
            </a:r>
            <a:r>
              <a:rPr lang="zh-CN" altLang="en-US" sz="2000" b="1" dirty="0" smtClean="0">
                <a:solidFill>
                  <a:srgbClr val="FF0000"/>
                </a:solidFill>
                <a:latin typeface="微软雅黑" panose="020B0503020204020204" pitchFamily="34" charset="-122"/>
                <a:ea typeface="微软雅黑" panose="020B0503020204020204" pitchFamily="34" charset="-122"/>
              </a:rPr>
              <a:t>、</a:t>
            </a:r>
            <a:r>
              <a:rPr lang="en-US" altLang="zh-CN" sz="2000" b="1" dirty="0" smtClean="0">
                <a:solidFill>
                  <a:srgbClr val="FF0000"/>
                </a:solidFill>
                <a:latin typeface="微软雅黑" panose="020B0503020204020204" pitchFamily="34" charset="-122"/>
                <a:ea typeface="微软雅黑" panose="020B0503020204020204" pitchFamily="34" charset="-122"/>
              </a:rPr>
              <a:t>read()</a:t>
            </a:r>
            <a:r>
              <a:rPr lang="zh-CN" altLang="en-US" sz="2000" dirty="0" smtClean="0">
                <a:solidFill>
                  <a:srgbClr val="0000CC"/>
                </a:solidFill>
                <a:latin typeface="微软雅黑" panose="020B0503020204020204" pitchFamily="34" charset="-122"/>
                <a:ea typeface="微软雅黑" panose="020B0503020204020204" pitchFamily="34" charset="-122"/>
              </a:rPr>
              <a:t>和</a:t>
            </a:r>
            <a:r>
              <a:rPr lang="en-US" altLang="zh-CN" sz="2000" b="1" dirty="0" smtClean="0">
                <a:solidFill>
                  <a:srgbClr val="FF0000"/>
                </a:solidFill>
                <a:latin typeface="微软雅黑" panose="020B0503020204020204" pitchFamily="34" charset="-122"/>
                <a:ea typeface="微软雅黑" panose="020B0503020204020204" pitchFamily="34" charset="-122"/>
              </a:rPr>
              <a:t>write()</a:t>
            </a:r>
            <a:r>
              <a:rPr lang="zh-CN" altLang="en-US" sz="2000" dirty="0" smtClean="0">
                <a:solidFill>
                  <a:srgbClr val="0000CC"/>
                </a:solidFill>
                <a:latin typeface="微软雅黑" panose="020B0503020204020204" pitchFamily="34" charset="-122"/>
                <a:ea typeface="微软雅黑" panose="020B0503020204020204" pitchFamily="34" charset="-122"/>
              </a:rPr>
              <a:t>这些函数了。与普通文件的操作设置一样，对于为读而打开的管道可在</a:t>
            </a:r>
            <a:r>
              <a:rPr lang="en-US" altLang="zh-CN" sz="2000" dirty="0" smtClean="0">
                <a:solidFill>
                  <a:srgbClr val="0000CC"/>
                </a:solidFill>
                <a:latin typeface="微软雅黑" panose="020B0503020204020204" pitchFamily="34" charset="-122"/>
                <a:ea typeface="微软雅黑" panose="020B0503020204020204" pitchFamily="34" charset="-122"/>
              </a:rPr>
              <a:t>open()</a:t>
            </a:r>
            <a:r>
              <a:rPr lang="zh-CN" altLang="en-US" sz="2000" dirty="0" smtClean="0">
                <a:solidFill>
                  <a:srgbClr val="0000CC"/>
                </a:solidFill>
                <a:latin typeface="微软雅黑" panose="020B0503020204020204" pitchFamily="34" charset="-122"/>
                <a:ea typeface="微软雅黑" panose="020B0503020204020204" pitchFamily="34" charset="-122"/>
              </a:rPr>
              <a:t>中设置</a:t>
            </a:r>
            <a:r>
              <a:rPr lang="en-US" altLang="zh-CN" sz="2000" dirty="0" smtClean="0">
                <a:solidFill>
                  <a:srgbClr val="0000CC"/>
                </a:solidFill>
                <a:latin typeface="微软雅黑" panose="020B0503020204020204" pitchFamily="34" charset="-122"/>
                <a:ea typeface="微软雅黑" panose="020B0503020204020204" pitchFamily="34" charset="-122"/>
              </a:rPr>
              <a:t>O_RDONLY</a:t>
            </a:r>
            <a:r>
              <a:rPr lang="zh-CN" altLang="en-US" sz="2000" dirty="0" smtClean="0">
                <a:solidFill>
                  <a:srgbClr val="0000CC"/>
                </a:solidFill>
                <a:latin typeface="微软雅黑" panose="020B0503020204020204" pitchFamily="34" charset="-122"/>
                <a:ea typeface="微软雅黑" panose="020B0503020204020204" pitchFamily="34" charset="-122"/>
              </a:rPr>
              <a:t>，对于为写而打开的管道设置为</a:t>
            </a:r>
            <a:r>
              <a:rPr lang="en-US" altLang="zh-CN" sz="2000" dirty="0" smtClean="0">
                <a:solidFill>
                  <a:srgbClr val="0000CC"/>
                </a:solidFill>
                <a:latin typeface="微软雅黑" panose="020B0503020204020204" pitchFamily="34" charset="-122"/>
                <a:ea typeface="微软雅黑" panose="020B0503020204020204" pitchFamily="34" charset="-122"/>
              </a:rPr>
              <a:t>O_WRONLY.</a:t>
            </a:r>
            <a:endParaRPr lang="en-US" altLang="zh-CN" sz="2000" dirty="0" smtClean="0">
              <a:solidFill>
                <a:srgbClr val="0000CC"/>
              </a:solidFill>
              <a:latin typeface="微软雅黑" panose="020B0503020204020204" pitchFamily="34" charset="-122"/>
              <a:ea typeface="微软雅黑" panose="020B0503020204020204" pitchFamily="34" charset="-122"/>
            </a:endParaRPr>
          </a:p>
          <a:p>
            <a:pPr indent="457200">
              <a:lnSpc>
                <a:spcPct val="150000"/>
              </a:lnSpc>
              <a:buFont typeface="Wingdings" panose="05000000000000000000" pitchFamily="2" charset="2"/>
              <a:buChar char="n"/>
            </a:pPr>
            <a:r>
              <a:rPr lang="zh-CN" altLang="en-US" sz="2000" b="1" dirty="0" smtClean="0">
                <a:solidFill>
                  <a:srgbClr val="FF0000"/>
                </a:solidFill>
                <a:latin typeface="微软雅黑" panose="020B0503020204020204" pitchFamily="34" charset="-122"/>
                <a:ea typeface="微软雅黑" panose="020B0503020204020204" pitchFamily="34" charset="-122"/>
              </a:rPr>
              <a:t>但打开</a:t>
            </a:r>
            <a:r>
              <a:rPr lang="en-US" altLang="zh-CN" sz="2000" b="1" dirty="0" smtClean="0">
                <a:solidFill>
                  <a:srgbClr val="FF0000"/>
                </a:solidFill>
                <a:latin typeface="微软雅黑" panose="020B0503020204020204" pitchFamily="34" charset="-122"/>
                <a:ea typeface="微软雅黑" panose="020B0503020204020204" pitchFamily="34" charset="-122"/>
              </a:rPr>
              <a:t>FIFO</a:t>
            </a:r>
            <a:r>
              <a:rPr lang="zh-CN" altLang="en-US" sz="2000" b="1" dirty="0" smtClean="0">
                <a:solidFill>
                  <a:srgbClr val="FF0000"/>
                </a:solidFill>
                <a:latin typeface="微软雅黑" panose="020B0503020204020204" pitchFamily="34" charset="-122"/>
                <a:ea typeface="微软雅黑" panose="020B0503020204020204" pitchFamily="34" charset="-122"/>
              </a:rPr>
              <a:t>的一个限制是进程无法以</a:t>
            </a:r>
            <a:r>
              <a:rPr lang="en-US" altLang="zh-CN" sz="2000" b="1" dirty="0" smtClean="0">
                <a:solidFill>
                  <a:srgbClr val="FF0000"/>
                </a:solidFill>
                <a:latin typeface="微软雅黑" panose="020B0503020204020204" pitchFamily="34" charset="-122"/>
                <a:ea typeface="微软雅黑" panose="020B0503020204020204" pitchFamily="34" charset="-122"/>
              </a:rPr>
              <a:t>O_RDWR</a:t>
            </a:r>
            <a:r>
              <a:rPr lang="zh-CN" altLang="en-US" sz="2000" b="1" dirty="0" smtClean="0">
                <a:solidFill>
                  <a:srgbClr val="FF0000"/>
                </a:solidFill>
                <a:latin typeface="微软雅黑" panose="020B0503020204020204" pitchFamily="34" charset="-122"/>
                <a:ea typeface="微软雅黑" panose="020B0503020204020204" pitchFamily="34" charset="-122"/>
              </a:rPr>
              <a:t>模式来打开</a:t>
            </a:r>
            <a:r>
              <a:rPr lang="en-US" altLang="zh-CN" sz="2000" b="1" dirty="0" smtClean="0">
                <a:solidFill>
                  <a:srgbClr val="FF0000"/>
                </a:solidFill>
                <a:latin typeface="微软雅黑" panose="020B0503020204020204" pitchFamily="34" charset="-122"/>
                <a:ea typeface="微软雅黑" panose="020B0503020204020204" pitchFamily="34" charset="-122"/>
              </a:rPr>
              <a:t>FIFO</a:t>
            </a:r>
            <a:r>
              <a:rPr lang="zh-CN" altLang="en-US" sz="2000" dirty="0" smtClean="0">
                <a:solidFill>
                  <a:srgbClr val="0000CC"/>
                </a:solidFill>
                <a:latin typeface="微软雅黑" panose="020B0503020204020204" pitchFamily="34" charset="-122"/>
                <a:ea typeface="微软雅黑" panose="020B0503020204020204" pitchFamily="34" charset="-122"/>
              </a:rPr>
              <a:t>，因为一般来说，</a:t>
            </a:r>
            <a:r>
              <a:rPr lang="en-US" altLang="zh-CN" sz="2000" dirty="0" smtClean="0">
                <a:solidFill>
                  <a:srgbClr val="0000CC"/>
                </a:solidFill>
                <a:latin typeface="微软雅黑" panose="020B0503020204020204" pitchFamily="34" charset="-122"/>
                <a:ea typeface="微软雅黑" panose="020B0503020204020204" pitchFamily="34" charset="-122"/>
              </a:rPr>
              <a:t>FIFO</a:t>
            </a:r>
            <a:r>
              <a:rPr lang="zh-CN" altLang="en-US" sz="2000" dirty="0" smtClean="0">
                <a:solidFill>
                  <a:srgbClr val="0000CC"/>
                </a:solidFill>
                <a:latin typeface="微软雅黑" panose="020B0503020204020204" pitchFamily="34" charset="-122"/>
                <a:ea typeface="微软雅黑" panose="020B0503020204020204" pitchFamily="34" charset="-122"/>
              </a:rPr>
              <a:t>是单向传送数据。若要在进程之间进行双向的数据传输，则使用一组</a:t>
            </a:r>
            <a:r>
              <a:rPr lang="en-US" altLang="zh-CN" sz="2000" dirty="0" smtClean="0">
                <a:solidFill>
                  <a:srgbClr val="0000CC"/>
                </a:solidFill>
                <a:latin typeface="微软雅黑" panose="020B0503020204020204" pitchFamily="34" charset="-122"/>
                <a:ea typeface="微软雅黑" panose="020B0503020204020204" pitchFamily="34" charset="-122"/>
              </a:rPr>
              <a:t>FIFO</a:t>
            </a:r>
            <a:r>
              <a:rPr lang="zh-CN" altLang="en-US" sz="2000" dirty="0" smtClean="0">
                <a:solidFill>
                  <a:srgbClr val="0000CC"/>
                </a:solidFill>
                <a:latin typeface="微软雅黑" panose="020B0503020204020204" pitchFamily="34" charset="-122"/>
                <a:ea typeface="微软雅黑" panose="020B0503020204020204" pitchFamily="34" charset="-122"/>
              </a:rPr>
              <a:t>，一个负责读，另一个负责写。</a:t>
            </a:r>
            <a:endParaRPr lang="zh-CN" altLang="en-US" sz="2000" dirty="0">
              <a:solidFill>
                <a:srgbClr val="0000CC"/>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696659" y="4464329"/>
          <a:ext cx="7492497" cy="2377440"/>
        </p:xfrm>
        <a:graphic>
          <a:graphicData uri="http://schemas.openxmlformats.org/drawingml/2006/table">
            <a:tbl>
              <a:tblPr firstRow="1" bandRow="1">
                <a:tableStyleId>{72833802-FEF1-4C79-8D5D-14CF1EAF98D9}</a:tableStyleId>
              </a:tblPr>
              <a:tblGrid>
                <a:gridCol w="3480349"/>
                <a:gridCol w="4012148"/>
              </a:tblGrid>
              <a:tr h="250692">
                <a:tc>
                  <a:txBody>
                    <a:bodyPr/>
                    <a:lstStyle/>
                    <a:p>
                      <a:pPr algn="ctr"/>
                      <a:r>
                        <a:rPr lang="en-US" altLang="zh-CN" sz="1400" dirty="0" smtClean="0">
                          <a:solidFill>
                            <a:srgbClr val="0000CC"/>
                          </a:solidFill>
                          <a:latin typeface="+mn-ea"/>
                          <a:ea typeface="+mn-ea"/>
                        </a:rPr>
                        <a:t>mode</a:t>
                      </a:r>
                      <a:r>
                        <a:rPr lang="zh-CN" altLang="en-US" sz="1400" dirty="0" smtClean="0">
                          <a:solidFill>
                            <a:srgbClr val="0000CC"/>
                          </a:solidFill>
                          <a:latin typeface="+mn-ea"/>
                          <a:ea typeface="+mn-ea"/>
                        </a:rPr>
                        <a:t>值</a:t>
                      </a:r>
                      <a:endParaRPr lang="zh-CN" altLang="en-US" sz="14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pPr algn="ctr"/>
                      <a:r>
                        <a:rPr lang="zh-CN" altLang="en-US" sz="1400" dirty="0" smtClean="0">
                          <a:solidFill>
                            <a:srgbClr val="0000CC"/>
                          </a:solidFill>
                          <a:latin typeface="+mn-ea"/>
                          <a:ea typeface="+mn-ea"/>
                        </a:rPr>
                        <a:t>说明</a:t>
                      </a:r>
                      <a:endParaRPr lang="zh-CN" altLang="en-US" sz="14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225623">
                <a:tc>
                  <a:txBody>
                    <a:bodyPr/>
                    <a:lstStyle/>
                    <a:p>
                      <a:pPr algn="l"/>
                      <a:r>
                        <a:rPr lang="en-US" altLang="zh-CN" sz="1400" dirty="0" smtClean="0">
                          <a:solidFill>
                            <a:srgbClr val="0000CC"/>
                          </a:solidFill>
                          <a:latin typeface="+mn-ea"/>
                          <a:ea typeface="+mn-ea"/>
                        </a:rPr>
                        <a:t>open</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const char </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path</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O_RDONLY</a:t>
                      </a:r>
                      <a:r>
                        <a:rPr lang="zh-CN" altLang="en-US" sz="1400" dirty="0" smtClean="0">
                          <a:solidFill>
                            <a:srgbClr val="0000CC"/>
                          </a:solidFill>
                          <a:latin typeface="+mn-ea"/>
                          <a:ea typeface="+mn-ea"/>
                        </a:rPr>
                        <a:t>）</a:t>
                      </a:r>
                      <a:endParaRPr lang="zh-CN" altLang="en-US" sz="1400" dirty="0">
                        <a:solidFill>
                          <a:srgbClr val="0000CC"/>
                        </a:solidFill>
                        <a:latin typeface="+mn-ea"/>
                        <a:ea typeface="+mn-ea"/>
                      </a:endParaRPr>
                    </a:p>
                  </a:txBody>
                  <a:tcPr anchor="ct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400" dirty="0" smtClean="0">
                          <a:solidFill>
                            <a:srgbClr val="0000CC"/>
                          </a:solidFill>
                          <a:latin typeface="+mn-ea"/>
                          <a:ea typeface="+mn-ea"/>
                        </a:rPr>
                        <a:t>调用</a:t>
                      </a:r>
                      <a:r>
                        <a:rPr lang="en-US" altLang="zh-CN" sz="1400" dirty="0" smtClean="0">
                          <a:solidFill>
                            <a:srgbClr val="0000CC"/>
                          </a:solidFill>
                          <a:latin typeface="+mn-ea"/>
                          <a:ea typeface="+mn-ea"/>
                        </a:rPr>
                        <a:t>open( )</a:t>
                      </a:r>
                      <a:r>
                        <a:rPr lang="zh-CN" altLang="en-US" sz="1400" dirty="0" smtClean="0">
                          <a:solidFill>
                            <a:srgbClr val="0000CC"/>
                          </a:solidFill>
                          <a:latin typeface="+mn-ea"/>
                          <a:ea typeface="+mn-ea"/>
                        </a:rPr>
                        <a:t>的主进程会处于等待状态，直到其他进程打开相同的</a:t>
                      </a:r>
                      <a:r>
                        <a:rPr lang="en-US" altLang="zh-CN" sz="1400" dirty="0" smtClean="0">
                          <a:solidFill>
                            <a:srgbClr val="0000CC"/>
                          </a:solidFill>
                          <a:latin typeface="+mn-ea"/>
                          <a:ea typeface="+mn-ea"/>
                        </a:rPr>
                        <a:t>FIFO</a:t>
                      </a:r>
                      <a:r>
                        <a:rPr lang="zh-CN" altLang="en-US" sz="1400" dirty="0" smtClean="0">
                          <a:solidFill>
                            <a:srgbClr val="0000CC"/>
                          </a:solidFill>
                          <a:latin typeface="+mn-ea"/>
                          <a:ea typeface="+mn-ea"/>
                        </a:rPr>
                        <a:t>进行“写入”后才返回</a:t>
                      </a:r>
                      <a:endParaRPr lang="zh-CN" altLang="en-US" sz="1400" dirty="0">
                        <a:solidFill>
                          <a:srgbClr val="0000CC"/>
                        </a:solidFill>
                        <a:latin typeface="+mn-ea"/>
                        <a:ea typeface="+mn-ea"/>
                      </a:endParaRPr>
                    </a:p>
                  </a:txBody>
                  <a:tcPr anchor="ct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22562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solidFill>
                            <a:srgbClr val="0000CC"/>
                          </a:solidFill>
                          <a:latin typeface="+mn-ea"/>
                          <a:ea typeface="+mn-ea"/>
                        </a:rPr>
                        <a:t>open</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const char </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path</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O_RDONLY|O_NONBLOCK</a:t>
                      </a:r>
                      <a:r>
                        <a:rPr lang="zh-CN" altLang="en-US" sz="1400" dirty="0" smtClean="0">
                          <a:solidFill>
                            <a:srgbClr val="0000CC"/>
                          </a:solidFill>
                          <a:latin typeface="+mn-ea"/>
                          <a:ea typeface="+mn-ea"/>
                        </a:rPr>
                        <a:t>）</a:t>
                      </a:r>
                      <a:endParaRPr lang="zh-CN" altLang="en-US" sz="1400" dirty="0" smtClean="0">
                        <a:solidFill>
                          <a:srgbClr val="0000CC"/>
                        </a:solidFill>
                        <a:latin typeface="+mn-ea"/>
                        <a:ea typeface="+mn-ea"/>
                      </a:endParaRPr>
                    </a:p>
                  </a:txBody>
                  <a:tcPr anchor="ct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400" dirty="0" smtClean="0">
                          <a:solidFill>
                            <a:srgbClr val="0000CC"/>
                          </a:solidFill>
                          <a:latin typeface="+mn-ea"/>
                          <a:ea typeface="+mn-ea"/>
                        </a:rPr>
                        <a:t>调用</a:t>
                      </a:r>
                      <a:r>
                        <a:rPr lang="en-US" altLang="zh-CN" sz="1400" dirty="0" smtClean="0">
                          <a:solidFill>
                            <a:srgbClr val="0000CC"/>
                          </a:solidFill>
                          <a:latin typeface="+mn-ea"/>
                          <a:ea typeface="+mn-ea"/>
                        </a:rPr>
                        <a:t>open( )</a:t>
                      </a:r>
                      <a:r>
                        <a:rPr lang="zh-CN" altLang="en-US" sz="1400" dirty="0" smtClean="0">
                          <a:solidFill>
                            <a:srgbClr val="0000CC"/>
                          </a:solidFill>
                          <a:latin typeface="+mn-ea"/>
                          <a:ea typeface="+mn-ea"/>
                        </a:rPr>
                        <a:t>后会运行读的操作并立即返回主进程</a:t>
                      </a:r>
                      <a:endParaRPr lang="en-US" altLang="zh-CN" sz="1400" dirty="0" smtClean="0">
                        <a:solidFill>
                          <a:srgbClr val="0000CC"/>
                        </a:solidFill>
                        <a:latin typeface="+mn-ea"/>
                        <a:ea typeface="+mn-ea"/>
                      </a:endParaRPr>
                    </a:p>
                  </a:txBody>
                  <a:tcPr anchor="ct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22562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solidFill>
                            <a:srgbClr val="0000CC"/>
                          </a:solidFill>
                          <a:latin typeface="+mn-ea"/>
                          <a:ea typeface="+mn-ea"/>
                        </a:rPr>
                        <a:t>open</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const char </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path</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O_WRONLY</a:t>
                      </a:r>
                      <a:r>
                        <a:rPr lang="zh-CN" altLang="en-US" sz="1400" dirty="0" smtClean="0">
                          <a:solidFill>
                            <a:srgbClr val="0000CC"/>
                          </a:solidFill>
                          <a:latin typeface="+mn-ea"/>
                          <a:ea typeface="+mn-ea"/>
                        </a:rPr>
                        <a:t>）</a:t>
                      </a:r>
                      <a:endParaRPr lang="zh-CN" altLang="en-US" sz="1400" dirty="0" smtClean="0">
                        <a:solidFill>
                          <a:srgbClr val="0000CC"/>
                        </a:solidFill>
                        <a:latin typeface="+mn-ea"/>
                        <a:ea typeface="+mn-ea"/>
                      </a:endParaRPr>
                    </a:p>
                  </a:txBody>
                  <a:tcPr anchor="ct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400" dirty="0" smtClean="0">
                          <a:solidFill>
                            <a:srgbClr val="0000CC"/>
                          </a:solidFill>
                          <a:latin typeface="+mn-ea"/>
                          <a:ea typeface="+mn-ea"/>
                        </a:rPr>
                        <a:t>调用</a:t>
                      </a:r>
                      <a:r>
                        <a:rPr lang="en-US" altLang="zh-CN" sz="1400" dirty="0" smtClean="0">
                          <a:solidFill>
                            <a:srgbClr val="0000CC"/>
                          </a:solidFill>
                          <a:latin typeface="+mn-ea"/>
                          <a:ea typeface="+mn-ea"/>
                        </a:rPr>
                        <a:t>open( )</a:t>
                      </a:r>
                      <a:r>
                        <a:rPr lang="zh-CN" altLang="en-US" sz="1400" dirty="0" smtClean="0">
                          <a:solidFill>
                            <a:srgbClr val="0000CC"/>
                          </a:solidFill>
                          <a:latin typeface="+mn-ea"/>
                          <a:ea typeface="+mn-ea"/>
                        </a:rPr>
                        <a:t>的主进程会处于等待状态，直到其他进程打开相同的</a:t>
                      </a:r>
                      <a:r>
                        <a:rPr lang="en-US" altLang="zh-CN" sz="1400" dirty="0" smtClean="0">
                          <a:solidFill>
                            <a:srgbClr val="0000CC"/>
                          </a:solidFill>
                          <a:latin typeface="+mn-ea"/>
                          <a:ea typeface="+mn-ea"/>
                        </a:rPr>
                        <a:t>FIFO</a:t>
                      </a:r>
                      <a:r>
                        <a:rPr lang="zh-CN" altLang="en-US" sz="1400" dirty="0" smtClean="0">
                          <a:solidFill>
                            <a:srgbClr val="0000CC"/>
                          </a:solidFill>
                          <a:latin typeface="+mn-ea"/>
                          <a:ea typeface="+mn-ea"/>
                        </a:rPr>
                        <a:t>进行读取后才返回</a:t>
                      </a:r>
                      <a:endParaRPr lang="zh-CN" altLang="en-US" sz="1400" dirty="0">
                        <a:solidFill>
                          <a:srgbClr val="0000CC"/>
                        </a:solidFill>
                        <a:latin typeface="+mn-ea"/>
                        <a:ea typeface="+mn-ea"/>
                      </a:endParaRPr>
                    </a:p>
                  </a:txBody>
                  <a:tcPr anchor="ct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30500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solidFill>
                            <a:srgbClr val="0000CC"/>
                          </a:solidFill>
                          <a:latin typeface="+mn-ea"/>
                          <a:ea typeface="+mn-ea"/>
                        </a:rPr>
                        <a:t>open</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const char </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path</a:t>
                      </a:r>
                      <a:r>
                        <a:rPr lang="zh-CN" altLang="en-US" sz="1400" dirty="0" smtClean="0">
                          <a:solidFill>
                            <a:srgbClr val="0000CC"/>
                          </a:solidFill>
                          <a:latin typeface="+mn-ea"/>
                          <a:ea typeface="+mn-ea"/>
                        </a:rPr>
                        <a:t>，</a:t>
                      </a:r>
                      <a:r>
                        <a:rPr lang="en-US" altLang="zh-CN" sz="1400" dirty="0" smtClean="0">
                          <a:solidFill>
                            <a:srgbClr val="0000CC"/>
                          </a:solidFill>
                          <a:latin typeface="+mn-ea"/>
                          <a:ea typeface="+mn-ea"/>
                        </a:rPr>
                        <a:t>O_WRONLY|O_NONBLOCK</a:t>
                      </a:r>
                      <a:r>
                        <a:rPr lang="zh-CN" altLang="en-US" sz="1400" dirty="0" smtClean="0">
                          <a:solidFill>
                            <a:srgbClr val="0000CC"/>
                          </a:solidFill>
                          <a:latin typeface="+mn-ea"/>
                          <a:ea typeface="+mn-ea"/>
                        </a:rPr>
                        <a:t>）</a:t>
                      </a:r>
                      <a:endParaRPr lang="zh-CN" altLang="en-US" sz="1400" dirty="0" smtClean="0">
                        <a:solidFill>
                          <a:srgbClr val="0000CC"/>
                        </a:solidFill>
                        <a:latin typeface="+mn-ea"/>
                        <a:ea typeface="+mn-ea"/>
                      </a:endParaRPr>
                    </a:p>
                  </a:txBody>
                  <a:tcPr anchor="ct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400" dirty="0" smtClean="0">
                          <a:solidFill>
                            <a:srgbClr val="0000CC"/>
                          </a:solidFill>
                          <a:latin typeface="+mn-ea"/>
                          <a:ea typeface="+mn-ea"/>
                        </a:rPr>
                        <a:t>调用</a:t>
                      </a:r>
                      <a:r>
                        <a:rPr lang="en-US" altLang="zh-CN" sz="1400" dirty="0" smtClean="0">
                          <a:solidFill>
                            <a:srgbClr val="0000CC"/>
                          </a:solidFill>
                          <a:latin typeface="+mn-ea"/>
                          <a:ea typeface="+mn-ea"/>
                        </a:rPr>
                        <a:t>open( )</a:t>
                      </a:r>
                      <a:r>
                        <a:rPr lang="zh-CN" altLang="en-US" sz="1400" dirty="0" smtClean="0">
                          <a:solidFill>
                            <a:srgbClr val="0000CC"/>
                          </a:solidFill>
                          <a:latin typeface="+mn-ea"/>
                          <a:ea typeface="+mn-ea"/>
                        </a:rPr>
                        <a:t>后会执行写的操作并立即返回主进程</a:t>
                      </a:r>
                      <a:endParaRPr lang="zh-CN" altLang="en-US" sz="1400" dirty="0">
                        <a:solidFill>
                          <a:srgbClr val="0000CC"/>
                        </a:solidFill>
                        <a:latin typeface="+mn-ea"/>
                        <a:ea typeface="+mn-ea"/>
                      </a:endParaRPr>
                    </a:p>
                  </a:txBody>
                  <a:tcPr anchor="ct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bl>
          </a:graphicData>
        </a:graphic>
      </p:graphicFrame>
      <p:sp>
        <p:nvSpPr>
          <p:cNvPr id="8" name="矩形 7"/>
          <p:cNvSpPr/>
          <p:nvPr/>
        </p:nvSpPr>
        <p:spPr>
          <a:xfrm>
            <a:off x="2435751" y="4015154"/>
            <a:ext cx="3629713" cy="377411"/>
          </a:xfrm>
          <a:prstGeom prst="rect">
            <a:avLst/>
          </a:prstGeom>
        </p:spPr>
        <p:txBody>
          <a:bodyPr wrap="square">
            <a:spAutoFit/>
          </a:bodyPr>
          <a:lstStyle/>
          <a:p>
            <a:pPr indent="457200">
              <a:lnSpc>
                <a:spcPct val="150000"/>
              </a:lnSpc>
            </a:pPr>
            <a:r>
              <a:rPr lang="en-US" altLang="zh-CN" sz="1400" b="1" dirty="0" smtClean="0">
                <a:solidFill>
                  <a:srgbClr val="C00000"/>
                </a:solidFill>
                <a:latin typeface="+mn-ea"/>
                <a:ea typeface="+mn-ea"/>
              </a:rPr>
              <a:t>open</a:t>
            </a:r>
            <a:r>
              <a:rPr lang="zh-CN" altLang="en-US" sz="1400" b="1" dirty="0" smtClean="0">
                <a:solidFill>
                  <a:srgbClr val="C00000"/>
                </a:solidFill>
                <a:latin typeface="+mn-ea"/>
                <a:ea typeface="+mn-ea"/>
              </a:rPr>
              <a:t>打开</a:t>
            </a:r>
            <a:r>
              <a:rPr lang="en-US" altLang="zh-CN" sz="1400" b="1" dirty="0" smtClean="0">
                <a:solidFill>
                  <a:srgbClr val="C00000"/>
                </a:solidFill>
                <a:latin typeface="+mn-ea"/>
                <a:ea typeface="+mn-ea"/>
              </a:rPr>
              <a:t>FIFO</a:t>
            </a:r>
            <a:r>
              <a:rPr lang="zh-CN" altLang="en-US" sz="1400" b="1" dirty="0" smtClean="0">
                <a:solidFill>
                  <a:srgbClr val="C00000"/>
                </a:solidFill>
                <a:latin typeface="+mn-ea"/>
                <a:ea typeface="+mn-ea"/>
              </a:rPr>
              <a:t>的方式说明</a:t>
            </a:r>
            <a:endParaRPr lang="zh-CN" altLang="en-US" sz="1400" b="1" dirty="0">
              <a:solidFill>
                <a:srgbClr val="C00000"/>
              </a:solidFill>
              <a:latin typeface="+mn-ea"/>
              <a:ea typeface="+mn-ea"/>
            </a:endParaRPr>
          </a:p>
        </p:txBody>
      </p:sp>
      <p:sp>
        <p:nvSpPr>
          <p:cNvPr id="2" name="日期占位符 1"/>
          <p:cNvSpPr>
            <a:spLocks noGrp="1"/>
          </p:cNvSpPr>
          <p:nvPr>
            <p:ph type="dt" sz="half" idx="10"/>
          </p:nvPr>
        </p:nvSpPr>
        <p:spPr/>
        <p:txBody>
          <a:bodyPr/>
          <a:lstStyle/>
          <a:p>
            <a:pPr>
              <a:defRPr/>
            </a:pPr>
            <a:fld id="{250BC13B-AC0D-4431-AD58-10157ACD089E}"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9"/>
          <p:cNvSpPr>
            <a:spLocks noChangeArrowheads="1"/>
          </p:cNvSpPr>
          <p:nvPr/>
        </p:nvSpPr>
        <p:spPr bwMode="auto">
          <a:xfrm>
            <a:off x="761581" y="1233570"/>
            <a:ext cx="3110623" cy="511685"/>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、管道与</a:t>
            </a:r>
            <a:r>
              <a:rPr kumimoji="0" lang="en-US" altLang="zh-CN" sz="2400" b="1" kern="10" dirty="0" smtClean="0">
                <a:solidFill>
                  <a:schemeClr val="tx1"/>
                </a:solidFill>
                <a:latin typeface="+mn-ea"/>
              </a:rPr>
              <a:t>FIFO</a:t>
            </a:r>
            <a:r>
              <a:rPr kumimoji="0" lang="zh-CN" altLang="en-US" sz="2400" b="1" kern="10" dirty="0" smtClean="0">
                <a:solidFill>
                  <a:schemeClr val="tx1"/>
                </a:solidFill>
                <a:latin typeface="+mn-ea"/>
              </a:rPr>
              <a:t>对比</a:t>
            </a:r>
            <a:endParaRPr lang="zh-CN" altLang="en-US" sz="2400" b="1" kern="10" dirty="0" smtClean="0">
              <a:solidFill>
                <a:schemeClr val="tx1"/>
              </a:solidFill>
              <a:latin typeface="+mn-ea"/>
            </a:endParaRPr>
          </a:p>
        </p:txBody>
      </p:sp>
      <p:sp>
        <p:nvSpPr>
          <p:cNvPr id="11" name="Rectangle 3"/>
          <p:cNvSpPr txBox="1"/>
          <p:nvPr/>
        </p:nvSpPr>
        <p:spPr>
          <a:xfrm>
            <a:off x="561276" y="1813480"/>
            <a:ext cx="8354123" cy="4465400"/>
          </a:xfrm>
          <a:prstGeom prst="rect">
            <a:avLst/>
          </a:prstGeom>
        </p:spPr>
        <p:txBody>
          <a:bodyPr/>
          <a:lstStyle/>
          <a:p>
            <a:pPr lvl="0" indent="457200" algn="just">
              <a:lnSpc>
                <a:spcPct val="150000"/>
              </a:lnSpc>
              <a:spcBef>
                <a:spcPts val="0"/>
              </a:spcBef>
              <a:buClr>
                <a:schemeClr val="accent1"/>
              </a:buClr>
              <a:buSzPct val="60000"/>
            </a:pPr>
            <a:r>
              <a:rPr lang="zh-CN" altLang="en-US" sz="2400" kern="0" dirty="0" smtClean="0">
                <a:solidFill>
                  <a:srgbClr val="0000CC"/>
                </a:solidFill>
                <a:latin typeface="微软雅黑" panose="020B0503020204020204" pitchFamily="34" charset="-122"/>
                <a:ea typeface="微软雅黑" panose="020B0503020204020204" pitchFamily="34" charset="-122"/>
              </a:rPr>
              <a:t>使用</a:t>
            </a:r>
            <a:r>
              <a:rPr lang="zh-CN" altLang="en-US" sz="2400" b="1" kern="0" dirty="0" smtClean="0">
                <a:solidFill>
                  <a:srgbClr val="FF0000"/>
                </a:solidFill>
                <a:latin typeface="微软雅黑" panose="020B0503020204020204" pitchFamily="34" charset="-122"/>
                <a:ea typeface="微软雅黑" panose="020B0503020204020204" pitchFamily="34" charset="-122"/>
              </a:rPr>
              <a:t>无名管道，则通信的进程之间需要一个父子关系</a:t>
            </a:r>
            <a:r>
              <a:rPr lang="zh-CN" altLang="en-US" sz="2400" kern="0" dirty="0" smtClean="0">
                <a:solidFill>
                  <a:srgbClr val="0000CC"/>
                </a:solidFill>
                <a:latin typeface="微软雅黑" panose="020B0503020204020204" pitchFamily="34" charset="-122"/>
                <a:ea typeface="微软雅黑" panose="020B0503020204020204" pitchFamily="34" charset="-122"/>
              </a:rPr>
              <a:t>，通信的两个进程一定是由一个共同的祖先进程启动。但是无名管道没有上面说到的数据交叉的问题。</a:t>
            </a:r>
            <a:endParaRPr lang="zh-CN" altLang="en-US" sz="2400" kern="0" dirty="0" smtClean="0">
              <a:solidFill>
                <a:srgbClr val="0000CC"/>
              </a:solidFill>
              <a:latin typeface="微软雅黑" panose="020B0503020204020204" pitchFamily="34" charset="-122"/>
              <a:ea typeface="微软雅黑" panose="020B0503020204020204" pitchFamily="34" charset="-122"/>
            </a:endParaRPr>
          </a:p>
          <a:p>
            <a:pPr lvl="0" indent="457200" algn="just">
              <a:lnSpc>
                <a:spcPct val="150000"/>
              </a:lnSpc>
              <a:spcBef>
                <a:spcPts val="0"/>
              </a:spcBef>
              <a:buClr>
                <a:schemeClr val="accent1"/>
              </a:buClr>
              <a:buSzPct val="60000"/>
            </a:pPr>
            <a:r>
              <a:rPr lang="zh-CN" altLang="en-US" sz="2400" kern="0" dirty="0" smtClean="0">
                <a:solidFill>
                  <a:srgbClr val="0000CC"/>
                </a:solidFill>
                <a:latin typeface="微软雅黑" panose="020B0503020204020204" pitchFamily="34" charset="-122"/>
                <a:ea typeface="微软雅黑" panose="020B0503020204020204" pitchFamily="34" charset="-122"/>
              </a:rPr>
              <a:t>与使用无名管道相比，</a:t>
            </a:r>
            <a:r>
              <a:rPr lang="en-US" altLang="zh-CN" sz="2400" b="1" kern="0" dirty="0" smtClean="0">
                <a:solidFill>
                  <a:srgbClr val="FF0000"/>
                </a:solidFill>
                <a:latin typeface="微软雅黑" panose="020B0503020204020204" pitchFamily="34" charset="-122"/>
                <a:ea typeface="微软雅黑" panose="020B0503020204020204" pitchFamily="34" charset="-122"/>
              </a:rPr>
              <a:t>FIFO</a:t>
            </a:r>
            <a:r>
              <a:rPr lang="zh-CN" altLang="en-US" sz="2400" b="1" kern="0" dirty="0" smtClean="0">
                <a:solidFill>
                  <a:srgbClr val="FF0000"/>
                </a:solidFill>
                <a:latin typeface="微软雅黑" panose="020B0503020204020204" pitchFamily="34" charset="-122"/>
                <a:ea typeface="微软雅黑" panose="020B0503020204020204" pitchFamily="34" charset="-122"/>
              </a:rPr>
              <a:t>管道实例中的两个进程是没有什么必然的联系</a:t>
            </a:r>
            <a:r>
              <a:rPr lang="zh-CN" altLang="en-US" sz="2400" kern="0" dirty="0" smtClean="0">
                <a:solidFill>
                  <a:srgbClr val="0000CC"/>
                </a:solidFill>
                <a:latin typeface="微软雅黑" panose="020B0503020204020204" pitchFamily="34" charset="-122"/>
                <a:ea typeface="微软雅黑" panose="020B0503020204020204" pitchFamily="34" charset="-122"/>
              </a:rPr>
              <a:t>的，它们仅仅都访问同一个</a:t>
            </a:r>
            <a:r>
              <a:rPr lang="en-US" altLang="zh-CN" sz="2400" kern="0" dirty="0" smtClean="0">
                <a:solidFill>
                  <a:srgbClr val="0000CC"/>
                </a:solidFill>
                <a:latin typeface="微软雅黑" panose="020B0503020204020204" pitchFamily="34" charset="-122"/>
                <a:ea typeface="微软雅黑" panose="020B0503020204020204" pitchFamily="34" charset="-122"/>
              </a:rPr>
              <a:t>FIFO</a:t>
            </a:r>
            <a:r>
              <a:rPr lang="zh-CN" altLang="en-US" sz="2400" kern="0" dirty="0" smtClean="0">
                <a:solidFill>
                  <a:srgbClr val="0000CC"/>
                </a:solidFill>
                <a:latin typeface="微软雅黑" panose="020B0503020204020204" pitchFamily="34" charset="-122"/>
                <a:ea typeface="微软雅黑" panose="020B0503020204020204" pitchFamily="34" charset="-122"/>
              </a:rPr>
              <a:t>文件。它解决了之前在无名管道中出现的通信的两个进程一定是由一个共同的祖先进程启动的问题。但是为了数据的安全，很多时候要采用阻塞的</a:t>
            </a:r>
            <a:r>
              <a:rPr lang="en-US" altLang="zh-CN" sz="2400" kern="0" dirty="0" smtClean="0">
                <a:solidFill>
                  <a:srgbClr val="0000CC"/>
                </a:solidFill>
                <a:latin typeface="微软雅黑" panose="020B0503020204020204" pitchFamily="34" charset="-122"/>
                <a:ea typeface="微软雅黑" panose="020B0503020204020204" pitchFamily="34" charset="-122"/>
              </a:rPr>
              <a:t>FIFO</a:t>
            </a:r>
            <a:r>
              <a:rPr lang="zh-CN" altLang="en-US" sz="2400" kern="0" dirty="0" smtClean="0">
                <a:solidFill>
                  <a:srgbClr val="0000CC"/>
                </a:solidFill>
                <a:latin typeface="微软雅黑" panose="020B0503020204020204" pitchFamily="34" charset="-122"/>
                <a:ea typeface="微软雅黑" panose="020B0503020204020204" pitchFamily="34" charset="-122"/>
              </a:rPr>
              <a:t>，让写操作变成原子操作。</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6.3.2 </a:t>
            </a:r>
            <a:r>
              <a:rPr lang="zh-CN" altLang="en-US" b="1" dirty="0" smtClean="0">
                <a:solidFill>
                  <a:srgbClr val="0000CC"/>
                </a:solidFill>
                <a:latin typeface="+mn-ea"/>
                <a:ea typeface="+mn-ea"/>
              </a:rPr>
              <a:t> </a:t>
            </a:r>
            <a:r>
              <a:rPr lang="en-US" altLang="zh-CN" b="1" dirty="0" smtClean="0">
                <a:solidFill>
                  <a:srgbClr val="0000CC"/>
                </a:solidFill>
                <a:latin typeface="+mn-ea"/>
                <a:ea typeface="+mn-ea"/>
              </a:rPr>
              <a:t>FIFO</a:t>
            </a:r>
            <a:r>
              <a:rPr lang="zh-CN" altLang="en-US" b="1" dirty="0" smtClean="0">
                <a:solidFill>
                  <a:srgbClr val="0000CC"/>
                </a:solidFill>
                <a:latin typeface="+mn-ea"/>
                <a:ea typeface="+mn-ea"/>
              </a:rPr>
              <a:t>管道</a:t>
            </a:r>
            <a:endParaRPr lang="zh-CN" altLang="en-US" b="1" dirty="0" smtClean="0">
              <a:solidFill>
                <a:srgbClr val="0000CC"/>
              </a:solidFill>
              <a:latin typeface="+mn-ea"/>
              <a:ea typeface="+mn-ea"/>
            </a:endParaRPr>
          </a:p>
        </p:txBody>
      </p:sp>
      <p:sp>
        <p:nvSpPr>
          <p:cNvPr id="2" name="日期占位符 1"/>
          <p:cNvSpPr>
            <a:spLocks noGrp="1"/>
          </p:cNvSpPr>
          <p:nvPr>
            <p:ph type="dt" sz="half" idx="10"/>
          </p:nvPr>
        </p:nvSpPr>
        <p:spPr/>
        <p:txBody>
          <a:bodyPr/>
          <a:lstStyle/>
          <a:p>
            <a:pPr>
              <a:defRPr/>
            </a:pPr>
            <a:fld id="{1AF72A90-7F31-4C98-9D23-F500FD215736}"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6.3.3 </a:t>
            </a:r>
            <a:r>
              <a:rPr lang="zh-CN" altLang="en-US" b="1" dirty="0" smtClean="0">
                <a:solidFill>
                  <a:srgbClr val="0000CC"/>
                </a:solidFill>
                <a:latin typeface="+mn-ea"/>
                <a:ea typeface="+mn-ea"/>
              </a:rPr>
              <a:t> 共享内存</a:t>
            </a:r>
            <a:endParaRPr lang="zh-CN" altLang="en-US" b="1" dirty="0" smtClean="0">
              <a:solidFill>
                <a:srgbClr val="0000CC"/>
              </a:solidFill>
              <a:latin typeface="+mn-ea"/>
              <a:ea typeface="+mn-ea"/>
            </a:endParaRPr>
          </a:p>
        </p:txBody>
      </p:sp>
      <p:sp>
        <p:nvSpPr>
          <p:cNvPr id="5" name="Rectangle 3"/>
          <p:cNvSpPr txBox="1"/>
          <p:nvPr/>
        </p:nvSpPr>
        <p:spPr>
          <a:xfrm>
            <a:off x="569567" y="1554082"/>
            <a:ext cx="8013560" cy="4176158"/>
          </a:xfrm>
          <a:prstGeom prst="rect">
            <a:avLst/>
          </a:prstGeom>
        </p:spPr>
        <p:txBody>
          <a:bodyPr/>
          <a:lstStyle/>
          <a:p>
            <a:pPr lvl="0" indent="457200">
              <a:lnSpc>
                <a:spcPct val="150000"/>
              </a:lnSpc>
              <a:spcBef>
                <a:spcPts val="0"/>
              </a:spcBef>
              <a:buClr>
                <a:schemeClr val="accent1"/>
              </a:buClr>
              <a:buSzPct val="60000"/>
            </a:pPr>
            <a:r>
              <a:rPr kumimoji="0" lang="zh-CN" altLang="en-US"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所谓</a:t>
            </a:r>
            <a:r>
              <a:rPr kumimoji="0" lang="zh-CN" altLang="en-US"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共享内存</a:t>
            </a:r>
            <a:r>
              <a:rPr kumimoji="0" lang="en-US" altLang="zh-CN"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(shared memory</a:t>
            </a:r>
            <a:r>
              <a:rPr lang="en-US" altLang="zh-CN" b="1" kern="0" dirty="0" smtClean="0">
                <a:solidFill>
                  <a:srgbClr val="FF0000"/>
                </a:solidFill>
                <a:latin typeface="微软雅黑" panose="020B0503020204020204" pitchFamily="34" charset="-122"/>
                <a:ea typeface="微软雅黑" panose="020B0503020204020204" pitchFamily="34" charset="-122"/>
              </a:rPr>
              <a:t>)</a:t>
            </a:r>
            <a:r>
              <a:rPr kumimoji="0" lang="zh-CN" altLang="en-US"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就是多个进程间共同使用同一段物理内存空间，它是通过将同一段物理内存映射到不同进程的虚空间中来实现的。由于映射到不同进程的虚空间中，</a:t>
            </a:r>
            <a:r>
              <a:rPr kumimoji="0" lang="zh-CN" altLang="en-US"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不同进程可以直接读写内存，不需要进行内存的复制</a:t>
            </a:r>
            <a:r>
              <a:rPr kumimoji="0" lang="zh-CN" altLang="en-US"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，所以共享内存的效率很高。</a:t>
            </a:r>
            <a:endParaRPr kumimoji="0" lang="zh-CN" altLang="en-US"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FBE5A3DA-032D-4B7B-B754-EEDD51698031}"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6.3.3 </a:t>
            </a:r>
            <a:r>
              <a:rPr lang="zh-CN" altLang="en-US" b="1" dirty="0" smtClean="0">
                <a:solidFill>
                  <a:srgbClr val="0000CC"/>
                </a:solidFill>
                <a:latin typeface="+mn-ea"/>
                <a:ea typeface="+mn-ea"/>
              </a:rPr>
              <a:t> 共享内存</a:t>
            </a:r>
            <a:endParaRPr lang="zh-CN" altLang="en-US" b="1" dirty="0" smtClean="0">
              <a:solidFill>
                <a:srgbClr val="0000CC"/>
              </a:solidFill>
              <a:latin typeface="+mn-ea"/>
              <a:ea typeface="+mn-ea"/>
            </a:endParaRPr>
          </a:p>
        </p:txBody>
      </p:sp>
      <p:graphicFrame>
        <p:nvGraphicFramePr>
          <p:cNvPr id="195586" name="Object 4"/>
          <p:cNvGraphicFramePr>
            <a:graphicFrameLocks noChangeAspect="1"/>
          </p:cNvGraphicFramePr>
          <p:nvPr/>
        </p:nvGraphicFramePr>
        <p:xfrm>
          <a:off x="1725106" y="3572760"/>
          <a:ext cx="5560598" cy="3247844"/>
        </p:xfrm>
        <a:graphic>
          <a:graphicData uri="http://schemas.openxmlformats.org/presentationml/2006/ole">
            <mc:AlternateContent xmlns:mc="http://schemas.openxmlformats.org/markup-compatibility/2006">
              <mc:Choice xmlns:v="urn:schemas-microsoft-com:vml" Requires="v">
                <p:oleObj spid="_x0000_s6326" name="Visio" r:id="rId1" imgW="5207000" imgH="2933700" progId="Visio.Drawing.11">
                  <p:embed/>
                </p:oleObj>
              </mc:Choice>
              <mc:Fallback>
                <p:oleObj name="Visio" r:id="rId1" imgW="5207000" imgH="293370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106" y="3572760"/>
                        <a:ext cx="5560598" cy="3247844"/>
                      </a:xfrm>
                      <a:prstGeom prst="rect">
                        <a:avLst/>
                      </a:prstGeom>
                      <a:noFill/>
                    </p:spPr>
                  </p:pic>
                </p:oleObj>
              </mc:Fallback>
            </mc:AlternateContent>
          </a:graphicData>
        </a:graphic>
      </p:graphicFrame>
      <p:sp>
        <p:nvSpPr>
          <p:cNvPr id="6" name="Rectangle 3"/>
          <p:cNvSpPr txBox="1"/>
          <p:nvPr/>
        </p:nvSpPr>
        <p:spPr>
          <a:xfrm>
            <a:off x="648979" y="1146877"/>
            <a:ext cx="8013560" cy="2114483"/>
          </a:xfrm>
          <a:prstGeom prst="rect">
            <a:avLst/>
          </a:prstGeom>
        </p:spPr>
        <p:txBody>
          <a:bodyPr/>
          <a:lstStyle/>
          <a:p>
            <a:pPr lvl="0" indent="457200">
              <a:lnSpc>
                <a:spcPct val="150000"/>
              </a:lnSpc>
              <a:spcBef>
                <a:spcPts val="0"/>
              </a:spcBef>
              <a:buClr>
                <a:schemeClr val="accent1"/>
              </a:buClr>
              <a:buSzPct val="60000"/>
            </a:pPr>
            <a:r>
              <a:rPr lang="zh-CN" altLang="en-US" sz="2400" kern="0" dirty="0" smtClean="0">
                <a:solidFill>
                  <a:srgbClr val="0000CC"/>
                </a:solidFill>
                <a:latin typeface="微软雅黑" panose="020B0503020204020204" pitchFamily="34" charset="-122"/>
                <a:ea typeface="微软雅黑" panose="020B0503020204020204" pitchFamily="34" charset="-122"/>
              </a:rPr>
              <a:t>如图所示，同一块物理内存被映射到进程</a:t>
            </a:r>
            <a:r>
              <a:rPr lang="en-US" altLang="zh-CN" sz="2400" kern="0" dirty="0" smtClean="0">
                <a:solidFill>
                  <a:srgbClr val="0000CC"/>
                </a:solidFill>
                <a:latin typeface="微软雅黑" panose="020B0503020204020204" pitchFamily="34" charset="-122"/>
                <a:ea typeface="微软雅黑" panose="020B0503020204020204" pitchFamily="34" charset="-122"/>
              </a:rPr>
              <a:t>A</a:t>
            </a:r>
            <a:r>
              <a:rPr lang="zh-CN" altLang="en-US" sz="2400" kern="0" dirty="0" smtClean="0">
                <a:solidFill>
                  <a:srgbClr val="0000CC"/>
                </a:solidFill>
                <a:latin typeface="微软雅黑" panose="020B0503020204020204" pitchFamily="34" charset="-122"/>
                <a:ea typeface="微软雅黑" panose="020B0503020204020204" pitchFamily="34" charset="-122"/>
              </a:rPr>
              <a:t>、</a:t>
            </a:r>
            <a:r>
              <a:rPr lang="en-US" altLang="zh-CN" sz="2400" kern="0" dirty="0" smtClean="0">
                <a:solidFill>
                  <a:srgbClr val="0000CC"/>
                </a:solidFill>
                <a:latin typeface="微软雅黑" panose="020B0503020204020204" pitchFamily="34" charset="-122"/>
                <a:ea typeface="微软雅黑" panose="020B0503020204020204" pitchFamily="34" charset="-122"/>
              </a:rPr>
              <a:t>B</a:t>
            </a:r>
            <a:r>
              <a:rPr lang="zh-CN" altLang="en-US" sz="2400" kern="0" dirty="0" smtClean="0">
                <a:solidFill>
                  <a:srgbClr val="0000CC"/>
                </a:solidFill>
                <a:latin typeface="微软雅黑" panose="020B0503020204020204" pitchFamily="34" charset="-122"/>
                <a:ea typeface="微软雅黑" panose="020B0503020204020204" pitchFamily="34" charset="-122"/>
              </a:rPr>
              <a:t>各自的进程地址空间。进程</a:t>
            </a:r>
            <a:r>
              <a:rPr lang="en-US" altLang="zh-CN" sz="2400" kern="0" dirty="0" smtClean="0">
                <a:solidFill>
                  <a:srgbClr val="0000CC"/>
                </a:solidFill>
                <a:latin typeface="微软雅黑" panose="020B0503020204020204" pitchFamily="34" charset="-122"/>
                <a:ea typeface="微软雅黑" panose="020B0503020204020204" pitchFamily="34" charset="-122"/>
              </a:rPr>
              <a:t>A</a:t>
            </a:r>
            <a:r>
              <a:rPr lang="zh-CN" altLang="en-US" sz="2400" kern="0" dirty="0" smtClean="0">
                <a:solidFill>
                  <a:srgbClr val="0000CC"/>
                </a:solidFill>
                <a:latin typeface="微软雅黑" panose="020B0503020204020204" pitchFamily="34" charset="-122"/>
                <a:ea typeface="微软雅黑" panose="020B0503020204020204" pitchFamily="34" charset="-122"/>
              </a:rPr>
              <a:t>能够看到进程</a:t>
            </a:r>
            <a:r>
              <a:rPr lang="en-US" altLang="zh-CN" sz="2400" kern="0" dirty="0" smtClean="0">
                <a:solidFill>
                  <a:srgbClr val="0000CC"/>
                </a:solidFill>
                <a:latin typeface="微软雅黑" panose="020B0503020204020204" pitchFamily="34" charset="-122"/>
                <a:ea typeface="微软雅黑" panose="020B0503020204020204" pitchFamily="34" charset="-122"/>
              </a:rPr>
              <a:t>B</a:t>
            </a:r>
            <a:r>
              <a:rPr lang="zh-CN" altLang="en-US" sz="2400" kern="0" dirty="0" smtClean="0">
                <a:solidFill>
                  <a:srgbClr val="0000CC"/>
                </a:solidFill>
                <a:latin typeface="微软雅黑" panose="020B0503020204020204" pitchFamily="34" charset="-122"/>
                <a:ea typeface="微软雅黑" panose="020B0503020204020204" pitchFamily="34" charset="-122"/>
              </a:rPr>
              <a:t>对共享内存中数据的更新。由于多个进程共享同一块内存区域，必然需要某种同步机制，比如：</a:t>
            </a:r>
            <a:r>
              <a:rPr lang="zh-CN" altLang="en-US" sz="2400" b="1" kern="0" dirty="0" smtClean="0">
                <a:solidFill>
                  <a:srgbClr val="FF0000"/>
                </a:solidFill>
                <a:latin typeface="微软雅黑" panose="020B0503020204020204" pitchFamily="34" charset="-122"/>
                <a:ea typeface="微软雅黑" panose="020B0503020204020204" pitchFamily="34" charset="-122"/>
              </a:rPr>
              <a:t>互斥锁</a:t>
            </a:r>
            <a:r>
              <a:rPr lang="zh-CN" altLang="en-US" sz="2400" kern="0" dirty="0" smtClean="0">
                <a:solidFill>
                  <a:srgbClr val="0000CC"/>
                </a:solidFill>
                <a:latin typeface="微软雅黑" panose="020B0503020204020204" pitchFamily="34" charset="-122"/>
                <a:ea typeface="微软雅黑" panose="020B0503020204020204" pitchFamily="34" charset="-122"/>
              </a:rPr>
              <a:t>、</a:t>
            </a:r>
            <a:r>
              <a:rPr lang="zh-CN" altLang="en-US" sz="2400" b="1" kern="0" dirty="0" smtClean="0">
                <a:solidFill>
                  <a:srgbClr val="FF0000"/>
                </a:solidFill>
                <a:latin typeface="微软雅黑" panose="020B0503020204020204" pitchFamily="34" charset="-122"/>
                <a:ea typeface="微软雅黑" panose="020B0503020204020204" pitchFamily="34" charset="-122"/>
              </a:rPr>
              <a:t>信号量</a:t>
            </a:r>
            <a:r>
              <a:rPr lang="zh-CN" altLang="en-US" sz="2400" kern="0" dirty="0" smtClean="0">
                <a:solidFill>
                  <a:srgbClr val="0000CC"/>
                </a:solidFill>
                <a:latin typeface="微软雅黑" panose="020B0503020204020204" pitchFamily="34" charset="-122"/>
                <a:ea typeface="微软雅黑" panose="020B0503020204020204" pitchFamily="34" charset="-122"/>
              </a:rPr>
              <a:t>等</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6E11791C-8EEA-4C8B-A4DA-19EFDC4916DB}"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95586"/>
                                        </p:tgtEl>
                                        <p:attrNameLst>
                                          <p:attrName>style.visibility</p:attrName>
                                        </p:attrNameLst>
                                      </p:cBhvr>
                                      <p:to>
                                        <p:strVal val="visible"/>
                                      </p:to>
                                    </p:set>
                                    <p:animEffect transition="in" filter="blinds(horizontal)">
                                      <p:cBhvr>
                                        <p:cTn id="10"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6.3.3 </a:t>
            </a:r>
            <a:r>
              <a:rPr lang="zh-CN" altLang="en-US" b="1" dirty="0" smtClean="0">
                <a:solidFill>
                  <a:srgbClr val="0000CC"/>
                </a:solidFill>
                <a:latin typeface="+mn-ea"/>
                <a:ea typeface="+mn-ea"/>
              </a:rPr>
              <a:t> 共享内存</a:t>
            </a:r>
            <a:endParaRPr lang="zh-CN" altLang="en-US" b="1" dirty="0" smtClean="0">
              <a:solidFill>
                <a:srgbClr val="0000CC"/>
              </a:solidFill>
              <a:latin typeface="+mn-ea"/>
              <a:ea typeface="+mn-ea"/>
            </a:endParaRPr>
          </a:p>
        </p:txBody>
      </p:sp>
      <p:sp>
        <p:nvSpPr>
          <p:cNvPr id="7" name="AutoShape 9"/>
          <p:cNvSpPr>
            <a:spLocks noChangeArrowheads="1"/>
          </p:cNvSpPr>
          <p:nvPr/>
        </p:nvSpPr>
        <p:spPr bwMode="auto">
          <a:xfrm>
            <a:off x="686953" y="1168252"/>
            <a:ext cx="2410810" cy="42727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1</a:t>
            </a:r>
            <a:r>
              <a:rPr kumimoji="0" lang="zh-CN" altLang="en-US" sz="2400" b="1" kern="10" dirty="0" smtClean="0">
                <a:solidFill>
                  <a:schemeClr val="tx1"/>
                </a:solidFill>
                <a:latin typeface="+mn-ea"/>
              </a:rPr>
              <a:t>、标识符和键</a:t>
            </a:r>
            <a:endParaRPr kumimoji="0" lang="zh-CN" altLang="en-US" sz="2400" b="1" kern="10" dirty="0">
              <a:solidFill>
                <a:schemeClr val="tx1"/>
              </a:solidFill>
              <a:latin typeface="+mn-ea"/>
            </a:endParaRPr>
          </a:p>
        </p:txBody>
      </p:sp>
      <p:sp>
        <p:nvSpPr>
          <p:cNvPr id="5" name="Rectangle 3"/>
          <p:cNvSpPr txBox="1"/>
          <p:nvPr/>
        </p:nvSpPr>
        <p:spPr>
          <a:xfrm>
            <a:off x="457200" y="1771617"/>
            <a:ext cx="8555443" cy="4080543"/>
          </a:xfrm>
          <a:prstGeom prst="rect">
            <a:avLst/>
          </a:prstGeom>
        </p:spPr>
        <p:txBody>
          <a:bodyPr/>
          <a:lstStyle/>
          <a:p>
            <a:pPr lvl="0" indent="457200">
              <a:lnSpc>
                <a:spcPct val="150000"/>
              </a:lnSpc>
              <a:spcBef>
                <a:spcPts val="0"/>
              </a:spcBef>
              <a:buClr>
                <a:schemeClr val="accent1"/>
              </a:buClr>
              <a:buSzPct val="60000"/>
            </a:pPr>
            <a:r>
              <a:rPr kumimoji="0" lang="zh-CN" altLang="en-US" sz="240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消息队列、信号量和共享内存，都属于内核中的</a:t>
            </a:r>
            <a:r>
              <a:rPr kumimoji="0" lang="en-US" altLang="zh-CN" sz="240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IPC</a:t>
            </a:r>
            <a:r>
              <a:rPr kumimoji="0" lang="zh-CN" altLang="en-US" sz="240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结构，它们都用</a:t>
            </a: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标识符</a:t>
            </a:r>
            <a:r>
              <a:rPr kumimoji="0" lang="zh-CN" altLang="en-US" sz="240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来描述。</a:t>
            </a:r>
            <a:endParaRPr kumimoji="0" lang="en-US" altLang="zh-CN" sz="240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lvl="0" indent="457200">
              <a:lnSpc>
                <a:spcPct val="150000"/>
              </a:lnSpc>
              <a:spcBef>
                <a:spcPts val="0"/>
              </a:spcBef>
              <a:buClr>
                <a:schemeClr val="accent1"/>
              </a:buClr>
              <a:buSzPct val="60000"/>
            </a:pPr>
            <a:r>
              <a:rPr lang="zh-CN" altLang="en-US" sz="2400" b="1" kern="0" dirty="0" smtClean="0">
                <a:solidFill>
                  <a:srgbClr val="FF0000"/>
                </a:solidFill>
                <a:latin typeface="微软雅黑" panose="020B0503020204020204" pitchFamily="34" charset="-122"/>
                <a:ea typeface="微软雅黑" panose="020B0503020204020204" pitchFamily="34" charset="-122"/>
              </a:rPr>
              <a:t>该标识符</a:t>
            </a:r>
            <a:r>
              <a:rPr lang="zh-CN" altLang="en-US" sz="2400" kern="0" dirty="0" smtClean="0">
                <a:solidFill>
                  <a:srgbClr val="0000CC"/>
                </a:solidFill>
                <a:latin typeface="微软雅黑" panose="020B0503020204020204" pitchFamily="34" charset="-122"/>
                <a:ea typeface="微软雅黑" panose="020B0503020204020204" pitchFamily="34" charset="-122"/>
              </a:rPr>
              <a:t>是一个非负整数，与</a:t>
            </a:r>
            <a:r>
              <a:rPr lang="zh-CN" altLang="en-US" sz="2400" b="1" kern="0" dirty="0" smtClean="0">
                <a:solidFill>
                  <a:srgbClr val="FF0000"/>
                </a:solidFill>
                <a:latin typeface="微软雅黑" panose="020B0503020204020204" pitchFamily="34" charset="-122"/>
                <a:ea typeface="微软雅黑" panose="020B0503020204020204" pitchFamily="34" charset="-122"/>
              </a:rPr>
              <a:t>文件描述符</a:t>
            </a:r>
            <a:r>
              <a:rPr lang="zh-CN" altLang="en-US" sz="2400" kern="0" dirty="0" smtClean="0">
                <a:solidFill>
                  <a:srgbClr val="0000CC"/>
                </a:solidFill>
                <a:latin typeface="微软雅黑" panose="020B0503020204020204" pitchFamily="34" charset="-122"/>
                <a:ea typeface="微软雅黑" panose="020B0503020204020204" pitchFamily="34" charset="-122"/>
              </a:rPr>
              <a:t>不同的是，当一个</a:t>
            </a:r>
            <a:r>
              <a:rPr lang="en-US" altLang="zh-CN" sz="2400" kern="0" dirty="0" smtClean="0">
                <a:solidFill>
                  <a:srgbClr val="0000CC"/>
                </a:solidFill>
                <a:latin typeface="微软雅黑" panose="020B0503020204020204" pitchFamily="34" charset="-122"/>
                <a:ea typeface="微软雅黑" panose="020B0503020204020204" pitchFamily="34" charset="-122"/>
              </a:rPr>
              <a:t>IPC</a:t>
            </a:r>
            <a:r>
              <a:rPr lang="zh-CN" altLang="en-US" sz="2400" kern="0" dirty="0" smtClean="0">
                <a:solidFill>
                  <a:srgbClr val="0000CC"/>
                </a:solidFill>
                <a:latin typeface="微软雅黑" panose="020B0503020204020204" pitchFamily="34" charset="-122"/>
                <a:ea typeface="微软雅黑" panose="020B0503020204020204" pitchFamily="34" charset="-122"/>
              </a:rPr>
              <a:t>结构被创建，以后又被删除时，与这种结构相关的标识符连续加</a:t>
            </a:r>
            <a:r>
              <a:rPr lang="en-US" altLang="zh-CN" sz="2400" kern="0" dirty="0" smtClean="0">
                <a:solidFill>
                  <a:srgbClr val="0000CC"/>
                </a:solidFill>
                <a:latin typeface="微软雅黑" panose="020B0503020204020204" pitchFamily="34" charset="-122"/>
                <a:ea typeface="微软雅黑" panose="020B0503020204020204" pitchFamily="34" charset="-122"/>
              </a:rPr>
              <a:t>1</a:t>
            </a:r>
            <a:r>
              <a:rPr lang="zh-CN" altLang="en-US" sz="2400" kern="0" dirty="0" smtClean="0">
                <a:solidFill>
                  <a:srgbClr val="0000CC"/>
                </a:solidFill>
                <a:latin typeface="微软雅黑" panose="020B0503020204020204" pitchFamily="34" charset="-122"/>
                <a:ea typeface="微软雅黑" panose="020B0503020204020204" pitchFamily="34" charset="-122"/>
              </a:rPr>
              <a:t>，直至达到一个整</a:t>
            </a:r>
            <a:r>
              <a:rPr lang="zh-CN" altLang="en-US" sz="2400" kern="0" dirty="0" smtClean="0">
                <a:solidFill>
                  <a:srgbClr val="0000CC"/>
                </a:solidFill>
                <a:latin typeface="微软雅黑" panose="020B0503020204020204" pitchFamily="34" charset="-122"/>
                <a:ea typeface="微软雅黑" panose="020B0503020204020204" pitchFamily="34" charset="-122"/>
              </a:rPr>
              <a:t>型数的最大正值，然后又被回转到</a:t>
            </a:r>
            <a:r>
              <a:rPr lang="en-US" altLang="zh-CN" sz="2400" kern="0" dirty="0" smtClean="0">
                <a:solidFill>
                  <a:srgbClr val="0000CC"/>
                </a:solidFill>
                <a:latin typeface="微软雅黑" panose="020B0503020204020204" pitchFamily="34" charset="-122"/>
                <a:ea typeface="微软雅黑" panose="020B0503020204020204" pitchFamily="34" charset="-122"/>
              </a:rPr>
              <a:t>0.</a:t>
            </a:r>
            <a:endParaRPr lang="en-US" altLang="zh-CN" sz="2400" kern="0" dirty="0" smtClean="0">
              <a:solidFill>
                <a:srgbClr val="0000CC"/>
              </a:solidFill>
              <a:latin typeface="微软雅黑" panose="020B0503020204020204" pitchFamily="34" charset="-122"/>
              <a:ea typeface="微软雅黑" panose="020B0503020204020204" pitchFamily="34" charset="-122"/>
            </a:endParaRPr>
          </a:p>
          <a:p>
            <a:pPr lvl="0" indent="457200">
              <a:lnSpc>
                <a:spcPct val="150000"/>
              </a:lnSpc>
              <a:spcBef>
                <a:spcPts val="0"/>
              </a:spcBef>
              <a:buClr>
                <a:schemeClr val="accent1"/>
              </a:buClr>
              <a:buSzPct val="60000"/>
            </a:pP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标识符</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是</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IPC</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对象的内部名，而它的外部名则是</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key(</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键</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endPar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56DFEDFD-BD50-4E67-B264-470FB4D826D3}"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6.3.3 </a:t>
            </a:r>
            <a:r>
              <a:rPr lang="zh-CN" altLang="en-US" b="1" dirty="0" smtClean="0">
                <a:solidFill>
                  <a:srgbClr val="0000CC"/>
                </a:solidFill>
                <a:latin typeface="+mn-ea"/>
                <a:ea typeface="+mn-ea"/>
              </a:rPr>
              <a:t> 共享内存</a:t>
            </a:r>
            <a:endParaRPr lang="zh-CN" altLang="en-US" b="1" dirty="0" smtClean="0">
              <a:solidFill>
                <a:srgbClr val="0000CC"/>
              </a:solidFill>
              <a:latin typeface="+mn-ea"/>
              <a:ea typeface="+mn-ea"/>
            </a:endParaRPr>
          </a:p>
        </p:txBody>
      </p:sp>
      <p:sp>
        <p:nvSpPr>
          <p:cNvPr id="7" name="AutoShape 9"/>
          <p:cNvSpPr>
            <a:spLocks noChangeArrowheads="1"/>
          </p:cNvSpPr>
          <p:nvPr/>
        </p:nvSpPr>
        <p:spPr bwMode="auto">
          <a:xfrm>
            <a:off x="686952" y="1168252"/>
            <a:ext cx="3334541" cy="42727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2</a:t>
            </a:r>
            <a:r>
              <a:rPr kumimoji="0" lang="zh-CN" altLang="en-US" sz="2400" b="1" kern="10" dirty="0" smtClean="0">
                <a:solidFill>
                  <a:schemeClr val="tx1"/>
                </a:solidFill>
                <a:latin typeface="+mn-ea"/>
              </a:rPr>
              <a:t>、共享内存实现方法</a:t>
            </a:r>
            <a:endParaRPr kumimoji="0" lang="zh-CN" altLang="en-US" sz="2400" b="1" kern="10" dirty="0">
              <a:solidFill>
                <a:schemeClr val="tx1"/>
              </a:solidFill>
              <a:latin typeface="+mn-ea"/>
            </a:endParaRPr>
          </a:p>
        </p:txBody>
      </p:sp>
      <p:sp>
        <p:nvSpPr>
          <p:cNvPr id="4" name="Rectangle 3"/>
          <p:cNvSpPr txBox="1"/>
          <p:nvPr/>
        </p:nvSpPr>
        <p:spPr>
          <a:xfrm>
            <a:off x="583665" y="1841454"/>
            <a:ext cx="8157212" cy="4086414"/>
          </a:xfrm>
          <a:prstGeom prst="rect">
            <a:avLst/>
          </a:prstGeom>
        </p:spPr>
        <p:txBody>
          <a:bodyPr/>
          <a:lstStyle/>
          <a:p>
            <a:pPr lvl="0" indent="457200" algn="just">
              <a:lnSpc>
                <a:spcPct val="150000"/>
              </a:lnSpc>
              <a:spcBef>
                <a:spcPts val="0"/>
              </a:spcBef>
              <a:buClr>
                <a:schemeClr val="accent1"/>
              </a:buClr>
              <a:buSzPct val="90000"/>
              <a:buFont typeface="+mj-lt"/>
              <a:buAutoNum type="arabicPeriod"/>
            </a:pPr>
            <a:r>
              <a:rPr lang="zh-CN" altLang="en-US" sz="2400" b="1" kern="0" dirty="0" smtClean="0">
                <a:solidFill>
                  <a:srgbClr val="FF0000"/>
                </a:solidFill>
                <a:latin typeface="微软雅黑" panose="020B0503020204020204" pitchFamily="34" charset="-122"/>
                <a:ea typeface="微软雅黑" panose="020B0503020204020204" pitchFamily="34" charset="-122"/>
              </a:rPr>
              <a:t>创建共享内存</a:t>
            </a:r>
            <a:r>
              <a:rPr lang="zh-CN" altLang="en-US" sz="2400" b="1" kern="0" dirty="0" smtClean="0">
                <a:solidFill>
                  <a:srgbClr val="C00000"/>
                </a:solidFill>
                <a:latin typeface="微软雅黑" panose="020B0503020204020204" pitchFamily="34" charset="-122"/>
                <a:ea typeface="微软雅黑" panose="020B0503020204020204" pitchFamily="34" charset="-122"/>
              </a:rPr>
              <a:t>。</a:t>
            </a:r>
            <a:r>
              <a:rPr lang="zh-CN" altLang="en-US" sz="2400" kern="0" dirty="0" smtClean="0">
                <a:solidFill>
                  <a:srgbClr val="0000CC"/>
                </a:solidFill>
                <a:latin typeface="微软雅黑" panose="020B0503020204020204" pitchFamily="34" charset="-122"/>
                <a:ea typeface="微软雅黑" panose="020B0503020204020204" pitchFamily="34" charset="-122"/>
              </a:rPr>
              <a:t>通过</a:t>
            </a:r>
            <a:r>
              <a:rPr lang="en-US" altLang="zh-CN" sz="2400" b="1" kern="0" dirty="0" err="1" smtClean="0">
                <a:solidFill>
                  <a:srgbClr val="FF0000"/>
                </a:solidFill>
                <a:latin typeface="微软雅黑" panose="020B0503020204020204" pitchFamily="34" charset="-122"/>
                <a:ea typeface="微软雅黑" panose="020B0503020204020204" pitchFamily="34" charset="-122"/>
              </a:rPr>
              <a:t>shmget</a:t>
            </a:r>
            <a:r>
              <a:rPr lang="en-US" altLang="zh-CN" sz="2400" b="1" kern="0" dirty="0" smtClean="0">
                <a:solidFill>
                  <a:srgbClr val="FF0000"/>
                </a:solidFill>
                <a:latin typeface="微软雅黑" panose="020B0503020204020204" pitchFamily="34" charset="-122"/>
                <a:ea typeface="微软雅黑" panose="020B0503020204020204" pitchFamily="34" charset="-122"/>
              </a:rPr>
              <a:t>( )</a:t>
            </a:r>
            <a:r>
              <a:rPr lang="zh-CN" altLang="en-US" sz="2400" kern="0" dirty="0" smtClean="0">
                <a:solidFill>
                  <a:srgbClr val="0000CC"/>
                </a:solidFill>
                <a:latin typeface="微软雅黑" panose="020B0503020204020204" pitchFamily="34" charset="-122"/>
                <a:ea typeface="微软雅黑" panose="020B0503020204020204" pitchFamily="34" charset="-122"/>
              </a:rPr>
              <a:t>函数从内存中获得或创建一个</a:t>
            </a:r>
            <a:r>
              <a:rPr lang="en-US" altLang="zh-CN" sz="2400" kern="0" dirty="0" smtClean="0">
                <a:solidFill>
                  <a:srgbClr val="0000CC"/>
                </a:solidFill>
                <a:latin typeface="微软雅黑" panose="020B0503020204020204" pitchFamily="34" charset="-122"/>
                <a:ea typeface="微软雅黑" panose="020B0503020204020204" pitchFamily="34" charset="-122"/>
              </a:rPr>
              <a:t>IPC</a:t>
            </a:r>
            <a:r>
              <a:rPr lang="zh-CN" altLang="en-US" sz="2400" kern="0" dirty="0" smtClean="0">
                <a:solidFill>
                  <a:srgbClr val="0000CC"/>
                </a:solidFill>
                <a:latin typeface="微软雅黑" panose="020B0503020204020204" pitchFamily="34" charset="-122"/>
                <a:ea typeface="微软雅黑" panose="020B0503020204020204" pitchFamily="34" charset="-122"/>
              </a:rPr>
              <a:t>共享内存区域，并返回相应的标识符。</a:t>
            </a:r>
            <a:endParaRPr lang="en-US" altLang="zh-CN" sz="2400" kern="0" dirty="0" smtClean="0">
              <a:solidFill>
                <a:srgbClr val="0000CC"/>
              </a:solidFill>
              <a:latin typeface="微软雅黑" panose="020B0503020204020204" pitchFamily="34" charset="-122"/>
              <a:ea typeface="微软雅黑" panose="020B0503020204020204" pitchFamily="34" charset="-122"/>
            </a:endParaRPr>
          </a:p>
          <a:p>
            <a:pPr lvl="0" indent="457200" algn="just">
              <a:lnSpc>
                <a:spcPct val="150000"/>
              </a:lnSpc>
              <a:spcBef>
                <a:spcPts val="0"/>
              </a:spcBef>
              <a:buClr>
                <a:schemeClr val="accent1"/>
              </a:buClr>
              <a:buSzPct val="90000"/>
              <a:buFont typeface="+mj-lt"/>
              <a:buAutoNum type="arabicPeriod"/>
            </a:pP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映射共享内存。</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通过</a:t>
            </a:r>
            <a:r>
              <a:rPr kumimoji="0" lang="en-US" altLang="zh-CN" sz="2400" b="1" i="0" u="none" strike="noStrike" kern="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rPr>
              <a:t>shmat</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 )</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函数将创建的共享内存映射到具体的进程空间中去。该函数返回共享内存在进程空间中的地址，用户可以通过指针，使用</a:t>
            </a:r>
            <a:r>
              <a:rPr kumimoji="0" lang="zh-CN" altLang="en-US" sz="24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不带缓冲的</a:t>
            </a:r>
            <a:r>
              <a:rPr kumimoji="0" lang="en-US" altLang="zh-CN" sz="24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I/O</a:t>
            </a:r>
            <a:r>
              <a:rPr kumimoji="0" lang="zh-CN" altLang="en-US" sz="24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操作</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读写这块共享内存。</a:t>
            </a:r>
            <a:endPar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lvl="0" indent="457200" algn="just">
              <a:lnSpc>
                <a:spcPct val="150000"/>
              </a:lnSpc>
              <a:spcBef>
                <a:spcPts val="0"/>
              </a:spcBef>
              <a:buClr>
                <a:schemeClr val="accent1"/>
              </a:buClr>
              <a:buSzPct val="90000"/>
              <a:buFont typeface="+mj-lt"/>
              <a:buAutoNum type="arabicPeriod"/>
            </a:pPr>
            <a:r>
              <a:rPr lang="zh-CN" altLang="en-US" sz="2400" b="1" kern="0" dirty="0" smtClean="0">
                <a:solidFill>
                  <a:srgbClr val="FF0000"/>
                </a:solidFill>
                <a:latin typeface="微软雅黑" panose="020B0503020204020204" pitchFamily="34" charset="-122"/>
                <a:ea typeface="微软雅黑" panose="020B0503020204020204" pitchFamily="34" charset="-122"/>
              </a:rPr>
              <a:t>撤销映射。</a:t>
            </a:r>
            <a:r>
              <a:rPr lang="zh-CN" altLang="en-US" sz="2400" kern="0" dirty="0" smtClean="0">
                <a:solidFill>
                  <a:srgbClr val="0000CC"/>
                </a:solidFill>
                <a:latin typeface="微软雅黑" panose="020B0503020204020204" pitchFamily="34" charset="-122"/>
                <a:ea typeface="微软雅黑" panose="020B0503020204020204" pitchFamily="34" charset="-122"/>
              </a:rPr>
              <a:t>在对共享内存读写完毕后，通过</a:t>
            </a:r>
            <a:r>
              <a:rPr lang="en-US" altLang="zh-CN" sz="2400" b="1" kern="0" dirty="0" err="1" smtClean="0">
                <a:solidFill>
                  <a:srgbClr val="FF0000"/>
                </a:solidFill>
                <a:latin typeface="微软雅黑" panose="020B0503020204020204" pitchFamily="34" charset="-122"/>
                <a:ea typeface="微软雅黑" panose="020B0503020204020204" pitchFamily="34" charset="-122"/>
              </a:rPr>
              <a:t>shmdt</a:t>
            </a:r>
            <a:r>
              <a:rPr lang="en-US" altLang="zh-CN" sz="2400" b="1" kern="0" dirty="0" smtClean="0">
                <a:solidFill>
                  <a:srgbClr val="FF0000"/>
                </a:solidFill>
                <a:latin typeface="微软雅黑" panose="020B0503020204020204" pitchFamily="34" charset="-122"/>
                <a:ea typeface="微软雅黑" panose="020B0503020204020204" pitchFamily="34" charset="-122"/>
              </a:rPr>
              <a:t>( )</a:t>
            </a:r>
            <a:r>
              <a:rPr lang="zh-CN" altLang="en-US" sz="2400" kern="0" dirty="0" smtClean="0">
                <a:solidFill>
                  <a:srgbClr val="0000CC"/>
                </a:solidFill>
                <a:latin typeface="微软雅黑" panose="020B0503020204020204" pitchFamily="34" charset="-122"/>
                <a:ea typeface="微软雅黑" panose="020B0503020204020204" pitchFamily="34" charset="-122"/>
              </a:rPr>
              <a:t>函数将共享内存从进程空间分离出去。</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42439ADA-929F-44FB-BDE0-85A2874FF8F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sz="3200" b="1" dirty="0" smtClean="0">
                <a:solidFill>
                  <a:srgbClr val="0000CC"/>
                </a:solidFill>
                <a:latin typeface="+mn-ea"/>
                <a:ea typeface="+mn-ea"/>
              </a:rPr>
              <a:t>6.3 </a:t>
            </a:r>
            <a:r>
              <a:rPr lang="zh-CN" altLang="en-US" sz="3200" b="1" dirty="0" smtClean="0">
                <a:solidFill>
                  <a:srgbClr val="0000CC"/>
                </a:solidFill>
                <a:latin typeface="+mn-ea"/>
                <a:ea typeface="+mn-ea"/>
              </a:rPr>
              <a:t>进程间的通信</a:t>
            </a:r>
            <a:endParaRPr lang="zh-CN" altLang="en-US" sz="3200" b="1" dirty="0" smtClean="0">
              <a:solidFill>
                <a:srgbClr val="0000CC"/>
              </a:solidFill>
              <a:latin typeface="+mn-ea"/>
              <a:ea typeface="+mn-ea"/>
            </a:endParaRPr>
          </a:p>
        </p:txBody>
      </p:sp>
      <p:sp>
        <p:nvSpPr>
          <p:cNvPr id="4" name="Rectangle 3"/>
          <p:cNvSpPr txBox="1"/>
          <p:nvPr/>
        </p:nvSpPr>
        <p:spPr>
          <a:xfrm>
            <a:off x="248332" y="1091202"/>
            <a:ext cx="8517982" cy="4782823"/>
          </a:xfrm>
          <a:prstGeom prst="rect">
            <a:avLst/>
          </a:prstGeom>
        </p:spPr>
        <p:txBody>
          <a:bodyPr/>
          <a:lstStyle/>
          <a:p>
            <a:pPr marL="342900" marR="0" lvl="0" indent="342900" algn="just" defTabSz="914400" rtl="0" eaLnBrk="1" fontAlgn="base" latinLnBrk="0" hangingPunct="1">
              <a:lnSpc>
                <a:spcPct val="150000"/>
              </a:lnSpc>
              <a:spcBef>
                <a:spcPct val="20000"/>
              </a:spcBef>
              <a:spcAft>
                <a:spcPct val="0"/>
              </a:spcAft>
              <a:buClr>
                <a:schemeClr val="accent1"/>
              </a:buClr>
              <a:buSzPct val="60000"/>
              <a:buFont typeface="Wingdings" panose="05000000000000000000" pitchFamily="2" charset="2"/>
              <a:buChar char="u"/>
              <a:defRPr/>
            </a:pP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Linux</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下的进程通信手段基本上是从</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UNIX</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平台上的进程通信手段继承而来的。而对</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UNIX</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发展做出重大贡献的两大主力</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AT&amp;T</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的贝尔实验室</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及</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BSD</a:t>
            </a:r>
            <a:r>
              <a:rPr kumimoji="0" lang="zh-CN" altLang="en-US" sz="240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（加州大学伯克利分校的伯克利软件发布中心）</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在进程间的通信方面的侧重点有所不同。</a:t>
            </a:r>
            <a:endPar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marL="342900" lvl="0" indent="342900" algn="just">
              <a:lnSpc>
                <a:spcPct val="150000"/>
              </a:lnSpc>
              <a:spcBef>
                <a:spcPct val="20000"/>
              </a:spcBef>
              <a:buClr>
                <a:schemeClr val="accent1"/>
              </a:buClr>
              <a:buSzPct val="60000"/>
              <a:buFont typeface="Wingdings" panose="05000000000000000000" pitchFamily="2" charset="2"/>
              <a:buChar char="u"/>
              <a:defRPr/>
            </a:pPr>
            <a:r>
              <a:rPr kumimoji="0" lang="zh-CN" altLang="en-US" sz="240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前者</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是对</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UNIX</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早期的进程间通信</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r>
              <a:rPr lang="en-US" altLang="zh-CN" sz="2400" b="1" kern="0" dirty="0" smtClean="0">
                <a:solidFill>
                  <a:srgbClr val="FF0000"/>
                </a:solidFill>
                <a:latin typeface="微软雅黑" panose="020B0503020204020204" pitchFamily="34" charset="-122"/>
                <a:ea typeface="微软雅黑" panose="020B0503020204020204" pitchFamily="34" charset="-122"/>
              </a:rPr>
              <a:t>IPC</a:t>
            </a:r>
            <a:r>
              <a:rPr lang="zh-CN" altLang="en-US" sz="2400" b="1" kern="0" dirty="0">
                <a:solidFill>
                  <a:srgbClr val="FF0000"/>
                </a:solidFill>
                <a:latin typeface="微软雅黑" panose="020B0503020204020204" pitchFamily="34" charset="-122"/>
                <a:ea typeface="微软雅黑" panose="020B0503020204020204" pitchFamily="34" charset="-122"/>
              </a:rPr>
              <a:t>，</a:t>
            </a:r>
            <a:r>
              <a:rPr lang="en-US" altLang="zh-CN" sz="2400" b="1" kern="0" dirty="0" err="1">
                <a:solidFill>
                  <a:srgbClr val="FF0000"/>
                </a:solidFill>
                <a:latin typeface="微软雅黑" panose="020B0503020204020204" pitchFamily="34" charset="-122"/>
                <a:ea typeface="微软雅黑" panose="020B0503020204020204" pitchFamily="34" charset="-122"/>
              </a:rPr>
              <a:t>Interprocess</a:t>
            </a:r>
            <a:r>
              <a:rPr lang="en-US" altLang="zh-CN" sz="2400" b="1" kern="0" dirty="0">
                <a:solidFill>
                  <a:srgbClr val="FF0000"/>
                </a:solidFill>
                <a:latin typeface="微软雅黑" panose="020B0503020204020204" pitchFamily="34" charset="-122"/>
                <a:ea typeface="微软雅黑" panose="020B0503020204020204" pitchFamily="34" charset="-122"/>
              </a:rPr>
              <a:t> </a:t>
            </a:r>
            <a:r>
              <a:rPr lang="en-US" altLang="zh-CN" sz="2400" b="1" kern="0" dirty="0" smtClean="0">
                <a:solidFill>
                  <a:srgbClr val="FF0000"/>
                </a:solidFill>
                <a:latin typeface="微软雅黑" panose="020B0503020204020204" pitchFamily="34" charset="-122"/>
                <a:ea typeface="微软雅黑" panose="020B0503020204020204" pitchFamily="34" charset="-122"/>
              </a:rPr>
              <a:t>communication</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手段进行了系统的改进和扩充，形成了“</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system V IPC”</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，其通信进程主要局限在单个计算机内；</a:t>
            </a:r>
            <a:endPar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marL="342900" marR="0" lvl="0" indent="342900" algn="just" defTabSz="914400" rtl="0" eaLnBrk="1" fontAlgn="base" latinLnBrk="0" hangingPunct="1">
              <a:lnSpc>
                <a:spcPct val="150000"/>
              </a:lnSpc>
              <a:spcBef>
                <a:spcPct val="20000"/>
              </a:spcBef>
              <a:spcAft>
                <a:spcPct val="0"/>
              </a:spcAft>
              <a:buClr>
                <a:schemeClr val="accent1"/>
              </a:buClr>
              <a:buSzPct val="60000"/>
              <a:buFont typeface="Wingdings" panose="05000000000000000000" pitchFamily="2" charset="2"/>
              <a:buChar char="u"/>
              <a:defRPr/>
            </a:pPr>
            <a:r>
              <a:rPr kumimoji="0" lang="zh-CN" altLang="en-US" sz="240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后者</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则跳过了该限制，形成了基于套接口（</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socket</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）的进程间通信机制。</a:t>
            </a:r>
            <a:endPar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marL="342900" marR="0" lvl="0" indent="342900" algn="just" defTabSz="914400" rtl="0" eaLnBrk="1" fontAlgn="base" latinLnBrk="0" hangingPunct="1">
              <a:lnSpc>
                <a:spcPct val="150000"/>
              </a:lnSpc>
              <a:spcBef>
                <a:spcPct val="20000"/>
              </a:spcBef>
              <a:spcAft>
                <a:spcPct val="0"/>
              </a:spcAft>
              <a:buClr>
                <a:schemeClr val="accent1"/>
              </a:buClr>
              <a:buSzPct val="60000"/>
              <a:buFont typeface="Wingdings" panose="05000000000000000000" pitchFamily="2" charset="2"/>
              <a:buChar char="u"/>
              <a:defRPr/>
            </a:pP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而</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Linux</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则把两者的优势都继承了下来。</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DBBFB0D8-0B9B-4976-9C06-0F0A54CD470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6.3.3 </a:t>
            </a:r>
            <a:r>
              <a:rPr lang="zh-CN" altLang="en-US" b="1" dirty="0" smtClean="0">
                <a:solidFill>
                  <a:srgbClr val="0000CC"/>
                </a:solidFill>
                <a:latin typeface="+mn-ea"/>
                <a:ea typeface="+mn-ea"/>
              </a:rPr>
              <a:t> 共享内存</a:t>
            </a:r>
            <a:endParaRPr lang="zh-CN" altLang="en-US" b="1" dirty="0" smtClean="0">
              <a:solidFill>
                <a:srgbClr val="0000CC"/>
              </a:solidFill>
              <a:latin typeface="+mn-ea"/>
              <a:ea typeface="+mn-ea"/>
            </a:endParaRPr>
          </a:p>
        </p:txBody>
      </p:sp>
      <p:sp>
        <p:nvSpPr>
          <p:cNvPr id="7" name="AutoShape 9"/>
          <p:cNvSpPr>
            <a:spLocks noChangeArrowheads="1"/>
          </p:cNvSpPr>
          <p:nvPr/>
        </p:nvSpPr>
        <p:spPr bwMode="auto">
          <a:xfrm>
            <a:off x="686952" y="1168252"/>
            <a:ext cx="3334541" cy="42727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、相关重要函数使用</a:t>
            </a:r>
            <a:endParaRPr kumimoji="0" lang="zh-CN" altLang="en-US" sz="2400" b="1" kern="10" dirty="0">
              <a:solidFill>
                <a:schemeClr val="tx1"/>
              </a:solidFill>
              <a:latin typeface="+mn-ea"/>
            </a:endParaRPr>
          </a:p>
        </p:txBody>
      </p:sp>
      <p:graphicFrame>
        <p:nvGraphicFramePr>
          <p:cNvPr id="9" name="Group 66"/>
          <p:cNvGraphicFramePr/>
          <p:nvPr/>
        </p:nvGraphicFramePr>
        <p:xfrm>
          <a:off x="428595" y="1715679"/>
          <a:ext cx="8441703" cy="4091112"/>
        </p:xfrm>
        <a:graphic>
          <a:graphicData uri="http://schemas.openxmlformats.org/drawingml/2006/table">
            <a:tbl>
              <a:tblPr/>
              <a:tblGrid>
                <a:gridCol w="4564448"/>
                <a:gridCol w="3877255"/>
              </a:tblGrid>
              <a:tr h="561185">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黑体" panose="02010600030101010101" pitchFamily="49" charset="-122"/>
                          <a:ea typeface="黑体" panose="02010600030101010101" pitchFamily="49" charset="-122"/>
                          <a:cs typeface="Times New Roman" panose="02020603050405020304" pitchFamily="18" charset="0"/>
                        </a:rPr>
                        <a:t>函  数</a:t>
                      </a:r>
                      <a:endParaRPr kumimoji="0" lang="zh-CN" altLang="en-US" sz="2000" b="1" i="0" u="none" strike="noStrike" cap="none" normalizeH="0" baseline="0" dirty="0" smtClean="0">
                        <a:ln>
                          <a:noFill/>
                        </a:ln>
                        <a:solidFill>
                          <a:srgbClr val="0000FF"/>
                        </a:solidFill>
                        <a:effectLst/>
                        <a:latin typeface="黑体" panose="02010600030101010101" pitchFamily="49" charset="-122"/>
                        <a:ea typeface="黑体" panose="0201060003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黑体" panose="02010600030101010101" pitchFamily="49" charset="-122"/>
                          <a:ea typeface="黑体" panose="02010600030101010101" pitchFamily="49" charset="-122"/>
                          <a:cs typeface="Times New Roman" panose="02020603050405020304" pitchFamily="18" charset="0"/>
                        </a:rPr>
                        <a:t>功 能 说 明</a:t>
                      </a:r>
                      <a:endParaRPr kumimoji="0" lang="zh-CN" altLang="en-US" sz="2000" b="1" i="0" u="none" strike="noStrike" cap="none" normalizeH="0" baseline="0" dirty="0" smtClean="0">
                        <a:ln>
                          <a:noFill/>
                        </a:ln>
                        <a:solidFill>
                          <a:srgbClr val="0000FF"/>
                        </a:solidFill>
                        <a:effectLst/>
                        <a:latin typeface="黑体" panose="02010600030101010101" pitchFamily="49" charset="-122"/>
                        <a:ea typeface="黑体" panose="0201060003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8167">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int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800" b="1" i="0" u="none" strike="noStrike" cap="none" normalizeH="0" baseline="0" dirty="0" err="1" smtClean="0">
                          <a:ln>
                            <a:noFill/>
                          </a:ln>
                          <a:solidFill>
                            <a:srgbClr val="FF0000"/>
                          </a:solidFill>
                          <a:effectLst/>
                          <a:latin typeface="+mn-lt"/>
                          <a:ea typeface="MS PGothic" panose="020B0600070205080204" pitchFamily="34" charset="-128"/>
                          <a:cs typeface="Times New Roman" panose="02020603050405020304" pitchFamily="18" charset="0"/>
                        </a:rPr>
                        <a:t>shmget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key_t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key,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int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size,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int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flag);</a:t>
                      </a:r>
                      <a:endPar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cs typeface="Times New Roman" panose="02020603050405020304" pitchFamily="18" charset="0"/>
                        </a:rPr>
                        <a:t>创建由参数</a:t>
                      </a:r>
                      <a:r>
                        <a:rPr kumimoji="0" lang="en-US" altLang="zh-CN" sz="20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cs typeface="Times New Roman" panose="02020603050405020304" pitchFamily="18" charset="0"/>
                        </a:rPr>
                        <a:t>size</a:t>
                      </a:r>
                      <a:r>
                        <a:rPr kumimoji="0" lang="zh-CN" altLang="en-US" sz="20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cs typeface="Times New Roman" panose="02020603050405020304" pitchFamily="18" charset="0"/>
                        </a:rPr>
                        <a:t>指定大小的共享内存</a:t>
                      </a:r>
                      <a:endParaRPr kumimoji="0"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8167">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char *</a:t>
                      </a:r>
                      <a:r>
                        <a:rPr kumimoji="0" lang="en-US" altLang="zh-CN" sz="2800" b="1" i="0" u="none" strike="noStrike" kern="1200" cap="none" normalizeH="0" baseline="0" dirty="0" err="1" smtClean="0">
                          <a:ln>
                            <a:noFill/>
                          </a:ln>
                          <a:solidFill>
                            <a:srgbClr val="FF0000"/>
                          </a:solidFill>
                          <a:effectLst/>
                          <a:latin typeface="+mn-lt"/>
                          <a:ea typeface="MS PGothic" panose="020B0600070205080204" pitchFamily="34" charset="-128"/>
                          <a:cs typeface="Times New Roman" panose="02020603050405020304" pitchFamily="18" charset="0"/>
                        </a:rPr>
                        <a:t>shmat</a:t>
                      </a:r>
                      <a:r>
                        <a:rPr kumimoji="0" lang="en-US" altLang="zh-CN" sz="2800" b="1" i="0" u="none" strike="noStrike" kern="1200" cap="none" normalizeH="0" baseline="0" dirty="0" smtClean="0">
                          <a:ln>
                            <a:noFill/>
                          </a:ln>
                          <a:solidFill>
                            <a:srgbClr val="FF0000"/>
                          </a:solidFill>
                          <a:effectLst/>
                          <a:latin typeface="+mn-lt"/>
                          <a:ea typeface="MS PGothic" panose="020B0600070205080204" pitchFamily="34" charset="-128"/>
                          <a:cs typeface="Times New Roman" panose="02020603050405020304" pitchFamily="18" charset="0"/>
                        </a:rPr>
                        <a:t>(</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int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shm_id</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const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void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addr</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int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flag);</a:t>
                      </a:r>
                      <a:endPar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cs typeface="Times New Roman" panose="02020603050405020304" pitchFamily="18" charset="0"/>
                        </a:rPr>
                        <a:t>将共享内存映射到调用进程空间中的指定地址</a:t>
                      </a:r>
                      <a:endParaRPr kumimoji="0"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8167">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int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800" b="1" i="0" u="none" strike="noStrike" kern="1200" cap="none" normalizeH="0" baseline="0" dirty="0" err="1" smtClean="0">
                          <a:ln>
                            <a:noFill/>
                          </a:ln>
                          <a:solidFill>
                            <a:srgbClr val="FF0000"/>
                          </a:solidFill>
                          <a:effectLst/>
                          <a:latin typeface="+mn-lt"/>
                          <a:ea typeface="MS PGothic" panose="020B0600070205080204" pitchFamily="34" charset="-128"/>
                          <a:cs typeface="Times New Roman" panose="02020603050405020304" pitchFamily="18" charset="0"/>
                        </a:rPr>
                        <a:t>shmctl</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int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shm_id</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int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cmd</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struct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shmid_ds</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buf</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a:t>
                      </a:r>
                      <a:endPar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cs typeface="Times New Roman" panose="02020603050405020304" pitchFamily="18" charset="0"/>
                        </a:rPr>
                        <a:t>对共享内存进行操作</a:t>
                      </a:r>
                      <a:endParaRPr kumimoji="0"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8167">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int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a:t>
                      </a:r>
                      <a:r>
                        <a:rPr kumimoji="0" lang="en-US" altLang="zh-CN" sz="2800" b="1" i="0" u="none" strike="noStrike" kern="1200" cap="none" normalizeH="0" baseline="0" dirty="0" err="1" smtClean="0">
                          <a:ln>
                            <a:noFill/>
                          </a:ln>
                          <a:solidFill>
                            <a:srgbClr val="FF0000"/>
                          </a:solidFill>
                          <a:effectLst/>
                          <a:latin typeface="+mn-lt"/>
                          <a:ea typeface="MS PGothic" panose="020B0600070205080204" pitchFamily="34" charset="-128"/>
                          <a:cs typeface="Times New Roman" panose="02020603050405020304" pitchFamily="18" charset="0"/>
                        </a:rPr>
                        <a:t>shmdt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const</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  void  *</a:t>
                      </a:r>
                      <a:r>
                        <a:rPr kumimoji="0" lang="en-US" altLang="zh-CN" sz="2400" b="1" i="0" u="none" strike="noStrike" cap="none" normalizeH="0" baseline="0" dirty="0" err="1" smtClean="0">
                          <a:ln>
                            <a:noFill/>
                          </a:ln>
                          <a:solidFill>
                            <a:srgbClr val="0000FF"/>
                          </a:solidFill>
                          <a:effectLst/>
                          <a:latin typeface="+mn-lt"/>
                          <a:ea typeface="MS PGothic" panose="020B0600070205080204" pitchFamily="34" charset="-128"/>
                          <a:cs typeface="Times New Roman" panose="02020603050405020304" pitchFamily="18" charset="0"/>
                        </a:rPr>
                        <a:t>addr</a:t>
                      </a:r>
                      <a:r>
                        <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cs typeface="Times New Roman" panose="02020603050405020304" pitchFamily="18" charset="0"/>
                        </a:rPr>
                        <a:t>);</a:t>
                      </a:r>
                      <a:endParaRPr kumimoji="0" lang="en-US" altLang="zh-CN" sz="2400" b="1" i="0" u="none" strike="noStrike" cap="none" normalizeH="0" baseline="0" dirty="0" smtClean="0">
                        <a:ln>
                          <a:noFill/>
                        </a:ln>
                        <a:solidFill>
                          <a:srgbClr val="0000FF"/>
                        </a:solidFill>
                        <a:effectLst/>
                        <a:latin typeface="+mn-lt"/>
                        <a:ea typeface="MS PGothic" panose="020B0600070205080204"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cs typeface="Times New Roman" panose="02020603050405020304" pitchFamily="18" charset="0"/>
                        </a:rPr>
                        <a:t>解除当前进程与共享内存的映射</a:t>
                      </a:r>
                      <a:endParaRPr kumimoji="0" lang="zh-CN" altLang="en-US" sz="20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Rectangle 68"/>
          <p:cNvSpPr>
            <a:spLocks noChangeArrowheads="1"/>
          </p:cNvSpPr>
          <p:nvPr/>
        </p:nvSpPr>
        <p:spPr bwMode="auto">
          <a:xfrm>
            <a:off x="1595438" y="6062663"/>
            <a:ext cx="6024562" cy="711200"/>
          </a:xfrm>
          <a:prstGeom prst="rect">
            <a:avLst/>
          </a:prstGeom>
          <a:solidFill>
            <a:schemeClr val="accent1"/>
          </a:soli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eaLnBrk="1" hangingPunct="1"/>
            <a:r>
              <a:rPr lang="zh-CN" altLang="en-US" sz="2000" b="1" dirty="0">
                <a:solidFill>
                  <a:schemeClr val="tx2"/>
                </a:solidFill>
              </a:rPr>
              <a:t>调用的共享内存函数所需头文件为：</a:t>
            </a:r>
            <a:endParaRPr lang="zh-CN" altLang="en-US" sz="2000" b="1" dirty="0">
              <a:solidFill>
                <a:schemeClr val="tx2"/>
              </a:solidFill>
            </a:endParaRPr>
          </a:p>
          <a:p>
            <a:pPr indent="266700" eaLnBrk="1" hangingPunct="1"/>
            <a:r>
              <a:rPr lang="zh-CN" altLang="en-US" sz="2000" b="1" dirty="0">
                <a:solidFill>
                  <a:srgbClr val="FFFF00"/>
                </a:solidFill>
              </a:rPr>
              <a:t>     </a:t>
            </a:r>
            <a:r>
              <a:rPr lang="en-US" altLang="zh-CN" sz="2000" b="1" dirty="0">
                <a:solidFill>
                  <a:srgbClr val="FFFF00"/>
                </a:solidFill>
              </a:rPr>
              <a:t>#include &lt;sys/</a:t>
            </a:r>
            <a:r>
              <a:rPr lang="en-US" altLang="zh-CN" sz="2000" b="1" dirty="0" err="1">
                <a:solidFill>
                  <a:srgbClr val="FFFF00"/>
                </a:solidFill>
              </a:rPr>
              <a:t>shm.h</a:t>
            </a:r>
            <a:r>
              <a:rPr lang="en-US" altLang="zh-CN" sz="2000" b="1" dirty="0">
                <a:solidFill>
                  <a:srgbClr val="FFFF00"/>
                </a:solidFill>
              </a:rPr>
              <a:t>&gt;</a:t>
            </a:r>
            <a:endParaRPr lang="en-US" altLang="zh-CN" sz="2000" b="1" dirty="0">
              <a:solidFill>
                <a:srgbClr val="FFFF00"/>
              </a:solidFill>
            </a:endParaRPr>
          </a:p>
        </p:txBody>
      </p:sp>
      <p:sp>
        <p:nvSpPr>
          <p:cNvPr id="2" name="日期占位符 1"/>
          <p:cNvSpPr>
            <a:spLocks noGrp="1"/>
          </p:cNvSpPr>
          <p:nvPr>
            <p:ph type="dt" sz="half" idx="10"/>
          </p:nvPr>
        </p:nvSpPr>
        <p:spPr/>
        <p:txBody>
          <a:bodyPr/>
          <a:lstStyle/>
          <a:p>
            <a:pPr>
              <a:defRPr/>
            </a:pPr>
            <a:fld id="{03D241AF-F63B-4DE4-A00A-BC57A2CE1EC4}" type="datetime10">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6.3.3 </a:t>
            </a:r>
            <a:r>
              <a:rPr lang="zh-CN" altLang="en-US" b="1" dirty="0" smtClean="0">
                <a:solidFill>
                  <a:srgbClr val="0000CC"/>
                </a:solidFill>
                <a:latin typeface="+mn-ea"/>
                <a:ea typeface="+mn-ea"/>
              </a:rPr>
              <a:t> 共享内存</a:t>
            </a:r>
            <a:endParaRPr lang="zh-CN" altLang="en-US" b="1" dirty="0" smtClean="0">
              <a:solidFill>
                <a:srgbClr val="0000CC"/>
              </a:solidFill>
              <a:latin typeface="+mn-ea"/>
              <a:ea typeface="+mn-ea"/>
            </a:endParaRPr>
          </a:p>
        </p:txBody>
      </p:sp>
      <p:sp>
        <p:nvSpPr>
          <p:cNvPr id="7" name="AutoShape 9"/>
          <p:cNvSpPr>
            <a:spLocks noChangeArrowheads="1"/>
          </p:cNvSpPr>
          <p:nvPr/>
        </p:nvSpPr>
        <p:spPr bwMode="auto">
          <a:xfrm>
            <a:off x="686952" y="1168252"/>
            <a:ext cx="3334541" cy="42727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、相关重要函数使用</a:t>
            </a:r>
            <a:endParaRPr kumimoji="0" lang="zh-CN" altLang="en-US" sz="2400" b="1" kern="10" dirty="0">
              <a:solidFill>
                <a:schemeClr val="tx1"/>
              </a:solidFill>
              <a:latin typeface="+mn-ea"/>
            </a:endParaRPr>
          </a:p>
        </p:txBody>
      </p:sp>
      <p:graphicFrame>
        <p:nvGraphicFramePr>
          <p:cNvPr id="5" name="表格 4"/>
          <p:cNvGraphicFramePr>
            <a:graphicFrameLocks noGrp="1"/>
          </p:cNvGraphicFramePr>
          <p:nvPr/>
        </p:nvGraphicFramePr>
        <p:xfrm>
          <a:off x="390525" y="2473959"/>
          <a:ext cx="8477250" cy="2335530"/>
        </p:xfrm>
        <a:graphic>
          <a:graphicData uri="http://schemas.openxmlformats.org/drawingml/2006/table">
            <a:tbl>
              <a:tblPr firstRow="1" bandRow="1">
                <a:tableStyleId>{D7AC3CCA-C797-4891-BE02-D94E43425B78}</a:tableStyleId>
              </a:tblPr>
              <a:tblGrid>
                <a:gridCol w="1631686"/>
                <a:gridCol w="6845564"/>
              </a:tblGrid>
              <a:tr h="530802">
                <a:tc>
                  <a:txBody>
                    <a:bodyPr/>
                    <a:lstStyle/>
                    <a:p>
                      <a:r>
                        <a:rPr lang="zh-CN" altLang="en-US" sz="1800" b="0" dirty="0" smtClean="0">
                          <a:latin typeface="+mn-ea"/>
                          <a:ea typeface="+mn-ea"/>
                        </a:rPr>
                        <a:t>函数原型</a:t>
                      </a:r>
                      <a:endParaRPr lang="zh-CN" altLang="en-US" sz="18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shmget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key_t</a:t>
                      </a:r>
                      <a:r>
                        <a:rPr lang="en-US" altLang="zh-CN" sz="2400" b="1" dirty="0" smtClean="0">
                          <a:solidFill>
                            <a:srgbClr val="FF0000"/>
                          </a:solidFill>
                          <a:latin typeface="+mj-lt"/>
                          <a:ea typeface="+mn-ea"/>
                        </a:rPr>
                        <a:t>   key</a:t>
                      </a:r>
                      <a:r>
                        <a:rPr lang="zh-CN" altLang="en-US" sz="2400" b="1" dirty="0" smtClean="0">
                          <a:solidFill>
                            <a:srgbClr val="FF0000"/>
                          </a:solidFill>
                          <a:latin typeface="+mj-lt"/>
                          <a:ea typeface="+mn-ea"/>
                        </a:rPr>
                        <a:t>， </a:t>
                      </a: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size </a:t>
                      </a:r>
                      <a:r>
                        <a:rPr lang="zh-CN" altLang="en-US" sz="2400" b="1" dirty="0" smtClean="0">
                          <a:solidFill>
                            <a:srgbClr val="FF0000"/>
                          </a:solidFill>
                          <a:latin typeface="+mj-lt"/>
                          <a:ea typeface="+mn-ea"/>
                        </a:rPr>
                        <a:t>，</a:t>
                      </a:r>
                      <a:r>
                        <a:rPr lang="zh-CN" altLang="en-US" sz="2400" b="1" baseline="0" dirty="0" smtClean="0">
                          <a:solidFill>
                            <a:srgbClr val="FF0000"/>
                          </a:solidFill>
                          <a:latin typeface="+mj-lt"/>
                          <a:ea typeface="+mn-ea"/>
                        </a:rPr>
                        <a:t> </a:t>
                      </a:r>
                      <a:r>
                        <a:rPr lang="en-US" altLang="zh-CN" sz="2400" b="1" baseline="0" dirty="0" err="1" smtClean="0">
                          <a:solidFill>
                            <a:srgbClr val="FF0000"/>
                          </a:solidFill>
                          <a:latin typeface="+mj-lt"/>
                          <a:ea typeface="+mn-ea"/>
                        </a:rPr>
                        <a:t>int</a:t>
                      </a:r>
                      <a:r>
                        <a:rPr lang="en-US" altLang="zh-CN" sz="2400" b="1" baseline="0" dirty="0" smtClean="0">
                          <a:solidFill>
                            <a:srgbClr val="FF0000"/>
                          </a:solidFill>
                          <a:latin typeface="+mj-lt"/>
                          <a:ea typeface="+mn-ea"/>
                        </a:rPr>
                        <a:t>  </a:t>
                      </a:r>
                      <a:r>
                        <a:rPr lang="en-US" altLang="zh-CN" sz="2400" b="1" baseline="0" dirty="0" err="1" smtClean="0">
                          <a:solidFill>
                            <a:srgbClr val="FF0000"/>
                          </a:solidFill>
                          <a:latin typeface="+mj-lt"/>
                          <a:ea typeface="+mn-ea"/>
                        </a:rPr>
                        <a:t>shmflg</a:t>
                      </a:r>
                      <a:r>
                        <a:rPr lang="zh-CN" altLang="en-US" sz="2400" b="1" baseline="0" dirty="0" smtClean="0">
                          <a:solidFill>
                            <a:srgbClr val="FF0000"/>
                          </a:solidFill>
                          <a:latin typeface="+mj-lt"/>
                          <a:ea typeface="+mn-ea"/>
                        </a:rPr>
                        <a:t>）</a:t>
                      </a:r>
                      <a:endParaRPr lang="en-US" altLang="zh-CN" sz="2400" b="1" dirty="0" smtClean="0">
                        <a:solidFill>
                          <a:srgbClr val="FF0000"/>
                        </a:solidFill>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1061605">
                <a:tc>
                  <a:txBody>
                    <a:bodyPr/>
                    <a:lstStyle/>
                    <a:p>
                      <a:r>
                        <a:rPr lang="zh-CN" altLang="en-US" sz="2000" b="0" dirty="0" smtClean="0">
                          <a:latin typeface="+mn-ea"/>
                          <a:ea typeface="+mn-ea"/>
                        </a:rPr>
                        <a:t>函数参数</a:t>
                      </a:r>
                      <a:endParaRPr lang="zh-CN" altLang="en-US" sz="20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c>
                  <a:txBody>
                    <a:bodyPr/>
                    <a:lstStyle/>
                    <a:p>
                      <a:r>
                        <a:rPr lang="en-US" altLang="zh-CN" sz="2000" b="1" baseline="0" dirty="0" smtClean="0">
                          <a:latin typeface="+mn-ea"/>
                          <a:ea typeface="+mn-ea"/>
                        </a:rPr>
                        <a:t>key</a:t>
                      </a:r>
                      <a:r>
                        <a:rPr lang="zh-CN" altLang="en-US" sz="2000" b="1" baseline="0" dirty="0" smtClean="0">
                          <a:latin typeface="+mn-ea"/>
                          <a:ea typeface="+mn-ea"/>
                        </a:rPr>
                        <a:t>：</a:t>
                      </a:r>
                      <a:r>
                        <a:rPr lang="zh-CN" altLang="en-US" sz="2000" b="0" baseline="0" dirty="0" smtClean="0">
                          <a:latin typeface="+mn-ea"/>
                          <a:ea typeface="+mn-ea"/>
                        </a:rPr>
                        <a:t>键值</a:t>
                      </a:r>
                      <a:endParaRPr lang="en-US" altLang="zh-CN" sz="2000" b="0" baseline="0" dirty="0" smtClean="0">
                        <a:latin typeface="+mn-ea"/>
                        <a:ea typeface="+mn-ea"/>
                      </a:endParaRPr>
                    </a:p>
                    <a:p>
                      <a:r>
                        <a:rPr lang="en-US" altLang="zh-CN" sz="2000" b="1" baseline="0" dirty="0" smtClean="0">
                          <a:latin typeface="+mn-ea"/>
                          <a:ea typeface="+mn-ea"/>
                        </a:rPr>
                        <a:t>size</a:t>
                      </a:r>
                      <a:r>
                        <a:rPr lang="zh-CN" altLang="en-US" sz="2000" b="1" baseline="0" dirty="0" smtClean="0">
                          <a:latin typeface="+mn-ea"/>
                          <a:ea typeface="+mn-ea"/>
                        </a:rPr>
                        <a:t>：</a:t>
                      </a:r>
                      <a:r>
                        <a:rPr lang="zh-CN" altLang="en-US" sz="2000" b="0" baseline="0" dirty="0" smtClean="0">
                          <a:latin typeface="+mn-ea"/>
                          <a:ea typeface="+mn-ea"/>
                        </a:rPr>
                        <a:t>共享内存区大小</a:t>
                      </a:r>
                      <a:endParaRPr lang="en-US" altLang="zh-CN" sz="2000" b="0" baseline="0" dirty="0" smtClean="0">
                        <a:latin typeface="+mn-ea"/>
                        <a:ea typeface="+mn-ea"/>
                      </a:endParaRPr>
                    </a:p>
                    <a:p>
                      <a:r>
                        <a:rPr lang="en-US" altLang="zh-CN" sz="2000" b="1" baseline="0" dirty="0" err="1" smtClean="0">
                          <a:latin typeface="+mn-ea"/>
                          <a:ea typeface="+mn-ea"/>
                        </a:rPr>
                        <a:t>shmflg</a:t>
                      </a:r>
                      <a:r>
                        <a:rPr lang="zh-CN" altLang="en-US" sz="2000" b="1" baseline="0" dirty="0" smtClean="0">
                          <a:latin typeface="+mn-ea"/>
                          <a:ea typeface="+mn-ea"/>
                        </a:rPr>
                        <a:t>：</a:t>
                      </a:r>
                      <a:r>
                        <a:rPr lang="zh-CN" altLang="en-US" sz="2000" b="0" baseline="0" dirty="0" smtClean="0">
                          <a:latin typeface="+mn-ea"/>
                          <a:ea typeface="+mn-ea"/>
                        </a:rPr>
                        <a:t>权限标志，与</a:t>
                      </a:r>
                      <a:r>
                        <a:rPr lang="en-US" altLang="zh-CN" sz="2000" b="0" baseline="0" dirty="0" smtClean="0">
                          <a:latin typeface="+mn-ea"/>
                          <a:ea typeface="+mn-ea"/>
                        </a:rPr>
                        <a:t>open</a:t>
                      </a:r>
                      <a:r>
                        <a:rPr lang="zh-CN" altLang="en-US" sz="2000" b="0" baseline="0" dirty="0" smtClean="0">
                          <a:latin typeface="+mn-ea"/>
                          <a:ea typeface="+mn-ea"/>
                        </a:rPr>
                        <a:t>函数的</a:t>
                      </a:r>
                      <a:r>
                        <a:rPr lang="en-US" altLang="zh-CN" sz="2000" b="0" baseline="0" dirty="0" smtClean="0">
                          <a:latin typeface="+mn-ea"/>
                          <a:ea typeface="+mn-ea"/>
                        </a:rPr>
                        <a:t>mode</a:t>
                      </a:r>
                      <a:r>
                        <a:rPr lang="zh-CN" altLang="en-US" sz="2000" b="0" baseline="0" dirty="0" smtClean="0">
                          <a:latin typeface="+mn-ea"/>
                          <a:ea typeface="+mn-ea"/>
                        </a:rPr>
                        <a:t>参数一样，如：</a:t>
                      </a:r>
                      <a:r>
                        <a:rPr lang="en-US" altLang="zh-CN" sz="2000" b="0" baseline="0" dirty="0" smtClean="0">
                          <a:latin typeface="+mn-ea"/>
                          <a:ea typeface="+mn-ea"/>
                        </a:rPr>
                        <a:t>0644</a:t>
                      </a:r>
                      <a:endParaRPr lang="en-US" altLang="zh-CN" sz="2000" b="0" baseline="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r>
              <a:tr h="743123">
                <a:tc>
                  <a:txBody>
                    <a:bodyPr/>
                    <a:lstStyle/>
                    <a:p>
                      <a:r>
                        <a:rPr lang="zh-CN" altLang="en-US" sz="2000" b="0" dirty="0" smtClean="0">
                          <a:latin typeface="+mn-ea"/>
                          <a:ea typeface="+mn-ea"/>
                        </a:rPr>
                        <a:t>函数返回值</a:t>
                      </a:r>
                      <a:endParaRPr lang="zh-CN" altLang="en-US" sz="20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2000" b="0" dirty="0" smtClean="0">
                          <a:latin typeface="+mn-ea"/>
                          <a:ea typeface="+mn-ea"/>
                        </a:rPr>
                        <a:t>成功：</a:t>
                      </a:r>
                      <a:r>
                        <a:rPr lang="zh-CN" altLang="en-US" sz="2000" b="1" dirty="0" smtClean="0">
                          <a:solidFill>
                            <a:srgbClr val="FF0000"/>
                          </a:solidFill>
                          <a:latin typeface="+mn-ea"/>
                          <a:ea typeface="+mn-ea"/>
                        </a:rPr>
                        <a:t>返回共享内存段标识符</a:t>
                      </a:r>
                      <a:endParaRPr lang="en-US" altLang="zh-CN" sz="2000" b="1" dirty="0" smtClean="0">
                        <a:solidFill>
                          <a:srgbClr val="FF0000"/>
                        </a:solidFill>
                        <a:latin typeface="+mn-ea"/>
                        <a:ea typeface="+mn-ea"/>
                      </a:endParaRPr>
                    </a:p>
                    <a:p>
                      <a:r>
                        <a:rPr lang="zh-CN" altLang="en-US" sz="2000" b="0" dirty="0" smtClean="0">
                          <a:latin typeface="+mn-ea"/>
                          <a:ea typeface="+mn-ea"/>
                        </a:rPr>
                        <a:t>失败：返回</a:t>
                      </a:r>
                      <a:r>
                        <a:rPr lang="en-US" altLang="zh-CN" sz="2000" b="0" dirty="0" smtClean="0">
                          <a:latin typeface="+mn-ea"/>
                          <a:ea typeface="+mn-ea"/>
                        </a:rPr>
                        <a:t>-1</a:t>
                      </a:r>
                      <a:endParaRPr lang="zh-CN" altLang="en-US" sz="20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6" name="Rectangle 3"/>
          <p:cNvSpPr txBox="1"/>
          <p:nvPr/>
        </p:nvSpPr>
        <p:spPr>
          <a:xfrm>
            <a:off x="160771" y="1771617"/>
            <a:ext cx="8564273" cy="498237"/>
          </a:xfrm>
          <a:prstGeom prst="rect">
            <a:avLst/>
          </a:prstGeom>
        </p:spPr>
        <p:txBody>
          <a:bodyPr/>
          <a:lstStyle/>
          <a:p>
            <a:pPr lvl="0">
              <a:lnSpc>
                <a:spcPct val="150000"/>
              </a:lnSpc>
              <a:spcBef>
                <a:spcPts val="0"/>
              </a:spcBef>
              <a:buClr>
                <a:schemeClr val="accent1"/>
              </a:buClr>
              <a:buSzPct val="60000"/>
            </a:pPr>
            <a:r>
              <a:rPr lang="en-US" altLang="zh-CN" sz="2000" b="1" kern="0" dirty="0" err="1" smtClean="0">
                <a:solidFill>
                  <a:srgbClr val="0000CC"/>
                </a:solidFill>
                <a:latin typeface="微软雅黑" panose="020B0503020204020204" pitchFamily="34" charset="-122"/>
                <a:ea typeface="微软雅黑" panose="020B0503020204020204" pitchFamily="34" charset="-122"/>
              </a:rPr>
              <a:t>shmget</a:t>
            </a:r>
            <a:r>
              <a:rPr lang="en-US" altLang="zh-CN" sz="2000" b="1" kern="0" dirty="0" smtClean="0">
                <a:solidFill>
                  <a:srgbClr val="0000CC"/>
                </a:solidFill>
                <a:latin typeface="微软雅黑" panose="020B0503020204020204" pitchFamily="34" charset="-122"/>
                <a:ea typeface="微软雅黑" panose="020B0503020204020204" pitchFamily="34" charset="-122"/>
              </a:rPr>
              <a:t>( )</a:t>
            </a:r>
            <a:r>
              <a:rPr lang="zh-CN" altLang="en-US" sz="2000" b="1" kern="0" dirty="0" smtClean="0">
                <a:solidFill>
                  <a:srgbClr val="0000CC"/>
                </a:solidFill>
                <a:latin typeface="微软雅黑" panose="020B0503020204020204" pitchFamily="34" charset="-122"/>
                <a:ea typeface="微软雅黑" panose="020B0503020204020204" pitchFamily="34" charset="-122"/>
              </a:rPr>
              <a:t>函数用于创建一个新的共享内存段或存取一个已存的共享内存段。</a:t>
            </a:r>
            <a:endParaRPr kumimoji="0" lang="en-US" altLang="zh-CN" sz="20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8" name="Rectangle 3"/>
          <p:cNvSpPr txBox="1"/>
          <p:nvPr/>
        </p:nvSpPr>
        <p:spPr>
          <a:xfrm>
            <a:off x="670558" y="4809489"/>
            <a:ext cx="8321041" cy="1960516"/>
          </a:xfrm>
          <a:prstGeom prst="rect">
            <a:avLst/>
          </a:prstGeom>
          <a:solidFill>
            <a:schemeClr val="tx2"/>
          </a:solidFill>
        </p:spPr>
        <p:txBody>
          <a:bodyPr/>
          <a:lstStyle/>
          <a:p>
            <a:pPr lvl="0">
              <a:lnSpc>
                <a:spcPct val="150000"/>
              </a:lnSpc>
              <a:spcBef>
                <a:spcPts val="0"/>
              </a:spcBef>
              <a:buClr>
                <a:schemeClr val="accent1"/>
              </a:buClr>
              <a:buSzPct val="60000"/>
            </a:pPr>
            <a:r>
              <a:rPr kumimoji="0" lang="zh-CN" altLang="en-US" sz="20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函数说明：</a:t>
            </a:r>
            <a:endParaRPr kumimoji="0" lang="en-US" altLang="zh-CN" sz="20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lvl="0">
              <a:lnSpc>
                <a:spcPct val="150000"/>
              </a:lnSpc>
              <a:spcBef>
                <a:spcPts val="0"/>
              </a:spcBef>
              <a:buClr>
                <a:schemeClr val="accent1"/>
              </a:buClr>
              <a:buSzPct val="60000"/>
            </a:pPr>
            <a:r>
              <a:rPr lang="zh-CN" altLang="en-US" sz="2000" kern="0" dirty="0" smtClean="0">
                <a:solidFill>
                  <a:srgbClr val="0000CC"/>
                </a:solidFill>
                <a:latin typeface="微软雅黑" panose="020B0503020204020204" pitchFamily="34" charset="-122"/>
                <a:ea typeface="微软雅黑" panose="020B0503020204020204" pitchFamily="34" charset="-122"/>
              </a:rPr>
              <a:t>如果没有共享内存与键值</a:t>
            </a:r>
            <a:r>
              <a:rPr lang="en-US" altLang="zh-CN" sz="2000" kern="0" dirty="0" smtClean="0">
                <a:solidFill>
                  <a:srgbClr val="0000CC"/>
                </a:solidFill>
                <a:latin typeface="微软雅黑" panose="020B0503020204020204" pitchFamily="34" charset="-122"/>
                <a:ea typeface="微软雅黑" panose="020B0503020204020204" pitchFamily="34" charset="-122"/>
              </a:rPr>
              <a:t>key</a:t>
            </a:r>
            <a:r>
              <a:rPr lang="zh-CN" altLang="en-US" sz="2000" kern="0" dirty="0" smtClean="0">
                <a:solidFill>
                  <a:srgbClr val="0000CC"/>
                </a:solidFill>
                <a:latin typeface="微软雅黑" panose="020B0503020204020204" pitchFamily="34" charset="-122"/>
                <a:ea typeface="微软雅黑" panose="020B0503020204020204" pitchFamily="34" charset="-122"/>
              </a:rPr>
              <a:t>相对应，并且</a:t>
            </a:r>
            <a:r>
              <a:rPr lang="en-US" altLang="zh-CN" sz="2000" kern="0" dirty="0" err="1" smtClean="0">
                <a:solidFill>
                  <a:srgbClr val="0000CC"/>
                </a:solidFill>
                <a:latin typeface="微软雅黑" panose="020B0503020204020204" pitchFamily="34" charset="-122"/>
                <a:ea typeface="微软雅黑" panose="020B0503020204020204" pitchFamily="34" charset="-122"/>
              </a:rPr>
              <a:t>shmflg</a:t>
            </a:r>
            <a:r>
              <a:rPr lang="zh-CN" altLang="en-US" sz="2000" kern="0" dirty="0" smtClean="0">
                <a:solidFill>
                  <a:srgbClr val="0000CC"/>
                </a:solidFill>
                <a:latin typeface="微软雅黑" panose="020B0503020204020204" pitchFamily="34" charset="-122"/>
                <a:ea typeface="微软雅黑" panose="020B0503020204020204" pitchFamily="34" charset="-122"/>
              </a:rPr>
              <a:t>中包含</a:t>
            </a:r>
            <a:r>
              <a:rPr lang="en-US" altLang="zh-CN" sz="2000" b="1" kern="0" dirty="0" smtClean="0">
                <a:solidFill>
                  <a:srgbClr val="FF0000"/>
                </a:solidFill>
                <a:latin typeface="微软雅黑" panose="020B0503020204020204" pitchFamily="34" charset="-122"/>
                <a:ea typeface="微软雅黑" panose="020B0503020204020204" pitchFamily="34" charset="-122"/>
              </a:rPr>
              <a:t>IPC_CREAT</a:t>
            </a:r>
            <a:r>
              <a:rPr lang="zh-CN" altLang="en-US" sz="2000" kern="0" dirty="0" smtClean="0">
                <a:solidFill>
                  <a:srgbClr val="0000CC"/>
                </a:solidFill>
                <a:latin typeface="微软雅黑" panose="020B0503020204020204" pitchFamily="34" charset="-122"/>
                <a:ea typeface="微软雅黑" panose="020B0503020204020204" pitchFamily="34" charset="-122"/>
              </a:rPr>
              <a:t>标志位，就创建一个新的共享内存。</a:t>
            </a:r>
            <a:endParaRPr lang="en-US" altLang="zh-CN" sz="2000" kern="0" dirty="0" smtClean="0">
              <a:solidFill>
                <a:srgbClr val="0000CC"/>
              </a:solidFill>
              <a:latin typeface="微软雅黑" panose="020B0503020204020204" pitchFamily="34" charset="-122"/>
              <a:ea typeface="微软雅黑" panose="020B0503020204020204" pitchFamily="34" charset="-122"/>
            </a:endParaRPr>
          </a:p>
          <a:p>
            <a:pPr lvl="0">
              <a:lnSpc>
                <a:spcPct val="150000"/>
              </a:lnSpc>
              <a:spcBef>
                <a:spcPts val="0"/>
              </a:spcBef>
              <a:buClr>
                <a:schemeClr val="accent1"/>
              </a:buClr>
              <a:buSzPct val="60000"/>
            </a:pPr>
            <a:r>
              <a:rPr lang="en-US" altLang="zh-CN" sz="2000" kern="0" dirty="0" smtClean="0">
                <a:solidFill>
                  <a:srgbClr val="0000CC"/>
                </a:solidFill>
                <a:latin typeface="微软雅黑" panose="020B0503020204020204" pitchFamily="34" charset="-122"/>
                <a:ea typeface="微软雅黑" panose="020B0503020204020204" pitchFamily="34" charset="-122"/>
              </a:rPr>
              <a:t>Key</a:t>
            </a:r>
            <a:r>
              <a:rPr lang="zh-CN" altLang="en-US" sz="2000" kern="0" dirty="0" smtClean="0">
                <a:solidFill>
                  <a:srgbClr val="0000CC"/>
                </a:solidFill>
                <a:latin typeface="微软雅黑" panose="020B0503020204020204" pitchFamily="34" charset="-122"/>
                <a:ea typeface="微软雅黑" panose="020B0503020204020204" pitchFamily="34" charset="-122"/>
              </a:rPr>
              <a:t>参数设置为</a:t>
            </a:r>
            <a:r>
              <a:rPr lang="en-US" altLang="zh-CN" sz="2000" b="1" kern="0" dirty="0" smtClean="0">
                <a:solidFill>
                  <a:srgbClr val="FF0000"/>
                </a:solidFill>
                <a:latin typeface="微软雅黑" panose="020B0503020204020204" pitchFamily="34" charset="-122"/>
                <a:ea typeface="微软雅黑" panose="020B0503020204020204" pitchFamily="34" charset="-122"/>
              </a:rPr>
              <a:t>IPC_PRIVATE</a:t>
            </a:r>
            <a:r>
              <a:rPr lang="zh-CN" altLang="en-US" sz="2000" b="1" kern="0" dirty="0" smtClean="0">
                <a:solidFill>
                  <a:srgbClr val="0000CC"/>
                </a:solidFill>
                <a:latin typeface="微软雅黑" panose="020B0503020204020204" pitchFamily="34" charset="-122"/>
                <a:ea typeface="微软雅黑" panose="020B0503020204020204" pitchFamily="34" charset="-122"/>
              </a:rPr>
              <a:t>，</a:t>
            </a:r>
            <a:r>
              <a:rPr lang="en-US" altLang="zh-CN" sz="2000" b="1" kern="0" dirty="0" smtClean="0">
                <a:solidFill>
                  <a:srgbClr val="0000CC"/>
                </a:solidFill>
                <a:latin typeface="微软雅黑" panose="020B0503020204020204" pitchFamily="34" charset="-122"/>
                <a:ea typeface="微软雅黑" panose="020B0503020204020204" pitchFamily="34" charset="-122"/>
              </a:rPr>
              <a:t> </a:t>
            </a:r>
            <a:r>
              <a:rPr lang="zh-CN" altLang="en-US" sz="2000" kern="0" dirty="0" smtClean="0">
                <a:solidFill>
                  <a:srgbClr val="0000CC"/>
                </a:solidFill>
                <a:latin typeface="微软雅黑" panose="020B0503020204020204" pitchFamily="34" charset="-122"/>
                <a:ea typeface="微软雅黑" panose="020B0503020204020204" pitchFamily="34" charset="-122"/>
              </a:rPr>
              <a:t>创建一个当前进程的私有共享内存</a:t>
            </a:r>
            <a:r>
              <a:rPr lang="zh-CN" altLang="en-US" sz="2000" b="1" kern="0" dirty="0" smtClean="0">
                <a:solidFill>
                  <a:srgbClr val="0000CC"/>
                </a:solidFill>
                <a:latin typeface="微软雅黑" panose="020B0503020204020204" pitchFamily="34" charset="-122"/>
                <a:ea typeface="微软雅黑" panose="020B0503020204020204" pitchFamily="34" charset="-122"/>
              </a:rPr>
              <a:t>。</a:t>
            </a:r>
            <a:endParaRPr lang="en-US" altLang="zh-CN" sz="2000" b="1" kern="0" dirty="0" smtClean="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6B450B96-2662-4463-B754-AE80EC022E6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123068"/>
            <a:ext cx="8786190" cy="5780044"/>
          </a:xfrm>
          <a:prstGeom prst="rect">
            <a:avLst/>
          </a:prstGeom>
          <a:ln>
            <a:solidFill>
              <a:srgbClr val="FF0000"/>
            </a:solidFill>
          </a:ln>
        </p:spPr>
        <p:txBody>
          <a:bodyPr wrap="square">
            <a:spAutoFit/>
          </a:bodyPr>
          <a:lstStyle/>
          <a:p>
            <a:pPr>
              <a:lnSpc>
                <a:spcPct val="110000"/>
              </a:lnSpc>
            </a:pPr>
            <a:r>
              <a:rPr lang="en-US" altLang="zh-CN" b="1" dirty="0">
                <a:solidFill>
                  <a:srgbClr val="0000CC"/>
                </a:solidFill>
                <a:latin typeface="+mn-lt"/>
              </a:rPr>
              <a:t> 【</a:t>
            </a:r>
            <a:r>
              <a:rPr lang="zh-CN" altLang="en-US" b="1" dirty="0">
                <a:solidFill>
                  <a:srgbClr val="0000CC"/>
                </a:solidFill>
                <a:latin typeface="+mn-lt"/>
              </a:rPr>
              <a:t>例</a:t>
            </a:r>
            <a:r>
              <a:rPr lang="en-US" altLang="zh-CN" b="1" dirty="0" smtClean="0">
                <a:solidFill>
                  <a:srgbClr val="0000CC"/>
                </a:solidFill>
                <a:latin typeface="+mn-lt"/>
              </a:rPr>
              <a:t>6-11】</a:t>
            </a:r>
            <a:r>
              <a:rPr lang="zh-CN" altLang="en-US" b="1" dirty="0">
                <a:solidFill>
                  <a:schemeClr val="bg2">
                    <a:lumMod val="50000"/>
                  </a:schemeClr>
                </a:solidFill>
                <a:latin typeface="+mn-lt"/>
              </a:rPr>
              <a:t>创建一个共享内存区域。</a:t>
            </a:r>
            <a:endParaRPr lang="en-US" altLang="zh-CN" b="1" dirty="0" smtClean="0">
              <a:solidFill>
                <a:schemeClr val="bg2">
                  <a:lumMod val="50000"/>
                </a:schemeClr>
              </a:solidFill>
              <a:latin typeface="+mn-lt"/>
            </a:endParaRPr>
          </a:p>
          <a:p>
            <a:pPr>
              <a:lnSpc>
                <a:spcPct val="110000"/>
              </a:lnSpc>
            </a:pPr>
            <a:r>
              <a:rPr lang="en-US" altLang="zh-CN" b="1" dirty="0" smtClean="0">
                <a:solidFill>
                  <a:srgbClr val="FF0000"/>
                </a:solidFill>
                <a:latin typeface="+mn-lt"/>
              </a:rPr>
              <a:t>3   </a:t>
            </a:r>
            <a:r>
              <a:rPr lang="en-US" altLang="zh-CN" b="1" dirty="0">
                <a:solidFill>
                  <a:srgbClr val="FF0000"/>
                </a:solidFill>
                <a:latin typeface="+mn-lt"/>
              </a:rPr>
              <a:t>#include &lt;sys/</a:t>
            </a:r>
            <a:r>
              <a:rPr lang="en-US" altLang="zh-CN" b="1" dirty="0" err="1">
                <a:solidFill>
                  <a:srgbClr val="FF0000"/>
                </a:solidFill>
                <a:latin typeface="+mn-lt"/>
              </a:rPr>
              <a:t>shm.h</a:t>
            </a:r>
            <a:r>
              <a:rPr lang="en-US" altLang="zh-CN" b="1" dirty="0">
                <a:solidFill>
                  <a:srgbClr val="FF0000"/>
                </a:solidFill>
                <a:latin typeface="+mn-lt"/>
              </a:rPr>
              <a:t>&gt; </a:t>
            </a:r>
            <a:endParaRPr lang="en-US" altLang="zh-CN" b="1" dirty="0">
              <a:solidFill>
                <a:srgbClr val="FF0000"/>
              </a:solidFill>
              <a:latin typeface="+mn-lt"/>
            </a:endParaRPr>
          </a:p>
          <a:p>
            <a:pPr>
              <a:lnSpc>
                <a:spcPct val="110000"/>
              </a:lnSpc>
            </a:pPr>
            <a:r>
              <a:rPr lang="en-US" altLang="zh-CN" b="1" dirty="0">
                <a:solidFill>
                  <a:srgbClr val="0000CC"/>
                </a:solidFill>
                <a:latin typeface="+mn-lt"/>
              </a:rPr>
              <a:t>4   </a:t>
            </a:r>
            <a:r>
              <a:rPr lang="en-US" altLang="zh-CN" b="1" dirty="0" err="1">
                <a:solidFill>
                  <a:srgbClr val="0000CC"/>
                </a:solidFill>
                <a:latin typeface="+mn-lt"/>
              </a:rPr>
              <a:t>int</a:t>
            </a:r>
            <a:r>
              <a:rPr lang="en-US" altLang="zh-CN" b="1" dirty="0">
                <a:solidFill>
                  <a:srgbClr val="0000CC"/>
                </a:solidFill>
                <a:latin typeface="+mn-lt"/>
              </a:rPr>
              <a:t> main()</a:t>
            </a:r>
            <a:endParaRPr lang="en-US" altLang="zh-CN" b="1" dirty="0">
              <a:solidFill>
                <a:srgbClr val="0000CC"/>
              </a:solidFill>
              <a:latin typeface="+mn-lt"/>
            </a:endParaRPr>
          </a:p>
          <a:p>
            <a:pPr>
              <a:lnSpc>
                <a:spcPct val="110000"/>
              </a:lnSpc>
            </a:pPr>
            <a:r>
              <a:rPr lang="en-US" altLang="zh-CN" b="1" dirty="0">
                <a:solidFill>
                  <a:srgbClr val="0000CC"/>
                </a:solidFill>
                <a:latin typeface="+mn-lt"/>
              </a:rPr>
              <a:t>5   {  </a:t>
            </a:r>
            <a:r>
              <a:rPr lang="en-US" altLang="zh-CN" b="1" dirty="0" err="1">
                <a:solidFill>
                  <a:srgbClr val="0000CC"/>
                </a:solidFill>
                <a:latin typeface="+mn-lt"/>
              </a:rPr>
              <a:t>int</a:t>
            </a:r>
            <a:r>
              <a:rPr lang="en-US" altLang="zh-CN" b="1" dirty="0">
                <a:solidFill>
                  <a:srgbClr val="0000CC"/>
                </a:solidFill>
                <a:latin typeface="+mn-lt"/>
              </a:rPr>
              <a:t> </a:t>
            </a:r>
            <a:r>
              <a:rPr lang="en-US" altLang="zh-CN" b="1" dirty="0" err="1">
                <a:solidFill>
                  <a:srgbClr val="0000CC"/>
                </a:solidFill>
                <a:latin typeface="+mn-lt"/>
              </a:rPr>
              <a:t>shm_id</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6     </a:t>
            </a:r>
            <a:r>
              <a:rPr lang="en-US" altLang="zh-CN" b="1" dirty="0" err="1">
                <a:solidFill>
                  <a:srgbClr val="0000CC"/>
                </a:solidFill>
                <a:latin typeface="+mn-lt"/>
              </a:rPr>
              <a:t>shm_id</a:t>
            </a:r>
            <a:r>
              <a:rPr lang="en-US" altLang="zh-CN" b="1" dirty="0">
                <a:solidFill>
                  <a:srgbClr val="0000CC"/>
                </a:solidFill>
                <a:latin typeface="+mn-lt"/>
              </a:rPr>
              <a:t> = </a:t>
            </a:r>
            <a:r>
              <a:rPr lang="en-US" altLang="zh-CN" b="1" dirty="0" err="1">
                <a:solidFill>
                  <a:srgbClr val="FF0000"/>
                </a:solidFill>
                <a:latin typeface="+mn-lt"/>
              </a:rPr>
              <a:t>shmget</a:t>
            </a:r>
            <a:r>
              <a:rPr lang="en-US" altLang="zh-CN" b="1" dirty="0">
                <a:solidFill>
                  <a:srgbClr val="FF0000"/>
                </a:solidFill>
                <a:latin typeface="+mn-lt"/>
              </a:rPr>
              <a:t>(IPC_PRIVATE, 4096, 0666)</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7     if(</a:t>
            </a:r>
            <a:r>
              <a:rPr lang="en-US" altLang="zh-CN" b="1" dirty="0" err="1">
                <a:solidFill>
                  <a:srgbClr val="0000CC"/>
                </a:solidFill>
                <a:latin typeface="+mn-lt"/>
              </a:rPr>
              <a:t>shm_id</a:t>
            </a:r>
            <a:r>
              <a:rPr lang="en-US" altLang="zh-CN" b="1" dirty="0">
                <a:solidFill>
                  <a:srgbClr val="0000CC"/>
                </a:solidFill>
                <a:latin typeface="+mn-lt"/>
              </a:rPr>
              <a:t> &lt; 0)</a:t>
            </a:r>
            <a:endParaRPr lang="en-US" altLang="zh-CN" b="1" dirty="0">
              <a:solidFill>
                <a:srgbClr val="0000CC"/>
              </a:solidFill>
              <a:latin typeface="+mn-lt"/>
            </a:endParaRPr>
          </a:p>
          <a:p>
            <a:pPr>
              <a:lnSpc>
                <a:spcPct val="110000"/>
              </a:lnSpc>
            </a:pPr>
            <a:r>
              <a:rPr lang="en-US" altLang="zh-CN" b="1" dirty="0">
                <a:solidFill>
                  <a:srgbClr val="0000CC"/>
                </a:solidFill>
                <a:latin typeface="+mn-lt"/>
              </a:rPr>
              <a:t>8     </a:t>
            </a:r>
            <a:r>
              <a:rPr lang="en-US" altLang="zh-CN" b="1" dirty="0" smtClean="0">
                <a:solidFill>
                  <a:srgbClr val="0000CC"/>
                </a:solidFill>
                <a:latin typeface="+mn-lt"/>
              </a:rPr>
              <a:t>{</a:t>
            </a:r>
            <a:r>
              <a:rPr lang="en-US" altLang="zh-CN" b="1" dirty="0">
                <a:solidFill>
                  <a:srgbClr val="0000CC"/>
                </a:solidFill>
                <a:latin typeface="+mn-lt"/>
              </a:rPr>
              <a:t>	    </a:t>
            </a:r>
            <a:r>
              <a:rPr lang="en-US" altLang="zh-CN" b="1" dirty="0" err="1">
                <a:solidFill>
                  <a:srgbClr val="0000CC"/>
                </a:solidFill>
                <a:latin typeface="+mn-lt"/>
              </a:rPr>
              <a:t>perror</a:t>
            </a:r>
            <a:r>
              <a:rPr lang="en-US" altLang="zh-CN" b="1" dirty="0">
                <a:solidFill>
                  <a:srgbClr val="0000CC"/>
                </a:solidFill>
                <a:latin typeface="+mn-lt"/>
              </a:rPr>
              <a:t>("</a:t>
            </a:r>
            <a:r>
              <a:rPr lang="en-US" altLang="zh-CN" b="1" dirty="0" err="1">
                <a:solidFill>
                  <a:srgbClr val="0000CC"/>
                </a:solidFill>
                <a:latin typeface="+mn-lt"/>
              </a:rPr>
              <a:t>shmget</a:t>
            </a:r>
            <a:r>
              <a:rPr lang="en-US" altLang="zh-CN" b="1" dirty="0">
                <a:solidFill>
                  <a:srgbClr val="0000CC"/>
                </a:solidFill>
                <a:latin typeface="+mn-lt"/>
              </a:rPr>
              <a:t> id &lt; 0 ");</a:t>
            </a:r>
            <a:endParaRPr lang="en-US" altLang="zh-CN" b="1" dirty="0">
              <a:solidFill>
                <a:srgbClr val="0000CC"/>
              </a:solidFill>
              <a:latin typeface="+mn-lt"/>
            </a:endParaRPr>
          </a:p>
          <a:p>
            <a:pPr>
              <a:lnSpc>
                <a:spcPct val="110000"/>
              </a:lnSpc>
            </a:pPr>
            <a:r>
              <a:rPr lang="en-US" altLang="zh-CN" b="1" dirty="0">
                <a:solidFill>
                  <a:srgbClr val="0000CC"/>
                </a:solidFill>
                <a:latin typeface="+mn-lt"/>
              </a:rPr>
              <a:t>10	    exit(0); </a:t>
            </a:r>
            <a:endParaRPr lang="en-US" altLang="zh-CN" b="1" dirty="0">
              <a:solidFill>
                <a:srgbClr val="0000CC"/>
              </a:solidFill>
              <a:latin typeface="+mn-lt"/>
            </a:endParaRPr>
          </a:p>
          <a:p>
            <a:pPr>
              <a:lnSpc>
                <a:spcPct val="110000"/>
              </a:lnSpc>
            </a:pPr>
            <a:r>
              <a:rPr lang="en-US" altLang="zh-CN" b="1" dirty="0">
                <a:solidFill>
                  <a:srgbClr val="0000CC"/>
                </a:solidFill>
                <a:latin typeface="+mn-lt"/>
              </a:rPr>
              <a:t>11	</a:t>
            </a:r>
            <a:r>
              <a:rPr lang="en-US" altLang="zh-CN" b="1" dirty="0" smtClean="0">
                <a:solidFill>
                  <a:srgbClr val="0000CC"/>
                </a:solidFill>
                <a:latin typeface="+mn-lt"/>
              </a:rPr>
              <a:t> </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smtClean="0">
                <a:solidFill>
                  <a:srgbClr val="0000CC"/>
                </a:solidFill>
                <a:latin typeface="+mn-lt"/>
              </a:rPr>
              <a:t>12    </a:t>
            </a:r>
            <a:r>
              <a:rPr lang="en-US" altLang="zh-CN" b="1" dirty="0" err="1">
                <a:solidFill>
                  <a:srgbClr val="0000CC"/>
                </a:solidFill>
                <a:latin typeface="+mn-lt"/>
              </a:rPr>
              <a:t>printf</a:t>
            </a:r>
            <a:r>
              <a:rPr lang="en-US" altLang="zh-CN" b="1" dirty="0">
                <a:solidFill>
                  <a:srgbClr val="0000CC"/>
                </a:solidFill>
                <a:latin typeface="+mn-lt"/>
              </a:rPr>
              <a:t>("</a:t>
            </a:r>
            <a:r>
              <a:rPr lang="zh-CN" altLang="en-US" b="1" dirty="0">
                <a:solidFill>
                  <a:srgbClr val="0000CC"/>
                </a:solidFill>
                <a:latin typeface="+mn-lt"/>
              </a:rPr>
              <a:t>成功建立共享内存区域</a:t>
            </a:r>
            <a:r>
              <a:rPr lang="en-US" altLang="zh-CN" b="1" dirty="0">
                <a:solidFill>
                  <a:srgbClr val="0000CC"/>
                </a:solidFill>
                <a:latin typeface="+mn-lt"/>
              </a:rPr>
              <a:t>: %d  \n", </a:t>
            </a:r>
            <a:r>
              <a:rPr lang="en-US" altLang="zh-CN" b="1" dirty="0" err="1">
                <a:solidFill>
                  <a:srgbClr val="FF0000"/>
                </a:solidFill>
                <a:latin typeface="+mn-lt"/>
              </a:rPr>
              <a:t>shm_id</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smtClean="0">
                <a:solidFill>
                  <a:srgbClr val="0000CC"/>
                </a:solidFill>
                <a:latin typeface="+mn-lt"/>
              </a:rPr>
              <a:t>13    </a:t>
            </a:r>
            <a:r>
              <a:rPr lang="en-US" altLang="zh-CN" b="1" dirty="0">
                <a:solidFill>
                  <a:srgbClr val="FF0000"/>
                </a:solidFill>
                <a:latin typeface="+mn-lt"/>
              </a:rPr>
              <a:t>system("</a:t>
            </a:r>
            <a:r>
              <a:rPr lang="en-US" altLang="zh-CN" b="1" dirty="0" err="1">
                <a:solidFill>
                  <a:srgbClr val="FF0000"/>
                </a:solidFill>
                <a:latin typeface="+mn-lt"/>
              </a:rPr>
              <a:t>ipcs</a:t>
            </a:r>
            <a:r>
              <a:rPr lang="en-US" altLang="zh-CN" b="1" dirty="0">
                <a:solidFill>
                  <a:srgbClr val="FF0000"/>
                </a:solidFill>
                <a:latin typeface="+mn-lt"/>
              </a:rPr>
              <a:t> -m")</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14  }</a:t>
            </a:r>
            <a:endParaRPr lang="en-US" altLang="zh-CN" b="1" dirty="0">
              <a:solidFill>
                <a:srgbClr val="0000CC"/>
              </a:solidFill>
              <a:latin typeface="+mn-lt"/>
            </a:endParaRPr>
          </a:p>
        </p:txBody>
      </p:sp>
      <p:sp>
        <p:nvSpPr>
          <p:cNvPr id="3" name="Rectangle 2"/>
          <p:cNvSpPr>
            <a:spLocks noChangeArrowheads="1"/>
          </p:cNvSpPr>
          <p:nvPr/>
        </p:nvSpPr>
        <p:spPr bwMode="auto">
          <a:xfrm>
            <a:off x="428595" y="428604"/>
            <a:ext cx="6292715" cy="563562"/>
          </a:xfrm>
          <a:prstGeom prst="rect">
            <a:avLst/>
          </a:prstGeom>
          <a:noFill/>
          <a:ln w="9525">
            <a:noFill/>
            <a:miter lim="800000"/>
          </a:ln>
          <a:effectLst/>
        </p:spPr>
        <p:txBody>
          <a:bodyPr anchor="ctr"/>
          <a:lstStyle/>
          <a:p>
            <a:r>
              <a:rPr lang="en-US" altLang="zh-CN" b="1" dirty="0" err="1" smtClean="0">
                <a:solidFill>
                  <a:srgbClr val="0000CC"/>
                </a:solidFill>
                <a:latin typeface="+mn-ea"/>
                <a:ea typeface="+mn-ea"/>
              </a:rPr>
              <a:t>Shmget</a:t>
            </a:r>
            <a:r>
              <a:rPr lang="zh-CN" altLang="en-US" b="1" dirty="0" smtClean="0">
                <a:solidFill>
                  <a:srgbClr val="0000CC"/>
                </a:solidFill>
                <a:latin typeface="+mn-ea"/>
                <a:ea typeface="+mn-ea"/>
              </a:rPr>
              <a:t>（）创建</a:t>
            </a:r>
            <a:r>
              <a:rPr lang="zh-CN" altLang="en-US" b="1" dirty="0">
                <a:solidFill>
                  <a:srgbClr val="0000CC"/>
                </a:solidFill>
                <a:latin typeface="+mn-ea"/>
                <a:ea typeface="+mn-ea"/>
              </a:rPr>
              <a:t>一个共享内存区域示例</a:t>
            </a:r>
            <a:endParaRPr lang="zh-CN" altLang="en-US" b="1" dirty="0" smtClean="0">
              <a:solidFill>
                <a:srgbClr val="0000CC"/>
              </a:solidFill>
              <a:latin typeface="+mn-ea"/>
              <a:ea typeface="+mn-ea"/>
            </a:endParaRPr>
          </a:p>
        </p:txBody>
      </p:sp>
      <p:sp>
        <p:nvSpPr>
          <p:cNvPr id="4" name="矩形 3"/>
          <p:cNvSpPr/>
          <p:nvPr/>
        </p:nvSpPr>
        <p:spPr>
          <a:xfrm>
            <a:off x="7185036" y="428604"/>
            <a:ext cx="1424007" cy="499624"/>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sz="2000" b="1" dirty="0" err="1">
                <a:solidFill>
                  <a:srgbClr val="C00000"/>
                </a:solidFill>
                <a:latin typeface="+mn-ea"/>
                <a:ea typeface="+mn-ea"/>
              </a:rPr>
              <a:t>shmget.c</a:t>
            </a:r>
            <a:endParaRPr lang="en-US" altLang="zh-CN" sz="2000" b="1" dirty="0" smtClean="0">
              <a:solidFill>
                <a:srgbClr val="C00000"/>
              </a:solidFill>
              <a:latin typeface="+mn-ea"/>
              <a:ea typeface="+mn-ea"/>
            </a:endParaRPr>
          </a:p>
        </p:txBody>
      </p:sp>
      <p:sp>
        <p:nvSpPr>
          <p:cNvPr id="5" name="AutoShape 4"/>
          <p:cNvSpPr>
            <a:spLocks noChangeArrowheads="1"/>
          </p:cNvSpPr>
          <p:nvPr/>
        </p:nvSpPr>
        <p:spPr bwMode="auto">
          <a:xfrm>
            <a:off x="5995448" y="1752599"/>
            <a:ext cx="1971576" cy="839772"/>
          </a:xfrm>
          <a:prstGeom prst="wedgeRoundRectCallout">
            <a:avLst>
              <a:gd name="adj1" fmla="val -57510"/>
              <a:gd name="adj2" fmla="val 95950"/>
              <a:gd name="adj3" fmla="val 16667"/>
            </a:avLst>
          </a:prstGeom>
          <a:solidFill>
            <a:schemeClr val="accent1"/>
          </a:solidFill>
          <a:ln w="9525">
            <a:solidFill>
              <a:schemeClr val="tx1"/>
            </a:solidFill>
            <a:miter lim="800000"/>
          </a:ln>
          <a:effectLst/>
        </p:spPr>
        <p:txBody>
          <a:bodyPr/>
          <a:lstStyle/>
          <a:p>
            <a:pPr eaLnBrk="1" hangingPunct="1">
              <a:lnSpc>
                <a:spcPct val="80000"/>
              </a:lnSpc>
              <a:spcBef>
                <a:spcPct val="20000"/>
              </a:spcBef>
              <a:buFontTx/>
              <a:buChar char="•"/>
            </a:pPr>
            <a:r>
              <a:rPr lang="zh-CN" altLang="en-US" b="1" dirty="0">
                <a:solidFill>
                  <a:schemeClr val="tx2"/>
                </a:solidFill>
              </a:rPr>
              <a:t>创建共享内存区域</a:t>
            </a:r>
            <a:endParaRPr lang="zh-CN" altLang="en-US" b="1" dirty="0">
              <a:solidFill>
                <a:schemeClr val="tx2"/>
              </a:solidFill>
            </a:endParaRPr>
          </a:p>
          <a:p>
            <a:pPr algn="ctr" eaLnBrk="1" hangingPunct="1"/>
            <a:endParaRPr lang="en-US" altLang="zh-CN" dirty="0">
              <a:solidFill>
                <a:schemeClr val="tx2"/>
              </a:solidFill>
            </a:endParaRPr>
          </a:p>
        </p:txBody>
      </p:sp>
      <p:sp>
        <p:nvSpPr>
          <p:cNvPr id="6" name="AutoShape 5"/>
          <p:cNvSpPr>
            <a:spLocks noChangeArrowheads="1"/>
          </p:cNvSpPr>
          <p:nvPr/>
        </p:nvSpPr>
        <p:spPr bwMode="auto">
          <a:xfrm>
            <a:off x="6243686" y="4299407"/>
            <a:ext cx="2590800" cy="866482"/>
          </a:xfrm>
          <a:prstGeom prst="wedgeRoundRectCallout">
            <a:avLst>
              <a:gd name="adj1" fmla="val 30843"/>
              <a:gd name="adj2" fmla="val 73772"/>
              <a:gd name="adj3" fmla="val 16667"/>
            </a:avLst>
          </a:prstGeom>
          <a:solidFill>
            <a:schemeClr val="accent1"/>
          </a:solidFill>
          <a:ln w="9525">
            <a:solidFill>
              <a:schemeClr val="tx1"/>
            </a:solidFill>
            <a:miter lim="800000"/>
          </a:ln>
          <a:effectLst/>
        </p:spPr>
        <p:txBody>
          <a:bodyPr/>
          <a:lstStyle/>
          <a:p>
            <a:pPr eaLnBrk="1" hangingPunct="1"/>
            <a:r>
              <a:rPr lang="zh-CN" altLang="en-US" sz="2400" b="1" dirty="0">
                <a:solidFill>
                  <a:schemeClr val="tx2"/>
                </a:solidFill>
              </a:rPr>
              <a:t>显示共享内存标识符</a:t>
            </a:r>
            <a:endParaRPr lang="zh-CN" altLang="en-US" sz="2400" b="1" dirty="0">
              <a:solidFill>
                <a:schemeClr val="tx2"/>
              </a:solidFill>
            </a:endParaRPr>
          </a:p>
        </p:txBody>
      </p:sp>
      <p:sp>
        <p:nvSpPr>
          <p:cNvPr id="7" name="AutoShape 6"/>
          <p:cNvSpPr>
            <a:spLocks noChangeArrowheads="1"/>
          </p:cNvSpPr>
          <p:nvPr/>
        </p:nvSpPr>
        <p:spPr bwMode="auto">
          <a:xfrm>
            <a:off x="5475597" y="6034726"/>
            <a:ext cx="2491426" cy="685800"/>
          </a:xfrm>
          <a:prstGeom prst="wedgeRoundRectCallout">
            <a:avLst>
              <a:gd name="adj1" fmla="val -114604"/>
              <a:gd name="adj2" fmla="val -40743"/>
              <a:gd name="adj3" fmla="val 16667"/>
            </a:avLst>
          </a:prstGeom>
          <a:solidFill>
            <a:schemeClr val="accent1"/>
          </a:solidFill>
          <a:ln w="9525">
            <a:solidFill>
              <a:schemeClr val="tx1"/>
            </a:solidFill>
            <a:miter lim="800000"/>
          </a:ln>
          <a:effectLst/>
        </p:spPr>
        <p:txBody>
          <a:bodyPr/>
          <a:lstStyle/>
          <a:p>
            <a:pPr eaLnBrk="1" hangingPunct="1">
              <a:lnSpc>
                <a:spcPct val="80000"/>
              </a:lnSpc>
              <a:spcBef>
                <a:spcPct val="20000"/>
              </a:spcBef>
              <a:buFontTx/>
              <a:buChar char="•"/>
            </a:pPr>
            <a:r>
              <a:rPr lang="zh-CN" altLang="en-US" sz="2400" b="1" dirty="0">
                <a:solidFill>
                  <a:schemeClr val="tx2"/>
                </a:solidFill>
              </a:rPr>
              <a:t>显示当前共享内存状况</a:t>
            </a:r>
            <a:endParaRPr lang="zh-CN" altLang="en-US" sz="2400" b="1" dirty="0">
              <a:solidFill>
                <a:schemeClr val="tx2"/>
              </a:solidFill>
            </a:endParaRPr>
          </a:p>
          <a:p>
            <a:pPr eaLnBrk="1" hangingPunct="1">
              <a:lnSpc>
                <a:spcPct val="80000"/>
              </a:lnSpc>
              <a:spcBef>
                <a:spcPct val="20000"/>
              </a:spcBef>
              <a:buFontTx/>
              <a:buChar char="•"/>
            </a:pPr>
            <a:endParaRPr lang="en-US" altLang="zh-CN" sz="2400" b="1" dirty="0">
              <a:solidFill>
                <a:schemeClr val="tx2"/>
              </a:solidFill>
            </a:endParaRPr>
          </a:p>
        </p:txBody>
      </p:sp>
      <p:sp>
        <p:nvSpPr>
          <p:cNvPr id="8" name="日期占位符 7"/>
          <p:cNvSpPr>
            <a:spLocks noGrp="1"/>
          </p:cNvSpPr>
          <p:nvPr>
            <p:ph type="dt" sz="half" idx="10"/>
          </p:nvPr>
        </p:nvSpPr>
        <p:spPr/>
        <p:txBody>
          <a:bodyPr/>
          <a:lstStyle/>
          <a:p>
            <a:pPr>
              <a:defRPr/>
            </a:pPr>
            <a:fld id="{F634B868-A9CE-4591-842F-EC98C94B99B9}"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123068"/>
            <a:ext cx="8786190" cy="5780044"/>
          </a:xfrm>
          <a:prstGeom prst="rect">
            <a:avLst/>
          </a:prstGeom>
          <a:ln>
            <a:solidFill>
              <a:srgbClr val="FF0000"/>
            </a:solidFill>
          </a:ln>
        </p:spPr>
        <p:txBody>
          <a:bodyPr wrap="square">
            <a:spAutoFit/>
          </a:bodyPr>
          <a:lstStyle/>
          <a:p>
            <a:pPr>
              <a:lnSpc>
                <a:spcPct val="110000"/>
              </a:lnSpc>
            </a:pPr>
            <a:r>
              <a:rPr lang="en-US" altLang="zh-CN" b="1" dirty="0">
                <a:solidFill>
                  <a:srgbClr val="0000CC"/>
                </a:solidFill>
                <a:latin typeface="+mn-lt"/>
              </a:rPr>
              <a:t> 【</a:t>
            </a:r>
            <a:r>
              <a:rPr lang="zh-CN" altLang="en-US" b="1" dirty="0">
                <a:solidFill>
                  <a:srgbClr val="0000CC"/>
                </a:solidFill>
                <a:latin typeface="+mn-lt"/>
              </a:rPr>
              <a:t>例</a:t>
            </a:r>
            <a:r>
              <a:rPr lang="en-US" altLang="zh-CN" b="1" dirty="0" smtClean="0">
                <a:solidFill>
                  <a:srgbClr val="0000CC"/>
                </a:solidFill>
                <a:latin typeface="+mn-lt"/>
              </a:rPr>
              <a:t>6-11】</a:t>
            </a:r>
            <a:r>
              <a:rPr lang="zh-CN" altLang="en-US" b="1" dirty="0">
                <a:solidFill>
                  <a:schemeClr val="bg2">
                    <a:lumMod val="50000"/>
                  </a:schemeClr>
                </a:solidFill>
                <a:latin typeface="+mn-lt"/>
              </a:rPr>
              <a:t>创建一个共享内存区域。</a:t>
            </a:r>
            <a:endParaRPr lang="en-US" altLang="zh-CN" b="1" dirty="0" smtClean="0">
              <a:solidFill>
                <a:schemeClr val="bg2">
                  <a:lumMod val="50000"/>
                </a:schemeClr>
              </a:solidFill>
              <a:latin typeface="+mn-lt"/>
            </a:endParaRPr>
          </a:p>
          <a:p>
            <a:pPr>
              <a:lnSpc>
                <a:spcPct val="110000"/>
              </a:lnSpc>
            </a:pPr>
            <a:r>
              <a:rPr lang="en-US" altLang="zh-CN" b="1" dirty="0" smtClean="0">
                <a:solidFill>
                  <a:srgbClr val="FF0000"/>
                </a:solidFill>
                <a:latin typeface="+mn-lt"/>
              </a:rPr>
              <a:t>3   </a:t>
            </a:r>
            <a:r>
              <a:rPr lang="en-US" altLang="zh-CN" b="1" dirty="0">
                <a:solidFill>
                  <a:srgbClr val="FF0000"/>
                </a:solidFill>
                <a:latin typeface="+mn-lt"/>
              </a:rPr>
              <a:t>#include &lt;sys/</a:t>
            </a:r>
            <a:r>
              <a:rPr lang="en-US" altLang="zh-CN" b="1" dirty="0" err="1">
                <a:solidFill>
                  <a:srgbClr val="FF0000"/>
                </a:solidFill>
                <a:latin typeface="+mn-lt"/>
              </a:rPr>
              <a:t>shm.h</a:t>
            </a:r>
            <a:r>
              <a:rPr lang="en-US" altLang="zh-CN" b="1" dirty="0">
                <a:solidFill>
                  <a:srgbClr val="FF0000"/>
                </a:solidFill>
                <a:latin typeface="+mn-lt"/>
              </a:rPr>
              <a:t>&gt; </a:t>
            </a:r>
            <a:endParaRPr lang="en-US" altLang="zh-CN" b="1" dirty="0">
              <a:solidFill>
                <a:srgbClr val="FF0000"/>
              </a:solidFill>
              <a:latin typeface="+mn-lt"/>
            </a:endParaRPr>
          </a:p>
          <a:p>
            <a:pPr>
              <a:lnSpc>
                <a:spcPct val="110000"/>
              </a:lnSpc>
            </a:pPr>
            <a:r>
              <a:rPr lang="en-US" altLang="zh-CN" b="1" dirty="0">
                <a:solidFill>
                  <a:srgbClr val="0000CC"/>
                </a:solidFill>
                <a:latin typeface="+mn-lt"/>
              </a:rPr>
              <a:t>4   </a:t>
            </a:r>
            <a:r>
              <a:rPr lang="en-US" altLang="zh-CN" b="1" dirty="0" err="1">
                <a:solidFill>
                  <a:srgbClr val="0000CC"/>
                </a:solidFill>
                <a:latin typeface="+mn-lt"/>
              </a:rPr>
              <a:t>int</a:t>
            </a:r>
            <a:r>
              <a:rPr lang="en-US" altLang="zh-CN" b="1" dirty="0">
                <a:solidFill>
                  <a:srgbClr val="0000CC"/>
                </a:solidFill>
                <a:latin typeface="+mn-lt"/>
              </a:rPr>
              <a:t> main()</a:t>
            </a:r>
            <a:endParaRPr lang="en-US" altLang="zh-CN" b="1" dirty="0">
              <a:solidFill>
                <a:srgbClr val="0000CC"/>
              </a:solidFill>
              <a:latin typeface="+mn-lt"/>
            </a:endParaRPr>
          </a:p>
          <a:p>
            <a:pPr>
              <a:lnSpc>
                <a:spcPct val="110000"/>
              </a:lnSpc>
            </a:pPr>
            <a:r>
              <a:rPr lang="en-US" altLang="zh-CN" b="1" dirty="0">
                <a:solidFill>
                  <a:srgbClr val="0000CC"/>
                </a:solidFill>
                <a:latin typeface="+mn-lt"/>
              </a:rPr>
              <a:t>5   {  </a:t>
            </a:r>
            <a:r>
              <a:rPr lang="en-US" altLang="zh-CN" b="1" dirty="0" err="1">
                <a:solidFill>
                  <a:srgbClr val="0000CC"/>
                </a:solidFill>
                <a:latin typeface="+mn-lt"/>
              </a:rPr>
              <a:t>int</a:t>
            </a:r>
            <a:r>
              <a:rPr lang="en-US" altLang="zh-CN" b="1" dirty="0">
                <a:solidFill>
                  <a:srgbClr val="0000CC"/>
                </a:solidFill>
                <a:latin typeface="+mn-lt"/>
              </a:rPr>
              <a:t> </a:t>
            </a:r>
            <a:r>
              <a:rPr lang="en-US" altLang="zh-CN" b="1" dirty="0" err="1">
                <a:solidFill>
                  <a:srgbClr val="0000CC"/>
                </a:solidFill>
                <a:latin typeface="+mn-lt"/>
              </a:rPr>
              <a:t>shm_id</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6     </a:t>
            </a:r>
            <a:r>
              <a:rPr lang="en-US" altLang="zh-CN" b="1" dirty="0" err="1">
                <a:solidFill>
                  <a:srgbClr val="0000CC"/>
                </a:solidFill>
                <a:latin typeface="+mn-lt"/>
              </a:rPr>
              <a:t>shm_id</a:t>
            </a:r>
            <a:r>
              <a:rPr lang="en-US" altLang="zh-CN" b="1" dirty="0">
                <a:solidFill>
                  <a:srgbClr val="0000CC"/>
                </a:solidFill>
                <a:latin typeface="+mn-lt"/>
              </a:rPr>
              <a:t> = </a:t>
            </a:r>
            <a:r>
              <a:rPr lang="en-US" altLang="zh-CN" b="1" dirty="0" err="1">
                <a:solidFill>
                  <a:srgbClr val="FF0000"/>
                </a:solidFill>
                <a:latin typeface="+mn-lt"/>
              </a:rPr>
              <a:t>shmget</a:t>
            </a:r>
            <a:r>
              <a:rPr lang="en-US" altLang="zh-CN" b="1" dirty="0">
                <a:solidFill>
                  <a:srgbClr val="FF0000"/>
                </a:solidFill>
                <a:latin typeface="+mn-lt"/>
              </a:rPr>
              <a:t>(IPC_PRIVATE, 4096, 0666)</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7     if(</a:t>
            </a:r>
            <a:r>
              <a:rPr lang="en-US" altLang="zh-CN" b="1" dirty="0" err="1">
                <a:solidFill>
                  <a:srgbClr val="0000CC"/>
                </a:solidFill>
                <a:latin typeface="+mn-lt"/>
              </a:rPr>
              <a:t>shm_id</a:t>
            </a:r>
            <a:r>
              <a:rPr lang="en-US" altLang="zh-CN" b="1" dirty="0">
                <a:solidFill>
                  <a:srgbClr val="0000CC"/>
                </a:solidFill>
                <a:latin typeface="+mn-lt"/>
              </a:rPr>
              <a:t> &lt; 0)</a:t>
            </a:r>
            <a:endParaRPr lang="en-US" altLang="zh-CN" b="1" dirty="0">
              <a:solidFill>
                <a:srgbClr val="0000CC"/>
              </a:solidFill>
              <a:latin typeface="+mn-lt"/>
            </a:endParaRPr>
          </a:p>
          <a:p>
            <a:pPr>
              <a:lnSpc>
                <a:spcPct val="110000"/>
              </a:lnSpc>
            </a:pPr>
            <a:r>
              <a:rPr lang="en-US" altLang="zh-CN" b="1" dirty="0">
                <a:solidFill>
                  <a:srgbClr val="0000CC"/>
                </a:solidFill>
                <a:latin typeface="+mn-lt"/>
              </a:rPr>
              <a:t>8     </a:t>
            </a:r>
            <a:r>
              <a:rPr lang="en-US" altLang="zh-CN" b="1" dirty="0" smtClean="0">
                <a:solidFill>
                  <a:srgbClr val="0000CC"/>
                </a:solidFill>
                <a:latin typeface="+mn-lt"/>
              </a:rPr>
              <a:t>{</a:t>
            </a:r>
            <a:r>
              <a:rPr lang="en-US" altLang="zh-CN" b="1" dirty="0">
                <a:solidFill>
                  <a:srgbClr val="0000CC"/>
                </a:solidFill>
                <a:latin typeface="+mn-lt"/>
              </a:rPr>
              <a:t>	    </a:t>
            </a:r>
            <a:r>
              <a:rPr lang="en-US" altLang="zh-CN" b="1" dirty="0" err="1">
                <a:solidFill>
                  <a:srgbClr val="0000CC"/>
                </a:solidFill>
                <a:latin typeface="+mn-lt"/>
              </a:rPr>
              <a:t>perror</a:t>
            </a:r>
            <a:r>
              <a:rPr lang="en-US" altLang="zh-CN" b="1" dirty="0">
                <a:solidFill>
                  <a:srgbClr val="0000CC"/>
                </a:solidFill>
                <a:latin typeface="+mn-lt"/>
              </a:rPr>
              <a:t>("</a:t>
            </a:r>
            <a:r>
              <a:rPr lang="en-US" altLang="zh-CN" b="1" dirty="0" err="1">
                <a:solidFill>
                  <a:srgbClr val="0000CC"/>
                </a:solidFill>
                <a:latin typeface="+mn-lt"/>
              </a:rPr>
              <a:t>shmget</a:t>
            </a:r>
            <a:r>
              <a:rPr lang="en-US" altLang="zh-CN" b="1" dirty="0">
                <a:solidFill>
                  <a:srgbClr val="0000CC"/>
                </a:solidFill>
                <a:latin typeface="+mn-lt"/>
              </a:rPr>
              <a:t> id &lt; 0 ");</a:t>
            </a:r>
            <a:endParaRPr lang="en-US" altLang="zh-CN" b="1" dirty="0">
              <a:solidFill>
                <a:srgbClr val="0000CC"/>
              </a:solidFill>
              <a:latin typeface="+mn-lt"/>
            </a:endParaRPr>
          </a:p>
          <a:p>
            <a:pPr>
              <a:lnSpc>
                <a:spcPct val="110000"/>
              </a:lnSpc>
            </a:pPr>
            <a:r>
              <a:rPr lang="en-US" altLang="zh-CN" b="1" dirty="0">
                <a:solidFill>
                  <a:srgbClr val="0000CC"/>
                </a:solidFill>
                <a:latin typeface="+mn-lt"/>
              </a:rPr>
              <a:t>10	    exit(0); </a:t>
            </a:r>
            <a:endParaRPr lang="en-US" altLang="zh-CN" b="1" dirty="0">
              <a:solidFill>
                <a:srgbClr val="0000CC"/>
              </a:solidFill>
              <a:latin typeface="+mn-lt"/>
            </a:endParaRPr>
          </a:p>
          <a:p>
            <a:pPr>
              <a:lnSpc>
                <a:spcPct val="110000"/>
              </a:lnSpc>
            </a:pPr>
            <a:r>
              <a:rPr lang="en-US" altLang="zh-CN" b="1" dirty="0">
                <a:solidFill>
                  <a:srgbClr val="0000CC"/>
                </a:solidFill>
                <a:latin typeface="+mn-lt"/>
              </a:rPr>
              <a:t>11	</a:t>
            </a:r>
            <a:r>
              <a:rPr lang="en-US" altLang="zh-CN" b="1" dirty="0" smtClean="0">
                <a:solidFill>
                  <a:srgbClr val="0000CC"/>
                </a:solidFill>
                <a:latin typeface="+mn-lt"/>
              </a:rPr>
              <a:t> </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smtClean="0">
                <a:solidFill>
                  <a:srgbClr val="0000CC"/>
                </a:solidFill>
                <a:latin typeface="+mn-lt"/>
              </a:rPr>
              <a:t>12    </a:t>
            </a:r>
            <a:r>
              <a:rPr lang="en-US" altLang="zh-CN" b="1" dirty="0" err="1">
                <a:solidFill>
                  <a:srgbClr val="0000CC"/>
                </a:solidFill>
                <a:latin typeface="+mn-lt"/>
              </a:rPr>
              <a:t>printf</a:t>
            </a:r>
            <a:r>
              <a:rPr lang="en-US" altLang="zh-CN" b="1" dirty="0">
                <a:solidFill>
                  <a:srgbClr val="0000CC"/>
                </a:solidFill>
                <a:latin typeface="+mn-lt"/>
              </a:rPr>
              <a:t>("</a:t>
            </a:r>
            <a:r>
              <a:rPr lang="zh-CN" altLang="en-US" b="1" dirty="0">
                <a:solidFill>
                  <a:srgbClr val="0000CC"/>
                </a:solidFill>
                <a:latin typeface="+mn-lt"/>
              </a:rPr>
              <a:t>成功建立共享内存区域</a:t>
            </a:r>
            <a:r>
              <a:rPr lang="en-US" altLang="zh-CN" b="1" dirty="0">
                <a:solidFill>
                  <a:srgbClr val="0000CC"/>
                </a:solidFill>
                <a:latin typeface="+mn-lt"/>
              </a:rPr>
              <a:t>: %d  \n", </a:t>
            </a:r>
            <a:r>
              <a:rPr lang="en-US" altLang="zh-CN" b="1" dirty="0" err="1">
                <a:solidFill>
                  <a:srgbClr val="FF0000"/>
                </a:solidFill>
                <a:latin typeface="+mn-lt"/>
              </a:rPr>
              <a:t>shm_id</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smtClean="0">
                <a:solidFill>
                  <a:srgbClr val="0000CC"/>
                </a:solidFill>
                <a:latin typeface="+mn-lt"/>
              </a:rPr>
              <a:t>13    </a:t>
            </a:r>
            <a:r>
              <a:rPr lang="en-US" altLang="zh-CN" b="1" dirty="0">
                <a:solidFill>
                  <a:srgbClr val="FF0000"/>
                </a:solidFill>
                <a:latin typeface="+mn-lt"/>
              </a:rPr>
              <a:t>system("</a:t>
            </a:r>
            <a:r>
              <a:rPr lang="en-US" altLang="zh-CN" b="1" dirty="0" err="1">
                <a:solidFill>
                  <a:srgbClr val="FF0000"/>
                </a:solidFill>
                <a:latin typeface="+mn-lt"/>
              </a:rPr>
              <a:t>ipcs</a:t>
            </a:r>
            <a:r>
              <a:rPr lang="en-US" altLang="zh-CN" b="1" dirty="0">
                <a:solidFill>
                  <a:srgbClr val="FF0000"/>
                </a:solidFill>
                <a:latin typeface="+mn-lt"/>
              </a:rPr>
              <a:t> -m")</a:t>
            </a:r>
            <a:r>
              <a:rPr lang="en-US" altLang="zh-CN" b="1" dirty="0">
                <a:solidFill>
                  <a:srgbClr val="0000CC"/>
                </a:solidFill>
                <a:latin typeface="+mn-lt"/>
              </a:rPr>
              <a:t>;</a:t>
            </a:r>
            <a:endParaRPr lang="en-US" altLang="zh-CN" b="1" dirty="0">
              <a:solidFill>
                <a:srgbClr val="0000CC"/>
              </a:solidFill>
              <a:latin typeface="+mn-lt"/>
            </a:endParaRPr>
          </a:p>
          <a:p>
            <a:pPr>
              <a:lnSpc>
                <a:spcPct val="110000"/>
              </a:lnSpc>
            </a:pPr>
            <a:r>
              <a:rPr lang="en-US" altLang="zh-CN" b="1" dirty="0">
                <a:solidFill>
                  <a:srgbClr val="0000CC"/>
                </a:solidFill>
                <a:latin typeface="+mn-lt"/>
              </a:rPr>
              <a:t>14  }</a:t>
            </a:r>
            <a:endParaRPr lang="en-US" altLang="zh-CN" b="1" dirty="0">
              <a:solidFill>
                <a:srgbClr val="0000CC"/>
              </a:solidFill>
              <a:latin typeface="+mn-lt"/>
            </a:endParaRPr>
          </a:p>
        </p:txBody>
      </p:sp>
      <p:sp>
        <p:nvSpPr>
          <p:cNvPr id="3" name="Rectangle 2"/>
          <p:cNvSpPr>
            <a:spLocks noChangeArrowheads="1"/>
          </p:cNvSpPr>
          <p:nvPr/>
        </p:nvSpPr>
        <p:spPr bwMode="auto">
          <a:xfrm>
            <a:off x="428595" y="428604"/>
            <a:ext cx="6292715" cy="563562"/>
          </a:xfrm>
          <a:prstGeom prst="rect">
            <a:avLst/>
          </a:prstGeom>
          <a:noFill/>
          <a:ln w="9525">
            <a:noFill/>
            <a:miter lim="800000"/>
          </a:ln>
          <a:effectLst/>
        </p:spPr>
        <p:txBody>
          <a:bodyPr anchor="ctr"/>
          <a:lstStyle/>
          <a:p>
            <a:r>
              <a:rPr lang="en-US" altLang="zh-CN" b="1" dirty="0" err="1" smtClean="0">
                <a:solidFill>
                  <a:srgbClr val="0000CC"/>
                </a:solidFill>
                <a:latin typeface="+mn-ea"/>
                <a:ea typeface="+mn-ea"/>
              </a:rPr>
              <a:t>Shmget</a:t>
            </a:r>
            <a:r>
              <a:rPr lang="zh-CN" altLang="en-US" b="1" dirty="0" smtClean="0">
                <a:solidFill>
                  <a:srgbClr val="0000CC"/>
                </a:solidFill>
                <a:latin typeface="+mn-ea"/>
                <a:ea typeface="+mn-ea"/>
              </a:rPr>
              <a:t>（）创建</a:t>
            </a:r>
            <a:r>
              <a:rPr lang="zh-CN" altLang="en-US" b="1" dirty="0">
                <a:solidFill>
                  <a:srgbClr val="0000CC"/>
                </a:solidFill>
                <a:latin typeface="+mn-ea"/>
                <a:ea typeface="+mn-ea"/>
              </a:rPr>
              <a:t>一个共享内存区域示例</a:t>
            </a:r>
            <a:endParaRPr lang="zh-CN" altLang="en-US" b="1" dirty="0" smtClean="0">
              <a:solidFill>
                <a:srgbClr val="0000CC"/>
              </a:solidFill>
              <a:latin typeface="+mn-ea"/>
              <a:ea typeface="+mn-ea"/>
            </a:endParaRPr>
          </a:p>
        </p:txBody>
      </p:sp>
      <p:sp>
        <p:nvSpPr>
          <p:cNvPr id="4" name="矩形 3"/>
          <p:cNvSpPr/>
          <p:nvPr/>
        </p:nvSpPr>
        <p:spPr>
          <a:xfrm>
            <a:off x="7185036" y="428604"/>
            <a:ext cx="1424007" cy="499624"/>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sz="2000" b="1" dirty="0" err="1">
                <a:solidFill>
                  <a:srgbClr val="C00000"/>
                </a:solidFill>
                <a:latin typeface="+mn-ea"/>
                <a:ea typeface="+mn-ea"/>
              </a:rPr>
              <a:t>shmget.c</a:t>
            </a:r>
            <a:endParaRPr lang="en-US" altLang="zh-CN" sz="2000" b="1" dirty="0" smtClean="0">
              <a:solidFill>
                <a:srgbClr val="C00000"/>
              </a:solidFill>
              <a:latin typeface="+mn-ea"/>
              <a:ea typeface="+mn-ea"/>
            </a:endParaRPr>
          </a:p>
        </p:txBody>
      </p:sp>
      <p:sp>
        <p:nvSpPr>
          <p:cNvPr id="5" name="AutoShape 4"/>
          <p:cNvSpPr>
            <a:spLocks noChangeArrowheads="1"/>
          </p:cNvSpPr>
          <p:nvPr/>
        </p:nvSpPr>
        <p:spPr bwMode="auto">
          <a:xfrm>
            <a:off x="5995448" y="1752599"/>
            <a:ext cx="1971576" cy="839772"/>
          </a:xfrm>
          <a:prstGeom prst="wedgeRoundRectCallout">
            <a:avLst>
              <a:gd name="adj1" fmla="val -57510"/>
              <a:gd name="adj2" fmla="val 95950"/>
              <a:gd name="adj3" fmla="val 16667"/>
            </a:avLst>
          </a:prstGeom>
          <a:solidFill>
            <a:schemeClr val="accent1"/>
          </a:solidFill>
          <a:ln w="9525">
            <a:solidFill>
              <a:schemeClr val="tx1"/>
            </a:solidFill>
            <a:miter lim="800000"/>
          </a:ln>
          <a:effectLst/>
        </p:spPr>
        <p:txBody>
          <a:bodyPr/>
          <a:lstStyle/>
          <a:p>
            <a:pPr eaLnBrk="1" hangingPunct="1">
              <a:lnSpc>
                <a:spcPct val="80000"/>
              </a:lnSpc>
              <a:spcBef>
                <a:spcPct val="20000"/>
              </a:spcBef>
              <a:buFontTx/>
              <a:buChar char="•"/>
            </a:pPr>
            <a:r>
              <a:rPr lang="zh-CN" altLang="en-US" b="1" dirty="0">
                <a:solidFill>
                  <a:schemeClr val="tx2"/>
                </a:solidFill>
              </a:rPr>
              <a:t>创建共享内存区域</a:t>
            </a:r>
            <a:endParaRPr lang="zh-CN" altLang="en-US" b="1" dirty="0">
              <a:solidFill>
                <a:schemeClr val="tx2"/>
              </a:solidFill>
            </a:endParaRPr>
          </a:p>
          <a:p>
            <a:pPr algn="ctr" eaLnBrk="1" hangingPunct="1"/>
            <a:endParaRPr lang="en-US" altLang="zh-CN" dirty="0">
              <a:solidFill>
                <a:schemeClr val="tx2"/>
              </a:solidFill>
            </a:endParaRPr>
          </a:p>
        </p:txBody>
      </p:sp>
      <p:sp>
        <p:nvSpPr>
          <p:cNvPr id="6" name="AutoShape 5"/>
          <p:cNvSpPr>
            <a:spLocks noChangeArrowheads="1"/>
          </p:cNvSpPr>
          <p:nvPr/>
        </p:nvSpPr>
        <p:spPr bwMode="auto">
          <a:xfrm>
            <a:off x="6243686" y="4299407"/>
            <a:ext cx="2590800" cy="866482"/>
          </a:xfrm>
          <a:prstGeom prst="wedgeRoundRectCallout">
            <a:avLst>
              <a:gd name="adj1" fmla="val 30843"/>
              <a:gd name="adj2" fmla="val 73772"/>
              <a:gd name="adj3" fmla="val 16667"/>
            </a:avLst>
          </a:prstGeom>
          <a:solidFill>
            <a:schemeClr val="accent1"/>
          </a:solidFill>
          <a:ln w="9525">
            <a:solidFill>
              <a:schemeClr val="tx1"/>
            </a:solidFill>
            <a:miter lim="800000"/>
          </a:ln>
          <a:effectLst/>
        </p:spPr>
        <p:txBody>
          <a:bodyPr/>
          <a:lstStyle/>
          <a:p>
            <a:pPr eaLnBrk="1" hangingPunct="1"/>
            <a:r>
              <a:rPr lang="zh-CN" altLang="en-US" sz="2400" b="1" dirty="0">
                <a:solidFill>
                  <a:schemeClr val="tx2"/>
                </a:solidFill>
              </a:rPr>
              <a:t>显示共享内存标识符</a:t>
            </a:r>
            <a:endParaRPr lang="zh-CN" altLang="en-US" sz="2400" b="1" dirty="0">
              <a:solidFill>
                <a:schemeClr val="tx2"/>
              </a:solidFill>
            </a:endParaRPr>
          </a:p>
        </p:txBody>
      </p:sp>
      <p:sp>
        <p:nvSpPr>
          <p:cNvPr id="7" name="AutoShape 6"/>
          <p:cNvSpPr>
            <a:spLocks noChangeArrowheads="1"/>
          </p:cNvSpPr>
          <p:nvPr/>
        </p:nvSpPr>
        <p:spPr bwMode="auto">
          <a:xfrm>
            <a:off x="5475597" y="6034726"/>
            <a:ext cx="2491426" cy="685800"/>
          </a:xfrm>
          <a:prstGeom prst="wedgeRoundRectCallout">
            <a:avLst>
              <a:gd name="adj1" fmla="val -114604"/>
              <a:gd name="adj2" fmla="val -40743"/>
              <a:gd name="adj3" fmla="val 16667"/>
            </a:avLst>
          </a:prstGeom>
          <a:solidFill>
            <a:schemeClr val="accent1"/>
          </a:solidFill>
          <a:ln w="9525">
            <a:solidFill>
              <a:schemeClr val="tx1"/>
            </a:solidFill>
            <a:miter lim="800000"/>
          </a:ln>
          <a:effectLst/>
        </p:spPr>
        <p:txBody>
          <a:bodyPr/>
          <a:lstStyle/>
          <a:p>
            <a:pPr eaLnBrk="1" hangingPunct="1">
              <a:lnSpc>
                <a:spcPct val="80000"/>
              </a:lnSpc>
              <a:spcBef>
                <a:spcPct val="20000"/>
              </a:spcBef>
              <a:buFontTx/>
              <a:buChar char="•"/>
            </a:pPr>
            <a:r>
              <a:rPr lang="zh-CN" altLang="en-US" sz="2400" b="1" dirty="0">
                <a:solidFill>
                  <a:schemeClr val="tx2"/>
                </a:solidFill>
              </a:rPr>
              <a:t>显示当前共享内存状况</a:t>
            </a:r>
            <a:endParaRPr lang="zh-CN" altLang="en-US" sz="2400" b="1" dirty="0">
              <a:solidFill>
                <a:schemeClr val="tx2"/>
              </a:solidFill>
            </a:endParaRPr>
          </a:p>
          <a:p>
            <a:pPr eaLnBrk="1" hangingPunct="1">
              <a:lnSpc>
                <a:spcPct val="80000"/>
              </a:lnSpc>
              <a:spcBef>
                <a:spcPct val="20000"/>
              </a:spcBef>
              <a:buFontTx/>
              <a:buChar char="•"/>
            </a:pPr>
            <a:endParaRPr lang="en-US" altLang="zh-CN" sz="2400" b="1" dirty="0">
              <a:solidFill>
                <a:schemeClr val="tx2"/>
              </a:solidFill>
            </a:endParaRPr>
          </a:p>
        </p:txBody>
      </p:sp>
      <p:sp>
        <p:nvSpPr>
          <p:cNvPr id="8" name="日期占位符 7"/>
          <p:cNvSpPr>
            <a:spLocks noGrp="1"/>
          </p:cNvSpPr>
          <p:nvPr>
            <p:ph type="dt" sz="half" idx="10"/>
          </p:nvPr>
        </p:nvSpPr>
        <p:spPr/>
        <p:txBody>
          <a:bodyPr/>
          <a:lstStyle/>
          <a:p>
            <a:pPr>
              <a:defRPr/>
            </a:pPr>
            <a:fld id="{F634B868-A9CE-4591-842F-EC98C94B99B9}" type="datetime10">
              <a:rPr lang="zh-CN" altLang="en-US" smtClean="0"/>
            </a:fld>
            <a:endParaRPr lang="en-US" altLang="zh-CN"/>
          </a:p>
        </p:txBody>
      </p:sp>
      <p:pic>
        <p:nvPicPr>
          <p:cNvPr id="9" name="图片 8"/>
          <p:cNvPicPr>
            <a:picLocks noChangeAspect="1"/>
          </p:cNvPicPr>
          <p:nvPr/>
        </p:nvPicPr>
        <p:blipFill>
          <a:blip r:embed="rId1"/>
          <a:stretch>
            <a:fillRect/>
          </a:stretch>
        </p:blipFill>
        <p:spPr>
          <a:xfrm>
            <a:off x="156210" y="928370"/>
            <a:ext cx="9029700" cy="4048125"/>
          </a:xfrm>
          <a:prstGeom prst="rect">
            <a:avLst/>
          </a:prstGeom>
        </p:spPr>
      </p:pic>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6.3.3 </a:t>
            </a:r>
            <a:r>
              <a:rPr lang="zh-CN" altLang="en-US" b="1" dirty="0" smtClean="0">
                <a:solidFill>
                  <a:srgbClr val="0000CC"/>
                </a:solidFill>
                <a:latin typeface="+mn-ea"/>
                <a:ea typeface="+mn-ea"/>
              </a:rPr>
              <a:t> 共享内存</a:t>
            </a:r>
            <a:endParaRPr lang="zh-CN" altLang="en-US" b="1" dirty="0" smtClean="0">
              <a:solidFill>
                <a:srgbClr val="0000CC"/>
              </a:solidFill>
              <a:latin typeface="+mn-ea"/>
              <a:ea typeface="+mn-ea"/>
            </a:endParaRPr>
          </a:p>
        </p:txBody>
      </p:sp>
      <p:sp>
        <p:nvSpPr>
          <p:cNvPr id="7" name="AutoShape 9"/>
          <p:cNvSpPr>
            <a:spLocks noChangeArrowheads="1"/>
          </p:cNvSpPr>
          <p:nvPr/>
        </p:nvSpPr>
        <p:spPr bwMode="auto">
          <a:xfrm>
            <a:off x="686952" y="1168252"/>
            <a:ext cx="3334541" cy="42727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、相关重要函数使用</a:t>
            </a:r>
            <a:endParaRPr kumimoji="0" lang="zh-CN" altLang="en-US" sz="2400" b="1" kern="10" dirty="0">
              <a:solidFill>
                <a:schemeClr val="tx1"/>
              </a:solidFill>
              <a:latin typeface="+mn-ea"/>
            </a:endParaRPr>
          </a:p>
        </p:txBody>
      </p:sp>
      <p:graphicFrame>
        <p:nvGraphicFramePr>
          <p:cNvPr id="5" name="表格 4"/>
          <p:cNvGraphicFramePr>
            <a:graphicFrameLocks noGrp="1"/>
          </p:cNvGraphicFramePr>
          <p:nvPr>
            <p:custDataLst>
              <p:tags r:id="rId1"/>
            </p:custDataLst>
          </p:nvPr>
        </p:nvGraphicFramePr>
        <p:xfrm>
          <a:off x="183517" y="2887500"/>
          <a:ext cx="8782048" cy="3886200"/>
        </p:xfrm>
        <a:graphic>
          <a:graphicData uri="http://schemas.openxmlformats.org/drawingml/2006/table">
            <a:tbl>
              <a:tblPr firstRow="1" bandRow="1">
                <a:tableStyleId>{D7AC3CCA-C797-4891-BE02-D94E43425B78}</a:tableStyleId>
              </a:tblPr>
              <a:tblGrid>
                <a:gridCol w="1204314"/>
                <a:gridCol w="7577734"/>
              </a:tblGrid>
              <a:tr h="383540">
                <a:tc>
                  <a:txBody>
                    <a:bodyPr/>
                    <a:lstStyle/>
                    <a:p>
                      <a:r>
                        <a:rPr lang="zh-CN" altLang="en-US" sz="1800" b="1" dirty="0" smtClean="0">
                          <a:latin typeface="+mn-ea"/>
                          <a:ea typeface="+mn-ea"/>
                        </a:rPr>
                        <a:t>函数原型</a:t>
                      </a:r>
                      <a:endParaRPr lang="zh-CN" altLang="en-US" sz="1800" b="1"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2400" b="1" dirty="0" smtClean="0">
                          <a:solidFill>
                            <a:srgbClr val="FF0000"/>
                          </a:solidFill>
                          <a:latin typeface="+mj-lt"/>
                          <a:ea typeface="+mn-ea"/>
                        </a:rPr>
                        <a:t>char  </a:t>
                      </a:r>
                      <a:r>
                        <a:rPr lang="zh-CN" altLang="en-US" sz="2400" b="1" dirty="0" smtClean="0">
                          <a:solidFill>
                            <a:srgbClr val="FF0000"/>
                          </a:solidFill>
                          <a:latin typeface="+mj-lt"/>
                          <a:ea typeface="+mn-ea"/>
                        </a:rPr>
                        <a:t>* </a:t>
                      </a:r>
                      <a:r>
                        <a:rPr lang="en-US" altLang="zh-CN" sz="2400" b="1" dirty="0" err="1" smtClean="0">
                          <a:solidFill>
                            <a:srgbClr val="FF0000"/>
                          </a:solidFill>
                          <a:latin typeface="+mj-lt"/>
                          <a:ea typeface="+mn-ea"/>
                        </a:rPr>
                        <a:t>shmat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int</a:t>
                      </a:r>
                      <a:r>
                        <a:rPr lang="en-US" altLang="zh-CN" sz="2400" b="1" dirty="0" smtClean="0">
                          <a:solidFill>
                            <a:srgbClr val="FF0000"/>
                          </a:solidFill>
                          <a:latin typeface="+mj-lt"/>
                          <a:ea typeface="+mn-ea"/>
                        </a:rPr>
                        <a:t>  </a:t>
                      </a:r>
                      <a:r>
                        <a:rPr lang="en-US" altLang="zh-CN" sz="2400" b="1" dirty="0" err="1" smtClean="0">
                          <a:solidFill>
                            <a:srgbClr val="FF0000"/>
                          </a:solidFill>
                          <a:latin typeface="+mj-lt"/>
                          <a:ea typeface="+mn-ea"/>
                        </a:rPr>
                        <a:t>shmid</a:t>
                      </a:r>
                      <a:r>
                        <a:rPr lang="zh-CN" altLang="en-US" sz="2400" b="1" dirty="0" smtClean="0">
                          <a:solidFill>
                            <a:srgbClr val="FF0000"/>
                          </a:solidFill>
                          <a:latin typeface="+mj-lt"/>
                          <a:ea typeface="+mn-ea"/>
                        </a:rPr>
                        <a:t>， </a:t>
                      </a:r>
                      <a:r>
                        <a:rPr lang="en-US" altLang="zh-CN" sz="2400" b="1" dirty="0" smtClean="0">
                          <a:solidFill>
                            <a:srgbClr val="FF0000"/>
                          </a:solidFill>
                          <a:latin typeface="+mj-lt"/>
                          <a:ea typeface="+mn-ea"/>
                        </a:rPr>
                        <a:t>const  void  </a:t>
                      </a:r>
                      <a:r>
                        <a:rPr lang="zh-CN" altLang="en-US" sz="2400" b="1" dirty="0" smtClean="0">
                          <a:solidFill>
                            <a:srgbClr val="FF0000"/>
                          </a:solidFill>
                          <a:latin typeface="+mj-lt"/>
                          <a:ea typeface="+mn-ea"/>
                        </a:rPr>
                        <a:t>*</a:t>
                      </a:r>
                      <a:r>
                        <a:rPr lang="en-US" altLang="zh-CN" sz="2400" b="1" dirty="0" err="1" smtClean="0">
                          <a:solidFill>
                            <a:srgbClr val="FF0000"/>
                          </a:solidFill>
                          <a:latin typeface="+mj-lt"/>
                          <a:ea typeface="+mn-ea"/>
                        </a:rPr>
                        <a:t>shmadder</a:t>
                      </a:r>
                      <a:r>
                        <a:rPr lang="zh-CN" altLang="en-US" sz="2400" b="1" dirty="0" smtClean="0">
                          <a:solidFill>
                            <a:srgbClr val="FF0000"/>
                          </a:solidFill>
                          <a:latin typeface="+mj-lt"/>
                          <a:ea typeface="+mn-ea"/>
                        </a:rPr>
                        <a:t>，</a:t>
                      </a:r>
                      <a:r>
                        <a:rPr lang="zh-CN" altLang="en-US" sz="2400" b="1" baseline="0" dirty="0" smtClean="0">
                          <a:solidFill>
                            <a:srgbClr val="FF0000"/>
                          </a:solidFill>
                          <a:latin typeface="+mj-lt"/>
                          <a:ea typeface="+mn-ea"/>
                        </a:rPr>
                        <a:t> </a:t>
                      </a:r>
                      <a:r>
                        <a:rPr lang="en-US" altLang="zh-CN" sz="2400" b="1" baseline="0" dirty="0" err="1" smtClean="0">
                          <a:solidFill>
                            <a:srgbClr val="FF0000"/>
                          </a:solidFill>
                          <a:latin typeface="+mj-lt"/>
                          <a:ea typeface="+mn-ea"/>
                        </a:rPr>
                        <a:t>int</a:t>
                      </a:r>
                      <a:r>
                        <a:rPr lang="en-US" altLang="zh-CN" sz="2400" b="1" baseline="0" dirty="0" smtClean="0">
                          <a:solidFill>
                            <a:srgbClr val="FF0000"/>
                          </a:solidFill>
                          <a:latin typeface="+mj-lt"/>
                          <a:ea typeface="+mn-ea"/>
                        </a:rPr>
                        <a:t>  </a:t>
                      </a:r>
                      <a:r>
                        <a:rPr lang="en-US" altLang="zh-CN" sz="2400" b="1" baseline="0" dirty="0" err="1" smtClean="0">
                          <a:solidFill>
                            <a:srgbClr val="FF0000"/>
                          </a:solidFill>
                          <a:latin typeface="+mj-lt"/>
                          <a:ea typeface="+mn-ea"/>
                        </a:rPr>
                        <a:t>shmflg</a:t>
                      </a:r>
                      <a:r>
                        <a:rPr lang="zh-CN" altLang="en-US" sz="2400" b="1" baseline="0" dirty="0" smtClean="0">
                          <a:solidFill>
                            <a:srgbClr val="FF0000"/>
                          </a:solidFill>
                          <a:latin typeface="+mj-lt"/>
                          <a:ea typeface="+mn-ea"/>
                        </a:rPr>
                        <a:t>）</a:t>
                      </a:r>
                      <a:endParaRPr lang="en-US" altLang="zh-CN" sz="2400" b="1" dirty="0" smtClean="0">
                        <a:solidFill>
                          <a:srgbClr val="FF0000"/>
                        </a:solidFill>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800" b="1" dirty="0" smtClean="0">
                          <a:latin typeface="+mn-ea"/>
                          <a:ea typeface="+mn-ea"/>
                        </a:rPr>
                        <a:t>函数参数</a:t>
                      </a:r>
                      <a:endParaRPr lang="zh-CN" altLang="en-US" sz="1800" b="1"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c>
                  <a:txBody>
                    <a:bodyPr/>
                    <a:lstStyle/>
                    <a:p>
                      <a:pPr>
                        <a:lnSpc>
                          <a:spcPct val="150000"/>
                        </a:lnSpc>
                      </a:pPr>
                      <a:r>
                        <a:rPr lang="en-US" altLang="zh-CN" sz="1800" b="1" dirty="0" err="1" smtClean="0">
                          <a:latin typeface="+mn-ea"/>
                          <a:ea typeface="+mn-ea"/>
                        </a:rPr>
                        <a:t>shmid</a:t>
                      </a:r>
                      <a:r>
                        <a:rPr lang="zh-CN" altLang="en-US" sz="1800" b="1" baseline="0" dirty="0" smtClean="0">
                          <a:latin typeface="+mn-ea"/>
                          <a:ea typeface="+mn-ea"/>
                        </a:rPr>
                        <a:t>：要映射的</a:t>
                      </a:r>
                      <a:r>
                        <a:rPr lang="zh-CN" altLang="en-US" sz="1800" b="1" baseline="0" dirty="0" smtClean="0">
                          <a:solidFill>
                            <a:srgbClr val="FF0000"/>
                          </a:solidFill>
                          <a:latin typeface="+mn-ea"/>
                          <a:ea typeface="+mn-ea"/>
                        </a:rPr>
                        <a:t>共享内存标识符</a:t>
                      </a:r>
                      <a:endParaRPr lang="en-US" altLang="zh-CN" sz="1800" b="1" baseline="0" dirty="0" smtClean="0">
                        <a:solidFill>
                          <a:srgbClr val="FF0000"/>
                        </a:solidFill>
                        <a:latin typeface="+mn-ea"/>
                        <a:ea typeface="+mn-ea"/>
                      </a:endParaRPr>
                    </a:p>
                    <a:p>
                      <a:pPr>
                        <a:lnSpc>
                          <a:spcPct val="150000"/>
                        </a:lnSpc>
                      </a:pPr>
                      <a:r>
                        <a:rPr lang="en-US" altLang="zh-CN" sz="1800" b="1" dirty="0" err="1" smtClean="0">
                          <a:latin typeface="+mn-ea"/>
                          <a:ea typeface="+mn-ea"/>
                        </a:rPr>
                        <a:t>shmadder</a:t>
                      </a:r>
                      <a:r>
                        <a:rPr lang="zh-CN" altLang="en-US" sz="1800" b="1" baseline="0" dirty="0" smtClean="0">
                          <a:latin typeface="+mn-ea"/>
                          <a:ea typeface="+mn-ea"/>
                        </a:rPr>
                        <a:t>：指定共享内存连接到当前进程中的地址位置，</a:t>
                      </a:r>
                      <a:r>
                        <a:rPr lang="zh-CN" altLang="en-US" sz="1800" b="1" baseline="0" dirty="0" smtClean="0">
                          <a:solidFill>
                            <a:srgbClr val="FF0000"/>
                          </a:solidFill>
                          <a:latin typeface="+mn-ea"/>
                          <a:ea typeface="+mn-ea"/>
                        </a:rPr>
                        <a:t>通常为空</a:t>
                      </a:r>
                      <a:r>
                        <a:rPr lang="zh-CN" altLang="en-US" sz="1800" b="1" baseline="0" dirty="0" smtClean="0">
                          <a:latin typeface="+mn-ea"/>
                          <a:ea typeface="+mn-ea"/>
                        </a:rPr>
                        <a:t>，表示让系统来选择共享内存的地址。</a:t>
                      </a:r>
                      <a:endParaRPr lang="en-US" altLang="zh-CN" sz="1800" b="1" baseline="0" dirty="0" smtClean="0">
                        <a:latin typeface="+mn-ea"/>
                        <a:ea typeface="+mn-ea"/>
                      </a:endParaRPr>
                    </a:p>
                    <a:p>
                      <a:pPr>
                        <a:lnSpc>
                          <a:spcPct val="150000"/>
                        </a:lnSpc>
                      </a:pPr>
                      <a:r>
                        <a:rPr lang="en-US" altLang="zh-CN" sz="1800" b="1" baseline="0" dirty="0" err="1" smtClean="0">
                          <a:latin typeface="+mn-ea"/>
                          <a:ea typeface="+mn-ea"/>
                        </a:rPr>
                        <a:t>shmflg</a:t>
                      </a:r>
                      <a:r>
                        <a:rPr lang="zh-CN" altLang="en-US" sz="1800" b="1" baseline="0" dirty="0" smtClean="0">
                          <a:latin typeface="+mn-ea"/>
                          <a:ea typeface="+mn-ea"/>
                        </a:rPr>
                        <a:t>：是一组标志位。</a:t>
                      </a:r>
                      <a:r>
                        <a:rPr lang="zh-CN" altLang="en-US" sz="1800" b="1" baseline="0" dirty="0" smtClean="0">
                          <a:solidFill>
                            <a:srgbClr val="FF0000"/>
                          </a:solidFill>
                          <a:latin typeface="+mn-ea"/>
                          <a:ea typeface="+mn-ea"/>
                        </a:rPr>
                        <a:t>默认取值为</a:t>
                      </a:r>
                      <a:r>
                        <a:rPr lang="en-US" altLang="zh-CN" sz="1800" b="1" baseline="0" dirty="0" smtClean="0">
                          <a:solidFill>
                            <a:srgbClr val="FF0000"/>
                          </a:solidFill>
                          <a:latin typeface="+mn-ea"/>
                          <a:ea typeface="+mn-ea"/>
                        </a:rPr>
                        <a:t>0</a:t>
                      </a:r>
                      <a:r>
                        <a:rPr lang="zh-CN" altLang="en-US" sz="1800" b="1" baseline="0" dirty="0" smtClean="0">
                          <a:latin typeface="+mn-ea"/>
                          <a:ea typeface="+mn-ea"/>
                        </a:rPr>
                        <a:t>，表示共享内存可读写； 取值</a:t>
                      </a:r>
                      <a:r>
                        <a:rPr lang="en-US" altLang="zh-CN" sz="1800" b="1" baseline="0" dirty="0" smtClean="0">
                          <a:latin typeface="+mn-ea"/>
                          <a:ea typeface="+mn-ea"/>
                        </a:rPr>
                        <a:t>SHM_RDONLY</a:t>
                      </a:r>
                      <a:r>
                        <a:rPr lang="zh-CN" altLang="en-US" sz="1800" b="1" baseline="0" dirty="0" smtClean="0">
                          <a:latin typeface="+mn-ea"/>
                          <a:ea typeface="+mn-ea"/>
                        </a:rPr>
                        <a:t>表示共享内存只读；</a:t>
                      </a:r>
                      <a:endParaRPr lang="en-US" altLang="zh-CN" sz="1800" b="1" baseline="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r>
              <a:tr h="370840">
                <a:tc>
                  <a:txBody>
                    <a:bodyPr/>
                    <a:lstStyle/>
                    <a:p>
                      <a:r>
                        <a:rPr lang="zh-CN" altLang="en-US" sz="1800" b="1" dirty="0" smtClean="0">
                          <a:latin typeface="+mn-ea"/>
                          <a:ea typeface="+mn-ea"/>
                        </a:rPr>
                        <a:t>函数返回值</a:t>
                      </a:r>
                      <a:endParaRPr lang="zh-CN" altLang="en-US" sz="1800" b="1"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pPr>
                        <a:lnSpc>
                          <a:spcPct val="150000"/>
                        </a:lnSpc>
                      </a:pPr>
                      <a:r>
                        <a:rPr lang="zh-CN" altLang="en-US" sz="1800" b="1" dirty="0" smtClean="0">
                          <a:latin typeface="+mn-ea"/>
                          <a:ea typeface="+mn-ea"/>
                        </a:rPr>
                        <a:t>若映射共享内存成功：则返回进程空间中被映射的区域地址；</a:t>
                      </a:r>
                      <a:endParaRPr lang="en-US" altLang="zh-CN" sz="1800" b="1" dirty="0" smtClean="0">
                        <a:latin typeface="+mn-ea"/>
                        <a:ea typeface="+mn-ea"/>
                      </a:endParaRPr>
                    </a:p>
                    <a:p>
                      <a:pPr>
                        <a:lnSpc>
                          <a:spcPct val="150000"/>
                        </a:lnSpc>
                      </a:pPr>
                      <a:r>
                        <a:rPr lang="zh-CN" altLang="en-US" sz="1800" b="1" dirty="0" smtClean="0">
                          <a:latin typeface="+mn-ea"/>
                          <a:ea typeface="+mn-ea"/>
                        </a:rPr>
                        <a:t>失败：返回</a:t>
                      </a:r>
                      <a:r>
                        <a:rPr lang="en-US" altLang="zh-CN" sz="1800" b="1" dirty="0" smtClean="0">
                          <a:latin typeface="+mn-ea"/>
                          <a:ea typeface="+mn-ea"/>
                        </a:rPr>
                        <a:t>-1</a:t>
                      </a:r>
                      <a:endParaRPr lang="zh-CN" altLang="en-US" sz="1800" b="1"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6" name="Rectangle 3"/>
          <p:cNvSpPr txBox="1"/>
          <p:nvPr/>
        </p:nvSpPr>
        <p:spPr>
          <a:xfrm>
            <a:off x="142876" y="1698863"/>
            <a:ext cx="8924924" cy="1184942"/>
          </a:xfrm>
          <a:prstGeom prst="rect">
            <a:avLst/>
          </a:prstGeom>
        </p:spPr>
        <p:txBody>
          <a:bodyPr/>
          <a:lstStyle/>
          <a:p>
            <a:pPr lvl="0">
              <a:lnSpc>
                <a:spcPct val="150000"/>
              </a:lnSpc>
              <a:spcBef>
                <a:spcPts val="0"/>
              </a:spcBef>
              <a:buClr>
                <a:schemeClr val="accent1"/>
              </a:buClr>
              <a:buSzPct val="60000"/>
            </a:pPr>
            <a:r>
              <a:rPr lang="zh-CN" altLang="en-US" sz="2000" kern="0" dirty="0" smtClean="0">
                <a:solidFill>
                  <a:srgbClr val="0000CC"/>
                </a:solidFill>
                <a:latin typeface="微软雅黑" panose="020B0503020204020204" pitchFamily="34" charset="-122"/>
                <a:ea typeface="微软雅黑" panose="020B0503020204020204" pitchFamily="34" charset="-122"/>
              </a:rPr>
              <a:t>第一次创建完共享内存，不能被任何进程访问</a:t>
            </a:r>
            <a:r>
              <a:rPr lang="zh-CN" altLang="en-US" sz="2000" b="1" kern="0" dirty="0" smtClean="0">
                <a:solidFill>
                  <a:srgbClr val="0000CC"/>
                </a:solidFill>
                <a:latin typeface="微软雅黑" panose="020B0503020204020204" pitchFamily="34" charset="-122"/>
                <a:ea typeface="微软雅黑" panose="020B0503020204020204" pitchFamily="34" charset="-122"/>
              </a:rPr>
              <a:t>，</a:t>
            </a:r>
            <a:r>
              <a:rPr lang="en-US" altLang="zh-CN" sz="2400" b="1" kern="0" dirty="0" err="1" smtClean="0">
                <a:solidFill>
                  <a:srgbClr val="FF0000"/>
                </a:solidFill>
                <a:latin typeface="微软雅黑" panose="020B0503020204020204" pitchFamily="34" charset="-122"/>
                <a:ea typeface="微软雅黑" panose="020B0503020204020204" pitchFamily="34" charset="-122"/>
              </a:rPr>
              <a:t>shmat</a:t>
            </a:r>
            <a:r>
              <a:rPr lang="en-US" altLang="zh-CN" sz="2400" b="1" kern="0" dirty="0" smtClean="0">
                <a:solidFill>
                  <a:srgbClr val="FF0000"/>
                </a:solidFill>
                <a:latin typeface="微软雅黑" panose="020B0503020204020204" pitchFamily="34" charset="-122"/>
                <a:ea typeface="微软雅黑" panose="020B0503020204020204" pitchFamily="34" charset="-122"/>
              </a:rPr>
              <a:t>( )</a:t>
            </a:r>
            <a:r>
              <a:rPr lang="en-US" altLang="zh-CN" sz="2400" b="1" kern="0" dirty="0" smtClean="0">
                <a:solidFill>
                  <a:srgbClr val="FF3300"/>
                </a:solidFill>
                <a:latin typeface="微软雅黑" panose="020B0503020204020204" pitchFamily="34" charset="-122"/>
                <a:ea typeface="微软雅黑" panose="020B0503020204020204" pitchFamily="34" charset="-122"/>
              </a:rPr>
              <a:t> </a:t>
            </a:r>
            <a:r>
              <a:rPr lang="zh-CN" altLang="en-US" sz="2000" kern="0" dirty="0" smtClean="0">
                <a:solidFill>
                  <a:srgbClr val="0000CC"/>
                </a:solidFill>
                <a:latin typeface="微软雅黑" panose="020B0503020204020204" pitchFamily="34" charset="-122"/>
                <a:ea typeface="微软雅黑" panose="020B0503020204020204" pitchFamily="34" charset="-122"/>
              </a:rPr>
              <a:t>函数的作用就是用来启动对该共享内存的访问，并将共享内存连接到一个进程的逻辑地址空间中。</a:t>
            </a:r>
            <a:endParaRPr kumimoji="0" lang="en-US" altLang="zh-CN"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EDB29A22-94BA-47CA-AB45-0D62A09CBD58}"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123068"/>
            <a:ext cx="8786190" cy="5835015"/>
          </a:xfrm>
          <a:prstGeom prst="rect">
            <a:avLst/>
          </a:prstGeom>
          <a:ln>
            <a:solidFill>
              <a:srgbClr val="FF0000"/>
            </a:solidFill>
          </a:ln>
        </p:spPr>
        <p:txBody>
          <a:bodyPr wrap="square">
            <a:spAutoFit/>
          </a:bodyPr>
          <a:lstStyle/>
          <a:p>
            <a:pPr>
              <a:lnSpc>
                <a:spcPct val="110000"/>
              </a:lnSpc>
            </a:pPr>
            <a:r>
              <a:rPr lang="en-US" altLang="zh-CN" b="1" dirty="0">
                <a:solidFill>
                  <a:srgbClr val="0000CC"/>
                </a:solidFill>
                <a:latin typeface="+mn-lt"/>
              </a:rPr>
              <a:t> 【</a:t>
            </a:r>
            <a:r>
              <a:rPr lang="zh-CN" altLang="en-US" b="1" dirty="0">
                <a:solidFill>
                  <a:srgbClr val="0000CC"/>
                </a:solidFill>
                <a:latin typeface="+mn-lt"/>
              </a:rPr>
              <a:t>例</a:t>
            </a:r>
            <a:r>
              <a:rPr lang="en-US" altLang="zh-CN" b="1" dirty="0" smtClean="0">
                <a:solidFill>
                  <a:srgbClr val="0000CC"/>
                </a:solidFill>
                <a:latin typeface="+mn-lt"/>
              </a:rPr>
              <a:t>6-12】</a:t>
            </a:r>
            <a:r>
              <a:rPr lang="zh-CN" altLang="en-US" b="1" dirty="0">
                <a:solidFill>
                  <a:schemeClr val="bg2">
                    <a:lumMod val="50000"/>
                  </a:schemeClr>
                </a:solidFill>
                <a:latin typeface="+mn-lt"/>
              </a:rPr>
              <a:t>建立一个映射</a:t>
            </a:r>
            <a:r>
              <a:rPr lang="zh-CN" altLang="en-US" b="1" dirty="0" smtClean="0">
                <a:solidFill>
                  <a:schemeClr val="bg2">
                    <a:lumMod val="50000"/>
                  </a:schemeClr>
                </a:solidFill>
                <a:latin typeface="+mn-lt"/>
              </a:rPr>
              <a:t>到例</a:t>
            </a:r>
            <a:r>
              <a:rPr lang="en-US" altLang="zh-CN" b="1" dirty="0" smtClean="0">
                <a:solidFill>
                  <a:schemeClr val="bg2">
                    <a:lumMod val="50000"/>
                  </a:schemeClr>
                </a:solidFill>
                <a:latin typeface="+mn-lt"/>
              </a:rPr>
              <a:t>6-11</a:t>
            </a:r>
            <a:r>
              <a:rPr lang="zh-CN" altLang="en-US" b="1" dirty="0" smtClean="0">
                <a:solidFill>
                  <a:schemeClr val="bg2">
                    <a:lumMod val="50000"/>
                  </a:schemeClr>
                </a:solidFill>
                <a:latin typeface="+mn-lt"/>
              </a:rPr>
              <a:t>所</a:t>
            </a:r>
            <a:r>
              <a:rPr lang="zh-CN" altLang="en-US" b="1" dirty="0">
                <a:solidFill>
                  <a:schemeClr val="bg2">
                    <a:lumMod val="50000"/>
                  </a:schemeClr>
                </a:solidFill>
                <a:latin typeface="+mn-lt"/>
              </a:rPr>
              <a:t>建共享内存的进程，并向共享内存写入</a:t>
            </a:r>
            <a:r>
              <a:rPr lang="zh-CN" altLang="en-US" b="1" dirty="0" smtClean="0">
                <a:solidFill>
                  <a:schemeClr val="bg2">
                    <a:lumMod val="50000"/>
                  </a:schemeClr>
                </a:solidFill>
                <a:latin typeface="+mn-lt"/>
              </a:rPr>
              <a:t>数据</a:t>
            </a:r>
            <a:endParaRPr lang="en-US" altLang="zh-CN" b="1" dirty="0" smtClean="0">
              <a:solidFill>
                <a:schemeClr val="bg2">
                  <a:lumMod val="50000"/>
                </a:schemeClr>
              </a:solidFill>
              <a:latin typeface="+mn-lt"/>
            </a:endParaRPr>
          </a:p>
          <a:p>
            <a:pPr>
              <a:lnSpc>
                <a:spcPct val="120000"/>
              </a:lnSpc>
            </a:pPr>
            <a:r>
              <a:rPr lang="en-US" altLang="zh-CN" sz="2600" b="1" dirty="0" smtClean="0">
                <a:solidFill>
                  <a:srgbClr val="0000CC"/>
                </a:solidFill>
                <a:latin typeface="+mn-lt"/>
              </a:rPr>
              <a:t>2   </a:t>
            </a:r>
            <a:r>
              <a:rPr lang="en-US" altLang="zh-CN" sz="2600" b="1" dirty="0">
                <a:solidFill>
                  <a:srgbClr val="0000CC"/>
                </a:solidFill>
                <a:latin typeface="+mn-lt"/>
              </a:rPr>
              <a:t>#include &lt;sys/</a:t>
            </a:r>
            <a:r>
              <a:rPr lang="en-US" altLang="zh-CN" sz="2600" b="1" dirty="0" err="1">
                <a:solidFill>
                  <a:srgbClr val="0000CC"/>
                </a:solidFill>
                <a:latin typeface="+mn-lt"/>
              </a:rPr>
              <a:t>shm.h</a:t>
            </a:r>
            <a:r>
              <a:rPr lang="en-US" altLang="zh-CN" sz="2600" b="1" dirty="0">
                <a:solidFill>
                  <a:srgbClr val="0000CC"/>
                </a:solidFill>
                <a:latin typeface="+mn-lt"/>
              </a:rPr>
              <a:t>&gt;</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4   </a:t>
            </a:r>
            <a:r>
              <a:rPr lang="en-US" altLang="zh-CN" sz="2600" b="1" dirty="0" err="1">
                <a:solidFill>
                  <a:srgbClr val="0000CC"/>
                </a:solidFill>
                <a:latin typeface="+mn-lt"/>
              </a:rPr>
              <a:t>int</a:t>
            </a:r>
            <a:r>
              <a:rPr lang="en-US" altLang="zh-CN" sz="2600" b="1" dirty="0">
                <a:solidFill>
                  <a:srgbClr val="0000CC"/>
                </a:solidFill>
                <a:latin typeface="+mn-lt"/>
              </a:rPr>
              <a:t> main</a:t>
            </a:r>
            <a:r>
              <a:rPr lang="en-US" altLang="zh-CN" sz="2600" b="1" dirty="0">
                <a:solidFill>
                  <a:srgbClr val="FF0000"/>
                </a:solidFill>
                <a:latin typeface="+mn-lt"/>
              </a:rPr>
              <a:t>(</a:t>
            </a:r>
            <a:r>
              <a:rPr lang="en-US" altLang="zh-CN" sz="2600" b="1" dirty="0" err="1">
                <a:solidFill>
                  <a:srgbClr val="FF0000"/>
                </a:solidFill>
                <a:latin typeface="+mn-lt"/>
              </a:rPr>
              <a:t>int</a:t>
            </a:r>
            <a:r>
              <a:rPr lang="en-US" altLang="zh-CN" sz="2600" b="1" dirty="0">
                <a:solidFill>
                  <a:srgbClr val="FF0000"/>
                </a:solidFill>
                <a:latin typeface="+mn-lt"/>
              </a:rPr>
              <a:t> </a:t>
            </a:r>
            <a:r>
              <a:rPr lang="en-US" altLang="zh-CN" sz="2600" b="1" dirty="0" err="1">
                <a:solidFill>
                  <a:srgbClr val="FF0000"/>
                </a:solidFill>
                <a:latin typeface="+mn-lt"/>
              </a:rPr>
              <a:t>argc</a:t>
            </a:r>
            <a:r>
              <a:rPr lang="en-US" altLang="zh-CN" sz="2600" b="1" dirty="0">
                <a:solidFill>
                  <a:srgbClr val="FF0000"/>
                </a:solidFill>
                <a:latin typeface="+mn-lt"/>
              </a:rPr>
              <a:t>, char *</a:t>
            </a:r>
            <a:r>
              <a:rPr lang="en-US" altLang="zh-CN" sz="2600" b="1" dirty="0" err="1">
                <a:solidFill>
                  <a:srgbClr val="FF0000"/>
                </a:solidFill>
                <a:latin typeface="+mn-lt"/>
              </a:rPr>
              <a:t>argv</a:t>
            </a:r>
            <a:r>
              <a:rPr lang="en-US" altLang="zh-CN" sz="2600" b="1" dirty="0">
                <a:solidFill>
                  <a:srgbClr val="FF0000"/>
                </a:solidFill>
                <a:latin typeface="+mn-lt"/>
              </a:rPr>
              <a:t>[])</a:t>
            </a:r>
            <a:endParaRPr lang="en-US" altLang="zh-CN" sz="2600" b="1" dirty="0">
              <a:solidFill>
                <a:srgbClr val="FF0000"/>
              </a:solidFill>
              <a:latin typeface="+mn-lt"/>
            </a:endParaRPr>
          </a:p>
          <a:p>
            <a:pPr>
              <a:lnSpc>
                <a:spcPct val="120000"/>
              </a:lnSpc>
            </a:pPr>
            <a:r>
              <a:rPr lang="en-US" altLang="zh-CN" sz="2600" b="1" dirty="0">
                <a:solidFill>
                  <a:srgbClr val="0000CC"/>
                </a:solidFill>
                <a:latin typeface="+mn-lt"/>
              </a:rPr>
              <a:t>5   {  </a:t>
            </a:r>
            <a:r>
              <a:rPr lang="en-US" altLang="zh-CN" sz="2600" b="1" dirty="0" err="1">
                <a:solidFill>
                  <a:srgbClr val="0000CC"/>
                </a:solidFill>
                <a:latin typeface="+mn-lt"/>
              </a:rPr>
              <a:t>int</a:t>
            </a:r>
            <a:r>
              <a:rPr lang="en-US" altLang="zh-CN" sz="2600" b="1" dirty="0">
                <a:solidFill>
                  <a:srgbClr val="0000CC"/>
                </a:solidFill>
                <a:latin typeface="+mn-lt"/>
              </a:rPr>
              <a:t>  </a:t>
            </a:r>
            <a:r>
              <a:rPr lang="en-US" altLang="zh-CN" sz="2600" b="1" dirty="0" err="1">
                <a:solidFill>
                  <a:srgbClr val="0000CC"/>
                </a:solidFill>
                <a:latin typeface="+mn-lt"/>
              </a:rPr>
              <a:t>shm_id</a:t>
            </a:r>
            <a:r>
              <a:rPr lang="en-US" altLang="zh-CN" sz="2600" b="1" dirty="0">
                <a:solidFill>
                  <a:srgbClr val="0000CC"/>
                </a:solidFill>
                <a:latin typeface="+mn-lt"/>
              </a:rPr>
              <a:t>; </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6     char  *</a:t>
            </a:r>
            <a:r>
              <a:rPr lang="en-US" altLang="zh-CN" sz="2600" b="1" dirty="0" err="1">
                <a:solidFill>
                  <a:srgbClr val="0000CC"/>
                </a:solidFill>
                <a:latin typeface="+mn-lt"/>
              </a:rPr>
              <a:t>shm_buf</a:t>
            </a:r>
            <a:r>
              <a:rPr lang="en-US" altLang="zh-CN" sz="2600" b="1" dirty="0">
                <a:solidFill>
                  <a:srgbClr val="0000CC"/>
                </a:solidFill>
                <a:latin typeface="+mn-lt"/>
              </a:rPr>
              <a:t>;</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7     </a:t>
            </a:r>
            <a:r>
              <a:rPr lang="en-US" altLang="zh-CN" sz="2600" b="1" dirty="0" err="1">
                <a:solidFill>
                  <a:srgbClr val="0000CC"/>
                </a:solidFill>
                <a:latin typeface="+mn-lt"/>
              </a:rPr>
              <a:t>shm_id</a:t>
            </a:r>
            <a:r>
              <a:rPr lang="en-US" altLang="zh-CN" sz="2600" b="1" dirty="0">
                <a:solidFill>
                  <a:srgbClr val="0000CC"/>
                </a:solidFill>
                <a:latin typeface="+mn-lt"/>
              </a:rPr>
              <a:t> = </a:t>
            </a:r>
            <a:r>
              <a:rPr lang="en-US" altLang="zh-CN" sz="2600" b="1" dirty="0" err="1">
                <a:solidFill>
                  <a:srgbClr val="FF0000"/>
                </a:solidFill>
                <a:latin typeface="+mn-lt"/>
              </a:rPr>
              <a:t>atoi</a:t>
            </a:r>
            <a:r>
              <a:rPr lang="en-US" altLang="zh-CN" sz="2600" b="1" dirty="0">
                <a:solidFill>
                  <a:srgbClr val="FF0000"/>
                </a:solidFill>
                <a:latin typeface="+mn-lt"/>
              </a:rPr>
              <a:t>(</a:t>
            </a:r>
            <a:r>
              <a:rPr lang="en-US" altLang="zh-CN" sz="2600" b="1" dirty="0" err="1">
                <a:solidFill>
                  <a:srgbClr val="FF0000"/>
                </a:solidFill>
                <a:latin typeface="+mn-lt"/>
              </a:rPr>
              <a:t>argv</a:t>
            </a:r>
            <a:r>
              <a:rPr lang="en-US" altLang="zh-CN" sz="2600" b="1" dirty="0">
                <a:solidFill>
                  <a:srgbClr val="FF0000"/>
                </a:solidFill>
                <a:latin typeface="+mn-lt"/>
              </a:rPr>
              <a:t>[1])</a:t>
            </a:r>
            <a:r>
              <a:rPr lang="en-US" altLang="zh-CN" sz="2600" b="1" dirty="0">
                <a:solidFill>
                  <a:srgbClr val="0000CC"/>
                </a:solidFill>
                <a:latin typeface="+mn-lt"/>
              </a:rPr>
              <a:t>;  </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8     </a:t>
            </a:r>
            <a:r>
              <a:rPr lang="en-US" altLang="zh-CN" sz="2600" b="1" dirty="0" err="1">
                <a:solidFill>
                  <a:srgbClr val="FF0000"/>
                </a:solidFill>
                <a:latin typeface="+mn-lt"/>
              </a:rPr>
              <a:t>shm_buf</a:t>
            </a:r>
            <a:r>
              <a:rPr lang="en-US" altLang="zh-CN" sz="2600" b="1" dirty="0">
                <a:solidFill>
                  <a:srgbClr val="FF0000"/>
                </a:solidFill>
                <a:latin typeface="+mn-lt"/>
              </a:rPr>
              <a:t>=</a:t>
            </a:r>
            <a:r>
              <a:rPr lang="en-US" altLang="zh-CN" sz="2600" b="1" dirty="0" err="1">
                <a:solidFill>
                  <a:srgbClr val="FF0000"/>
                </a:solidFill>
                <a:latin typeface="+mn-lt"/>
              </a:rPr>
              <a:t>shmat</a:t>
            </a:r>
            <a:r>
              <a:rPr lang="en-US" altLang="zh-CN" sz="2600" b="1" dirty="0">
                <a:solidFill>
                  <a:srgbClr val="FF0000"/>
                </a:solidFill>
                <a:latin typeface="+mn-lt"/>
              </a:rPr>
              <a:t>(</a:t>
            </a:r>
            <a:r>
              <a:rPr lang="en-US" altLang="zh-CN" sz="2600" b="1" dirty="0" err="1">
                <a:solidFill>
                  <a:srgbClr val="FF0000"/>
                </a:solidFill>
                <a:latin typeface="+mn-lt"/>
              </a:rPr>
              <a:t>shm_id</a:t>
            </a:r>
            <a:r>
              <a:rPr lang="en-US" altLang="zh-CN" sz="2600" b="1" dirty="0">
                <a:solidFill>
                  <a:srgbClr val="FF0000"/>
                </a:solidFill>
                <a:latin typeface="+mn-lt"/>
              </a:rPr>
              <a:t>, 0, 0);  </a:t>
            </a:r>
            <a:endParaRPr lang="en-US" altLang="zh-CN" sz="2600" b="1" dirty="0">
              <a:solidFill>
                <a:srgbClr val="FF0000"/>
              </a:solidFill>
              <a:latin typeface="+mn-lt"/>
            </a:endParaRPr>
          </a:p>
          <a:p>
            <a:pPr>
              <a:lnSpc>
                <a:spcPct val="120000"/>
              </a:lnSpc>
            </a:pPr>
            <a:r>
              <a:rPr lang="en-US" altLang="zh-CN" sz="2600" b="1" dirty="0" smtClean="0">
                <a:solidFill>
                  <a:srgbClr val="0000CC"/>
                </a:solidFill>
                <a:latin typeface="+mn-lt"/>
              </a:rPr>
              <a:t>9     </a:t>
            </a:r>
            <a:r>
              <a:rPr lang="en-US" altLang="zh-CN" sz="2600" b="1" dirty="0" err="1">
                <a:solidFill>
                  <a:srgbClr val="0000CC"/>
                </a:solidFill>
                <a:latin typeface="+mn-lt"/>
              </a:rPr>
              <a:t>printf</a:t>
            </a:r>
            <a:r>
              <a:rPr lang="en-US" altLang="zh-CN" sz="2600" b="1" dirty="0">
                <a:solidFill>
                  <a:srgbClr val="0000CC"/>
                </a:solidFill>
                <a:latin typeface="+mn-lt"/>
              </a:rPr>
              <a:t>("</a:t>
            </a:r>
            <a:r>
              <a:rPr lang="zh-CN" altLang="en-US" sz="2600" b="1" dirty="0">
                <a:solidFill>
                  <a:srgbClr val="0000CC"/>
                </a:solidFill>
                <a:latin typeface="+mn-lt"/>
              </a:rPr>
              <a:t>写入数据到共享内存：  </a:t>
            </a:r>
            <a:r>
              <a:rPr lang="en-US" altLang="zh-CN" sz="2600" b="1" dirty="0">
                <a:solidFill>
                  <a:srgbClr val="0000CC"/>
                </a:solidFill>
                <a:latin typeface="+mn-lt"/>
              </a:rPr>
              <a:t>\n");</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10   </a:t>
            </a:r>
            <a:r>
              <a:rPr lang="en-US" altLang="zh-CN" sz="2600" b="1" dirty="0" err="1" smtClean="0">
                <a:solidFill>
                  <a:srgbClr val="0000CC"/>
                </a:solidFill>
                <a:latin typeface="+mn-lt"/>
              </a:rPr>
              <a:t>sprintf</a:t>
            </a:r>
            <a:r>
              <a:rPr lang="en-US" altLang="zh-CN" sz="2600" b="1" dirty="0" smtClean="0">
                <a:solidFill>
                  <a:srgbClr val="0000CC"/>
                </a:solidFill>
                <a:latin typeface="+mn-lt"/>
              </a:rPr>
              <a:t> </a:t>
            </a:r>
            <a:r>
              <a:rPr lang="en-US" altLang="zh-CN" sz="2600" b="1" dirty="0">
                <a:solidFill>
                  <a:srgbClr val="0000CC"/>
                </a:solidFill>
                <a:latin typeface="+mn-lt"/>
              </a:rPr>
              <a:t>(</a:t>
            </a:r>
            <a:r>
              <a:rPr lang="en-US" altLang="zh-CN" sz="2600" b="1" dirty="0" err="1">
                <a:solidFill>
                  <a:srgbClr val="0000CC"/>
                </a:solidFill>
                <a:latin typeface="+mn-lt"/>
              </a:rPr>
              <a:t>shm_buf</a:t>
            </a:r>
            <a:r>
              <a:rPr lang="en-US" altLang="zh-CN" sz="2600" b="1" dirty="0">
                <a:solidFill>
                  <a:srgbClr val="0000CC"/>
                </a:solidFill>
                <a:latin typeface="+mn-lt"/>
              </a:rPr>
              <a:t>, </a:t>
            </a:r>
            <a:r>
              <a:rPr lang="en-US" altLang="zh-CN" sz="2600" b="1" dirty="0" smtClean="0">
                <a:solidFill>
                  <a:srgbClr val="0000CC"/>
                </a:solidFill>
                <a:latin typeface="+mn-lt"/>
              </a:rPr>
              <a:t>"</a:t>
            </a:r>
            <a:r>
              <a:rPr lang="zh-CN" altLang="en-US" sz="2600" b="1" dirty="0" smtClean="0">
                <a:solidFill>
                  <a:srgbClr val="0000CC"/>
                </a:solidFill>
                <a:latin typeface="+mn-lt"/>
              </a:rPr>
              <a:t>欢迎来到共享内存空间！</a:t>
            </a:r>
            <a:r>
              <a:rPr lang="en-US" altLang="zh-CN" sz="2600" b="1" dirty="0" smtClean="0">
                <a:solidFill>
                  <a:srgbClr val="0000CC"/>
                </a:solidFill>
                <a:latin typeface="+mn-lt"/>
              </a:rPr>
              <a:t>");</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11   </a:t>
            </a:r>
            <a:r>
              <a:rPr lang="en-US" altLang="zh-CN" sz="2600" b="1" dirty="0" err="1" smtClean="0">
                <a:solidFill>
                  <a:srgbClr val="0000CC"/>
                </a:solidFill>
                <a:latin typeface="+mn-lt"/>
              </a:rPr>
              <a:t>printf</a:t>
            </a:r>
            <a:r>
              <a:rPr lang="en-US" altLang="zh-CN" sz="2600" b="1" dirty="0">
                <a:solidFill>
                  <a:srgbClr val="0000CC"/>
                </a:solidFill>
                <a:latin typeface="+mn-lt"/>
              </a:rPr>
              <a:t>("%s \n", </a:t>
            </a:r>
            <a:r>
              <a:rPr lang="en-US" altLang="zh-CN" sz="2600" b="1" dirty="0" err="1">
                <a:solidFill>
                  <a:srgbClr val="0000CC"/>
                </a:solidFill>
                <a:latin typeface="+mn-lt"/>
              </a:rPr>
              <a:t>shm_buf</a:t>
            </a:r>
            <a:r>
              <a:rPr lang="en-US" altLang="zh-CN" sz="2600" b="1" dirty="0">
                <a:solidFill>
                  <a:srgbClr val="0000CC"/>
                </a:solidFill>
                <a:latin typeface="+mn-lt"/>
              </a:rPr>
              <a:t>); </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12</a:t>
            </a:r>
            <a:r>
              <a:rPr lang="en-US" altLang="zh-CN" sz="2600" b="1" dirty="0">
                <a:solidFill>
                  <a:srgbClr val="0000CC"/>
                </a:solidFill>
                <a:latin typeface="+mn-lt"/>
              </a:rPr>
              <a:t>	</a:t>
            </a:r>
            <a:r>
              <a:rPr lang="en-US" altLang="zh-CN" sz="2600" b="1" dirty="0" smtClean="0">
                <a:solidFill>
                  <a:srgbClr val="0000CC"/>
                </a:solidFill>
                <a:latin typeface="+mn-lt"/>
              </a:rPr>
              <a:t>}</a:t>
            </a:r>
            <a:endParaRPr lang="en-US" altLang="zh-CN" sz="2600" b="1" dirty="0">
              <a:solidFill>
                <a:srgbClr val="0000CC"/>
              </a:solidFill>
              <a:latin typeface="+mn-lt"/>
            </a:endParaRPr>
          </a:p>
        </p:txBody>
      </p:sp>
      <p:sp>
        <p:nvSpPr>
          <p:cNvPr id="3" name="Rectangle 2"/>
          <p:cNvSpPr>
            <a:spLocks noChangeArrowheads="1"/>
          </p:cNvSpPr>
          <p:nvPr/>
        </p:nvSpPr>
        <p:spPr bwMode="auto">
          <a:xfrm>
            <a:off x="428595" y="428604"/>
            <a:ext cx="6292715" cy="563562"/>
          </a:xfrm>
          <a:prstGeom prst="rect">
            <a:avLst/>
          </a:prstGeom>
          <a:noFill/>
          <a:ln w="9525">
            <a:noFill/>
            <a:miter lim="800000"/>
          </a:ln>
          <a:effectLst/>
        </p:spPr>
        <p:txBody>
          <a:bodyPr anchor="ctr"/>
          <a:lstStyle/>
          <a:p>
            <a:r>
              <a:rPr lang="en-US" altLang="zh-CN" b="1" dirty="0" err="1">
                <a:solidFill>
                  <a:srgbClr val="0000CC"/>
                </a:solidFill>
                <a:latin typeface="+mn-ea"/>
                <a:ea typeface="+mn-ea"/>
              </a:rPr>
              <a:t>s</a:t>
            </a:r>
            <a:r>
              <a:rPr lang="en-US" altLang="zh-CN" b="1" dirty="0" err="1" smtClean="0">
                <a:solidFill>
                  <a:srgbClr val="0000CC"/>
                </a:solidFill>
                <a:latin typeface="+mn-ea"/>
                <a:ea typeface="+mn-ea"/>
              </a:rPr>
              <a:t>hmat</a:t>
            </a:r>
            <a:r>
              <a:rPr lang="zh-CN" altLang="en-US" b="1" dirty="0" smtClean="0">
                <a:solidFill>
                  <a:srgbClr val="0000CC"/>
                </a:solidFill>
                <a:latin typeface="+mn-ea"/>
                <a:ea typeface="+mn-ea"/>
              </a:rPr>
              <a:t>（）映射共享</a:t>
            </a:r>
            <a:r>
              <a:rPr lang="zh-CN" altLang="en-US" b="1" dirty="0">
                <a:solidFill>
                  <a:srgbClr val="0000CC"/>
                </a:solidFill>
                <a:latin typeface="+mn-ea"/>
                <a:ea typeface="+mn-ea"/>
              </a:rPr>
              <a:t>内存区域示例</a:t>
            </a:r>
            <a:endParaRPr lang="zh-CN" altLang="en-US" b="1" dirty="0" smtClean="0">
              <a:solidFill>
                <a:srgbClr val="0000CC"/>
              </a:solidFill>
              <a:latin typeface="+mn-ea"/>
              <a:ea typeface="+mn-ea"/>
            </a:endParaRPr>
          </a:p>
        </p:txBody>
      </p:sp>
      <p:sp>
        <p:nvSpPr>
          <p:cNvPr id="4" name="矩形 3"/>
          <p:cNvSpPr/>
          <p:nvPr/>
        </p:nvSpPr>
        <p:spPr>
          <a:xfrm>
            <a:off x="7185036" y="428604"/>
            <a:ext cx="1424007" cy="499624"/>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sz="2000" b="1" dirty="0" err="1" smtClean="0">
                <a:solidFill>
                  <a:srgbClr val="C00000"/>
                </a:solidFill>
                <a:latin typeface="+mn-ea"/>
                <a:ea typeface="+mn-ea"/>
              </a:rPr>
              <a:t>shmat.c</a:t>
            </a:r>
            <a:endParaRPr lang="en-US" altLang="zh-CN" sz="2000" b="1" dirty="0" smtClean="0">
              <a:solidFill>
                <a:srgbClr val="C00000"/>
              </a:solidFill>
              <a:latin typeface="+mn-ea"/>
              <a:ea typeface="+mn-ea"/>
            </a:endParaRPr>
          </a:p>
        </p:txBody>
      </p:sp>
      <p:sp>
        <p:nvSpPr>
          <p:cNvPr id="9" name="AutoShape 4"/>
          <p:cNvSpPr>
            <a:spLocks noChangeArrowheads="1"/>
          </p:cNvSpPr>
          <p:nvPr/>
        </p:nvSpPr>
        <p:spPr bwMode="auto">
          <a:xfrm>
            <a:off x="6551642" y="2282858"/>
            <a:ext cx="2512845" cy="1100422"/>
          </a:xfrm>
          <a:prstGeom prst="wedgeRoundRectCallout">
            <a:avLst>
              <a:gd name="adj1" fmla="val -143027"/>
              <a:gd name="adj2" fmla="val 123797"/>
              <a:gd name="adj3" fmla="val 16667"/>
            </a:avLst>
          </a:prstGeom>
          <a:solidFill>
            <a:schemeClr val="accent1"/>
          </a:solidFill>
          <a:ln w="9525">
            <a:solidFill>
              <a:schemeClr val="tx1"/>
            </a:solidFill>
            <a:miter lim="800000"/>
          </a:ln>
          <a:effectLst/>
        </p:spPr>
        <p:txBody>
          <a:bodyPr/>
          <a:lstStyle/>
          <a:p>
            <a:pPr eaLnBrk="1" hangingPunct="1"/>
            <a:r>
              <a:rPr lang="zh-CN" altLang="en-US" sz="2000" b="1" dirty="0">
                <a:solidFill>
                  <a:schemeClr val="tx2"/>
                </a:solidFill>
              </a:rPr>
              <a:t>获取要建立映射的共享内存（由命令行输入）</a:t>
            </a:r>
            <a:endParaRPr lang="zh-CN" altLang="en-US" sz="2000" b="1" dirty="0">
              <a:solidFill>
                <a:schemeClr val="tx2"/>
              </a:solidFill>
            </a:endParaRPr>
          </a:p>
        </p:txBody>
      </p:sp>
      <p:sp>
        <p:nvSpPr>
          <p:cNvPr id="10" name="AutoShape 5"/>
          <p:cNvSpPr>
            <a:spLocks noChangeArrowheads="1"/>
          </p:cNvSpPr>
          <p:nvPr/>
        </p:nvSpPr>
        <p:spPr bwMode="auto">
          <a:xfrm>
            <a:off x="6551642" y="6044153"/>
            <a:ext cx="2512845" cy="714866"/>
          </a:xfrm>
          <a:prstGeom prst="wedgeRoundRectCallout">
            <a:avLst>
              <a:gd name="adj1" fmla="val -62849"/>
              <a:gd name="adj2" fmla="val -83072"/>
              <a:gd name="adj3" fmla="val 16667"/>
            </a:avLst>
          </a:prstGeom>
          <a:solidFill>
            <a:schemeClr val="accent1"/>
          </a:solidFill>
          <a:ln w="9525">
            <a:solidFill>
              <a:schemeClr val="tx1"/>
            </a:solidFill>
            <a:miter lim="800000"/>
          </a:ln>
          <a:effectLst/>
        </p:spPr>
        <p:txBody>
          <a:bodyPr/>
          <a:lstStyle/>
          <a:p>
            <a:pPr eaLnBrk="1" hangingPunct="1">
              <a:lnSpc>
                <a:spcPct val="80000"/>
              </a:lnSpc>
              <a:spcBef>
                <a:spcPct val="20000"/>
              </a:spcBef>
            </a:pPr>
            <a:r>
              <a:rPr lang="zh-CN" altLang="en-US" sz="2400" b="1" dirty="0">
                <a:solidFill>
                  <a:schemeClr val="tx2"/>
                </a:solidFill>
              </a:rPr>
              <a:t>通过映射区写入数据到共享内存</a:t>
            </a:r>
            <a:endParaRPr lang="zh-CN" altLang="en-US" sz="2400" b="1" dirty="0">
              <a:solidFill>
                <a:schemeClr val="tx2"/>
              </a:solidFill>
            </a:endParaRPr>
          </a:p>
        </p:txBody>
      </p:sp>
      <p:sp>
        <p:nvSpPr>
          <p:cNvPr id="11" name="AutoShape 6"/>
          <p:cNvSpPr>
            <a:spLocks noChangeArrowheads="1"/>
          </p:cNvSpPr>
          <p:nvPr/>
        </p:nvSpPr>
        <p:spPr bwMode="auto">
          <a:xfrm>
            <a:off x="6397658" y="3930977"/>
            <a:ext cx="2746342" cy="499621"/>
          </a:xfrm>
          <a:prstGeom prst="wedgeRoundRectCallout">
            <a:avLst>
              <a:gd name="adj1" fmla="val -87197"/>
              <a:gd name="adj2" fmla="val 106812"/>
              <a:gd name="adj3" fmla="val 16667"/>
            </a:avLst>
          </a:prstGeom>
          <a:solidFill>
            <a:schemeClr val="accent1"/>
          </a:solidFill>
          <a:ln w="9525">
            <a:solidFill>
              <a:schemeClr val="tx1"/>
            </a:solidFill>
            <a:miter lim="800000"/>
          </a:ln>
          <a:effectLst/>
        </p:spPr>
        <p:txBody>
          <a:bodyPr anchor="ctr"/>
          <a:lstStyle/>
          <a:p>
            <a:pPr eaLnBrk="1" hangingPunct="1">
              <a:lnSpc>
                <a:spcPct val="80000"/>
              </a:lnSpc>
              <a:spcBef>
                <a:spcPct val="20000"/>
              </a:spcBef>
            </a:pPr>
            <a:r>
              <a:rPr lang="zh-CN" altLang="en-US" sz="2400" b="1">
                <a:solidFill>
                  <a:schemeClr val="tx2"/>
                </a:solidFill>
              </a:rPr>
              <a:t>返回映射区的地址</a:t>
            </a:r>
            <a:endParaRPr lang="zh-CN" altLang="en-US" sz="2400" b="1">
              <a:solidFill>
                <a:schemeClr val="tx2"/>
              </a:solidFill>
            </a:endParaRPr>
          </a:p>
        </p:txBody>
      </p:sp>
      <p:sp>
        <p:nvSpPr>
          <p:cNvPr id="5" name="日期占位符 4"/>
          <p:cNvSpPr>
            <a:spLocks noGrp="1"/>
          </p:cNvSpPr>
          <p:nvPr>
            <p:ph type="dt" sz="half" idx="10"/>
          </p:nvPr>
        </p:nvSpPr>
        <p:spPr/>
        <p:txBody>
          <a:bodyPr/>
          <a:lstStyle/>
          <a:p>
            <a:pPr>
              <a:defRPr/>
            </a:pPr>
            <a:fld id="{6DE4EF9A-46A9-40CD-94CD-778982C717E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123068"/>
            <a:ext cx="8786190" cy="5835015"/>
          </a:xfrm>
          <a:prstGeom prst="rect">
            <a:avLst/>
          </a:prstGeom>
          <a:ln>
            <a:solidFill>
              <a:srgbClr val="FF0000"/>
            </a:solidFill>
          </a:ln>
        </p:spPr>
        <p:txBody>
          <a:bodyPr wrap="square">
            <a:spAutoFit/>
          </a:bodyPr>
          <a:lstStyle/>
          <a:p>
            <a:pPr>
              <a:lnSpc>
                <a:spcPct val="110000"/>
              </a:lnSpc>
            </a:pPr>
            <a:r>
              <a:rPr lang="en-US" altLang="zh-CN" b="1" dirty="0">
                <a:solidFill>
                  <a:srgbClr val="0000CC"/>
                </a:solidFill>
                <a:latin typeface="+mn-lt"/>
              </a:rPr>
              <a:t> 【</a:t>
            </a:r>
            <a:r>
              <a:rPr lang="zh-CN" altLang="en-US" b="1" dirty="0">
                <a:solidFill>
                  <a:srgbClr val="0000CC"/>
                </a:solidFill>
                <a:latin typeface="+mn-lt"/>
              </a:rPr>
              <a:t>例</a:t>
            </a:r>
            <a:r>
              <a:rPr lang="en-US" altLang="zh-CN" b="1" dirty="0" smtClean="0">
                <a:solidFill>
                  <a:srgbClr val="0000CC"/>
                </a:solidFill>
                <a:latin typeface="+mn-lt"/>
              </a:rPr>
              <a:t>6-12】</a:t>
            </a:r>
            <a:r>
              <a:rPr lang="zh-CN" altLang="en-US" b="1" dirty="0">
                <a:solidFill>
                  <a:schemeClr val="bg2">
                    <a:lumMod val="50000"/>
                  </a:schemeClr>
                </a:solidFill>
                <a:latin typeface="+mn-lt"/>
              </a:rPr>
              <a:t>建立一个映射</a:t>
            </a:r>
            <a:r>
              <a:rPr lang="zh-CN" altLang="en-US" b="1" dirty="0" smtClean="0">
                <a:solidFill>
                  <a:schemeClr val="bg2">
                    <a:lumMod val="50000"/>
                  </a:schemeClr>
                </a:solidFill>
                <a:latin typeface="+mn-lt"/>
              </a:rPr>
              <a:t>到例</a:t>
            </a:r>
            <a:r>
              <a:rPr lang="en-US" altLang="zh-CN" b="1" dirty="0" smtClean="0">
                <a:solidFill>
                  <a:schemeClr val="bg2">
                    <a:lumMod val="50000"/>
                  </a:schemeClr>
                </a:solidFill>
                <a:latin typeface="+mn-lt"/>
              </a:rPr>
              <a:t>6-11</a:t>
            </a:r>
            <a:r>
              <a:rPr lang="zh-CN" altLang="en-US" b="1" dirty="0" smtClean="0">
                <a:solidFill>
                  <a:schemeClr val="bg2">
                    <a:lumMod val="50000"/>
                  </a:schemeClr>
                </a:solidFill>
                <a:latin typeface="+mn-lt"/>
              </a:rPr>
              <a:t>所</a:t>
            </a:r>
            <a:r>
              <a:rPr lang="zh-CN" altLang="en-US" b="1" dirty="0">
                <a:solidFill>
                  <a:schemeClr val="bg2">
                    <a:lumMod val="50000"/>
                  </a:schemeClr>
                </a:solidFill>
                <a:latin typeface="+mn-lt"/>
              </a:rPr>
              <a:t>建共享内存的进程，并向共享内存写入</a:t>
            </a:r>
            <a:r>
              <a:rPr lang="zh-CN" altLang="en-US" b="1" dirty="0" smtClean="0">
                <a:solidFill>
                  <a:schemeClr val="bg2">
                    <a:lumMod val="50000"/>
                  </a:schemeClr>
                </a:solidFill>
                <a:latin typeface="+mn-lt"/>
              </a:rPr>
              <a:t>数据</a:t>
            </a:r>
            <a:endParaRPr lang="en-US" altLang="zh-CN" b="1" dirty="0" smtClean="0">
              <a:solidFill>
                <a:schemeClr val="bg2">
                  <a:lumMod val="50000"/>
                </a:schemeClr>
              </a:solidFill>
              <a:latin typeface="+mn-lt"/>
            </a:endParaRPr>
          </a:p>
          <a:p>
            <a:pPr>
              <a:lnSpc>
                <a:spcPct val="120000"/>
              </a:lnSpc>
            </a:pPr>
            <a:r>
              <a:rPr lang="en-US" altLang="zh-CN" sz="2600" b="1" dirty="0" smtClean="0">
                <a:solidFill>
                  <a:srgbClr val="0000CC"/>
                </a:solidFill>
                <a:latin typeface="+mn-lt"/>
              </a:rPr>
              <a:t>2   </a:t>
            </a:r>
            <a:r>
              <a:rPr lang="en-US" altLang="zh-CN" sz="2600" b="1" dirty="0">
                <a:solidFill>
                  <a:srgbClr val="0000CC"/>
                </a:solidFill>
                <a:latin typeface="+mn-lt"/>
              </a:rPr>
              <a:t>#include &lt;sys/</a:t>
            </a:r>
            <a:r>
              <a:rPr lang="en-US" altLang="zh-CN" sz="2600" b="1" dirty="0" err="1">
                <a:solidFill>
                  <a:srgbClr val="0000CC"/>
                </a:solidFill>
                <a:latin typeface="+mn-lt"/>
              </a:rPr>
              <a:t>shm.h</a:t>
            </a:r>
            <a:r>
              <a:rPr lang="en-US" altLang="zh-CN" sz="2600" b="1" dirty="0">
                <a:solidFill>
                  <a:srgbClr val="0000CC"/>
                </a:solidFill>
                <a:latin typeface="+mn-lt"/>
              </a:rPr>
              <a:t>&gt;</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4   </a:t>
            </a:r>
            <a:r>
              <a:rPr lang="en-US" altLang="zh-CN" sz="2600" b="1" dirty="0" err="1">
                <a:solidFill>
                  <a:srgbClr val="0000CC"/>
                </a:solidFill>
                <a:latin typeface="+mn-lt"/>
              </a:rPr>
              <a:t>int</a:t>
            </a:r>
            <a:r>
              <a:rPr lang="en-US" altLang="zh-CN" sz="2600" b="1" dirty="0">
                <a:solidFill>
                  <a:srgbClr val="0000CC"/>
                </a:solidFill>
                <a:latin typeface="+mn-lt"/>
              </a:rPr>
              <a:t> main</a:t>
            </a:r>
            <a:r>
              <a:rPr lang="en-US" altLang="zh-CN" sz="2600" b="1" dirty="0">
                <a:solidFill>
                  <a:srgbClr val="FF0000"/>
                </a:solidFill>
                <a:latin typeface="+mn-lt"/>
              </a:rPr>
              <a:t>(</a:t>
            </a:r>
            <a:r>
              <a:rPr lang="en-US" altLang="zh-CN" sz="2600" b="1" dirty="0" err="1">
                <a:solidFill>
                  <a:srgbClr val="FF0000"/>
                </a:solidFill>
                <a:latin typeface="+mn-lt"/>
              </a:rPr>
              <a:t>int</a:t>
            </a:r>
            <a:r>
              <a:rPr lang="en-US" altLang="zh-CN" sz="2600" b="1" dirty="0">
                <a:solidFill>
                  <a:srgbClr val="FF0000"/>
                </a:solidFill>
                <a:latin typeface="+mn-lt"/>
              </a:rPr>
              <a:t> </a:t>
            </a:r>
            <a:r>
              <a:rPr lang="en-US" altLang="zh-CN" sz="2600" b="1" dirty="0" err="1">
                <a:solidFill>
                  <a:srgbClr val="FF0000"/>
                </a:solidFill>
                <a:latin typeface="+mn-lt"/>
              </a:rPr>
              <a:t>argc</a:t>
            </a:r>
            <a:r>
              <a:rPr lang="en-US" altLang="zh-CN" sz="2600" b="1" dirty="0">
                <a:solidFill>
                  <a:srgbClr val="FF0000"/>
                </a:solidFill>
                <a:latin typeface="+mn-lt"/>
              </a:rPr>
              <a:t>, char *</a:t>
            </a:r>
            <a:r>
              <a:rPr lang="en-US" altLang="zh-CN" sz="2600" b="1" dirty="0" err="1">
                <a:solidFill>
                  <a:srgbClr val="FF0000"/>
                </a:solidFill>
                <a:latin typeface="+mn-lt"/>
              </a:rPr>
              <a:t>argv</a:t>
            </a:r>
            <a:r>
              <a:rPr lang="en-US" altLang="zh-CN" sz="2600" b="1" dirty="0">
                <a:solidFill>
                  <a:srgbClr val="FF0000"/>
                </a:solidFill>
                <a:latin typeface="+mn-lt"/>
              </a:rPr>
              <a:t>[])</a:t>
            </a:r>
            <a:endParaRPr lang="en-US" altLang="zh-CN" sz="2600" b="1" dirty="0">
              <a:solidFill>
                <a:srgbClr val="FF0000"/>
              </a:solidFill>
              <a:latin typeface="+mn-lt"/>
            </a:endParaRPr>
          </a:p>
          <a:p>
            <a:pPr>
              <a:lnSpc>
                <a:spcPct val="120000"/>
              </a:lnSpc>
            </a:pPr>
            <a:r>
              <a:rPr lang="en-US" altLang="zh-CN" sz="2600" b="1" dirty="0">
                <a:solidFill>
                  <a:srgbClr val="0000CC"/>
                </a:solidFill>
                <a:latin typeface="+mn-lt"/>
              </a:rPr>
              <a:t>5   {  </a:t>
            </a:r>
            <a:r>
              <a:rPr lang="en-US" altLang="zh-CN" sz="2600" b="1" dirty="0" err="1">
                <a:solidFill>
                  <a:srgbClr val="0000CC"/>
                </a:solidFill>
                <a:latin typeface="+mn-lt"/>
              </a:rPr>
              <a:t>int</a:t>
            </a:r>
            <a:r>
              <a:rPr lang="en-US" altLang="zh-CN" sz="2600" b="1" dirty="0">
                <a:solidFill>
                  <a:srgbClr val="0000CC"/>
                </a:solidFill>
                <a:latin typeface="+mn-lt"/>
              </a:rPr>
              <a:t>  </a:t>
            </a:r>
            <a:r>
              <a:rPr lang="en-US" altLang="zh-CN" sz="2600" b="1" dirty="0" err="1">
                <a:solidFill>
                  <a:srgbClr val="0000CC"/>
                </a:solidFill>
                <a:latin typeface="+mn-lt"/>
              </a:rPr>
              <a:t>shm_id</a:t>
            </a:r>
            <a:r>
              <a:rPr lang="en-US" altLang="zh-CN" sz="2600" b="1" dirty="0">
                <a:solidFill>
                  <a:srgbClr val="0000CC"/>
                </a:solidFill>
                <a:latin typeface="+mn-lt"/>
              </a:rPr>
              <a:t>; </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6     char  *</a:t>
            </a:r>
            <a:r>
              <a:rPr lang="en-US" altLang="zh-CN" sz="2600" b="1" dirty="0" err="1">
                <a:solidFill>
                  <a:srgbClr val="0000CC"/>
                </a:solidFill>
                <a:latin typeface="+mn-lt"/>
              </a:rPr>
              <a:t>shm_buf</a:t>
            </a:r>
            <a:r>
              <a:rPr lang="en-US" altLang="zh-CN" sz="2600" b="1" dirty="0">
                <a:solidFill>
                  <a:srgbClr val="0000CC"/>
                </a:solidFill>
                <a:latin typeface="+mn-lt"/>
              </a:rPr>
              <a:t>;</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7     </a:t>
            </a:r>
            <a:r>
              <a:rPr lang="en-US" altLang="zh-CN" sz="2600" b="1" dirty="0" err="1">
                <a:solidFill>
                  <a:srgbClr val="0000CC"/>
                </a:solidFill>
                <a:latin typeface="+mn-lt"/>
              </a:rPr>
              <a:t>shm_id</a:t>
            </a:r>
            <a:r>
              <a:rPr lang="en-US" altLang="zh-CN" sz="2600" b="1" dirty="0">
                <a:solidFill>
                  <a:srgbClr val="0000CC"/>
                </a:solidFill>
                <a:latin typeface="+mn-lt"/>
              </a:rPr>
              <a:t> = </a:t>
            </a:r>
            <a:r>
              <a:rPr lang="en-US" altLang="zh-CN" sz="2600" b="1" dirty="0" err="1">
                <a:solidFill>
                  <a:srgbClr val="FF0000"/>
                </a:solidFill>
                <a:latin typeface="+mn-lt"/>
              </a:rPr>
              <a:t>atoi</a:t>
            </a:r>
            <a:r>
              <a:rPr lang="en-US" altLang="zh-CN" sz="2600" b="1" dirty="0">
                <a:solidFill>
                  <a:srgbClr val="FF0000"/>
                </a:solidFill>
                <a:latin typeface="+mn-lt"/>
              </a:rPr>
              <a:t>(</a:t>
            </a:r>
            <a:r>
              <a:rPr lang="en-US" altLang="zh-CN" sz="2600" b="1" dirty="0" err="1">
                <a:solidFill>
                  <a:srgbClr val="FF0000"/>
                </a:solidFill>
                <a:latin typeface="+mn-lt"/>
              </a:rPr>
              <a:t>argv</a:t>
            </a:r>
            <a:r>
              <a:rPr lang="en-US" altLang="zh-CN" sz="2600" b="1" dirty="0">
                <a:solidFill>
                  <a:srgbClr val="FF0000"/>
                </a:solidFill>
                <a:latin typeface="+mn-lt"/>
              </a:rPr>
              <a:t>[1])</a:t>
            </a:r>
            <a:r>
              <a:rPr lang="en-US" altLang="zh-CN" sz="2600" b="1" dirty="0">
                <a:solidFill>
                  <a:srgbClr val="0000CC"/>
                </a:solidFill>
                <a:latin typeface="+mn-lt"/>
              </a:rPr>
              <a:t>;  </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8     </a:t>
            </a:r>
            <a:r>
              <a:rPr lang="en-US" altLang="zh-CN" sz="2600" b="1" dirty="0" err="1">
                <a:solidFill>
                  <a:srgbClr val="FF0000"/>
                </a:solidFill>
                <a:latin typeface="+mn-lt"/>
              </a:rPr>
              <a:t>shm_buf</a:t>
            </a:r>
            <a:r>
              <a:rPr lang="en-US" altLang="zh-CN" sz="2600" b="1" dirty="0">
                <a:solidFill>
                  <a:srgbClr val="FF0000"/>
                </a:solidFill>
                <a:latin typeface="+mn-lt"/>
              </a:rPr>
              <a:t>=</a:t>
            </a:r>
            <a:r>
              <a:rPr lang="en-US" altLang="zh-CN" sz="2600" b="1" dirty="0" err="1">
                <a:solidFill>
                  <a:srgbClr val="FF0000"/>
                </a:solidFill>
                <a:latin typeface="+mn-lt"/>
              </a:rPr>
              <a:t>shmat</a:t>
            </a:r>
            <a:r>
              <a:rPr lang="en-US" altLang="zh-CN" sz="2600" b="1" dirty="0">
                <a:solidFill>
                  <a:srgbClr val="FF0000"/>
                </a:solidFill>
                <a:latin typeface="+mn-lt"/>
              </a:rPr>
              <a:t>(</a:t>
            </a:r>
            <a:r>
              <a:rPr lang="en-US" altLang="zh-CN" sz="2600" b="1" dirty="0" err="1">
                <a:solidFill>
                  <a:srgbClr val="FF0000"/>
                </a:solidFill>
                <a:latin typeface="+mn-lt"/>
              </a:rPr>
              <a:t>shm_id</a:t>
            </a:r>
            <a:r>
              <a:rPr lang="en-US" altLang="zh-CN" sz="2600" b="1" dirty="0">
                <a:solidFill>
                  <a:srgbClr val="FF0000"/>
                </a:solidFill>
                <a:latin typeface="+mn-lt"/>
              </a:rPr>
              <a:t>, 0, 0);  </a:t>
            </a:r>
            <a:endParaRPr lang="en-US" altLang="zh-CN" sz="2600" b="1" dirty="0">
              <a:solidFill>
                <a:srgbClr val="FF0000"/>
              </a:solidFill>
              <a:latin typeface="+mn-lt"/>
            </a:endParaRPr>
          </a:p>
          <a:p>
            <a:pPr>
              <a:lnSpc>
                <a:spcPct val="120000"/>
              </a:lnSpc>
            </a:pPr>
            <a:r>
              <a:rPr lang="en-US" altLang="zh-CN" sz="2600" b="1" dirty="0" smtClean="0">
                <a:solidFill>
                  <a:srgbClr val="0000CC"/>
                </a:solidFill>
                <a:latin typeface="+mn-lt"/>
              </a:rPr>
              <a:t>9     </a:t>
            </a:r>
            <a:r>
              <a:rPr lang="en-US" altLang="zh-CN" sz="2600" b="1" dirty="0" err="1">
                <a:solidFill>
                  <a:srgbClr val="0000CC"/>
                </a:solidFill>
                <a:latin typeface="+mn-lt"/>
              </a:rPr>
              <a:t>printf</a:t>
            </a:r>
            <a:r>
              <a:rPr lang="en-US" altLang="zh-CN" sz="2600" b="1" dirty="0">
                <a:solidFill>
                  <a:srgbClr val="0000CC"/>
                </a:solidFill>
                <a:latin typeface="+mn-lt"/>
              </a:rPr>
              <a:t>("</a:t>
            </a:r>
            <a:r>
              <a:rPr lang="zh-CN" altLang="en-US" sz="2600" b="1" dirty="0">
                <a:solidFill>
                  <a:srgbClr val="0000CC"/>
                </a:solidFill>
                <a:latin typeface="+mn-lt"/>
              </a:rPr>
              <a:t>写入数据到共享内存：  </a:t>
            </a:r>
            <a:r>
              <a:rPr lang="en-US" altLang="zh-CN" sz="2600" b="1" dirty="0">
                <a:solidFill>
                  <a:srgbClr val="0000CC"/>
                </a:solidFill>
                <a:latin typeface="+mn-lt"/>
              </a:rPr>
              <a:t>\n");</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10   </a:t>
            </a:r>
            <a:r>
              <a:rPr lang="en-US" altLang="zh-CN" sz="2600" b="1" dirty="0" err="1" smtClean="0">
                <a:solidFill>
                  <a:srgbClr val="0000CC"/>
                </a:solidFill>
                <a:latin typeface="+mn-lt"/>
              </a:rPr>
              <a:t>sprintf</a:t>
            </a:r>
            <a:r>
              <a:rPr lang="en-US" altLang="zh-CN" sz="2600" b="1" dirty="0" smtClean="0">
                <a:solidFill>
                  <a:srgbClr val="0000CC"/>
                </a:solidFill>
                <a:latin typeface="+mn-lt"/>
              </a:rPr>
              <a:t> </a:t>
            </a:r>
            <a:r>
              <a:rPr lang="en-US" altLang="zh-CN" sz="2600" b="1" dirty="0">
                <a:solidFill>
                  <a:srgbClr val="0000CC"/>
                </a:solidFill>
                <a:latin typeface="+mn-lt"/>
              </a:rPr>
              <a:t>(</a:t>
            </a:r>
            <a:r>
              <a:rPr lang="en-US" altLang="zh-CN" sz="2600" b="1" dirty="0" err="1">
                <a:solidFill>
                  <a:srgbClr val="0000CC"/>
                </a:solidFill>
                <a:latin typeface="+mn-lt"/>
              </a:rPr>
              <a:t>shm_buf</a:t>
            </a:r>
            <a:r>
              <a:rPr lang="en-US" altLang="zh-CN" sz="2600" b="1" dirty="0">
                <a:solidFill>
                  <a:srgbClr val="0000CC"/>
                </a:solidFill>
                <a:latin typeface="+mn-lt"/>
              </a:rPr>
              <a:t>, </a:t>
            </a:r>
            <a:r>
              <a:rPr lang="en-US" altLang="zh-CN" sz="2600" b="1" dirty="0" smtClean="0">
                <a:solidFill>
                  <a:srgbClr val="0000CC"/>
                </a:solidFill>
                <a:latin typeface="+mn-lt"/>
              </a:rPr>
              <a:t>"</a:t>
            </a:r>
            <a:r>
              <a:rPr lang="zh-CN" altLang="en-US" sz="2600" b="1" dirty="0" smtClean="0">
                <a:solidFill>
                  <a:srgbClr val="0000CC"/>
                </a:solidFill>
                <a:latin typeface="+mn-lt"/>
              </a:rPr>
              <a:t>欢迎来到共享内存空间！</a:t>
            </a:r>
            <a:r>
              <a:rPr lang="en-US" altLang="zh-CN" sz="2600" b="1" dirty="0" smtClean="0">
                <a:solidFill>
                  <a:srgbClr val="0000CC"/>
                </a:solidFill>
                <a:latin typeface="+mn-lt"/>
              </a:rPr>
              <a:t>");</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11   </a:t>
            </a:r>
            <a:r>
              <a:rPr lang="en-US" altLang="zh-CN" sz="2600" b="1" dirty="0" err="1" smtClean="0">
                <a:solidFill>
                  <a:srgbClr val="0000CC"/>
                </a:solidFill>
                <a:latin typeface="+mn-lt"/>
              </a:rPr>
              <a:t>printf</a:t>
            </a:r>
            <a:r>
              <a:rPr lang="en-US" altLang="zh-CN" sz="2600" b="1" dirty="0">
                <a:solidFill>
                  <a:srgbClr val="0000CC"/>
                </a:solidFill>
                <a:latin typeface="+mn-lt"/>
              </a:rPr>
              <a:t>("%s \n", </a:t>
            </a:r>
            <a:r>
              <a:rPr lang="en-US" altLang="zh-CN" sz="2600" b="1" dirty="0" err="1">
                <a:solidFill>
                  <a:srgbClr val="0000CC"/>
                </a:solidFill>
                <a:latin typeface="+mn-lt"/>
              </a:rPr>
              <a:t>shm_buf</a:t>
            </a:r>
            <a:r>
              <a:rPr lang="en-US" altLang="zh-CN" sz="2600" b="1" dirty="0">
                <a:solidFill>
                  <a:srgbClr val="0000CC"/>
                </a:solidFill>
                <a:latin typeface="+mn-lt"/>
              </a:rPr>
              <a:t>); </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12</a:t>
            </a:r>
            <a:r>
              <a:rPr lang="en-US" altLang="zh-CN" sz="2600" b="1" dirty="0">
                <a:solidFill>
                  <a:srgbClr val="0000CC"/>
                </a:solidFill>
                <a:latin typeface="+mn-lt"/>
              </a:rPr>
              <a:t>	</a:t>
            </a:r>
            <a:r>
              <a:rPr lang="en-US" altLang="zh-CN" sz="2600" b="1" dirty="0" smtClean="0">
                <a:solidFill>
                  <a:srgbClr val="0000CC"/>
                </a:solidFill>
                <a:latin typeface="+mn-lt"/>
              </a:rPr>
              <a:t>}</a:t>
            </a:r>
            <a:endParaRPr lang="en-US" altLang="zh-CN" sz="2600" b="1" dirty="0">
              <a:solidFill>
                <a:srgbClr val="0000CC"/>
              </a:solidFill>
              <a:latin typeface="+mn-lt"/>
            </a:endParaRPr>
          </a:p>
        </p:txBody>
      </p:sp>
      <p:sp>
        <p:nvSpPr>
          <p:cNvPr id="3" name="Rectangle 2"/>
          <p:cNvSpPr>
            <a:spLocks noChangeArrowheads="1"/>
          </p:cNvSpPr>
          <p:nvPr/>
        </p:nvSpPr>
        <p:spPr bwMode="auto">
          <a:xfrm>
            <a:off x="428595" y="428604"/>
            <a:ext cx="6292715" cy="563562"/>
          </a:xfrm>
          <a:prstGeom prst="rect">
            <a:avLst/>
          </a:prstGeom>
          <a:noFill/>
          <a:ln w="9525">
            <a:noFill/>
            <a:miter lim="800000"/>
          </a:ln>
          <a:effectLst/>
        </p:spPr>
        <p:txBody>
          <a:bodyPr anchor="ctr"/>
          <a:lstStyle/>
          <a:p>
            <a:r>
              <a:rPr lang="en-US" altLang="zh-CN" b="1" dirty="0" err="1">
                <a:solidFill>
                  <a:srgbClr val="0000CC"/>
                </a:solidFill>
                <a:latin typeface="+mn-ea"/>
                <a:ea typeface="+mn-ea"/>
              </a:rPr>
              <a:t>s</a:t>
            </a:r>
            <a:r>
              <a:rPr lang="en-US" altLang="zh-CN" b="1" dirty="0" err="1" smtClean="0">
                <a:solidFill>
                  <a:srgbClr val="0000CC"/>
                </a:solidFill>
                <a:latin typeface="+mn-ea"/>
                <a:ea typeface="+mn-ea"/>
              </a:rPr>
              <a:t>hmat</a:t>
            </a:r>
            <a:r>
              <a:rPr lang="zh-CN" altLang="en-US" b="1" dirty="0" smtClean="0">
                <a:solidFill>
                  <a:srgbClr val="0000CC"/>
                </a:solidFill>
                <a:latin typeface="+mn-ea"/>
                <a:ea typeface="+mn-ea"/>
              </a:rPr>
              <a:t>（）映射共享</a:t>
            </a:r>
            <a:r>
              <a:rPr lang="zh-CN" altLang="en-US" b="1" dirty="0">
                <a:solidFill>
                  <a:srgbClr val="0000CC"/>
                </a:solidFill>
                <a:latin typeface="+mn-ea"/>
                <a:ea typeface="+mn-ea"/>
              </a:rPr>
              <a:t>内存区域示例</a:t>
            </a:r>
            <a:endParaRPr lang="zh-CN" altLang="en-US" b="1" dirty="0" smtClean="0">
              <a:solidFill>
                <a:srgbClr val="0000CC"/>
              </a:solidFill>
              <a:latin typeface="+mn-ea"/>
              <a:ea typeface="+mn-ea"/>
            </a:endParaRPr>
          </a:p>
        </p:txBody>
      </p:sp>
      <p:sp>
        <p:nvSpPr>
          <p:cNvPr id="4" name="矩形 3"/>
          <p:cNvSpPr/>
          <p:nvPr/>
        </p:nvSpPr>
        <p:spPr>
          <a:xfrm>
            <a:off x="7185036" y="428604"/>
            <a:ext cx="1424007" cy="499624"/>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sz="2000" b="1" dirty="0" err="1" smtClean="0">
                <a:solidFill>
                  <a:srgbClr val="C00000"/>
                </a:solidFill>
                <a:latin typeface="+mn-ea"/>
                <a:ea typeface="+mn-ea"/>
              </a:rPr>
              <a:t>shmat.c</a:t>
            </a:r>
            <a:endParaRPr lang="en-US" altLang="zh-CN" sz="2000" b="1" dirty="0" smtClean="0">
              <a:solidFill>
                <a:srgbClr val="C00000"/>
              </a:solidFill>
              <a:latin typeface="+mn-ea"/>
              <a:ea typeface="+mn-ea"/>
            </a:endParaRPr>
          </a:p>
        </p:txBody>
      </p:sp>
      <p:sp>
        <p:nvSpPr>
          <p:cNvPr id="9" name="AutoShape 4"/>
          <p:cNvSpPr>
            <a:spLocks noChangeArrowheads="1"/>
          </p:cNvSpPr>
          <p:nvPr/>
        </p:nvSpPr>
        <p:spPr bwMode="auto">
          <a:xfrm>
            <a:off x="6551642" y="2282858"/>
            <a:ext cx="2512845" cy="1100422"/>
          </a:xfrm>
          <a:prstGeom prst="wedgeRoundRectCallout">
            <a:avLst>
              <a:gd name="adj1" fmla="val -143027"/>
              <a:gd name="adj2" fmla="val 123797"/>
              <a:gd name="adj3" fmla="val 16667"/>
            </a:avLst>
          </a:prstGeom>
          <a:solidFill>
            <a:schemeClr val="accent1"/>
          </a:solidFill>
          <a:ln w="9525">
            <a:solidFill>
              <a:schemeClr val="tx1"/>
            </a:solidFill>
            <a:miter lim="800000"/>
          </a:ln>
          <a:effectLst/>
        </p:spPr>
        <p:txBody>
          <a:bodyPr/>
          <a:lstStyle/>
          <a:p>
            <a:pPr eaLnBrk="1" hangingPunct="1"/>
            <a:r>
              <a:rPr lang="zh-CN" altLang="en-US" sz="2000" b="1" dirty="0">
                <a:solidFill>
                  <a:schemeClr val="tx2"/>
                </a:solidFill>
              </a:rPr>
              <a:t>获取要建立映射的共享内存（由命令行输入）</a:t>
            </a:r>
            <a:endParaRPr lang="zh-CN" altLang="en-US" sz="2000" b="1" dirty="0">
              <a:solidFill>
                <a:schemeClr val="tx2"/>
              </a:solidFill>
            </a:endParaRPr>
          </a:p>
        </p:txBody>
      </p:sp>
      <p:sp>
        <p:nvSpPr>
          <p:cNvPr id="10" name="AutoShape 5"/>
          <p:cNvSpPr>
            <a:spLocks noChangeArrowheads="1"/>
          </p:cNvSpPr>
          <p:nvPr/>
        </p:nvSpPr>
        <p:spPr bwMode="auto">
          <a:xfrm>
            <a:off x="6551642" y="6044153"/>
            <a:ext cx="2512845" cy="714866"/>
          </a:xfrm>
          <a:prstGeom prst="wedgeRoundRectCallout">
            <a:avLst>
              <a:gd name="adj1" fmla="val -62849"/>
              <a:gd name="adj2" fmla="val -83072"/>
              <a:gd name="adj3" fmla="val 16667"/>
            </a:avLst>
          </a:prstGeom>
          <a:solidFill>
            <a:schemeClr val="accent1"/>
          </a:solidFill>
          <a:ln w="9525">
            <a:solidFill>
              <a:schemeClr val="tx1"/>
            </a:solidFill>
            <a:miter lim="800000"/>
          </a:ln>
          <a:effectLst/>
        </p:spPr>
        <p:txBody>
          <a:bodyPr/>
          <a:lstStyle/>
          <a:p>
            <a:pPr eaLnBrk="1" hangingPunct="1">
              <a:lnSpc>
                <a:spcPct val="80000"/>
              </a:lnSpc>
              <a:spcBef>
                <a:spcPct val="20000"/>
              </a:spcBef>
            </a:pPr>
            <a:r>
              <a:rPr lang="zh-CN" altLang="en-US" sz="2400" b="1" dirty="0">
                <a:solidFill>
                  <a:schemeClr val="tx2"/>
                </a:solidFill>
              </a:rPr>
              <a:t>通过映射区写入数据到共享内存</a:t>
            </a:r>
            <a:endParaRPr lang="zh-CN" altLang="en-US" sz="2400" b="1" dirty="0">
              <a:solidFill>
                <a:schemeClr val="tx2"/>
              </a:solidFill>
            </a:endParaRPr>
          </a:p>
        </p:txBody>
      </p:sp>
      <p:sp>
        <p:nvSpPr>
          <p:cNvPr id="11" name="AutoShape 6"/>
          <p:cNvSpPr>
            <a:spLocks noChangeArrowheads="1"/>
          </p:cNvSpPr>
          <p:nvPr/>
        </p:nvSpPr>
        <p:spPr bwMode="auto">
          <a:xfrm>
            <a:off x="6397658" y="3930977"/>
            <a:ext cx="2746342" cy="499621"/>
          </a:xfrm>
          <a:prstGeom prst="wedgeRoundRectCallout">
            <a:avLst>
              <a:gd name="adj1" fmla="val -87197"/>
              <a:gd name="adj2" fmla="val 106812"/>
              <a:gd name="adj3" fmla="val 16667"/>
            </a:avLst>
          </a:prstGeom>
          <a:solidFill>
            <a:schemeClr val="accent1"/>
          </a:solidFill>
          <a:ln w="9525">
            <a:solidFill>
              <a:schemeClr val="tx1"/>
            </a:solidFill>
            <a:miter lim="800000"/>
          </a:ln>
          <a:effectLst/>
        </p:spPr>
        <p:txBody>
          <a:bodyPr anchor="ctr"/>
          <a:lstStyle/>
          <a:p>
            <a:pPr eaLnBrk="1" hangingPunct="1">
              <a:lnSpc>
                <a:spcPct val="80000"/>
              </a:lnSpc>
              <a:spcBef>
                <a:spcPct val="20000"/>
              </a:spcBef>
            </a:pPr>
            <a:r>
              <a:rPr lang="zh-CN" altLang="en-US" sz="2400" b="1">
                <a:solidFill>
                  <a:schemeClr val="tx2"/>
                </a:solidFill>
              </a:rPr>
              <a:t>返回映射区的地址</a:t>
            </a:r>
            <a:endParaRPr lang="zh-CN" altLang="en-US" sz="2400" b="1">
              <a:solidFill>
                <a:schemeClr val="tx2"/>
              </a:solidFill>
            </a:endParaRPr>
          </a:p>
        </p:txBody>
      </p:sp>
      <p:sp>
        <p:nvSpPr>
          <p:cNvPr id="5" name="日期占位符 4"/>
          <p:cNvSpPr>
            <a:spLocks noGrp="1"/>
          </p:cNvSpPr>
          <p:nvPr>
            <p:ph type="dt" sz="half" idx="10"/>
          </p:nvPr>
        </p:nvSpPr>
        <p:spPr/>
        <p:txBody>
          <a:bodyPr/>
          <a:lstStyle/>
          <a:p>
            <a:pPr>
              <a:defRPr/>
            </a:pPr>
            <a:fld id="{6DE4EF9A-46A9-40CD-94CD-778982C717E5}" type="datetime10">
              <a:rPr lang="zh-CN" altLang="en-US" smtClean="0"/>
            </a:fld>
            <a:endParaRPr lang="en-US" altLang="zh-CN"/>
          </a:p>
        </p:txBody>
      </p:sp>
      <p:pic>
        <p:nvPicPr>
          <p:cNvPr id="6" name="图片 5"/>
          <p:cNvPicPr>
            <a:picLocks noChangeAspect="1"/>
          </p:cNvPicPr>
          <p:nvPr/>
        </p:nvPicPr>
        <p:blipFill>
          <a:blip r:embed="rId1"/>
          <a:stretch>
            <a:fillRect/>
          </a:stretch>
        </p:blipFill>
        <p:spPr>
          <a:xfrm>
            <a:off x="1905" y="1640840"/>
            <a:ext cx="9116060" cy="3619500"/>
          </a:xfrm>
          <a:prstGeom prst="rect">
            <a:avLst/>
          </a:prstGeom>
        </p:spPr>
      </p:pic>
      <p:sp>
        <p:nvSpPr>
          <p:cNvPr id="7" name="矩形 6"/>
          <p:cNvSpPr/>
          <p:nvPr/>
        </p:nvSpPr>
        <p:spPr>
          <a:xfrm>
            <a:off x="1555115" y="2216150"/>
            <a:ext cx="1230630" cy="383540"/>
          </a:xfrm>
          <a:prstGeom prst="rect">
            <a:avLst/>
          </a:prstGeom>
          <a:noFill/>
          <a:ln w="28575" cmpd="sng">
            <a:solidFill>
              <a:srgbClr val="FF3300"/>
            </a:solidFill>
            <a:prstDash val="solid"/>
            <a:round/>
          </a:ln>
          <a:extLst>
            <a:ext uri="{909E8E84-426E-40DD-AFC4-6F175D3DCCD1}">
              <a14:hiddenFill xmlns:a14="http://schemas.microsoft.com/office/drawing/2010/main">
                <a:solidFill>
                  <a:schemeClr val="accent2"/>
                </a:solidFill>
              </a14:hiddenFill>
            </a:ext>
          </a:extLst>
        </p:spPr>
        <p:txBody>
          <a:bodyPr/>
          <a:p>
            <a:pPr algn="ctr"/>
            <a:endParaRPr lang="zh-CN" altLang="en-US" sz="1600" b="1" dirty="0">
              <a:solidFill>
                <a:srgbClr val="0000CC"/>
              </a:solidFill>
              <a:latin typeface="+mn-ea"/>
              <a:ea typeface="+mn-ea"/>
            </a:endParaRPr>
          </a:p>
        </p:txBody>
      </p:sp>
      <p:sp>
        <p:nvSpPr>
          <p:cNvPr id="8" name="矩形 7"/>
          <p:cNvSpPr/>
          <p:nvPr/>
        </p:nvSpPr>
        <p:spPr>
          <a:xfrm>
            <a:off x="4710430" y="3725545"/>
            <a:ext cx="1230630" cy="383540"/>
          </a:xfrm>
          <a:prstGeom prst="rect">
            <a:avLst/>
          </a:prstGeom>
          <a:noFill/>
          <a:ln w="28575" cmpd="sng">
            <a:solidFill>
              <a:srgbClr val="FF3300"/>
            </a:solidFill>
            <a:prstDash val="solid"/>
            <a:round/>
          </a:ln>
          <a:extLst>
            <a:ext uri="{909E8E84-426E-40DD-AFC4-6F175D3DCCD1}">
              <a14:hiddenFill xmlns:a14="http://schemas.microsoft.com/office/drawing/2010/main">
                <a:solidFill>
                  <a:schemeClr val="accent2"/>
                </a:solidFill>
              </a14:hiddenFill>
            </a:ext>
          </a:extLst>
        </p:spPr>
        <p:txBody>
          <a:bodyPr/>
          <a:p>
            <a:pPr algn="ctr"/>
            <a:endParaRPr lang="zh-CN" altLang="en-US" sz="1600" b="1" dirty="0">
              <a:solidFill>
                <a:srgbClr val="0000CC"/>
              </a:solidFill>
              <a:latin typeface="+mn-ea"/>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8" grpId="1" animBg="1"/>
      <p:bldP spid="7"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123068"/>
            <a:ext cx="8786190" cy="5840730"/>
          </a:xfrm>
          <a:prstGeom prst="rect">
            <a:avLst/>
          </a:prstGeom>
          <a:ln>
            <a:solidFill>
              <a:srgbClr val="FF0000"/>
            </a:solidFill>
          </a:ln>
        </p:spPr>
        <p:txBody>
          <a:bodyPr wrap="square">
            <a:spAutoFit/>
          </a:bodyPr>
          <a:lstStyle/>
          <a:p>
            <a:pPr>
              <a:lnSpc>
                <a:spcPct val="110000"/>
              </a:lnSpc>
            </a:pPr>
            <a:r>
              <a:rPr lang="en-US" altLang="zh-CN" b="1" dirty="0">
                <a:solidFill>
                  <a:srgbClr val="0000CC"/>
                </a:solidFill>
                <a:latin typeface="+mn-lt"/>
              </a:rPr>
              <a:t> 【</a:t>
            </a:r>
            <a:r>
              <a:rPr lang="zh-CN" altLang="en-US" b="1" dirty="0">
                <a:solidFill>
                  <a:srgbClr val="0000CC"/>
                </a:solidFill>
                <a:latin typeface="+mn-lt"/>
              </a:rPr>
              <a:t>例</a:t>
            </a:r>
            <a:r>
              <a:rPr lang="en-US" altLang="zh-CN" b="1" dirty="0" smtClean="0">
                <a:solidFill>
                  <a:srgbClr val="0000CC"/>
                </a:solidFill>
                <a:latin typeface="+mn-lt"/>
              </a:rPr>
              <a:t>6-13】</a:t>
            </a:r>
            <a:r>
              <a:rPr lang="zh-CN" altLang="en-US" b="1" dirty="0">
                <a:solidFill>
                  <a:schemeClr val="bg2">
                    <a:lumMod val="50000"/>
                  </a:schemeClr>
                </a:solidFill>
                <a:latin typeface="+mn-lt"/>
              </a:rPr>
              <a:t>建立一</a:t>
            </a:r>
            <a:r>
              <a:rPr lang="zh-CN" altLang="en-US" b="1" dirty="0" smtClean="0">
                <a:solidFill>
                  <a:schemeClr val="bg2">
                    <a:lumMod val="50000"/>
                  </a:schemeClr>
                </a:solidFill>
                <a:latin typeface="+mn-lt"/>
              </a:rPr>
              <a:t>个从共享内存读数据的进程</a:t>
            </a:r>
            <a:endParaRPr lang="en-US" altLang="zh-CN" b="1" dirty="0" smtClean="0">
              <a:solidFill>
                <a:schemeClr val="bg2">
                  <a:lumMod val="50000"/>
                </a:schemeClr>
              </a:solidFill>
              <a:latin typeface="+mn-lt"/>
            </a:endParaRPr>
          </a:p>
          <a:p>
            <a:pPr>
              <a:lnSpc>
                <a:spcPct val="120000"/>
              </a:lnSpc>
            </a:pPr>
            <a:r>
              <a:rPr lang="en-US" altLang="zh-CN" sz="2600" b="1" dirty="0" smtClean="0">
                <a:solidFill>
                  <a:srgbClr val="0000CC"/>
                </a:solidFill>
                <a:latin typeface="+mn-lt"/>
              </a:rPr>
              <a:t>3   </a:t>
            </a:r>
            <a:r>
              <a:rPr lang="en-US" altLang="zh-CN" sz="2600" b="1" dirty="0" err="1">
                <a:solidFill>
                  <a:srgbClr val="0000CC"/>
                </a:solidFill>
                <a:latin typeface="+mn-lt"/>
              </a:rPr>
              <a:t>int</a:t>
            </a:r>
            <a:r>
              <a:rPr lang="en-US" altLang="zh-CN" sz="2600" b="1" dirty="0">
                <a:solidFill>
                  <a:srgbClr val="0000CC"/>
                </a:solidFill>
                <a:latin typeface="+mn-lt"/>
              </a:rPr>
              <a:t> main(</a:t>
            </a:r>
            <a:r>
              <a:rPr lang="en-US" altLang="zh-CN" sz="2600" b="1" dirty="0" err="1">
                <a:solidFill>
                  <a:srgbClr val="0000CC"/>
                </a:solidFill>
                <a:latin typeface="+mn-lt"/>
              </a:rPr>
              <a:t>int</a:t>
            </a:r>
            <a:r>
              <a:rPr lang="en-US" altLang="zh-CN" sz="2600" b="1" dirty="0">
                <a:solidFill>
                  <a:srgbClr val="0000CC"/>
                </a:solidFill>
                <a:latin typeface="+mn-lt"/>
              </a:rPr>
              <a:t> </a:t>
            </a:r>
            <a:r>
              <a:rPr lang="en-US" altLang="zh-CN" sz="2600" b="1" dirty="0" err="1">
                <a:solidFill>
                  <a:srgbClr val="0000CC"/>
                </a:solidFill>
                <a:latin typeface="+mn-lt"/>
              </a:rPr>
              <a:t>argc</a:t>
            </a:r>
            <a:r>
              <a:rPr lang="en-US" altLang="zh-CN" sz="2600" b="1" dirty="0">
                <a:solidFill>
                  <a:srgbClr val="0000CC"/>
                </a:solidFill>
                <a:latin typeface="+mn-lt"/>
              </a:rPr>
              <a:t>, char *</a:t>
            </a:r>
            <a:r>
              <a:rPr lang="en-US" altLang="zh-CN" sz="2600" b="1" dirty="0" err="1">
                <a:solidFill>
                  <a:srgbClr val="0000CC"/>
                </a:solidFill>
                <a:latin typeface="+mn-lt"/>
              </a:rPr>
              <a:t>argv</a:t>
            </a:r>
            <a:r>
              <a:rPr lang="en-US" altLang="zh-CN" sz="2600" b="1" dirty="0">
                <a:solidFill>
                  <a:srgbClr val="0000CC"/>
                </a:solidFill>
                <a:latin typeface="+mn-lt"/>
              </a:rPr>
              <a:t>[])</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4   {</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5      </a:t>
            </a:r>
            <a:r>
              <a:rPr lang="en-US" altLang="zh-CN" sz="2600" b="1" dirty="0" err="1">
                <a:solidFill>
                  <a:srgbClr val="0000CC"/>
                </a:solidFill>
                <a:latin typeface="+mn-lt"/>
              </a:rPr>
              <a:t>int</a:t>
            </a:r>
            <a:r>
              <a:rPr lang="en-US" altLang="zh-CN" sz="2600" b="1" dirty="0">
                <a:solidFill>
                  <a:srgbClr val="0000CC"/>
                </a:solidFill>
                <a:latin typeface="+mn-lt"/>
              </a:rPr>
              <a:t> </a:t>
            </a:r>
            <a:r>
              <a:rPr lang="en-US" altLang="zh-CN" sz="2600" b="1" dirty="0" err="1">
                <a:solidFill>
                  <a:srgbClr val="0000CC"/>
                </a:solidFill>
                <a:latin typeface="+mn-lt"/>
              </a:rPr>
              <a:t>shm_id</a:t>
            </a:r>
            <a:r>
              <a:rPr lang="en-US" altLang="zh-CN" sz="2600" b="1" dirty="0">
                <a:solidFill>
                  <a:srgbClr val="0000CC"/>
                </a:solidFill>
                <a:latin typeface="+mn-lt"/>
              </a:rPr>
              <a:t>;</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6      char *</a:t>
            </a:r>
            <a:r>
              <a:rPr lang="en-US" altLang="zh-CN" sz="2600" b="1" dirty="0" err="1">
                <a:solidFill>
                  <a:srgbClr val="0000CC"/>
                </a:solidFill>
                <a:latin typeface="+mn-lt"/>
              </a:rPr>
              <a:t>shm_buf</a:t>
            </a:r>
            <a:r>
              <a:rPr lang="en-US" altLang="zh-CN" sz="2600" b="1" dirty="0">
                <a:solidFill>
                  <a:srgbClr val="0000CC"/>
                </a:solidFill>
                <a:latin typeface="+mn-lt"/>
              </a:rPr>
              <a:t>, </a:t>
            </a:r>
            <a:r>
              <a:rPr lang="en-US" altLang="zh-CN" sz="2600" b="1" dirty="0" err="1" smtClean="0">
                <a:solidFill>
                  <a:srgbClr val="FF0000"/>
                </a:solidFill>
                <a:latin typeface="+mn-lt"/>
              </a:rPr>
              <a:t>str</a:t>
            </a:r>
            <a:r>
              <a:rPr lang="en-US" altLang="zh-CN" sz="2600" b="1" dirty="0" smtClean="0">
                <a:solidFill>
                  <a:srgbClr val="FF0000"/>
                </a:solidFill>
                <a:latin typeface="+mn-lt"/>
              </a:rPr>
              <a:t>[80]</a:t>
            </a:r>
            <a:r>
              <a:rPr lang="en-US" altLang="zh-CN" sz="2600" b="1" dirty="0" smtClean="0">
                <a:solidFill>
                  <a:srgbClr val="0000CC"/>
                </a:solidFill>
                <a:latin typeface="+mn-lt"/>
              </a:rPr>
              <a:t>; </a:t>
            </a:r>
            <a:endParaRPr lang="en-US" altLang="zh-CN" sz="2600" b="1" dirty="0">
              <a:solidFill>
                <a:srgbClr val="FF3300"/>
              </a:solidFill>
              <a:latin typeface="+mn-lt"/>
            </a:endParaRPr>
          </a:p>
          <a:p>
            <a:pPr>
              <a:lnSpc>
                <a:spcPct val="120000"/>
              </a:lnSpc>
            </a:pPr>
            <a:r>
              <a:rPr lang="en-US" altLang="zh-CN" sz="2600" b="1" dirty="0">
                <a:solidFill>
                  <a:srgbClr val="0000CC"/>
                </a:solidFill>
                <a:latin typeface="+mn-lt"/>
              </a:rPr>
              <a:t>7      </a:t>
            </a:r>
            <a:r>
              <a:rPr lang="en-US" altLang="zh-CN" sz="2600" b="1" dirty="0" err="1">
                <a:solidFill>
                  <a:srgbClr val="0000CC"/>
                </a:solidFill>
                <a:latin typeface="+mn-lt"/>
              </a:rPr>
              <a:t>shm_id</a:t>
            </a:r>
            <a:r>
              <a:rPr lang="en-US" altLang="zh-CN" sz="2600" b="1" dirty="0">
                <a:solidFill>
                  <a:srgbClr val="0000CC"/>
                </a:solidFill>
                <a:latin typeface="+mn-lt"/>
              </a:rPr>
              <a:t> = </a:t>
            </a:r>
            <a:r>
              <a:rPr lang="en-US" altLang="zh-CN" sz="2600" b="1" dirty="0" err="1">
                <a:solidFill>
                  <a:srgbClr val="0000CC"/>
                </a:solidFill>
                <a:latin typeface="+mn-lt"/>
              </a:rPr>
              <a:t>atoi</a:t>
            </a:r>
            <a:r>
              <a:rPr lang="en-US" altLang="zh-CN" sz="2600" b="1" dirty="0">
                <a:solidFill>
                  <a:srgbClr val="0000CC"/>
                </a:solidFill>
                <a:latin typeface="+mn-lt"/>
              </a:rPr>
              <a:t>(</a:t>
            </a:r>
            <a:r>
              <a:rPr lang="en-US" altLang="zh-CN" sz="2600" b="1" dirty="0" err="1">
                <a:solidFill>
                  <a:srgbClr val="0000CC"/>
                </a:solidFill>
                <a:latin typeface="+mn-lt"/>
              </a:rPr>
              <a:t>argv</a:t>
            </a:r>
            <a:r>
              <a:rPr lang="en-US" altLang="zh-CN" sz="2600" b="1" dirty="0">
                <a:solidFill>
                  <a:srgbClr val="0000CC"/>
                </a:solidFill>
                <a:latin typeface="+mn-lt"/>
              </a:rPr>
              <a:t>[1]);</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8      </a:t>
            </a:r>
            <a:r>
              <a:rPr lang="en-US" altLang="zh-CN" sz="2600" b="1" dirty="0" err="1">
                <a:solidFill>
                  <a:srgbClr val="FF0000"/>
                </a:solidFill>
                <a:latin typeface="+mn-lt"/>
              </a:rPr>
              <a:t>shm_buf</a:t>
            </a:r>
            <a:r>
              <a:rPr lang="en-US" altLang="zh-CN" sz="2600" b="1" dirty="0">
                <a:solidFill>
                  <a:srgbClr val="FF0000"/>
                </a:solidFill>
                <a:latin typeface="+mn-lt"/>
              </a:rPr>
              <a:t>=</a:t>
            </a:r>
            <a:r>
              <a:rPr lang="en-US" altLang="zh-CN" sz="2600" b="1" dirty="0" err="1">
                <a:solidFill>
                  <a:srgbClr val="FF0000"/>
                </a:solidFill>
                <a:latin typeface="+mn-lt"/>
              </a:rPr>
              <a:t>shmat</a:t>
            </a:r>
            <a:r>
              <a:rPr lang="en-US" altLang="zh-CN" sz="2600" b="1" dirty="0">
                <a:solidFill>
                  <a:srgbClr val="FF0000"/>
                </a:solidFill>
                <a:latin typeface="+mn-lt"/>
              </a:rPr>
              <a:t>(</a:t>
            </a:r>
            <a:r>
              <a:rPr lang="en-US" altLang="zh-CN" sz="2600" b="1" dirty="0" err="1">
                <a:solidFill>
                  <a:srgbClr val="FF0000"/>
                </a:solidFill>
                <a:latin typeface="+mn-lt"/>
              </a:rPr>
              <a:t>shm_id</a:t>
            </a:r>
            <a:r>
              <a:rPr lang="en-US" altLang="zh-CN" sz="2600" b="1" dirty="0">
                <a:solidFill>
                  <a:srgbClr val="FF0000"/>
                </a:solidFill>
                <a:latin typeface="+mn-lt"/>
              </a:rPr>
              <a:t>, 0, 0);</a:t>
            </a:r>
            <a:endParaRPr lang="en-US" altLang="zh-CN" sz="2600" b="1" dirty="0">
              <a:solidFill>
                <a:srgbClr val="FF0000"/>
              </a:solidFill>
              <a:latin typeface="+mn-lt"/>
            </a:endParaRPr>
          </a:p>
          <a:p>
            <a:pPr>
              <a:lnSpc>
                <a:spcPct val="120000"/>
              </a:lnSpc>
            </a:pPr>
            <a:r>
              <a:rPr lang="en-US" altLang="zh-CN" sz="2600" b="1" dirty="0">
                <a:solidFill>
                  <a:srgbClr val="0000CC"/>
                </a:solidFill>
                <a:latin typeface="+mn-lt"/>
              </a:rPr>
              <a:t>9      </a:t>
            </a:r>
            <a:r>
              <a:rPr lang="en-US" altLang="zh-CN" sz="2600" b="1" dirty="0" err="1">
                <a:solidFill>
                  <a:srgbClr val="0000CC"/>
                </a:solidFill>
                <a:latin typeface="+mn-lt"/>
              </a:rPr>
              <a:t>printf</a:t>
            </a:r>
            <a:r>
              <a:rPr lang="en-US" altLang="zh-CN" sz="2600" b="1" dirty="0">
                <a:solidFill>
                  <a:srgbClr val="0000CC"/>
                </a:solidFill>
                <a:latin typeface="+mn-lt"/>
              </a:rPr>
              <a:t>("</a:t>
            </a:r>
            <a:r>
              <a:rPr lang="zh-CN" altLang="en-US" sz="2600" b="1" dirty="0">
                <a:solidFill>
                  <a:srgbClr val="0000CC"/>
                </a:solidFill>
                <a:latin typeface="+mn-lt"/>
              </a:rPr>
              <a:t>读取共享内存数据： </a:t>
            </a:r>
            <a:r>
              <a:rPr lang="en-US" altLang="zh-CN" sz="2600" b="1" dirty="0">
                <a:solidFill>
                  <a:srgbClr val="0000CC"/>
                </a:solidFill>
                <a:latin typeface="+mn-lt"/>
              </a:rPr>
              <a:t>\n");</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10     </a:t>
            </a:r>
            <a:r>
              <a:rPr lang="en-US" altLang="zh-CN" sz="2600" b="1" dirty="0" err="1">
                <a:solidFill>
                  <a:srgbClr val="FF0000"/>
                </a:solidFill>
                <a:latin typeface="+mn-lt"/>
              </a:rPr>
              <a:t>sprintf</a:t>
            </a:r>
            <a:r>
              <a:rPr lang="en-US" altLang="zh-CN" sz="2600" b="1" dirty="0">
                <a:solidFill>
                  <a:srgbClr val="FF0000"/>
                </a:solidFill>
                <a:latin typeface="+mn-lt"/>
              </a:rPr>
              <a:t>(</a:t>
            </a:r>
            <a:r>
              <a:rPr lang="en-US" altLang="zh-CN" sz="2600" b="1" dirty="0" err="1">
                <a:solidFill>
                  <a:srgbClr val="FF0000"/>
                </a:solidFill>
                <a:latin typeface="+mn-lt"/>
              </a:rPr>
              <a:t>str</a:t>
            </a:r>
            <a:r>
              <a:rPr lang="en-US" altLang="zh-CN" sz="2600" b="1" dirty="0">
                <a:solidFill>
                  <a:srgbClr val="FF0000"/>
                </a:solidFill>
                <a:latin typeface="+mn-lt"/>
              </a:rPr>
              <a:t>, </a:t>
            </a:r>
            <a:r>
              <a:rPr lang="en-US" altLang="zh-CN" sz="2600" b="1" dirty="0" err="1">
                <a:solidFill>
                  <a:srgbClr val="FF0000"/>
                </a:solidFill>
                <a:latin typeface="+mn-lt"/>
              </a:rPr>
              <a:t>shm_buf</a:t>
            </a:r>
            <a:r>
              <a:rPr lang="en-US" altLang="zh-CN" sz="2600" b="1" dirty="0">
                <a:solidFill>
                  <a:srgbClr val="FF0000"/>
                </a:solidFill>
                <a:latin typeface="+mn-lt"/>
              </a:rPr>
              <a:t>);</a:t>
            </a:r>
            <a:endParaRPr lang="en-US" altLang="zh-CN" sz="2600" b="1" dirty="0">
              <a:solidFill>
                <a:srgbClr val="FF0000"/>
              </a:solidFill>
              <a:latin typeface="+mn-lt"/>
            </a:endParaRPr>
          </a:p>
          <a:p>
            <a:pPr>
              <a:lnSpc>
                <a:spcPct val="120000"/>
              </a:lnSpc>
            </a:pPr>
            <a:r>
              <a:rPr lang="en-US" altLang="zh-CN" sz="2600" b="1" dirty="0" smtClean="0">
                <a:solidFill>
                  <a:srgbClr val="0000CC"/>
                </a:solidFill>
                <a:latin typeface="+mn-lt"/>
              </a:rPr>
              <a:t>11     </a:t>
            </a:r>
            <a:r>
              <a:rPr lang="en-US" altLang="zh-CN" sz="2600" b="1" dirty="0" err="1">
                <a:solidFill>
                  <a:srgbClr val="0000CC"/>
                </a:solidFill>
                <a:latin typeface="+mn-lt"/>
              </a:rPr>
              <a:t>printf</a:t>
            </a:r>
            <a:r>
              <a:rPr lang="en-US" altLang="zh-CN" sz="2600" b="1" dirty="0">
                <a:solidFill>
                  <a:srgbClr val="0000CC"/>
                </a:solidFill>
                <a:latin typeface="+mn-lt"/>
              </a:rPr>
              <a:t>("%s \n", </a:t>
            </a:r>
            <a:r>
              <a:rPr lang="en-US" altLang="zh-CN" sz="2600" b="1" dirty="0" err="1">
                <a:solidFill>
                  <a:srgbClr val="0000CC"/>
                </a:solidFill>
                <a:latin typeface="+mn-lt"/>
              </a:rPr>
              <a:t>str</a:t>
            </a:r>
            <a:r>
              <a:rPr lang="en-US" altLang="zh-CN" sz="2600" b="1" dirty="0">
                <a:solidFill>
                  <a:srgbClr val="0000CC"/>
                </a:solidFill>
                <a:latin typeface="+mn-lt"/>
              </a:rPr>
              <a:t>);</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12     </a:t>
            </a:r>
            <a:r>
              <a:rPr lang="en-US" altLang="zh-CN" sz="2600" b="1" dirty="0">
                <a:solidFill>
                  <a:srgbClr val="0000CC"/>
                </a:solidFill>
                <a:latin typeface="+mn-lt"/>
              </a:rPr>
              <a:t>system("</a:t>
            </a:r>
            <a:r>
              <a:rPr lang="en-US" altLang="zh-CN" sz="2600" b="1" dirty="0" err="1">
                <a:solidFill>
                  <a:srgbClr val="0000CC"/>
                </a:solidFill>
                <a:latin typeface="+mn-lt"/>
              </a:rPr>
              <a:t>ipcs</a:t>
            </a:r>
            <a:r>
              <a:rPr lang="en-US" altLang="zh-CN" sz="2600" b="1" dirty="0">
                <a:solidFill>
                  <a:srgbClr val="0000CC"/>
                </a:solidFill>
                <a:latin typeface="+mn-lt"/>
              </a:rPr>
              <a:t> -m");</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13  </a:t>
            </a:r>
            <a:r>
              <a:rPr lang="en-US" altLang="zh-CN" sz="2600" b="1" dirty="0">
                <a:solidFill>
                  <a:srgbClr val="0000CC"/>
                </a:solidFill>
                <a:latin typeface="+mn-lt"/>
              </a:rPr>
              <a:t>}</a:t>
            </a:r>
            <a:endParaRPr lang="en-US" altLang="zh-CN" sz="2600" b="1" dirty="0">
              <a:solidFill>
                <a:srgbClr val="0000CC"/>
              </a:solidFill>
              <a:latin typeface="+mn-lt"/>
            </a:endParaRPr>
          </a:p>
        </p:txBody>
      </p:sp>
      <p:sp>
        <p:nvSpPr>
          <p:cNvPr id="3" name="Rectangle 2"/>
          <p:cNvSpPr>
            <a:spLocks noChangeArrowheads="1"/>
          </p:cNvSpPr>
          <p:nvPr/>
        </p:nvSpPr>
        <p:spPr bwMode="auto">
          <a:xfrm>
            <a:off x="428595" y="428604"/>
            <a:ext cx="6292715" cy="563562"/>
          </a:xfrm>
          <a:prstGeom prst="rect">
            <a:avLst/>
          </a:prstGeom>
          <a:noFill/>
          <a:ln w="9525">
            <a:noFill/>
            <a:miter lim="800000"/>
          </a:ln>
          <a:effectLst/>
        </p:spPr>
        <p:txBody>
          <a:bodyPr anchor="ctr"/>
          <a:lstStyle/>
          <a:p>
            <a:r>
              <a:rPr lang="zh-CN" altLang="en-US" b="1" dirty="0" smtClean="0">
                <a:solidFill>
                  <a:srgbClr val="0000CC"/>
                </a:solidFill>
                <a:latin typeface="+mn-ea"/>
                <a:ea typeface="+mn-ea"/>
              </a:rPr>
              <a:t>读取共享</a:t>
            </a:r>
            <a:r>
              <a:rPr lang="zh-CN" altLang="en-US" b="1" dirty="0">
                <a:solidFill>
                  <a:srgbClr val="0000CC"/>
                </a:solidFill>
                <a:latin typeface="+mn-ea"/>
                <a:ea typeface="+mn-ea"/>
              </a:rPr>
              <a:t>内存区域示例</a:t>
            </a:r>
            <a:endParaRPr lang="zh-CN" altLang="en-US" b="1" dirty="0" smtClean="0">
              <a:solidFill>
                <a:srgbClr val="0000CC"/>
              </a:solidFill>
              <a:latin typeface="+mn-ea"/>
              <a:ea typeface="+mn-ea"/>
            </a:endParaRPr>
          </a:p>
        </p:txBody>
      </p:sp>
      <p:sp>
        <p:nvSpPr>
          <p:cNvPr id="4" name="矩形 3"/>
          <p:cNvSpPr/>
          <p:nvPr/>
        </p:nvSpPr>
        <p:spPr>
          <a:xfrm>
            <a:off x="7185036" y="428604"/>
            <a:ext cx="1424007" cy="481863"/>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sz="2000" b="1" dirty="0" err="1" smtClean="0">
                <a:solidFill>
                  <a:srgbClr val="C00000"/>
                </a:solidFill>
                <a:latin typeface="+mn-ea"/>
                <a:ea typeface="+mn-ea"/>
              </a:rPr>
              <a:t>shmat_r.c</a:t>
            </a:r>
            <a:endParaRPr lang="en-US" altLang="zh-CN" sz="2000" b="1" dirty="0" smtClean="0">
              <a:solidFill>
                <a:srgbClr val="C00000"/>
              </a:solidFill>
              <a:latin typeface="+mn-ea"/>
              <a:ea typeface="+mn-ea"/>
            </a:endParaRPr>
          </a:p>
        </p:txBody>
      </p:sp>
      <p:sp>
        <p:nvSpPr>
          <p:cNvPr id="11" name="AutoShape 6"/>
          <p:cNvSpPr>
            <a:spLocks noChangeArrowheads="1"/>
          </p:cNvSpPr>
          <p:nvPr/>
        </p:nvSpPr>
        <p:spPr bwMode="auto">
          <a:xfrm>
            <a:off x="5679224" y="5330558"/>
            <a:ext cx="3011624" cy="1239923"/>
          </a:xfrm>
          <a:prstGeom prst="wedgeRoundRectCallout">
            <a:avLst>
              <a:gd name="adj1" fmla="val -94869"/>
              <a:gd name="adj2" fmla="val -52858"/>
              <a:gd name="adj3" fmla="val 16667"/>
            </a:avLst>
          </a:prstGeom>
          <a:solidFill>
            <a:schemeClr val="accent1"/>
          </a:solidFill>
          <a:ln w="9525">
            <a:solidFill>
              <a:schemeClr val="tx1"/>
            </a:solidFill>
            <a:miter lim="800000"/>
          </a:ln>
          <a:effectLst/>
        </p:spPr>
        <p:txBody>
          <a:bodyPr anchor="ctr"/>
          <a:lstStyle/>
          <a:p>
            <a:pPr eaLnBrk="1" hangingPunct="1">
              <a:spcBef>
                <a:spcPct val="20000"/>
              </a:spcBef>
            </a:pPr>
            <a:r>
              <a:rPr lang="zh-CN" altLang="en-US" sz="2400" b="1" dirty="0">
                <a:solidFill>
                  <a:schemeClr val="tx2"/>
                </a:solidFill>
              </a:rPr>
              <a:t>通过映射区读取共享内存的数据到字符数组</a:t>
            </a:r>
            <a:r>
              <a:rPr lang="en-US" altLang="zh-CN" sz="2400" b="1" dirty="0" err="1">
                <a:solidFill>
                  <a:schemeClr val="tx2"/>
                </a:solidFill>
              </a:rPr>
              <a:t>str</a:t>
            </a:r>
            <a:endParaRPr lang="en-US" altLang="zh-CN" sz="2400" b="1" dirty="0">
              <a:solidFill>
                <a:schemeClr val="tx2"/>
              </a:solidFill>
            </a:endParaRPr>
          </a:p>
        </p:txBody>
      </p:sp>
      <p:sp>
        <p:nvSpPr>
          <p:cNvPr id="5" name="日期占位符 4"/>
          <p:cNvSpPr>
            <a:spLocks noGrp="1"/>
          </p:cNvSpPr>
          <p:nvPr>
            <p:ph type="dt" sz="half" idx="10"/>
          </p:nvPr>
        </p:nvSpPr>
        <p:spPr/>
        <p:txBody>
          <a:bodyPr/>
          <a:lstStyle/>
          <a:p>
            <a:pPr>
              <a:defRPr/>
            </a:pPr>
            <a:fld id="{4E43B5CB-EBA8-40FD-97B7-5C9738756751}"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297" y="1123068"/>
            <a:ext cx="8786190" cy="5840730"/>
          </a:xfrm>
          <a:prstGeom prst="rect">
            <a:avLst/>
          </a:prstGeom>
          <a:ln>
            <a:solidFill>
              <a:srgbClr val="FF0000"/>
            </a:solidFill>
          </a:ln>
        </p:spPr>
        <p:txBody>
          <a:bodyPr wrap="square">
            <a:spAutoFit/>
          </a:bodyPr>
          <a:lstStyle/>
          <a:p>
            <a:pPr>
              <a:lnSpc>
                <a:spcPct val="110000"/>
              </a:lnSpc>
            </a:pPr>
            <a:r>
              <a:rPr lang="en-US" altLang="zh-CN" b="1" dirty="0">
                <a:solidFill>
                  <a:srgbClr val="0000CC"/>
                </a:solidFill>
                <a:latin typeface="+mn-lt"/>
              </a:rPr>
              <a:t> 【</a:t>
            </a:r>
            <a:r>
              <a:rPr lang="zh-CN" altLang="en-US" b="1" dirty="0">
                <a:solidFill>
                  <a:srgbClr val="0000CC"/>
                </a:solidFill>
                <a:latin typeface="+mn-lt"/>
              </a:rPr>
              <a:t>例</a:t>
            </a:r>
            <a:r>
              <a:rPr lang="en-US" altLang="zh-CN" b="1" dirty="0" smtClean="0">
                <a:solidFill>
                  <a:srgbClr val="0000CC"/>
                </a:solidFill>
                <a:latin typeface="+mn-lt"/>
              </a:rPr>
              <a:t>6-13】</a:t>
            </a:r>
            <a:r>
              <a:rPr lang="zh-CN" altLang="en-US" b="1" dirty="0">
                <a:solidFill>
                  <a:schemeClr val="bg2">
                    <a:lumMod val="50000"/>
                  </a:schemeClr>
                </a:solidFill>
                <a:latin typeface="+mn-lt"/>
              </a:rPr>
              <a:t>建立一</a:t>
            </a:r>
            <a:r>
              <a:rPr lang="zh-CN" altLang="en-US" b="1" dirty="0" smtClean="0">
                <a:solidFill>
                  <a:schemeClr val="bg2">
                    <a:lumMod val="50000"/>
                  </a:schemeClr>
                </a:solidFill>
                <a:latin typeface="+mn-lt"/>
              </a:rPr>
              <a:t>个从共享内存读数据的进程</a:t>
            </a:r>
            <a:endParaRPr lang="en-US" altLang="zh-CN" b="1" dirty="0" smtClean="0">
              <a:solidFill>
                <a:schemeClr val="bg2">
                  <a:lumMod val="50000"/>
                </a:schemeClr>
              </a:solidFill>
              <a:latin typeface="+mn-lt"/>
            </a:endParaRPr>
          </a:p>
          <a:p>
            <a:pPr>
              <a:lnSpc>
                <a:spcPct val="120000"/>
              </a:lnSpc>
            </a:pPr>
            <a:r>
              <a:rPr lang="en-US" altLang="zh-CN" sz="2600" b="1" dirty="0" smtClean="0">
                <a:solidFill>
                  <a:srgbClr val="0000CC"/>
                </a:solidFill>
                <a:latin typeface="+mn-lt"/>
              </a:rPr>
              <a:t>3   </a:t>
            </a:r>
            <a:r>
              <a:rPr lang="en-US" altLang="zh-CN" sz="2600" b="1" dirty="0" err="1">
                <a:solidFill>
                  <a:srgbClr val="0000CC"/>
                </a:solidFill>
                <a:latin typeface="+mn-lt"/>
              </a:rPr>
              <a:t>int</a:t>
            </a:r>
            <a:r>
              <a:rPr lang="en-US" altLang="zh-CN" sz="2600" b="1" dirty="0">
                <a:solidFill>
                  <a:srgbClr val="0000CC"/>
                </a:solidFill>
                <a:latin typeface="+mn-lt"/>
              </a:rPr>
              <a:t> main(</a:t>
            </a:r>
            <a:r>
              <a:rPr lang="en-US" altLang="zh-CN" sz="2600" b="1" dirty="0" err="1">
                <a:solidFill>
                  <a:srgbClr val="0000CC"/>
                </a:solidFill>
                <a:latin typeface="+mn-lt"/>
              </a:rPr>
              <a:t>int</a:t>
            </a:r>
            <a:r>
              <a:rPr lang="en-US" altLang="zh-CN" sz="2600" b="1" dirty="0">
                <a:solidFill>
                  <a:srgbClr val="0000CC"/>
                </a:solidFill>
                <a:latin typeface="+mn-lt"/>
              </a:rPr>
              <a:t> </a:t>
            </a:r>
            <a:r>
              <a:rPr lang="en-US" altLang="zh-CN" sz="2600" b="1" dirty="0" err="1">
                <a:solidFill>
                  <a:srgbClr val="0000CC"/>
                </a:solidFill>
                <a:latin typeface="+mn-lt"/>
              </a:rPr>
              <a:t>argc</a:t>
            </a:r>
            <a:r>
              <a:rPr lang="en-US" altLang="zh-CN" sz="2600" b="1" dirty="0">
                <a:solidFill>
                  <a:srgbClr val="0000CC"/>
                </a:solidFill>
                <a:latin typeface="+mn-lt"/>
              </a:rPr>
              <a:t>, char *</a:t>
            </a:r>
            <a:r>
              <a:rPr lang="en-US" altLang="zh-CN" sz="2600" b="1" dirty="0" err="1">
                <a:solidFill>
                  <a:srgbClr val="0000CC"/>
                </a:solidFill>
                <a:latin typeface="+mn-lt"/>
              </a:rPr>
              <a:t>argv</a:t>
            </a:r>
            <a:r>
              <a:rPr lang="en-US" altLang="zh-CN" sz="2600" b="1" dirty="0">
                <a:solidFill>
                  <a:srgbClr val="0000CC"/>
                </a:solidFill>
                <a:latin typeface="+mn-lt"/>
              </a:rPr>
              <a:t>[])</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4   {</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5      </a:t>
            </a:r>
            <a:r>
              <a:rPr lang="en-US" altLang="zh-CN" sz="2600" b="1" dirty="0" err="1">
                <a:solidFill>
                  <a:srgbClr val="0000CC"/>
                </a:solidFill>
                <a:latin typeface="+mn-lt"/>
              </a:rPr>
              <a:t>int</a:t>
            </a:r>
            <a:r>
              <a:rPr lang="en-US" altLang="zh-CN" sz="2600" b="1" dirty="0">
                <a:solidFill>
                  <a:srgbClr val="0000CC"/>
                </a:solidFill>
                <a:latin typeface="+mn-lt"/>
              </a:rPr>
              <a:t> </a:t>
            </a:r>
            <a:r>
              <a:rPr lang="en-US" altLang="zh-CN" sz="2600" b="1" dirty="0" err="1">
                <a:solidFill>
                  <a:srgbClr val="0000CC"/>
                </a:solidFill>
                <a:latin typeface="+mn-lt"/>
              </a:rPr>
              <a:t>shm_id</a:t>
            </a:r>
            <a:r>
              <a:rPr lang="en-US" altLang="zh-CN" sz="2600" b="1" dirty="0">
                <a:solidFill>
                  <a:srgbClr val="0000CC"/>
                </a:solidFill>
                <a:latin typeface="+mn-lt"/>
              </a:rPr>
              <a:t>;</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6      char *</a:t>
            </a:r>
            <a:r>
              <a:rPr lang="en-US" altLang="zh-CN" sz="2600" b="1" dirty="0" err="1">
                <a:solidFill>
                  <a:srgbClr val="0000CC"/>
                </a:solidFill>
                <a:latin typeface="+mn-lt"/>
              </a:rPr>
              <a:t>shm_buf</a:t>
            </a:r>
            <a:r>
              <a:rPr lang="en-US" altLang="zh-CN" sz="2600" b="1" dirty="0">
                <a:solidFill>
                  <a:srgbClr val="0000CC"/>
                </a:solidFill>
                <a:latin typeface="+mn-lt"/>
              </a:rPr>
              <a:t>, </a:t>
            </a:r>
            <a:r>
              <a:rPr lang="en-US" altLang="zh-CN" sz="2600" b="1" dirty="0" err="1" smtClean="0">
                <a:solidFill>
                  <a:srgbClr val="FF0000"/>
                </a:solidFill>
                <a:latin typeface="+mn-lt"/>
              </a:rPr>
              <a:t>str</a:t>
            </a:r>
            <a:r>
              <a:rPr lang="en-US" altLang="zh-CN" sz="2600" b="1" dirty="0" smtClean="0">
                <a:solidFill>
                  <a:srgbClr val="FF0000"/>
                </a:solidFill>
                <a:latin typeface="+mn-lt"/>
              </a:rPr>
              <a:t>[80]</a:t>
            </a:r>
            <a:r>
              <a:rPr lang="en-US" altLang="zh-CN" sz="2600" b="1" dirty="0" smtClean="0">
                <a:solidFill>
                  <a:srgbClr val="0000CC"/>
                </a:solidFill>
                <a:latin typeface="+mn-lt"/>
              </a:rPr>
              <a:t>; </a:t>
            </a:r>
            <a:endParaRPr lang="en-US" altLang="zh-CN" sz="2600" b="1" dirty="0">
              <a:solidFill>
                <a:srgbClr val="FF3300"/>
              </a:solidFill>
              <a:latin typeface="+mn-lt"/>
            </a:endParaRPr>
          </a:p>
          <a:p>
            <a:pPr>
              <a:lnSpc>
                <a:spcPct val="120000"/>
              </a:lnSpc>
            </a:pPr>
            <a:r>
              <a:rPr lang="en-US" altLang="zh-CN" sz="2600" b="1" dirty="0">
                <a:solidFill>
                  <a:srgbClr val="0000CC"/>
                </a:solidFill>
                <a:latin typeface="+mn-lt"/>
              </a:rPr>
              <a:t>7      </a:t>
            </a:r>
            <a:r>
              <a:rPr lang="en-US" altLang="zh-CN" sz="2600" b="1" dirty="0" err="1">
                <a:solidFill>
                  <a:srgbClr val="0000CC"/>
                </a:solidFill>
                <a:latin typeface="+mn-lt"/>
              </a:rPr>
              <a:t>shm_id</a:t>
            </a:r>
            <a:r>
              <a:rPr lang="en-US" altLang="zh-CN" sz="2600" b="1" dirty="0">
                <a:solidFill>
                  <a:srgbClr val="0000CC"/>
                </a:solidFill>
                <a:latin typeface="+mn-lt"/>
              </a:rPr>
              <a:t> = </a:t>
            </a:r>
            <a:r>
              <a:rPr lang="en-US" altLang="zh-CN" sz="2600" b="1" dirty="0" err="1">
                <a:solidFill>
                  <a:srgbClr val="0000CC"/>
                </a:solidFill>
                <a:latin typeface="+mn-lt"/>
              </a:rPr>
              <a:t>atoi</a:t>
            </a:r>
            <a:r>
              <a:rPr lang="en-US" altLang="zh-CN" sz="2600" b="1" dirty="0">
                <a:solidFill>
                  <a:srgbClr val="0000CC"/>
                </a:solidFill>
                <a:latin typeface="+mn-lt"/>
              </a:rPr>
              <a:t>(</a:t>
            </a:r>
            <a:r>
              <a:rPr lang="en-US" altLang="zh-CN" sz="2600" b="1" dirty="0" err="1">
                <a:solidFill>
                  <a:srgbClr val="0000CC"/>
                </a:solidFill>
                <a:latin typeface="+mn-lt"/>
              </a:rPr>
              <a:t>argv</a:t>
            </a:r>
            <a:r>
              <a:rPr lang="en-US" altLang="zh-CN" sz="2600" b="1" dirty="0">
                <a:solidFill>
                  <a:srgbClr val="0000CC"/>
                </a:solidFill>
                <a:latin typeface="+mn-lt"/>
              </a:rPr>
              <a:t>[1]);</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8      </a:t>
            </a:r>
            <a:r>
              <a:rPr lang="en-US" altLang="zh-CN" sz="2600" b="1" dirty="0" err="1">
                <a:solidFill>
                  <a:srgbClr val="FF0000"/>
                </a:solidFill>
                <a:latin typeface="+mn-lt"/>
              </a:rPr>
              <a:t>shm_buf</a:t>
            </a:r>
            <a:r>
              <a:rPr lang="en-US" altLang="zh-CN" sz="2600" b="1" dirty="0">
                <a:solidFill>
                  <a:srgbClr val="FF0000"/>
                </a:solidFill>
                <a:latin typeface="+mn-lt"/>
              </a:rPr>
              <a:t>=</a:t>
            </a:r>
            <a:r>
              <a:rPr lang="en-US" altLang="zh-CN" sz="2600" b="1" dirty="0" err="1">
                <a:solidFill>
                  <a:srgbClr val="FF0000"/>
                </a:solidFill>
                <a:latin typeface="+mn-lt"/>
              </a:rPr>
              <a:t>shmat</a:t>
            </a:r>
            <a:r>
              <a:rPr lang="en-US" altLang="zh-CN" sz="2600" b="1" dirty="0">
                <a:solidFill>
                  <a:srgbClr val="FF0000"/>
                </a:solidFill>
                <a:latin typeface="+mn-lt"/>
              </a:rPr>
              <a:t>(</a:t>
            </a:r>
            <a:r>
              <a:rPr lang="en-US" altLang="zh-CN" sz="2600" b="1" dirty="0" err="1">
                <a:solidFill>
                  <a:srgbClr val="FF0000"/>
                </a:solidFill>
                <a:latin typeface="+mn-lt"/>
              </a:rPr>
              <a:t>shm_id</a:t>
            </a:r>
            <a:r>
              <a:rPr lang="en-US" altLang="zh-CN" sz="2600" b="1" dirty="0">
                <a:solidFill>
                  <a:srgbClr val="FF0000"/>
                </a:solidFill>
                <a:latin typeface="+mn-lt"/>
              </a:rPr>
              <a:t>, 0, 0);</a:t>
            </a:r>
            <a:endParaRPr lang="en-US" altLang="zh-CN" sz="2600" b="1" dirty="0">
              <a:solidFill>
                <a:srgbClr val="FF0000"/>
              </a:solidFill>
              <a:latin typeface="+mn-lt"/>
            </a:endParaRPr>
          </a:p>
          <a:p>
            <a:pPr>
              <a:lnSpc>
                <a:spcPct val="120000"/>
              </a:lnSpc>
            </a:pPr>
            <a:r>
              <a:rPr lang="en-US" altLang="zh-CN" sz="2600" b="1" dirty="0">
                <a:solidFill>
                  <a:srgbClr val="0000CC"/>
                </a:solidFill>
                <a:latin typeface="+mn-lt"/>
              </a:rPr>
              <a:t>9      </a:t>
            </a:r>
            <a:r>
              <a:rPr lang="en-US" altLang="zh-CN" sz="2600" b="1" dirty="0" err="1">
                <a:solidFill>
                  <a:srgbClr val="0000CC"/>
                </a:solidFill>
                <a:latin typeface="+mn-lt"/>
              </a:rPr>
              <a:t>printf</a:t>
            </a:r>
            <a:r>
              <a:rPr lang="en-US" altLang="zh-CN" sz="2600" b="1" dirty="0">
                <a:solidFill>
                  <a:srgbClr val="0000CC"/>
                </a:solidFill>
                <a:latin typeface="+mn-lt"/>
              </a:rPr>
              <a:t>("</a:t>
            </a:r>
            <a:r>
              <a:rPr lang="zh-CN" altLang="en-US" sz="2600" b="1" dirty="0">
                <a:solidFill>
                  <a:srgbClr val="0000CC"/>
                </a:solidFill>
                <a:latin typeface="+mn-lt"/>
              </a:rPr>
              <a:t>读取共享内存数据： </a:t>
            </a:r>
            <a:r>
              <a:rPr lang="en-US" altLang="zh-CN" sz="2600" b="1" dirty="0">
                <a:solidFill>
                  <a:srgbClr val="0000CC"/>
                </a:solidFill>
                <a:latin typeface="+mn-lt"/>
              </a:rPr>
              <a:t>\n");</a:t>
            </a:r>
            <a:endParaRPr lang="en-US" altLang="zh-CN" sz="2600" b="1" dirty="0">
              <a:solidFill>
                <a:srgbClr val="0000CC"/>
              </a:solidFill>
              <a:latin typeface="+mn-lt"/>
            </a:endParaRPr>
          </a:p>
          <a:p>
            <a:pPr>
              <a:lnSpc>
                <a:spcPct val="120000"/>
              </a:lnSpc>
            </a:pPr>
            <a:r>
              <a:rPr lang="en-US" altLang="zh-CN" sz="2600" b="1" dirty="0">
                <a:solidFill>
                  <a:srgbClr val="0000CC"/>
                </a:solidFill>
                <a:latin typeface="+mn-lt"/>
              </a:rPr>
              <a:t>10     </a:t>
            </a:r>
            <a:r>
              <a:rPr lang="en-US" altLang="zh-CN" sz="2600" b="1" dirty="0" err="1">
                <a:solidFill>
                  <a:srgbClr val="FF0000"/>
                </a:solidFill>
                <a:latin typeface="+mn-lt"/>
              </a:rPr>
              <a:t>sprintf</a:t>
            </a:r>
            <a:r>
              <a:rPr lang="en-US" altLang="zh-CN" sz="2600" b="1" dirty="0">
                <a:solidFill>
                  <a:srgbClr val="FF0000"/>
                </a:solidFill>
                <a:latin typeface="+mn-lt"/>
              </a:rPr>
              <a:t>(</a:t>
            </a:r>
            <a:r>
              <a:rPr lang="en-US" altLang="zh-CN" sz="2600" b="1" dirty="0" err="1">
                <a:solidFill>
                  <a:srgbClr val="FF0000"/>
                </a:solidFill>
                <a:latin typeface="+mn-lt"/>
              </a:rPr>
              <a:t>str</a:t>
            </a:r>
            <a:r>
              <a:rPr lang="en-US" altLang="zh-CN" sz="2600" b="1" dirty="0">
                <a:solidFill>
                  <a:srgbClr val="FF0000"/>
                </a:solidFill>
                <a:latin typeface="+mn-lt"/>
              </a:rPr>
              <a:t>, </a:t>
            </a:r>
            <a:r>
              <a:rPr lang="en-US" altLang="zh-CN" sz="2600" b="1" dirty="0" err="1">
                <a:solidFill>
                  <a:srgbClr val="FF0000"/>
                </a:solidFill>
                <a:latin typeface="+mn-lt"/>
              </a:rPr>
              <a:t>shm_buf</a:t>
            </a:r>
            <a:r>
              <a:rPr lang="en-US" altLang="zh-CN" sz="2600" b="1" dirty="0">
                <a:solidFill>
                  <a:srgbClr val="FF0000"/>
                </a:solidFill>
                <a:latin typeface="+mn-lt"/>
              </a:rPr>
              <a:t>);</a:t>
            </a:r>
            <a:endParaRPr lang="en-US" altLang="zh-CN" sz="2600" b="1" dirty="0">
              <a:solidFill>
                <a:srgbClr val="FF0000"/>
              </a:solidFill>
              <a:latin typeface="+mn-lt"/>
            </a:endParaRPr>
          </a:p>
          <a:p>
            <a:pPr>
              <a:lnSpc>
                <a:spcPct val="120000"/>
              </a:lnSpc>
            </a:pPr>
            <a:r>
              <a:rPr lang="en-US" altLang="zh-CN" sz="2600" b="1" dirty="0" smtClean="0">
                <a:solidFill>
                  <a:srgbClr val="0000CC"/>
                </a:solidFill>
                <a:latin typeface="+mn-lt"/>
              </a:rPr>
              <a:t>11     </a:t>
            </a:r>
            <a:r>
              <a:rPr lang="en-US" altLang="zh-CN" sz="2600" b="1" dirty="0" err="1">
                <a:solidFill>
                  <a:srgbClr val="0000CC"/>
                </a:solidFill>
                <a:latin typeface="+mn-lt"/>
              </a:rPr>
              <a:t>printf</a:t>
            </a:r>
            <a:r>
              <a:rPr lang="en-US" altLang="zh-CN" sz="2600" b="1" dirty="0">
                <a:solidFill>
                  <a:srgbClr val="0000CC"/>
                </a:solidFill>
                <a:latin typeface="+mn-lt"/>
              </a:rPr>
              <a:t>("%s \n", </a:t>
            </a:r>
            <a:r>
              <a:rPr lang="en-US" altLang="zh-CN" sz="2600" b="1" dirty="0" err="1">
                <a:solidFill>
                  <a:srgbClr val="0000CC"/>
                </a:solidFill>
                <a:latin typeface="+mn-lt"/>
              </a:rPr>
              <a:t>str</a:t>
            </a:r>
            <a:r>
              <a:rPr lang="en-US" altLang="zh-CN" sz="2600" b="1" dirty="0">
                <a:solidFill>
                  <a:srgbClr val="0000CC"/>
                </a:solidFill>
                <a:latin typeface="+mn-lt"/>
              </a:rPr>
              <a:t>);</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12     </a:t>
            </a:r>
            <a:r>
              <a:rPr lang="en-US" altLang="zh-CN" sz="2600" b="1" dirty="0">
                <a:solidFill>
                  <a:srgbClr val="0000CC"/>
                </a:solidFill>
                <a:latin typeface="+mn-lt"/>
              </a:rPr>
              <a:t>system("</a:t>
            </a:r>
            <a:r>
              <a:rPr lang="en-US" altLang="zh-CN" sz="2600" b="1" dirty="0" err="1">
                <a:solidFill>
                  <a:srgbClr val="0000CC"/>
                </a:solidFill>
                <a:latin typeface="+mn-lt"/>
              </a:rPr>
              <a:t>ipcs</a:t>
            </a:r>
            <a:r>
              <a:rPr lang="en-US" altLang="zh-CN" sz="2600" b="1" dirty="0">
                <a:solidFill>
                  <a:srgbClr val="0000CC"/>
                </a:solidFill>
                <a:latin typeface="+mn-lt"/>
              </a:rPr>
              <a:t> -m");</a:t>
            </a:r>
            <a:endParaRPr lang="en-US" altLang="zh-CN" sz="2600" b="1" dirty="0">
              <a:solidFill>
                <a:srgbClr val="0000CC"/>
              </a:solidFill>
              <a:latin typeface="+mn-lt"/>
            </a:endParaRPr>
          </a:p>
          <a:p>
            <a:pPr>
              <a:lnSpc>
                <a:spcPct val="120000"/>
              </a:lnSpc>
            </a:pPr>
            <a:r>
              <a:rPr lang="en-US" altLang="zh-CN" sz="2600" b="1" dirty="0" smtClean="0">
                <a:solidFill>
                  <a:srgbClr val="0000CC"/>
                </a:solidFill>
                <a:latin typeface="+mn-lt"/>
              </a:rPr>
              <a:t>13  </a:t>
            </a:r>
            <a:r>
              <a:rPr lang="en-US" altLang="zh-CN" sz="2600" b="1" dirty="0">
                <a:solidFill>
                  <a:srgbClr val="0000CC"/>
                </a:solidFill>
                <a:latin typeface="+mn-lt"/>
              </a:rPr>
              <a:t>}</a:t>
            </a:r>
            <a:endParaRPr lang="en-US" altLang="zh-CN" sz="2600" b="1" dirty="0">
              <a:solidFill>
                <a:srgbClr val="0000CC"/>
              </a:solidFill>
              <a:latin typeface="+mn-lt"/>
            </a:endParaRPr>
          </a:p>
        </p:txBody>
      </p:sp>
      <p:sp>
        <p:nvSpPr>
          <p:cNvPr id="3" name="Rectangle 2"/>
          <p:cNvSpPr>
            <a:spLocks noChangeArrowheads="1"/>
          </p:cNvSpPr>
          <p:nvPr/>
        </p:nvSpPr>
        <p:spPr bwMode="auto">
          <a:xfrm>
            <a:off x="428595" y="428604"/>
            <a:ext cx="6292715" cy="563562"/>
          </a:xfrm>
          <a:prstGeom prst="rect">
            <a:avLst/>
          </a:prstGeom>
          <a:noFill/>
          <a:ln w="9525">
            <a:noFill/>
            <a:miter lim="800000"/>
          </a:ln>
          <a:effectLst/>
        </p:spPr>
        <p:txBody>
          <a:bodyPr anchor="ctr"/>
          <a:lstStyle/>
          <a:p>
            <a:r>
              <a:rPr lang="zh-CN" altLang="en-US" b="1" dirty="0" smtClean="0">
                <a:solidFill>
                  <a:srgbClr val="0000CC"/>
                </a:solidFill>
                <a:latin typeface="+mn-ea"/>
                <a:ea typeface="+mn-ea"/>
              </a:rPr>
              <a:t>读取共享</a:t>
            </a:r>
            <a:r>
              <a:rPr lang="zh-CN" altLang="en-US" b="1" dirty="0">
                <a:solidFill>
                  <a:srgbClr val="0000CC"/>
                </a:solidFill>
                <a:latin typeface="+mn-ea"/>
                <a:ea typeface="+mn-ea"/>
              </a:rPr>
              <a:t>内存区域示例</a:t>
            </a:r>
            <a:endParaRPr lang="zh-CN" altLang="en-US" b="1" dirty="0" smtClean="0">
              <a:solidFill>
                <a:srgbClr val="0000CC"/>
              </a:solidFill>
              <a:latin typeface="+mn-ea"/>
              <a:ea typeface="+mn-ea"/>
            </a:endParaRPr>
          </a:p>
        </p:txBody>
      </p:sp>
      <p:sp>
        <p:nvSpPr>
          <p:cNvPr id="4" name="矩形 3"/>
          <p:cNvSpPr/>
          <p:nvPr/>
        </p:nvSpPr>
        <p:spPr>
          <a:xfrm>
            <a:off x="7185036" y="428604"/>
            <a:ext cx="1424007" cy="481863"/>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sz="2000" b="1" dirty="0" err="1" smtClean="0">
                <a:solidFill>
                  <a:srgbClr val="C00000"/>
                </a:solidFill>
                <a:latin typeface="+mn-ea"/>
                <a:ea typeface="+mn-ea"/>
              </a:rPr>
              <a:t>shmat_r.c</a:t>
            </a:r>
            <a:endParaRPr lang="en-US" altLang="zh-CN" sz="2000" b="1" dirty="0" smtClean="0">
              <a:solidFill>
                <a:srgbClr val="C00000"/>
              </a:solidFill>
              <a:latin typeface="+mn-ea"/>
              <a:ea typeface="+mn-ea"/>
            </a:endParaRPr>
          </a:p>
        </p:txBody>
      </p:sp>
      <p:sp>
        <p:nvSpPr>
          <p:cNvPr id="11" name="AutoShape 6"/>
          <p:cNvSpPr>
            <a:spLocks noChangeArrowheads="1"/>
          </p:cNvSpPr>
          <p:nvPr/>
        </p:nvSpPr>
        <p:spPr bwMode="auto">
          <a:xfrm>
            <a:off x="5679224" y="5330558"/>
            <a:ext cx="3011624" cy="1239923"/>
          </a:xfrm>
          <a:prstGeom prst="wedgeRoundRectCallout">
            <a:avLst>
              <a:gd name="adj1" fmla="val -94869"/>
              <a:gd name="adj2" fmla="val -52858"/>
              <a:gd name="adj3" fmla="val 16667"/>
            </a:avLst>
          </a:prstGeom>
          <a:solidFill>
            <a:schemeClr val="accent1"/>
          </a:solidFill>
          <a:ln w="9525">
            <a:solidFill>
              <a:schemeClr val="tx1"/>
            </a:solidFill>
            <a:miter lim="800000"/>
          </a:ln>
          <a:effectLst/>
        </p:spPr>
        <p:txBody>
          <a:bodyPr anchor="ctr"/>
          <a:lstStyle/>
          <a:p>
            <a:pPr eaLnBrk="1" hangingPunct="1">
              <a:spcBef>
                <a:spcPct val="20000"/>
              </a:spcBef>
            </a:pPr>
            <a:r>
              <a:rPr lang="zh-CN" altLang="en-US" sz="2400" b="1" dirty="0">
                <a:solidFill>
                  <a:schemeClr val="tx2"/>
                </a:solidFill>
              </a:rPr>
              <a:t>通过映射区读取共享内存的数据到字符数组</a:t>
            </a:r>
            <a:r>
              <a:rPr lang="en-US" altLang="zh-CN" sz="2400" b="1" dirty="0" err="1">
                <a:solidFill>
                  <a:schemeClr val="tx2"/>
                </a:solidFill>
              </a:rPr>
              <a:t>str</a:t>
            </a:r>
            <a:endParaRPr lang="en-US" altLang="zh-CN" sz="2400" b="1" dirty="0">
              <a:solidFill>
                <a:schemeClr val="tx2"/>
              </a:solidFill>
            </a:endParaRPr>
          </a:p>
        </p:txBody>
      </p:sp>
      <p:sp>
        <p:nvSpPr>
          <p:cNvPr id="5" name="日期占位符 4"/>
          <p:cNvSpPr>
            <a:spLocks noGrp="1"/>
          </p:cNvSpPr>
          <p:nvPr>
            <p:ph type="dt" sz="half" idx="10"/>
          </p:nvPr>
        </p:nvSpPr>
        <p:spPr/>
        <p:txBody>
          <a:bodyPr/>
          <a:lstStyle/>
          <a:p>
            <a:pPr>
              <a:defRPr/>
            </a:pPr>
            <a:fld id="{4E43B5CB-EBA8-40FD-97B7-5C9738756751}" type="datetime10">
              <a:rPr lang="zh-CN" altLang="en-US" smtClean="0"/>
            </a:fld>
            <a:endParaRPr lang="en-US" altLang="zh-CN"/>
          </a:p>
        </p:txBody>
      </p:sp>
      <p:pic>
        <p:nvPicPr>
          <p:cNvPr id="6" name="图片 5"/>
          <p:cNvPicPr>
            <a:picLocks noChangeAspect="1"/>
          </p:cNvPicPr>
          <p:nvPr/>
        </p:nvPicPr>
        <p:blipFill>
          <a:blip r:embed="rId1"/>
          <a:stretch>
            <a:fillRect/>
          </a:stretch>
        </p:blipFill>
        <p:spPr>
          <a:xfrm>
            <a:off x="572135" y="1210310"/>
            <a:ext cx="8277225" cy="2371725"/>
          </a:xfrm>
          <a:prstGeom prst="rect">
            <a:avLst/>
          </a:prstGeom>
        </p:spPr>
      </p:pic>
      <p:sp>
        <p:nvSpPr>
          <p:cNvPr id="8" name="矩形 7"/>
          <p:cNvSpPr/>
          <p:nvPr/>
        </p:nvSpPr>
        <p:spPr>
          <a:xfrm>
            <a:off x="5679440" y="2202180"/>
            <a:ext cx="1230630" cy="383540"/>
          </a:xfrm>
          <a:prstGeom prst="rect">
            <a:avLst/>
          </a:prstGeom>
          <a:noFill/>
          <a:ln w="28575" cmpd="sng">
            <a:solidFill>
              <a:srgbClr val="FF3300"/>
            </a:solidFill>
            <a:prstDash val="solid"/>
            <a:round/>
          </a:ln>
          <a:extLst>
            <a:ext uri="{909E8E84-426E-40DD-AFC4-6F175D3DCCD1}">
              <a14:hiddenFill xmlns:a14="http://schemas.microsoft.com/office/drawing/2010/main">
                <a:solidFill>
                  <a:schemeClr val="accent2"/>
                </a:solidFill>
              </a14:hiddenFill>
            </a:ext>
          </a:extLst>
        </p:spPr>
        <p:txBody>
          <a:bodyPr/>
          <a:p>
            <a:pPr algn="ctr"/>
            <a:endParaRPr lang="zh-CN" altLang="en-US" sz="1600" b="1" dirty="0">
              <a:solidFill>
                <a:srgbClr val="0000CC"/>
              </a:solidFill>
              <a:latin typeface="+mn-ea"/>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6.3.3 </a:t>
            </a:r>
            <a:r>
              <a:rPr lang="zh-CN" altLang="en-US" b="1" dirty="0" smtClean="0">
                <a:solidFill>
                  <a:srgbClr val="0000CC"/>
                </a:solidFill>
                <a:latin typeface="+mn-ea"/>
                <a:ea typeface="+mn-ea"/>
              </a:rPr>
              <a:t> 共享内存</a:t>
            </a:r>
            <a:endParaRPr lang="zh-CN" altLang="en-US" b="1" dirty="0" smtClean="0">
              <a:solidFill>
                <a:srgbClr val="0000CC"/>
              </a:solidFill>
              <a:latin typeface="+mn-ea"/>
              <a:ea typeface="+mn-ea"/>
            </a:endParaRPr>
          </a:p>
        </p:txBody>
      </p:sp>
      <p:sp>
        <p:nvSpPr>
          <p:cNvPr id="7" name="AutoShape 9"/>
          <p:cNvSpPr>
            <a:spLocks noChangeArrowheads="1"/>
          </p:cNvSpPr>
          <p:nvPr/>
        </p:nvSpPr>
        <p:spPr bwMode="auto">
          <a:xfrm>
            <a:off x="686952" y="1168252"/>
            <a:ext cx="3334541" cy="42727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、相关重要函数使用</a:t>
            </a:r>
            <a:endParaRPr kumimoji="0" lang="zh-CN" altLang="en-US" sz="2400" b="1" kern="10" dirty="0">
              <a:solidFill>
                <a:schemeClr val="tx1"/>
              </a:solidFill>
              <a:latin typeface="+mn-ea"/>
            </a:endParaRPr>
          </a:p>
        </p:txBody>
      </p:sp>
      <p:graphicFrame>
        <p:nvGraphicFramePr>
          <p:cNvPr id="4" name="表格 3"/>
          <p:cNvGraphicFramePr>
            <a:graphicFrameLocks noGrp="1"/>
          </p:cNvGraphicFramePr>
          <p:nvPr/>
        </p:nvGraphicFramePr>
        <p:xfrm>
          <a:off x="686952" y="3805493"/>
          <a:ext cx="8209398" cy="2144384"/>
        </p:xfrm>
        <a:graphic>
          <a:graphicData uri="http://schemas.openxmlformats.org/drawingml/2006/table">
            <a:tbl>
              <a:tblPr firstRow="1" bandRow="1">
                <a:tableStyleId>{D7AC3CCA-C797-4891-BE02-D94E43425B78}</a:tableStyleId>
              </a:tblPr>
              <a:tblGrid>
                <a:gridCol w="2082267"/>
                <a:gridCol w="6127131"/>
              </a:tblGrid>
              <a:tr h="777802">
                <a:tc>
                  <a:txBody>
                    <a:bodyPr/>
                    <a:lstStyle/>
                    <a:p>
                      <a:r>
                        <a:rPr lang="zh-CN" altLang="en-US" sz="2000" b="0" dirty="0" smtClean="0">
                          <a:latin typeface="+mn-ea"/>
                          <a:ea typeface="+mn-ea"/>
                        </a:rPr>
                        <a:t>函数原型</a:t>
                      </a:r>
                      <a:endParaRPr lang="zh-CN" altLang="en-US" sz="20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2800" b="1" dirty="0" err="1" smtClean="0">
                          <a:solidFill>
                            <a:srgbClr val="FF0000"/>
                          </a:solidFill>
                          <a:latin typeface="+mj-lt"/>
                          <a:ea typeface="+mn-ea"/>
                        </a:rPr>
                        <a:t>int</a:t>
                      </a:r>
                      <a:r>
                        <a:rPr lang="en-US" altLang="zh-CN" sz="2800" b="1" dirty="0" smtClean="0">
                          <a:solidFill>
                            <a:srgbClr val="FF0000"/>
                          </a:solidFill>
                          <a:latin typeface="+mj-lt"/>
                          <a:ea typeface="+mn-ea"/>
                        </a:rPr>
                        <a:t>  </a:t>
                      </a:r>
                      <a:r>
                        <a:rPr lang="en-US" altLang="zh-CN" sz="2800" b="1" dirty="0" err="1" smtClean="0">
                          <a:solidFill>
                            <a:srgbClr val="FF0000"/>
                          </a:solidFill>
                          <a:latin typeface="+mj-lt"/>
                          <a:ea typeface="+mn-ea"/>
                        </a:rPr>
                        <a:t>shmdt</a:t>
                      </a:r>
                      <a:r>
                        <a:rPr lang="en-US" altLang="zh-CN" sz="2800" b="1" dirty="0" smtClean="0">
                          <a:solidFill>
                            <a:srgbClr val="FF0000"/>
                          </a:solidFill>
                          <a:latin typeface="+mj-lt"/>
                          <a:ea typeface="+mn-ea"/>
                        </a:rPr>
                        <a:t>( const  void  </a:t>
                      </a:r>
                      <a:r>
                        <a:rPr lang="zh-CN" altLang="en-US" sz="2800" b="1" dirty="0" smtClean="0">
                          <a:solidFill>
                            <a:srgbClr val="FF0000"/>
                          </a:solidFill>
                          <a:latin typeface="+mj-lt"/>
                          <a:ea typeface="+mn-ea"/>
                        </a:rPr>
                        <a:t>* </a:t>
                      </a:r>
                      <a:r>
                        <a:rPr lang="en-US" altLang="zh-CN" sz="2800" b="1" dirty="0" err="1" smtClean="0">
                          <a:solidFill>
                            <a:srgbClr val="FF0000"/>
                          </a:solidFill>
                          <a:latin typeface="+mj-lt"/>
                          <a:ea typeface="+mn-ea"/>
                        </a:rPr>
                        <a:t>shmaddr</a:t>
                      </a:r>
                      <a:r>
                        <a:rPr lang="zh-CN" altLang="en-US" sz="2800" b="1" baseline="0" dirty="0" smtClean="0">
                          <a:solidFill>
                            <a:srgbClr val="FF0000"/>
                          </a:solidFill>
                          <a:latin typeface="+mj-lt"/>
                          <a:ea typeface="+mn-ea"/>
                        </a:rPr>
                        <a:t>）</a:t>
                      </a:r>
                      <a:endParaRPr lang="en-US" altLang="zh-CN" sz="2800" b="1" dirty="0" smtClean="0">
                        <a:solidFill>
                          <a:srgbClr val="FF0000"/>
                        </a:solidFill>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588780">
                <a:tc>
                  <a:txBody>
                    <a:bodyPr/>
                    <a:lstStyle/>
                    <a:p>
                      <a:r>
                        <a:rPr lang="zh-CN" altLang="en-US" sz="2000" b="0" dirty="0" smtClean="0">
                          <a:latin typeface="+mn-ea"/>
                          <a:ea typeface="+mn-ea"/>
                        </a:rPr>
                        <a:t>函数参数</a:t>
                      </a:r>
                      <a:endParaRPr lang="zh-CN" altLang="en-US" sz="20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c>
                  <a:txBody>
                    <a:bodyPr/>
                    <a:lstStyle/>
                    <a:p>
                      <a:r>
                        <a:rPr lang="en-US" altLang="zh-CN" sz="2400" b="1" baseline="0" dirty="0" err="1" smtClean="0">
                          <a:latin typeface="+mn-lt"/>
                          <a:ea typeface="+mn-ea"/>
                        </a:rPr>
                        <a:t>shmaddr</a:t>
                      </a:r>
                      <a:r>
                        <a:rPr lang="zh-CN" altLang="en-US" sz="2400" b="1" baseline="0" dirty="0" smtClean="0">
                          <a:latin typeface="+mn-lt"/>
                          <a:ea typeface="+mn-ea"/>
                        </a:rPr>
                        <a:t>：</a:t>
                      </a:r>
                      <a:r>
                        <a:rPr lang="zh-CN" altLang="en-US" sz="2400" b="0" baseline="0" dirty="0" smtClean="0">
                          <a:latin typeface="+mn-lt"/>
                          <a:ea typeface="+mn-ea"/>
                        </a:rPr>
                        <a:t> </a:t>
                      </a:r>
                      <a:r>
                        <a:rPr lang="zh-CN" altLang="en-US" sz="2400" b="0" baseline="0" dirty="0" smtClean="0">
                          <a:latin typeface="+mn-ea"/>
                          <a:ea typeface="+mn-ea"/>
                        </a:rPr>
                        <a:t>被映射的共享内存地址段</a:t>
                      </a:r>
                      <a:endParaRPr lang="en-US" altLang="zh-CN" sz="2400" b="0" baseline="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r>
              <a:tr h="777802">
                <a:tc>
                  <a:txBody>
                    <a:bodyPr/>
                    <a:lstStyle/>
                    <a:p>
                      <a:r>
                        <a:rPr lang="zh-CN" altLang="en-US" sz="2000" b="0" dirty="0" smtClean="0">
                          <a:latin typeface="+mn-ea"/>
                          <a:ea typeface="+mn-ea"/>
                        </a:rPr>
                        <a:t>函数返回值</a:t>
                      </a:r>
                      <a:endParaRPr lang="zh-CN" altLang="en-US" sz="20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2000" b="0" dirty="0" smtClean="0">
                          <a:latin typeface="+mn-ea"/>
                          <a:ea typeface="+mn-ea"/>
                        </a:rPr>
                        <a:t>成功：返回</a:t>
                      </a:r>
                      <a:r>
                        <a:rPr lang="en-US" altLang="zh-CN" sz="2000" b="0" dirty="0" smtClean="0">
                          <a:latin typeface="+mn-ea"/>
                          <a:ea typeface="+mn-ea"/>
                        </a:rPr>
                        <a:t>0</a:t>
                      </a:r>
                      <a:r>
                        <a:rPr lang="zh-CN" altLang="en-US" sz="2000" b="0" dirty="0" smtClean="0">
                          <a:latin typeface="+mn-ea"/>
                          <a:ea typeface="+mn-ea"/>
                        </a:rPr>
                        <a:t>；</a:t>
                      </a:r>
                      <a:endParaRPr lang="en-US" altLang="zh-CN" sz="2000" b="0" dirty="0" smtClean="0">
                        <a:latin typeface="+mn-ea"/>
                        <a:ea typeface="+mn-ea"/>
                      </a:endParaRPr>
                    </a:p>
                    <a:p>
                      <a:r>
                        <a:rPr lang="zh-CN" altLang="en-US" sz="2000" b="0" dirty="0" smtClean="0">
                          <a:latin typeface="+mn-ea"/>
                          <a:ea typeface="+mn-ea"/>
                        </a:rPr>
                        <a:t>失败：返回</a:t>
                      </a:r>
                      <a:r>
                        <a:rPr lang="en-US" altLang="zh-CN" sz="2000" b="0" dirty="0" smtClean="0">
                          <a:latin typeface="+mn-ea"/>
                          <a:ea typeface="+mn-ea"/>
                        </a:rPr>
                        <a:t>-1</a:t>
                      </a:r>
                      <a:r>
                        <a:rPr lang="zh-CN" altLang="en-US" sz="2000" b="0" dirty="0" smtClean="0">
                          <a:latin typeface="+mn-ea"/>
                          <a:ea typeface="+mn-ea"/>
                        </a:rPr>
                        <a:t>；</a:t>
                      </a:r>
                      <a:endParaRPr lang="zh-CN" altLang="en-US" sz="20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5" name="Rectangle 3"/>
          <p:cNvSpPr txBox="1"/>
          <p:nvPr/>
        </p:nvSpPr>
        <p:spPr>
          <a:xfrm>
            <a:off x="796413" y="1721723"/>
            <a:ext cx="7846142" cy="1621245"/>
          </a:xfrm>
          <a:prstGeom prst="rect">
            <a:avLst/>
          </a:prstGeom>
        </p:spPr>
        <p:txBody>
          <a:bodyPr/>
          <a:lstStyle/>
          <a:p>
            <a:pPr lvl="0">
              <a:lnSpc>
                <a:spcPct val="150000"/>
              </a:lnSpc>
              <a:spcBef>
                <a:spcPts val="0"/>
              </a:spcBef>
              <a:buClr>
                <a:schemeClr val="accent1"/>
              </a:buClr>
              <a:buSzPct val="60000"/>
            </a:pPr>
            <a:r>
              <a:rPr lang="en-US" altLang="zh-CN" sz="2400" b="1" kern="0" dirty="0" err="1" smtClean="0">
                <a:solidFill>
                  <a:srgbClr val="FF3300"/>
                </a:solidFill>
                <a:latin typeface="微软雅黑" panose="020B0503020204020204" pitchFamily="34" charset="-122"/>
                <a:ea typeface="微软雅黑" panose="020B0503020204020204" pitchFamily="34" charset="-122"/>
              </a:rPr>
              <a:t>shmdt</a:t>
            </a:r>
            <a:r>
              <a:rPr lang="en-US" altLang="zh-CN" sz="2400" b="1" kern="0" dirty="0" smtClean="0">
                <a:solidFill>
                  <a:srgbClr val="FF3300"/>
                </a:solidFill>
                <a:latin typeface="微软雅黑" panose="020B0503020204020204" pitchFamily="34" charset="-122"/>
                <a:ea typeface="微软雅黑" panose="020B0503020204020204" pitchFamily="34" charset="-122"/>
              </a:rPr>
              <a:t>( ) </a:t>
            </a:r>
            <a:r>
              <a:rPr lang="zh-CN" altLang="en-US" sz="2400" kern="0" dirty="0" smtClean="0">
                <a:solidFill>
                  <a:srgbClr val="0000CC"/>
                </a:solidFill>
                <a:latin typeface="微软雅黑" panose="020B0503020204020204" pitchFamily="34" charset="-122"/>
                <a:ea typeface="微软雅黑" panose="020B0503020204020204" pitchFamily="34" charset="-122"/>
              </a:rPr>
              <a:t>函数用于将共享内存从当前进程中分离。注意，将共享内存分离</a:t>
            </a:r>
            <a:r>
              <a:rPr lang="zh-CN" altLang="en-US" sz="2400" b="1" kern="0" dirty="0" smtClean="0">
                <a:solidFill>
                  <a:srgbClr val="FF0000"/>
                </a:solidFill>
                <a:latin typeface="微软雅黑" panose="020B0503020204020204" pitchFamily="34" charset="-122"/>
                <a:ea typeface="微软雅黑" panose="020B0503020204020204" pitchFamily="34" charset="-122"/>
              </a:rPr>
              <a:t>并不是删除它</a:t>
            </a:r>
            <a:r>
              <a:rPr lang="zh-CN" altLang="en-US" sz="2400" b="1" kern="0" dirty="0" smtClean="0">
                <a:solidFill>
                  <a:srgbClr val="0000CC"/>
                </a:solidFill>
                <a:latin typeface="微软雅黑" panose="020B0503020204020204" pitchFamily="34" charset="-122"/>
                <a:ea typeface="微软雅黑" panose="020B0503020204020204" pitchFamily="34" charset="-122"/>
              </a:rPr>
              <a:t>，</a:t>
            </a:r>
            <a:r>
              <a:rPr lang="zh-CN" altLang="en-US" sz="2400" kern="0" dirty="0" smtClean="0">
                <a:solidFill>
                  <a:srgbClr val="0000CC"/>
                </a:solidFill>
                <a:latin typeface="微软雅黑" panose="020B0503020204020204" pitchFamily="34" charset="-122"/>
                <a:ea typeface="微软雅黑" panose="020B0503020204020204" pitchFamily="34" charset="-122"/>
              </a:rPr>
              <a:t>只是使该共享内存对当前进程不再可用。</a:t>
            </a:r>
            <a:endPar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EABCB710-03AF-4A2A-B268-FCAD6D40D786}"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a:t>6.3.1 </a:t>
            </a:r>
            <a:r>
              <a:rPr lang="zh-CN" altLang="en-US"/>
              <a:t>进程间的通信方式</a:t>
            </a:r>
            <a:endParaRPr lang="zh-CN" altLang="en-US"/>
          </a:p>
        </p:txBody>
      </p:sp>
      <p:pic>
        <p:nvPicPr>
          <p:cNvPr id="94212" name="Picture 4"/>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3080184" y="3917839"/>
            <a:ext cx="3367088" cy="28035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13" name="Rectangle 5"/>
          <p:cNvSpPr>
            <a:spLocks noChangeArrowheads="1"/>
          </p:cNvSpPr>
          <p:nvPr/>
        </p:nvSpPr>
        <p:spPr bwMode="auto">
          <a:xfrm>
            <a:off x="924341" y="5054682"/>
            <a:ext cx="1749286" cy="83099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400" b="1" dirty="0">
                <a:solidFill>
                  <a:schemeClr val="tx2"/>
                </a:solidFill>
              </a:rPr>
              <a:t>图</a:t>
            </a:r>
            <a:r>
              <a:rPr lang="en-US" altLang="zh-CN" sz="2400" b="1" dirty="0">
                <a:solidFill>
                  <a:schemeClr val="tx2"/>
                </a:solidFill>
              </a:rPr>
              <a:t>6.1 </a:t>
            </a:r>
            <a:r>
              <a:rPr lang="zh-CN" altLang="en-US" sz="2400" b="1" dirty="0">
                <a:solidFill>
                  <a:schemeClr val="tx2"/>
                </a:solidFill>
              </a:rPr>
              <a:t>进程间通信</a:t>
            </a:r>
            <a:endParaRPr lang="zh-CN" altLang="en-US" sz="2400" b="1" dirty="0">
              <a:solidFill>
                <a:schemeClr val="tx2"/>
              </a:solidFill>
            </a:endParaRPr>
          </a:p>
        </p:txBody>
      </p:sp>
      <p:sp>
        <p:nvSpPr>
          <p:cNvPr id="94215" name="Text Box 7"/>
          <p:cNvSpPr txBox="1">
            <a:spLocks noChangeArrowheads="1"/>
          </p:cNvSpPr>
          <p:nvPr/>
        </p:nvSpPr>
        <p:spPr bwMode="auto">
          <a:xfrm>
            <a:off x="550606" y="1221658"/>
            <a:ext cx="8426245" cy="2862322"/>
          </a:xfrm>
          <a:prstGeom prst="rect">
            <a:avLst/>
          </a:prstGeom>
          <a:noFill/>
          <a:ln w="9525">
            <a:noFill/>
            <a:miter lim="800000"/>
          </a:ln>
          <a:effectLst/>
        </p:spPr>
        <p:txBody>
          <a:bodyPr wrap="square">
            <a:spAutoFit/>
          </a:bodyPr>
          <a:lstStyle/>
          <a:p>
            <a:pPr>
              <a:lnSpc>
                <a:spcPct val="150000"/>
              </a:lnSpc>
              <a:spcBef>
                <a:spcPct val="50000"/>
              </a:spcBef>
            </a:pPr>
            <a:r>
              <a:rPr lang="zh-CN" altLang="en-US" sz="2400" dirty="0">
                <a:solidFill>
                  <a:schemeClr val="bg1">
                    <a:lumMod val="60000"/>
                    <a:lumOff val="40000"/>
                  </a:schemeClr>
                </a:solidFill>
                <a:latin typeface="微软雅黑" panose="020B0503020204020204" pitchFamily="34" charset="-122"/>
                <a:ea typeface="微软雅黑" panose="020B0503020204020204" pitchFamily="34" charset="-122"/>
              </a:rPr>
              <a:t>每个进程各自有不同的用户地址空间，</a:t>
            </a:r>
            <a:r>
              <a:rPr lang="zh-CN" altLang="en-US" sz="2400" b="1" dirty="0">
                <a:solidFill>
                  <a:srgbClr val="FF0000"/>
                </a:solidFill>
                <a:latin typeface="微软雅黑" panose="020B0503020204020204" pitchFamily="34" charset="-122"/>
                <a:ea typeface="微软雅黑" panose="020B0503020204020204" pitchFamily="34" charset="-122"/>
              </a:rPr>
              <a:t>任何一个进程的全局变量在另一个进程中都看不到，所以进程之间要交换数据必须通过内核</a:t>
            </a:r>
            <a:r>
              <a:rPr lang="zh-CN" altLang="en-US" sz="2400" dirty="0">
                <a:solidFill>
                  <a:schemeClr val="bg1">
                    <a:lumMod val="60000"/>
                    <a:lumOff val="40000"/>
                  </a:schemeClr>
                </a:solidFill>
                <a:latin typeface="微软雅黑" panose="020B0503020204020204" pitchFamily="34" charset="-122"/>
                <a:ea typeface="微软雅黑" panose="020B0503020204020204" pitchFamily="34" charset="-122"/>
              </a:rPr>
              <a:t>，在内核中开辟一块缓冲区，进程</a:t>
            </a:r>
            <a:r>
              <a:rPr lang="en-US" altLang="zh-CN" sz="2400" dirty="0">
                <a:solidFill>
                  <a:schemeClr val="bg1">
                    <a:lumMod val="60000"/>
                    <a:lumOff val="40000"/>
                  </a:schemeClr>
                </a:solidFill>
                <a:latin typeface="微软雅黑" panose="020B0503020204020204" pitchFamily="34" charset="-122"/>
                <a:ea typeface="微软雅黑" panose="020B0503020204020204" pitchFamily="34" charset="-122"/>
              </a:rPr>
              <a:t>1</a:t>
            </a:r>
            <a:r>
              <a:rPr lang="zh-CN" altLang="en-US" sz="2400" dirty="0">
                <a:solidFill>
                  <a:schemeClr val="bg1">
                    <a:lumMod val="60000"/>
                    <a:lumOff val="40000"/>
                  </a:schemeClr>
                </a:solidFill>
                <a:latin typeface="微软雅黑" panose="020B0503020204020204" pitchFamily="34" charset="-122"/>
                <a:ea typeface="微软雅黑" panose="020B0503020204020204" pitchFamily="34" charset="-122"/>
              </a:rPr>
              <a:t>把数据从用户空间拷到内核缓冲区，进程</a:t>
            </a:r>
            <a:r>
              <a:rPr lang="en-US" altLang="zh-CN" sz="2400" dirty="0">
                <a:solidFill>
                  <a:schemeClr val="bg1">
                    <a:lumMod val="60000"/>
                    <a:lumOff val="40000"/>
                  </a:schemeClr>
                </a:solidFill>
                <a:latin typeface="微软雅黑" panose="020B0503020204020204" pitchFamily="34" charset="-122"/>
                <a:ea typeface="微软雅黑" panose="020B0503020204020204" pitchFamily="34" charset="-122"/>
              </a:rPr>
              <a:t>2</a:t>
            </a:r>
            <a:r>
              <a:rPr lang="zh-CN" altLang="en-US" sz="2400" dirty="0">
                <a:solidFill>
                  <a:schemeClr val="bg1">
                    <a:lumMod val="60000"/>
                    <a:lumOff val="40000"/>
                  </a:schemeClr>
                </a:solidFill>
                <a:latin typeface="微软雅黑" panose="020B0503020204020204" pitchFamily="34" charset="-122"/>
                <a:ea typeface="微软雅黑" panose="020B0503020204020204" pitchFamily="34" charset="-122"/>
              </a:rPr>
              <a:t>再从内核缓冲区把数据读走，如图</a:t>
            </a:r>
            <a:r>
              <a:rPr lang="en-US" altLang="zh-CN" sz="2400" dirty="0">
                <a:solidFill>
                  <a:schemeClr val="bg1">
                    <a:lumMod val="60000"/>
                    <a:lumOff val="40000"/>
                  </a:schemeClr>
                </a:solidFill>
                <a:latin typeface="微软雅黑" panose="020B0503020204020204" pitchFamily="34" charset="-122"/>
                <a:ea typeface="微软雅黑" panose="020B0503020204020204" pitchFamily="34" charset="-122"/>
              </a:rPr>
              <a:t>6.1</a:t>
            </a:r>
            <a:r>
              <a:rPr lang="zh-CN" altLang="en-US" sz="2400" dirty="0">
                <a:solidFill>
                  <a:schemeClr val="bg1">
                    <a:lumMod val="60000"/>
                    <a:lumOff val="40000"/>
                  </a:schemeClr>
                </a:solidFill>
                <a:latin typeface="微软雅黑" panose="020B0503020204020204" pitchFamily="34" charset="-122"/>
                <a:ea typeface="微软雅黑" panose="020B0503020204020204" pitchFamily="34" charset="-122"/>
              </a:rPr>
              <a:t>所示。 </a:t>
            </a:r>
            <a:endParaRPr lang="zh-CN" altLang="en-US" sz="2400" dirty="0">
              <a:solidFill>
                <a:schemeClr val="bg1">
                  <a:lumMod val="60000"/>
                  <a:lumOff val="40000"/>
                </a:schemeClr>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sz="3200" b="1" dirty="0" smtClean="0">
                <a:solidFill>
                  <a:srgbClr val="0000CC"/>
                </a:solidFill>
                <a:latin typeface="+mn-ea"/>
                <a:ea typeface="+mn-ea"/>
              </a:rPr>
              <a:t>6.3 </a:t>
            </a:r>
            <a:r>
              <a:rPr lang="zh-CN" altLang="en-US" sz="3200" b="1" dirty="0" smtClean="0">
                <a:solidFill>
                  <a:srgbClr val="0000CC"/>
                </a:solidFill>
                <a:latin typeface="+mn-ea"/>
                <a:ea typeface="+mn-ea"/>
              </a:rPr>
              <a:t>进程间的通信</a:t>
            </a:r>
            <a:endParaRPr lang="zh-CN" altLang="en-US" sz="3200" b="1" dirty="0" smtClean="0">
              <a:solidFill>
                <a:srgbClr val="0000CC"/>
              </a:solidFill>
              <a:latin typeface="+mn-ea"/>
              <a:ea typeface="+mn-ea"/>
            </a:endParaRPr>
          </a:p>
        </p:txBody>
      </p:sp>
      <p:sp>
        <p:nvSpPr>
          <p:cNvPr id="2" name="日期占位符 1"/>
          <p:cNvSpPr>
            <a:spLocks noGrp="1"/>
          </p:cNvSpPr>
          <p:nvPr>
            <p:ph type="dt" sz="half" idx="10"/>
          </p:nvPr>
        </p:nvSpPr>
        <p:spPr/>
        <p:txBody>
          <a:bodyPr/>
          <a:lstStyle/>
          <a:p>
            <a:pPr>
              <a:defRPr/>
            </a:pPr>
            <a:fld id="{D2893EC6-0806-47FF-815D-6D0BF664CA22}" type="datetime10">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6.3.3 </a:t>
            </a:r>
            <a:r>
              <a:rPr lang="zh-CN" altLang="en-US" b="1" dirty="0" smtClean="0">
                <a:solidFill>
                  <a:srgbClr val="0000CC"/>
                </a:solidFill>
                <a:latin typeface="+mn-ea"/>
                <a:ea typeface="+mn-ea"/>
              </a:rPr>
              <a:t> 共享内存</a:t>
            </a:r>
            <a:endParaRPr lang="zh-CN" altLang="en-US" b="1" dirty="0" smtClean="0">
              <a:solidFill>
                <a:srgbClr val="0000CC"/>
              </a:solidFill>
              <a:latin typeface="+mn-ea"/>
              <a:ea typeface="+mn-ea"/>
            </a:endParaRPr>
          </a:p>
        </p:txBody>
      </p:sp>
      <p:sp>
        <p:nvSpPr>
          <p:cNvPr id="7" name="AutoShape 9"/>
          <p:cNvSpPr>
            <a:spLocks noChangeArrowheads="1"/>
          </p:cNvSpPr>
          <p:nvPr/>
        </p:nvSpPr>
        <p:spPr bwMode="auto">
          <a:xfrm>
            <a:off x="686952" y="1168252"/>
            <a:ext cx="3334541" cy="427279"/>
          </a:xfrm>
          <a:prstGeom prst="roundRect">
            <a:avLst>
              <a:gd name="adj" fmla="val 16667"/>
            </a:avLst>
          </a:prstGeom>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、相关重要函数使用</a:t>
            </a:r>
            <a:endParaRPr kumimoji="0" lang="zh-CN" altLang="en-US" sz="2400" b="1" kern="10" dirty="0">
              <a:solidFill>
                <a:schemeClr val="tx1"/>
              </a:solidFill>
              <a:latin typeface="+mn-ea"/>
            </a:endParaRPr>
          </a:p>
        </p:txBody>
      </p:sp>
      <p:graphicFrame>
        <p:nvGraphicFramePr>
          <p:cNvPr id="4" name="表格 3"/>
          <p:cNvGraphicFramePr>
            <a:graphicFrameLocks noGrp="1"/>
          </p:cNvGraphicFramePr>
          <p:nvPr/>
        </p:nvGraphicFramePr>
        <p:xfrm>
          <a:off x="556260" y="2199640"/>
          <a:ext cx="8061960" cy="1920240"/>
        </p:xfrm>
        <a:graphic>
          <a:graphicData uri="http://schemas.openxmlformats.org/drawingml/2006/table">
            <a:tbl>
              <a:tblPr firstRow="1" bandRow="1">
                <a:tableStyleId>{D7AC3CCA-C797-4891-BE02-D94E43425B78}</a:tableStyleId>
              </a:tblPr>
              <a:tblGrid>
                <a:gridCol w="1498145"/>
                <a:gridCol w="6563815"/>
              </a:tblGrid>
              <a:tr h="248920">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800" b="0" dirty="0" err="1" smtClean="0">
                          <a:solidFill>
                            <a:srgbClr val="FF0000"/>
                          </a:solidFill>
                          <a:latin typeface="+mj-lt"/>
                          <a:ea typeface="+mn-ea"/>
                        </a:rPr>
                        <a:t>int</a:t>
                      </a:r>
                      <a:r>
                        <a:rPr lang="en-US" altLang="zh-CN" sz="1800" b="0" dirty="0" smtClean="0">
                          <a:solidFill>
                            <a:srgbClr val="FF0000"/>
                          </a:solidFill>
                          <a:latin typeface="+mj-lt"/>
                          <a:ea typeface="+mn-ea"/>
                        </a:rPr>
                        <a:t>  </a:t>
                      </a:r>
                      <a:r>
                        <a:rPr lang="en-US" altLang="zh-CN" sz="1800" b="0" dirty="0" err="1" smtClean="0">
                          <a:solidFill>
                            <a:srgbClr val="FF0000"/>
                          </a:solidFill>
                          <a:latin typeface="+mj-lt"/>
                          <a:ea typeface="+mn-ea"/>
                        </a:rPr>
                        <a:t>shmctl</a:t>
                      </a:r>
                      <a:r>
                        <a:rPr lang="en-US" altLang="zh-CN" sz="1800" b="0" dirty="0" smtClean="0">
                          <a:solidFill>
                            <a:srgbClr val="FF0000"/>
                          </a:solidFill>
                          <a:latin typeface="+mj-lt"/>
                          <a:ea typeface="+mn-ea"/>
                        </a:rPr>
                        <a:t>( </a:t>
                      </a:r>
                      <a:r>
                        <a:rPr lang="en-US" altLang="zh-CN" sz="1800" b="0" dirty="0" err="1" smtClean="0">
                          <a:solidFill>
                            <a:srgbClr val="FF0000"/>
                          </a:solidFill>
                          <a:latin typeface="+mj-lt"/>
                          <a:ea typeface="+mn-ea"/>
                        </a:rPr>
                        <a:t>int</a:t>
                      </a:r>
                      <a:r>
                        <a:rPr lang="en-US" altLang="zh-CN" sz="1800" b="0" dirty="0" smtClean="0">
                          <a:solidFill>
                            <a:srgbClr val="FF0000"/>
                          </a:solidFill>
                          <a:latin typeface="+mj-lt"/>
                          <a:ea typeface="+mn-ea"/>
                        </a:rPr>
                        <a:t>  </a:t>
                      </a:r>
                      <a:r>
                        <a:rPr lang="en-US" altLang="zh-CN" sz="1800" b="0" dirty="0" err="1" smtClean="0">
                          <a:solidFill>
                            <a:srgbClr val="FF0000"/>
                          </a:solidFill>
                          <a:latin typeface="+mj-lt"/>
                          <a:ea typeface="+mn-ea"/>
                        </a:rPr>
                        <a:t>shmid</a:t>
                      </a:r>
                      <a:r>
                        <a:rPr lang="zh-CN" altLang="en-US" sz="1800" b="0" dirty="0" smtClean="0">
                          <a:solidFill>
                            <a:srgbClr val="FF0000"/>
                          </a:solidFill>
                          <a:latin typeface="+mj-lt"/>
                          <a:ea typeface="+mn-ea"/>
                        </a:rPr>
                        <a:t>，</a:t>
                      </a:r>
                      <a:r>
                        <a:rPr lang="en-US" altLang="zh-CN" sz="1800" b="0" dirty="0" err="1" smtClean="0">
                          <a:solidFill>
                            <a:srgbClr val="FF0000"/>
                          </a:solidFill>
                          <a:latin typeface="+mj-lt"/>
                          <a:ea typeface="+mn-ea"/>
                        </a:rPr>
                        <a:t>int</a:t>
                      </a:r>
                      <a:r>
                        <a:rPr lang="en-US" altLang="zh-CN" sz="1800" b="0" dirty="0" smtClean="0">
                          <a:solidFill>
                            <a:srgbClr val="FF0000"/>
                          </a:solidFill>
                          <a:latin typeface="+mj-lt"/>
                          <a:ea typeface="+mn-ea"/>
                        </a:rPr>
                        <a:t>  command</a:t>
                      </a:r>
                      <a:r>
                        <a:rPr lang="zh-CN" altLang="en-US" sz="1800" b="0" dirty="0" smtClean="0">
                          <a:solidFill>
                            <a:srgbClr val="FF0000"/>
                          </a:solidFill>
                          <a:latin typeface="+mj-lt"/>
                          <a:ea typeface="+mn-ea"/>
                        </a:rPr>
                        <a:t>，</a:t>
                      </a:r>
                      <a:r>
                        <a:rPr lang="zh-CN" altLang="en-US" sz="1800" b="0" baseline="0" dirty="0" smtClean="0">
                          <a:solidFill>
                            <a:srgbClr val="FF0000"/>
                          </a:solidFill>
                          <a:latin typeface="+mj-lt"/>
                          <a:ea typeface="+mn-ea"/>
                        </a:rPr>
                        <a:t> </a:t>
                      </a:r>
                      <a:r>
                        <a:rPr lang="en-US" altLang="zh-CN" sz="1800" b="0" baseline="0" dirty="0" err="1" smtClean="0">
                          <a:solidFill>
                            <a:srgbClr val="FF0000"/>
                          </a:solidFill>
                          <a:latin typeface="+mj-lt"/>
                          <a:ea typeface="+mn-ea"/>
                        </a:rPr>
                        <a:t>struct</a:t>
                      </a:r>
                      <a:r>
                        <a:rPr lang="en-US" altLang="zh-CN" sz="1800" b="0" baseline="0" dirty="0" smtClean="0">
                          <a:solidFill>
                            <a:srgbClr val="FF0000"/>
                          </a:solidFill>
                          <a:latin typeface="+mj-lt"/>
                          <a:ea typeface="+mn-ea"/>
                        </a:rPr>
                        <a:t>  </a:t>
                      </a:r>
                      <a:r>
                        <a:rPr lang="en-US" altLang="zh-CN" sz="1800" b="0" baseline="0" dirty="0" err="1" smtClean="0">
                          <a:solidFill>
                            <a:srgbClr val="FF0000"/>
                          </a:solidFill>
                          <a:latin typeface="+mj-lt"/>
                          <a:ea typeface="+mn-ea"/>
                        </a:rPr>
                        <a:t>shhmid_ds</a:t>
                      </a:r>
                      <a:r>
                        <a:rPr lang="en-US" altLang="zh-CN" sz="1800" b="0" baseline="0" dirty="0" smtClean="0">
                          <a:solidFill>
                            <a:srgbClr val="FF0000"/>
                          </a:solidFill>
                          <a:latin typeface="+mj-lt"/>
                          <a:ea typeface="+mn-ea"/>
                        </a:rPr>
                        <a:t>  </a:t>
                      </a:r>
                      <a:r>
                        <a:rPr lang="zh-CN" altLang="en-US" sz="1800" b="0" baseline="0" dirty="0" smtClean="0">
                          <a:solidFill>
                            <a:srgbClr val="FF0000"/>
                          </a:solidFill>
                          <a:latin typeface="+mj-lt"/>
                          <a:ea typeface="+mn-ea"/>
                        </a:rPr>
                        <a:t>*</a:t>
                      </a:r>
                      <a:r>
                        <a:rPr lang="en-US" altLang="zh-CN" sz="1800" b="0" baseline="0" dirty="0" err="1" smtClean="0">
                          <a:solidFill>
                            <a:srgbClr val="FF0000"/>
                          </a:solidFill>
                          <a:latin typeface="+mj-lt"/>
                          <a:ea typeface="+mn-ea"/>
                        </a:rPr>
                        <a:t>buf</a:t>
                      </a:r>
                      <a:r>
                        <a:rPr lang="zh-CN" altLang="en-US" sz="1800" b="0" baseline="0" dirty="0" smtClean="0">
                          <a:solidFill>
                            <a:srgbClr val="FF0000"/>
                          </a:solidFill>
                          <a:latin typeface="+mj-lt"/>
                          <a:ea typeface="+mn-ea"/>
                        </a:rPr>
                        <a:t>）</a:t>
                      </a:r>
                      <a:endParaRPr lang="en-US" altLang="zh-CN" sz="1800" b="0" dirty="0" smtClean="0">
                        <a:solidFill>
                          <a:srgbClr val="FF0000"/>
                        </a:solidFill>
                        <a:latin typeface="+mj-lt"/>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800" b="0" dirty="0" smtClean="0">
                          <a:latin typeface="+mn-ea"/>
                          <a:ea typeface="+mn-ea"/>
                        </a:rPr>
                        <a:t>函数参数</a:t>
                      </a:r>
                      <a:endParaRPr lang="zh-CN" altLang="en-US" sz="18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c>
                  <a:txBody>
                    <a:bodyPr/>
                    <a:lstStyle/>
                    <a:p>
                      <a:r>
                        <a:rPr lang="en-US" altLang="zh-CN" sz="1800" b="0" baseline="0" dirty="0" err="1" smtClean="0">
                          <a:latin typeface="+mn-ea"/>
                          <a:ea typeface="+mn-ea"/>
                        </a:rPr>
                        <a:t>shmid</a:t>
                      </a:r>
                      <a:r>
                        <a:rPr lang="zh-CN" altLang="en-US" sz="1800" b="0" baseline="0" dirty="0" smtClean="0">
                          <a:latin typeface="+mn-ea"/>
                          <a:ea typeface="+mn-ea"/>
                        </a:rPr>
                        <a:t>：被映射的共享内存标识符</a:t>
                      </a:r>
                      <a:endParaRPr lang="en-US" altLang="zh-CN" sz="1800" b="0" baseline="0" dirty="0" smtClean="0">
                        <a:latin typeface="+mn-ea"/>
                        <a:ea typeface="+mn-ea"/>
                      </a:endParaRPr>
                    </a:p>
                    <a:p>
                      <a:r>
                        <a:rPr lang="en-US" altLang="zh-CN" sz="1800" b="0" baseline="0" dirty="0" err="1" smtClean="0">
                          <a:latin typeface="+mn-ea"/>
                          <a:ea typeface="+mn-ea"/>
                        </a:rPr>
                        <a:t>cmd</a:t>
                      </a:r>
                      <a:r>
                        <a:rPr lang="zh-CN" altLang="en-US" sz="1800" b="0" baseline="0" dirty="0" smtClean="0">
                          <a:latin typeface="+mn-ea"/>
                          <a:ea typeface="+mn-ea"/>
                        </a:rPr>
                        <a:t>： 要采取的操作</a:t>
                      </a:r>
                      <a:endParaRPr lang="en-US" altLang="zh-CN" sz="1800" b="0" baseline="0" dirty="0" smtClean="0">
                        <a:latin typeface="+mn-ea"/>
                        <a:ea typeface="+mn-ea"/>
                      </a:endParaRPr>
                    </a:p>
                    <a:p>
                      <a:r>
                        <a:rPr lang="en-US" altLang="zh-CN" sz="1800" b="0" baseline="0" dirty="0" err="1" smtClean="0">
                          <a:latin typeface="+mn-ea"/>
                          <a:ea typeface="+mn-ea"/>
                        </a:rPr>
                        <a:t>buf</a:t>
                      </a:r>
                      <a:r>
                        <a:rPr lang="zh-CN" altLang="en-US" sz="1800" b="0" baseline="0" dirty="0" smtClean="0">
                          <a:latin typeface="+mn-ea"/>
                          <a:ea typeface="+mn-ea"/>
                        </a:rPr>
                        <a:t>：  是一个指针，指向共享内存模式和访问权限的结构</a:t>
                      </a:r>
                      <a:endParaRPr lang="en-US" altLang="zh-CN" sz="1800" b="0" baseline="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solidFill>
                      <a:schemeClr val="accent4">
                        <a:lumMod val="20000"/>
                        <a:lumOff val="80000"/>
                      </a:schemeClr>
                    </a:solidFill>
                  </a:tcPr>
                </a:tc>
              </a:tr>
              <a:tr h="370840">
                <a:tc>
                  <a:txBody>
                    <a:bodyPr/>
                    <a:lstStyle/>
                    <a:p>
                      <a:r>
                        <a:rPr lang="zh-CN" altLang="en-US" sz="1800" b="0" dirty="0" smtClean="0">
                          <a:latin typeface="+mn-ea"/>
                          <a:ea typeface="+mn-ea"/>
                        </a:rPr>
                        <a:t>函数返回值</a:t>
                      </a:r>
                      <a:endParaRPr lang="zh-CN" altLang="en-US" sz="18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800" b="0" dirty="0" smtClean="0">
                          <a:latin typeface="+mn-ea"/>
                          <a:ea typeface="+mn-ea"/>
                        </a:rPr>
                        <a:t>成功：返回</a:t>
                      </a:r>
                      <a:r>
                        <a:rPr lang="en-US" altLang="zh-CN" sz="1800" b="0" dirty="0" smtClean="0">
                          <a:latin typeface="+mn-ea"/>
                          <a:ea typeface="+mn-ea"/>
                        </a:rPr>
                        <a:t>0</a:t>
                      </a:r>
                      <a:r>
                        <a:rPr lang="zh-CN" altLang="en-US" sz="1800" b="0" dirty="0" smtClean="0">
                          <a:latin typeface="+mn-ea"/>
                          <a:ea typeface="+mn-ea"/>
                        </a:rPr>
                        <a:t>；</a:t>
                      </a:r>
                      <a:endParaRPr lang="en-US" altLang="zh-CN" sz="1800" b="0" dirty="0" smtClean="0">
                        <a:latin typeface="+mn-ea"/>
                        <a:ea typeface="+mn-ea"/>
                      </a:endParaRPr>
                    </a:p>
                    <a:p>
                      <a:r>
                        <a:rPr lang="zh-CN" altLang="en-US" sz="1800" b="0" dirty="0" smtClean="0">
                          <a:latin typeface="+mn-ea"/>
                          <a:ea typeface="+mn-ea"/>
                        </a:rPr>
                        <a:t>失败：返回</a:t>
                      </a:r>
                      <a:r>
                        <a:rPr lang="en-US" altLang="zh-CN" sz="1800" b="0" dirty="0" smtClean="0">
                          <a:latin typeface="+mn-ea"/>
                          <a:ea typeface="+mn-ea"/>
                        </a:rPr>
                        <a:t>-1</a:t>
                      </a:r>
                      <a:r>
                        <a:rPr lang="zh-CN" altLang="en-US" sz="1800" b="0" dirty="0" smtClean="0">
                          <a:latin typeface="+mn-ea"/>
                          <a:ea typeface="+mn-ea"/>
                        </a:rPr>
                        <a:t>；</a:t>
                      </a:r>
                      <a:endParaRPr lang="zh-CN" altLang="en-US" sz="18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5" name="Rectangle 3"/>
          <p:cNvSpPr txBox="1"/>
          <p:nvPr/>
        </p:nvSpPr>
        <p:spPr>
          <a:xfrm>
            <a:off x="579727" y="1584563"/>
            <a:ext cx="8553468" cy="495697"/>
          </a:xfrm>
          <a:prstGeom prst="rect">
            <a:avLst/>
          </a:prstGeom>
        </p:spPr>
        <p:txBody>
          <a:bodyPr/>
          <a:lstStyle/>
          <a:p>
            <a:pPr lvl="0">
              <a:lnSpc>
                <a:spcPct val="150000"/>
              </a:lnSpc>
              <a:spcBef>
                <a:spcPts val="0"/>
              </a:spcBef>
              <a:buClr>
                <a:schemeClr val="accent1"/>
              </a:buClr>
              <a:buSzPct val="60000"/>
            </a:pPr>
            <a:r>
              <a:rPr lang="zh-CN" altLang="en-US" sz="2000" b="1" kern="0" dirty="0" smtClean="0">
                <a:solidFill>
                  <a:srgbClr val="0000CC"/>
                </a:solidFill>
                <a:latin typeface="+mn-ea"/>
                <a:ea typeface="+mn-ea"/>
              </a:rPr>
              <a:t>进程与共享内存建立映射之后，</a:t>
            </a:r>
            <a:r>
              <a:rPr lang="en-US" altLang="zh-CN" sz="2400" b="1" kern="0" dirty="0" err="1" smtClean="0">
                <a:solidFill>
                  <a:srgbClr val="FF0000"/>
                </a:solidFill>
                <a:latin typeface="+mn-lt"/>
                <a:ea typeface="+mn-ea"/>
              </a:rPr>
              <a:t>shmctl</a:t>
            </a:r>
            <a:r>
              <a:rPr lang="en-US" altLang="zh-CN" sz="2400" b="1" kern="0" dirty="0" smtClean="0">
                <a:solidFill>
                  <a:srgbClr val="FF0000"/>
                </a:solidFill>
                <a:latin typeface="+mn-lt"/>
                <a:ea typeface="+mn-ea"/>
              </a:rPr>
              <a:t> ( ) </a:t>
            </a:r>
            <a:r>
              <a:rPr lang="zh-CN" altLang="en-US" sz="2000" b="1" kern="0" dirty="0" smtClean="0">
                <a:solidFill>
                  <a:srgbClr val="0000CC"/>
                </a:solidFill>
                <a:latin typeface="+mn-ea"/>
                <a:ea typeface="+mn-ea"/>
              </a:rPr>
              <a:t>函数可以用来控制共享内存。</a:t>
            </a:r>
            <a:endParaRPr kumimoji="0" lang="en-US" altLang="zh-CN" sz="2000" b="1" i="0" u="none" strike="noStrike" kern="0" cap="none" spc="0" normalizeH="0" baseline="0" noProof="0" dirty="0" smtClean="0">
              <a:ln>
                <a:noFill/>
              </a:ln>
              <a:solidFill>
                <a:srgbClr val="0000CC"/>
              </a:solidFill>
              <a:effectLst/>
              <a:uLnTx/>
              <a:uFillTx/>
              <a:latin typeface="+mn-ea"/>
              <a:ea typeface="+mn-ea"/>
            </a:endParaRPr>
          </a:p>
        </p:txBody>
      </p:sp>
      <p:graphicFrame>
        <p:nvGraphicFramePr>
          <p:cNvPr id="8" name="表格 7"/>
          <p:cNvGraphicFramePr>
            <a:graphicFrameLocks noGrp="1"/>
          </p:cNvGraphicFramePr>
          <p:nvPr/>
        </p:nvGraphicFramePr>
        <p:xfrm>
          <a:off x="598761" y="4352871"/>
          <a:ext cx="5756319" cy="1584960"/>
        </p:xfrm>
        <a:graphic>
          <a:graphicData uri="http://schemas.openxmlformats.org/drawingml/2006/table">
            <a:tbl>
              <a:tblPr firstRow="1" bandRow="1">
                <a:tableStyleId>{72833802-FEF1-4C79-8D5D-14CF1EAF98D9}</a:tableStyleId>
              </a:tblPr>
              <a:tblGrid>
                <a:gridCol w="1721529"/>
                <a:gridCol w="4034790"/>
              </a:tblGrid>
              <a:tr h="250692">
                <a:tc>
                  <a:txBody>
                    <a:bodyPr/>
                    <a:lstStyle/>
                    <a:p>
                      <a:pPr algn="ctr"/>
                      <a:r>
                        <a:rPr lang="en-US" altLang="zh-CN" sz="2000" dirty="0" err="1" smtClean="0">
                          <a:solidFill>
                            <a:srgbClr val="0000CC"/>
                          </a:solidFill>
                          <a:latin typeface="+mn-ea"/>
                          <a:ea typeface="+mn-ea"/>
                        </a:rPr>
                        <a:t>cmd</a:t>
                      </a:r>
                      <a:r>
                        <a:rPr lang="zh-CN" altLang="en-US" sz="2000" dirty="0" smtClean="0">
                          <a:solidFill>
                            <a:srgbClr val="0000CC"/>
                          </a:solidFill>
                          <a:latin typeface="+mn-ea"/>
                          <a:ea typeface="+mn-ea"/>
                        </a:rPr>
                        <a:t>值</a:t>
                      </a:r>
                      <a:endParaRPr lang="zh-CN" altLang="en-US" sz="20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pPr algn="ctr"/>
                      <a:r>
                        <a:rPr lang="zh-CN" altLang="en-US" sz="2000" dirty="0" smtClean="0">
                          <a:solidFill>
                            <a:srgbClr val="0000CC"/>
                          </a:solidFill>
                          <a:latin typeface="+mn-ea"/>
                          <a:ea typeface="+mn-ea"/>
                        </a:rPr>
                        <a:t>说明</a:t>
                      </a:r>
                      <a:endParaRPr lang="zh-CN" altLang="en-US" sz="20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225623">
                <a:tc>
                  <a:txBody>
                    <a:bodyPr/>
                    <a:lstStyle/>
                    <a:p>
                      <a:pPr algn="l"/>
                      <a:r>
                        <a:rPr lang="en-US" altLang="zh-CN" sz="1800" b="1" dirty="0" smtClean="0">
                          <a:solidFill>
                            <a:srgbClr val="0000CC"/>
                          </a:solidFill>
                          <a:latin typeface="+mj-lt"/>
                          <a:ea typeface="+mn-ea"/>
                        </a:rPr>
                        <a:t>IPC_STAT</a:t>
                      </a:r>
                      <a:endParaRPr lang="zh-CN" altLang="en-US" sz="1800" b="1" dirty="0">
                        <a:solidFill>
                          <a:srgbClr val="0000CC"/>
                        </a:solidFill>
                        <a:latin typeface="+mj-lt"/>
                        <a:ea typeface="+mn-ea"/>
                      </a:endParaRPr>
                    </a:p>
                  </a:txBody>
                  <a:tcPr anchor="ct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2000" b="1" dirty="0" smtClean="0">
                          <a:solidFill>
                            <a:srgbClr val="0000CC"/>
                          </a:solidFill>
                          <a:latin typeface="+mn-ea"/>
                          <a:ea typeface="+mn-ea"/>
                        </a:rPr>
                        <a:t>得到共享内存的状态。</a:t>
                      </a:r>
                      <a:endParaRPr lang="zh-CN" altLang="en-US" sz="2000" b="1"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225623">
                <a:tc>
                  <a:txBody>
                    <a:bodyPr/>
                    <a:lstStyle/>
                    <a:p>
                      <a:pPr algn="l"/>
                      <a:r>
                        <a:rPr lang="en-US" altLang="zh-CN" sz="1800" b="1" dirty="0" smtClean="0">
                          <a:solidFill>
                            <a:srgbClr val="0000CC"/>
                          </a:solidFill>
                          <a:latin typeface="+mj-lt"/>
                          <a:ea typeface="+mn-ea"/>
                        </a:rPr>
                        <a:t>IPC_SET</a:t>
                      </a:r>
                      <a:endParaRPr lang="zh-CN" altLang="en-US" sz="1800" b="1" dirty="0">
                        <a:solidFill>
                          <a:srgbClr val="0000CC"/>
                        </a:solidFill>
                        <a:latin typeface="+mj-lt"/>
                        <a:ea typeface="+mn-ea"/>
                      </a:endParaRPr>
                    </a:p>
                  </a:txBody>
                  <a:tcPr anchor="ct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2000" b="1" dirty="0" smtClean="0">
                          <a:solidFill>
                            <a:srgbClr val="0000CC"/>
                          </a:solidFill>
                          <a:latin typeface="+mn-ea"/>
                          <a:ea typeface="+mn-ea"/>
                        </a:rPr>
                        <a:t>改变共享内存的状态</a:t>
                      </a:r>
                      <a:endParaRPr lang="zh-CN" altLang="en-US" sz="2000" b="1"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305009">
                <a:tc>
                  <a:txBody>
                    <a:bodyPr/>
                    <a:lstStyle/>
                    <a:p>
                      <a:pPr algn="l"/>
                      <a:r>
                        <a:rPr lang="en-US" altLang="zh-CN" sz="1800" b="1" dirty="0" smtClean="0">
                          <a:solidFill>
                            <a:srgbClr val="0000CC"/>
                          </a:solidFill>
                          <a:latin typeface="+mj-lt"/>
                          <a:ea typeface="+mn-ea"/>
                        </a:rPr>
                        <a:t>IPC_RMID</a:t>
                      </a:r>
                      <a:endParaRPr lang="zh-CN" altLang="en-US" sz="1800" b="1" dirty="0">
                        <a:solidFill>
                          <a:srgbClr val="0000CC"/>
                        </a:solidFill>
                        <a:latin typeface="+mj-lt"/>
                        <a:ea typeface="+mn-ea"/>
                      </a:endParaRPr>
                    </a:p>
                  </a:txBody>
                  <a:tcPr anchor="ct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2000" b="1" dirty="0" smtClean="0">
                          <a:solidFill>
                            <a:srgbClr val="0000CC"/>
                          </a:solidFill>
                          <a:latin typeface="+mn-ea"/>
                          <a:ea typeface="+mn-ea"/>
                        </a:rPr>
                        <a:t>删除共享内存段</a:t>
                      </a:r>
                      <a:endParaRPr lang="zh-CN" altLang="en-US" sz="2000" b="1"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bl>
          </a:graphicData>
        </a:graphic>
      </p:graphicFrame>
      <p:grpSp>
        <p:nvGrpSpPr>
          <p:cNvPr id="9" name="组合 8"/>
          <p:cNvGrpSpPr/>
          <p:nvPr/>
        </p:nvGrpSpPr>
        <p:grpSpPr>
          <a:xfrm>
            <a:off x="1024268" y="2230539"/>
            <a:ext cx="4691067" cy="2465722"/>
            <a:chOff x="1307737" y="3661647"/>
            <a:chExt cx="4319445" cy="1407935"/>
          </a:xfrm>
        </p:grpSpPr>
        <p:cxnSp>
          <p:nvCxnSpPr>
            <p:cNvPr id="10" name="直接箭头连接符 9"/>
            <p:cNvCxnSpPr>
              <a:stCxn id="11" idx="1"/>
              <a:endCxn id="12" idx="0"/>
            </p:cNvCxnSpPr>
            <p:nvPr/>
          </p:nvCxnSpPr>
          <p:spPr>
            <a:xfrm flipH="1">
              <a:off x="1667928" y="3742745"/>
              <a:ext cx="3008245" cy="119077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4676173" y="3661647"/>
              <a:ext cx="951009" cy="1621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307737" y="4933519"/>
              <a:ext cx="720382" cy="1360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Rectangle 3"/>
          <p:cNvSpPr txBox="1"/>
          <p:nvPr/>
        </p:nvSpPr>
        <p:spPr>
          <a:xfrm>
            <a:off x="445770" y="6025483"/>
            <a:ext cx="8243312" cy="661068"/>
          </a:xfrm>
          <a:prstGeom prst="rect">
            <a:avLst/>
          </a:prstGeom>
          <a:solidFill>
            <a:schemeClr val="tx2"/>
          </a:solidFill>
        </p:spPr>
        <p:txBody>
          <a:bodyPr/>
          <a:lstStyle/>
          <a:p>
            <a:pPr lvl="0">
              <a:lnSpc>
                <a:spcPct val="150000"/>
              </a:lnSpc>
              <a:spcBef>
                <a:spcPts val="0"/>
              </a:spcBef>
              <a:buClr>
                <a:schemeClr val="accent1"/>
              </a:buClr>
              <a:buSzPct val="60000"/>
            </a:pPr>
            <a:r>
              <a:rPr kumimoji="0" lang="zh-CN" altLang="en-US" sz="1800" b="1" i="0" u="none" strike="noStrike" kern="0" cap="none" spc="0" normalizeH="0" baseline="0" noProof="0" dirty="0" smtClean="0">
                <a:ln>
                  <a:noFill/>
                </a:ln>
                <a:solidFill>
                  <a:srgbClr val="0000CC"/>
                </a:solidFill>
                <a:effectLst/>
                <a:uLnTx/>
                <a:uFillTx/>
                <a:latin typeface="+mn-ea"/>
                <a:ea typeface="+mn-ea"/>
                <a:cs typeface="+mn-cs"/>
              </a:rPr>
              <a:t>例如：</a:t>
            </a:r>
            <a:r>
              <a:rPr kumimoji="0" lang="en-US" altLang="zh-CN" sz="2400" b="1" i="0" u="none" strike="noStrike" kern="0" cap="none" spc="0" normalizeH="0" baseline="0" noProof="0" dirty="0" err="1" smtClean="0">
                <a:ln>
                  <a:noFill/>
                </a:ln>
                <a:solidFill>
                  <a:srgbClr val="FF0000"/>
                </a:solidFill>
                <a:effectLst/>
                <a:uLnTx/>
                <a:uFillTx/>
                <a:latin typeface="+mn-lt"/>
                <a:ea typeface="+mn-ea"/>
                <a:cs typeface="+mn-cs"/>
              </a:rPr>
              <a:t>shmctl</a:t>
            </a:r>
            <a:r>
              <a:rPr kumimoji="0" lang="en-US" altLang="zh-CN" sz="2400" b="1" i="0" u="none" strike="noStrike" kern="0" cap="none" spc="0" normalizeH="0" baseline="0" noProof="0" dirty="0" smtClean="0">
                <a:ln>
                  <a:noFill/>
                </a:ln>
                <a:solidFill>
                  <a:srgbClr val="FF0000"/>
                </a:solidFill>
                <a:effectLst/>
                <a:uLnTx/>
                <a:uFillTx/>
                <a:latin typeface="+mn-lt"/>
                <a:ea typeface="+mn-ea"/>
                <a:cs typeface="+mn-cs"/>
              </a:rPr>
              <a:t>( </a:t>
            </a:r>
            <a:r>
              <a:rPr kumimoji="0" lang="en-US" altLang="zh-CN" sz="2400" b="1" i="0" u="none" strike="noStrike" kern="0" cap="none" spc="0" normalizeH="0" baseline="0" noProof="0" dirty="0" err="1" smtClean="0">
                <a:ln>
                  <a:noFill/>
                </a:ln>
                <a:solidFill>
                  <a:srgbClr val="FF0000"/>
                </a:solidFill>
                <a:effectLst/>
                <a:uLnTx/>
                <a:uFillTx/>
                <a:latin typeface="+mn-lt"/>
                <a:ea typeface="+mn-ea"/>
                <a:cs typeface="+mn-cs"/>
              </a:rPr>
              <a:t>shmid</a:t>
            </a:r>
            <a:r>
              <a:rPr kumimoji="0" lang="en-US" altLang="zh-CN" sz="2400" b="1" i="0" u="none" strike="noStrike" kern="0" cap="none" spc="0" normalizeH="0" baseline="0" noProof="0" dirty="0" smtClean="0">
                <a:ln>
                  <a:noFill/>
                </a:ln>
                <a:solidFill>
                  <a:srgbClr val="FF0000"/>
                </a:solidFill>
                <a:effectLst/>
                <a:uLnTx/>
                <a:uFillTx/>
                <a:latin typeface="+mn-lt"/>
                <a:ea typeface="+mn-ea"/>
                <a:cs typeface="+mn-cs"/>
              </a:rPr>
              <a:t>, IPC_RMID,</a:t>
            </a:r>
            <a:r>
              <a:rPr kumimoji="0" lang="en-US" altLang="zh-CN" sz="2400" b="1" i="0" u="none" strike="noStrike" kern="0" cap="none" spc="0" normalizeH="0" noProof="0" dirty="0" smtClean="0">
                <a:ln>
                  <a:noFill/>
                </a:ln>
                <a:solidFill>
                  <a:srgbClr val="FF0000"/>
                </a:solidFill>
                <a:effectLst/>
                <a:uLnTx/>
                <a:uFillTx/>
                <a:latin typeface="+mn-lt"/>
                <a:ea typeface="+mn-ea"/>
                <a:cs typeface="+mn-cs"/>
              </a:rPr>
              <a:t> 0</a:t>
            </a:r>
            <a:r>
              <a:rPr kumimoji="0" lang="zh-CN" altLang="en-US" sz="2400" b="1" i="0" u="none" strike="noStrike" kern="0" cap="none" spc="0" normalizeH="0" noProof="0" dirty="0" smtClean="0">
                <a:ln>
                  <a:noFill/>
                </a:ln>
                <a:solidFill>
                  <a:srgbClr val="FF0000"/>
                </a:solidFill>
                <a:effectLst/>
                <a:uLnTx/>
                <a:uFillTx/>
                <a:latin typeface="+mn-lt"/>
                <a:ea typeface="+mn-ea"/>
                <a:cs typeface="+mn-cs"/>
              </a:rPr>
              <a:t>）</a:t>
            </a:r>
            <a:r>
              <a:rPr lang="en-US" altLang="zh-CN" sz="2000" b="1" kern="0" dirty="0" smtClean="0">
                <a:solidFill>
                  <a:srgbClr val="0000CC"/>
                </a:solidFill>
                <a:latin typeface="+mn-ea"/>
                <a:ea typeface="+mn-ea"/>
              </a:rPr>
              <a:t>//</a:t>
            </a:r>
            <a:r>
              <a:rPr lang="zh-CN" altLang="en-US" sz="2000" b="1" kern="0" dirty="0" smtClean="0">
                <a:solidFill>
                  <a:srgbClr val="0000CC"/>
                </a:solidFill>
                <a:latin typeface="+mn-ea"/>
                <a:ea typeface="+mn-ea"/>
              </a:rPr>
              <a:t>删除</a:t>
            </a:r>
            <a:r>
              <a:rPr lang="en-US" altLang="zh-CN" sz="2000" b="1" kern="0" dirty="0" err="1" smtClean="0">
                <a:solidFill>
                  <a:srgbClr val="0000CC"/>
                </a:solidFill>
                <a:latin typeface="+mn-ea"/>
                <a:ea typeface="+mn-ea"/>
              </a:rPr>
              <a:t>shmid</a:t>
            </a:r>
            <a:r>
              <a:rPr lang="zh-CN" altLang="en-US" sz="2000" b="1" kern="0" dirty="0" smtClean="0">
                <a:solidFill>
                  <a:srgbClr val="0000CC"/>
                </a:solidFill>
                <a:latin typeface="+mn-ea"/>
                <a:ea typeface="+mn-ea"/>
              </a:rPr>
              <a:t>指示的共享内存</a:t>
            </a:r>
            <a:endParaRPr kumimoji="0" lang="en-US" altLang="zh-CN" sz="2000" b="1" i="0" u="none" strike="noStrike" kern="0" cap="none" spc="0" normalizeH="0" noProof="0" dirty="0" smtClean="0">
              <a:ln>
                <a:noFill/>
              </a:ln>
              <a:solidFill>
                <a:srgbClr val="0000CC"/>
              </a:solidFill>
              <a:effectLst/>
              <a:uLnTx/>
              <a:uFillTx/>
              <a:latin typeface="+mn-ea"/>
              <a:ea typeface="+mn-ea"/>
            </a:endParaRPr>
          </a:p>
        </p:txBody>
      </p:sp>
      <p:sp>
        <p:nvSpPr>
          <p:cNvPr id="17" name="Rectangle 3"/>
          <p:cNvSpPr txBox="1"/>
          <p:nvPr/>
        </p:nvSpPr>
        <p:spPr>
          <a:xfrm>
            <a:off x="6572250" y="4421046"/>
            <a:ext cx="2571750" cy="1648756"/>
          </a:xfrm>
          <a:prstGeom prst="rect">
            <a:avLst/>
          </a:prstGeom>
          <a:solidFill>
            <a:schemeClr val="accent4">
              <a:lumMod val="20000"/>
              <a:lumOff val="80000"/>
            </a:schemeClr>
          </a:solidFill>
        </p:spPr>
        <p:txBody>
          <a:bodyPr/>
          <a:lstStyle>
            <a:defPPr>
              <a:defRPr lang="zh-CN"/>
            </a:defPPr>
            <a:lvl1pPr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9pPr>
          </a:lstStyle>
          <a:p>
            <a:pPr lvl="0">
              <a:spcBef>
                <a:spcPts val="0"/>
              </a:spcBef>
              <a:buClr>
                <a:schemeClr val="accent1"/>
              </a:buClr>
              <a:buSzPct val="60000"/>
            </a:pPr>
            <a:r>
              <a:rPr lang="en-US" altLang="zh-CN" sz="1600" b="1" kern="0" dirty="0" err="1" smtClean="0">
                <a:solidFill>
                  <a:srgbClr val="FF0000"/>
                </a:solidFill>
                <a:latin typeface="+mn-ea"/>
                <a:ea typeface="+mn-ea"/>
              </a:rPr>
              <a:t>struct</a:t>
            </a:r>
            <a:r>
              <a:rPr lang="en-US" altLang="zh-CN" sz="1600" b="1" kern="0" dirty="0" smtClean="0">
                <a:solidFill>
                  <a:srgbClr val="FF0000"/>
                </a:solidFill>
                <a:latin typeface="+mn-ea"/>
                <a:ea typeface="+mn-ea"/>
              </a:rPr>
              <a:t> </a:t>
            </a:r>
            <a:r>
              <a:rPr lang="en-US" altLang="zh-CN" sz="1600" b="1" kern="0" dirty="0" err="1" smtClean="0">
                <a:solidFill>
                  <a:srgbClr val="FF0000"/>
                </a:solidFill>
                <a:latin typeface="+mn-ea"/>
                <a:ea typeface="+mn-ea"/>
              </a:rPr>
              <a:t>shmid_ds</a:t>
            </a:r>
            <a:endParaRPr lang="en-US" altLang="zh-CN" sz="1600" b="1" kern="0" dirty="0" smtClean="0">
              <a:solidFill>
                <a:srgbClr val="FF0000"/>
              </a:solidFill>
              <a:latin typeface="+mn-ea"/>
              <a:ea typeface="+mn-ea"/>
            </a:endParaRPr>
          </a:p>
          <a:p>
            <a:pPr lvl="0">
              <a:spcBef>
                <a:spcPts val="0"/>
              </a:spcBef>
              <a:buClr>
                <a:schemeClr val="accent1"/>
              </a:buClr>
              <a:buSzPct val="60000"/>
            </a:pPr>
            <a:r>
              <a:rPr lang="en-US" altLang="zh-CN" sz="1600" b="1" kern="0" dirty="0" smtClean="0">
                <a:solidFill>
                  <a:srgbClr val="FF0000"/>
                </a:solidFill>
                <a:latin typeface="+mn-ea"/>
                <a:ea typeface="+mn-ea"/>
              </a:rPr>
              <a:t>{</a:t>
            </a:r>
            <a:endParaRPr lang="en-US" altLang="zh-CN" sz="1600" b="1" kern="0" dirty="0" smtClean="0">
              <a:solidFill>
                <a:srgbClr val="FF0000"/>
              </a:solidFill>
              <a:latin typeface="+mn-ea"/>
              <a:ea typeface="+mn-ea"/>
            </a:endParaRPr>
          </a:p>
          <a:p>
            <a:pPr lvl="0">
              <a:spcBef>
                <a:spcPts val="0"/>
              </a:spcBef>
              <a:buClr>
                <a:schemeClr val="accent1"/>
              </a:buClr>
              <a:buSzPct val="60000"/>
            </a:pPr>
            <a:r>
              <a:rPr lang="en-US" altLang="zh-CN" sz="1600" b="1" kern="0" dirty="0" smtClean="0">
                <a:solidFill>
                  <a:srgbClr val="FF0000"/>
                </a:solidFill>
                <a:latin typeface="+mn-ea"/>
                <a:ea typeface="+mn-ea"/>
              </a:rPr>
              <a:t>   </a:t>
            </a:r>
            <a:r>
              <a:rPr lang="en-US" altLang="zh-CN" sz="1600" b="1" kern="0" dirty="0" err="1" smtClean="0">
                <a:solidFill>
                  <a:srgbClr val="FF0000"/>
                </a:solidFill>
                <a:latin typeface="+mn-ea"/>
                <a:ea typeface="+mn-ea"/>
              </a:rPr>
              <a:t>uid_t</a:t>
            </a:r>
            <a:r>
              <a:rPr lang="en-US" altLang="zh-CN" sz="1600" b="1" kern="0" dirty="0" smtClean="0">
                <a:solidFill>
                  <a:srgbClr val="FF0000"/>
                </a:solidFill>
                <a:latin typeface="+mn-ea"/>
                <a:ea typeface="+mn-ea"/>
              </a:rPr>
              <a:t> shm_perm.uid;</a:t>
            </a:r>
            <a:endParaRPr lang="en-US" altLang="zh-CN" sz="1600" b="1" kern="0" dirty="0" smtClean="0">
              <a:solidFill>
                <a:srgbClr val="FF0000"/>
              </a:solidFill>
              <a:latin typeface="+mn-ea"/>
              <a:ea typeface="+mn-ea"/>
            </a:endParaRPr>
          </a:p>
          <a:p>
            <a:pPr lvl="0">
              <a:spcBef>
                <a:spcPts val="0"/>
              </a:spcBef>
              <a:buClr>
                <a:schemeClr val="accent1"/>
              </a:buClr>
              <a:buSzPct val="60000"/>
            </a:pPr>
            <a:r>
              <a:rPr lang="en-US" altLang="zh-CN" sz="1600" b="1" kern="0" dirty="0" smtClean="0">
                <a:solidFill>
                  <a:srgbClr val="FF0000"/>
                </a:solidFill>
                <a:latin typeface="+mn-ea"/>
                <a:ea typeface="+mn-ea"/>
              </a:rPr>
              <a:t>   </a:t>
            </a:r>
            <a:r>
              <a:rPr lang="en-US" altLang="zh-CN" sz="1600" b="1" kern="0" dirty="0" err="1" smtClean="0">
                <a:solidFill>
                  <a:srgbClr val="FF0000"/>
                </a:solidFill>
                <a:latin typeface="+mn-ea"/>
                <a:ea typeface="+mn-ea"/>
              </a:rPr>
              <a:t>uid_t</a:t>
            </a:r>
            <a:r>
              <a:rPr lang="en-US" altLang="zh-CN" sz="1600" b="1" kern="0" dirty="0" smtClean="0">
                <a:solidFill>
                  <a:srgbClr val="FF0000"/>
                </a:solidFill>
                <a:latin typeface="+mn-ea"/>
                <a:ea typeface="+mn-ea"/>
              </a:rPr>
              <a:t> shm_perm.gid;</a:t>
            </a:r>
            <a:endParaRPr lang="en-US" altLang="zh-CN" sz="1600" b="1" kern="0" dirty="0" smtClean="0">
              <a:solidFill>
                <a:srgbClr val="FF0000"/>
              </a:solidFill>
              <a:latin typeface="+mn-ea"/>
              <a:ea typeface="+mn-ea"/>
            </a:endParaRPr>
          </a:p>
          <a:p>
            <a:pPr lvl="0">
              <a:spcBef>
                <a:spcPts val="0"/>
              </a:spcBef>
              <a:buClr>
                <a:schemeClr val="accent1"/>
              </a:buClr>
              <a:buSzPct val="60000"/>
            </a:pPr>
            <a:r>
              <a:rPr lang="en-US" altLang="zh-CN" sz="1600" b="1" kern="0" dirty="0" smtClean="0">
                <a:solidFill>
                  <a:srgbClr val="FF0000"/>
                </a:solidFill>
                <a:latin typeface="+mn-ea"/>
                <a:ea typeface="+mn-ea"/>
              </a:rPr>
              <a:t>   </a:t>
            </a:r>
            <a:r>
              <a:rPr lang="en-US" altLang="zh-CN" sz="1600" b="1" kern="0" dirty="0" err="1" smtClean="0">
                <a:solidFill>
                  <a:srgbClr val="FF0000"/>
                </a:solidFill>
                <a:latin typeface="+mn-ea"/>
                <a:ea typeface="+mn-ea"/>
              </a:rPr>
              <a:t>mode_t</a:t>
            </a:r>
            <a:r>
              <a:rPr lang="en-US" altLang="zh-CN" sz="1600" b="1" kern="0" dirty="0" smtClean="0">
                <a:solidFill>
                  <a:srgbClr val="FF0000"/>
                </a:solidFill>
                <a:latin typeface="+mn-ea"/>
                <a:ea typeface="+mn-ea"/>
              </a:rPr>
              <a:t> </a:t>
            </a:r>
            <a:r>
              <a:rPr lang="en-US" altLang="zh-CN" sz="1600" b="1" kern="0" dirty="0" err="1" smtClean="0">
                <a:solidFill>
                  <a:srgbClr val="FF0000"/>
                </a:solidFill>
                <a:latin typeface="+mn-ea"/>
                <a:ea typeface="+mn-ea"/>
              </a:rPr>
              <a:t>shm_perm.mode</a:t>
            </a:r>
            <a:r>
              <a:rPr lang="en-US" altLang="zh-CN" sz="1600" b="1" kern="0" dirty="0" smtClean="0">
                <a:solidFill>
                  <a:srgbClr val="FF0000"/>
                </a:solidFill>
                <a:latin typeface="+mn-ea"/>
                <a:ea typeface="+mn-ea"/>
              </a:rPr>
              <a:t>;</a:t>
            </a:r>
            <a:endParaRPr lang="en-US" altLang="zh-CN" sz="1600" b="1" kern="0" dirty="0" smtClean="0">
              <a:solidFill>
                <a:srgbClr val="FF0000"/>
              </a:solidFill>
              <a:latin typeface="+mn-ea"/>
              <a:ea typeface="+mn-ea"/>
            </a:endParaRPr>
          </a:p>
          <a:p>
            <a:pPr lvl="0">
              <a:spcBef>
                <a:spcPts val="0"/>
              </a:spcBef>
              <a:buClr>
                <a:schemeClr val="accent1"/>
              </a:buClr>
              <a:buSzPct val="60000"/>
            </a:pPr>
            <a:r>
              <a:rPr lang="en-US" altLang="zh-CN" sz="1600" b="1" kern="0" dirty="0" smtClean="0">
                <a:solidFill>
                  <a:srgbClr val="FF0000"/>
                </a:solidFill>
                <a:latin typeface="+mn-ea"/>
                <a:ea typeface="+mn-ea"/>
              </a:rPr>
              <a:t>};</a:t>
            </a:r>
            <a:endParaRPr kumimoji="0" lang="en-US" altLang="zh-CN" sz="1600" b="1" i="0" u="none" strike="noStrike" kern="0" cap="none" spc="0" normalizeH="0" baseline="0" noProof="0" dirty="0" smtClean="0">
              <a:ln>
                <a:noFill/>
              </a:ln>
              <a:solidFill>
                <a:srgbClr val="FF0000"/>
              </a:solidFill>
              <a:effectLst/>
              <a:uLnTx/>
              <a:uFillTx/>
              <a:latin typeface="+mn-ea"/>
              <a:ea typeface="+mn-ea"/>
            </a:endParaRPr>
          </a:p>
        </p:txBody>
      </p:sp>
      <p:grpSp>
        <p:nvGrpSpPr>
          <p:cNvPr id="19" name="组合 18"/>
          <p:cNvGrpSpPr/>
          <p:nvPr/>
        </p:nvGrpSpPr>
        <p:grpSpPr>
          <a:xfrm>
            <a:off x="5880364" y="2268639"/>
            <a:ext cx="3252831" cy="3826713"/>
            <a:chOff x="3376018" y="3563744"/>
            <a:chExt cx="2995134" cy="2185065"/>
          </a:xfrm>
        </p:grpSpPr>
        <p:cxnSp>
          <p:nvCxnSpPr>
            <p:cNvPr id="20" name="直接箭头连接符 19"/>
            <p:cNvCxnSpPr>
              <a:stCxn id="21" idx="2"/>
              <a:endCxn id="17" idx="0"/>
            </p:cNvCxnSpPr>
            <p:nvPr/>
          </p:nvCxnSpPr>
          <p:spPr>
            <a:xfrm>
              <a:off x="4478213" y="3725940"/>
              <a:ext cx="718883" cy="106683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3376018" y="3563744"/>
              <a:ext cx="2204389" cy="1621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013091" y="4739038"/>
              <a:ext cx="2358061" cy="1009771"/>
            </a:xfrm>
            <a:prstGeom prst="roundRect">
              <a:avLst/>
            </a:prstGeom>
            <a:noFill/>
            <a:ln>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p>
            <a:pPr>
              <a:defRPr/>
            </a:pPr>
            <a:fld id="{057763AD-ECAD-4086-B3AF-92E866AB2841}"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4799" y="228600"/>
            <a:ext cx="8594103" cy="838200"/>
          </a:xfrm>
        </p:spPr>
        <p:txBody>
          <a:bodyPr/>
          <a:lstStyle/>
          <a:p>
            <a:pPr algn="l" eaLnBrk="1" hangingPunct="1"/>
            <a:r>
              <a:rPr lang="en-US" altLang="zh-CN" sz="2800" dirty="0" smtClean="0">
                <a:solidFill>
                  <a:schemeClr val="bg1"/>
                </a:solidFill>
              </a:rPr>
              <a:t>【</a:t>
            </a:r>
            <a:r>
              <a:rPr lang="zh-CN" altLang="en-US" sz="2800" dirty="0" smtClean="0">
                <a:solidFill>
                  <a:schemeClr val="bg1"/>
                </a:solidFill>
              </a:rPr>
              <a:t>例</a:t>
            </a:r>
            <a:r>
              <a:rPr lang="en-US" altLang="zh-CN" sz="2800" dirty="0" smtClean="0">
                <a:solidFill>
                  <a:schemeClr val="bg1"/>
                </a:solidFill>
              </a:rPr>
              <a:t>6-14】</a:t>
            </a:r>
            <a:r>
              <a:rPr lang="zh-CN" altLang="en-US" sz="2800" dirty="0" smtClean="0">
                <a:solidFill>
                  <a:schemeClr val="bg1"/>
                </a:solidFill>
              </a:rPr>
              <a:t>解除一个进程到共享内存的映射，并释放内存空间。</a:t>
            </a:r>
            <a:endParaRPr lang="zh-CN" altLang="en-US" sz="2800" dirty="0" smtClean="0">
              <a:solidFill>
                <a:schemeClr val="bg1"/>
              </a:solidFill>
            </a:endParaRPr>
          </a:p>
        </p:txBody>
      </p:sp>
      <p:sp>
        <p:nvSpPr>
          <p:cNvPr id="59395" name="Rectangle 3"/>
          <p:cNvSpPr>
            <a:spLocks noGrp="1" noChangeArrowheads="1"/>
          </p:cNvSpPr>
          <p:nvPr>
            <p:ph type="body" idx="1"/>
          </p:nvPr>
        </p:nvSpPr>
        <p:spPr>
          <a:xfrm>
            <a:off x="447773" y="1119826"/>
            <a:ext cx="8229600" cy="5319074"/>
          </a:xfrm>
        </p:spPr>
        <p:txBody>
          <a:bodyPr/>
          <a:lstStyle/>
          <a:p>
            <a:pPr eaLnBrk="1" hangingPunct="1">
              <a:buFontTx/>
              <a:buNone/>
            </a:pPr>
            <a:r>
              <a:rPr lang="en-US" altLang="zh-CN" dirty="0" smtClean="0">
                <a:latin typeface="+mn-lt"/>
              </a:rPr>
              <a:t>1   #include &lt;</a:t>
            </a:r>
            <a:r>
              <a:rPr lang="en-US" altLang="zh-CN" dirty="0" err="1" smtClean="0">
                <a:latin typeface="+mn-lt"/>
              </a:rPr>
              <a:t>stdio.h</a:t>
            </a:r>
            <a:r>
              <a:rPr lang="en-US" altLang="zh-CN" dirty="0" smtClean="0">
                <a:latin typeface="+mn-lt"/>
              </a:rPr>
              <a:t>&gt;</a:t>
            </a:r>
            <a:endParaRPr lang="en-US" altLang="zh-CN" dirty="0" smtClean="0">
              <a:latin typeface="+mn-lt"/>
            </a:endParaRPr>
          </a:p>
          <a:p>
            <a:pPr eaLnBrk="1" hangingPunct="1">
              <a:buFontTx/>
              <a:buNone/>
            </a:pPr>
            <a:r>
              <a:rPr lang="en-US" altLang="zh-CN" dirty="0" smtClean="0">
                <a:latin typeface="+mn-lt"/>
              </a:rPr>
              <a:t>2   #include &lt;sys/</a:t>
            </a:r>
            <a:r>
              <a:rPr lang="en-US" altLang="zh-CN" dirty="0" err="1" smtClean="0">
                <a:latin typeface="+mn-lt"/>
              </a:rPr>
              <a:t>shm.h</a:t>
            </a:r>
            <a:r>
              <a:rPr lang="en-US" altLang="zh-CN" dirty="0" smtClean="0">
                <a:latin typeface="+mn-lt"/>
              </a:rPr>
              <a:t>&gt;</a:t>
            </a:r>
            <a:endParaRPr lang="en-US" altLang="zh-CN" dirty="0" smtClean="0">
              <a:latin typeface="+mn-lt"/>
            </a:endParaRPr>
          </a:p>
          <a:p>
            <a:pPr eaLnBrk="1" hangingPunct="1">
              <a:buFontTx/>
              <a:buNone/>
            </a:pPr>
            <a:r>
              <a:rPr lang="en-US" altLang="zh-CN" dirty="0" smtClean="0">
                <a:latin typeface="+mn-lt"/>
              </a:rPr>
              <a:t>3   </a:t>
            </a:r>
            <a:r>
              <a:rPr lang="en-US" altLang="zh-CN" dirty="0" err="1" smtClean="0">
                <a:latin typeface="+mn-lt"/>
              </a:rPr>
              <a:t>int</a:t>
            </a:r>
            <a:r>
              <a:rPr lang="en-US" altLang="zh-CN" dirty="0" smtClean="0">
                <a:latin typeface="+mn-lt"/>
              </a:rPr>
              <a:t> main(</a:t>
            </a:r>
            <a:r>
              <a:rPr lang="en-US" altLang="zh-CN" dirty="0" err="1" smtClean="0">
                <a:latin typeface="+mn-lt"/>
              </a:rPr>
              <a:t>int</a:t>
            </a:r>
            <a:r>
              <a:rPr lang="en-US" altLang="zh-CN" dirty="0" smtClean="0">
                <a:latin typeface="+mn-lt"/>
              </a:rPr>
              <a:t> </a:t>
            </a:r>
            <a:r>
              <a:rPr lang="en-US" altLang="zh-CN" dirty="0" err="1" smtClean="0">
                <a:latin typeface="+mn-lt"/>
              </a:rPr>
              <a:t>argc</a:t>
            </a:r>
            <a:r>
              <a:rPr lang="en-US" altLang="zh-CN" dirty="0" smtClean="0">
                <a:latin typeface="+mn-lt"/>
              </a:rPr>
              <a:t>, char *</a:t>
            </a:r>
            <a:r>
              <a:rPr lang="en-US" altLang="zh-CN" dirty="0" err="1" smtClean="0">
                <a:latin typeface="+mn-lt"/>
              </a:rPr>
              <a:t>argv</a:t>
            </a:r>
            <a:r>
              <a:rPr lang="en-US" altLang="zh-CN" dirty="0" smtClean="0">
                <a:latin typeface="+mn-lt"/>
              </a:rPr>
              <a:t>[])</a:t>
            </a:r>
            <a:endParaRPr lang="en-US" altLang="zh-CN" dirty="0" smtClean="0">
              <a:latin typeface="+mn-lt"/>
            </a:endParaRPr>
          </a:p>
          <a:p>
            <a:pPr eaLnBrk="1" hangingPunct="1">
              <a:buFontTx/>
              <a:buNone/>
            </a:pPr>
            <a:r>
              <a:rPr lang="en-US" altLang="zh-CN" dirty="0" smtClean="0">
                <a:latin typeface="+mn-lt"/>
              </a:rPr>
              <a:t>4   {</a:t>
            </a:r>
            <a:endParaRPr lang="en-US" altLang="zh-CN" dirty="0" smtClean="0">
              <a:latin typeface="+mn-lt"/>
            </a:endParaRPr>
          </a:p>
          <a:p>
            <a:pPr eaLnBrk="1" hangingPunct="1">
              <a:buFontTx/>
              <a:buNone/>
            </a:pPr>
            <a:r>
              <a:rPr lang="en-US" altLang="zh-CN" dirty="0" smtClean="0">
                <a:latin typeface="+mn-lt"/>
              </a:rPr>
              <a:t>5     </a:t>
            </a:r>
            <a:r>
              <a:rPr lang="en-US" altLang="zh-CN" dirty="0" err="1" smtClean="0">
                <a:latin typeface="+mn-lt"/>
              </a:rPr>
              <a:t>int</a:t>
            </a:r>
            <a:r>
              <a:rPr lang="en-US" altLang="zh-CN" dirty="0" smtClean="0">
                <a:latin typeface="+mn-lt"/>
              </a:rPr>
              <a:t> </a:t>
            </a:r>
            <a:r>
              <a:rPr lang="en-US" altLang="zh-CN" dirty="0" err="1" smtClean="0">
                <a:latin typeface="+mn-lt"/>
              </a:rPr>
              <a:t>shm_id</a:t>
            </a:r>
            <a:r>
              <a:rPr lang="en-US" altLang="zh-CN" dirty="0" smtClean="0">
                <a:latin typeface="+mn-lt"/>
              </a:rPr>
              <a:t>;</a:t>
            </a:r>
            <a:endParaRPr lang="en-US" altLang="zh-CN" dirty="0" smtClean="0">
              <a:latin typeface="+mn-lt"/>
            </a:endParaRPr>
          </a:p>
          <a:p>
            <a:pPr eaLnBrk="1" hangingPunct="1">
              <a:buFontTx/>
              <a:buNone/>
            </a:pPr>
            <a:r>
              <a:rPr lang="en-US" altLang="zh-CN" dirty="0" smtClean="0">
                <a:latin typeface="+mn-lt"/>
              </a:rPr>
              <a:t>6     char *</a:t>
            </a:r>
            <a:r>
              <a:rPr lang="en-US" altLang="zh-CN" dirty="0" err="1" smtClean="0">
                <a:latin typeface="+mn-lt"/>
              </a:rPr>
              <a:t>shm_buf</a:t>
            </a:r>
            <a:r>
              <a:rPr lang="en-US" altLang="zh-CN" dirty="0" smtClean="0">
                <a:latin typeface="+mn-lt"/>
              </a:rPr>
              <a:t>;</a:t>
            </a:r>
            <a:endParaRPr lang="en-US" altLang="zh-CN" dirty="0" smtClean="0">
              <a:latin typeface="+mn-lt"/>
            </a:endParaRPr>
          </a:p>
          <a:p>
            <a:pPr eaLnBrk="1" hangingPunct="1">
              <a:buFontTx/>
              <a:buNone/>
            </a:pPr>
            <a:r>
              <a:rPr lang="en-US" altLang="zh-CN" dirty="0" smtClean="0">
                <a:latin typeface="+mn-lt"/>
              </a:rPr>
              <a:t>7     </a:t>
            </a:r>
            <a:r>
              <a:rPr lang="en-US" altLang="zh-CN" dirty="0" err="1" smtClean="0">
                <a:latin typeface="+mn-lt"/>
              </a:rPr>
              <a:t>shm_id</a:t>
            </a:r>
            <a:r>
              <a:rPr lang="en-US" altLang="zh-CN" dirty="0" smtClean="0">
                <a:latin typeface="+mn-lt"/>
              </a:rPr>
              <a:t> = </a:t>
            </a:r>
            <a:r>
              <a:rPr lang="en-US" altLang="zh-CN" dirty="0" err="1" smtClean="0">
                <a:latin typeface="+mn-lt"/>
              </a:rPr>
              <a:t>atoi</a:t>
            </a:r>
            <a:r>
              <a:rPr lang="en-US" altLang="zh-CN" dirty="0" smtClean="0">
                <a:latin typeface="+mn-lt"/>
              </a:rPr>
              <a:t>(</a:t>
            </a:r>
            <a:r>
              <a:rPr lang="en-US" altLang="zh-CN" dirty="0" err="1" smtClean="0">
                <a:latin typeface="+mn-lt"/>
              </a:rPr>
              <a:t>argv</a:t>
            </a:r>
            <a:r>
              <a:rPr lang="en-US" altLang="zh-CN" dirty="0" smtClean="0">
                <a:latin typeface="+mn-lt"/>
              </a:rPr>
              <a:t>[1]);</a:t>
            </a:r>
            <a:endParaRPr lang="en-US" altLang="zh-CN" dirty="0" smtClean="0">
              <a:latin typeface="+mn-lt"/>
            </a:endParaRPr>
          </a:p>
          <a:p>
            <a:pPr eaLnBrk="1" hangingPunct="1">
              <a:buFontTx/>
              <a:buNone/>
            </a:pPr>
            <a:r>
              <a:rPr lang="en-US" altLang="zh-CN" dirty="0" smtClean="0">
                <a:latin typeface="+mn-lt"/>
              </a:rPr>
              <a:t>8    </a:t>
            </a:r>
            <a:r>
              <a:rPr lang="en-US" altLang="zh-CN" dirty="0" smtClean="0">
                <a:solidFill>
                  <a:srgbClr val="FF0000"/>
                </a:solidFill>
                <a:latin typeface="+mn-lt"/>
              </a:rPr>
              <a:t> </a:t>
            </a:r>
            <a:r>
              <a:rPr lang="en-US" altLang="zh-CN" dirty="0" err="1" smtClean="0">
                <a:solidFill>
                  <a:srgbClr val="FF0000"/>
                </a:solidFill>
                <a:latin typeface="+mn-lt"/>
              </a:rPr>
              <a:t>shm_buf</a:t>
            </a:r>
            <a:r>
              <a:rPr lang="en-US" altLang="zh-CN" dirty="0" smtClean="0">
                <a:solidFill>
                  <a:srgbClr val="FF0000"/>
                </a:solidFill>
                <a:latin typeface="+mn-lt"/>
              </a:rPr>
              <a:t>=</a:t>
            </a:r>
            <a:r>
              <a:rPr lang="en-US" altLang="zh-CN" dirty="0" err="1" smtClean="0">
                <a:solidFill>
                  <a:srgbClr val="FF0000"/>
                </a:solidFill>
                <a:latin typeface="+mn-lt"/>
              </a:rPr>
              <a:t>shmat</a:t>
            </a:r>
            <a:r>
              <a:rPr lang="en-US" altLang="zh-CN" dirty="0" smtClean="0">
                <a:solidFill>
                  <a:srgbClr val="FF0000"/>
                </a:solidFill>
                <a:latin typeface="+mn-lt"/>
              </a:rPr>
              <a:t>(</a:t>
            </a:r>
            <a:r>
              <a:rPr lang="en-US" altLang="zh-CN" dirty="0" err="1" smtClean="0">
                <a:solidFill>
                  <a:srgbClr val="FF0000"/>
                </a:solidFill>
                <a:latin typeface="+mn-lt"/>
              </a:rPr>
              <a:t>shm_id</a:t>
            </a:r>
            <a:r>
              <a:rPr lang="en-US" altLang="zh-CN" dirty="0" smtClean="0">
                <a:solidFill>
                  <a:srgbClr val="FF0000"/>
                </a:solidFill>
                <a:latin typeface="+mn-lt"/>
              </a:rPr>
              <a:t>, 0, 0);</a:t>
            </a:r>
            <a:endParaRPr lang="en-US" altLang="zh-CN" dirty="0" smtClean="0">
              <a:solidFill>
                <a:srgbClr val="FF0000"/>
              </a:solidFill>
              <a:latin typeface="+mn-lt"/>
            </a:endParaRPr>
          </a:p>
          <a:p>
            <a:pPr eaLnBrk="1" hangingPunct="1">
              <a:buFontTx/>
              <a:buNone/>
            </a:pPr>
            <a:r>
              <a:rPr lang="en-US" altLang="zh-CN" dirty="0" smtClean="0">
                <a:latin typeface="+mn-lt"/>
              </a:rPr>
              <a:t>9     </a:t>
            </a:r>
            <a:r>
              <a:rPr lang="en-US" altLang="zh-CN" dirty="0" err="1" smtClean="0">
                <a:solidFill>
                  <a:srgbClr val="FF0000"/>
                </a:solidFill>
                <a:latin typeface="+mn-lt"/>
              </a:rPr>
              <a:t>shmdt</a:t>
            </a:r>
            <a:r>
              <a:rPr lang="en-US" altLang="zh-CN" dirty="0" smtClean="0">
                <a:solidFill>
                  <a:srgbClr val="FF0000"/>
                </a:solidFill>
                <a:latin typeface="+mn-lt"/>
              </a:rPr>
              <a:t>(</a:t>
            </a:r>
            <a:r>
              <a:rPr lang="en-US" altLang="zh-CN" dirty="0" err="1" smtClean="0">
                <a:solidFill>
                  <a:srgbClr val="FF0000"/>
                </a:solidFill>
                <a:latin typeface="+mn-lt"/>
              </a:rPr>
              <a:t>shm_buf</a:t>
            </a:r>
            <a:r>
              <a:rPr lang="en-US" altLang="zh-CN" dirty="0" smtClean="0">
                <a:solidFill>
                  <a:srgbClr val="FF0000"/>
                </a:solidFill>
                <a:latin typeface="+mn-lt"/>
              </a:rPr>
              <a:t>);</a:t>
            </a:r>
            <a:endParaRPr lang="en-US" altLang="zh-CN" dirty="0" smtClean="0">
              <a:solidFill>
                <a:srgbClr val="FF0000"/>
              </a:solidFill>
              <a:latin typeface="+mn-lt"/>
            </a:endParaRPr>
          </a:p>
          <a:p>
            <a:pPr eaLnBrk="1" hangingPunct="1">
              <a:buFontTx/>
              <a:buNone/>
            </a:pPr>
            <a:r>
              <a:rPr lang="en-US" altLang="zh-CN" dirty="0" smtClean="0">
                <a:solidFill>
                  <a:srgbClr val="FF0000"/>
                </a:solidFill>
                <a:latin typeface="+mn-lt"/>
              </a:rPr>
              <a:t>10    </a:t>
            </a:r>
            <a:r>
              <a:rPr lang="en-US" altLang="zh-CN" dirty="0" err="1" smtClean="0">
                <a:solidFill>
                  <a:srgbClr val="FF0000"/>
                </a:solidFill>
                <a:latin typeface="+mn-lt"/>
              </a:rPr>
              <a:t>shmctl</a:t>
            </a:r>
            <a:r>
              <a:rPr lang="en-US" altLang="zh-CN" dirty="0" smtClean="0">
                <a:solidFill>
                  <a:srgbClr val="FF0000"/>
                </a:solidFill>
                <a:latin typeface="+mn-lt"/>
              </a:rPr>
              <a:t>(</a:t>
            </a:r>
            <a:r>
              <a:rPr lang="en-US" altLang="zh-CN" dirty="0" err="1" smtClean="0">
                <a:solidFill>
                  <a:srgbClr val="FF0000"/>
                </a:solidFill>
                <a:latin typeface="+mn-lt"/>
              </a:rPr>
              <a:t>shm_id</a:t>
            </a:r>
            <a:r>
              <a:rPr lang="en-US" altLang="zh-CN" dirty="0" smtClean="0">
                <a:solidFill>
                  <a:srgbClr val="FF0000"/>
                </a:solidFill>
                <a:latin typeface="+mn-lt"/>
              </a:rPr>
              <a:t>, IPC_RMID, NULL);</a:t>
            </a:r>
            <a:endParaRPr lang="en-US" altLang="zh-CN" dirty="0" smtClean="0">
              <a:solidFill>
                <a:srgbClr val="FF0000"/>
              </a:solidFill>
              <a:latin typeface="+mn-lt"/>
            </a:endParaRPr>
          </a:p>
          <a:p>
            <a:pPr eaLnBrk="1" hangingPunct="1">
              <a:buFontTx/>
              <a:buNone/>
            </a:pPr>
            <a:r>
              <a:rPr lang="en-US" altLang="zh-CN" dirty="0" smtClean="0">
                <a:latin typeface="+mn-lt"/>
              </a:rPr>
              <a:t>11    system("</a:t>
            </a:r>
            <a:r>
              <a:rPr lang="en-US" altLang="zh-CN" dirty="0" err="1" smtClean="0">
                <a:latin typeface="+mn-lt"/>
              </a:rPr>
              <a:t>ipcs</a:t>
            </a:r>
            <a:r>
              <a:rPr lang="en-US" altLang="zh-CN" dirty="0" smtClean="0">
                <a:latin typeface="+mn-lt"/>
              </a:rPr>
              <a:t> -m");</a:t>
            </a:r>
            <a:endParaRPr lang="en-US" altLang="zh-CN" dirty="0" smtClean="0">
              <a:latin typeface="+mn-lt"/>
            </a:endParaRPr>
          </a:p>
          <a:p>
            <a:pPr eaLnBrk="1" hangingPunct="1">
              <a:buFontTx/>
              <a:buNone/>
            </a:pPr>
            <a:r>
              <a:rPr lang="en-US" altLang="zh-CN" dirty="0" smtClean="0">
                <a:latin typeface="+mn-lt"/>
              </a:rPr>
              <a:t>12  }</a:t>
            </a:r>
            <a:endParaRPr lang="en-US" altLang="zh-CN" dirty="0" smtClean="0">
              <a:latin typeface="+mn-lt"/>
            </a:endParaRPr>
          </a:p>
        </p:txBody>
      </p:sp>
      <p:sp>
        <p:nvSpPr>
          <p:cNvPr id="59396" name="AutoShape 4"/>
          <p:cNvSpPr>
            <a:spLocks noChangeArrowheads="1"/>
          </p:cNvSpPr>
          <p:nvPr/>
        </p:nvSpPr>
        <p:spPr bwMode="auto">
          <a:xfrm>
            <a:off x="4952999" y="3276600"/>
            <a:ext cx="2720419" cy="626098"/>
          </a:xfrm>
          <a:prstGeom prst="wedgeRoundRectCallout">
            <a:avLst>
              <a:gd name="adj1" fmla="val -57330"/>
              <a:gd name="adj2" fmla="val 128587"/>
              <a:gd name="adj3" fmla="val 16667"/>
            </a:avLst>
          </a:prstGeom>
          <a:solidFill>
            <a:schemeClr val="accent1"/>
          </a:solidFill>
          <a:ln w="9525">
            <a:solidFill>
              <a:schemeClr val="tx1"/>
            </a:solidFill>
            <a:miter lim="800000"/>
          </a:ln>
          <a:effectLst/>
        </p:spPr>
        <p:txBody>
          <a:bodyPr/>
          <a:lstStyle/>
          <a:p>
            <a:pPr algn="ctr" eaLnBrk="1" hangingPunct="1"/>
            <a:r>
              <a:rPr lang="zh-CN" altLang="en-US" b="1" dirty="0">
                <a:solidFill>
                  <a:schemeClr val="tx2"/>
                </a:solidFill>
              </a:rPr>
              <a:t>定位映射地址</a:t>
            </a:r>
            <a:endParaRPr lang="zh-CN" altLang="en-US" b="1" dirty="0">
              <a:solidFill>
                <a:schemeClr val="tx2"/>
              </a:solidFill>
            </a:endParaRPr>
          </a:p>
        </p:txBody>
      </p:sp>
      <p:sp>
        <p:nvSpPr>
          <p:cNvPr id="59397" name="AutoShape 5"/>
          <p:cNvSpPr>
            <a:spLocks noChangeArrowheads="1"/>
          </p:cNvSpPr>
          <p:nvPr/>
        </p:nvSpPr>
        <p:spPr bwMode="auto">
          <a:xfrm>
            <a:off x="6047294" y="4242062"/>
            <a:ext cx="2766767" cy="992171"/>
          </a:xfrm>
          <a:prstGeom prst="wedgeRoundRectCallout">
            <a:avLst>
              <a:gd name="adj1" fmla="val -93261"/>
              <a:gd name="adj2" fmla="val 43153"/>
              <a:gd name="adj3" fmla="val 16667"/>
            </a:avLst>
          </a:prstGeom>
          <a:solidFill>
            <a:schemeClr val="accent1"/>
          </a:solidFill>
          <a:ln w="9525">
            <a:solidFill>
              <a:schemeClr val="tx1"/>
            </a:solidFill>
            <a:miter lim="800000"/>
          </a:ln>
          <a:effectLst/>
        </p:spPr>
        <p:txBody>
          <a:bodyPr/>
          <a:lstStyle/>
          <a:p>
            <a:pPr eaLnBrk="1" hangingPunct="1"/>
            <a:r>
              <a:rPr lang="zh-CN" altLang="en-US" sz="2400" b="1">
                <a:solidFill>
                  <a:schemeClr val="tx2"/>
                </a:solidFill>
              </a:rPr>
              <a:t>解除进程到共享内存的映射</a:t>
            </a:r>
            <a:endParaRPr lang="zh-CN" altLang="en-US" sz="2400" b="1">
              <a:solidFill>
                <a:schemeClr val="tx2"/>
              </a:solidFill>
            </a:endParaRPr>
          </a:p>
        </p:txBody>
      </p:sp>
      <p:sp>
        <p:nvSpPr>
          <p:cNvPr id="59398" name="AutoShape 6"/>
          <p:cNvSpPr>
            <a:spLocks noChangeArrowheads="1"/>
          </p:cNvSpPr>
          <p:nvPr/>
        </p:nvSpPr>
        <p:spPr bwMode="auto">
          <a:xfrm>
            <a:off x="5181600" y="6248399"/>
            <a:ext cx="2831184" cy="538899"/>
          </a:xfrm>
          <a:prstGeom prst="wedgeRoundRectCallout">
            <a:avLst>
              <a:gd name="adj1" fmla="val -61824"/>
              <a:gd name="adj2" fmla="val -130202"/>
              <a:gd name="adj3" fmla="val 16667"/>
            </a:avLst>
          </a:prstGeom>
          <a:solidFill>
            <a:schemeClr val="accent1"/>
          </a:solidFill>
          <a:ln w="9525">
            <a:solidFill>
              <a:schemeClr val="tx1"/>
            </a:solidFill>
            <a:miter lim="800000"/>
          </a:ln>
          <a:effectLst/>
        </p:spPr>
        <p:txBody>
          <a:bodyPr/>
          <a:lstStyle/>
          <a:p>
            <a:pPr algn="ctr" eaLnBrk="1" hangingPunct="1"/>
            <a:r>
              <a:rPr lang="zh-CN" altLang="en-US" sz="2400" b="1">
                <a:solidFill>
                  <a:schemeClr val="tx2"/>
                </a:solidFill>
              </a:rPr>
              <a:t>释放共享内存空间</a:t>
            </a:r>
            <a:endParaRPr lang="zh-CN" altLang="en-US" sz="2400" b="1">
              <a:solidFill>
                <a:schemeClr val="tx2"/>
              </a:solidFill>
            </a:endParaRPr>
          </a:p>
        </p:txBody>
      </p:sp>
      <p:sp>
        <p:nvSpPr>
          <p:cNvPr id="2" name="日期占位符 1"/>
          <p:cNvSpPr>
            <a:spLocks noGrp="1"/>
          </p:cNvSpPr>
          <p:nvPr>
            <p:ph type="dt" sz="half" idx="10"/>
          </p:nvPr>
        </p:nvSpPr>
        <p:spPr/>
        <p:txBody>
          <a:bodyPr/>
          <a:lstStyle/>
          <a:p>
            <a:pPr>
              <a:defRPr/>
            </a:pPr>
            <a:fld id="{567BCC95-321F-4092-9DDA-5A3E738BF214}" type="datetime10">
              <a:rPr lang="zh-CN" altLang="en-US" smtClean="0"/>
            </a:fld>
            <a:endParaRPr lang="en-US" altLang="zh-CN"/>
          </a:p>
        </p:txBody>
      </p:sp>
      <p:sp>
        <p:nvSpPr>
          <p:cNvPr id="8" name="矩形 7"/>
          <p:cNvSpPr/>
          <p:nvPr/>
        </p:nvSpPr>
        <p:spPr>
          <a:xfrm>
            <a:off x="7300780" y="1332951"/>
            <a:ext cx="1424007" cy="481863"/>
          </a:xfrm>
          <a:prstGeom prst="rect">
            <a:avLst/>
          </a:prstGeom>
          <a:solidFill>
            <a:schemeClr val="tx1"/>
          </a:solidFill>
        </p:spPr>
        <p:txBody>
          <a:bodyPr wrap="square">
            <a:spAutoFit/>
          </a:bodyPr>
          <a:lstStyle/>
          <a:p>
            <a:pPr marL="0" algn="ctr" eaLnBrk="1" hangingPunct="1">
              <a:lnSpc>
                <a:spcPct val="150000"/>
              </a:lnSpc>
              <a:buFont typeface="Wingdings" panose="05000000000000000000" pitchFamily="2" charset="2"/>
              <a:buNone/>
            </a:pPr>
            <a:r>
              <a:rPr lang="en-US" altLang="zh-CN" sz="2000" b="1" dirty="0" err="1" smtClean="0">
                <a:solidFill>
                  <a:srgbClr val="C00000"/>
                </a:solidFill>
                <a:latin typeface="+mn-ea"/>
                <a:ea typeface="+mn-ea"/>
              </a:rPr>
              <a:t>shmdt.c</a:t>
            </a:r>
            <a:endParaRPr lang="en-US" altLang="zh-CN" sz="2000" b="1" dirty="0" smtClean="0">
              <a:solidFill>
                <a:srgbClr val="C00000"/>
              </a:solidFill>
              <a:latin typeface="+mn-ea"/>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fade">
                                      <p:cBhvr>
                                        <p:cTn id="7" dur="500"/>
                                        <p:tgtEl>
                                          <p:spTgt spid="593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fade">
                                      <p:cBhvr>
                                        <p:cTn id="12" dur="500"/>
                                        <p:tgtEl>
                                          <p:spTgt spid="593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398"/>
                                        </p:tgtEl>
                                        <p:attrNameLst>
                                          <p:attrName>style.visibility</p:attrName>
                                        </p:attrNameLst>
                                      </p:cBhvr>
                                      <p:to>
                                        <p:strVal val="visible"/>
                                      </p:to>
                                    </p:set>
                                    <p:animEffect transition="in" filter="fade">
                                      <p:cBhvr>
                                        <p:cTn id="17" dur="500"/>
                                        <p:tgtEl>
                                          <p:spTgt spid="5939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59397" grpId="0" animBg="1"/>
      <p:bldP spid="59398"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矩形 30"/>
          <p:cNvSpPr>
            <a:spLocks noChangeArrowheads="1"/>
          </p:cNvSpPr>
          <p:nvPr/>
        </p:nvSpPr>
        <p:spPr bwMode="auto">
          <a:xfrm>
            <a:off x="2974" y="2834934"/>
            <a:ext cx="9144000" cy="1278360"/>
          </a:xfrm>
          <a:prstGeom prst="rect">
            <a:avLst/>
          </a:prstGeom>
          <a:solidFill>
            <a:schemeClr val="accent2">
              <a:lumMod val="40000"/>
              <a:lumOff val="60000"/>
            </a:schemeClr>
          </a:solidFill>
          <a:ln>
            <a:noFill/>
          </a:ln>
        </p:spPr>
        <p:txBody>
          <a:bodyPr anchor="ctr"/>
          <a:lstStyle/>
          <a:p>
            <a:pPr algn="ctr"/>
            <a:endParaRPr lang="zh-CN" altLang="zh-CN" sz="2100" dirty="0">
              <a:solidFill>
                <a:srgbClr val="FFFFFF"/>
              </a:solidFill>
              <a:effectLst>
                <a:outerShdw blurRad="38100" dist="38100" dir="2700000" algn="tl">
                  <a:srgbClr val="000000">
                    <a:alpha val="43137"/>
                  </a:srgbClr>
                </a:outerShdw>
              </a:effectLst>
              <a:latin typeface="Bebas" pitchFamily="2" charset="0"/>
              <a:ea typeface="微软雅黑" panose="020B0503020204020204" pitchFamily="34" charset="-122"/>
              <a:sym typeface="Bebas" pitchFamily="2" charset="0"/>
            </a:endParaRPr>
          </a:p>
        </p:txBody>
      </p:sp>
      <p:sp>
        <p:nvSpPr>
          <p:cNvPr id="17" name="TextBox 16"/>
          <p:cNvSpPr txBox="1"/>
          <p:nvPr/>
        </p:nvSpPr>
        <p:spPr>
          <a:xfrm>
            <a:off x="1385646" y="3045295"/>
            <a:ext cx="6588732" cy="784830"/>
          </a:xfrm>
          <a:prstGeom prst="rect">
            <a:avLst/>
          </a:prstGeom>
          <a:noFill/>
        </p:spPr>
        <p:txBody>
          <a:bodyPr wrap="square">
            <a:spAutoFit/>
          </a:bodyPr>
          <a:lstStyle/>
          <a:p>
            <a:pPr algn="ctr" fontAlgn="auto">
              <a:spcBef>
                <a:spcPts val="0"/>
              </a:spcBef>
              <a:spcAft>
                <a:spcPts val="0"/>
              </a:spcAft>
              <a:defRPr/>
            </a:pPr>
            <a:r>
              <a:rPr lang="zh-CN" altLang="en-US" sz="45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本节完</a:t>
            </a:r>
            <a:r>
              <a:rPr lang="zh-CN" altLang="en-US" sz="4500"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、谢谢大家</a:t>
            </a:r>
            <a:r>
              <a:rPr lang="en-US" altLang="zh-CN" sz="4500"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a:t>
            </a:r>
            <a:endParaRPr lang="zh-CN" altLang="en-US" sz="4500"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spTree>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sz="3200" b="1" dirty="0" smtClean="0">
                <a:solidFill>
                  <a:srgbClr val="0000CC"/>
                </a:solidFill>
                <a:latin typeface="+mn-ea"/>
                <a:ea typeface="+mn-ea"/>
              </a:rPr>
              <a:t>6.3 </a:t>
            </a:r>
            <a:r>
              <a:rPr lang="zh-CN" altLang="en-US" sz="3200" b="1" dirty="0" smtClean="0">
                <a:solidFill>
                  <a:srgbClr val="0000CC"/>
                </a:solidFill>
                <a:latin typeface="+mn-ea"/>
                <a:ea typeface="+mn-ea"/>
              </a:rPr>
              <a:t>进程间的通信</a:t>
            </a:r>
            <a:endParaRPr lang="zh-CN" altLang="en-US" sz="3200" b="1" dirty="0" smtClean="0">
              <a:solidFill>
                <a:srgbClr val="0000CC"/>
              </a:solidFill>
              <a:latin typeface="+mn-ea"/>
              <a:ea typeface="+mn-ea"/>
            </a:endParaRPr>
          </a:p>
        </p:txBody>
      </p:sp>
      <p:sp>
        <p:nvSpPr>
          <p:cNvPr id="3" name="Rectangle 3"/>
          <p:cNvSpPr txBox="1"/>
          <p:nvPr/>
        </p:nvSpPr>
        <p:spPr>
          <a:xfrm>
            <a:off x="665922" y="1324146"/>
            <a:ext cx="8279295" cy="2144611"/>
          </a:xfrm>
          <a:prstGeom prst="rect">
            <a:avLst/>
          </a:prstGeom>
        </p:spPr>
        <p:txBody>
          <a:bodyPr/>
          <a:lstStyle/>
          <a:p>
            <a:pPr marL="342900" marR="0" lvl="0" indent="-342900" algn="l" defTabSz="914400" rtl="0" eaLnBrk="1" fontAlgn="base" latinLnBrk="0" hangingPunct="1">
              <a:lnSpc>
                <a:spcPct val="120000"/>
              </a:lnSpc>
              <a:spcBef>
                <a:spcPct val="20000"/>
              </a:spcBef>
              <a:spcAft>
                <a:spcPct val="0"/>
              </a:spcAft>
              <a:buClr>
                <a:schemeClr val="accent1"/>
              </a:buClr>
              <a:buSzPct val="60000"/>
              <a:buFont typeface="Wingdings" panose="05000000000000000000" pitchFamily="2" charset="2"/>
              <a:buChar char="n"/>
              <a:defRPr/>
            </a:pP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UNIX</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进程间通信（</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IPC</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）方式包括</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管道、</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FIFO</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以及</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信号</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sym typeface="Symbol" panose="05050102010706020507" pitchFamily="18" charset="2"/>
            </a:endParaRPr>
          </a:p>
          <a:p>
            <a:pPr marL="342900" marR="0" lvl="0" indent="-342900" algn="l" defTabSz="914400" rtl="0" eaLnBrk="1" fontAlgn="base" latinLnBrk="0" hangingPunct="1">
              <a:lnSpc>
                <a:spcPct val="120000"/>
              </a:lnSpc>
              <a:spcBef>
                <a:spcPct val="20000"/>
              </a:spcBef>
              <a:spcAft>
                <a:spcPct val="0"/>
              </a:spcAft>
              <a:buClr>
                <a:schemeClr val="accent1"/>
              </a:buClr>
              <a:buSzPct val="60000"/>
              <a:buFont typeface="Wingdings" panose="05000000000000000000" pitchFamily="2" charset="2"/>
              <a:buChar char="n"/>
              <a:defRPr/>
            </a:pP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System V</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进程间通信（</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IPC</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）包括</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消息队列</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信号量</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以及</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共享内存</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区。</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sym typeface="Symbol" panose="05050102010706020507" pitchFamily="18" charset="2"/>
            </a:endParaRPr>
          </a:p>
          <a:p>
            <a:pPr marL="342900" lvl="0" indent="-342900">
              <a:lnSpc>
                <a:spcPct val="120000"/>
              </a:lnSpc>
              <a:spcBef>
                <a:spcPct val="20000"/>
              </a:spcBef>
              <a:buClr>
                <a:schemeClr val="accent1"/>
              </a:buClr>
              <a:buSzPct val="60000"/>
              <a:buFont typeface="Wingdings" panose="05000000000000000000" pitchFamily="2" charset="2"/>
              <a:buChar char="n"/>
              <a:defRPr/>
            </a:pP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POSIX </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r>
              <a:rPr lang="en-US" altLang="zh-CN" dirty="0"/>
              <a:t> </a:t>
            </a:r>
            <a:r>
              <a:rPr lang="en-US" altLang="zh-CN" sz="2000" dirty="0">
                <a:solidFill>
                  <a:srgbClr val="0000CC"/>
                </a:solidFill>
              </a:rPr>
              <a:t>Portable Operating System Interface of UNIX </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）进程间通信（</a:t>
            </a:r>
            <a:r>
              <a:rPr kumimoji="0" lang="en-US" altLang="zh-CN"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IPC</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）包括</a:t>
            </a:r>
            <a:r>
              <a:rPr kumimoji="0" lang="en-US" altLang="zh-CN" sz="2400" i="0" u="none" strike="noStrike" kern="0" cap="none" spc="0" normalizeH="0" baseline="0" noProof="0" dirty="0" err="1" smtClean="0">
                <a:ln>
                  <a:noFill/>
                </a:ln>
                <a:solidFill>
                  <a:srgbClr val="C00000"/>
                </a:solidFill>
                <a:effectLst/>
                <a:uLnTx/>
                <a:uFillTx/>
                <a:latin typeface="微软雅黑" panose="020B0503020204020204" pitchFamily="34" charset="-122"/>
                <a:ea typeface="微软雅黑" panose="020B0503020204020204" pitchFamily="34" charset="-122"/>
              </a:rPr>
              <a:t>Posix</a:t>
            </a:r>
            <a:r>
              <a:rPr kumimoji="0" lang="zh-CN" altLang="en-US" sz="240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消息队列</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en-US" altLang="zh-CN" sz="2400" i="0" u="none" strike="noStrike" kern="0" cap="none" spc="0" normalizeH="0" baseline="0" noProof="0" dirty="0" err="1" smtClean="0">
                <a:ln>
                  <a:noFill/>
                </a:ln>
                <a:solidFill>
                  <a:srgbClr val="C00000"/>
                </a:solidFill>
                <a:effectLst/>
                <a:uLnTx/>
                <a:uFillTx/>
                <a:latin typeface="微软雅黑" panose="020B0503020204020204" pitchFamily="34" charset="-122"/>
                <a:ea typeface="微软雅黑" panose="020B0503020204020204" pitchFamily="34" charset="-122"/>
              </a:rPr>
              <a:t>Posix</a:t>
            </a:r>
            <a:r>
              <a:rPr kumimoji="0" lang="zh-CN" altLang="en-US" sz="240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信号量</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以及</a:t>
            </a:r>
            <a:r>
              <a:rPr kumimoji="0" lang="en-US" altLang="zh-CN" sz="2400" i="0" u="none" strike="noStrike" kern="0" cap="none" spc="0" normalizeH="0" baseline="0" noProof="0" dirty="0" err="1" smtClean="0">
                <a:ln>
                  <a:noFill/>
                </a:ln>
                <a:solidFill>
                  <a:srgbClr val="C00000"/>
                </a:solidFill>
                <a:effectLst/>
                <a:uLnTx/>
                <a:uFillTx/>
                <a:latin typeface="微软雅黑" panose="020B0503020204020204" pitchFamily="34" charset="-122"/>
                <a:ea typeface="微软雅黑" panose="020B0503020204020204" pitchFamily="34" charset="-122"/>
              </a:rPr>
              <a:t>Posix</a:t>
            </a:r>
            <a:r>
              <a:rPr kumimoji="0" lang="zh-CN" altLang="en-US" sz="240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共享内存区</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 </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graphicFrame>
        <p:nvGraphicFramePr>
          <p:cNvPr id="1026" name="Object 4"/>
          <p:cNvGraphicFramePr>
            <a:graphicFrameLocks noChangeAspect="1"/>
          </p:cNvGraphicFramePr>
          <p:nvPr/>
        </p:nvGraphicFramePr>
        <p:xfrm>
          <a:off x="3036581" y="3896938"/>
          <a:ext cx="3954382" cy="2873067"/>
        </p:xfrm>
        <a:graphic>
          <a:graphicData uri="http://schemas.openxmlformats.org/presentationml/2006/ole">
            <mc:AlternateContent xmlns:mc="http://schemas.openxmlformats.org/markup-compatibility/2006">
              <mc:Choice xmlns:v="urn:schemas-microsoft-com:vml" Requires="v">
                <p:oleObj spid="_x0000_s1334" name="Visio" r:id="rId1" imgW="3822700" imgH="2781300" progId="Visio.Drawing.11">
                  <p:embed/>
                </p:oleObj>
              </mc:Choice>
              <mc:Fallback>
                <p:oleObj name="Visio" r:id="rId1" imgW="3822700" imgH="2781300" progId="Visio.Drawing.11">
                  <p:embed/>
                  <p:pic>
                    <p:nvPicPr>
                      <p:cNvPr id="0" name="图片 13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581" y="3896938"/>
                        <a:ext cx="3954382" cy="2873067"/>
                      </a:xfrm>
                      <a:prstGeom prst="rect">
                        <a:avLst/>
                      </a:prstGeom>
                      <a:noFill/>
                    </p:spPr>
                  </p:pic>
                </p:oleObj>
              </mc:Fallback>
            </mc:AlternateContent>
          </a:graphicData>
        </a:graphic>
      </p:graphicFrame>
      <p:sp>
        <p:nvSpPr>
          <p:cNvPr id="2" name="日期占位符 1"/>
          <p:cNvSpPr>
            <a:spLocks noGrp="1"/>
          </p:cNvSpPr>
          <p:nvPr>
            <p:ph type="dt" sz="half" idx="10"/>
          </p:nvPr>
        </p:nvSpPr>
        <p:spPr/>
        <p:txBody>
          <a:bodyPr/>
          <a:lstStyle/>
          <a:p>
            <a:pPr>
              <a:defRPr/>
            </a:pPr>
            <a:fld id="{1C9BB348-B0E7-41F9-B509-F7DA2E80BB95}"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sz="3200" b="1" dirty="0" smtClean="0">
                <a:solidFill>
                  <a:srgbClr val="0000CC"/>
                </a:solidFill>
                <a:latin typeface="+mn-ea"/>
                <a:ea typeface="+mn-ea"/>
              </a:rPr>
              <a:t>6.3 </a:t>
            </a:r>
            <a:r>
              <a:rPr lang="zh-CN" altLang="en-US" sz="3200" b="1" dirty="0" smtClean="0">
                <a:solidFill>
                  <a:srgbClr val="0000CC"/>
                </a:solidFill>
                <a:latin typeface="+mn-ea"/>
                <a:ea typeface="+mn-ea"/>
              </a:rPr>
              <a:t>进程间的通信</a:t>
            </a:r>
            <a:endParaRPr lang="zh-CN" altLang="en-US" sz="3200" b="1" dirty="0" smtClean="0">
              <a:solidFill>
                <a:srgbClr val="0000CC"/>
              </a:solidFill>
              <a:latin typeface="+mn-ea"/>
              <a:ea typeface="+mn-ea"/>
            </a:endParaRPr>
          </a:p>
        </p:txBody>
      </p:sp>
      <p:sp>
        <p:nvSpPr>
          <p:cNvPr id="5" name="Rectangle 3"/>
          <p:cNvSpPr txBox="1"/>
          <p:nvPr/>
        </p:nvSpPr>
        <p:spPr>
          <a:xfrm>
            <a:off x="467247" y="1616278"/>
            <a:ext cx="8229600" cy="4910138"/>
          </a:xfrm>
          <a:prstGeom prst="rect">
            <a:avLst/>
          </a:prstGeom>
        </p:spPr>
        <p:txBody>
          <a:bodyPr/>
          <a:lstStyle/>
          <a:p>
            <a:pPr marR="0" lvl="0" algn="l" defTabSz="914400" rtl="0" eaLnBrk="1" fontAlgn="base" latinLnBrk="0" hangingPunct="1">
              <a:lnSpc>
                <a:spcPct val="150000"/>
              </a:lnSpc>
              <a:spcBef>
                <a:spcPts val="600"/>
              </a:spcBef>
              <a:spcAft>
                <a:spcPct val="0"/>
              </a:spcAft>
              <a:buClr>
                <a:schemeClr val="accent1"/>
              </a:buClr>
              <a:buSzPct val="60000"/>
              <a:buFont typeface="Wingdings 3" panose="05040102010807070707" pitchFamily="18" charset="2"/>
              <a:buNone/>
              <a:defRPr/>
            </a:pP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）管道（</a:t>
            </a:r>
            <a:r>
              <a:rPr kumimoji="0" lang="en-US" altLang="zh-CN"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Pipe</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）及</a:t>
            </a:r>
            <a:r>
              <a:rPr lang="zh-CN" altLang="en-US" sz="2000" b="1" kern="0" dirty="0" smtClean="0">
                <a:solidFill>
                  <a:srgbClr val="FF0000"/>
                </a:solidFill>
                <a:latin typeface="微软雅黑" panose="020B0503020204020204" pitchFamily="34" charset="-122"/>
                <a:ea typeface="微软雅黑" panose="020B0503020204020204" pitchFamily="34" charset="-122"/>
              </a:rPr>
              <a:t>命名</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管道（</a:t>
            </a:r>
            <a:r>
              <a:rPr kumimoji="0" lang="en-US" altLang="zh-CN"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named pipe</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zh-CN" altLang="en-US" sz="20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管道</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可用于具有亲缘关系进程间的通信</a:t>
            </a:r>
            <a:r>
              <a:rPr lang="zh-CN" altLang="en-US" sz="2000" kern="0" noProof="0" dirty="0" smtClean="0">
                <a:solidFill>
                  <a:srgbClr val="0000CC"/>
                </a:solidFill>
                <a:latin typeface="微软雅黑" panose="020B0503020204020204" pitchFamily="34" charset="-122"/>
                <a:ea typeface="微软雅黑" panose="020B0503020204020204" pitchFamily="34" charset="-122"/>
              </a:rPr>
              <a:t>；</a:t>
            </a:r>
            <a:r>
              <a:rPr kumimoji="0" lang="zh-CN" altLang="en-US" sz="20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命名管道</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，除具有管道所具有的功能外，它还允许无亲缘关系进程间的通信。</a:t>
            </a:r>
            <a:endPar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marR="0" lvl="0" algn="l" defTabSz="914400" rtl="0" eaLnBrk="1" fontAlgn="base" latinLnBrk="0" hangingPunct="1">
              <a:lnSpc>
                <a:spcPct val="150000"/>
              </a:lnSpc>
              <a:spcBef>
                <a:spcPts val="600"/>
              </a:spcBef>
              <a:spcAft>
                <a:spcPct val="0"/>
              </a:spcAft>
              <a:buClr>
                <a:schemeClr val="accent1"/>
              </a:buClr>
              <a:buSzPct val="60000"/>
              <a:buFont typeface="Wingdings 3" panose="05040102010807070707" pitchFamily="18" charset="2"/>
              <a:buNone/>
              <a:defRPr/>
            </a:pP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）信号（</a:t>
            </a:r>
            <a:r>
              <a:rPr kumimoji="0" lang="en-US" altLang="zh-CN"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Signal</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zh-CN" altLang="en-US" sz="20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信号是在软件层次上对中断机制的一种模拟</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，它是比较复杂的通信方式，用于通知进程有某事件发生，一个进程收到一个信号与处理器收到一个中断请求效果上可以说是一样的。</a:t>
            </a:r>
            <a:endPar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marR="0" lvl="0" algn="l" defTabSz="914400" rtl="0" eaLnBrk="1" fontAlgn="base" latinLnBrk="0" hangingPunct="1">
              <a:lnSpc>
                <a:spcPct val="150000"/>
              </a:lnSpc>
              <a:spcBef>
                <a:spcPts val="600"/>
              </a:spcBef>
              <a:spcAft>
                <a:spcPct val="0"/>
              </a:spcAft>
              <a:buClr>
                <a:schemeClr val="accent1"/>
              </a:buClr>
              <a:buSzPct val="60000"/>
              <a:buFont typeface="Wingdings 3" panose="05040102010807070707" pitchFamily="18" charset="2"/>
              <a:buNone/>
              <a:defRPr/>
            </a:pP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）消息队列（</a:t>
            </a:r>
            <a:r>
              <a:rPr kumimoji="0" lang="en-US" altLang="zh-CN" sz="2000" b="1" i="0" u="none" strike="noStrike" kern="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rPr>
              <a:t>Messge</a:t>
            </a:r>
            <a:r>
              <a:rPr kumimoji="0" lang="en-US" altLang="zh-CN"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 Queue</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：消息队列是</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消息的链接表</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，包括</a:t>
            </a:r>
            <a:r>
              <a:rPr kumimoji="0" lang="en-US" altLang="zh-CN" sz="2000" i="0" u="none" strike="noStrike" kern="0" cap="none" spc="0" normalizeH="0" baseline="0" noProof="0" dirty="0" err="1" smtClean="0">
                <a:ln>
                  <a:noFill/>
                </a:ln>
                <a:solidFill>
                  <a:srgbClr val="0000CC"/>
                </a:solidFill>
                <a:effectLst/>
                <a:uLnTx/>
                <a:uFillTx/>
                <a:latin typeface="微软雅黑" panose="020B0503020204020204" pitchFamily="34" charset="-122"/>
                <a:ea typeface="微软雅黑" panose="020B0503020204020204" pitchFamily="34" charset="-122"/>
              </a:rPr>
              <a:t>Posix</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消息队列</a:t>
            </a:r>
            <a:r>
              <a:rPr kumimoji="0" lang="en-US" altLang="zh-CN" sz="2000" i="0" u="none" strike="noStrike" kern="0" cap="none" spc="0" normalizeH="0" baseline="0" noProof="0" dirty="0" err="1" smtClean="0">
                <a:ln>
                  <a:noFill/>
                </a:ln>
                <a:solidFill>
                  <a:srgbClr val="0000CC"/>
                </a:solidFill>
                <a:effectLst/>
                <a:uLnTx/>
                <a:uFillTx/>
                <a:latin typeface="微软雅黑" panose="020B0503020204020204" pitchFamily="34" charset="-122"/>
                <a:ea typeface="微软雅黑" panose="020B0503020204020204" pitchFamily="34" charset="-122"/>
              </a:rPr>
              <a:t>SystemV</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消息队列。它克服了</a:t>
            </a:r>
            <a:r>
              <a:rPr kumimoji="0" lang="zh-CN" altLang="en-US" sz="200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前两种通信方式</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中</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信息量有限</a:t>
            </a:r>
            <a:r>
              <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的缺点，具有写权限的进程可以按照一定的规则向消息队列中添加新消息；对消息队列有读权限的进程则可以从消息队列中读取消息。</a:t>
            </a:r>
            <a:endPar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6" name="Rectangle 2"/>
          <p:cNvSpPr txBox="1"/>
          <p:nvPr/>
        </p:nvSpPr>
        <p:spPr>
          <a:xfrm>
            <a:off x="527536" y="1177333"/>
            <a:ext cx="3469111" cy="450501"/>
          </a:xfrm>
          <a:prstGeom prst="rect">
            <a:avLst/>
          </a:prstGeom>
          <a:solidFill>
            <a:srgbClr val="0000CC"/>
          </a:solid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2"/>
                </a:solidFill>
                <a:effectLst/>
                <a:uLnTx/>
                <a:uFillTx/>
                <a:latin typeface="+mj-lt"/>
                <a:ea typeface="+mj-ea"/>
                <a:cs typeface="+mj-cs"/>
              </a:rPr>
              <a:t>进程间通信方式的种类</a:t>
            </a:r>
            <a:endParaRPr kumimoji="0" lang="zh-CN" altLang="en-US" sz="24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2" name="日期占位符 1"/>
          <p:cNvSpPr>
            <a:spLocks noGrp="1"/>
          </p:cNvSpPr>
          <p:nvPr>
            <p:ph type="dt" sz="half" idx="10"/>
          </p:nvPr>
        </p:nvSpPr>
        <p:spPr/>
        <p:txBody>
          <a:bodyPr/>
          <a:lstStyle/>
          <a:p>
            <a:pPr>
              <a:defRPr/>
            </a:pPr>
            <a:fld id="{3B7D1326-6EE2-4719-8EE4-5D94E7FEBAE1}"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sz="3200" b="1" dirty="0" smtClean="0">
                <a:solidFill>
                  <a:srgbClr val="0000CC"/>
                </a:solidFill>
                <a:latin typeface="+mn-ea"/>
                <a:ea typeface="+mn-ea"/>
              </a:rPr>
              <a:t>6.3 </a:t>
            </a:r>
            <a:r>
              <a:rPr lang="zh-CN" altLang="en-US" sz="3200" b="1" dirty="0" smtClean="0">
                <a:solidFill>
                  <a:srgbClr val="0000CC"/>
                </a:solidFill>
                <a:latin typeface="+mn-ea"/>
                <a:ea typeface="+mn-ea"/>
              </a:rPr>
              <a:t>进程间的通信</a:t>
            </a:r>
            <a:endParaRPr lang="zh-CN" altLang="en-US" sz="3200" b="1" dirty="0" smtClean="0">
              <a:solidFill>
                <a:srgbClr val="0000CC"/>
              </a:solidFill>
              <a:latin typeface="+mn-ea"/>
              <a:ea typeface="+mn-ea"/>
            </a:endParaRPr>
          </a:p>
        </p:txBody>
      </p:sp>
      <p:sp>
        <p:nvSpPr>
          <p:cNvPr id="3" name="Rectangle 3"/>
          <p:cNvSpPr txBox="1"/>
          <p:nvPr/>
        </p:nvSpPr>
        <p:spPr>
          <a:xfrm>
            <a:off x="357809" y="1687331"/>
            <a:ext cx="8666921" cy="4010802"/>
          </a:xfrm>
          <a:prstGeom prst="rect">
            <a:avLst/>
          </a:prstGeom>
        </p:spPr>
        <p:txBody>
          <a:bodyPr/>
          <a:lstStyle/>
          <a:p>
            <a:pPr marR="0" lvl="0" algn="l" defTabSz="914400" rtl="0" eaLnBrk="1" fontAlgn="base" latinLnBrk="0" hangingPunct="1">
              <a:lnSpc>
                <a:spcPct val="150000"/>
              </a:lnSpc>
              <a:spcBef>
                <a:spcPts val="600"/>
              </a:spcBef>
              <a:spcAft>
                <a:spcPct val="0"/>
              </a:spcAft>
              <a:buClr>
                <a:schemeClr val="accent1"/>
              </a:buClr>
              <a:buSzPct val="60000"/>
              <a:buFont typeface="Wingdings 3" panose="05040102010807070707" pitchFamily="18" charset="2"/>
              <a:buNone/>
              <a:defRPr/>
            </a:pP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4</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）共享内存（</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Shared memory</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：可以说这是最有用的进程间通信方式。它使得多个进程可以访问同一块内存空间，不同进程可以及时看到对方进程中对共享内存中数据的更新。这种通信方式</a:t>
            </a:r>
            <a:r>
              <a:rPr kumimoji="0" lang="zh-CN" altLang="en-US" sz="240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需要依靠某种同步机制</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，如</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互斥锁</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和</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信号量</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等。</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marR="0" lvl="0" algn="l" defTabSz="914400" rtl="0" eaLnBrk="1" fontAlgn="base" latinLnBrk="0" hangingPunct="1">
              <a:lnSpc>
                <a:spcPct val="150000"/>
              </a:lnSpc>
              <a:spcBef>
                <a:spcPts val="600"/>
              </a:spcBef>
              <a:spcAft>
                <a:spcPct val="0"/>
              </a:spcAft>
              <a:buClr>
                <a:schemeClr val="accent1"/>
              </a:buClr>
              <a:buSzPct val="60000"/>
              <a:buFont typeface="Wingdings 3" panose="05040102010807070707" pitchFamily="18" charset="2"/>
              <a:buNone/>
              <a:defRPr/>
            </a:pP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5</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）信号量（</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Semaphore</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：主要作为进程之间以及同一进程的不同线程之间的同步和互斥手段。</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a:p>
            <a:pPr marR="0" lvl="0" algn="l" defTabSz="914400" rtl="0" eaLnBrk="1" fontAlgn="base" latinLnBrk="0" hangingPunct="1">
              <a:lnSpc>
                <a:spcPct val="150000"/>
              </a:lnSpc>
              <a:spcBef>
                <a:spcPts val="600"/>
              </a:spcBef>
              <a:spcAft>
                <a:spcPct val="0"/>
              </a:spcAft>
              <a:buClr>
                <a:schemeClr val="accent1"/>
              </a:buClr>
              <a:buSzPct val="60000"/>
              <a:buFont typeface="Wingdings 3" panose="05040102010807070707" pitchFamily="18" charset="2"/>
              <a:buNone/>
              <a:defRPr/>
            </a:pP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6</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）套接字（</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Socket</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a:t>
            </a:r>
            <a:r>
              <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：这是一种更为一般的进程间通信机制，它可用于网络中不同机器间的进程间通信，应用非常广泛。</a:t>
            </a:r>
            <a:endParaRPr kumimoji="0" lang="zh-CN" altLang="en-US" sz="24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sp>
        <p:nvSpPr>
          <p:cNvPr id="6" name="Rectangle 2"/>
          <p:cNvSpPr txBox="1"/>
          <p:nvPr/>
        </p:nvSpPr>
        <p:spPr>
          <a:xfrm>
            <a:off x="527536" y="1177333"/>
            <a:ext cx="3438289" cy="450501"/>
          </a:xfrm>
          <a:prstGeom prst="rect">
            <a:avLst/>
          </a:prstGeom>
          <a:solidFill>
            <a:srgbClr val="0000CC"/>
          </a:solid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2"/>
                </a:solidFill>
                <a:effectLst/>
                <a:uLnTx/>
                <a:uFillTx/>
                <a:latin typeface="+mj-lt"/>
                <a:ea typeface="+mj-ea"/>
                <a:cs typeface="+mj-cs"/>
              </a:rPr>
              <a:t>进程间通信方式的种类</a:t>
            </a:r>
            <a:endParaRPr kumimoji="0" lang="zh-CN" altLang="en-US" sz="24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2" name="日期占位符 1"/>
          <p:cNvSpPr>
            <a:spLocks noGrp="1"/>
          </p:cNvSpPr>
          <p:nvPr>
            <p:ph type="dt" sz="half" idx="10"/>
          </p:nvPr>
        </p:nvSpPr>
        <p:spPr/>
        <p:txBody>
          <a:bodyPr/>
          <a:lstStyle/>
          <a:p>
            <a:pPr>
              <a:defRPr/>
            </a:pPr>
            <a:fld id="{98ED8F36-19DC-481F-8984-8838DF0C6843}"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ln>
          <a:effectLst/>
        </p:spPr>
        <p:txBody>
          <a:bodyPr anchor="ctr"/>
          <a:lstStyle/>
          <a:p>
            <a:r>
              <a:rPr lang="en-US" altLang="zh-CN" sz="3200" b="1" dirty="0" smtClean="0">
                <a:solidFill>
                  <a:srgbClr val="0000CC"/>
                </a:solidFill>
                <a:latin typeface="+mn-ea"/>
                <a:ea typeface="+mn-ea"/>
              </a:rPr>
              <a:t>6.3 </a:t>
            </a:r>
            <a:r>
              <a:rPr lang="zh-CN" altLang="en-US" sz="3200" b="1" dirty="0" smtClean="0">
                <a:solidFill>
                  <a:srgbClr val="0000CC"/>
                </a:solidFill>
                <a:latin typeface="+mn-ea"/>
                <a:ea typeface="+mn-ea"/>
              </a:rPr>
              <a:t>进程间的通信</a:t>
            </a:r>
            <a:endParaRPr lang="zh-CN" altLang="en-US" sz="3200" b="1" dirty="0" smtClean="0">
              <a:solidFill>
                <a:srgbClr val="0000CC"/>
              </a:solidFill>
              <a:latin typeface="+mn-ea"/>
              <a:ea typeface="+mn-ea"/>
            </a:endParaRPr>
          </a:p>
        </p:txBody>
      </p:sp>
      <p:sp>
        <p:nvSpPr>
          <p:cNvPr id="38" name="Rectangle 3"/>
          <p:cNvSpPr txBox="1">
            <a:spLocks noChangeArrowheads="1"/>
          </p:cNvSpPr>
          <p:nvPr/>
        </p:nvSpPr>
        <p:spPr bwMode="auto">
          <a:xfrm>
            <a:off x="607191" y="1794585"/>
            <a:ext cx="4674814" cy="3253275"/>
          </a:xfrm>
          <a:prstGeom prst="rect">
            <a:avLst/>
          </a:prstGeom>
          <a:noFill/>
          <a:ln w="9525">
            <a:noFill/>
            <a:miter lim="800000"/>
          </a:ln>
          <a:effectLst/>
        </p:spPr>
        <p:txBody>
          <a:bodyPr vert="horz" wrap="square" lIns="91440" tIns="45720" rIns="91440" bIns="45720" numCol="1" anchor="t" anchorCtr="0" compatLnSpc="1"/>
          <a:lstStyle>
            <a:defPPr>
              <a:defRPr lang="zh-CN"/>
            </a:defPPr>
            <a:lvl1pPr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9pPr>
          </a:lstStyle>
          <a:p>
            <a:pPr marL="342900" lvl="0" indent="-342900" algn="l">
              <a:lnSpc>
                <a:spcPct val="150000"/>
              </a:lnSpc>
              <a:spcBef>
                <a:spcPts val="600"/>
              </a:spcBef>
              <a:buClr>
                <a:srgbClr val="0000CC"/>
              </a:buClr>
              <a:buSzPct val="60000"/>
              <a:buFont typeface="Wingdings" panose="05000000000000000000" pitchFamily="2" charset="2"/>
              <a:buChar char="n"/>
              <a:defRPr/>
            </a:pPr>
            <a:r>
              <a:rPr lang="en-US" altLang="zh-CN" sz="2400" b="1" kern="0" dirty="0" smtClean="0">
                <a:solidFill>
                  <a:srgbClr val="0000CC"/>
                </a:solidFill>
                <a:latin typeface="+mn-ea"/>
                <a:ea typeface="+mn-ea"/>
              </a:rPr>
              <a:t>6.3.1 </a:t>
            </a:r>
            <a:r>
              <a:rPr lang="zh-CN" altLang="en-US" sz="2400" b="1" kern="0" dirty="0" smtClean="0">
                <a:solidFill>
                  <a:srgbClr val="0000CC"/>
                </a:solidFill>
                <a:latin typeface="+mn-ea"/>
                <a:ea typeface="+mn-ea"/>
              </a:rPr>
              <a:t>管道通信</a:t>
            </a:r>
            <a:endParaRPr lang="zh-CN" altLang="en-US" sz="2400" b="1" kern="0" dirty="0" smtClean="0">
              <a:solidFill>
                <a:srgbClr val="0000CC"/>
              </a:solidFill>
              <a:latin typeface="+mn-ea"/>
              <a:ea typeface="+mn-ea"/>
            </a:endParaRPr>
          </a:p>
          <a:p>
            <a:pPr marL="342900" lvl="0" indent="-342900">
              <a:lnSpc>
                <a:spcPct val="150000"/>
              </a:lnSpc>
              <a:spcBef>
                <a:spcPts val="600"/>
              </a:spcBef>
              <a:buClr>
                <a:srgbClr val="0000CC"/>
              </a:buClr>
              <a:buSzPct val="60000"/>
              <a:buFont typeface="Wingdings" panose="05000000000000000000" pitchFamily="2" charset="2"/>
              <a:buChar char="n"/>
              <a:defRPr/>
            </a:pPr>
            <a:r>
              <a:rPr lang="en-US" altLang="zh-CN" sz="2400" b="1" kern="0" dirty="0" smtClean="0">
                <a:solidFill>
                  <a:srgbClr val="0000CC"/>
                </a:solidFill>
                <a:latin typeface="+mn-ea"/>
                <a:ea typeface="+mn-ea"/>
              </a:rPr>
              <a:t>6.3.2 </a:t>
            </a:r>
            <a:r>
              <a:rPr lang="zh-CN" altLang="en-US" sz="2400" b="1" kern="0" dirty="0" smtClean="0">
                <a:solidFill>
                  <a:srgbClr val="0000CC"/>
                </a:solidFill>
                <a:latin typeface="+mn-ea"/>
                <a:ea typeface="+mn-ea"/>
              </a:rPr>
              <a:t>标准</a:t>
            </a:r>
            <a:r>
              <a:rPr lang="en-US" altLang="zh-CN" sz="2400" b="1" kern="0" dirty="0" smtClean="0">
                <a:solidFill>
                  <a:srgbClr val="0000CC"/>
                </a:solidFill>
                <a:latin typeface="+mn-ea"/>
                <a:ea typeface="+mn-ea"/>
              </a:rPr>
              <a:t>I/O</a:t>
            </a:r>
            <a:r>
              <a:rPr lang="zh-CN" altLang="en-US" sz="2400" b="1" kern="0" dirty="0" smtClean="0">
                <a:solidFill>
                  <a:srgbClr val="0000CC"/>
                </a:solidFill>
                <a:latin typeface="+mn-ea"/>
                <a:ea typeface="+mn-ea"/>
              </a:rPr>
              <a:t>流管道</a:t>
            </a:r>
            <a:endParaRPr lang="zh-CN" altLang="en-US" sz="2400" b="1" kern="0" dirty="0" smtClean="0">
              <a:solidFill>
                <a:srgbClr val="0000CC"/>
              </a:solidFill>
              <a:latin typeface="+mn-ea"/>
              <a:ea typeface="+mn-ea"/>
            </a:endParaRPr>
          </a:p>
          <a:p>
            <a:pPr marL="342900" lvl="0" indent="-342900">
              <a:lnSpc>
                <a:spcPct val="150000"/>
              </a:lnSpc>
              <a:spcBef>
                <a:spcPts val="600"/>
              </a:spcBef>
              <a:buClr>
                <a:srgbClr val="0000CC"/>
              </a:buClr>
              <a:buSzPct val="60000"/>
              <a:buFont typeface="Wingdings" panose="05000000000000000000" pitchFamily="2" charset="2"/>
              <a:buChar char="n"/>
              <a:defRPr/>
            </a:pPr>
            <a:r>
              <a:rPr lang="en-US" altLang="zh-CN" sz="2400" b="1" kern="0" dirty="0" smtClean="0">
                <a:solidFill>
                  <a:srgbClr val="0000CC"/>
                </a:solidFill>
                <a:latin typeface="+mn-ea"/>
                <a:ea typeface="+mn-ea"/>
              </a:rPr>
              <a:t>6.3.3 FIFO</a:t>
            </a:r>
            <a:r>
              <a:rPr lang="zh-CN" altLang="en-US" sz="2400" b="1" kern="0" dirty="0" smtClean="0">
                <a:solidFill>
                  <a:srgbClr val="0000CC"/>
                </a:solidFill>
                <a:latin typeface="+mn-ea"/>
                <a:ea typeface="+mn-ea"/>
              </a:rPr>
              <a:t>管道</a:t>
            </a:r>
            <a:endParaRPr lang="zh-CN" altLang="en-US" sz="2400" b="1" kern="0" dirty="0" smtClean="0">
              <a:solidFill>
                <a:srgbClr val="0000CC"/>
              </a:solidFill>
              <a:latin typeface="+mn-ea"/>
              <a:ea typeface="+mn-ea"/>
            </a:endParaRPr>
          </a:p>
          <a:p>
            <a:pPr marL="342900" lvl="0" indent="-342900">
              <a:lnSpc>
                <a:spcPct val="150000"/>
              </a:lnSpc>
              <a:spcBef>
                <a:spcPts val="600"/>
              </a:spcBef>
              <a:buClr>
                <a:srgbClr val="0000CC"/>
              </a:buClr>
              <a:buSzPct val="60000"/>
              <a:buFont typeface="Wingdings" panose="05000000000000000000" pitchFamily="2" charset="2"/>
              <a:buChar char="n"/>
              <a:defRPr/>
            </a:pPr>
            <a:r>
              <a:rPr lang="en-US" altLang="zh-CN" sz="2400" b="1" kern="0" dirty="0" smtClean="0">
                <a:solidFill>
                  <a:srgbClr val="0000CC"/>
                </a:solidFill>
                <a:latin typeface="+mn-ea"/>
                <a:ea typeface="+mn-ea"/>
              </a:rPr>
              <a:t>6.3.3 </a:t>
            </a:r>
            <a:r>
              <a:rPr lang="zh-CN" altLang="en-US" sz="2400" b="1" kern="0" dirty="0" smtClean="0">
                <a:solidFill>
                  <a:srgbClr val="0000CC"/>
                </a:solidFill>
                <a:latin typeface="+mn-ea"/>
                <a:ea typeface="+mn-ea"/>
              </a:rPr>
              <a:t>共享内存</a:t>
            </a:r>
            <a:endParaRPr lang="en-US" altLang="zh-CN" sz="2400" b="1" kern="0" dirty="0" smtClean="0">
              <a:solidFill>
                <a:srgbClr val="0000CC"/>
              </a:solidFill>
              <a:latin typeface="+mn-ea"/>
              <a:ea typeface="+mn-ea"/>
            </a:endParaRPr>
          </a:p>
          <a:p>
            <a:pPr marL="342900" lvl="0" indent="-342900">
              <a:lnSpc>
                <a:spcPct val="150000"/>
              </a:lnSpc>
              <a:spcBef>
                <a:spcPts val="600"/>
              </a:spcBef>
              <a:buClr>
                <a:srgbClr val="0000CC"/>
              </a:buClr>
              <a:buSzPct val="60000"/>
              <a:buFont typeface="Wingdings" panose="05000000000000000000" pitchFamily="2" charset="2"/>
              <a:buChar char="n"/>
              <a:defRPr/>
            </a:pPr>
            <a:r>
              <a:rPr lang="en-US" altLang="zh-CN" sz="2400" b="1" kern="0" dirty="0" smtClean="0">
                <a:solidFill>
                  <a:srgbClr val="0000CC"/>
                </a:solidFill>
                <a:latin typeface="+mn-ea"/>
                <a:ea typeface="+mn-ea"/>
              </a:rPr>
              <a:t>6.3.5 </a:t>
            </a:r>
            <a:r>
              <a:rPr lang="zh-CN" altLang="en-US" sz="2400" b="1" kern="0" dirty="0" smtClean="0">
                <a:solidFill>
                  <a:srgbClr val="0000CC"/>
                </a:solidFill>
                <a:latin typeface="+mn-ea"/>
                <a:ea typeface="+mn-ea"/>
              </a:rPr>
              <a:t>消息队列</a:t>
            </a:r>
            <a:endParaRPr lang="en-US" altLang="zh-CN" sz="2400" b="1" kern="0" dirty="0" smtClean="0">
              <a:solidFill>
                <a:srgbClr val="0000CC"/>
              </a:solidFill>
              <a:latin typeface="+mn-ea"/>
              <a:ea typeface="+mn-ea"/>
            </a:endParaRPr>
          </a:p>
        </p:txBody>
      </p:sp>
      <p:sp>
        <p:nvSpPr>
          <p:cNvPr id="2" name="日期占位符 1"/>
          <p:cNvSpPr>
            <a:spLocks noGrp="1"/>
          </p:cNvSpPr>
          <p:nvPr>
            <p:ph type="dt" sz="half" idx="10"/>
          </p:nvPr>
        </p:nvSpPr>
        <p:spPr/>
        <p:txBody>
          <a:bodyPr/>
          <a:lstStyle/>
          <a:p>
            <a:pPr>
              <a:defRPr/>
            </a:pPr>
            <a:fld id="{8B8A255B-46BF-41C6-9359-EC105AF476F5}" type="datetime10">
              <a:rPr lang="zh-CN" altLang="en-US" smtClean="0"/>
            </a:fld>
            <a:endParaRPr lang="en-US" altLang="zh-CN"/>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5" y="428604"/>
            <a:ext cx="4014313" cy="563562"/>
          </a:xfrm>
          <a:prstGeom prst="rect">
            <a:avLst/>
          </a:prstGeom>
          <a:noFill/>
          <a:ln w="9525">
            <a:noFill/>
            <a:miter lim="800000"/>
          </a:ln>
          <a:effectLst/>
        </p:spPr>
        <p:txBody>
          <a:bodyPr anchor="ctr"/>
          <a:lstStyle/>
          <a:p>
            <a:r>
              <a:rPr lang="en-US" altLang="zh-CN" b="1" dirty="0" smtClean="0">
                <a:solidFill>
                  <a:srgbClr val="0000CC"/>
                </a:solidFill>
                <a:latin typeface="+mn-ea"/>
                <a:ea typeface="+mn-ea"/>
              </a:rPr>
              <a:t>6.3.1 </a:t>
            </a:r>
            <a:r>
              <a:rPr lang="zh-CN" altLang="en-US" b="1" dirty="0" smtClean="0">
                <a:solidFill>
                  <a:srgbClr val="0000CC"/>
                </a:solidFill>
                <a:latin typeface="+mn-ea"/>
                <a:ea typeface="+mn-ea"/>
              </a:rPr>
              <a:t> 管道通信</a:t>
            </a:r>
            <a:endParaRPr lang="zh-CN" altLang="en-US" b="1" dirty="0" smtClean="0">
              <a:solidFill>
                <a:srgbClr val="0000CC"/>
              </a:solidFill>
              <a:latin typeface="+mn-ea"/>
              <a:ea typeface="+mn-ea"/>
            </a:endParaRPr>
          </a:p>
        </p:txBody>
      </p:sp>
      <p:sp>
        <p:nvSpPr>
          <p:cNvPr id="5" name="Rectangle 3"/>
          <p:cNvSpPr txBox="1"/>
          <p:nvPr/>
        </p:nvSpPr>
        <p:spPr>
          <a:xfrm>
            <a:off x="771727" y="1186356"/>
            <a:ext cx="7954830" cy="1972597"/>
          </a:xfrm>
          <a:prstGeom prst="rect">
            <a:avLst/>
          </a:prstGeom>
        </p:spPr>
        <p:txBody>
          <a:bodyPr/>
          <a:lstStyle/>
          <a:p>
            <a:pPr marR="0" lvl="0" algn="l" defTabSz="914400" rtl="0" eaLnBrk="1" fontAlgn="base" latinLnBrk="0" hangingPunct="1">
              <a:lnSpc>
                <a:spcPct val="150000"/>
              </a:lnSpc>
              <a:spcBef>
                <a:spcPts val="600"/>
              </a:spcBef>
              <a:spcAft>
                <a:spcPct val="0"/>
              </a:spcAft>
              <a:buClr>
                <a:schemeClr val="accent1"/>
              </a:buClr>
              <a:buSzPct val="60000"/>
              <a:defRPr/>
            </a:pPr>
            <a:r>
              <a:rPr lang="zh-CN" altLang="en-US" sz="2000" b="1" kern="0" dirty="0" smtClean="0">
                <a:solidFill>
                  <a:srgbClr val="FF0000"/>
                </a:solidFill>
                <a:latin typeface="微软雅黑" panose="020B0503020204020204" pitchFamily="34" charset="-122"/>
                <a:ea typeface="微软雅黑" panose="020B0503020204020204" pitchFamily="34" charset="-122"/>
              </a:rPr>
              <a:t>管道</a:t>
            </a:r>
            <a:r>
              <a:rPr lang="en-US" altLang="zh-CN" sz="2000" b="1" kern="0" dirty="0" smtClean="0">
                <a:solidFill>
                  <a:srgbClr val="FF0000"/>
                </a:solidFill>
                <a:latin typeface="微软雅黑" panose="020B0503020204020204" pitchFamily="34" charset="-122"/>
                <a:ea typeface="微软雅黑" panose="020B0503020204020204" pitchFamily="34" charset="-122"/>
              </a:rPr>
              <a:t>(PIPE)</a:t>
            </a:r>
            <a:r>
              <a:rPr lang="zh-CN" altLang="en-US" sz="2000" kern="0" dirty="0" smtClean="0">
                <a:solidFill>
                  <a:srgbClr val="0000CC"/>
                </a:solidFill>
                <a:latin typeface="微软雅黑" panose="020B0503020204020204" pitchFamily="34" charset="-122"/>
                <a:ea typeface="微软雅黑" panose="020B0503020204020204" pitchFamily="34" charset="-122"/>
              </a:rPr>
              <a:t>是</a:t>
            </a:r>
            <a:r>
              <a:rPr lang="en-US" altLang="zh-CN" sz="2000" kern="0" dirty="0" smtClean="0">
                <a:solidFill>
                  <a:srgbClr val="0000CC"/>
                </a:solidFill>
                <a:latin typeface="微软雅黑" panose="020B0503020204020204" pitchFamily="34" charset="-122"/>
                <a:ea typeface="微软雅黑" panose="020B0503020204020204" pitchFamily="34" charset="-122"/>
              </a:rPr>
              <a:t>Linux</a:t>
            </a:r>
            <a:r>
              <a:rPr lang="zh-CN" altLang="en-US" sz="2000" kern="0" dirty="0" smtClean="0">
                <a:solidFill>
                  <a:srgbClr val="0000CC"/>
                </a:solidFill>
                <a:latin typeface="微软雅黑" panose="020B0503020204020204" pitchFamily="34" charset="-122"/>
                <a:ea typeface="微软雅黑" panose="020B0503020204020204" pitchFamily="34" charset="-122"/>
              </a:rPr>
              <a:t>中最常见的</a:t>
            </a:r>
            <a:r>
              <a:rPr lang="en-US" altLang="zh-CN" sz="2000" kern="0" dirty="0" smtClean="0">
                <a:solidFill>
                  <a:srgbClr val="0000CC"/>
                </a:solidFill>
                <a:latin typeface="微软雅黑" panose="020B0503020204020204" pitchFamily="34" charset="-122"/>
                <a:ea typeface="微软雅黑" panose="020B0503020204020204" pitchFamily="34" charset="-122"/>
              </a:rPr>
              <a:t>IPC</a:t>
            </a:r>
            <a:r>
              <a:rPr lang="zh-CN" altLang="en-US" sz="2000" kern="0" dirty="0" smtClean="0">
                <a:solidFill>
                  <a:srgbClr val="0000CC"/>
                </a:solidFill>
                <a:latin typeface="微软雅黑" panose="020B0503020204020204" pitchFamily="34" charset="-122"/>
                <a:ea typeface="微软雅黑" panose="020B0503020204020204" pitchFamily="34" charset="-122"/>
              </a:rPr>
              <a:t>机制，它实际上是在进程间开辟一个固定大小的缓冲区，需要发布信息的进程运行</a:t>
            </a:r>
            <a:r>
              <a:rPr lang="zh-CN" altLang="en-US" sz="2000" b="1" kern="0" dirty="0" smtClean="0">
                <a:solidFill>
                  <a:srgbClr val="FF0000"/>
                </a:solidFill>
                <a:latin typeface="微软雅黑" panose="020B0503020204020204" pitchFamily="34" charset="-122"/>
                <a:ea typeface="微软雅黑" panose="020B0503020204020204" pitchFamily="34" charset="-122"/>
              </a:rPr>
              <a:t>写操作</a:t>
            </a:r>
            <a:r>
              <a:rPr lang="zh-CN" altLang="en-US" sz="2000" kern="0" dirty="0" smtClean="0">
                <a:solidFill>
                  <a:srgbClr val="0000CC"/>
                </a:solidFill>
                <a:latin typeface="微软雅黑" panose="020B0503020204020204" pitchFamily="34" charset="-122"/>
                <a:ea typeface="微软雅黑" panose="020B0503020204020204" pitchFamily="34" charset="-122"/>
              </a:rPr>
              <a:t>，需要接受信息的进程运行</a:t>
            </a:r>
            <a:r>
              <a:rPr lang="zh-CN" altLang="en-US" sz="2000" b="1" kern="0" dirty="0" smtClean="0">
                <a:solidFill>
                  <a:srgbClr val="FF0000"/>
                </a:solidFill>
                <a:latin typeface="微软雅黑" panose="020B0503020204020204" pitchFamily="34" charset="-122"/>
                <a:ea typeface="微软雅黑" panose="020B0503020204020204" pitchFamily="34" charset="-122"/>
              </a:rPr>
              <a:t>读操作</a:t>
            </a:r>
            <a:r>
              <a:rPr lang="zh-CN" altLang="en-US" sz="2000" kern="0" dirty="0" smtClean="0">
                <a:solidFill>
                  <a:srgbClr val="0000CC"/>
                </a:solidFill>
                <a:latin typeface="微软雅黑" panose="020B0503020204020204" pitchFamily="34" charset="-122"/>
                <a:ea typeface="微软雅黑" panose="020B0503020204020204" pitchFamily="34" charset="-122"/>
              </a:rPr>
              <a:t>。管道是</a:t>
            </a:r>
            <a:r>
              <a:rPr lang="zh-CN" altLang="en-US" sz="2000" b="1" kern="0" dirty="0" smtClean="0">
                <a:solidFill>
                  <a:srgbClr val="FF0000"/>
                </a:solidFill>
                <a:latin typeface="微软雅黑" panose="020B0503020204020204" pitchFamily="34" charset="-122"/>
                <a:ea typeface="微软雅黑" panose="020B0503020204020204" pitchFamily="34" charset="-122"/>
              </a:rPr>
              <a:t>单向的字节流</a:t>
            </a:r>
            <a:r>
              <a:rPr lang="zh-CN" altLang="en-US" sz="2000" kern="0" dirty="0" smtClean="0">
                <a:solidFill>
                  <a:srgbClr val="0000CC"/>
                </a:solidFill>
                <a:latin typeface="微软雅黑" panose="020B0503020204020204" pitchFamily="34" charset="-122"/>
                <a:ea typeface="微软雅黑" panose="020B0503020204020204" pitchFamily="34" charset="-122"/>
              </a:rPr>
              <a:t>，它把一个进程的标准输出和另一个进程的标准输入连接在一起。</a:t>
            </a:r>
            <a:endParaRPr kumimoji="0" lang="zh-CN" altLang="en-US" sz="2000"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endParaRPr>
          </a:p>
        </p:txBody>
      </p:sp>
      <p:graphicFrame>
        <p:nvGraphicFramePr>
          <p:cNvPr id="2050" name="Object 6"/>
          <p:cNvGraphicFramePr>
            <a:graphicFrameLocks noChangeAspect="1"/>
          </p:cNvGraphicFramePr>
          <p:nvPr/>
        </p:nvGraphicFramePr>
        <p:xfrm>
          <a:off x="2336384" y="3352913"/>
          <a:ext cx="4312894" cy="1863059"/>
        </p:xfrm>
        <a:graphic>
          <a:graphicData uri="http://schemas.openxmlformats.org/presentationml/2006/ole">
            <mc:AlternateContent xmlns:mc="http://schemas.openxmlformats.org/markup-compatibility/2006">
              <mc:Choice xmlns:v="urn:schemas-microsoft-com:vml" Requires="v">
                <p:oleObj spid="_x0000_s2358" name="Visio" r:id="rId1" imgW="4381500" imgH="1905000" progId="Visio.Drawing.11">
                  <p:embed/>
                </p:oleObj>
              </mc:Choice>
              <mc:Fallback>
                <p:oleObj name="Visio" r:id="rId1" imgW="4381500" imgH="1905000" progId="Visio.Drawing.11">
                  <p:embed/>
                  <p:pic>
                    <p:nvPicPr>
                      <p:cNvPr id="0" name="图片 23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384" y="3352913"/>
                        <a:ext cx="4312894" cy="1863059"/>
                      </a:xfrm>
                      <a:prstGeom prst="rect">
                        <a:avLst/>
                      </a:prstGeom>
                      <a:noFill/>
                    </p:spPr>
                  </p:pic>
                </p:oleObj>
              </mc:Fallback>
            </mc:AlternateContent>
          </a:graphicData>
        </a:graphic>
      </p:graphicFrame>
      <p:sp>
        <p:nvSpPr>
          <p:cNvPr id="7" name="TextBox 6"/>
          <p:cNvSpPr txBox="1"/>
          <p:nvPr/>
        </p:nvSpPr>
        <p:spPr>
          <a:xfrm>
            <a:off x="934426" y="5194356"/>
            <a:ext cx="8080365" cy="1661993"/>
          </a:xfrm>
          <a:prstGeom prst="rect">
            <a:avLst/>
          </a:prstGeom>
          <a:solidFill>
            <a:schemeClr val="tx2"/>
          </a:solidFill>
        </p:spPr>
        <p:txBody>
          <a:bodyPr wrap="square" rtlCol="0">
            <a:spAutoFit/>
          </a:bodyPr>
          <a:lstStyle/>
          <a:p>
            <a:pP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例：</a:t>
            </a:r>
            <a:r>
              <a:rPr lang="en-US" altLang="zh-CN" b="1" dirty="0" smtClean="0">
                <a:solidFill>
                  <a:srgbClr val="FF0000"/>
                </a:solidFill>
                <a:latin typeface="+mn-lt"/>
                <a:ea typeface="微软雅黑" panose="020B0503020204020204" pitchFamily="34" charset="-122"/>
              </a:rPr>
              <a:t>ls  | sort</a:t>
            </a:r>
            <a:endParaRPr lang="en-US" altLang="zh-CN" sz="2400" b="1" dirty="0" smtClean="0">
              <a:solidFill>
                <a:srgbClr val="FF0000"/>
              </a:solidFill>
              <a:latin typeface="+mn-lt"/>
              <a:ea typeface="微软雅黑" panose="020B0503020204020204" pitchFamily="34" charset="-122"/>
            </a:endParaRPr>
          </a:p>
          <a:p>
            <a:pPr>
              <a:lnSpc>
                <a:spcPct val="150000"/>
              </a:lnSpc>
            </a:pPr>
            <a:r>
              <a:rPr lang="zh-CN" altLang="en-US" sz="2000" dirty="0" smtClean="0">
                <a:solidFill>
                  <a:srgbClr val="0000CC"/>
                </a:solidFill>
                <a:latin typeface="微软雅黑" panose="020B0503020204020204" pitchFamily="34" charset="-122"/>
                <a:ea typeface="微软雅黑" panose="020B0503020204020204" pitchFamily="34" charset="-122"/>
              </a:rPr>
              <a:t>建立了这样一个管道：获取</a:t>
            </a:r>
            <a:r>
              <a:rPr lang="en-US" altLang="zh-CN" sz="2000" dirty="0" err="1" smtClean="0">
                <a:solidFill>
                  <a:srgbClr val="0000CC"/>
                </a:solidFill>
                <a:latin typeface="微软雅黑" panose="020B0503020204020204" pitchFamily="34" charset="-122"/>
                <a:ea typeface="微软雅黑" panose="020B0503020204020204" pitchFamily="34" charset="-122"/>
              </a:rPr>
              <a:t>ls</a:t>
            </a:r>
            <a:r>
              <a:rPr lang="zh-CN" altLang="en-US" sz="2000" dirty="0" smtClean="0">
                <a:solidFill>
                  <a:srgbClr val="0000CC"/>
                </a:solidFill>
                <a:latin typeface="微软雅黑" panose="020B0503020204020204" pitchFamily="34" charset="-122"/>
                <a:ea typeface="微软雅黑" panose="020B0503020204020204" pitchFamily="34" charset="-122"/>
              </a:rPr>
              <a:t>的输出，再将它作为</a:t>
            </a:r>
            <a:r>
              <a:rPr lang="en-US" altLang="zh-CN" sz="2000" dirty="0" smtClean="0">
                <a:solidFill>
                  <a:srgbClr val="0000CC"/>
                </a:solidFill>
                <a:latin typeface="微软雅黑" panose="020B0503020204020204" pitchFamily="34" charset="-122"/>
                <a:ea typeface="微软雅黑" panose="020B0503020204020204" pitchFamily="34" charset="-122"/>
              </a:rPr>
              <a:t>sort</a:t>
            </a:r>
            <a:r>
              <a:rPr lang="zh-CN" altLang="en-US" sz="2000" dirty="0" smtClean="0">
                <a:solidFill>
                  <a:srgbClr val="0000CC"/>
                </a:solidFill>
                <a:latin typeface="微软雅黑" panose="020B0503020204020204" pitchFamily="34" charset="-122"/>
                <a:ea typeface="微软雅黑" panose="020B0503020204020204" pitchFamily="34" charset="-122"/>
              </a:rPr>
              <a:t>命令的输入。形象地说，就是数据沿着管道从左边流到了右边。</a:t>
            </a:r>
            <a:endParaRPr lang="zh-CN" altLang="en-US" sz="2000" dirty="0">
              <a:solidFill>
                <a:srgbClr val="0000CC"/>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BB11F96A-4907-406E-A204-F78CAFBD0F1F}" type="datetime10">
              <a:rPr lang="zh-CN" altLang="en-US" smtClean="0"/>
            </a:fld>
            <a:endParaRPr lang="en-US" alt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blinds(horizontal)">
                                      <p:cBhvr>
                                        <p:cTn id="10" dur="500"/>
                                        <p:tgtEl>
                                          <p:spTgt spid="2050"/>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tags/tag1.xml><?xml version="1.0" encoding="utf-8"?>
<p:tagLst xmlns:p="http://schemas.openxmlformats.org/presentationml/2006/main">
  <p:tag name="KSO_WM_UNIT_TABLE_BEAUTIFY" val="smartTable{b0a72da5-86be-4e5e-ba49-d25481ad29ca}"/>
</p:tagLst>
</file>

<file path=ppt/theme/theme1.xml><?xml version="1.0" encoding="utf-8"?>
<a:theme xmlns:a="http://schemas.openxmlformats.org/drawingml/2006/main" name="嵌入式系统原理及应用教程第4章">
  <a:themeElements>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fontScheme name="sampl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a:solidFill>
            <a:srgbClr val="000000"/>
          </a:solidFill>
          <a:round/>
        </a:ln>
      </a:spPr>
      <a:bodyPr/>
      <a:lstStyle>
        <a:defPPr algn="ctr">
          <a:defRPr sz="1600" b="1" dirty="0">
            <a:solidFill>
              <a:srgbClr val="0000CC"/>
            </a:solidFill>
            <a:latin typeface="+mn-ea"/>
            <a:ea typeface="+mn-ea"/>
          </a:defRPr>
        </a:defPPr>
      </a:lstStyle>
    </a:spDef>
  </a:objectDefaults>
  <a:extraClrSchemeLst>
    <a:extraClrScheme>
      <a:clrScheme name="sample 1">
        <a:dk1>
          <a:srgbClr val="333333"/>
        </a:dk1>
        <a:lt1>
          <a:srgbClr val="FFFFFF"/>
        </a:lt1>
        <a:dk2>
          <a:srgbClr val="470E03"/>
        </a:dk2>
        <a:lt2>
          <a:srgbClr val="FFFFFF"/>
        </a:lt2>
        <a:accent1>
          <a:srgbClr val="CC6600"/>
        </a:accent1>
        <a:accent2>
          <a:srgbClr val="99CCFF"/>
        </a:accent2>
        <a:accent3>
          <a:srgbClr val="B1AAAA"/>
        </a:accent3>
        <a:accent4>
          <a:srgbClr val="DADADA"/>
        </a:accent4>
        <a:accent5>
          <a:srgbClr val="E2B8AA"/>
        </a:accent5>
        <a:accent6>
          <a:srgbClr val="8AB9E7"/>
        </a:accent6>
        <a:hlink>
          <a:srgbClr val="2EB62E"/>
        </a:hlink>
        <a:folHlink>
          <a:srgbClr val="E88A00"/>
        </a:folHlink>
      </a:clrScheme>
      <a:clrMap bg1="dk2" tx1="lt1" bg2="dk1" tx2="lt2" accent1="accent1" accent2="accent2" accent3="accent3" accent4="accent4" accent5="accent5" accent6="accent6" hlink="hlink" folHlink="folHlink"/>
    </a:extraClrScheme>
    <a:extraClrScheme>
      <a:clrScheme name="sample 2">
        <a:dk1>
          <a:srgbClr val="000000"/>
        </a:dk1>
        <a:lt1>
          <a:srgbClr val="D1D1D1"/>
        </a:lt1>
        <a:dk2>
          <a:srgbClr val="003600"/>
        </a:dk2>
        <a:lt2>
          <a:srgbClr val="FFFFFF"/>
        </a:lt2>
        <a:accent1>
          <a:srgbClr val="26A84E"/>
        </a:accent1>
        <a:accent2>
          <a:srgbClr val="C7E46A"/>
        </a:accent2>
        <a:accent3>
          <a:srgbClr val="AAAEAA"/>
        </a:accent3>
        <a:accent4>
          <a:srgbClr val="B2B2B2"/>
        </a:accent4>
        <a:accent5>
          <a:srgbClr val="ACD1B2"/>
        </a:accent5>
        <a:accent6>
          <a:srgbClr val="B4CF5F"/>
        </a:accent6>
        <a:hlink>
          <a:srgbClr val="00D69E"/>
        </a:hlink>
        <a:folHlink>
          <a:srgbClr val="4466A4"/>
        </a:folHlink>
      </a:clrScheme>
      <a:clrMap bg1="dk2" tx1="lt1" bg2="dk1" tx2="lt2" accent1="accent1" accent2="accent2" accent3="accent3" accent4="accent4" accent5="accent5" accent6="accent6" hlink="hlink" folHlink="folHlink"/>
    </a:extraClrScheme>
    <a:extraClrScheme>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嵌入式系统原理及应用教程第4章</Template>
  <TotalTime>0</TotalTime>
  <Words>9514</Words>
  <Application>WPS 演示</Application>
  <PresentationFormat>全屏显示(4:3)</PresentationFormat>
  <Paragraphs>692</Paragraphs>
  <Slides>42</Slides>
  <Notes>72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5</vt:i4>
      </vt:variant>
      <vt:variant>
        <vt:lpstr>幻灯片标题</vt:lpstr>
      </vt:variant>
      <vt:variant>
        <vt:i4>42</vt:i4>
      </vt:variant>
    </vt:vector>
  </HeadingPairs>
  <TitlesOfParts>
    <vt:vector size="64" baseType="lpstr">
      <vt:lpstr>Arial</vt:lpstr>
      <vt:lpstr>宋体</vt:lpstr>
      <vt:lpstr>Wingdings</vt:lpstr>
      <vt:lpstr>文鼎中特广告体</vt:lpstr>
      <vt:lpstr>Times New Roman</vt:lpstr>
      <vt:lpstr>楷体_GB2312</vt:lpstr>
      <vt:lpstr>微软雅黑</vt:lpstr>
      <vt:lpstr>Times</vt:lpstr>
      <vt:lpstr>Times</vt:lpstr>
      <vt:lpstr>Symbol</vt:lpstr>
      <vt:lpstr>Wingdings 3</vt:lpstr>
      <vt:lpstr>Arial Unicode MS</vt:lpstr>
      <vt:lpstr>黑体</vt:lpstr>
      <vt:lpstr>MS PGothic</vt:lpstr>
      <vt:lpstr>Bebas</vt:lpstr>
      <vt:lpstr>Segoe Print</vt:lpstr>
      <vt:lpstr>嵌入式系统原理及应用教程第4章</vt:lpstr>
      <vt:lpstr>Visio.Drawing.11</vt:lpstr>
      <vt:lpstr>Visio.Drawing.11</vt:lpstr>
      <vt:lpstr>Visio.Drawing.11</vt:lpstr>
      <vt:lpstr>Visio.Drawing.11</vt:lpstr>
      <vt:lpstr>Visio.Drawing.11</vt:lpstr>
      <vt:lpstr>PowerPoint 演示文稿</vt:lpstr>
      <vt:lpstr>PowerPoint 演示文稿</vt:lpstr>
      <vt:lpstr>PowerPoint 演示文稿</vt:lpstr>
      <vt:lpstr>6.3.1 进程间的通信方式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【例6-14】解除一个进程到共享内存的映射，并释放内存空间。</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海波</cp:lastModifiedBy>
  <cp:revision>2557</cp:revision>
  <cp:lastPrinted>2018-11-06T05:21:00Z</cp:lastPrinted>
  <dcterms:created xsi:type="dcterms:W3CDTF">2011-03-10T01:48:00Z</dcterms:created>
  <dcterms:modified xsi:type="dcterms:W3CDTF">2021-06-01T14:37:53Z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DC19BC85FB7A4124B12964D55F8E6193</vt:lpwstr>
  </property>
</Properties>
</file>