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5"/>
  </p:handoutMasterIdLst>
  <p:sldIdLst>
    <p:sldId id="494" r:id="rId3"/>
    <p:sldId id="899" r:id="rId5"/>
    <p:sldId id="1000" r:id="rId6"/>
    <p:sldId id="891" r:id="rId7"/>
    <p:sldId id="734" r:id="rId8"/>
    <p:sldId id="900" r:id="rId9"/>
    <p:sldId id="1047" r:id="rId10"/>
    <p:sldId id="901" r:id="rId11"/>
    <p:sldId id="956" r:id="rId12"/>
    <p:sldId id="955" r:id="rId13"/>
    <p:sldId id="1061" r:id="rId14"/>
    <p:sldId id="1002" r:id="rId15"/>
    <p:sldId id="959" r:id="rId16"/>
    <p:sldId id="984" r:id="rId17"/>
    <p:sldId id="987" r:id="rId18"/>
    <p:sldId id="1028" r:id="rId19"/>
    <p:sldId id="988" r:id="rId20"/>
    <p:sldId id="1048" r:id="rId21"/>
    <p:sldId id="1049" r:id="rId22"/>
    <p:sldId id="1029" r:id="rId23"/>
    <p:sldId id="990" r:id="rId24"/>
    <p:sldId id="1031" r:id="rId25"/>
    <p:sldId id="1131" r:id="rId26"/>
    <p:sldId id="1132" r:id="rId27"/>
    <p:sldId id="991" r:id="rId28"/>
    <p:sldId id="1032" r:id="rId29"/>
    <p:sldId id="992" r:id="rId30"/>
    <p:sldId id="1050" r:id="rId31"/>
    <p:sldId id="1033" r:id="rId32"/>
    <p:sldId id="1060" r:id="rId33"/>
    <p:sldId id="939" r:id="rId34"/>
    <p:sldId id="1001" r:id="rId35"/>
    <p:sldId id="1051" r:id="rId36"/>
    <p:sldId id="1020" r:id="rId37"/>
    <p:sldId id="1052" r:id="rId38"/>
    <p:sldId id="1053" r:id="rId39"/>
    <p:sldId id="1055" r:id="rId40"/>
    <p:sldId id="1056" r:id="rId41"/>
    <p:sldId id="1026" r:id="rId42"/>
    <p:sldId id="1057" r:id="rId43"/>
    <p:sldId id="1058" r:id="rId44"/>
    <p:sldId id="1059" r:id="rId45"/>
    <p:sldId id="1062" r:id="rId46"/>
    <p:sldId id="1069" r:id="rId47"/>
    <p:sldId id="1063" r:id="rId48"/>
    <p:sldId id="1064" r:id="rId49"/>
    <p:sldId id="1065" r:id="rId50"/>
    <p:sldId id="1081" r:id="rId51"/>
    <p:sldId id="1082" r:id="rId52"/>
    <p:sldId id="1066" r:id="rId53"/>
    <p:sldId id="1067" r:id="rId54"/>
    <p:sldId id="1068" r:id="rId55"/>
    <p:sldId id="1073" r:id="rId56"/>
    <p:sldId id="1074" r:id="rId57"/>
    <p:sldId id="1076" r:id="rId58"/>
    <p:sldId id="1075" r:id="rId59"/>
    <p:sldId id="1077" r:id="rId60"/>
    <p:sldId id="1078" r:id="rId61"/>
    <p:sldId id="1079" r:id="rId62"/>
    <p:sldId id="1070" r:id="rId63"/>
    <p:sldId id="1071" r:id="rId64"/>
    <p:sldId id="1072" r:id="rId65"/>
    <p:sldId id="1080" r:id="rId66"/>
    <p:sldId id="1039" r:id="rId67"/>
    <p:sldId id="1035" r:id="rId68"/>
    <p:sldId id="1036" r:id="rId69"/>
    <p:sldId id="1042" r:id="rId70"/>
    <p:sldId id="1043" r:id="rId71"/>
    <p:sldId id="1040" r:id="rId72"/>
    <p:sldId id="1046" r:id="rId73"/>
    <p:sldId id="1041" r:id="rId74"/>
  </p:sldIdLst>
  <p:sldSz cx="9144000" cy="6858000" type="screen4x3"/>
  <p:notesSz cx="6858000" cy="9144000"/>
  <p:defaultTextStyle>
    <a:defPPr>
      <a:defRPr lang="zh-CN"/>
    </a:defPPr>
    <a:lvl1pPr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3300"/>
    <a:srgbClr val="003366"/>
    <a:srgbClr val="0000FF"/>
    <a:srgbClr val="FF9900"/>
    <a:srgbClr val="000008"/>
    <a:srgbClr val="99CCFF"/>
    <a:srgbClr val="0055FE"/>
    <a:srgbClr val="FFFFCC"/>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1995" autoAdjust="0"/>
  </p:normalViewPr>
  <p:slideViewPr>
    <p:cSldViewPr snapToGrid="0">
      <p:cViewPr varScale="1">
        <p:scale>
          <a:sx n="79" d="100"/>
          <a:sy n="79" d="100"/>
        </p:scale>
        <p:origin x="1662" y="96"/>
      </p:cViewPr>
      <p:guideLst>
        <p:guide orient="horz" pos="2160"/>
        <p:guide pos="2880"/>
      </p:guideLst>
    </p:cSldViewPr>
  </p:slideViewPr>
  <p:outlineViewPr>
    <p:cViewPr>
      <p:scale>
        <a:sx n="33" d="100"/>
        <a:sy n="33" d="100"/>
      </p:scale>
      <p:origin x="0" y="-6186"/>
    </p:cViewPr>
  </p:outlineViewPr>
  <p:notesTextViewPr>
    <p:cViewPr>
      <p:scale>
        <a:sx n="100" d="100"/>
        <a:sy n="100" d="100"/>
      </p:scale>
      <p:origin x="0" y="0"/>
    </p:cViewPr>
  </p:notesTextViewPr>
  <p:sorterViewPr>
    <p:cViewPr>
      <p:scale>
        <a:sx n="66" d="100"/>
        <a:sy n="66" d="100"/>
      </p:scale>
      <p:origin x="0" y="7284"/>
    </p:cViewPr>
  </p:sorterViewPr>
  <p:notesViewPr>
    <p:cSldViewPr snapToGrid="0">
      <p:cViewPr varScale="1">
        <p:scale>
          <a:sx n="66" d="100"/>
          <a:sy n="66" d="100"/>
        </p:scale>
        <p:origin x="3134" y="67"/>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handoutMaster" Target="handoutMasters/handoutMaster1.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smtClean="0">
              <a:solidFill>
                <a:srgbClr val="FF5050"/>
              </a:solidFill>
            </a:rPr>
            <a:t>操作演示</a:t>
          </a:r>
          <a:endParaRPr lang="en-US" altLang="zh-CN" b="1" dirty="0" smtClean="0">
            <a:solidFill>
              <a:srgbClr val="FF5050"/>
            </a:solidFill>
          </a:endParaRPr>
        </a:p>
      </dgm:t>
    </dgm:pt>
    <dgm:pt modelId="{6CF8B54F-CF06-4DBC-8E1C-C0B89D6F0D31}" cxnId="{ABD3A719-B7AC-41DB-9518-71ECB9E8D890}" type="parTrans">
      <dgm:prSet/>
      <dgm:spPr/>
      <dgm:t>
        <a:bodyPr/>
        <a:lstStyle/>
        <a:p>
          <a:endParaRPr lang="zh-CN" altLang="en-US"/>
        </a:p>
      </dgm:t>
    </dgm:pt>
    <dgm:pt modelId="{A521A80E-9642-4F44-8F09-CA9015AA6F40}" cxnId="{ABD3A719-B7AC-41DB-9518-71ECB9E8D890}" type="sibTrans">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t>
        <a:bodyPr/>
        <a:lstStyle/>
        <a:p>
          <a:endParaRPr lang="zh-CN" altLang="en-US"/>
        </a:p>
      </dgm:t>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4" custLinFactNeighborX="6621" custLinFactNeighborY="-46">
        <dgm:presLayoutVars>
          <dgm:bulletEnabled val="1"/>
        </dgm:presLayoutVars>
      </dgm:prSet>
      <dgm:spPr/>
      <dgm:t>
        <a:bodyPr/>
        <a:lstStyle/>
        <a:p>
          <a:endParaRPr lang="zh-CN" altLang="en-US"/>
        </a:p>
      </dgm:t>
    </dgm:pt>
  </dgm:ptLst>
  <dgm:cxnLst>
    <dgm:cxn modelId="{4320D15D-533B-4914-8590-CA2E1351C1CC}" type="presOf" srcId="{A3ABF1C5-6607-4F3E-9B8F-187166E021C7}" destId="{539259C9-08D5-480C-924A-BE2430E9EEEA}"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60F97A80-59FD-4078-8A82-D3E0C0A9C6A1}" type="presOf" srcId="{5D18DF81-0CD1-49BE-B4DF-7DC3028B4BA4}" destId="{EF61488E-CF11-45C5-AFCB-942F7D0A789C}" srcOrd="0" destOrd="0" presId="urn:microsoft.com/office/officeart/2005/8/layout/arrow2"/>
    <dgm:cxn modelId="{8AAD5EA2-1AC9-4CD0-872A-092D802A34EE}" type="presParOf" srcId="{EF61488E-CF11-45C5-AFCB-942F7D0A789C}" destId="{A79DE4B4-5B99-4700-9681-4432A020B53C}" srcOrd="0" destOrd="0" presId="urn:microsoft.com/office/officeart/2005/8/layout/arrow2"/>
    <dgm:cxn modelId="{45631ED6-7B71-4C60-84B4-12B48FC2B718}" type="presParOf" srcId="{EF61488E-CF11-45C5-AFCB-942F7D0A789C}" destId="{3220C3A4-B3E7-4D15-9EFB-20A972602A63}" srcOrd="1" destOrd="0" presId="urn:microsoft.com/office/officeart/2005/8/layout/arrow2"/>
    <dgm:cxn modelId="{0FF51748-72E8-45AD-8BC8-37BC51B4CDD0}" type="presParOf" srcId="{3220C3A4-B3E7-4D15-9EFB-20A972602A63}" destId="{7D0F00E7-C4D6-46A7-91B8-88D9D4F6AF0C}" srcOrd="0" destOrd="0" presId="urn:microsoft.com/office/officeart/2005/8/layout/arrow2"/>
    <dgm:cxn modelId="{FFDA7898-871E-4050-AA94-3076612BDEAB}"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smtClean="0">
              <a:solidFill>
                <a:srgbClr val="FF5050"/>
              </a:solidFill>
            </a:rPr>
            <a:t>操作演示</a:t>
          </a:r>
          <a:endParaRPr lang="en-US" altLang="zh-CN" b="1" dirty="0" smtClean="0">
            <a:solidFill>
              <a:srgbClr val="FF5050"/>
            </a:solidFill>
          </a:endParaRPr>
        </a:p>
      </dgm:t>
    </dgm:pt>
    <dgm:pt modelId="{6CF8B54F-CF06-4DBC-8E1C-C0B89D6F0D31}" cxnId="{ABD3A719-B7AC-41DB-9518-71ECB9E8D890}" type="parTrans">
      <dgm:prSet/>
      <dgm:spPr/>
      <dgm:t>
        <a:bodyPr/>
        <a:lstStyle/>
        <a:p>
          <a:endParaRPr lang="zh-CN" altLang="en-US"/>
        </a:p>
      </dgm:t>
    </dgm:pt>
    <dgm:pt modelId="{A521A80E-9642-4F44-8F09-CA9015AA6F40}" cxnId="{ABD3A719-B7AC-41DB-9518-71ECB9E8D890}" type="sibTrans">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t>
        <a:bodyPr/>
        <a:lstStyle/>
        <a:p>
          <a:endParaRPr lang="zh-CN" altLang="en-US"/>
        </a:p>
      </dgm:t>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4" custLinFactNeighborX="6621" custLinFactNeighborY="-46">
        <dgm:presLayoutVars>
          <dgm:bulletEnabled val="1"/>
        </dgm:presLayoutVars>
      </dgm:prSet>
      <dgm:spPr/>
      <dgm:t>
        <a:bodyPr/>
        <a:lstStyle/>
        <a:p>
          <a:endParaRPr lang="zh-CN" altLang="en-US"/>
        </a:p>
      </dgm:t>
    </dgm:pt>
  </dgm:ptLst>
  <dgm:cxnLst>
    <dgm:cxn modelId="{667F5353-69AA-4741-B7B1-B461C4B4F47C}" type="presOf" srcId="{A3ABF1C5-6607-4F3E-9B8F-187166E021C7}" destId="{539259C9-08D5-480C-924A-BE2430E9EEEA}"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C8B7AF8B-7A4B-4237-B500-0BAD5A973500}" type="presOf" srcId="{5D18DF81-0CD1-49BE-B4DF-7DC3028B4BA4}" destId="{EF61488E-CF11-45C5-AFCB-942F7D0A789C}" srcOrd="0" destOrd="0" presId="urn:microsoft.com/office/officeart/2005/8/layout/arrow2"/>
    <dgm:cxn modelId="{A55700B0-0A41-4749-A7F8-604649E7AE5B}" type="presParOf" srcId="{EF61488E-CF11-45C5-AFCB-942F7D0A789C}" destId="{A79DE4B4-5B99-4700-9681-4432A020B53C}" srcOrd="0" destOrd="0" presId="urn:microsoft.com/office/officeart/2005/8/layout/arrow2"/>
    <dgm:cxn modelId="{C6B639C5-8013-48B9-907C-56E236746D3E}" type="presParOf" srcId="{EF61488E-CF11-45C5-AFCB-942F7D0A789C}" destId="{3220C3A4-B3E7-4D15-9EFB-20A972602A63}" srcOrd="1" destOrd="0" presId="urn:microsoft.com/office/officeart/2005/8/layout/arrow2"/>
    <dgm:cxn modelId="{542AB3E3-D094-4EE6-A70B-B0EA92051404}" type="presParOf" srcId="{3220C3A4-B3E7-4D15-9EFB-20A972602A63}" destId="{7D0F00E7-C4D6-46A7-91B8-88D9D4F6AF0C}" srcOrd="0" destOrd="0" presId="urn:microsoft.com/office/officeart/2005/8/layout/arrow2"/>
    <dgm:cxn modelId="{0D299EB2-9FEA-4DC3-B315-2F65CA0A440A}"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smtClean="0">
              <a:solidFill>
                <a:srgbClr val="FF5050"/>
              </a:solidFill>
            </a:rPr>
            <a:t>操作演示</a:t>
          </a:r>
          <a:endParaRPr lang="en-US" altLang="zh-CN" sz="2000" b="1" kern="1200" dirty="0" smtClean="0">
            <a:solidFill>
              <a:srgbClr val="FF5050"/>
            </a:solidFill>
          </a:endParaRPr>
        </a:p>
      </dsp:txBody>
      <dsp:txXfrm>
        <a:off x="594073" y="806798"/>
        <a:ext cx="1139100" cy="475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smtClean="0">
              <a:solidFill>
                <a:srgbClr val="FF5050"/>
              </a:solidFill>
            </a:rPr>
            <a:t>操作演示</a:t>
          </a:r>
          <a:endParaRPr lang="en-US" altLang="zh-CN" sz="2000" b="1" kern="1200" dirty="0" smtClean="0">
            <a:solidFill>
              <a:srgbClr val="FF5050"/>
            </a:solidFill>
          </a:endParaRPr>
        </a:p>
      </dsp:txBody>
      <dsp:txXfrm>
        <a:off x="594073" y="806798"/>
        <a:ext cx="1139100" cy="475712"/>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FAA2C5-FFEB-4317-AE37-905123FA2A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FCA2BE-8F46-46D6-88CA-2B5CCE2667D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601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36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8602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8602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602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FF47F261-1A46-4EE7-92E8-38CF68948EA5}"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baseline="0" dirty="0" smtClean="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010E20AA-7792-4355-8344-E280EDD409FA}" type="slidenum">
              <a:rPr lang="en-US" altLang="zh-CN" sz="1100"/>
            </a:fld>
            <a:endParaRPr lang="en-US" altLang="zh-CN" sz="1100"/>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073E16A3-04CB-47DB-9717-9FD9C2D5FF59}" type="slidenum">
              <a:rPr lang="en-US" altLang="zh-CN"/>
            </a:fld>
            <a:endParaRPr lang="en-US" altLang="zh-CN"/>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073E16A3-04CB-47DB-9717-9FD9C2D5FF59}" type="slidenum">
              <a:rPr lang="en-US" altLang="zh-CN"/>
            </a:fld>
            <a:endParaRPr lang="en-US" altLang="zh-CN"/>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该函数仅适用于</a:t>
            </a:r>
            <a:r>
              <a:rPr lang="en-US" altLang="zh-CN" dirty="0" smtClean="0"/>
              <a:t>TCP</a:t>
            </a:r>
            <a:r>
              <a:rPr lang="zh-CN" altLang="en-US" dirty="0" smtClean="0"/>
              <a:t>连接，对于</a:t>
            </a:r>
            <a:r>
              <a:rPr lang="en-US" altLang="zh-CN" dirty="0" smtClean="0"/>
              <a:t>UDP</a:t>
            </a:r>
            <a:r>
              <a:rPr lang="zh-CN" altLang="en-US" dirty="0" smtClean="0"/>
              <a:t>的连接则没有必要。</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073E16A3-04CB-47DB-9717-9FD9C2D5FF59}" type="slidenum">
              <a:rPr lang="en-US" altLang="zh-CN"/>
            </a:fld>
            <a:endParaRPr lang="en-US" altLang="zh-CN"/>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073E16A3-04CB-47DB-9717-9FD9C2D5FF59}" type="slidenum">
              <a:rPr lang="en-US" altLang="zh-CN"/>
            </a:fld>
            <a:endParaRPr lang="en-US" altLang="zh-CN"/>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073E16A3-04CB-47DB-9717-9FD9C2D5FF59}" type="slidenum">
              <a:rPr lang="en-US" altLang="zh-CN"/>
            </a:fld>
            <a:endParaRPr lang="en-US" altLang="zh-CN"/>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err="1" smtClean="0"/>
              <a:t>addr,addrlen</a:t>
            </a:r>
            <a:r>
              <a:rPr lang="zh-CN" altLang="en-US" dirty="0" smtClean="0"/>
              <a:t>是用来给客户端的程序填写的</a:t>
            </a:r>
            <a:r>
              <a:rPr lang="en-US" altLang="zh-CN" dirty="0" smtClean="0"/>
              <a:t>,</a:t>
            </a:r>
            <a:r>
              <a:rPr lang="zh-CN" altLang="en-US" dirty="0" smtClean="0"/>
              <a:t>服务器端只要传递指针就可以了</a:t>
            </a:r>
            <a:r>
              <a:rPr lang="en-US" altLang="zh-CN" dirty="0" smtClean="0"/>
              <a:t>. </a:t>
            </a:r>
            <a:r>
              <a:rPr lang="en-US" altLang="zh-CN" dirty="0" err="1" smtClean="0"/>
              <a:t>bind,listen</a:t>
            </a:r>
            <a:r>
              <a:rPr lang="zh-CN" altLang="en-US" dirty="0" smtClean="0"/>
              <a:t>和</a:t>
            </a:r>
            <a:r>
              <a:rPr lang="en-US" altLang="zh-CN" dirty="0" smtClean="0"/>
              <a:t>accept</a:t>
            </a:r>
            <a:r>
              <a:rPr lang="zh-CN" altLang="en-US" dirty="0" smtClean="0"/>
              <a:t>是服务器端用的函数</a:t>
            </a:r>
            <a:r>
              <a:rPr lang="en-US" altLang="zh-CN" dirty="0" smtClean="0"/>
              <a:t>,</a:t>
            </a:r>
            <a:br>
              <a:rPr lang="en-US" altLang="zh-CN" dirty="0" smtClean="0"/>
            </a:br>
            <a:r>
              <a:rPr lang="en-US" altLang="zh-CN" dirty="0" smtClean="0"/>
              <a:t> accept</a:t>
            </a:r>
            <a:r>
              <a:rPr lang="zh-CN" altLang="en-US" dirty="0" smtClean="0"/>
              <a:t>调用时</a:t>
            </a:r>
            <a:r>
              <a:rPr lang="en-US" altLang="zh-CN" dirty="0" smtClean="0"/>
              <a:t>,</a:t>
            </a:r>
            <a:r>
              <a:rPr lang="zh-CN" altLang="en-US" dirty="0" smtClean="0"/>
              <a:t>服务器端的程序会一直阻塞到有一个 客户程序发出了连接</a:t>
            </a:r>
            <a:r>
              <a:rPr lang="en-US" altLang="zh-CN" dirty="0" smtClean="0"/>
              <a:t>. accept</a:t>
            </a:r>
            <a:r>
              <a:rPr lang="zh-CN" altLang="en-US" dirty="0" smtClean="0"/>
              <a:t>成功时返回最后的服务器端的文件描述符</a:t>
            </a:r>
            <a:r>
              <a:rPr lang="en-US" altLang="zh-CN" dirty="0" smtClean="0"/>
              <a:t>, </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073E16A3-04CB-47DB-9717-9FD9C2D5FF59}" type="slidenum">
              <a:rPr lang="en-US" altLang="zh-CN"/>
            </a:fld>
            <a:endParaRPr lang="en-US" altLang="zh-CN"/>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073E16A3-04CB-47DB-9717-9FD9C2D5FF59}" type="slidenum">
              <a:rPr lang="en-US" altLang="zh-CN"/>
            </a:fld>
            <a:endParaRPr lang="en-US" altLang="zh-CN"/>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073E16A3-04CB-47DB-9717-9FD9C2D5FF59}" type="slidenum">
              <a:rPr lang="en-US" altLang="zh-CN"/>
            </a:fld>
            <a:endParaRPr lang="en-US" altLang="zh-CN"/>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r>
              <a:rPr lang="zh-CN" altLang="en-US" dirty="0" smtClean="0"/>
              <a:t>网络层</a:t>
            </a:r>
            <a:endParaRPr lang="zh-CN"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r>
              <a:rPr lang="zh-CN" altLang="en-US" dirty="0" smtClean="0"/>
              <a:t>网络层</a:t>
            </a:r>
            <a:endParaRPr lang="en-US" altLang="zh-CN" dirty="0" smtClean="0"/>
          </a:p>
          <a:p>
            <a:pPr eaLnBrk="1" hangingPunct="1">
              <a:spcBef>
                <a:spcPct val="0"/>
              </a:spcBef>
            </a:pPr>
            <a:endParaRPr lang="en-US" altLang="zh-CN" dirty="0" smtClean="0"/>
          </a:p>
          <a:p>
            <a:pPr eaLnBrk="1" hangingPunct="1">
              <a:spcBef>
                <a:spcPct val="0"/>
              </a:spcBef>
            </a:pP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传输控制协议</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因特网协议</a:t>
            </a:r>
            <a:r>
              <a:rPr lang="en-US" altLang="zh-CN" sz="1200" b="0" i="0" kern="1200" smtClean="0">
                <a:solidFill>
                  <a:schemeClr val="tx1"/>
                </a:solidFill>
                <a:effectLst/>
                <a:latin typeface="Arial" panose="020B0604020202020204" pitchFamily="34" charset="0"/>
                <a:ea typeface="宋体" panose="02010600030101010101" pitchFamily="2" charset="-122"/>
                <a:cs typeface="+mn-cs"/>
              </a:rPr>
              <a:t>(TCP/IP)</a:t>
            </a:r>
            <a:endParaRPr lang="zh-CN"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r>
              <a:rPr lang="zh-CN" altLang="en-US" dirty="0" smtClean="0"/>
              <a:t>网络层</a:t>
            </a:r>
            <a:endParaRPr lang="zh-CN" alt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r>
              <a:rPr lang="zh-CN" altLang="en-US" dirty="0" smtClean="0"/>
              <a:t>网络层</a:t>
            </a:r>
            <a:endParaRPr lang="zh-CN"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r>
              <a:rPr lang="zh-CN" altLang="en-US" dirty="0" smtClean="0"/>
              <a:t>网络传输协议中的传输层中有很多协议，而较为典型的则是</a:t>
            </a:r>
            <a:r>
              <a:rPr lang="en-US" altLang="zh-CN" dirty="0" smtClean="0"/>
              <a:t>TCP</a:t>
            </a:r>
            <a:r>
              <a:rPr lang="zh-CN" altLang="en-US" dirty="0" smtClean="0"/>
              <a:t>与</a:t>
            </a:r>
            <a:r>
              <a:rPr lang="en-US" altLang="zh-CN" dirty="0" smtClean="0"/>
              <a:t>UPD</a:t>
            </a:r>
            <a:r>
              <a:rPr lang="zh-CN" altLang="en-US" dirty="0" smtClean="0"/>
              <a:t>协议</a:t>
            </a:r>
            <a:endParaRPr lang="zh-CN"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套接字是一种进程间通信的方法，不同于以往介绍的进程间通信方法的是，它并不局限于同一台计算机的资源，除了可以在本地运行，还可以在网络中运行。</a:t>
            </a:r>
            <a:endParaRPr lang="zh-CN" altLang="en-US" dirty="0" smtClean="0"/>
          </a:p>
          <a:p>
            <a:r>
              <a:rPr lang="en-US" altLang="zh-CN" dirty="0" smtClean="0"/>
              <a:t>2.</a:t>
            </a:r>
            <a:r>
              <a:rPr lang="zh-CN" altLang="en-US" dirty="0" smtClean="0"/>
              <a:t>套接字接口（</a:t>
            </a:r>
            <a:r>
              <a:rPr lang="en-US" altLang="zh-CN" dirty="0" smtClean="0"/>
              <a:t>socket interface</a:t>
            </a:r>
            <a:r>
              <a:rPr lang="zh-CN" altLang="en-US" dirty="0" smtClean="0"/>
              <a:t>）由伯克利版本</a:t>
            </a:r>
            <a:r>
              <a:rPr lang="en-US" altLang="zh-CN" dirty="0" smtClean="0"/>
              <a:t>UNIX</a:t>
            </a:r>
            <a:r>
              <a:rPr lang="zh-CN" altLang="en-US" dirty="0" smtClean="0"/>
              <a:t>引入，</a:t>
            </a:r>
            <a:endParaRPr lang="en-US" altLang="zh-CN" dirty="0" smtClean="0"/>
          </a:p>
          <a:p>
            <a:r>
              <a:rPr lang="en-US" altLang="zh-CN" dirty="0" smtClean="0"/>
              <a:t>3.</a:t>
            </a:r>
            <a:r>
              <a:rPr lang="zh-CN" altLang="en-US" dirty="0" smtClean="0"/>
              <a:t>一台机器上的进程可以使用套接字与另一台机器上的进程通信。</a:t>
            </a:r>
            <a:endParaRPr lang="en-US" altLang="zh-CN" dirty="0" smtClean="0"/>
          </a:p>
          <a:p>
            <a:r>
              <a:rPr lang="en-US" altLang="zh-CN" dirty="0" smtClean="0"/>
              <a:t>4.</a:t>
            </a:r>
            <a:r>
              <a:rPr lang="zh-CN" altLang="en-US" dirty="0" smtClean="0"/>
              <a:t>同一台机器的进程间也可以用套接字通信。</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字节流套接字</a:t>
            </a:r>
            <a:endParaRPr lang="zh-CN" altLang="en-US" dirty="0" smtClean="0"/>
          </a:p>
          <a:p>
            <a:r>
              <a:rPr lang="zh-CN" altLang="en-US" dirty="0" smtClean="0"/>
              <a:t>基于</a:t>
            </a:r>
            <a:r>
              <a:rPr lang="en-US" altLang="zh-CN" dirty="0" smtClean="0"/>
              <a:t>TCP</a:t>
            </a:r>
            <a:r>
              <a:rPr lang="zh-CN" altLang="en-US" dirty="0" smtClean="0"/>
              <a:t>协议的连接和传输方式，又称为</a:t>
            </a:r>
            <a:r>
              <a:rPr lang="en-US" altLang="zh-CN" dirty="0" smtClean="0"/>
              <a:t>TCP</a:t>
            </a:r>
            <a:r>
              <a:rPr lang="zh-CN" altLang="en-US" dirty="0" smtClean="0"/>
              <a:t>套接字。</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一种是面向连接的协议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TCP</a:t>
            </a:r>
            <a:endParaRPr lang="zh-CN" altLang="en-US" dirty="0" smtClean="0"/>
          </a:p>
          <a:p>
            <a:r>
              <a:rPr lang="zh-CN" altLang="en-US" dirty="0" smtClean="0"/>
              <a:t>    数据报套接字</a:t>
            </a:r>
            <a:endParaRPr lang="zh-CN" altLang="en-US" dirty="0" smtClean="0"/>
          </a:p>
          <a:p>
            <a:r>
              <a:rPr lang="zh-CN" altLang="en-US" dirty="0" smtClean="0"/>
              <a:t>基于</a:t>
            </a:r>
            <a:r>
              <a:rPr lang="en-US" altLang="zh-CN" dirty="0" smtClean="0"/>
              <a:t>UDP</a:t>
            </a:r>
            <a:r>
              <a:rPr lang="zh-CN" altLang="en-US" dirty="0" smtClean="0"/>
              <a:t>协议的连接和传输方式，又称为</a:t>
            </a:r>
            <a:r>
              <a:rPr lang="en-US" altLang="zh-CN" dirty="0" smtClean="0"/>
              <a:t>UDP</a:t>
            </a:r>
            <a:r>
              <a:rPr lang="zh-CN" altLang="en-US" dirty="0" smtClean="0"/>
              <a:t>套接字。</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一种是无连接的协议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UDP</a:t>
            </a:r>
            <a:endParaRPr lang="zh-CN" altLang="en-US" dirty="0" smtClean="0"/>
          </a:p>
          <a:p>
            <a:r>
              <a:rPr lang="zh-CN" altLang="en-US" dirty="0" smtClean="0"/>
              <a:t>    原始套接字</a:t>
            </a:r>
            <a:endParaRPr lang="zh-CN" altLang="en-US" dirty="0" smtClean="0"/>
          </a:p>
          <a:p>
            <a:r>
              <a:rPr lang="zh-CN" altLang="en-US" dirty="0" smtClean="0"/>
              <a:t>原始套接字允许对底层协议如</a:t>
            </a:r>
            <a:r>
              <a:rPr lang="en-US" altLang="zh-CN" dirty="0" smtClean="0"/>
              <a:t>IP</a:t>
            </a:r>
            <a:r>
              <a:rPr lang="zh-CN" altLang="en-US" dirty="0" smtClean="0"/>
              <a:t>或</a:t>
            </a:r>
            <a:r>
              <a:rPr lang="en-US" altLang="zh-CN" dirty="0" smtClean="0"/>
              <a:t>ICMP</a:t>
            </a:r>
            <a:r>
              <a:rPr lang="zh-CN" altLang="en-US" dirty="0" smtClean="0"/>
              <a:t>进行直接访问，提供</a:t>
            </a:r>
            <a:r>
              <a:rPr lang="en-US" altLang="zh-CN" dirty="0" smtClean="0"/>
              <a:t>TCP</a:t>
            </a:r>
            <a:r>
              <a:rPr lang="zh-CN" altLang="en-US" dirty="0" smtClean="0"/>
              <a:t>套接字和</a:t>
            </a:r>
            <a:r>
              <a:rPr lang="en-US" altLang="zh-CN" dirty="0" smtClean="0"/>
              <a:t>UDP</a:t>
            </a:r>
            <a:r>
              <a:rPr lang="zh-CN" altLang="en-US" dirty="0" smtClean="0"/>
              <a:t>套接字所不提供的功能，主要用于对一些协议的开发，如构造自己的</a:t>
            </a:r>
            <a:r>
              <a:rPr lang="en-US" altLang="zh-CN" dirty="0" smtClean="0"/>
              <a:t>TCP</a:t>
            </a:r>
            <a:r>
              <a:rPr lang="zh-CN" altLang="en-US" dirty="0" smtClean="0"/>
              <a:t>或</a:t>
            </a:r>
            <a:r>
              <a:rPr lang="en-US" altLang="zh-CN" dirty="0" smtClean="0"/>
              <a:t>UDP</a:t>
            </a:r>
            <a:r>
              <a:rPr lang="zh-CN" altLang="en-US" dirty="0" smtClean="0"/>
              <a:t>分组等。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69A0CC5-77A7-4F3B-A80C-D34D765C2B56}"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p:cSld name="标题幻灯片">
    <p:spTree>
      <p:nvGrpSpPr>
        <p:cNvPr id="1" name=""/>
        <p:cNvGrpSpPr/>
        <p:nvPr/>
      </p:nvGrpSpPr>
      <p:grpSpPr>
        <a:xfrm>
          <a:off x="0" y="0"/>
          <a:ext cx="0" cy="0"/>
          <a:chOff x="0" y="0"/>
          <a:chExt cx="0" cy="0"/>
        </a:xfrm>
      </p:grpSpPr>
      <p:sp>
        <p:nvSpPr>
          <p:cNvPr id="9" name="Rectangle 6"/>
          <p:cNvSpPr>
            <a:spLocks noGrp="1" noChangeArrowheads="1"/>
          </p:cNvSpPr>
          <p:nvPr>
            <p:ph type="dt" sz="half" idx="10"/>
          </p:nvPr>
        </p:nvSpPr>
        <p:spPr>
          <a:xfrm>
            <a:off x="457200" y="6477000"/>
            <a:ext cx="2133600" cy="244475"/>
          </a:xfrm>
        </p:spPr>
        <p:txBody>
          <a:bodyPr/>
          <a:lstStyle>
            <a:lvl1pPr>
              <a:defRPr sz="1200"/>
            </a:lvl1pPr>
          </a:lstStyle>
          <a:p>
            <a:pPr>
              <a:defRPr/>
            </a:pPr>
            <a:endParaRPr lang="en-US" altLang="zh-CN"/>
          </a:p>
        </p:txBody>
      </p:sp>
      <p:sp>
        <p:nvSpPr>
          <p:cNvPr id="10" name="Rectangle 7"/>
          <p:cNvSpPr>
            <a:spLocks noGrp="1" noChangeArrowheads="1"/>
          </p:cNvSpPr>
          <p:nvPr>
            <p:ph type="ftr" sz="quarter" idx="11"/>
          </p:nvPr>
        </p:nvSpPr>
        <p:spPr>
          <a:xfrm>
            <a:off x="3124200" y="6477000"/>
            <a:ext cx="2895600" cy="244475"/>
          </a:xfrm>
        </p:spPr>
        <p:txBody>
          <a:bodyPr/>
          <a:lstStyle>
            <a:lvl1pPr>
              <a:defRPr sz="1200"/>
            </a:lvl1pPr>
          </a:lstStyle>
          <a:p>
            <a:pPr>
              <a:defRPr/>
            </a:pPr>
            <a:endParaRPr lang="en-US" altLang="zh-CN"/>
          </a:p>
        </p:txBody>
      </p:sp>
      <p:sp>
        <p:nvSpPr>
          <p:cNvPr id="11" name="Rectangle 8"/>
          <p:cNvSpPr>
            <a:spLocks noGrp="1" noChangeArrowheads="1"/>
          </p:cNvSpPr>
          <p:nvPr>
            <p:ph type="sldNum" sz="quarter" idx="12"/>
          </p:nvPr>
        </p:nvSpPr>
        <p:spPr>
          <a:xfrm>
            <a:off x="6553200" y="6477000"/>
            <a:ext cx="2133600" cy="244475"/>
          </a:xfrm>
        </p:spPr>
        <p:txBody>
          <a:bodyPr/>
          <a:lstStyle>
            <a:lvl1pPr>
              <a:defRPr sz="1200"/>
            </a:lvl1pPr>
          </a:lstStyle>
          <a:p>
            <a:pPr>
              <a:defRPr/>
            </a:pPr>
            <a:fld id="{9CA3FB00-AEC8-4D31-A107-18E25BE6F68E}" type="slidenum">
              <a:rPr lang="en-US" altLang="zh-CN"/>
            </a:fld>
            <a:endParaRPr lang="en-US" altLang="zh-CN"/>
          </a:p>
        </p:txBody>
      </p:sp>
    </p:spTree>
  </p:cSld>
  <p:clrMapOvr>
    <a:masterClrMapping/>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F70240DA-EB96-4F40-84C4-D5F1041F6722}" type="slidenum">
              <a:rPr lang="en-US" altLang="zh-CN"/>
            </a:fld>
            <a:endParaRPr lang="en-US" altLang="zh-CN"/>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228600"/>
            <a:ext cx="2095500" cy="6629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228600"/>
            <a:ext cx="6134100" cy="6629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848429C6-C7EE-4A8B-920C-0A2E933DE9F2}" type="slidenum">
              <a:rPr lang="en-US" altLang="zh-CN"/>
            </a:fld>
            <a:endParaRPr lang="en-US" altLang="zh-CN"/>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0"/>
            <a:ext cx="71628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457200" y="1609725"/>
            <a:ext cx="8229600" cy="5248275"/>
          </a:xfrm>
        </p:spPr>
        <p:txBody>
          <a:bodyPr/>
          <a:lstStyle/>
          <a:p>
            <a:pPr lvl="0"/>
            <a:r>
              <a:rPr lang="zh-CN" altLang="en-US" noProof="0" smtClean="0"/>
              <a:t>单击图标添加表格</a:t>
            </a:r>
            <a:endParaRPr lang="zh-CN" altLang="en-US" noProof="0" smtClean="0"/>
          </a:p>
        </p:txBody>
      </p:sp>
      <p:sp>
        <p:nvSpPr>
          <p:cNvPr id="4" name="Rectangle 3"/>
          <p:cNvSpPr>
            <a:spLocks noGrp="1" noChangeArrowheads="1"/>
          </p:cNvSpPr>
          <p:nvPr>
            <p:ph type="dt" sz="half" idx="10"/>
          </p:nvPr>
        </p:nvSpPr>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04FAEB68-EDE1-48E0-9731-A062AD7C29B7}" type="slidenum">
              <a:rPr lang="en-US" altLang="zh-CN"/>
            </a:fld>
            <a:endParaRPr lang="en-US" altLang="zh-CN"/>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48A4DD4F-F5BB-4C48-A429-261A15828944}" type="slidenum">
              <a:rPr lang="en-US" altLang="zh-CN"/>
            </a:fld>
            <a:endParaRPr lang="en-US" altLang="zh-CN"/>
          </a:p>
        </p:txBody>
      </p:sp>
    </p:spTree>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3"/>
          <p:cNvSpPr>
            <a:spLocks noGrp="1" noChangeArrowheads="1"/>
          </p:cNvSpPr>
          <p:nvPr>
            <p:ph type="dt" sz="half" idx="10"/>
          </p:nvPr>
        </p:nvSpPr>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B976FD8E-BC0E-4FAF-929B-42DBCDE07ADE}" type="slidenum">
              <a:rPr lang="en-US" altLang="zh-CN"/>
            </a:fld>
            <a:endParaRPr lang="en-US" altLang="zh-CN"/>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02300"/>
            <a:ext cx="7162800" cy="710751"/>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9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9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3"/>
          <p:cNvSpPr>
            <a:spLocks noGrp="1" noChangeArrowheads="1"/>
          </p:cNvSpPr>
          <p:nvPr>
            <p:ph type="dt" sz="half" idx="10"/>
          </p:nvPr>
        </p:nvSpPr>
        <p:spPr/>
        <p:txBody>
          <a:bodyPr/>
          <a:lstStyle>
            <a:lvl1pPr>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p:txBody>
          <a:bodyPr/>
          <a:lstStyle>
            <a:lvl1pPr>
              <a:defRPr/>
            </a:lvl1pPr>
          </a:lstStyle>
          <a:p>
            <a:pPr>
              <a:defRPr/>
            </a:pPr>
            <a:fld id="{5E7EA5F2-D70B-4ADF-8D00-163612D83317}" type="slidenum">
              <a:rPr lang="en-US" altLang="zh-CN"/>
            </a:fld>
            <a:endParaRPr lang="en-US" altLang="zh-CN"/>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3"/>
          <p:cNvSpPr>
            <a:spLocks noGrp="1" noChangeArrowheads="1"/>
          </p:cNvSpPr>
          <p:nvPr>
            <p:ph type="dt" sz="half" idx="10"/>
          </p:nvPr>
        </p:nvSpPr>
        <p:spPr/>
        <p:txBody>
          <a:bodyPr/>
          <a:lstStyle>
            <a:lvl1pPr>
              <a:defRPr/>
            </a:lvl1pPr>
          </a:lstStyle>
          <a:p>
            <a:pPr>
              <a:defRPr/>
            </a:pPr>
            <a:endParaRPr lang="en-US" altLang="zh-CN"/>
          </a:p>
        </p:txBody>
      </p:sp>
      <p:sp>
        <p:nvSpPr>
          <p:cNvPr id="8" name="Rectangle 4"/>
          <p:cNvSpPr>
            <a:spLocks noGrp="1" noChangeArrowheads="1"/>
          </p:cNvSpPr>
          <p:nvPr>
            <p:ph type="ftr" sz="quarter" idx="11"/>
          </p:nvPr>
        </p:nvSpPr>
        <p:spPr/>
        <p:txBody>
          <a:bodyPr/>
          <a:lstStyle>
            <a:lvl1pPr>
              <a:defRPr/>
            </a:lvl1pPr>
          </a:lstStyle>
          <a:p>
            <a:pPr>
              <a:defRPr/>
            </a:pPr>
            <a:endParaRPr lang="en-US" altLang="zh-CN"/>
          </a:p>
        </p:txBody>
      </p:sp>
      <p:sp>
        <p:nvSpPr>
          <p:cNvPr id="9" name="Rectangle 5"/>
          <p:cNvSpPr>
            <a:spLocks noGrp="1" noChangeArrowheads="1"/>
          </p:cNvSpPr>
          <p:nvPr>
            <p:ph type="sldNum" sz="quarter" idx="12"/>
          </p:nvPr>
        </p:nvSpPr>
        <p:spPr/>
        <p:txBody>
          <a:bodyPr/>
          <a:lstStyle>
            <a:lvl1pPr>
              <a:defRPr/>
            </a:lvl1pPr>
          </a:lstStyle>
          <a:p>
            <a:pPr>
              <a:defRPr/>
            </a:pPr>
            <a:fld id="{3FA8F371-DDBB-4ED1-BC19-B8BB83E45EA8}" type="slidenum">
              <a:rPr lang="en-US" altLang="zh-CN"/>
            </a:fld>
            <a:endParaRPr lang="en-US" altLang="zh-CN"/>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dt" sz="half" idx="10"/>
          </p:nvPr>
        </p:nvSpPr>
        <p:spPr/>
        <p:txBody>
          <a:bodyPr/>
          <a:lstStyle>
            <a:lvl1pPr>
              <a:defRPr/>
            </a:lvl1pPr>
          </a:lstStyle>
          <a:p>
            <a:pPr>
              <a:defRPr/>
            </a:pPr>
            <a:endParaRPr lang="en-US" altLang="zh-CN"/>
          </a:p>
        </p:txBody>
      </p:sp>
      <p:sp>
        <p:nvSpPr>
          <p:cNvPr id="4" name="Rectangle 4"/>
          <p:cNvSpPr>
            <a:spLocks noGrp="1" noChangeArrowheads="1"/>
          </p:cNvSpPr>
          <p:nvPr>
            <p:ph type="ftr" sz="quarter" idx="11"/>
          </p:nvPr>
        </p:nvSpPr>
        <p:spPr/>
        <p:txBody>
          <a:bodyPr/>
          <a:lstStyle>
            <a:lvl1pPr>
              <a:defRPr/>
            </a:lvl1pPr>
          </a:lstStyle>
          <a:p>
            <a:pPr>
              <a:defRPr/>
            </a:pPr>
            <a:endParaRPr lang="en-US" altLang="zh-CN"/>
          </a:p>
        </p:txBody>
      </p:sp>
      <p:sp>
        <p:nvSpPr>
          <p:cNvPr id="5" name="Rectangle 5"/>
          <p:cNvSpPr>
            <a:spLocks noGrp="1" noChangeArrowheads="1"/>
          </p:cNvSpPr>
          <p:nvPr>
            <p:ph type="sldNum" sz="quarter" idx="12"/>
          </p:nvPr>
        </p:nvSpPr>
        <p:spPr/>
        <p:txBody>
          <a:bodyPr/>
          <a:lstStyle>
            <a:lvl1pPr>
              <a:defRPr/>
            </a:lvl1pPr>
          </a:lstStyle>
          <a:p>
            <a:pPr>
              <a:defRPr/>
            </a:pPr>
            <a:fld id="{97F17537-8E0B-4F5F-BFD9-33F8F2A78942}" type="slidenum">
              <a:rPr lang="en-US" altLang="zh-CN"/>
            </a:fld>
            <a:endParaRPr lang="en-US" altLang="zh-CN"/>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a:defRPr/>
            </a:lvl1pPr>
          </a:lstStyle>
          <a:p>
            <a:pPr>
              <a:defRPr/>
            </a:pPr>
            <a:endParaRPr lang="en-US" altLang="zh-CN" dirty="0"/>
          </a:p>
        </p:txBody>
      </p:sp>
      <p:sp>
        <p:nvSpPr>
          <p:cNvPr id="3" name="Rectangle 4"/>
          <p:cNvSpPr>
            <a:spLocks noGrp="1" noChangeArrowheads="1"/>
          </p:cNvSpPr>
          <p:nvPr>
            <p:ph type="ftr" sz="quarter" idx="11"/>
          </p:nvPr>
        </p:nvSpPr>
        <p:spPr/>
        <p:txBody>
          <a:bodyPr/>
          <a:lstStyle>
            <a:lvl1pPr>
              <a:defRPr/>
            </a:lvl1pPr>
          </a:lstStyle>
          <a:p>
            <a:pPr>
              <a:defRPr/>
            </a:pPr>
            <a:endParaRPr lang="en-US" altLang="zh-CN"/>
          </a:p>
        </p:txBody>
      </p:sp>
      <p:sp>
        <p:nvSpPr>
          <p:cNvPr id="4" name="Rectangle 5"/>
          <p:cNvSpPr>
            <a:spLocks noGrp="1" noChangeArrowheads="1"/>
          </p:cNvSpPr>
          <p:nvPr>
            <p:ph type="sldNum" sz="quarter" idx="12"/>
          </p:nvPr>
        </p:nvSpPr>
        <p:spPr/>
        <p:txBody>
          <a:bodyPr/>
          <a:lstStyle>
            <a:lvl1pPr>
              <a:defRPr/>
            </a:lvl1pPr>
          </a:lstStyle>
          <a:p>
            <a:pPr>
              <a:defRPr/>
            </a:pPr>
            <a:fld id="{2FE7F327-47C0-400D-A77B-0C0707B3FD61}" type="slidenum">
              <a:rPr lang="en-US" altLang="zh-CN"/>
            </a:fld>
            <a:endParaRPr lang="en-US" altLang="zh-CN"/>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3"/>
          <p:cNvSpPr>
            <a:spLocks noGrp="1" noChangeArrowheads="1"/>
          </p:cNvSpPr>
          <p:nvPr>
            <p:ph type="dt" sz="half" idx="10"/>
          </p:nvPr>
        </p:nvSpPr>
        <p:spPr/>
        <p:txBody>
          <a:bodyPr/>
          <a:lstStyle>
            <a:lvl1pPr>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p:txBody>
          <a:bodyPr/>
          <a:lstStyle>
            <a:lvl1pPr>
              <a:defRPr/>
            </a:lvl1pPr>
          </a:lstStyle>
          <a:p>
            <a:pPr>
              <a:defRPr/>
            </a:pPr>
            <a:fld id="{C0E61320-1ABB-4935-A69F-A831F91BA37A}" type="slidenum">
              <a:rPr lang="en-US" altLang="zh-CN"/>
            </a:fld>
            <a:endParaRPr lang="en-US" altLang="zh-CN"/>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3"/>
          <p:cNvSpPr>
            <a:spLocks noGrp="1" noChangeArrowheads="1"/>
          </p:cNvSpPr>
          <p:nvPr>
            <p:ph type="dt" sz="half" idx="10"/>
          </p:nvPr>
        </p:nvSpPr>
        <p:spPr/>
        <p:txBody>
          <a:bodyPr/>
          <a:lstStyle>
            <a:lvl1pPr>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p:txBody>
          <a:bodyPr/>
          <a:lstStyle>
            <a:lvl1pPr>
              <a:defRPr/>
            </a:lvl1pPr>
          </a:lstStyle>
          <a:p>
            <a:pPr>
              <a:defRPr/>
            </a:pPr>
            <a:fld id="{B2E3E282-F83E-4758-89AA-989A0A77927C}" type="slidenum">
              <a:rPr lang="en-US" altLang="zh-CN"/>
            </a:fld>
            <a:endParaRPr lang="en-US" altLang="zh-CN"/>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2"/>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457200" y="1609725"/>
            <a:ext cx="8229600" cy="5248275"/>
          </a:xfrm>
          <a:prstGeom prst="rect">
            <a:avLst/>
          </a:prstGeom>
          <a:noFill/>
          <a:ln w="9525">
            <a:noFill/>
            <a:miter lim="800000"/>
          </a:ln>
        </p:spPr>
        <p:txBody>
          <a:bodyPr vert="horz" wrap="square" lIns="91440" tIns="45720" rIns="91440" bIns="45720" numCol="1" anchor="t" anchorCtr="0" compatLnSpc="1"/>
          <a:lstStyle/>
          <a:p>
            <a:pPr lvl="0"/>
            <a:r>
              <a:rPr lang="zh-CN" altLang="en-US" dirty="0" smtClean="0"/>
              <a:t>一级标题</a:t>
            </a:r>
            <a:endParaRPr lang="zh-CN" altLang="en-US" dirty="0" smtClean="0"/>
          </a:p>
          <a:p>
            <a:pPr lvl="1"/>
            <a:r>
              <a:rPr lang="zh-CN" altLang="en-US" dirty="0" smtClean="0"/>
              <a:t>二级标题</a:t>
            </a:r>
            <a:endParaRPr lang="zh-CN" altLang="en-US" dirty="0" smtClean="0"/>
          </a:p>
          <a:p>
            <a:pPr lvl="2"/>
            <a:r>
              <a:rPr lang="zh-CN" altLang="en-US" dirty="0" smtClean="0"/>
              <a:t>三级标题</a:t>
            </a:r>
            <a:endParaRPr lang="zh-CN" altLang="en-US" dirty="0" smtClean="0"/>
          </a:p>
        </p:txBody>
      </p:sp>
      <p:sp>
        <p:nvSpPr>
          <p:cNvPr id="3075" name="Rectangle 3"/>
          <p:cNvSpPr>
            <a:spLocks noGrp="1" noChangeArrowheads="1"/>
          </p:cNvSpPr>
          <p:nvPr>
            <p:ph type="dt" sz="half" idx="2"/>
          </p:nvPr>
        </p:nvSpPr>
        <p:spPr bwMode="auto">
          <a:xfrm>
            <a:off x="457200" y="6400800"/>
            <a:ext cx="21336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a:defRPr/>
            </a:pPr>
            <a:endParaRPr lang="en-US" altLang="zh-CN"/>
          </a:p>
        </p:txBody>
      </p:sp>
      <p:sp>
        <p:nvSpPr>
          <p:cNvPr id="3076" name="Rectangle 4"/>
          <p:cNvSpPr>
            <a:spLocks noGrp="1" noChangeArrowheads="1"/>
          </p:cNvSpPr>
          <p:nvPr>
            <p:ph type="ftr" sz="quarter" idx="3"/>
          </p:nvPr>
        </p:nvSpPr>
        <p:spPr bwMode="auto">
          <a:xfrm>
            <a:off x="3124200" y="6400800"/>
            <a:ext cx="28956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a:defRPr/>
            </a:pPr>
            <a:endParaRPr lang="en-US" altLang="zh-CN"/>
          </a:p>
        </p:txBody>
      </p:sp>
      <p:sp>
        <p:nvSpPr>
          <p:cNvPr id="3077" name="Rectangle 5"/>
          <p:cNvSpPr>
            <a:spLocks noGrp="1" noChangeArrowheads="1"/>
          </p:cNvSpPr>
          <p:nvPr>
            <p:ph type="sldNum" sz="quarter" idx="4"/>
          </p:nvPr>
        </p:nvSpPr>
        <p:spPr bwMode="auto">
          <a:xfrm>
            <a:off x="6553200" y="6400800"/>
            <a:ext cx="21336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a:defRPr/>
            </a:pPr>
            <a:fld id="{20E04964-1779-4DED-89F8-0FA911829D34}" type="slidenum">
              <a:rPr lang="en-US" altLang="zh-CN"/>
            </a:fld>
            <a:endParaRPr lang="en-US" altLang="zh-CN"/>
          </a:p>
        </p:txBody>
      </p:sp>
      <p:sp>
        <p:nvSpPr>
          <p:cNvPr id="1030" name="Rectangle 6"/>
          <p:cNvSpPr>
            <a:spLocks noGrp="1" noChangeArrowheads="1"/>
          </p:cNvSpPr>
          <p:nvPr>
            <p:ph type="title"/>
          </p:nvPr>
        </p:nvSpPr>
        <p:spPr bwMode="black">
          <a:xfrm>
            <a:off x="304800" y="155772"/>
            <a:ext cx="7162800" cy="601860"/>
          </a:xfrm>
          <a:prstGeom prst="rect">
            <a:avLst/>
          </a:prstGeom>
          <a:noFill/>
          <a:ln w="9525">
            <a:noFill/>
            <a:miter lim="800000"/>
          </a:ln>
        </p:spPr>
        <p:txBody>
          <a:bodyPr vert="horz" wrap="square" lIns="91440" tIns="45720" rIns="91440" bIns="45720" numCol="1" anchor="ctr" anchorCtr="0" compatLnSpc="1"/>
          <a:lstStyle/>
          <a:p>
            <a:pPr lvl="0"/>
            <a:endParaRPr lang="zh-CN" altLang="zh-CN" dirty="0" smtClean="0"/>
          </a:p>
        </p:txBody>
      </p:sp>
      <p:sp>
        <p:nvSpPr>
          <p:cNvPr id="10" name="Rectangle 13"/>
          <p:cNvSpPr txBox="1">
            <a:spLocks noChangeArrowheads="1"/>
          </p:cNvSpPr>
          <p:nvPr userDrawn="1"/>
        </p:nvSpPr>
        <p:spPr bwMode="auto">
          <a:xfrm>
            <a:off x="-50800" y="6477000"/>
            <a:ext cx="533400" cy="381000"/>
          </a:xfrm>
          <a:prstGeom prst="rect">
            <a:avLst/>
          </a:prstGeom>
          <a:noFill/>
          <a:ln w="9525">
            <a:noFill/>
            <a:miter lim="800000"/>
          </a:ln>
          <a:effectLst/>
        </p:spPr>
        <p:txBody>
          <a:bodyPr vert="horz" wrap="square" lIns="91440" tIns="45720" rIns="91440" bIns="45720" numCol="1" anchor="b" anchorCtr="0" compatLnSpc="1"/>
          <a:lstStyle>
            <a:lvl1pPr algn="r">
              <a:defRPr sz="1400" b="1">
                <a:solidFill>
                  <a:schemeClr val="folHlink"/>
                </a:solidFill>
                <a:latin typeface="文鼎中特广告体" pitchFamily="33" charset="-122"/>
                <a:ea typeface="文鼎中特广告体" pitchFamily="33"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66EED6D-2BCF-49C3-A2BB-5D9F30128102}" type="slidenum">
              <a:rPr kumimoji="0" lang="en-US" altLang="zh-CN" sz="1400" b="1" i="0" u="none" strike="noStrike" kern="1200" cap="none" spc="0" normalizeH="0" baseline="0" noProof="0" smtClean="0">
                <a:ln>
                  <a:noFill/>
                </a:ln>
                <a:solidFill>
                  <a:srgbClr val="0000FF"/>
                </a:solidFill>
                <a:effectLst/>
                <a:uLnTx/>
                <a:uFillTx/>
                <a:latin typeface="文鼎中特广告体" pitchFamily="33" charset="-122"/>
                <a:ea typeface="文鼎中特广告体" pitchFamily="33" charset="-122"/>
                <a:cs typeface="+mn-cs"/>
              </a:rPr>
            </a:fld>
            <a:endParaRPr kumimoji="0" lang="en-US" altLang="zh-CN" sz="1400" b="1" i="0" u="none" strike="noStrike" kern="1200" cap="none" spc="0" normalizeH="0" baseline="0" noProof="0" dirty="0">
              <a:ln>
                <a:noFill/>
              </a:ln>
              <a:solidFill>
                <a:srgbClr val="0000FF"/>
              </a:solidFill>
              <a:effectLst/>
              <a:uLnTx/>
              <a:uFillTx/>
              <a:latin typeface="文鼎中特广告体" pitchFamily="33" charset="-122"/>
              <a:ea typeface="文鼎中特广告体" pitchFamily="33" charset="-122"/>
              <a:cs typeface="+mn-cs"/>
            </a:endParaRPr>
          </a:p>
        </p:txBody>
      </p:sp>
      <p:sp>
        <p:nvSpPr>
          <p:cNvPr id="11" name="Line 8"/>
          <p:cNvSpPr>
            <a:spLocks noChangeShapeType="1"/>
          </p:cNvSpPr>
          <p:nvPr userDrawn="1"/>
        </p:nvSpPr>
        <p:spPr bwMode="auto">
          <a:xfrm>
            <a:off x="228600" y="893539"/>
            <a:ext cx="8686800" cy="0"/>
          </a:xfrm>
          <a:prstGeom prst="line">
            <a:avLst/>
          </a:prstGeom>
          <a:noFill/>
          <a:ln w="57150" cmpd="thinThick">
            <a:solidFill>
              <a:schemeClr val="bg2"/>
            </a:solidFill>
            <a:round/>
          </a:ln>
          <a:effectLst/>
        </p:spPr>
        <p:txBody>
          <a:bodyPr/>
          <a:lstStyle/>
          <a:p>
            <a:pPr>
              <a:defRPr/>
            </a:pPr>
            <a:endParaRPr lang="zh-CN" altLang="en-US">
              <a:latin typeface="Arial" panose="020B0604020202020204" pitchFamily="34" charset="0"/>
              <a:ea typeface="宋体" panose="02010600030101010101" pitchFamily="2" charset="-122"/>
            </a:endParaRPr>
          </a:p>
        </p:txBody>
      </p:sp>
      <p:pic>
        <p:nvPicPr>
          <p:cNvPr id="2" name="Picture 1" descr="C:\Users\Puhb\Pictures\川农图片\川农图标.jpg"/>
          <p:cNvPicPr>
            <a:picLocks noChangeAspect="1" noChangeArrowheads="1"/>
          </p:cNvPicPr>
          <p:nvPr userDrawn="1"/>
        </p:nvPicPr>
        <p:blipFill>
          <a:blip r:embed="rId13" cstate="print">
            <a:duotone>
              <a:schemeClr val="accent6">
                <a:shade val="45000"/>
                <a:satMod val="135000"/>
              </a:schemeClr>
              <a:prstClr val="white"/>
            </a:duotone>
          </a:blip>
          <a:srcRect/>
          <a:stretch>
            <a:fillRect/>
          </a:stretch>
        </p:blipFill>
        <p:spPr bwMode="auto">
          <a:xfrm>
            <a:off x="8172406" y="58847"/>
            <a:ext cx="785818" cy="785818"/>
          </a:xfrm>
          <a:prstGeom prst="rect">
            <a:avLst/>
          </a:prstGeom>
          <a:noFill/>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fade/>
  </p:transition>
  <p:timing>
    <p:tnLst>
      <p:par>
        <p:cTn id="1" dur="indefinite" restart="never" nodeType="tmRoot"/>
      </p:par>
    </p:tnLst>
  </p:timing>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p:titleStyle>
    <p:bodyStyle>
      <a:lvl1pPr marL="342900" indent="-342900" algn="l" rtl="0" eaLnBrk="0" fontAlgn="base" hangingPunct="0">
        <a:spcBef>
          <a:spcPct val="20000"/>
        </a:spcBef>
        <a:spcAft>
          <a:spcPct val="0"/>
        </a:spcAft>
        <a:buClr>
          <a:schemeClr val="accent1"/>
        </a:buClr>
        <a:buSzPct val="60000"/>
        <a:buFont typeface="Wingdings" panose="05000000000000000000" pitchFamily="2" charset="2"/>
        <a:buChar char="u"/>
        <a:defRPr sz="2600" b="1">
          <a:solidFill>
            <a:srgbClr val="0000CC"/>
          </a:solidFill>
          <a:latin typeface="+mn-lt"/>
          <a:ea typeface="+mn-ea"/>
          <a:cs typeface="+mn-cs"/>
        </a:defRPr>
      </a:lvl1pPr>
      <a:lvl2pPr marL="742950" indent="-285750" algn="l" rtl="0" eaLnBrk="0" fontAlgn="base" hangingPunct="0">
        <a:spcBef>
          <a:spcPct val="20000"/>
        </a:spcBef>
        <a:spcAft>
          <a:spcPct val="0"/>
        </a:spcAft>
        <a:buClr>
          <a:srgbClr val="CC0000"/>
        </a:buClr>
        <a:buSzPct val="50000"/>
        <a:buFont typeface="Wingdings" panose="05000000000000000000" pitchFamily="2" charset="2"/>
        <a:buChar char="u"/>
        <a:defRPr sz="2400" b="1">
          <a:solidFill>
            <a:srgbClr val="CC0000"/>
          </a:solidFill>
          <a:latin typeface="+mn-lt"/>
          <a:ea typeface="+mn-ea"/>
        </a:defRPr>
      </a:lvl2pPr>
      <a:lvl3pPr marL="1143000" indent="-228600" algn="l" rtl="0" eaLnBrk="0" fontAlgn="base" hangingPunct="0">
        <a:spcBef>
          <a:spcPct val="20000"/>
        </a:spcBef>
        <a:spcAft>
          <a:spcPct val="0"/>
        </a:spcAft>
        <a:buClr>
          <a:srgbClr val="CC0000"/>
        </a:buClr>
        <a:buSzPct val="50000"/>
        <a:buFont typeface="Wingdings" panose="05000000000000000000" pitchFamily="2" charset="2"/>
        <a:buChar char="u"/>
        <a:defRPr sz="2400" b="1">
          <a:solidFill>
            <a:srgbClr val="0000CC"/>
          </a:solidFill>
          <a:latin typeface="+mn-lt"/>
          <a:ea typeface="+mn-ea"/>
        </a:defRPr>
      </a:lvl3pPr>
      <a:lvl4pPr marL="1600200" indent="-228600" algn="l" rtl="0" eaLnBrk="0" fontAlgn="base" hangingPunct="0">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xml"/><Relationship Id="rId7" Type="http://schemas.openxmlformats.org/officeDocument/2006/relationships/image" Target="../media/image8.png"/><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C966E86-E3A8-4193-A1CC-5683A48C4E42}" type="datetime1">
              <a:rPr lang="zh-CN" altLang="en-US" smtClean="0"/>
            </a:fld>
            <a:endParaRPr lang="en-US" altLang="zh-CN" b="0"/>
          </a:p>
        </p:txBody>
      </p:sp>
      <p:sp>
        <p:nvSpPr>
          <p:cNvPr id="5" name="灯片编号占位符 4"/>
          <p:cNvSpPr>
            <a:spLocks noGrp="1"/>
          </p:cNvSpPr>
          <p:nvPr>
            <p:ph type="sldNum" sz="quarter" idx="11"/>
          </p:nvPr>
        </p:nvSpPr>
        <p:spPr/>
        <p:txBody>
          <a:bodyPr/>
          <a:lstStyle/>
          <a:p>
            <a:fld id="{F04D6F5C-4C03-4147-A0EF-08368CF5AD09}" type="slidenum">
              <a:rPr lang="en-US" altLang="zh-CN" smtClean="0"/>
            </a:fld>
            <a:endParaRPr lang="en-US" altLang="zh-CN" b="0"/>
          </a:p>
        </p:txBody>
      </p:sp>
      <p:sp>
        <p:nvSpPr>
          <p:cNvPr id="6" name="矩形 5"/>
          <p:cNvSpPr/>
          <p:nvPr/>
        </p:nvSpPr>
        <p:spPr>
          <a:xfrm>
            <a:off x="6143636" y="5795963"/>
            <a:ext cx="2795577" cy="10620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8" name="图片 2" descr="1 - 副本.jpg"/>
          <p:cNvPicPr>
            <a:picLocks noChangeAspect="1"/>
          </p:cNvPicPr>
          <p:nvPr/>
        </p:nvPicPr>
        <p:blipFill>
          <a:blip r:embed="rId1"/>
          <a:srcRect/>
          <a:stretch>
            <a:fillRect/>
          </a:stretch>
        </p:blipFill>
        <p:spPr bwMode="auto">
          <a:xfrm>
            <a:off x="3286125" y="5765800"/>
            <a:ext cx="1079500" cy="1079500"/>
          </a:xfrm>
          <a:prstGeom prst="rect">
            <a:avLst/>
          </a:prstGeom>
          <a:noFill/>
          <a:ln w="9525">
            <a:noFill/>
            <a:miter lim="800000"/>
            <a:headEnd/>
            <a:tailEnd/>
          </a:ln>
        </p:spPr>
      </p:pic>
      <p:pic>
        <p:nvPicPr>
          <p:cNvPr id="9" name="图片 3" descr="2 - 副本.jpg"/>
          <p:cNvPicPr>
            <a:picLocks noChangeAspect="1"/>
          </p:cNvPicPr>
          <p:nvPr/>
        </p:nvPicPr>
        <p:blipFill>
          <a:blip r:embed="rId2"/>
          <a:srcRect/>
          <a:stretch>
            <a:fillRect/>
          </a:stretch>
        </p:blipFill>
        <p:spPr bwMode="auto">
          <a:xfrm>
            <a:off x="4381500" y="5765800"/>
            <a:ext cx="1079500" cy="1079500"/>
          </a:xfrm>
          <a:prstGeom prst="rect">
            <a:avLst/>
          </a:prstGeom>
          <a:noFill/>
          <a:ln w="9525">
            <a:noFill/>
            <a:miter lim="800000"/>
            <a:headEnd/>
            <a:tailEnd/>
          </a:ln>
        </p:spPr>
      </p:pic>
      <p:pic>
        <p:nvPicPr>
          <p:cNvPr id="10" name="图片 4" descr="3 - 信息学院.png"/>
          <p:cNvPicPr>
            <a:picLocks noChangeAspect="1"/>
          </p:cNvPicPr>
          <p:nvPr/>
        </p:nvPicPr>
        <p:blipFill>
          <a:blip r:embed="rId3"/>
          <a:srcRect/>
          <a:stretch>
            <a:fillRect/>
          </a:stretch>
        </p:blipFill>
        <p:spPr bwMode="auto">
          <a:xfrm>
            <a:off x="5476875" y="5765800"/>
            <a:ext cx="1079500" cy="1079500"/>
          </a:xfrm>
          <a:prstGeom prst="rect">
            <a:avLst/>
          </a:prstGeom>
          <a:noFill/>
          <a:ln w="9525">
            <a:noFill/>
            <a:miter lim="800000"/>
            <a:headEnd/>
            <a:tailEnd/>
          </a:ln>
        </p:spPr>
      </p:pic>
      <p:pic>
        <p:nvPicPr>
          <p:cNvPr id="11" name="图片 5" descr="4 - 树林.png"/>
          <p:cNvPicPr>
            <a:picLocks noChangeAspect="1"/>
          </p:cNvPicPr>
          <p:nvPr/>
        </p:nvPicPr>
        <p:blipFill>
          <a:blip r:embed="rId4"/>
          <a:srcRect/>
          <a:stretch>
            <a:fillRect/>
          </a:stretch>
        </p:blipFill>
        <p:spPr bwMode="auto">
          <a:xfrm>
            <a:off x="2198688" y="5765800"/>
            <a:ext cx="1079500" cy="1079500"/>
          </a:xfrm>
          <a:prstGeom prst="rect">
            <a:avLst/>
          </a:prstGeom>
          <a:noFill/>
          <a:ln w="9525">
            <a:noFill/>
            <a:miter lim="800000"/>
            <a:headEnd/>
            <a:tailEnd/>
          </a:ln>
        </p:spPr>
      </p:pic>
      <p:pic>
        <p:nvPicPr>
          <p:cNvPr id="12" name="图片 6" descr="5 - 校庆.png"/>
          <p:cNvPicPr>
            <a:picLocks noChangeAspect="1"/>
          </p:cNvPicPr>
          <p:nvPr/>
        </p:nvPicPr>
        <p:blipFill>
          <a:blip r:embed="rId5"/>
          <a:srcRect/>
          <a:stretch>
            <a:fillRect/>
          </a:stretch>
        </p:blipFill>
        <p:spPr bwMode="auto">
          <a:xfrm>
            <a:off x="1103313" y="5765800"/>
            <a:ext cx="1079500" cy="1079500"/>
          </a:xfrm>
          <a:prstGeom prst="rect">
            <a:avLst/>
          </a:prstGeom>
          <a:noFill/>
          <a:ln w="9525">
            <a:noFill/>
            <a:miter lim="800000"/>
            <a:headEnd/>
            <a:tailEnd/>
          </a:ln>
        </p:spPr>
      </p:pic>
      <p:pic>
        <p:nvPicPr>
          <p:cNvPr id="15" name="图片 19" descr="6.jpg"/>
          <p:cNvPicPr/>
          <p:nvPr/>
        </p:nvPicPr>
        <p:blipFill>
          <a:blip r:embed="rId6"/>
          <a:srcRect/>
          <a:stretch>
            <a:fillRect/>
          </a:stretch>
        </p:blipFill>
        <p:spPr bwMode="auto">
          <a:xfrm>
            <a:off x="7938" y="5765800"/>
            <a:ext cx="1079500" cy="1079500"/>
          </a:xfrm>
          <a:prstGeom prst="rect">
            <a:avLst/>
          </a:prstGeom>
          <a:noFill/>
          <a:ln w="9525">
            <a:noFill/>
            <a:miter lim="800000"/>
            <a:headEnd/>
            <a:tailEnd/>
          </a:ln>
        </p:spPr>
      </p:pic>
      <p:pic>
        <p:nvPicPr>
          <p:cNvPr id="16" name="图片 14" descr="QQ截图20151206154612.png"/>
          <p:cNvPicPr>
            <a:picLocks noChangeAspect="1"/>
          </p:cNvPicPr>
          <p:nvPr/>
        </p:nvPicPr>
        <p:blipFill>
          <a:blip r:embed="rId7"/>
          <a:srcRect/>
          <a:stretch>
            <a:fillRect/>
          </a:stretch>
        </p:blipFill>
        <p:spPr bwMode="auto">
          <a:xfrm>
            <a:off x="227013" y="109025"/>
            <a:ext cx="3248025" cy="693738"/>
          </a:xfrm>
          <a:prstGeom prst="rect">
            <a:avLst/>
          </a:prstGeom>
          <a:noFill/>
          <a:ln w="9525">
            <a:noFill/>
            <a:miter lim="800000"/>
            <a:headEnd/>
            <a:tailEnd/>
          </a:ln>
        </p:spPr>
      </p:pic>
      <p:sp>
        <p:nvSpPr>
          <p:cNvPr id="18" name="Rectangle 2"/>
          <p:cNvSpPr txBox="1">
            <a:spLocks noChangeArrowheads="1"/>
          </p:cNvSpPr>
          <p:nvPr/>
        </p:nvSpPr>
        <p:spPr>
          <a:xfrm>
            <a:off x="1214414" y="1857375"/>
            <a:ext cx="6500813" cy="785813"/>
          </a:xfrm>
          <a:prstGeom prst="rect">
            <a:avLst/>
          </a:prstGeom>
        </p:spPr>
        <p:txBody>
          <a:bodyPr/>
          <a:lstStyle/>
          <a:p>
            <a:pPr algn="ctr">
              <a:defRPr/>
            </a:pPr>
            <a:r>
              <a:rPr lang="en-US" altLang="zh-CN" sz="4000" b="1" kern="0" dirty="0">
                <a:solidFill>
                  <a:srgbClr val="0000CC"/>
                </a:solidFill>
                <a:latin typeface="Times" pitchFamily="18" charset="0"/>
                <a:ea typeface="+mj-ea"/>
                <a:cs typeface="+mj-cs"/>
              </a:rPr>
              <a:t>《</a:t>
            </a:r>
            <a:r>
              <a:rPr lang="zh-CN" altLang="en-US" sz="4000" b="1" kern="0" dirty="0">
                <a:solidFill>
                  <a:srgbClr val="0000CC"/>
                </a:solidFill>
                <a:latin typeface="Times" pitchFamily="18" charset="0"/>
                <a:ea typeface="+mj-ea"/>
                <a:cs typeface="+mj-cs"/>
              </a:rPr>
              <a:t>嵌入式系统设计与应用</a:t>
            </a:r>
            <a:r>
              <a:rPr lang="en-US" altLang="zh-CN" sz="4000" b="1" kern="0" dirty="0">
                <a:solidFill>
                  <a:srgbClr val="0000CC"/>
                </a:solidFill>
                <a:latin typeface="Times" pitchFamily="18" charset="0"/>
                <a:ea typeface="+mj-ea"/>
                <a:cs typeface="+mj-cs"/>
              </a:rPr>
              <a:t>》</a:t>
            </a:r>
            <a:endParaRPr lang="en-US" altLang="zh-CN" sz="4000" b="1" kern="0" dirty="0">
              <a:solidFill>
                <a:srgbClr val="0000CC"/>
              </a:solidFill>
              <a:latin typeface="Times" pitchFamily="18" charset="0"/>
              <a:ea typeface="+mj-ea"/>
              <a:cs typeface="+mj-cs"/>
            </a:endParaRPr>
          </a:p>
          <a:p>
            <a:pPr algn="ctr">
              <a:defRPr/>
            </a:pPr>
            <a:endParaRPr lang="zh-CN" altLang="zh-CN" sz="3600" kern="0" dirty="0">
              <a:solidFill>
                <a:schemeClr val="accent1"/>
              </a:solidFill>
              <a:latin typeface="Times" pitchFamily="18" charset="0"/>
              <a:ea typeface="+mj-ea"/>
              <a:cs typeface="+mj-cs"/>
            </a:endParaRPr>
          </a:p>
        </p:txBody>
      </p:sp>
      <p:sp>
        <p:nvSpPr>
          <p:cNvPr id="19" name="Rectangle 2"/>
          <p:cNvSpPr txBox="1">
            <a:spLocks noChangeArrowheads="1"/>
          </p:cNvSpPr>
          <p:nvPr/>
        </p:nvSpPr>
        <p:spPr>
          <a:xfrm>
            <a:off x="1857356" y="4214813"/>
            <a:ext cx="4929187" cy="584200"/>
          </a:xfrm>
          <a:prstGeom prst="rect">
            <a:avLst/>
          </a:prstGeom>
        </p:spPr>
        <p:txBody>
          <a:bodyPr/>
          <a:lstStyle/>
          <a:p>
            <a:pPr algn="ctr">
              <a:defRPr/>
            </a:pPr>
            <a:r>
              <a:rPr lang="zh-CN" altLang="en-US" b="1" kern="0" dirty="0">
                <a:solidFill>
                  <a:schemeClr val="accent1">
                    <a:lumMod val="75000"/>
                  </a:schemeClr>
                </a:solidFill>
                <a:latin typeface="楷体_GB2312" panose="02010609030101010101" pitchFamily="49" charset="-122"/>
              </a:rPr>
              <a:t>蒲海波 </a:t>
            </a:r>
            <a:r>
              <a:rPr lang="en-US" altLang="zh-CN" b="1" kern="0">
                <a:solidFill>
                  <a:schemeClr val="accent1">
                    <a:lumMod val="75000"/>
                  </a:schemeClr>
                </a:solidFill>
                <a:latin typeface="Times"/>
              </a:rPr>
              <a:t>puhb@sicau.edu.cn</a:t>
            </a:r>
            <a:endParaRPr lang="en-US" altLang="zh-CN" b="1" kern="0" dirty="0">
              <a:solidFill>
                <a:schemeClr val="accent1">
                  <a:lumMod val="75000"/>
                </a:schemeClr>
              </a:solidFill>
              <a:latin typeface="Times"/>
            </a:endParaRPr>
          </a:p>
        </p:txBody>
      </p:sp>
      <p:sp>
        <p:nvSpPr>
          <p:cNvPr id="20" name="Rectangle 2"/>
          <p:cNvSpPr txBox="1">
            <a:spLocks noChangeArrowheads="1"/>
          </p:cNvSpPr>
          <p:nvPr/>
        </p:nvSpPr>
        <p:spPr>
          <a:xfrm>
            <a:off x="493709" y="3071816"/>
            <a:ext cx="7935943" cy="785812"/>
          </a:xfrm>
          <a:prstGeom prst="rect">
            <a:avLst/>
          </a:prstGeom>
        </p:spPr>
        <p:txBody>
          <a:bodyPr/>
          <a:lstStyle/>
          <a:p>
            <a:pPr algn="ctr">
              <a:defRPr/>
            </a:pPr>
            <a:r>
              <a:rPr lang="zh-CN" altLang="en-US" sz="3200" b="1" kern="0" dirty="0" smtClean="0">
                <a:solidFill>
                  <a:srgbClr val="0000CC"/>
                </a:solidFill>
                <a:latin typeface="+mj-lt"/>
                <a:ea typeface="+mj-ea"/>
                <a:cs typeface="+mj-cs"/>
              </a:rPr>
              <a:t>第</a:t>
            </a:r>
            <a:r>
              <a:rPr lang="en-US" altLang="zh-CN" sz="3200" b="1" kern="0" dirty="0" smtClean="0">
                <a:solidFill>
                  <a:srgbClr val="0000CC"/>
                </a:solidFill>
                <a:latin typeface="+mj-lt"/>
                <a:ea typeface="+mj-ea"/>
                <a:cs typeface="+mj-cs"/>
              </a:rPr>
              <a:t>7</a:t>
            </a:r>
            <a:r>
              <a:rPr lang="zh-CN" altLang="en-US" sz="3200" b="1" kern="0" dirty="0" smtClean="0">
                <a:solidFill>
                  <a:srgbClr val="0000CC"/>
                </a:solidFill>
                <a:latin typeface="+mj-lt"/>
                <a:ea typeface="+mj-ea"/>
                <a:cs typeface="+mj-cs"/>
              </a:rPr>
              <a:t>章  嵌入式</a:t>
            </a:r>
            <a:r>
              <a:rPr lang="en-US" altLang="zh-CN" sz="3200" b="1" kern="0" dirty="0" smtClean="0">
                <a:solidFill>
                  <a:srgbClr val="0000CC"/>
                </a:solidFill>
                <a:latin typeface="+mj-lt"/>
                <a:ea typeface="+mj-ea"/>
                <a:cs typeface="+mj-cs"/>
              </a:rPr>
              <a:t>Linux</a:t>
            </a:r>
            <a:r>
              <a:rPr lang="zh-CN" altLang="en-US" sz="3200" b="1" kern="0" dirty="0" smtClean="0">
                <a:solidFill>
                  <a:srgbClr val="0000CC"/>
                </a:solidFill>
                <a:latin typeface="+mj-lt"/>
                <a:ea typeface="+mj-ea"/>
                <a:cs typeface="+mj-cs"/>
              </a:rPr>
              <a:t>网络应用开发</a:t>
            </a:r>
            <a:endParaRPr lang="zh-CN" altLang="zh-CN" sz="3200" b="1" kern="0" dirty="0">
              <a:solidFill>
                <a:srgbClr val="0000CC"/>
              </a:solidFill>
              <a:latin typeface="+mj-lt"/>
              <a:ea typeface="+mj-ea"/>
              <a:cs typeface="+mj-cs"/>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p:cNvSpPr>
          <p:nvPr>
            <p:ph idx="1"/>
          </p:nvPr>
        </p:nvSpPr>
        <p:spPr>
          <a:xfrm>
            <a:off x="857216" y="2452829"/>
            <a:ext cx="8001000" cy="4262296"/>
          </a:xfrm>
        </p:spPr>
        <p:txBody>
          <a:bodyPr/>
          <a:lstStyle/>
          <a:p>
            <a:pPr algn="just">
              <a:spcBef>
                <a:spcPts val="400"/>
              </a:spcBef>
            </a:pPr>
            <a:r>
              <a:rPr lang="zh-CN" altLang="en-US" sz="2800" dirty="0" smtClean="0"/>
              <a:t>字节流</a:t>
            </a:r>
            <a:r>
              <a:rPr lang="en-US" altLang="zh-CN" sz="2800" dirty="0" smtClean="0"/>
              <a:t>Socket(Stream Socket)</a:t>
            </a:r>
            <a:endParaRPr lang="en-US" altLang="zh-CN" sz="2800" dirty="0" smtClean="0"/>
          </a:p>
          <a:p>
            <a:pPr lvl="1" algn="just">
              <a:spcBef>
                <a:spcPts val="400"/>
              </a:spcBef>
            </a:pPr>
            <a:r>
              <a:rPr lang="zh-CN" altLang="en-US" dirty="0" smtClean="0">
                <a:solidFill>
                  <a:srgbClr val="FF0000"/>
                </a:solidFill>
              </a:rPr>
              <a:t>基于</a:t>
            </a:r>
            <a:r>
              <a:rPr lang="en-US" altLang="zh-CN" dirty="0" smtClean="0">
                <a:solidFill>
                  <a:srgbClr val="FF0000"/>
                </a:solidFill>
              </a:rPr>
              <a:t>TCP</a:t>
            </a:r>
            <a:r>
              <a:rPr lang="zh-CN" altLang="en-US" dirty="0" smtClean="0">
                <a:solidFill>
                  <a:srgbClr val="FF0000"/>
                </a:solidFill>
              </a:rPr>
              <a:t>，</a:t>
            </a:r>
            <a:r>
              <a:rPr lang="zh-CN" altLang="en-US" dirty="0" smtClean="0">
                <a:solidFill>
                  <a:srgbClr val="0000CC"/>
                </a:solidFill>
              </a:rPr>
              <a:t>提供可靠的字节流传输</a:t>
            </a:r>
            <a:endParaRPr lang="en-US" altLang="zh-CN" dirty="0" smtClean="0">
              <a:solidFill>
                <a:srgbClr val="0000CC"/>
              </a:solidFill>
            </a:endParaRPr>
          </a:p>
          <a:p>
            <a:pPr lvl="1" algn="just">
              <a:spcBef>
                <a:spcPts val="400"/>
              </a:spcBef>
              <a:spcAft>
                <a:spcPts val="1200"/>
              </a:spcAft>
            </a:pPr>
            <a:r>
              <a:rPr lang="en-US" altLang="zh-CN" dirty="0" err="1" smtClean="0">
                <a:solidFill>
                  <a:srgbClr val="0000CC"/>
                </a:solidFill>
              </a:rPr>
              <a:t>int</a:t>
            </a:r>
            <a:r>
              <a:rPr lang="en-US" altLang="zh-CN" dirty="0" smtClean="0">
                <a:solidFill>
                  <a:srgbClr val="0000CC"/>
                </a:solidFill>
              </a:rPr>
              <a:t> s = socket (PF_INET, </a:t>
            </a:r>
            <a:r>
              <a:rPr lang="en-US" altLang="zh-CN" dirty="0" smtClean="0">
                <a:solidFill>
                  <a:srgbClr val="FF0000"/>
                </a:solidFill>
              </a:rPr>
              <a:t>SOCK_STREAM</a:t>
            </a:r>
            <a:r>
              <a:rPr lang="en-US" altLang="zh-CN" dirty="0" smtClean="0">
                <a:solidFill>
                  <a:srgbClr val="0000CC"/>
                </a:solidFill>
              </a:rPr>
              <a:t>, 0);</a:t>
            </a:r>
            <a:endParaRPr lang="en-US" altLang="zh-CN" dirty="0" smtClean="0">
              <a:solidFill>
                <a:srgbClr val="0000CC"/>
              </a:solidFill>
            </a:endParaRPr>
          </a:p>
          <a:p>
            <a:pPr algn="just">
              <a:spcBef>
                <a:spcPts val="400"/>
              </a:spcBef>
            </a:pPr>
            <a:r>
              <a:rPr lang="zh-CN" altLang="en-US" sz="2800" dirty="0" smtClean="0"/>
              <a:t>数据报</a:t>
            </a:r>
            <a:r>
              <a:rPr lang="en-US" altLang="zh-CN" sz="2800" dirty="0" smtClean="0"/>
              <a:t>Socket(Datagram Socket)</a:t>
            </a:r>
            <a:endParaRPr lang="en-US" altLang="zh-CN" sz="2800" dirty="0" smtClean="0"/>
          </a:p>
          <a:p>
            <a:pPr lvl="1" algn="just">
              <a:spcBef>
                <a:spcPts val="400"/>
              </a:spcBef>
            </a:pPr>
            <a:r>
              <a:rPr lang="zh-CN" altLang="en-US" dirty="0" smtClean="0">
                <a:solidFill>
                  <a:srgbClr val="FF0000"/>
                </a:solidFill>
              </a:rPr>
              <a:t>基于</a:t>
            </a:r>
            <a:r>
              <a:rPr lang="en-US" altLang="zh-CN" dirty="0" smtClean="0">
                <a:solidFill>
                  <a:srgbClr val="FF0000"/>
                </a:solidFill>
              </a:rPr>
              <a:t>UDP</a:t>
            </a:r>
            <a:r>
              <a:rPr lang="zh-CN" altLang="en-US" dirty="0" smtClean="0">
                <a:solidFill>
                  <a:srgbClr val="FF0000"/>
                </a:solidFill>
              </a:rPr>
              <a:t>，</a:t>
            </a:r>
            <a:r>
              <a:rPr lang="zh-CN" altLang="en-US" dirty="0">
                <a:solidFill>
                  <a:srgbClr val="0000CC"/>
                </a:solidFill>
              </a:rPr>
              <a:t>提供不可靠的报文传输</a:t>
            </a:r>
            <a:endParaRPr lang="en-US" altLang="zh-CN" dirty="0">
              <a:solidFill>
                <a:srgbClr val="0000CC"/>
              </a:solidFill>
            </a:endParaRPr>
          </a:p>
          <a:p>
            <a:pPr lvl="1" algn="just">
              <a:spcBef>
                <a:spcPts val="400"/>
              </a:spcBef>
              <a:spcAft>
                <a:spcPts val="1200"/>
              </a:spcAft>
            </a:pPr>
            <a:r>
              <a:rPr lang="en-US" altLang="zh-CN" dirty="0" err="1" smtClean="0">
                <a:solidFill>
                  <a:srgbClr val="0000CC"/>
                </a:solidFill>
              </a:rPr>
              <a:t>int</a:t>
            </a:r>
            <a:r>
              <a:rPr lang="en-US" altLang="zh-CN" dirty="0" smtClean="0">
                <a:solidFill>
                  <a:srgbClr val="0000CC"/>
                </a:solidFill>
              </a:rPr>
              <a:t> s = socket (PF_INET</a:t>
            </a:r>
            <a:r>
              <a:rPr lang="en-US" altLang="zh-CN" dirty="0" smtClean="0">
                <a:solidFill>
                  <a:srgbClr val="FF0000"/>
                </a:solidFill>
              </a:rPr>
              <a:t>, SOCK_DGRAM</a:t>
            </a:r>
            <a:r>
              <a:rPr lang="en-US" altLang="zh-CN" dirty="0" smtClean="0">
                <a:solidFill>
                  <a:srgbClr val="0000CC"/>
                </a:solidFill>
              </a:rPr>
              <a:t>, 0);</a:t>
            </a:r>
            <a:endParaRPr lang="en-US" altLang="zh-CN" dirty="0" smtClean="0">
              <a:solidFill>
                <a:srgbClr val="0000CC"/>
              </a:solidFill>
            </a:endParaRPr>
          </a:p>
          <a:p>
            <a:pPr algn="just">
              <a:spcBef>
                <a:spcPts val="400"/>
              </a:spcBef>
            </a:pPr>
            <a:r>
              <a:rPr lang="zh-CN" altLang="en-US" sz="2800" dirty="0" smtClean="0"/>
              <a:t>原始套接字 </a:t>
            </a:r>
            <a:r>
              <a:rPr lang="en-US" altLang="zh-CN" sz="2800" dirty="0" smtClean="0"/>
              <a:t>Raw Socket</a:t>
            </a:r>
            <a:endParaRPr lang="en-US" altLang="zh-CN" sz="2800" dirty="0" smtClean="0"/>
          </a:p>
          <a:p>
            <a:pPr lvl="1" algn="just">
              <a:spcBef>
                <a:spcPts val="400"/>
              </a:spcBef>
            </a:pPr>
            <a:r>
              <a:rPr lang="zh-CN" altLang="en-US" dirty="0" smtClean="0">
                <a:solidFill>
                  <a:srgbClr val="FF0000"/>
                </a:solidFill>
              </a:rPr>
              <a:t>基于</a:t>
            </a:r>
            <a:r>
              <a:rPr lang="en-US" altLang="zh-CN" dirty="0" smtClean="0">
                <a:solidFill>
                  <a:srgbClr val="FF0000"/>
                </a:solidFill>
              </a:rPr>
              <a:t>IP</a:t>
            </a:r>
            <a:r>
              <a:rPr lang="zh-CN" altLang="en-US" dirty="0" smtClean="0">
                <a:solidFill>
                  <a:srgbClr val="FF0000"/>
                </a:solidFill>
              </a:rPr>
              <a:t>，</a:t>
            </a:r>
            <a:r>
              <a:rPr lang="zh-CN" altLang="en-US" dirty="0">
                <a:solidFill>
                  <a:srgbClr val="0000CC"/>
                </a:solidFill>
              </a:rPr>
              <a:t>允许用户直接对</a:t>
            </a:r>
            <a:r>
              <a:rPr lang="en-US" altLang="zh-CN" dirty="0">
                <a:solidFill>
                  <a:srgbClr val="0000CC"/>
                </a:solidFill>
              </a:rPr>
              <a:t>IP</a:t>
            </a:r>
            <a:r>
              <a:rPr lang="zh-CN" altLang="en-US" dirty="0">
                <a:solidFill>
                  <a:srgbClr val="0000CC"/>
                </a:solidFill>
              </a:rPr>
              <a:t>操作</a:t>
            </a:r>
            <a:endParaRPr lang="en-US" altLang="zh-CN" dirty="0">
              <a:solidFill>
                <a:srgbClr val="0000CC"/>
              </a:solidFill>
            </a:endParaRPr>
          </a:p>
          <a:p>
            <a:pPr lvl="1" algn="just">
              <a:spcBef>
                <a:spcPts val="400"/>
              </a:spcBef>
            </a:pPr>
            <a:r>
              <a:rPr lang="en-US" altLang="zh-CN" dirty="0" err="1" smtClean="0">
                <a:solidFill>
                  <a:srgbClr val="0000CC"/>
                </a:solidFill>
              </a:rPr>
              <a:t>int</a:t>
            </a:r>
            <a:r>
              <a:rPr lang="en-US" altLang="zh-CN" dirty="0" smtClean="0">
                <a:solidFill>
                  <a:srgbClr val="0000CC"/>
                </a:solidFill>
              </a:rPr>
              <a:t> s = socket (PF_INET</a:t>
            </a:r>
            <a:r>
              <a:rPr lang="en-US" altLang="zh-CN" dirty="0" smtClean="0">
                <a:solidFill>
                  <a:srgbClr val="FF0000"/>
                </a:solidFill>
              </a:rPr>
              <a:t>, SOCK_RAW, </a:t>
            </a:r>
            <a:r>
              <a:rPr lang="en-US" altLang="zh-CN" dirty="0" smtClean="0">
                <a:solidFill>
                  <a:srgbClr val="0000CC"/>
                </a:solidFill>
              </a:rPr>
              <a:t>protocol);</a:t>
            </a:r>
            <a:endParaRPr lang="en-US" altLang="zh-CN" sz="2800" dirty="0" smtClean="0">
              <a:solidFill>
                <a:srgbClr val="0000CC"/>
              </a:solidFill>
            </a:endParaRPr>
          </a:p>
        </p:txBody>
      </p:sp>
      <p:sp>
        <p:nvSpPr>
          <p:cNvPr id="5" name="内容占位符 2"/>
          <p:cNvSpPr txBox="1"/>
          <p:nvPr/>
        </p:nvSpPr>
        <p:spPr bwMode="auto">
          <a:xfrm>
            <a:off x="857215" y="1771650"/>
            <a:ext cx="7762909" cy="572571"/>
          </a:xfrm>
          <a:prstGeom prst="rect">
            <a:avLst/>
          </a:prstGeom>
          <a:solidFill>
            <a:schemeClr val="tx1"/>
          </a:solid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60000"/>
              <a:buFont typeface="Wingdings" panose="05000000000000000000" pitchFamily="2" charset="2"/>
              <a:buChar char="u"/>
              <a:defRPr sz="2600" b="1">
                <a:solidFill>
                  <a:srgbClr val="0000CC"/>
                </a:solidFill>
                <a:latin typeface="+mn-lt"/>
                <a:ea typeface="+mn-ea"/>
                <a:cs typeface="+mn-cs"/>
              </a:defRPr>
            </a:lvl1pPr>
            <a:lvl2pPr marL="742950" indent="-285750" algn="l" rtl="0" eaLnBrk="0" fontAlgn="base" hangingPunct="0">
              <a:spcBef>
                <a:spcPct val="20000"/>
              </a:spcBef>
              <a:spcAft>
                <a:spcPct val="0"/>
              </a:spcAft>
              <a:buClr>
                <a:srgbClr val="CC0000"/>
              </a:buClr>
              <a:buSzPct val="50000"/>
              <a:buFont typeface="Wingdings" panose="05000000000000000000" pitchFamily="2" charset="2"/>
              <a:buChar char="u"/>
              <a:defRPr sz="2400" b="1">
                <a:solidFill>
                  <a:srgbClr val="CC0000"/>
                </a:solidFill>
                <a:latin typeface="+mn-lt"/>
                <a:ea typeface="+mn-ea"/>
              </a:defRPr>
            </a:lvl2pPr>
            <a:lvl3pPr marL="1143000" indent="-228600" algn="l" rtl="0" eaLnBrk="0" fontAlgn="base" hangingPunct="0">
              <a:spcBef>
                <a:spcPct val="20000"/>
              </a:spcBef>
              <a:spcAft>
                <a:spcPct val="0"/>
              </a:spcAft>
              <a:buClr>
                <a:srgbClr val="CC0000"/>
              </a:buClr>
              <a:buSzPct val="50000"/>
              <a:buFont typeface="Wingdings" panose="05000000000000000000" pitchFamily="2" charset="2"/>
              <a:buChar char="u"/>
              <a:defRPr sz="2400" b="1">
                <a:solidFill>
                  <a:srgbClr val="0000CC"/>
                </a:solidFill>
                <a:latin typeface="+mn-lt"/>
                <a:ea typeface="+mn-ea"/>
              </a:defRPr>
            </a:lvl3pPr>
            <a:lvl4pPr marL="1600200" indent="-228600" algn="l" rtl="0" eaLnBrk="0" fontAlgn="base" hangingPunct="0">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9pPr>
          </a:lstStyle>
          <a:p>
            <a:pPr marL="0" lvl="1" indent="0">
              <a:buFont typeface="Wingdings" panose="05000000000000000000" pitchFamily="2" charset="2"/>
              <a:buNone/>
              <a:defRPr/>
            </a:pPr>
            <a:r>
              <a:rPr lang="en-US" altLang="zh-CN" sz="2800" dirty="0" err="1" smtClean="0">
                <a:solidFill>
                  <a:srgbClr val="0000CC"/>
                </a:solidFill>
              </a:rPr>
              <a:t>int</a:t>
            </a:r>
            <a:r>
              <a:rPr lang="en-US" altLang="zh-CN" sz="2800" dirty="0" smtClean="0">
                <a:solidFill>
                  <a:srgbClr val="0000CC"/>
                </a:solidFill>
              </a:rPr>
              <a:t> </a:t>
            </a:r>
            <a:r>
              <a:rPr lang="en-US" altLang="zh-CN" sz="2800" dirty="0">
                <a:solidFill>
                  <a:srgbClr val="0000CC"/>
                </a:solidFill>
              </a:rPr>
              <a:t>s = socket (PF_INET, </a:t>
            </a:r>
            <a:r>
              <a:rPr lang="en-US" altLang="zh-CN" sz="2800" dirty="0">
                <a:solidFill>
                  <a:srgbClr val="FF0000"/>
                </a:solidFill>
              </a:rPr>
              <a:t>Socket type</a:t>
            </a:r>
            <a:r>
              <a:rPr lang="en-US" altLang="zh-CN" sz="2800" dirty="0">
                <a:solidFill>
                  <a:srgbClr val="0000CC"/>
                </a:solidFill>
              </a:rPr>
              <a:t>, Protocol</a:t>
            </a:r>
            <a:r>
              <a:rPr lang="en-US" altLang="zh-CN" sz="2800" dirty="0" smtClean="0">
                <a:solidFill>
                  <a:srgbClr val="0000CC"/>
                </a:solidFill>
              </a:rPr>
              <a:t>);</a:t>
            </a:r>
            <a:endParaRPr lang="en-US" altLang="zh-CN" sz="2800" dirty="0">
              <a:solidFill>
                <a:srgbClr val="0000CC"/>
              </a:solidFill>
            </a:endParaRPr>
          </a:p>
        </p:txBody>
      </p:sp>
      <p:sp>
        <p:nvSpPr>
          <p:cNvPr id="6"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a:solidFill>
                  <a:srgbClr val="0000CC"/>
                </a:solidFill>
                <a:latin typeface="+mj-lt"/>
                <a:ea typeface="+mn-ea"/>
              </a:rPr>
              <a:t>4</a:t>
            </a:r>
            <a:r>
              <a:rPr lang="zh-CN" altLang="en-US" b="1" dirty="0" smtClean="0">
                <a:solidFill>
                  <a:srgbClr val="0000CC"/>
                </a:solidFill>
                <a:latin typeface="+mj-lt"/>
                <a:ea typeface="+mn-ea"/>
              </a:rPr>
              <a:t>、</a:t>
            </a:r>
            <a:r>
              <a:rPr lang="zh-CN" altLang="en-US" b="1" dirty="0">
                <a:solidFill>
                  <a:srgbClr val="0000CC"/>
                </a:solidFill>
                <a:latin typeface="+mj-lt"/>
                <a:ea typeface="+mn-ea"/>
              </a:rPr>
              <a:t>套接字</a:t>
            </a:r>
            <a:endParaRPr lang="zh-CN" altLang="en-US" b="1" dirty="0" smtClean="0">
              <a:solidFill>
                <a:srgbClr val="0000CC"/>
              </a:solidFill>
              <a:latin typeface="+mj-lt"/>
              <a:ea typeface="+mn-ea"/>
            </a:endParaRPr>
          </a:p>
        </p:txBody>
      </p:sp>
      <p:sp>
        <p:nvSpPr>
          <p:cNvPr id="7" name="AutoShape 9"/>
          <p:cNvSpPr>
            <a:spLocks noChangeArrowheads="1"/>
          </p:cNvSpPr>
          <p:nvPr/>
        </p:nvSpPr>
        <p:spPr bwMode="auto">
          <a:xfrm>
            <a:off x="857216" y="1193451"/>
            <a:ext cx="2019548" cy="429799"/>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kumimoji="0" lang="zh-CN" altLang="en-US" sz="2400" b="1" kern="10" dirty="0" smtClean="0">
                <a:solidFill>
                  <a:schemeClr val="tx2"/>
                </a:solidFill>
                <a:latin typeface="+mj-lt"/>
              </a:rPr>
              <a:t>套接字的类型</a:t>
            </a:r>
            <a:endParaRPr kumimoji="0" lang="zh-CN" altLang="en-US" sz="2400" b="1" kern="10" dirty="0">
              <a:solidFill>
                <a:schemeClr val="tx2"/>
              </a:solidFill>
              <a:latin typeface="+mj-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5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59">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45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black">
          <a:xfrm>
            <a:off x="357158" y="119478"/>
            <a:ext cx="7572428" cy="762000"/>
          </a:xfrm>
          <a:prstGeom prst="rect">
            <a:avLst/>
          </a:prstGeom>
          <a:noFill/>
          <a:ln w="9525">
            <a:noFill/>
            <a:miter lim="800000"/>
          </a:ln>
        </p:spPr>
        <p:txBody>
          <a:bodyPr vert="horz" wrap="square" lIns="91440" tIns="45720" rIns="91440" bIns="45720" numCol="1" anchor="ctr" anchorCtr="0" compatLnSpc="1"/>
          <a:lstStyle/>
          <a:p>
            <a:pPr lvl="0" eaLnBrk="0" hangingPunct="0"/>
            <a:r>
              <a:rPr lang="zh-CN" altLang="en-US" sz="3600" b="1" kern="0" dirty="0" smtClean="0">
                <a:solidFill>
                  <a:srgbClr val="0000CC"/>
                </a:solidFill>
                <a:latin typeface="+mn-lt"/>
                <a:ea typeface="+mn-ea"/>
                <a:cs typeface="+mj-cs"/>
              </a:rPr>
              <a:t>第</a:t>
            </a:r>
            <a:r>
              <a:rPr lang="en-US" altLang="zh-CN" sz="3600" b="1" kern="0" dirty="0" smtClean="0">
                <a:solidFill>
                  <a:srgbClr val="0000CC"/>
                </a:solidFill>
                <a:latin typeface="+mn-lt"/>
                <a:ea typeface="+mn-ea"/>
                <a:cs typeface="+mj-cs"/>
              </a:rPr>
              <a:t>7</a:t>
            </a:r>
            <a:r>
              <a:rPr lang="zh-CN" altLang="en-US" sz="3600" b="1" kern="0" dirty="0" smtClean="0">
                <a:solidFill>
                  <a:srgbClr val="0000CC"/>
                </a:solidFill>
                <a:latin typeface="+mn-lt"/>
                <a:ea typeface="+mn-ea"/>
                <a:cs typeface="+mj-cs"/>
              </a:rPr>
              <a:t>讲  嵌入式</a:t>
            </a:r>
            <a:r>
              <a:rPr lang="en-US" altLang="zh-CN" sz="3600" b="1" kern="0" dirty="0" smtClean="0">
                <a:solidFill>
                  <a:srgbClr val="0000CC"/>
                </a:solidFill>
                <a:latin typeface="+mn-lt"/>
                <a:ea typeface="+mn-ea"/>
                <a:cs typeface="+mj-cs"/>
              </a:rPr>
              <a:t>Linux</a:t>
            </a:r>
            <a:r>
              <a:rPr lang="zh-CN" altLang="en-US" sz="3600" b="1" kern="0" dirty="0" smtClean="0">
                <a:solidFill>
                  <a:srgbClr val="0000CC"/>
                </a:solidFill>
                <a:latin typeface="+mn-lt"/>
                <a:ea typeface="+mn-ea"/>
                <a:cs typeface="+mj-cs"/>
              </a:rPr>
              <a:t>网络应用开发</a:t>
            </a:r>
            <a:endParaRPr lang="zh-CN" altLang="en-US" sz="3600" b="1" kern="0" dirty="0" smtClean="0">
              <a:solidFill>
                <a:srgbClr val="0000CC"/>
              </a:solidFill>
              <a:latin typeface="+mn-lt"/>
              <a:ea typeface="+mn-ea"/>
              <a:cs typeface="+mj-cs"/>
            </a:endParaRPr>
          </a:p>
        </p:txBody>
      </p:sp>
      <p:sp>
        <p:nvSpPr>
          <p:cNvPr id="6" name="Rectangle 3"/>
          <p:cNvSpPr txBox="1">
            <a:spLocks noChangeArrowheads="1"/>
          </p:cNvSpPr>
          <p:nvPr/>
        </p:nvSpPr>
        <p:spPr bwMode="auto">
          <a:xfrm>
            <a:off x="1146148" y="1741483"/>
            <a:ext cx="6969152" cy="3440114"/>
          </a:xfrm>
          <a:prstGeom prst="rect">
            <a:avLst/>
          </a:prstGeom>
          <a:noFill/>
          <a:ln w="9525">
            <a:noFill/>
            <a:miter lim="800000"/>
          </a:ln>
          <a:effectLst/>
        </p:spPr>
        <p:txBody>
          <a:bodyPr vert="horz" wrap="square" lIns="91440" tIns="45720" rIns="91440" bIns="45720" numCol="1" anchor="t" anchorCtr="0" compatLnSpc="1"/>
          <a:lstStyle/>
          <a:p>
            <a:pPr marL="342900" lvl="0" indent="-342900" algn="l">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ea typeface="+mn-ea"/>
              </a:rPr>
              <a:t>7.1 </a:t>
            </a:r>
            <a:r>
              <a:rPr lang="zh-CN" altLang="en-US" b="1" kern="0" dirty="0" smtClean="0">
                <a:solidFill>
                  <a:srgbClr val="0000CC"/>
                </a:solidFill>
                <a:latin typeface="+mn-lt"/>
                <a:ea typeface="+mn-ea"/>
              </a:rPr>
              <a:t>网络编程的基础知识</a:t>
            </a:r>
            <a:endParaRPr lang="zh-CN" altLang="en-US" b="1" kern="0" dirty="0" smtClean="0">
              <a:solidFill>
                <a:srgbClr val="0000CC"/>
              </a:solidFill>
              <a:latin typeface="+mn-lt"/>
              <a:ea typeface="+mn-ea"/>
            </a:endParaRPr>
          </a:p>
          <a:p>
            <a:pPr marL="342900" lvl="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FF0000"/>
                </a:solidFill>
                <a:latin typeface="+mn-lt"/>
                <a:ea typeface="+mn-ea"/>
              </a:rPr>
              <a:t>7.2 Socket</a:t>
            </a:r>
            <a:r>
              <a:rPr lang="zh-CN" altLang="en-US" b="1" kern="0" dirty="0" smtClean="0">
                <a:solidFill>
                  <a:srgbClr val="FF0000"/>
                </a:solidFill>
                <a:latin typeface="+mn-lt"/>
                <a:ea typeface="+mn-ea"/>
              </a:rPr>
              <a:t>网络编程</a:t>
            </a:r>
            <a:endParaRPr lang="en-US" altLang="zh-CN" b="1" kern="0" dirty="0" smtClean="0">
              <a:solidFill>
                <a:srgbClr val="FF0000"/>
              </a:solidFill>
              <a:latin typeface="+mn-lt"/>
              <a:ea typeface="+mn-ea"/>
            </a:endParaRPr>
          </a:p>
          <a:p>
            <a:pPr marL="34290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rPr>
              <a:t>7.3 </a:t>
            </a:r>
            <a:r>
              <a:rPr lang="en-US" altLang="zh-CN" b="1" kern="0" dirty="0">
                <a:solidFill>
                  <a:srgbClr val="0000CC"/>
                </a:solidFill>
                <a:latin typeface="+mn-lt"/>
              </a:rPr>
              <a:t>Socket</a:t>
            </a:r>
            <a:r>
              <a:rPr lang="zh-CN" altLang="en-US" b="1" kern="0" dirty="0">
                <a:solidFill>
                  <a:srgbClr val="0000CC"/>
                </a:solidFill>
                <a:latin typeface="+mn-lt"/>
              </a:rPr>
              <a:t>网络</a:t>
            </a:r>
            <a:r>
              <a:rPr lang="zh-CN" altLang="en-US" b="1" kern="0" dirty="0" smtClean="0">
                <a:solidFill>
                  <a:srgbClr val="0000CC"/>
                </a:solidFill>
                <a:latin typeface="+mn-lt"/>
              </a:rPr>
              <a:t>编程</a:t>
            </a:r>
            <a:r>
              <a:rPr lang="en-US" altLang="zh-CN" b="1" kern="0" dirty="0" smtClean="0">
                <a:solidFill>
                  <a:srgbClr val="0000CC"/>
                </a:solidFill>
                <a:latin typeface="+mn-lt"/>
              </a:rPr>
              <a:t>——</a:t>
            </a:r>
            <a:r>
              <a:rPr lang="zh-CN" altLang="en-US" b="1" kern="0" dirty="0" smtClean="0">
                <a:solidFill>
                  <a:srgbClr val="0000CC"/>
                </a:solidFill>
                <a:latin typeface="+mn-lt"/>
              </a:rPr>
              <a:t>实例分析</a:t>
            </a:r>
            <a:endParaRPr lang="zh-CN" altLang="en-US" b="1" kern="0" dirty="0" smtClean="0">
              <a:solidFill>
                <a:srgbClr val="0000CC"/>
              </a:solidFill>
              <a:latin typeface="+mn-lt"/>
              <a:ea typeface="+mn-ea"/>
            </a:endParaRPr>
          </a:p>
          <a:p>
            <a:pPr marL="342900" lvl="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ea typeface="+mn-ea"/>
              </a:rPr>
              <a:t>7.4 </a:t>
            </a:r>
            <a:r>
              <a:rPr lang="zh-CN" altLang="en-US" b="1" kern="0" dirty="0" smtClean="0">
                <a:solidFill>
                  <a:srgbClr val="0000CC"/>
                </a:solidFill>
                <a:latin typeface="+mn-lt"/>
                <a:ea typeface="+mn-ea"/>
              </a:rPr>
              <a:t>嵌入式</a:t>
            </a:r>
            <a:r>
              <a:rPr lang="zh-CN" altLang="en-US" b="1" kern="0" dirty="0">
                <a:solidFill>
                  <a:srgbClr val="0000CC"/>
                </a:solidFill>
                <a:latin typeface="+mn-lt"/>
                <a:ea typeface="+mn-ea"/>
              </a:rPr>
              <a:t>系统的</a:t>
            </a:r>
            <a:r>
              <a:rPr lang="en-US" altLang="zh-CN" b="1" kern="0" dirty="0">
                <a:solidFill>
                  <a:srgbClr val="0000CC"/>
                </a:solidFill>
                <a:latin typeface="+mn-lt"/>
                <a:ea typeface="+mn-ea"/>
              </a:rPr>
              <a:t>Web</a:t>
            </a:r>
            <a:r>
              <a:rPr lang="zh-CN" altLang="en-US" b="1" kern="0" dirty="0">
                <a:solidFill>
                  <a:srgbClr val="0000CC"/>
                </a:solidFill>
                <a:latin typeface="+mn-lt"/>
                <a:ea typeface="+mn-ea"/>
              </a:rPr>
              <a:t>服务器程序</a:t>
            </a:r>
            <a:endParaRPr lang="zh-CN" altLang="en-US" b="1" kern="0" dirty="0">
              <a:solidFill>
                <a:srgbClr val="0000CC"/>
              </a:solidFill>
              <a:latin typeface="+mn-lt"/>
              <a:ea typeface="+mn-ea"/>
            </a:endParaRPr>
          </a:p>
          <a:p>
            <a:pPr marL="34290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rPr>
              <a:t>7.5 </a:t>
            </a:r>
            <a:r>
              <a:rPr lang="zh-CN" altLang="en-US" b="1" kern="0" dirty="0" smtClean="0">
                <a:solidFill>
                  <a:srgbClr val="0000CC"/>
                </a:solidFill>
                <a:latin typeface="+mn-lt"/>
              </a:rPr>
              <a:t>开发</a:t>
            </a:r>
            <a:r>
              <a:rPr lang="zh-CN" altLang="en-US" b="1" kern="0" dirty="0">
                <a:solidFill>
                  <a:srgbClr val="0000CC"/>
                </a:solidFill>
                <a:latin typeface="+mn-lt"/>
              </a:rPr>
              <a:t>新的</a:t>
            </a:r>
            <a:r>
              <a:rPr lang="en-US" altLang="zh-CN" b="1" kern="0" dirty="0">
                <a:solidFill>
                  <a:srgbClr val="0000CC"/>
                </a:solidFill>
                <a:latin typeface="+mn-lt"/>
              </a:rPr>
              <a:t>TCP</a:t>
            </a:r>
            <a:r>
              <a:rPr lang="zh-CN" altLang="en-US" b="1" kern="0" dirty="0">
                <a:solidFill>
                  <a:srgbClr val="0000CC"/>
                </a:solidFill>
                <a:latin typeface="+mn-lt"/>
              </a:rPr>
              <a:t>通信协议</a:t>
            </a:r>
            <a:endParaRPr lang="zh-CN" altLang="en-US" b="1" kern="0" dirty="0">
              <a:solidFill>
                <a:srgbClr val="0000CC"/>
              </a:solidFill>
              <a:latin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672199" y="2149441"/>
            <a:ext cx="5262991" cy="2173177"/>
          </a:xfrm>
          <a:prstGeom prst="rect">
            <a:avLst/>
          </a:prstGeom>
          <a:noFill/>
          <a:ln w="9525">
            <a:noFill/>
            <a:miter lim="800000"/>
          </a:ln>
          <a:effectLst/>
        </p:spPr>
        <p:txBody>
          <a:bodyPr anchor="ctr"/>
          <a:lstStyle/>
          <a:p>
            <a:pPr marL="342900" indent="-342900">
              <a:lnSpc>
                <a:spcPct val="150000"/>
              </a:lnSpc>
              <a:buSzPct val="80000"/>
              <a:buFont typeface="Wingdings" panose="05000000000000000000" pitchFamily="2" charset="2"/>
              <a:buChar char="p"/>
            </a:pPr>
            <a:r>
              <a:rPr lang="en-US" altLang="zh-CN" sz="2400" b="1" dirty="0" smtClean="0">
                <a:solidFill>
                  <a:srgbClr val="0000CC"/>
                </a:solidFill>
                <a:latin typeface="+mj-lt"/>
                <a:ea typeface="+mn-ea"/>
              </a:rPr>
              <a:t>Socket</a:t>
            </a:r>
            <a:r>
              <a:rPr lang="zh-CN" altLang="en-US" sz="2400" b="1" dirty="0">
                <a:solidFill>
                  <a:srgbClr val="0000CC"/>
                </a:solidFill>
                <a:latin typeface="+mj-lt"/>
                <a:ea typeface="+mn-ea"/>
              </a:rPr>
              <a:t>操作</a:t>
            </a:r>
            <a:r>
              <a:rPr lang="zh-CN" altLang="en-US" sz="2400" b="1" dirty="0" smtClean="0">
                <a:solidFill>
                  <a:srgbClr val="0000CC"/>
                </a:solidFill>
                <a:latin typeface="+mj-lt"/>
                <a:ea typeface="+mn-ea"/>
              </a:rPr>
              <a:t>的常用系统调用</a:t>
            </a:r>
            <a:endParaRPr lang="en-US" altLang="zh-CN" sz="2400" b="1" dirty="0" smtClean="0">
              <a:solidFill>
                <a:srgbClr val="0000CC"/>
              </a:solidFill>
              <a:latin typeface="+mj-lt"/>
              <a:ea typeface="+mn-ea"/>
            </a:endParaRPr>
          </a:p>
          <a:p>
            <a:pPr marL="342900" indent="-342900">
              <a:lnSpc>
                <a:spcPct val="150000"/>
              </a:lnSpc>
              <a:buSzPct val="80000"/>
              <a:buFont typeface="Wingdings" panose="05000000000000000000" pitchFamily="2" charset="2"/>
              <a:buChar char="p"/>
            </a:pPr>
            <a:r>
              <a:rPr lang="zh-CN" altLang="en-US" sz="2400" b="1" dirty="0" smtClean="0">
                <a:solidFill>
                  <a:srgbClr val="0000CC"/>
                </a:solidFill>
                <a:latin typeface="+mj-lt"/>
                <a:ea typeface="+mn-ea"/>
              </a:rPr>
              <a:t>基于</a:t>
            </a:r>
            <a:r>
              <a:rPr lang="en-US" altLang="zh-CN" sz="2400" b="1" dirty="0">
                <a:solidFill>
                  <a:srgbClr val="0000CC"/>
                </a:solidFill>
                <a:latin typeface="+mj-lt"/>
                <a:ea typeface="+mn-ea"/>
              </a:rPr>
              <a:t>TCP</a:t>
            </a:r>
            <a:r>
              <a:rPr lang="zh-CN" altLang="en-US" sz="2400" b="1" dirty="0">
                <a:solidFill>
                  <a:srgbClr val="0000CC"/>
                </a:solidFill>
                <a:latin typeface="+mj-lt"/>
                <a:ea typeface="+mn-ea"/>
              </a:rPr>
              <a:t>的</a:t>
            </a:r>
            <a:r>
              <a:rPr lang="en-US" altLang="zh-CN" sz="2400" b="1" dirty="0">
                <a:solidFill>
                  <a:srgbClr val="0000CC"/>
                </a:solidFill>
                <a:latin typeface="+mj-lt"/>
                <a:ea typeface="+mn-ea"/>
              </a:rPr>
              <a:t>Socket</a:t>
            </a:r>
            <a:r>
              <a:rPr lang="zh-CN" altLang="en-US" sz="2400" b="1" dirty="0">
                <a:solidFill>
                  <a:srgbClr val="0000CC"/>
                </a:solidFill>
                <a:latin typeface="+mj-lt"/>
                <a:ea typeface="+mn-ea"/>
              </a:rPr>
              <a:t>程序流程</a:t>
            </a:r>
            <a:endParaRPr lang="zh-CN" altLang="en-US" sz="2400" b="1" dirty="0">
              <a:solidFill>
                <a:srgbClr val="0000CC"/>
              </a:solidFill>
              <a:latin typeface="+mj-lt"/>
              <a:ea typeface="+mn-ea"/>
            </a:endParaRPr>
          </a:p>
          <a:p>
            <a:pPr marL="342900" indent="-342900">
              <a:lnSpc>
                <a:spcPct val="150000"/>
              </a:lnSpc>
              <a:buSzPct val="80000"/>
              <a:buFont typeface="Wingdings" panose="05000000000000000000" pitchFamily="2" charset="2"/>
              <a:buChar char="p"/>
            </a:pPr>
            <a:r>
              <a:rPr lang="en-US" altLang="zh-CN" sz="2400" b="1" dirty="0">
                <a:solidFill>
                  <a:srgbClr val="0000CC"/>
                </a:solidFill>
                <a:latin typeface="+mj-lt"/>
                <a:ea typeface="+mn-ea"/>
              </a:rPr>
              <a:t>Socket</a:t>
            </a:r>
            <a:r>
              <a:rPr lang="zh-CN" altLang="en-US" sz="2400" b="1" dirty="0">
                <a:solidFill>
                  <a:srgbClr val="0000CC"/>
                </a:solidFill>
                <a:latin typeface="+mj-lt"/>
                <a:ea typeface="+mn-ea"/>
              </a:rPr>
              <a:t>网络函数</a:t>
            </a:r>
            <a:endParaRPr lang="zh-CN" altLang="en-US" sz="2400" b="1" dirty="0">
              <a:solidFill>
                <a:srgbClr val="0000CC"/>
              </a:solidFill>
              <a:latin typeface="+mj-lt"/>
              <a:ea typeface="+mn-ea"/>
            </a:endParaRPr>
          </a:p>
          <a:p>
            <a:pPr marL="342900" indent="-342900">
              <a:lnSpc>
                <a:spcPct val="150000"/>
              </a:lnSpc>
              <a:buSzPct val="80000"/>
              <a:buFont typeface="Wingdings" panose="05000000000000000000" pitchFamily="2" charset="2"/>
              <a:buChar char="p"/>
            </a:pPr>
            <a:r>
              <a:rPr lang="zh-CN" altLang="en-US" sz="2400" b="1" dirty="0">
                <a:solidFill>
                  <a:srgbClr val="0000CC"/>
                </a:solidFill>
                <a:latin typeface="+mj-lt"/>
                <a:ea typeface="+mn-ea"/>
              </a:rPr>
              <a:t>基于</a:t>
            </a:r>
            <a:r>
              <a:rPr lang="en-US" altLang="zh-CN" sz="2400" b="1" dirty="0">
                <a:solidFill>
                  <a:srgbClr val="0000CC"/>
                </a:solidFill>
                <a:latin typeface="+mj-lt"/>
                <a:ea typeface="+mn-ea"/>
              </a:rPr>
              <a:t>TCP</a:t>
            </a:r>
            <a:r>
              <a:rPr lang="zh-CN" altLang="en-US" sz="2400" b="1" dirty="0">
                <a:solidFill>
                  <a:srgbClr val="0000CC"/>
                </a:solidFill>
                <a:latin typeface="+mj-lt"/>
                <a:ea typeface="+mn-ea"/>
              </a:rPr>
              <a:t>的</a:t>
            </a:r>
            <a:r>
              <a:rPr lang="en-US" altLang="zh-CN" sz="2400" b="1" dirty="0">
                <a:solidFill>
                  <a:srgbClr val="0000CC"/>
                </a:solidFill>
                <a:latin typeface="+mj-lt"/>
                <a:ea typeface="+mn-ea"/>
              </a:rPr>
              <a:t>Socket</a:t>
            </a:r>
            <a:r>
              <a:rPr lang="zh-CN" altLang="en-US" sz="2400" b="1" dirty="0">
                <a:solidFill>
                  <a:srgbClr val="0000CC"/>
                </a:solidFill>
                <a:latin typeface="+mj-lt"/>
                <a:ea typeface="+mn-ea"/>
              </a:rPr>
              <a:t>操作示例</a:t>
            </a:r>
            <a:endParaRPr lang="zh-CN" altLang="en-US" sz="2400" b="1" dirty="0">
              <a:solidFill>
                <a:srgbClr val="0000CC"/>
              </a:solidFill>
              <a:latin typeface="+mj-lt"/>
              <a:ea typeface="+mn-ea"/>
            </a:endParaRPr>
          </a:p>
        </p:txBody>
      </p:sp>
      <p:sp>
        <p:nvSpPr>
          <p:cNvPr id="5" name="Rectangle 3"/>
          <p:cNvSpPr txBox="1">
            <a:spLocks noChangeArrowheads="1"/>
          </p:cNvSpPr>
          <p:nvPr/>
        </p:nvSpPr>
        <p:spPr bwMode="auto">
          <a:xfrm>
            <a:off x="1110522" y="1456481"/>
            <a:ext cx="5088397" cy="692959"/>
          </a:xfrm>
          <a:prstGeom prst="rect">
            <a:avLst/>
          </a:prstGeom>
          <a:noFill/>
          <a:ln w="9525">
            <a:noFill/>
            <a:miter lim="800000"/>
          </a:ln>
          <a:effectLst/>
        </p:spPr>
        <p:txBody>
          <a:bodyPr vert="horz" wrap="square" lIns="91440" tIns="45720" rIns="91440" bIns="45720" numCol="1" anchor="t" anchorCtr="0" compatLnSpc="1"/>
          <a:lstStyle/>
          <a:p>
            <a:pPr marL="342900" lvl="0" indent="-342900">
              <a:lnSpc>
                <a:spcPct val="150000"/>
              </a:lnSpc>
              <a:spcBef>
                <a:spcPts val="0"/>
              </a:spcBef>
              <a:buClr>
                <a:srgbClr val="FF0000"/>
              </a:buClr>
              <a:buSzPct val="80000"/>
              <a:buFont typeface="Wingdings" panose="05000000000000000000" pitchFamily="2" charset="2"/>
              <a:buChar char="n"/>
              <a:defRPr/>
            </a:pPr>
            <a:r>
              <a:rPr lang="en-US" altLang="zh-CN" b="1" kern="0" dirty="0" smtClean="0">
                <a:solidFill>
                  <a:srgbClr val="FF0000"/>
                </a:solidFill>
                <a:latin typeface="+mj-lt"/>
                <a:ea typeface="+mn-ea"/>
              </a:rPr>
              <a:t>7.2 </a:t>
            </a:r>
            <a:r>
              <a:rPr lang="en-US" altLang="zh-CN" b="1" kern="0" dirty="0">
                <a:solidFill>
                  <a:srgbClr val="FF0000"/>
                </a:solidFill>
                <a:latin typeface="+mj-lt"/>
                <a:ea typeface="+mn-ea"/>
              </a:rPr>
              <a:t>Socket</a:t>
            </a:r>
            <a:r>
              <a:rPr lang="zh-CN" altLang="en-US" b="1" kern="0" dirty="0">
                <a:solidFill>
                  <a:srgbClr val="FF0000"/>
                </a:solidFill>
                <a:latin typeface="+mj-lt"/>
                <a:ea typeface="+mn-ea"/>
              </a:rPr>
              <a:t>网络</a:t>
            </a:r>
            <a:r>
              <a:rPr lang="zh-CN" altLang="en-US" b="1" kern="0" dirty="0" smtClean="0">
                <a:solidFill>
                  <a:srgbClr val="FF0000"/>
                </a:solidFill>
                <a:latin typeface="+mj-lt"/>
                <a:ea typeface="+mn-ea"/>
              </a:rPr>
              <a:t>编程</a:t>
            </a:r>
            <a:endParaRPr lang="zh-CN" altLang="en-US" b="1" kern="0" dirty="0">
              <a:solidFill>
                <a:srgbClr val="FF0000"/>
              </a:solidFill>
              <a:latin typeface="+mj-lt"/>
              <a:ea typeface="+mn-ea"/>
            </a:endParaRPr>
          </a:p>
        </p:txBody>
      </p:sp>
      <p:sp>
        <p:nvSpPr>
          <p:cNvPr id="6" name="Rectangle 2"/>
          <p:cNvSpPr txBox="1">
            <a:spLocks noChangeArrowheads="1"/>
          </p:cNvSpPr>
          <p:nvPr/>
        </p:nvSpPr>
        <p:spPr bwMode="black">
          <a:xfrm>
            <a:off x="357158" y="119478"/>
            <a:ext cx="7572428" cy="762000"/>
          </a:xfrm>
          <a:prstGeom prst="rect">
            <a:avLst/>
          </a:prstGeom>
          <a:noFill/>
          <a:ln w="9525">
            <a:noFill/>
            <a:miter lim="800000"/>
          </a:ln>
        </p:spPr>
        <p:txBody>
          <a:bodyPr vert="horz" wrap="square" lIns="91440" tIns="45720" rIns="91440" bIns="45720" numCol="1" anchor="ctr" anchorCtr="0" compatLnSpc="1"/>
          <a:lstStyle/>
          <a:p>
            <a:pPr lvl="0" eaLnBrk="0" hangingPunct="0"/>
            <a:r>
              <a:rPr lang="zh-CN" altLang="en-US" sz="3600" b="1" kern="0" dirty="0" smtClean="0">
                <a:solidFill>
                  <a:srgbClr val="0000CC"/>
                </a:solidFill>
                <a:latin typeface="+mj-lt"/>
                <a:ea typeface="+mn-ea"/>
                <a:cs typeface="+mj-cs"/>
              </a:rPr>
              <a:t>第</a:t>
            </a:r>
            <a:r>
              <a:rPr lang="en-US" altLang="zh-CN" sz="3600" b="1" kern="0" dirty="0" smtClean="0">
                <a:solidFill>
                  <a:srgbClr val="0000CC"/>
                </a:solidFill>
                <a:latin typeface="+mj-lt"/>
                <a:ea typeface="+mn-ea"/>
                <a:cs typeface="+mj-cs"/>
              </a:rPr>
              <a:t>7</a:t>
            </a:r>
            <a:r>
              <a:rPr lang="zh-CN" altLang="en-US" sz="3600" b="1" kern="0" dirty="0" smtClean="0">
                <a:solidFill>
                  <a:srgbClr val="0000CC"/>
                </a:solidFill>
                <a:latin typeface="+mj-lt"/>
                <a:ea typeface="+mn-ea"/>
                <a:cs typeface="+mj-cs"/>
              </a:rPr>
              <a:t>讲  嵌入式</a:t>
            </a:r>
            <a:r>
              <a:rPr lang="en-US" altLang="zh-CN" sz="3600" b="1" kern="0" dirty="0" smtClean="0">
                <a:solidFill>
                  <a:srgbClr val="0000CC"/>
                </a:solidFill>
                <a:latin typeface="+mj-lt"/>
                <a:ea typeface="+mn-ea"/>
                <a:cs typeface="+mj-cs"/>
              </a:rPr>
              <a:t>Linux</a:t>
            </a:r>
            <a:r>
              <a:rPr lang="zh-CN" altLang="en-US" sz="3600" b="1" kern="0" dirty="0" smtClean="0">
                <a:solidFill>
                  <a:srgbClr val="0000CC"/>
                </a:solidFill>
                <a:latin typeface="+mj-lt"/>
                <a:ea typeface="+mn-ea"/>
                <a:cs typeface="+mj-cs"/>
              </a:rPr>
              <a:t>网络应用开发</a:t>
            </a:r>
            <a:endParaRPr lang="zh-CN" altLang="en-US" sz="3600" b="1" kern="0" dirty="0" smtClean="0">
              <a:solidFill>
                <a:srgbClr val="0000CC"/>
              </a:solidFill>
              <a:latin typeface="+mj-lt"/>
              <a:ea typeface="+mn-ea"/>
              <a:cs typeface="+mj-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919617" y="1342118"/>
            <a:ext cx="7772400" cy="4826453"/>
          </a:xfrm>
        </p:spPr>
        <p:txBody>
          <a:bodyPr/>
          <a:lstStyle/>
          <a:p>
            <a:pPr algn="just" eaLnBrk="1" hangingPunct="1">
              <a:spcBef>
                <a:spcPts val="400"/>
              </a:spcBef>
              <a:spcAft>
                <a:spcPts val="600"/>
              </a:spcAft>
              <a:buClr>
                <a:srgbClr val="C00000"/>
              </a:buClr>
              <a:buFont typeface="Wingdings" panose="05000000000000000000" pitchFamily="2" charset="2"/>
              <a:buChar char="p"/>
            </a:pPr>
            <a:r>
              <a:rPr lang="en-US" altLang="zh-CN" sz="2400" dirty="0" smtClean="0">
                <a:solidFill>
                  <a:srgbClr val="FF0000"/>
                </a:solidFill>
                <a:latin typeface="+mj-lt"/>
              </a:rPr>
              <a:t>socket( )   :  </a:t>
            </a:r>
            <a:r>
              <a:rPr lang="zh-CN" altLang="en-US" sz="2400" dirty="0" smtClean="0">
                <a:latin typeface="+mj-lt"/>
              </a:rPr>
              <a:t>建立</a:t>
            </a:r>
            <a:r>
              <a:rPr lang="en-US" altLang="zh-CN" sz="2400" dirty="0" smtClean="0">
                <a:latin typeface="+mj-lt"/>
              </a:rPr>
              <a:t>Socket</a:t>
            </a:r>
            <a:r>
              <a:rPr lang="zh-CN" altLang="en-US" sz="2400" dirty="0" smtClean="0">
                <a:latin typeface="+mj-lt"/>
              </a:rPr>
              <a:t>端点，获得</a:t>
            </a:r>
            <a:r>
              <a:rPr lang="en-US" altLang="zh-CN" sz="2400" dirty="0" smtClean="0">
                <a:latin typeface="+mj-lt"/>
              </a:rPr>
              <a:t>Socket</a:t>
            </a:r>
            <a:r>
              <a:rPr lang="zh-CN" altLang="en-US" sz="2400" dirty="0" smtClean="0">
                <a:latin typeface="+mj-lt"/>
              </a:rPr>
              <a:t>描述符</a:t>
            </a:r>
            <a:endParaRPr lang="en-US" altLang="zh-CN" sz="2400" dirty="0" smtClean="0">
              <a:latin typeface="+mj-lt"/>
            </a:endParaRPr>
          </a:p>
          <a:p>
            <a:pPr algn="just" eaLnBrk="1" hangingPunct="1">
              <a:spcBef>
                <a:spcPts val="400"/>
              </a:spcBef>
              <a:spcAft>
                <a:spcPts val="600"/>
              </a:spcAft>
              <a:buClr>
                <a:srgbClr val="C00000"/>
              </a:buClr>
              <a:buFont typeface="Wingdings" panose="05000000000000000000" pitchFamily="2" charset="2"/>
              <a:buChar char="p"/>
            </a:pPr>
            <a:r>
              <a:rPr lang="en-US" altLang="zh-CN" sz="2400" dirty="0" smtClean="0">
                <a:solidFill>
                  <a:srgbClr val="FF0000"/>
                </a:solidFill>
                <a:latin typeface="+mj-lt"/>
              </a:rPr>
              <a:t>bind( )      :  </a:t>
            </a:r>
            <a:r>
              <a:rPr lang="en-US" altLang="zh-CN" sz="2400" dirty="0" smtClean="0">
                <a:latin typeface="+mj-lt"/>
              </a:rPr>
              <a:t>Server</a:t>
            </a:r>
            <a:r>
              <a:rPr lang="zh-CN" altLang="en-US" sz="2400" dirty="0" smtClean="0">
                <a:latin typeface="+mj-lt"/>
              </a:rPr>
              <a:t>绑定</a:t>
            </a:r>
            <a:r>
              <a:rPr lang="en-US" altLang="zh-CN" sz="2400" dirty="0" smtClean="0">
                <a:latin typeface="+mj-lt"/>
              </a:rPr>
              <a:t>Socket</a:t>
            </a:r>
            <a:r>
              <a:rPr lang="zh-CN" altLang="en-US" sz="2400" dirty="0" smtClean="0">
                <a:latin typeface="+mj-lt"/>
              </a:rPr>
              <a:t>地址（</a:t>
            </a:r>
            <a:r>
              <a:rPr lang="en-US" altLang="zh-CN" sz="2400" dirty="0" smtClean="0">
                <a:latin typeface="+mj-lt"/>
              </a:rPr>
              <a:t>IP</a:t>
            </a:r>
            <a:r>
              <a:rPr lang="zh-CN" altLang="en-US" sz="2400" dirty="0" smtClean="0">
                <a:latin typeface="+mj-lt"/>
              </a:rPr>
              <a:t>地址</a:t>
            </a:r>
            <a:r>
              <a:rPr lang="en-US" altLang="zh-CN" sz="2400" dirty="0" smtClean="0">
                <a:latin typeface="+mj-lt"/>
              </a:rPr>
              <a:t>+</a:t>
            </a:r>
            <a:r>
              <a:rPr lang="zh-CN" altLang="en-US" sz="2400" dirty="0" smtClean="0">
                <a:latin typeface="+mj-lt"/>
              </a:rPr>
              <a:t>端口号）</a:t>
            </a:r>
            <a:endParaRPr lang="en-US" altLang="zh-CN" sz="2400" dirty="0" smtClean="0">
              <a:latin typeface="+mj-lt"/>
            </a:endParaRPr>
          </a:p>
          <a:p>
            <a:pPr algn="just" eaLnBrk="1" hangingPunct="1">
              <a:spcBef>
                <a:spcPts val="400"/>
              </a:spcBef>
              <a:spcAft>
                <a:spcPts val="600"/>
              </a:spcAft>
              <a:buClr>
                <a:srgbClr val="C00000"/>
              </a:buClr>
              <a:buFont typeface="Wingdings" panose="05000000000000000000" pitchFamily="2" charset="2"/>
              <a:buChar char="p"/>
            </a:pPr>
            <a:r>
              <a:rPr lang="en-US" altLang="zh-CN" sz="2400" dirty="0" smtClean="0">
                <a:solidFill>
                  <a:srgbClr val="FF0000"/>
                </a:solidFill>
                <a:latin typeface="+mj-lt"/>
              </a:rPr>
              <a:t>listen( )     :  </a:t>
            </a:r>
            <a:r>
              <a:rPr lang="en-US" altLang="zh-CN" sz="2400" dirty="0" smtClean="0">
                <a:latin typeface="+mj-lt"/>
              </a:rPr>
              <a:t>Server</a:t>
            </a:r>
            <a:r>
              <a:rPr lang="zh-CN" altLang="en-US" sz="2400" dirty="0" smtClean="0">
                <a:latin typeface="+mj-lt"/>
              </a:rPr>
              <a:t>等待</a:t>
            </a:r>
            <a:r>
              <a:rPr lang="en-US" altLang="zh-CN" sz="2400" dirty="0" smtClean="0">
                <a:latin typeface="+mj-lt"/>
              </a:rPr>
              <a:t>Client</a:t>
            </a:r>
            <a:r>
              <a:rPr lang="zh-CN" altLang="en-US" sz="2400" dirty="0" smtClean="0">
                <a:latin typeface="+mj-lt"/>
              </a:rPr>
              <a:t>连接</a:t>
            </a:r>
            <a:endParaRPr lang="en-US" altLang="zh-CN" sz="2400" dirty="0" smtClean="0">
              <a:latin typeface="+mj-lt"/>
            </a:endParaRPr>
          </a:p>
          <a:p>
            <a:pPr algn="just" eaLnBrk="1" hangingPunct="1">
              <a:spcBef>
                <a:spcPts val="400"/>
              </a:spcBef>
              <a:spcAft>
                <a:spcPts val="600"/>
              </a:spcAft>
              <a:buClr>
                <a:srgbClr val="C00000"/>
              </a:buClr>
              <a:buFont typeface="Wingdings" panose="05000000000000000000" pitchFamily="2" charset="2"/>
              <a:buChar char="p"/>
            </a:pPr>
            <a:r>
              <a:rPr lang="en-US" altLang="zh-CN" sz="2400" dirty="0" smtClean="0">
                <a:solidFill>
                  <a:srgbClr val="FF0000"/>
                </a:solidFill>
                <a:latin typeface="+mj-lt"/>
              </a:rPr>
              <a:t>connect( ) :  </a:t>
            </a:r>
            <a:r>
              <a:rPr lang="en-US" altLang="zh-CN" sz="2400" dirty="0" smtClean="0">
                <a:latin typeface="+mj-lt"/>
              </a:rPr>
              <a:t>Client</a:t>
            </a:r>
            <a:r>
              <a:rPr lang="zh-CN" altLang="en-US" sz="2400" dirty="0" smtClean="0">
                <a:latin typeface="+mj-lt"/>
              </a:rPr>
              <a:t>连接到</a:t>
            </a:r>
            <a:r>
              <a:rPr lang="en-US" altLang="zh-CN" sz="2400" dirty="0" smtClean="0">
                <a:latin typeface="+mj-lt"/>
              </a:rPr>
              <a:t>Server</a:t>
            </a:r>
            <a:endParaRPr lang="en-US" altLang="zh-CN" sz="2400" dirty="0" smtClean="0">
              <a:latin typeface="+mj-lt"/>
            </a:endParaRPr>
          </a:p>
          <a:p>
            <a:pPr algn="just" eaLnBrk="1" hangingPunct="1">
              <a:spcBef>
                <a:spcPts val="400"/>
              </a:spcBef>
              <a:spcAft>
                <a:spcPts val="600"/>
              </a:spcAft>
              <a:buClr>
                <a:srgbClr val="C00000"/>
              </a:buClr>
              <a:buFont typeface="Wingdings" panose="05000000000000000000" pitchFamily="2" charset="2"/>
              <a:buChar char="p"/>
            </a:pPr>
            <a:r>
              <a:rPr lang="en-US" altLang="zh-CN" sz="2400" dirty="0" smtClean="0">
                <a:solidFill>
                  <a:srgbClr val="FF0000"/>
                </a:solidFill>
                <a:latin typeface="+mj-lt"/>
              </a:rPr>
              <a:t>accept( )   :  </a:t>
            </a:r>
            <a:r>
              <a:rPr lang="en-US" altLang="zh-CN" sz="2400" dirty="0" smtClean="0">
                <a:latin typeface="+mj-lt"/>
              </a:rPr>
              <a:t>Server</a:t>
            </a:r>
            <a:r>
              <a:rPr lang="zh-CN" altLang="en-US" sz="2400" dirty="0" smtClean="0">
                <a:latin typeface="+mj-lt"/>
              </a:rPr>
              <a:t>获得连接请求的</a:t>
            </a:r>
            <a:r>
              <a:rPr lang="en-US" altLang="zh-CN" sz="2400" dirty="0" smtClean="0">
                <a:latin typeface="+mj-lt"/>
              </a:rPr>
              <a:t>Client</a:t>
            </a:r>
            <a:r>
              <a:rPr lang="zh-CN" altLang="en-US" sz="2400" dirty="0" smtClean="0">
                <a:latin typeface="+mj-lt"/>
              </a:rPr>
              <a:t>的</a:t>
            </a:r>
            <a:r>
              <a:rPr lang="en-US" altLang="zh-CN" sz="2400" dirty="0" smtClean="0">
                <a:latin typeface="+mj-lt"/>
              </a:rPr>
              <a:t>Socket</a:t>
            </a:r>
            <a:r>
              <a:rPr lang="zh-CN" altLang="en-US" sz="2400" dirty="0" smtClean="0">
                <a:latin typeface="+mj-lt"/>
              </a:rPr>
              <a:t>地址</a:t>
            </a:r>
            <a:endParaRPr lang="en-US" altLang="zh-CN" sz="2400" dirty="0" smtClean="0">
              <a:latin typeface="+mj-lt"/>
            </a:endParaRPr>
          </a:p>
          <a:p>
            <a:pPr algn="just" eaLnBrk="1" hangingPunct="1">
              <a:spcBef>
                <a:spcPts val="400"/>
              </a:spcBef>
              <a:spcAft>
                <a:spcPts val="600"/>
              </a:spcAft>
              <a:buClr>
                <a:srgbClr val="C00000"/>
              </a:buClr>
              <a:buFont typeface="Wingdings" panose="05000000000000000000" pitchFamily="2" charset="2"/>
              <a:buChar char="p"/>
            </a:pPr>
            <a:r>
              <a:rPr lang="en-US" altLang="zh-CN" sz="2400" dirty="0" smtClean="0">
                <a:solidFill>
                  <a:srgbClr val="FF0000"/>
                </a:solidFill>
                <a:latin typeface="+mj-lt"/>
              </a:rPr>
              <a:t>send( ) </a:t>
            </a:r>
            <a:r>
              <a:rPr lang="zh-CN" altLang="en-US" sz="2400" dirty="0" smtClean="0">
                <a:solidFill>
                  <a:srgbClr val="FF0000"/>
                </a:solidFill>
                <a:latin typeface="+mj-lt"/>
              </a:rPr>
              <a:t>、</a:t>
            </a:r>
            <a:r>
              <a:rPr lang="en-US" altLang="zh-CN" sz="2400" dirty="0" err="1" smtClean="0">
                <a:solidFill>
                  <a:srgbClr val="FF0000"/>
                </a:solidFill>
                <a:latin typeface="+mj-lt"/>
              </a:rPr>
              <a:t>recv</a:t>
            </a:r>
            <a:r>
              <a:rPr lang="en-US" altLang="zh-CN" sz="2400" dirty="0" smtClean="0">
                <a:solidFill>
                  <a:srgbClr val="FF0000"/>
                </a:solidFill>
                <a:latin typeface="+mj-lt"/>
              </a:rPr>
              <a:t>( )</a:t>
            </a:r>
            <a:endParaRPr lang="en-US" altLang="zh-CN" sz="2400" dirty="0" smtClean="0">
              <a:solidFill>
                <a:srgbClr val="FF0000"/>
              </a:solidFill>
              <a:latin typeface="+mj-lt"/>
            </a:endParaRPr>
          </a:p>
          <a:p>
            <a:pPr lvl="1" algn="just" eaLnBrk="1" hangingPunct="1">
              <a:spcBef>
                <a:spcPts val="400"/>
              </a:spcBef>
              <a:spcAft>
                <a:spcPts val="600"/>
              </a:spcAft>
              <a:buClr>
                <a:srgbClr val="C00000"/>
              </a:buClr>
              <a:buFont typeface="Wingdings" panose="05000000000000000000" pitchFamily="2" charset="2"/>
              <a:buChar char="l"/>
            </a:pPr>
            <a:r>
              <a:rPr lang="zh-CN" altLang="en-US" dirty="0" smtClean="0">
                <a:solidFill>
                  <a:srgbClr val="0000CC"/>
                </a:solidFill>
                <a:latin typeface="+mj-lt"/>
              </a:rPr>
              <a:t>在已建立的连接上发送</a:t>
            </a:r>
            <a:r>
              <a:rPr lang="en-US" altLang="zh-CN" dirty="0" smtClean="0">
                <a:solidFill>
                  <a:srgbClr val="0000CC"/>
                </a:solidFill>
                <a:latin typeface="+mj-lt"/>
              </a:rPr>
              <a:t>/</a:t>
            </a:r>
            <a:r>
              <a:rPr lang="zh-CN" altLang="en-US" dirty="0" smtClean="0">
                <a:solidFill>
                  <a:srgbClr val="0000CC"/>
                </a:solidFill>
                <a:latin typeface="+mj-lt"/>
              </a:rPr>
              <a:t>接收数据（</a:t>
            </a:r>
            <a:r>
              <a:rPr lang="en-US" altLang="zh-CN" dirty="0" smtClean="0">
                <a:solidFill>
                  <a:srgbClr val="0000CC"/>
                </a:solidFill>
                <a:latin typeface="+mj-lt"/>
              </a:rPr>
              <a:t>TCP</a:t>
            </a:r>
            <a:r>
              <a:rPr lang="zh-CN" altLang="en-US" dirty="0" smtClean="0">
                <a:solidFill>
                  <a:srgbClr val="0000CC"/>
                </a:solidFill>
                <a:latin typeface="+mj-lt"/>
              </a:rPr>
              <a:t>方式）</a:t>
            </a:r>
            <a:endParaRPr lang="en-US" altLang="zh-CN" dirty="0" smtClean="0">
              <a:solidFill>
                <a:srgbClr val="0000CC"/>
              </a:solidFill>
              <a:latin typeface="+mj-lt"/>
            </a:endParaRPr>
          </a:p>
          <a:p>
            <a:pPr algn="just" eaLnBrk="1" hangingPunct="1">
              <a:spcBef>
                <a:spcPts val="400"/>
              </a:spcBef>
              <a:spcAft>
                <a:spcPts val="600"/>
              </a:spcAft>
              <a:buClr>
                <a:srgbClr val="C00000"/>
              </a:buClr>
              <a:buFont typeface="Wingdings" panose="05000000000000000000" pitchFamily="2" charset="2"/>
              <a:buChar char="p"/>
            </a:pPr>
            <a:r>
              <a:rPr lang="en-US" altLang="zh-CN" sz="2400" dirty="0" err="1" smtClean="0">
                <a:solidFill>
                  <a:srgbClr val="FF0000"/>
                </a:solidFill>
                <a:latin typeface="+mj-lt"/>
              </a:rPr>
              <a:t>sendto</a:t>
            </a:r>
            <a:r>
              <a:rPr lang="en-US" altLang="zh-CN" sz="2400" dirty="0" smtClean="0">
                <a:solidFill>
                  <a:srgbClr val="FF0000"/>
                </a:solidFill>
                <a:latin typeface="+mj-lt"/>
              </a:rPr>
              <a:t>( ) </a:t>
            </a:r>
            <a:r>
              <a:rPr lang="zh-CN" altLang="en-US" sz="2400" dirty="0" smtClean="0">
                <a:solidFill>
                  <a:srgbClr val="FF0000"/>
                </a:solidFill>
                <a:latin typeface="+mj-lt"/>
              </a:rPr>
              <a:t>、</a:t>
            </a:r>
            <a:r>
              <a:rPr lang="en-US" altLang="zh-CN" sz="2400" dirty="0" smtClean="0">
                <a:solidFill>
                  <a:srgbClr val="FF0000"/>
                </a:solidFill>
                <a:latin typeface="+mj-lt"/>
              </a:rPr>
              <a:t> </a:t>
            </a:r>
            <a:r>
              <a:rPr lang="en-US" altLang="zh-CN" sz="2400" dirty="0" err="1" smtClean="0">
                <a:solidFill>
                  <a:srgbClr val="FF0000"/>
                </a:solidFill>
                <a:latin typeface="+mj-lt"/>
              </a:rPr>
              <a:t>recvfrom</a:t>
            </a:r>
            <a:r>
              <a:rPr lang="en-US" altLang="zh-CN" sz="2400" dirty="0" smtClean="0">
                <a:solidFill>
                  <a:srgbClr val="FF0000"/>
                </a:solidFill>
                <a:latin typeface="+mj-lt"/>
              </a:rPr>
              <a:t>( )</a:t>
            </a:r>
            <a:endParaRPr lang="en-US" altLang="zh-CN" sz="2400" dirty="0" smtClean="0">
              <a:solidFill>
                <a:srgbClr val="FF0000"/>
              </a:solidFill>
              <a:latin typeface="+mj-lt"/>
            </a:endParaRPr>
          </a:p>
          <a:p>
            <a:pPr lvl="1" algn="just" eaLnBrk="1" hangingPunct="1">
              <a:spcBef>
                <a:spcPts val="400"/>
              </a:spcBef>
              <a:spcAft>
                <a:spcPts val="600"/>
              </a:spcAft>
              <a:buClr>
                <a:srgbClr val="C00000"/>
              </a:buClr>
              <a:buFont typeface="Wingdings" panose="05000000000000000000" pitchFamily="2" charset="2"/>
              <a:buChar char="l"/>
            </a:pPr>
            <a:r>
              <a:rPr lang="zh-CN" altLang="en-US" dirty="0" smtClean="0">
                <a:solidFill>
                  <a:srgbClr val="0000CC"/>
                </a:solidFill>
                <a:latin typeface="+mj-lt"/>
              </a:rPr>
              <a:t>无需连接，直接发送</a:t>
            </a:r>
            <a:r>
              <a:rPr lang="en-US" altLang="zh-CN" dirty="0" smtClean="0">
                <a:solidFill>
                  <a:srgbClr val="0000CC"/>
                </a:solidFill>
                <a:latin typeface="+mj-lt"/>
              </a:rPr>
              <a:t>/</a:t>
            </a:r>
            <a:r>
              <a:rPr lang="zh-CN" altLang="en-US" dirty="0" smtClean="0">
                <a:solidFill>
                  <a:srgbClr val="0000CC"/>
                </a:solidFill>
                <a:latin typeface="+mj-lt"/>
              </a:rPr>
              <a:t>接收数据（</a:t>
            </a:r>
            <a:r>
              <a:rPr lang="en-US" altLang="zh-CN" dirty="0" smtClean="0">
                <a:solidFill>
                  <a:srgbClr val="0000CC"/>
                </a:solidFill>
                <a:latin typeface="+mj-lt"/>
              </a:rPr>
              <a:t>UDP</a:t>
            </a:r>
            <a:r>
              <a:rPr lang="zh-CN" altLang="en-US" dirty="0" smtClean="0">
                <a:solidFill>
                  <a:srgbClr val="0000CC"/>
                </a:solidFill>
                <a:latin typeface="+mj-lt"/>
              </a:rPr>
              <a:t>方式）</a:t>
            </a:r>
            <a:endParaRPr lang="en-US" altLang="zh-CN" dirty="0" smtClean="0">
              <a:solidFill>
                <a:srgbClr val="0000CC"/>
              </a:solidFill>
              <a:latin typeface="+mj-lt"/>
            </a:endParaRPr>
          </a:p>
          <a:p>
            <a:pPr algn="just" eaLnBrk="1" hangingPunct="1">
              <a:spcBef>
                <a:spcPts val="400"/>
              </a:spcBef>
              <a:spcAft>
                <a:spcPts val="600"/>
              </a:spcAft>
              <a:buClr>
                <a:srgbClr val="C00000"/>
              </a:buClr>
              <a:buFont typeface="Wingdings" panose="05000000000000000000" pitchFamily="2" charset="2"/>
              <a:buChar char="p"/>
            </a:pPr>
            <a:r>
              <a:rPr lang="en-US" altLang="zh-CN" sz="2400" dirty="0" smtClean="0">
                <a:solidFill>
                  <a:srgbClr val="FF0000"/>
                </a:solidFill>
                <a:latin typeface="+mj-lt"/>
              </a:rPr>
              <a:t>close( )      :  </a:t>
            </a:r>
            <a:r>
              <a:rPr lang="zh-CN" altLang="en-US" sz="2400" dirty="0" smtClean="0">
                <a:solidFill>
                  <a:srgbClr val="0000CC"/>
                </a:solidFill>
                <a:latin typeface="+mj-lt"/>
              </a:rPr>
              <a:t>关闭</a:t>
            </a:r>
            <a:r>
              <a:rPr lang="en-US" altLang="zh-CN" sz="2400" dirty="0" smtClean="0">
                <a:solidFill>
                  <a:srgbClr val="0000CC"/>
                </a:solidFill>
                <a:latin typeface="+mj-lt"/>
              </a:rPr>
              <a:t>Socket</a:t>
            </a:r>
            <a:r>
              <a:rPr lang="zh-CN" altLang="en-US" sz="2400" dirty="0" smtClean="0">
                <a:solidFill>
                  <a:srgbClr val="0000CC"/>
                </a:solidFill>
                <a:latin typeface="+mj-lt"/>
              </a:rPr>
              <a:t>（双向</a:t>
            </a:r>
            <a:r>
              <a:rPr lang="en-US" altLang="zh-CN" sz="2400" dirty="0" smtClean="0">
                <a:solidFill>
                  <a:srgbClr val="0000CC"/>
                </a:solidFill>
                <a:latin typeface="+mj-lt"/>
              </a:rPr>
              <a:t>/</a:t>
            </a:r>
            <a:r>
              <a:rPr lang="zh-CN" altLang="en-US" sz="2400" dirty="0" smtClean="0">
                <a:solidFill>
                  <a:srgbClr val="0000CC"/>
                </a:solidFill>
                <a:latin typeface="+mj-lt"/>
              </a:rPr>
              <a:t>单向）</a:t>
            </a:r>
            <a:endParaRPr lang="zh-CN" altLang="en-US" sz="2400" dirty="0" smtClean="0">
              <a:solidFill>
                <a:srgbClr val="0000CC"/>
              </a:solidFill>
              <a:latin typeface="+mj-lt"/>
            </a:endParaRPr>
          </a:p>
          <a:p>
            <a:pPr marL="0" indent="0" algn="just" eaLnBrk="1" hangingPunct="1">
              <a:spcBef>
                <a:spcPts val="400"/>
              </a:spcBef>
              <a:spcAft>
                <a:spcPts val="600"/>
              </a:spcAft>
              <a:buNone/>
            </a:pPr>
            <a:endParaRPr lang="en-US" altLang="zh-CN" sz="2400" dirty="0" smtClean="0">
              <a:latin typeface="+mj-lt"/>
            </a:endParaRPr>
          </a:p>
        </p:txBody>
      </p:sp>
      <p:sp>
        <p:nvSpPr>
          <p:cNvPr id="7"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smtClean="0">
                <a:solidFill>
                  <a:srgbClr val="0000CC"/>
                </a:solidFill>
                <a:latin typeface="+mj-lt"/>
                <a:ea typeface="+mn-ea"/>
              </a:rPr>
              <a:t>1</a:t>
            </a:r>
            <a:r>
              <a:rPr lang="zh-CN" altLang="en-US" b="1" dirty="0" smtClean="0">
                <a:solidFill>
                  <a:srgbClr val="0000CC"/>
                </a:solidFill>
                <a:latin typeface="+mj-lt"/>
                <a:ea typeface="+mn-ea"/>
              </a:rPr>
              <a:t>、</a:t>
            </a:r>
            <a:r>
              <a:rPr lang="en-US" altLang="zh-CN" b="1" dirty="0" smtClean="0">
                <a:solidFill>
                  <a:srgbClr val="0000CC"/>
                </a:solidFill>
                <a:latin typeface="+mj-lt"/>
                <a:ea typeface="+mn-ea"/>
              </a:rPr>
              <a:t>Socket</a:t>
            </a:r>
            <a:r>
              <a:rPr lang="zh-CN" altLang="en-US" b="1" dirty="0" smtClean="0">
                <a:solidFill>
                  <a:srgbClr val="0000CC"/>
                </a:solidFill>
                <a:latin typeface="+mj-lt"/>
                <a:ea typeface="+mn-ea"/>
              </a:rPr>
              <a:t>操作的</a:t>
            </a:r>
            <a:r>
              <a:rPr lang="zh-CN" altLang="en-US" b="1" dirty="0">
                <a:solidFill>
                  <a:srgbClr val="0000CC"/>
                </a:solidFill>
                <a:latin typeface="+mj-lt"/>
                <a:ea typeface="+mn-ea"/>
              </a:rPr>
              <a:t>常用</a:t>
            </a:r>
            <a:r>
              <a:rPr lang="zh-CN" altLang="en-US" b="1" dirty="0" smtClean="0">
                <a:solidFill>
                  <a:srgbClr val="0000CC"/>
                </a:solidFill>
                <a:latin typeface="+mj-lt"/>
                <a:ea typeface="+mn-ea"/>
              </a:rPr>
              <a:t>系统调用</a:t>
            </a:r>
            <a:endParaRPr lang="zh-CN" altLang="en-US" b="1" dirty="0">
              <a:solidFill>
                <a:srgbClr val="0000CC"/>
              </a:solidFill>
              <a:latin typeface="+mj-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75">
                                            <p:txEl>
                                              <p:pRg st="6" end="6"/>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28675">
                                            <p:txEl>
                                              <p:pRg st="7" end="7"/>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89483" y="1064871"/>
            <a:ext cx="6746577" cy="5061561"/>
            <a:chOff x="1077910" y="1291770"/>
            <a:chExt cx="6488112" cy="4776788"/>
          </a:xfrm>
        </p:grpSpPr>
        <p:sp>
          <p:nvSpPr>
            <p:cNvPr id="44035" name="Rectangle 3"/>
            <p:cNvSpPr>
              <a:spLocks noChangeArrowheads="1"/>
            </p:cNvSpPr>
            <p:nvPr/>
          </p:nvSpPr>
          <p:spPr bwMode="auto">
            <a:xfrm>
              <a:off x="1493835" y="1791833"/>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a:solidFill>
                    <a:srgbClr val="000008"/>
                  </a:solidFill>
                  <a:latin typeface="+mj-lt"/>
                  <a:ea typeface="宋体" panose="02010600030101010101" pitchFamily="2" charset="-122"/>
                </a:rPr>
                <a:t>socket()</a:t>
              </a:r>
              <a:endParaRPr lang="en-US" altLang="zh-CN" sz="1800" dirty="0">
                <a:solidFill>
                  <a:srgbClr val="000008"/>
                </a:solidFill>
                <a:latin typeface="+mj-lt"/>
                <a:ea typeface="宋体" panose="02010600030101010101" pitchFamily="2" charset="-122"/>
              </a:endParaRPr>
            </a:p>
          </p:txBody>
        </p:sp>
        <p:sp>
          <p:nvSpPr>
            <p:cNvPr id="44036" name="Rectangle 4"/>
            <p:cNvSpPr>
              <a:spLocks noChangeArrowheads="1"/>
            </p:cNvSpPr>
            <p:nvPr/>
          </p:nvSpPr>
          <p:spPr bwMode="auto">
            <a:xfrm>
              <a:off x="5530847" y="1791833"/>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socket()</a:t>
              </a:r>
              <a:endParaRPr lang="en-US" altLang="zh-CN" sz="1800">
                <a:solidFill>
                  <a:srgbClr val="000008"/>
                </a:solidFill>
                <a:latin typeface="+mj-lt"/>
                <a:ea typeface="宋体" panose="02010600030101010101" pitchFamily="2" charset="-122"/>
              </a:endParaRPr>
            </a:p>
          </p:txBody>
        </p:sp>
        <p:sp>
          <p:nvSpPr>
            <p:cNvPr id="44037" name="Rectangle 5"/>
            <p:cNvSpPr>
              <a:spLocks noChangeArrowheads="1"/>
            </p:cNvSpPr>
            <p:nvPr/>
          </p:nvSpPr>
          <p:spPr bwMode="auto">
            <a:xfrm>
              <a:off x="5529260" y="2376033"/>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bind()</a:t>
              </a:r>
              <a:endParaRPr lang="en-US" altLang="zh-CN" sz="1800">
                <a:solidFill>
                  <a:srgbClr val="000008"/>
                </a:solidFill>
                <a:latin typeface="+mj-lt"/>
                <a:ea typeface="宋体" panose="02010600030101010101" pitchFamily="2" charset="-122"/>
              </a:endParaRPr>
            </a:p>
          </p:txBody>
        </p:sp>
        <p:sp>
          <p:nvSpPr>
            <p:cNvPr id="44038" name="Rectangle 6"/>
            <p:cNvSpPr>
              <a:spLocks noChangeArrowheads="1"/>
            </p:cNvSpPr>
            <p:nvPr/>
          </p:nvSpPr>
          <p:spPr bwMode="auto">
            <a:xfrm>
              <a:off x="5530847" y="2917370"/>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listen()</a:t>
              </a:r>
              <a:endParaRPr lang="en-US" altLang="zh-CN" sz="1800">
                <a:solidFill>
                  <a:srgbClr val="000008"/>
                </a:solidFill>
                <a:latin typeface="+mj-lt"/>
                <a:ea typeface="宋体" panose="02010600030101010101" pitchFamily="2" charset="-122"/>
              </a:endParaRPr>
            </a:p>
          </p:txBody>
        </p:sp>
        <p:sp>
          <p:nvSpPr>
            <p:cNvPr id="44039" name="Rectangle 7"/>
            <p:cNvSpPr>
              <a:spLocks noChangeArrowheads="1"/>
            </p:cNvSpPr>
            <p:nvPr/>
          </p:nvSpPr>
          <p:spPr bwMode="auto">
            <a:xfrm>
              <a:off x="5529260" y="3501570"/>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accept()</a:t>
              </a:r>
              <a:endParaRPr lang="en-US" altLang="zh-CN" sz="1800">
                <a:solidFill>
                  <a:srgbClr val="000008"/>
                </a:solidFill>
                <a:latin typeface="+mj-lt"/>
                <a:ea typeface="宋体" panose="02010600030101010101" pitchFamily="2" charset="-122"/>
              </a:endParaRPr>
            </a:p>
          </p:txBody>
        </p:sp>
        <p:sp>
          <p:nvSpPr>
            <p:cNvPr id="44040" name="Rectangle 8"/>
            <p:cNvSpPr>
              <a:spLocks noChangeArrowheads="1"/>
            </p:cNvSpPr>
            <p:nvPr/>
          </p:nvSpPr>
          <p:spPr bwMode="auto">
            <a:xfrm>
              <a:off x="5530847" y="404290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smtClean="0">
                  <a:solidFill>
                    <a:srgbClr val="000008"/>
                  </a:solidFill>
                  <a:latin typeface="+mj-lt"/>
                  <a:ea typeface="宋体" panose="02010600030101010101" pitchFamily="2" charset="-122"/>
                </a:rPr>
                <a:t>recv</a:t>
              </a:r>
              <a:r>
                <a:rPr lang="en-US" altLang="zh-CN" sz="1800" dirty="0" smtClean="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1" name="Rectangle 9"/>
            <p:cNvSpPr>
              <a:spLocks noChangeArrowheads="1"/>
            </p:cNvSpPr>
            <p:nvPr/>
          </p:nvSpPr>
          <p:spPr bwMode="auto">
            <a:xfrm>
              <a:off x="5529260" y="462710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ea typeface="宋体" panose="02010600030101010101" pitchFamily="2" charset="-122"/>
                </a:rPr>
                <a:t>sned</a:t>
              </a:r>
              <a:r>
                <a:rPr lang="en-US" altLang="zh-CN" sz="1800" dirty="0" smtClean="0">
                  <a:solidFill>
                    <a:srgbClr val="000008"/>
                  </a:solidFill>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2" name="Rectangle 10"/>
            <p:cNvSpPr>
              <a:spLocks noChangeArrowheads="1"/>
            </p:cNvSpPr>
            <p:nvPr/>
          </p:nvSpPr>
          <p:spPr bwMode="auto">
            <a:xfrm>
              <a:off x="5530847" y="51684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smtClean="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3" name="Rectangle 11"/>
            <p:cNvSpPr>
              <a:spLocks noChangeArrowheads="1"/>
            </p:cNvSpPr>
            <p:nvPr/>
          </p:nvSpPr>
          <p:spPr bwMode="auto">
            <a:xfrm>
              <a:off x="5529260" y="57526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close()</a:t>
              </a:r>
              <a:endParaRPr lang="en-US" altLang="zh-CN" sz="1800">
                <a:solidFill>
                  <a:srgbClr val="000008"/>
                </a:solidFill>
                <a:latin typeface="+mj-lt"/>
                <a:ea typeface="宋体" panose="02010600030101010101" pitchFamily="2" charset="-122"/>
              </a:endParaRPr>
            </a:p>
          </p:txBody>
        </p:sp>
        <p:sp>
          <p:nvSpPr>
            <p:cNvPr id="44044" name="Rectangle 12"/>
            <p:cNvSpPr>
              <a:spLocks noChangeArrowheads="1"/>
            </p:cNvSpPr>
            <p:nvPr/>
          </p:nvSpPr>
          <p:spPr bwMode="auto">
            <a:xfrm>
              <a:off x="1495422" y="350315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connect()</a:t>
              </a:r>
              <a:endParaRPr lang="en-US" altLang="zh-CN" sz="1800">
                <a:solidFill>
                  <a:srgbClr val="000008"/>
                </a:solidFill>
                <a:latin typeface="+mj-lt"/>
                <a:ea typeface="宋体" panose="02010600030101010101" pitchFamily="2" charset="-122"/>
              </a:endParaRPr>
            </a:p>
          </p:txBody>
        </p:sp>
        <p:sp>
          <p:nvSpPr>
            <p:cNvPr id="44045" name="Rectangle 13"/>
            <p:cNvSpPr>
              <a:spLocks noChangeArrowheads="1"/>
            </p:cNvSpPr>
            <p:nvPr/>
          </p:nvSpPr>
          <p:spPr bwMode="auto">
            <a:xfrm>
              <a:off x="1493835" y="404290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smtClean="0">
                  <a:solidFill>
                    <a:srgbClr val="000008"/>
                  </a:solidFill>
                  <a:latin typeface="+mj-lt"/>
                  <a:ea typeface="宋体" panose="02010600030101010101" pitchFamily="2" charset="-122"/>
                </a:rPr>
                <a:t>sned</a:t>
              </a:r>
              <a:r>
                <a:rPr lang="en-US" altLang="zh-CN" sz="1800" dirty="0" smtClean="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6" name="Rectangle 14"/>
            <p:cNvSpPr>
              <a:spLocks noChangeArrowheads="1"/>
            </p:cNvSpPr>
            <p:nvPr/>
          </p:nvSpPr>
          <p:spPr bwMode="auto">
            <a:xfrm>
              <a:off x="1495422" y="462869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smtClean="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7" name="Rectangle 15"/>
            <p:cNvSpPr>
              <a:spLocks noChangeArrowheads="1"/>
            </p:cNvSpPr>
            <p:nvPr/>
          </p:nvSpPr>
          <p:spPr bwMode="auto">
            <a:xfrm>
              <a:off x="1493835" y="51684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close()</a:t>
              </a:r>
              <a:endParaRPr lang="en-US" altLang="zh-CN" sz="1800">
                <a:solidFill>
                  <a:srgbClr val="000008"/>
                </a:solidFill>
                <a:latin typeface="+mj-lt"/>
                <a:ea typeface="宋体" panose="02010600030101010101" pitchFamily="2" charset="-122"/>
              </a:endParaRPr>
            </a:p>
          </p:txBody>
        </p:sp>
        <p:cxnSp>
          <p:nvCxnSpPr>
            <p:cNvPr id="44048" name="AutoShape 16"/>
            <p:cNvCxnSpPr>
              <a:cxnSpLocks noChangeShapeType="1"/>
              <a:stCxn id="44035" idx="2"/>
              <a:endCxn id="44044" idx="0"/>
            </p:cNvCxnSpPr>
            <p:nvPr/>
          </p:nvCxnSpPr>
          <p:spPr bwMode="auto">
            <a:xfrm>
              <a:off x="2303460" y="2122033"/>
              <a:ext cx="1587" cy="1366837"/>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49" name="AutoShape 17"/>
            <p:cNvCxnSpPr>
              <a:cxnSpLocks noChangeShapeType="1"/>
              <a:stCxn id="44044" idx="2"/>
              <a:endCxn id="44045" idx="0"/>
            </p:cNvCxnSpPr>
            <p:nvPr/>
          </p:nvCxnSpPr>
          <p:spPr bwMode="auto">
            <a:xfrm flipH="1">
              <a:off x="2303460" y="3833358"/>
              <a:ext cx="1587" cy="19526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0" name="AutoShape 18"/>
            <p:cNvCxnSpPr>
              <a:cxnSpLocks noChangeShapeType="1"/>
              <a:stCxn id="44045" idx="2"/>
              <a:endCxn id="44046" idx="0"/>
            </p:cNvCxnSpPr>
            <p:nvPr/>
          </p:nvCxnSpPr>
          <p:spPr bwMode="auto">
            <a:xfrm>
              <a:off x="2303460" y="4373108"/>
              <a:ext cx="1587" cy="24130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1" name="AutoShape 19"/>
            <p:cNvCxnSpPr>
              <a:cxnSpLocks noChangeShapeType="1"/>
              <a:stCxn id="44046" idx="2"/>
              <a:endCxn id="44047" idx="0"/>
            </p:cNvCxnSpPr>
            <p:nvPr/>
          </p:nvCxnSpPr>
          <p:spPr bwMode="auto">
            <a:xfrm flipH="1">
              <a:off x="2303460" y="4958895"/>
              <a:ext cx="1587" cy="19526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2" name="AutoShape 20"/>
            <p:cNvCxnSpPr>
              <a:cxnSpLocks noChangeShapeType="1"/>
              <a:stCxn id="44036" idx="2"/>
              <a:endCxn id="44037" idx="0"/>
            </p:cNvCxnSpPr>
            <p:nvPr/>
          </p:nvCxnSpPr>
          <p:spPr bwMode="auto">
            <a:xfrm flipH="1">
              <a:off x="6338885" y="2122033"/>
              <a:ext cx="1587" cy="23971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3" name="AutoShape 21"/>
            <p:cNvCxnSpPr>
              <a:cxnSpLocks noChangeShapeType="1"/>
              <a:stCxn id="44037" idx="2"/>
              <a:endCxn id="44038" idx="0"/>
            </p:cNvCxnSpPr>
            <p:nvPr/>
          </p:nvCxnSpPr>
          <p:spPr bwMode="auto">
            <a:xfrm>
              <a:off x="6338885" y="2706233"/>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4" name="AutoShape 22"/>
            <p:cNvCxnSpPr>
              <a:cxnSpLocks noChangeShapeType="1"/>
              <a:stCxn id="44038" idx="2"/>
              <a:endCxn id="44039" idx="0"/>
            </p:cNvCxnSpPr>
            <p:nvPr/>
          </p:nvCxnSpPr>
          <p:spPr bwMode="auto">
            <a:xfrm flipH="1">
              <a:off x="6338885" y="3247570"/>
              <a:ext cx="1587" cy="23971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5" name="AutoShape 23"/>
            <p:cNvCxnSpPr>
              <a:cxnSpLocks noChangeShapeType="1"/>
              <a:stCxn id="44039" idx="2"/>
              <a:endCxn id="44040" idx="0"/>
            </p:cNvCxnSpPr>
            <p:nvPr/>
          </p:nvCxnSpPr>
          <p:spPr bwMode="auto">
            <a:xfrm>
              <a:off x="6338885" y="3831770"/>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6" name="AutoShape 24"/>
            <p:cNvCxnSpPr>
              <a:cxnSpLocks noChangeShapeType="1"/>
              <a:stCxn id="44040" idx="2"/>
              <a:endCxn id="44041" idx="0"/>
            </p:cNvCxnSpPr>
            <p:nvPr/>
          </p:nvCxnSpPr>
          <p:spPr bwMode="auto">
            <a:xfrm flipH="1">
              <a:off x="6338885" y="4373108"/>
              <a:ext cx="1587" cy="23971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7" name="AutoShape 25"/>
            <p:cNvCxnSpPr>
              <a:cxnSpLocks noChangeShapeType="1"/>
              <a:stCxn id="44041" idx="2"/>
              <a:endCxn id="44042" idx="0"/>
            </p:cNvCxnSpPr>
            <p:nvPr/>
          </p:nvCxnSpPr>
          <p:spPr bwMode="auto">
            <a:xfrm>
              <a:off x="6338885" y="4957308"/>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8" name="AutoShape 26"/>
            <p:cNvCxnSpPr>
              <a:cxnSpLocks noChangeShapeType="1"/>
              <a:stCxn id="44042" idx="2"/>
              <a:endCxn id="44043" idx="0"/>
            </p:cNvCxnSpPr>
            <p:nvPr/>
          </p:nvCxnSpPr>
          <p:spPr bwMode="auto">
            <a:xfrm flipH="1">
              <a:off x="6338885" y="5498645"/>
              <a:ext cx="1587" cy="23971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9" name="AutoShape 27"/>
            <p:cNvCxnSpPr>
              <a:cxnSpLocks noChangeShapeType="1"/>
              <a:stCxn id="44046" idx="1"/>
              <a:endCxn id="44045" idx="1"/>
            </p:cNvCxnSpPr>
            <p:nvPr/>
          </p:nvCxnSpPr>
          <p:spPr bwMode="auto">
            <a:xfrm rot="10800000">
              <a:off x="1479547" y="4201658"/>
              <a:ext cx="1588" cy="585787"/>
            </a:xfrm>
            <a:prstGeom prst="bentConnector3">
              <a:avLst>
                <a:gd name="adj1" fmla="val 13600005"/>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44060" name="AutoShape 28"/>
            <p:cNvCxnSpPr>
              <a:cxnSpLocks noChangeShapeType="1"/>
              <a:stCxn id="44041" idx="3"/>
              <a:endCxn id="44040" idx="3"/>
            </p:cNvCxnSpPr>
            <p:nvPr/>
          </p:nvCxnSpPr>
          <p:spPr bwMode="auto">
            <a:xfrm flipV="1">
              <a:off x="7162797" y="4201658"/>
              <a:ext cx="1588" cy="584200"/>
            </a:xfrm>
            <a:prstGeom prst="bentConnector3">
              <a:avLst>
                <a:gd name="adj1" fmla="val 13600005"/>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44061" name="AutoShape 29"/>
            <p:cNvCxnSpPr>
              <a:cxnSpLocks noChangeShapeType="1"/>
              <a:stCxn id="44043" idx="3"/>
              <a:endCxn id="44039" idx="3"/>
            </p:cNvCxnSpPr>
            <p:nvPr/>
          </p:nvCxnSpPr>
          <p:spPr bwMode="auto">
            <a:xfrm flipV="1">
              <a:off x="7162797" y="3660320"/>
              <a:ext cx="1588" cy="2251075"/>
            </a:xfrm>
            <a:prstGeom prst="bentConnector3">
              <a:avLst>
                <a:gd name="adj1" fmla="val 34100014"/>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44062" name="AutoShape 30"/>
            <p:cNvCxnSpPr>
              <a:cxnSpLocks noChangeShapeType="1"/>
              <a:stCxn id="44044" idx="3"/>
              <a:endCxn id="44039" idx="1"/>
            </p:cNvCxnSpPr>
            <p:nvPr/>
          </p:nvCxnSpPr>
          <p:spPr bwMode="auto">
            <a:xfrm flipV="1">
              <a:off x="3128960" y="3660320"/>
              <a:ext cx="2386012" cy="1588"/>
            </a:xfrm>
            <a:prstGeom prst="straightConnector1">
              <a:avLst/>
            </a:prstGeom>
            <a:noFill/>
            <a:ln w="28575">
              <a:solidFill>
                <a:srgbClr val="000008"/>
              </a:solidFill>
              <a:prstDash val="dash"/>
              <a:round/>
              <a:tailEnd type="triangle" w="med" len="med"/>
            </a:ln>
            <a:extLst>
              <a:ext uri="{909E8E84-426E-40DD-AFC4-6F175D3DCCD1}">
                <a14:hiddenFill xmlns:a14="http://schemas.microsoft.com/office/drawing/2010/main">
                  <a:noFill/>
                </a14:hiddenFill>
              </a:ext>
            </a:extLst>
          </p:spPr>
        </p:cxnSp>
        <p:cxnSp>
          <p:nvCxnSpPr>
            <p:cNvPr id="44063" name="AutoShape 31"/>
            <p:cNvCxnSpPr>
              <a:cxnSpLocks noChangeShapeType="1"/>
              <a:stCxn id="44045" idx="3"/>
              <a:endCxn id="44040" idx="1"/>
            </p:cNvCxnSpPr>
            <p:nvPr/>
          </p:nvCxnSpPr>
          <p:spPr bwMode="auto">
            <a:xfrm>
              <a:off x="3127372" y="4201658"/>
              <a:ext cx="2389188" cy="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64" name="AutoShape 32"/>
            <p:cNvCxnSpPr>
              <a:cxnSpLocks noChangeShapeType="1"/>
              <a:stCxn id="44041" idx="1"/>
              <a:endCxn id="44046" idx="3"/>
            </p:cNvCxnSpPr>
            <p:nvPr/>
          </p:nvCxnSpPr>
          <p:spPr bwMode="auto">
            <a:xfrm flipH="1">
              <a:off x="3128960" y="4785858"/>
              <a:ext cx="2386012" cy="1587"/>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65" name="AutoShape 33"/>
            <p:cNvCxnSpPr>
              <a:cxnSpLocks noChangeShapeType="1"/>
              <a:stCxn id="44047" idx="3"/>
              <a:endCxn id="44042" idx="1"/>
            </p:cNvCxnSpPr>
            <p:nvPr/>
          </p:nvCxnSpPr>
          <p:spPr bwMode="auto">
            <a:xfrm>
              <a:off x="3127372" y="5327195"/>
              <a:ext cx="2389188" cy="0"/>
            </a:xfrm>
            <a:prstGeom prst="straightConnector1">
              <a:avLst/>
            </a:prstGeom>
            <a:noFill/>
            <a:ln w="28575">
              <a:solidFill>
                <a:srgbClr val="000008"/>
              </a:solidFill>
              <a:prstDash val="dash"/>
              <a:round/>
              <a:tailEnd type="triangle" w="med" len="med"/>
            </a:ln>
            <a:extLst>
              <a:ext uri="{909E8E84-426E-40DD-AFC4-6F175D3DCCD1}">
                <a14:hiddenFill xmlns:a14="http://schemas.microsoft.com/office/drawing/2010/main">
                  <a:noFill/>
                </a14:hiddenFill>
              </a:ext>
            </a:extLst>
          </p:spPr>
        </p:cxnSp>
        <p:sp>
          <p:nvSpPr>
            <p:cNvPr id="44066" name="Text Box 34"/>
            <p:cNvSpPr txBox="1">
              <a:spLocks noChangeArrowheads="1"/>
            </p:cNvSpPr>
            <p:nvPr/>
          </p:nvSpPr>
          <p:spPr bwMode="auto">
            <a:xfrm>
              <a:off x="1077910" y="1291770"/>
              <a:ext cx="227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en-US" altLang="zh-CN" sz="1800" b="1" dirty="0">
                  <a:solidFill>
                    <a:srgbClr val="FF0000"/>
                  </a:solidFill>
                  <a:latin typeface="+mj-lt"/>
                  <a:ea typeface="宋体" panose="02010600030101010101" pitchFamily="2" charset="-122"/>
                </a:rPr>
                <a:t>TCP Client</a:t>
              </a:r>
              <a:endParaRPr lang="en-US" altLang="zh-CN" sz="1800" b="1" dirty="0">
                <a:solidFill>
                  <a:srgbClr val="FF0000"/>
                </a:solidFill>
                <a:latin typeface="+mj-lt"/>
                <a:ea typeface="宋体" panose="02010600030101010101" pitchFamily="2" charset="-122"/>
              </a:endParaRPr>
            </a:p>
          </p:txBody>
        </p:sp>
        <p:sp>
          <p:nvSpPr>
            <p:cNvPr id="44067" name="Text Box 35"/>
            <p:cNvSpPr txBox="1">
              <a:spLocks noChangeArrowheads="1"/>
            </p:cNvSpPr>
            <p:nvPr/>
          </p:nvSpPr>
          <p:spPr bwMode="auto">
            <a:xfrm>
              <a:off x="5151435" y="1298120"/>
              <a:ext cx="2414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en-US" altLang="zh-CN" sz="1800" b="1" dirty="0">
                  <a:solidFill>
                    <a:srgbClr val="FF0000"/>
                  </a:solidFill>
                  <a:latin typeface="+mj-lt"/>
                  <a:ea typeface="宋体" panose="02010600030101010101" pitchFamily="2" charset="-122"/>
                </a:rPr>
                <a:t>TCP Server</a:t>
              </a:r>
              <a:endParaRPr lang="en-US" altLang="zh-CN" sz="1800" b="1" dirty="0">
                <a:solidFill>
                  <a:srgbClr val="FF0000"/>
                </a:solidFill>
                <a:latin typeface="+mj-lt"/>
                <a:ea typeface="宋体" panose="02010600030101010101" pitchFamily="2" charset="-122"/>
              </a:endParaRPr>
            </a:p>
          </p:txBody>
        </p:sp>
        <p:sp>
          <p:nvSpPr>
            <p:cNvPr id="44068" name="Text Box 36"/>
            <p:cNvSpPr txBox="1">
              <a:spLocks noChangeArrowheads="1"/>
            </p:cNvSpPr>
            <p:nvPr/>
          </p:nvSpPr>
          <p:spPr bwMode="auto">
            <a:xfrm>
              <a:off x="3730619" y="3290434"/>
              <a:ext cx="1166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建立连接</a:t>
              </a:r>
              <a:endParaRPr lang="en-US" altLang="zh-CN" sz="1800" dirty="0">
                <a:solidFill>
                  <a:srgbClr val="000008"/>
                </a:solidFill>
                <a:latin typeface="+mj-lt"/>
                <a:ea typeface="宋体" panose="02010600030101010101" pitchFamily="2" charset="-122"/>
              </a:endParaRPr>
            </a:p>
          </p:txBody>
        </p:sp>
        <p:sp>
          <p:nvSpPr>
            <p:cNvPr id="44069" name="Text Box 37"/>
            <p:cNvSpPr txBox="1">
              <a:spLocks noChangeArrowheads="1"/>
            </p:cNvSpPr>
            <p:nvPr/>
          </p:nvSpPr>
          <p:spPr bwMode="auto">
            <a:xfrm>
              <a:off x="3113085" y="3817483"/>
              <a:ext cx="238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数据请求</a:t>
              </a:r>
              <a:endParaRPr lang="en-US" altLang="zh-CN" sz="1800" dirty="0">
                <a:solidFill>
                  <a:srgbClr val="000008"/>
                </a:solidFill>
                <a:latin typeface="+mj-lt"/>
                <a:ea typeface="宋体" panose="02010600030101010101" pitchFamily="2" charset="-122"/>
              </a:endParaRPr>
            </a:p>
          </p:txBody>
        </p:sp>
        <p:sp>
          <p:nvSpPr>
            <p:cNvPr id="44070" name="Text Box 38"/>
            <p:cNvSpPr txBox="1">
              <a:spLocks noChangeArrowheads="1"/>
            </p:cNvSpPr>
            <p:nvPr/>
          </p:nvSpPr>
          <p:spPr bwMode="auto">
            <a:xfrm>
              <a:off x="3113085" y="4403270"/>
              <a:ext cx="2384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数据响应</a:t>
              </a:r>
              <a:endParaRPr lang="en-US" altLang="zh-CN" sz="1800" dirty="0">
                <a:solidFill>
                  <a:srgbClr val="000008"/>
                </a:solidFill>
                <a:latin typeface="+mj-lt"/>
                <a:ea typeface="宋体" panose="02010600030101010101" pitchFamily="2" charset="-122"/>
              </a:endParaRPr>
            </a:p>
          </p:txBody>
        </p:sp>
        <p:sp>
          <p:nvSpPr>
            <p:cNvPr id="44071" name="Text Box 39"/>
            <p:cNvSpPr txBox="1">
              <a:spLocks noChangeArrowheads="1"/>
            </p:cNvSpPr>
            <p:nvPr/>
          </p:nvSpPr>
          <p:spPr bwMode="auto">
            <a:xfrm>
              <a:off x="3113085" y="4981120"/>
              <a:ext cx="2384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关闭连接</a:t>
              </a:r>
              <a:endParaRPr lang="en-US" altLang="zh-CN" sz="1800" dirty="0">
                <a:solidFill>
                  <a:srgbClr val="000008"/>
                </a:solidFill>
                <a:latin typeface="+mj-lt"/>
                <a:ea typeface="宋体" panose="02010600030101010101" pitchFamily="2" charset="-122"/>
              </a:endParaRPr>
            </a:p>
          </p:txBody>
        </p:sp>
      </p:grpSp>
      <p:sp>
        <p:nvSpPr>
          <p:cNvPr id="41"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zh-CN" altLang="en-US" b="1" dirty="0" smtClean="0">
                <a:solidFill>
                  <a:srgbClr val="0000CC"/>
                </a:solidFill>
                <a:latin typeface="+mj-lt"/>
                <a:ea typeface="+mn-ea"/>
              </a:rPr>
              <a:t>基于</a:t>
            </a:r>
            <a:r>
              <a:rPr lang="en-US" altLang="zh-CN" b="1" dirty="0">
                <a:solidFill>
                  <a:srgbClr val="0000CC"/>
                </a:solidFill>
                <a:latin typeface="+mj-lt"/>
                <a:ea typeface="+mn-ea"/>
              </a:rPr>
              <a:t>TCP</a:t>
            </a:r>
            <a:r>
              <a:rPr lang="zh-CN" altLang="en-US" b="1" dirty="0">
                <a:solidFill>
                  <a:srgbClr val="0000CC"/>
                </a:solidFill>
                <a:latin typeface="+mj-lt"/>
                <a:ea typeface="+mn-ea"/>
              </a:rPr>
              <a:t>的</a:t>
            </a:r>
            <a:r>
              <a:rPr lang="en-US" altLang="zh-CN" b="1" dirty="0">
                <a:solidFill>
                  <a:srgbClr val="0000CC"/>
                </a:solidFill>
                <a:latin typeface="+mj-lt"/>
                <a:ea typeface="+mn-ea"/>
              </a:rPr>
              <a:t>Socket</a:t>
            </a:r>
            <a:r>
              <a:rPr lang="zh-CN" altLang="en-US" b="1" dirty="0">
                <a:solidFill>
                  <a:srgbClr val="0000CC"/>
                </a:solidFill>
                <a:latin typeface="+mj-lt"/>
                <a:ea typeface="+mn-ea"/>
              </a:rPr>
              <a:t>程序流程</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9"/>
          <p:cNvSpPr>
            <a:spLocks noChangeArrowheads="1"/>
          </p:cNvSpPr>
          <p:nvPr/>
        </p:nvSpPr>
        <p:spPr bwMode="auto">
          <a:xfrm>
            <a:off x="621394" y="1095328"/>
            <a:ext cx="2364874"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zh-CN" sz="2400" b="1" kern="10" dirty="0" smtClean="0">
                <a:solidFill>
                  <a:schemeClr val="tx2"/>
                </a:solidFill>
                <a:latin typeface="+mj-lt"/>
              </a:rPr>
              <a:t>socket</a:t>
            </a:r>
            <a:r>
              <a:rPr lang="zh-CN" altLang="en-US" sz="2400" b="1" kern="10" dirty="0" smtClean="0">
                <a:solidFill>
                  <a:schemeClr val="tx2"/>
                </a:solidFill>
                <a:latin typeface="+mj-lt"/>
              </a:rPr>
              <a:t>函数</a:t>
            </a:r>
            <a:endParaRPr kumimoji="0" lang="zh-CN" altLang="en-US" sz="2400" b="1" kern="10" dirty="0">
              <a:solidFill>
                <a:schemeClr val="tx2"/>
              </a:solidFill>
              <a:latin typeface="+mj-lt"/>
            </a:endParaRPr>
          </a:p>
        </p:txBody>
      </p:sp>
      <p:graphicFrame>
        <p:nvGraphicFramePr>
          <p:cNvPr id="8" name="表格 7"/>
          <p:cNvGraphicFramePr>
            <a:graphicFrameLocks noGrp="1"/>
          </p:cNvGraphicFramePr>
          <p:nvPr/>
        </p:nvGraphicFramePr>
        <p:xfrm>
          <a:off x="770746" y="2845080"/>
          <a:ext cx="8068453" cy="4005072"/>
        </p:xfrm>
        <a:graphic>
          <a:graphicData uri="http://schemas.openxmlformats.org/drawingml/2006/table">
            <a:tbl>
              <a:tblPr firstRow="1" bandRow="1">
                <a:tableStyleId>{D7AC3CCA-C797-4891-BE02-D94E43425B78}</a:tableStyleId>
              </a:tblPr>
              <a:tblGrid>
                <a:gridCol w="1691274"/>
                <a:gridCol w="6377179"/>
              </a:tblGrid>
              <a:tr h="433582">
                <a:tc>
                  <a:txBody>
                    <a:bodyPr/>
                    <a:lstStyle/>
                    <a:p>
                      <a:pPr>
                        <a:lnSpc>
                          <a:spcPct val="120000"/>
                        </a:lnSpc>
                      </a:pPr>
                      <a:r>
                        <a:rPr lang="zh-CN" altLang="en-US" sz="2000" b="0" dirty="0" smtClean="0">
                          <a:latin typeface="+mj-lt"/>
                          <a:ea typeface="+mn-ea"/>
                        </a:rPr>
                        <a:t>函数原型</a:t>
                      </a:r>
                      <a:endParaRPr lang="zh-CN" altLang="en-US" sz="2000" b="0" dirty="0">
                        <a:latin typeface="+mj-lt"/>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accent4">
                        <a:lumMod val="20000"/>
                        <a:lumOff val="80000"/>
                      </a:schemeClr>
                    </a:solidFill>
                  </a:tcPr>
                </a:tc>
                <a:tc>
                  <a:txBody>
                    <a:bodyPr/>
                    <a:lstStyle/>
                    <a:p>
                      <a:pPr>
                        <a:lnSpc>
                          <a:spcPct val="120000"/>
                        </a:lnSpc>
                      </a:pPr>
                      <a:r>
                        <a:rPr lang="sv-SE" altLang="zh-CN" sz="2400" b="1" dirty="0" smtClean="0">
                          <a:solidFill>
                            <a:srgbClr val="FF0000"/>
                          </a:solidFill>
                          <a:latin typeface="+mj-lt"/>
                          <a:ea typeface="+mn-ea"/>
                        </a:rPr>
                        <a:t>int socket(int family</a:t>
                      </a:r>
                      <a:r>
                        <a:rPr lang="zh-CN" altLang="sv-SE" sz="2400" b="1" dirty="0" smtClean="0">
                          <a:solidFill>
                            <a:srgbClr val="FF0000"/>
                          </a:solidFill>
                          <a:latin typeface="+mj-lt"/>
                          <a:ea typeface="+mn-ea"/>
                        </a:rPr>
                        <a:t>，</a:t>
                      </a:r>
                      <a:r>
                        <a:rPr lang="sv-SE" altLang="zh-CN" sz="2400" b="1" dirty="0" smtClean="0">
                          <a:solidFill>
                            <a:srgbClr val="FF0000"/>
                          </a:solidFill>
                          <a:latin typeface="+mj-lt"/>
                          <a:ea typeface="+mn-ea"/>
                        </a:rPr>
                        <a:t>int type</a:t>
                      </a:r>
                      <a:r>
                        <a:rPr lang="zh-CN" altLang="sv-SE" sz="2400" b="1" dirty="0" smtClean="0">
                          <a:solidFill>
                            <a:srgbClr val="FF0000"/>
                          </a:solidFill>
                          <a:latin typeface="+mj-lt"/>
                          <a:ea typeface="+mn-ea"/>
                        </a:rPr>
                        <a:t>，</a:t>
                      </a:r>
                      <a:r>
                        <a:rPr lang="sv-SE" altLang="zh-CN" sz="2400" b="1" dirty="0" smtClean="0">
                          <a:solidFill>
                            <a:srgbClr val="FF0000"/>
                          </a:solidFill>
                          <a:latin typeface="+mj-lt"/>
                          <a:ea typeface="+mn-ea"/>
                        </a:rPr>
                        <a:t>int protocol) </a:t>
                      </a:r>
                      <a:r>
                        <a:rPr lang="zh-CN" altLang="sv-SE" sz="2400" b="1" dirty="0" smtClean="0">
                          <a:solidFill>
                            <a:srgbClr val="FF0000"/>
                          </a:solidFill>
                          <a:latin typeface="+mj-lt"/>
                          <a:ea typeface="+mn-ea"/>
                        </a:rPr>
                        <a:t>；</a:t>
                      </a:r>
                      <a:endParaRPr lang="zh-CN" altLang="sv-SE" sz="2400" b="1" dirty="0" smtClean="0">
                        <a:solidFill>
                          <a:srgbClr val="FF0000"/>
                        </a:solidFill>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accent4">
                        <a:lumMod val="20000"/>
                        <a:lumOff val="80000"/>
                      </a:schemeClr>
                    </a:solidFill>
                  </a:tcPr>
                </a:tc>
              </a:tr>
              <a:tr h="370840">
                <a:tc>
                  <a:txBody>
                    <a:bodyPr/>
                    <a:lstStyle/>
                    <a:p>
                      <a:pPr>
                        <a:lnSpc>
                          <a:spcPct val="120000"/>
                        </a:lnSpc>
                      </a:pPr>
                      <a:r>
                        <a:rPr lang="zh-CN" altLang="en-US" sz="2000" b="0" dirty="0" smtClean="0">
                          <a:latin typeface="+mj-lt"/>
                          <a:ea typeface="+mn-ea"/>
                        </a:rPr>
                        <a:t>函数参数</a:t>
                      </a:r>
                      <a:endParaRPr lang="zh-CN" altLang="en-US" sz="2000" b="0" dirty="0">
                        <a:latin typeface="+mj-lt"/>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accent4">
                        <a:lumMod val="20000"/>
                        <a:lumOff val="80000"/>
                      </a:schemeClr>
                    </a:solidFill>
                  </a:tcPr>
                </a:tc>
                <a:tc>
                  <a:txBody>
                    <a:bodyPr/>
                    <a:lstStyle/>
                    <a:p>
                      <a:pPr>
                        <a:lnSpc>
                          <a:spcPct val="120000"/>
                        </a:lnSpc>
                      </a:pPr>
                      <a:r>
                        <a:rPr lang="en-US" altLang="zh-CN" sz="2000" b="0" dirty="0" smtClean="0">
                          <a:latin typeface="+mj-lt"/>
                          <a:ea typeface="+mn-ea"/>
                        </a:rPr>
                        <a:t>family</a:t>
                      </a:r>
                      <a:r>
                        <a:rPr lang="zh-CN" altLang="en-US" sz="2000" b="0" dirty="0" smtClean="0">
                          <a:latin typeface="+mj-lt"/>
                          <a:ea typeface="+mn-ea"/>
                        </a:rPr>
                        <a:t>：指定使用协议簇</a:t>
                      </a:r>
                      <a:endParaRPr lang="en-US" altLang="zh-CN" sz="2000" b="0" dirty="0" smtClean="0">
                        <a:latin typeface="+mj-lt"/>
                        <a:ea typeface="+mn-ea"/>
                      </a:endParaRPr>
                    </a:p>
                    <a:p>
                      <a:pPr marL="720090">
                        <a:lnSpc>
                          <a:spcPct val="120000"/>
                        </a:lnSpc>
                      </a:pPr>
                      <a:r>
                        <a:rPr lang="en-US" altLang="zh-CN" sz="2000" b="0" dirty="0" smtClean="0">
                          <a:latin typeface="+mj-lt"/>
                          <a:ea typeface="+mn-ea"/>
                        </a:rPr>
                        <a:t> </a:t>
                      </a:r>
                      <a:r>
                        <a:rPr lang="en-US" altLang="zh-CN" sz="2000" b="1" dirty="0" smtClean="0">
                          <a:latin typeface="+mj-lt"/>
                          <a:ea typeface="+mn-ea"/>
                        </a:rPr>
                        <a:t>AF_INET:</a:t>
                      </a:r>
                      <a:r>
                        <a:rPr lang="en-US" altLang="zh-CN" sz="2000" b="0" dirty="0" smtClean="0">
                          <a:latin typeface="+mj-lt"/>
                          <a:ea typeface="+mn-ea"/>
                        </a:rPr>
                        <a:t> IPV4</a:t>
                      </a:r>
                      <a:r>
                        <a:rPr lang="zh-CN" altLang="en-US" sz="2000" b="0" dirty="0" smtClean="0">
                          <a:latin typeface="+mj-lt"/>
                          <a:ea typeface="+mn-ea"/>
                        </a:rPr>
                        <a:t>协议、</a:t>
                      </a:r>
                      <a:r>
                        <a:rPr lang="en-US" altLang="zh-CN" sz="2000" b="0" dirty="0" smtClean="0">
                          <a:latin typeface="+mj-lt"/>
                          <a:ea typeface="+mn-ea"/>
                        </a:rPr>
                        <a:t> </a:t>
                      </a:r>
                      <a:r>
                        <a:rPr lang="en-US" altLang="zh-CN" sz="2000" b="1" dirty="0" smtClean="0">
                          <a:latin typeface="+mj-lt"/>
                          <a:ea typeface="+mn-ea"/>
                        </a:rPr>
                        <a:t>AF_INET6</a:t>
                      </a:r>
                      <a:r>
                        <a:rPr lang="en-US" altLang="zh-CN" sz="2000" b="0" dirty="0" smtClean="0">
                          <a:latin typeface="+mj-lt"/>
                          <a:ea typeface="+mn-ea"/>
                        </a:rPr>
                        <a:t>:IPV6</a:t>
                      </a:r>
                      <a:r>
                        <a:rPr lang="zh-CN" altLang="en-US" sz="2000" b="0" dirty="0" smtClean="0">
                          <a:latin typeface="+mj-lt"/>
                          <a:ea typeface="+mn-ea"/>
                        </a:rPr>
                        <a:t>协议</a:t>
                      </a:r>
                      <a:endParaRPr lang="en-US" altLang="zh-CN" sz="2000" b="0" dirty="0" smtClean="0">
                        <a:latin typeface="+mj-lt"/>
                        <a:ea typeface="+mn-ea"/>
                      </a:endParaRPr>
                    </a:p>
                    <a:p>
                      <a:pPr>
                        <a:lnSpc>
                          <a:spcPct val="120000"/>
                        </a:lnSpc>
                      </a:pPr>
                      <a:r>
                        <a:rPr lang="en-US" altLang="zh-CN" sz="2000" b="0" dirty="0" smtClean="0">
                          <a:latin typeface="+mj-lt"/>
                          <a:ea typeface="+mn-ea"/>
                        </a:rPr>
                        <a:t>type</a:t>
                      </a:r>
                      <a:r>
                        <a:rPr lang="zh-CN" altLang="en-US" sz="2000" b="0" dirty="0" smtClean="0">
                          <a:latin typeface="+mj-lt"/>
                          <a:ea typeface="+mn-ea"/>
                        </a:rPr>
                        <a:t>：指定使用的套接字类型</a:t>
                      </a:r>
                      <a:endParaRPr lang="en-US" altLang="zh-CN" sz="2000" b="0" dirty="0" smtClean="0">
                        <a:latin typeface="+mj-lt"/>
                        <a:ea typeface="+mn-ea"/>
                      </a:endParaRPr>
                    </a:p>
                    <a:p>
                      <a:pPr>
                        <a:lnSpc>
                          <a:spcPct val="120000"/>
                        </a:lnSpc>
                      </a:pPr>
                      <a:r>
                        <a:rPr lang="en-US" altLang="zh-CN" sz="2000" b="0" baseline="0" dirty="0" smtClean="0">
                          <a:latin typeface="+mj-lt"/>
                          <a:ea typeface="+mn-ea"/>
                        </a:rPr>
                        <a:t>      </a:t>
                      </a:r>
                      <a:r>
                        <a:rPr lang="en-US" altLang="zh-CN" sz="2000" b="0" dirty="0" smtClean="0">
                          <a:solidFill>
                            <a:srgbClr val="FF0000"/>
                          </a:solidFill>
                          <a:latin typeface="+mj-lt"/>
                          <a:ea typeface="+mn-ea"/>
                        </a:rPr>
                        <a:t>SOCK_STREAM</a:t>
                      </a:r>
                      <a:r>
                        <a:rPr lang="zh-CN" altLang="en-US" sz="2000" b="0" dirty="0" smtClean="0">
                          <a:solidFill>
                            <a:srgbClr val="FF0000"/>
                          </a:solidFill>
                          <a:latin typeface="+mj-lt"/>
                          <a:ea typeface="+mn-ea"/>
                        </a:rPr>
                        <a:t>：字节流套接字</a:t>
                      </a:r>
                      <a:endParaRPr lang="en-US" altLang="zh-CN" sz="2000" b="0" dirty="0" smtClean="0">
                        <a:solidFill>
                          <a:srgbClr val="FF0000"/>
                        </a:solidFill>
                        <a:latin typeface="+mj-lt"/>
                        <a:ea typeface="+mn-ea"/>
                      </a:endParaRPr>
                    </a:p>
                    <a:p>
                      <a:pPr>
                        <a:lnSpc>
                          <a:spcPct val="120000"/>
                        </a:lnSpc>
                      </a:pPr>
                      <a:r>
                        <a:rPr lang="en-US" altLang="zh-CN" sz="2000" b="0" baseline="0" dirty="0" smtClean="0">
                          <a:solidFill>
                            <a:srgbClr val="FF0000"/>
                          </a:solidFill>
                          <a:latin typeface="+mj-lt"/>
                          <a:ea typeface="+mn-ea"/>
                        </a:rPr>
                        <a:t>      </a:t>
                      </a:r>
                      <a:r>
                        <a:rPr lang="en-US" altLang="zh-CN" sz="2000" b="0" dirty="0" smtClean="0">
                          <a:solidFill>
                            <a:srgbClr val="FF0000"/>
                          </a:solidFill>
                          <a:latin typeface="+mj-lt"/>
                          <a:ea typeface="+mn-ea"/>
                        </a:rPr>
                        <a:t>SOCK_DGRAM</a:t>
                      </a:r>
                      <a:r>
                        <a:rPr lang="zh-CN" altLang="en-US" sz="2000" b="0" dirty="0" smtClean="0">
                          <a:solidFill>
                            <a:srgbClr val="FF0000"/>
                          </a:solidFill>
                          <a:latin typeface="+mj-lt"/>
                          <a:ea typeface="+mn-ea"/>
                        </a:rPr>
                        <a:t>：数据报套接字</a:t>
                      </a:r>
                      <a:endParaRPr lang="en-US" altLang="zh-CN" sz="2000" b="0" dirty="0" smtClean="0">
                        <a:solidFill>
                          <a:srgbClr val="FF0000"/>
                        </a:solidFill>
                        <a:latin typeface="+mj-lt"/>
                        <a:ea typeface="+mn-ea"/>
                      </a:endParaRPr>
                    </a:p>
                    <a:p>
                      <a:pPr>
                        <a:lnSpc>
                          <a:spcPct val="120000"/>
                        </a:lnSpc>
                      </a:pPr>
                      <a:r>
                        <a:rPr lang="en-US" altLang="zh-CN" sz="2000" b="0" baseline="0" dirty="0" smtClean="0">
                          <a:solidFill>
                            <a:srgbClr val="FF0000"/>
                          </a:solidFill>
                          <a:latin typeface="+mj-lt"/>
                          <a:ea typeface="+mn-ea"/>
                        </a:rPr>
                        <a:t>      </a:t>
                      </a:r>
                      <a:r>
                        <a:rPr lang="en-US" altLang="zh-CN" sz="2000" b="0" dirty="0" smtClean="0">
                          <a:solidFill>
                            <a:srgbClr val="FF0000"/>
                          </a:solidFill>
                          <a:latin typeface="+mj-lt"/>
                          <a:ea typeface="+mn-ea"/>
                        </a:rPr>
                        <a:t>SOCK_RAW</a:t>
                      </a:r>
                      <a:r>
                        <a:rPr lang="zh-CN" altLang="en-US" sz="2000" b="0" dirty="0" smtClean="0">
                          <a:solidFill>
                            <a:srgbClr val="FF0000"/>
                          </a:solidFill>
                          <a:latin typeface="+mj-lt"/>
                          <a:ea typeface="+mn-ea"/>
                        </a:rPr>
                        <a:t>：原始套接字</a:t>
                      </a:r>
                      <a:endParaRPr lang="en-US" altLang="zh-CN" sz="2000" b="0" dirty="0" smtClean="0">
                        <a:solidFill>
                          <a:srgbClr val="FF0000"/>
                        </a:solidFill>
                        <a:latin typeface="+mj-lt"/>
                        <a:ea typeface="+mn-ea"/>
                      </a:endParaRPr>
                    </a:p>
                    <a:p>
                      <a:pPr>
                        <a:lnSpc>
                          <a:spcPct val="120000"/>
                        </a:lnSpc>
                      </a:pPr>
                      <a:r>
                        <a:rPr lang="en-US" altLang="zh-CN" sz="2000" b="0" dirty="0" smtClean="0">
                          <a:latin typeface="+mj-lt"/>
                          <a:ea typeface="+mn-ea"/>
                        </a:rPr>
                        <a:t>protocol</a:t>
                      </a:r>
                      <a:r>
                        <a:rPr lang="zh-CN" altLang="en-US" sz="2000" b="0" dirty="0" smtClean="0">
                          <a:latin typeface="+mj-lt"/>
                          <a:ea typeface="+mn-ea"/>
                        </a:rPr>
                        <a:t>：</a:t>
                      </a:r>
                      <a:r>
                        <a:rPr lang="en-US" altLang="zh-CN" sz="2000" b="0" dirty="0" smtClean="0">
                          <a:latin typeface="+mj-lt"/>
                          <a:ea typeface="+mn-ea"/>
                        </a:rPr>
                        <a:t>0</a:t>
                      </a:r>
                      <a:r>
                        <a:rPr lang="zh-CN" altLang="en-US" sz="2000" b="0" dirty="0" smtClean="0">
                          <a:latin typeface="+mj-lt"/>
                          <a:ea typeface="+mn-ea"/>
                        </a:rPr>
                        <a:t>（原始套接字除外）</a:t>
                      </a:r>
                      <a:endParaRPr lang="en-US" altLang="zh-CN" sz="2000" b="0" dirty="0" smtClean="0">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accent4">
                        <a:lumMod val="20000"/>
                        <a:lumOff val="80000"/>
                      </a:schemeClr>
                    </a:solidFill>
                  </a:tcPr>
                </a:tc>
              </a:tr>
              <a:tr h="370840">
                <a:tc>
                  <a:txBody>
                    <a:bodyPr/>
                    <a:lstStyle/>
                    <a:p>
                      <a:pPr>
                        <a:lnSpc>
                          <a:spcPct val="120000"/>
                        </a:lnSpc>
                      </a:pPr>
                      <a:r>
                        <a:rPr lang="zh-CN" altLang="en-US" sz="2000" b="0" dirty="0" smtClean="0">
                          <a:latin typeface="+mj-lt"/>
                          <a:ea typeface="+mn-ea"/>
                        </a:rPr>
                        <a:t>函数返回值</a:t>
                      </a:r>
                      <a:endParaRPr lang="zh-CN" altLang="en-US" sz="2000" b="0" dirty="0">
                        <a:latin typeface="+mj-lt"/>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accent4">
                        <a:lumMod val="20000"/>
                        <a:lumOff val="80000"/>
                      </a:schemeClr>
                    </a:solidFill>
                  </a:tcPr>
                </a:tc>
                <a:tc>
                  <a:txBody>
                    <a:bodyPr/>
                    <a:lstStyle/>
                    <a:p>
                      <a:pPr>
                        <a:lnSpc>
                          <a:spcPct val="120000"/>
                        </a:lnSpc>
                      </a:pPr>
                      <a:r>
                        <a:rPr lang="zh-CN" altLang="en-US" sz="2000" b="0" dirty="0" smtClean="0">
                          <a:latin typeface="+mj-lt"/>
                          <a:ea typeface="+mn-ea"/>
                        </a:rPr>
                        <a:t>成功：非负套接字描述符；</a:t>
                      </a:r>
                      <a:endParaRPr lang="en-US" altLang="zh-CN" sz="2000" b="0" dirty="0" smtClean="0">
                        <a:latin typeface="+mj-lt"/>
                        <a:ea typeface="+mn-ea"/>
                      </a:endParaRPr>
                    </a:p>
                    <a:p>
                      <a:pPr>
                        <a:lnSpc>
                          <a:spcPct val="120000"/>
                        </a:lnSpc>
                      </a:pPr>
                      <a:r>
                        <a:rPr lang="zh-CN" altLang="en-US" sz="2000" b="0" dirty="0" smtClean="0">
                          <a:latin typeface="+mj-lt"/>
                          <a:ea typeface="+mn-ea"/>
                        </a:rPr>
                        <a:t>出错：</a:t>
                      </a:r>
                      <a:r>
                        <a:rPr lang="en-US" altLang="zh-CN" sz="2000" b="0" dirty="0" smtClean="0">
                          <a:latin typeface="+mj-lt"/>
                          <a:ea typeface="+mn-ea"/>
                        </a:rPr>
                        <a:t>-1</a:t>
                      </a:r>
                      <a:endParaRPr lang="zh-CN" altLang="en-US" sz="2000" b="0" dirty="0" smtClean="0">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accent4">
                        <a:lumMod val="20000"/>
                        <a:lumOff val="80000"/>
                      </a:schemeClr>
                    </a:solidFill>
                  </a:tcPr>
                </a:tc>
              </a:tr>
            </a:tbl>
          </a:graphicData>
        </a:graphic>
      </p:graphicFrame>
      <p:sp>
        <p:nvSpPr>
          <p:cNvPr id="9" name="Rectangle 3"/>
          <p:cNvSpPr txBox="1">
            <a:spLocks noChangeArrowheads="1"/>
          </p:cNvSpPr>
          <p:nvPr/>
        </p:nvSpPr>
        <p:spPr>
          <a:xfrm>
            <a:off x="520858" y="1650483"/>
            <a:ext cx="8318341" cy="1041724"/>
          </a:xfrm>
          <a:prstGeom prst="rect">
            <a:avLst/>
          </a:prstGeom>
        </p:spPr>
        <p:txBody>
          <a:bodyPr/>
          <a:lstStyle/>
          <a:p>
            <a:pPr marL="342900" lvl="0" algn="just" eaLnBrk="0" hangingPunct="0">
              <a:lnSpc>
                <a:spcPct val="150000"/>
              </a:lnSpc>
              <a:spcBef>
                <a:spcPct val="20000"/>
              </a:spcBef>
              <a:buClr>
                <a:schemeClr val="accent1"/>
              </a:buClr>
              <a:buSzPct val="60000"/>
              <a:defRPr/>
            </a:pPr>
            <a:r>
              <a:rPr lang="zh-CN" altLang="en-US" sz="2400" kern="0" dirty="0">
                <a:solidFill>
                  <a:srgbClr val="0000CC"/>
                </a:solidFill>
                <a:latin typeface="微软雅黑" panose="020B0503020204020204" pitchFamily="34" charset="-122"/>
                <a:ea typeface="微软雅黑" panose="020B0503020204020204" pitchFamily="34" charset="-122"/>
              </a:rPr>
              <a:t>为了执行网络输入输出，一个进程必须做的第一件事就是</a:t>
            </a:r>
            <a:r>
              <a:rPr lang="zh-CN" altLang="en-US" sz="2400" b="1" kern="0" dirty="0">
                <a:solidFill>
                  <a:srgbClr val="FF0000"/>
                </a:solidFill>
                <a:latin typeface="微软雅黑" panose="020B0503020204020204" pitchFamily="34" charset="-122"/>
                <a:ea typeface="微软雅黑" panose="020B0503020204020204" pitchFamily="34" charset="-122"/>
              </a:rPr>
              <a:t>调用</a:t>
            </a:r>
            <a:r>
              <a:rPr lang="en-US" altLang="zh-CN" sz="2400" b="1" kern="0" dirty="0" smtClean="0">
                <a:solidFill>
                  <a:srgbClr val="FF0000"/>
                </a:solidFill>
                <a:latin typeface="微软雅黑" panose="020B0503020204020204" pitchFamily="34" charset="-122"/>
                <a:ea typeface="微软雅黑" panose="020B0503020204020204" pitchFamily="34" charset="-122"/>
              </a:rPr>
              <a:t>socket</a:t>
            </a:r>
            <a:r>
              <a:rPr lang="zh-CN" altLang="en-US" sz="2400" b="1" kern="0" dirty="0" smtClean="0">
                <a:solidFill>
                  <a:srgbClr val="FF0000"/>
                </a:solidFill>
                <a:latin typeface="微软雅黑" panose="020B0503020204020204" pitchFamily="34" charset="-122"/>
                <a:ea typeface="微软雅黑" panose="020B0503020204020204" pitchFamily="34" charset="-122"/>
              </a:rPr>
              <a:t>（）函数</a:t>
            </a:r>
            <a:r>
              <a:rPr lang="zh-CN" altLang="en-US" sz="2400" kern="0" dirty="0">
                <a:solidFill>
                  <a:srgbClr val="0000CC"/>
                </a:solidFill>
                <a:latin typeface="微软雅黑" panose="020B0503020204020204" pitchFamily="34" charset="-122"/>
                <a:ea typeface="微软雅黑" panose="020B0503020204020204" pitchFamily="34" charset="-122"/>
              </a:rPr>
              <a:t>获得一</a:t>
            </a:r>
            <a:r>
              <a:rPr lang="zh-CN" altLang="en-US" sz="2400" kern="0" dirty="0" smtClean="0">
                <a:solidFill>
                  <a:srgbClr val="0000CC"/>
                </a:solidFill>
                <a:latin typeface="微软雅黑" panose="020B0503020204020204" pitchFamily="34" charset="-122"/>
                <a:ea typeface="微软雅黑" panose="020B0503020204020204" pitchFamily="34" charset="-122"/>
              </a:rPr>
              <a:t>个套接字描述符</a:t>
            </a:r>
            <a:r>
              <a:rPr lang="zh-CN" altLang="en-US" sz="2400" kern="0" dirty="0">
                <a:solidFill>
                  <a:srgbClr val="0000CC"/>
                </a:solidFill>
                <a:latin typeface="微软雅黑" panose="020B0503020204020204" pitchFamily="34" charset="-122"/>
                <a:ea typeface="微软雅黑" panose="020B0503020204020204" pitchFamily="34" charset="-122"/>
              </a:rPr>
              <a:t>。</a:t>
            </a:r>
            <a:endParaRPr kumimoji="0" lang="zh-CN" altLang="en-US" sz="2400"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endParaRPr>
          </a:p>
        </p:txBody>
      </p:sp>
      <p:sp>
        <p:nvSpPr>
          <p:cNvPr id="10"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smtClean="0">
                <a:solidFill>
                  <a:srgbClr val="0000CC"/>
                </a:solidFill>
                <a:latin typeface="+mj-lt"/>
                <a:ea typeface="+mn-ea"/>
              </a:rPr>
              <a:t>3</a:t>
            </a:r>
            <a:r>
              <a:rPr lang="zh-CN" altLang="en-US" b="1" dirty="0" smtClean="0">
                <a:solidFill>
                  <a:srgbClr val="0000CC"/>
                </a:solidFill>
                <a:latin typeface="+mj-lt"/>
                <a:ea typeface="+mn-ea"/>
              </a:rPr>
              <a:t>、</a:t>
            </a:r>
            <a:r>
              <a:rPr lang="en-US" altLang="zh-CN" b="1" dirty="0" smtClean="0">
                <a:solidFill>
                  <a:srgbClr val="0000CC"/>
                </a:solidFill>
                <a:latin typeface="+mj-lt"/>
                <a:ea typeface="+mn-ea"/>
              </a:rPr>
              <a:t>Socket</a:t>
            </a:r>
            <a:r>
              <a:rPr lang="zh-CN" altLang="en-US" b="1" dirty="0">
                <a:solidFill>
                  <a:srgbClr val="0000CC"/>
                </a:solidFill>
                <a:latin typeface="+mj-lt"/>
                <a:ea typeface="+mn-ea"/>
              </a:rPr>
              <a:t>网络函数</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7910" y="1291770"/>
            <a:ext cx="6488112" cy="4776788"/>
            <a:chOff x="1077910" y="1291770"/>
            <a:chExt cx="6488112" cy="4776788"/>
          </a:xfrm>
        </p:grpSpPr>
        <p:sp>
          <p:nvSpPr>
            <p:cNvPr id="44035" name="Rectangle 3"/>
            <p:cNvSpPr>
              <a:spLocks noChangeArrowheads="1"/>
            </p:cNvSpPr>
            <p:nvPr/>
          </p:nvSpPr>
          <p:spPr bwMode="auto">
            <a:xfrm>
              <a:off x="1493835" y="1791833"/>
              <a:ext cx="1619250" cy="315912"/>
            </a:xfrm>
            <a:prstGeom prst="rect">
              <a:avLst/>
            </a:prstGeom>
            <a:solidFill>
              <a:srgbClr val="FF0000"/>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a:solidFill>
                    <a:srgbClr val="000008"/>
                  </a:solidFill>
                  <a:latin typeface="+mj-lt"/>
                  <a:ea typeface="宋体" panose="02010600030101010101" pitchFamily="2" charset="-122"/>
                </a:rPr>
                <a:t>socket()</a:t>
              </a:r>
              <a:endParaRPr lang="en-US" altLang="zh-CN" sz="1800" dirty="0">
                <a:solidFill>
                  <a:srgbClr val="000008"/>
                </a:solidFill>
                <a:latin typeface="+mj-lt"/>
                <a:ea typeface="宋体" panose="02010600030101010101" pitchFamily="2" charset="-122"/>
              </a:endParaRPr>
            </a:p>
          </p:txBody>
        </p:sp>
        <p:sp>
          <p:nvSpPr>
            <p:cNvPr id="44036" name="Rectangle 4"/>
            <p:cNvSpPr>
              <a:spLocks noChangeArrowheads="1"/>
            </p:cNvSpPr>
            <p:nvPr/>
          </p:nvSpPr>
          <p:spPr bwMode="auto">
            <a:xfrm>
              <a:off x="5530847" y="1791833"/>
              <a:ext cx="1619250" cy="315912"/>
            </a:xfrm>
            <a:prstGeom prst="rect">
              <a:avLst/>
            </a:prstGeom>
            <a:solidFill>
              <a:srgbClr val="FF0000"/>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socket()</a:t>
              </a:r>
              <a:endParaRPr lang="en-US" altLang="zh-CN" sz="1800">
                <a:solidFill>
                  <a:srgbClr val="000008"/>
                </a:solidFill>
                <a:latin typeface="+mj-lt"/>
                <a:ea typeface="宋体" panose="02010600030101010101" pitchFamily="2" charset="-122"/>
              </a:endParaRPr>
            </a:p>
          </p:txBody>
        </p:sp>
        <p:sp>
          <p:nvSpPr>
            <p:cNvPr id="44037" name="Rectangle 5"/>
            <p:cNvSpPr>
              <a:spLocks noChangeArrowheads="1"/>
            </p:cNvSpPr>
            <p:nvPr/>
          </p:nvSpPr>
          <p:spPr bwMode="auto">
            <a:xfrm>
              <a:off x="5529260" y="2376033"/>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bind()</a:t>
              </a:r>
              <a:endParaRPr lang="en-US" altLang="zh-CN" sz="1800">
                <a:solidFill>
                  <a:srgbClr val="000008"/>
                </a:solidFill>
                <a:latin typeface="+mj-lt"/>
                <a:ea typeface="宋体" panose="02010600030101010101" pitchFamily="2" charset="-122"/>
              </a:endParaRPr>
            </a:p>
          </p:txBody>
        </p:sp>
        <p:sp>
          <p:nvSpPr>
            <p:cNvPr id="44038" name="Rectangle 6"/>
            <p:cNvSpPr>
              <a:spLocks noChangeArrowheads="1"/>
            </p:cNvSpPr>
            <p:nvPr/>
          </p:nvSpPr>
          <p:spPr bwMode="auto">
            <a:xfrm>
              <a:off x="5530847" y="2917370"/>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listen()</a:t>
              </a:r>
              <a:endParaRPr lang="en-US" altLang="zh-CN" sz="1800">
                <a:solidFill>
                  <a:srgbClr val="000008"/>
                </a:solidFill>
                <a:latin typeface="+mj-lt"/>
                <a:ea typeface="宋体" panose="02010600030101010101" pitchFamily="2" charset="-122"/>
              </a:endParaRPr>
            </a:p>
          </p:txBody>
        </p:sp>
        <p:sp>
          <p:nvSpPr>
            <p:cNvPr id="44039" name="Rectangle 7"/>
            <p:cNvSpPr>
              <a:spLocks noChangeArrowheads="1"/>
            </p:cNvSpPr>
            <p:nvPr/>
          </p:nvSpPr>
          <p:spPr bwMode="auto">
            <a:xfrm>
              <a:off x="5529260" y="3501570"/>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accept()</a:t>
              </a:r>
              <a:endParaRPr lang="en-US" altLang="zh-CN" sz="1800">
                <a:solidFill>
                  <a:srgbClr val="000008"/>
                </a:solidFill>
                <a:latin typeface="+mj-lt"/>
                <a:ea typeface="宋体" panose="02010600030101010101" pitchFamily="2" charset="-122"/>
              </a:endParaRPr>
            </a:p>
          </p:txBody>
        </p:sp>
        <p:sp>
          <p:nvSpPr>
            <p:cNvPr id="44040" name="Rectangle 8"/>
            <p:cNvSpPr>
              <a:spLocks noChangeArrowheads="1"/>
            </p:cNvSpPr>
            <p:nvPr/>
          </p:nvSpPr>
          <p:spPr bwMode="auto">
            <a:xfrm>
              <a:off x="5530847" y="404290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1" name="Rectangle 9"/>
            <p:cNvSpPr>
              <a:spLocks noChangeArrowheads="1"/>
            </p:cNvSpPr>
            <p:nvPr/>
          </p:nvSpPr>
          <p:spPr bwMode="auto">
            <a:xfrm>
              <a:off x="5529260" y="462710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sned</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2" name="Rectangle 10"/>
            <p:cNvSpPr>
              <a:spLocks noChangeArrowheads="1"/>
            </p:cNvSpPr>
            <p:nvPr/>
          </p:nvSpPr>
          <p:spPr bwMode="auto">
            <a:xfrm>
              <a:off x="5530847" y="51684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3" name="Rectangle 11"/>
            <p:cNvSpPr>
              <a:spLocks noChangeArrowheads="1"/>
            </p:cNvSpPr>
            <p:nvPr/>
          </p:nvSpPr>
          <p:spPr bwMode="auto">
            <a:xfrm>
              <a:off x="5529260" y="57526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close()</a:t>
              </a:r>
              <a:endParaRPr lang="en-US" altLang="zh-CN" sz="1800">
                <a:solidFill>
                  <a:srgbClr val="000008"/>
                </a:solidFill>
                <a:latin typeface="+mj-lt"/>
                <a:ea typeface="宋体" panose="02010600030101010101" pitchFamily="2" charset="-122"/>
              </a:endParaRPr>
            </a:p>
          </p:txBody>
        </p:sp>
        <p:sp>
          <p:nvSpPr>
            <p:cNvPr id="44044" name="Rectangle 12"/>
            <p:cNvSpPr>
              <a:spLocks noChangeArrowheads="1"/>
            </p:cNvSpPr>
            <p:nvPr/>
          </p:nvSpPr>
          <p:spPr bwMode="auto">
            <a:xfrm>
              <a:off x="1495422" y="350315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connect()</a:t>
              </a:r>
              <a:endParaRPr lang="en-US" altLang="zh-CN" sz="1800">
                <a:solidFill>
                  <a:srgbClr val="000008"/>
                </a:solidFill>
                <a:latin typeface="+mj-lt"/>
                <a:ea typeface="宋体" panose="02010600030101010101" pitchFamily="2" charset="-122"/>
              </a:endParaRPr>
            </a:p>
          </p:txBody>
        </p:sp>
        <p:sp>
          <p:nvSpPr>
            <p:cNvPr id="44045" name="Rectangle 13"/>
            <p:cNvSpPr>
              <a:spLocks noChangeArrowheads="1"/>
            </p:cNvSpPr>
            <p:nvPr/>
          </p:nvSpPr>
          <p:spPr bwMode="auto">
            <a:xfrm>
              <a:off x="1493835" y="404290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sned</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6" name="Rectangle 14"/>
            <p:cNvSpPr>
              <a:spLocks noChangeArrowheads="1"/>
            </p:cNvSpPr>
            <p:nvPr/>
          </p:nvSpPr>
          <p:spPr bwMode="auto">
            <a:xfrm>
              <a:off x="1495422" y="462869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7" name="Rectangle 15"/>
            <p:cNvSpPr>
              <a:spLocks noChangeArrowheads="1"/>
            </p:cNvSpPr>
            <p:nvPr/>
          </p:nvSpPr>
          <p:spPr bwMode="auto">
            <a:xfrm>
              <a:off x="1493835" y="51684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close()</a:t>
              </a:r>
              <a:endParaRPr lang="en-US" altLang="zh-CN" sz="1800">
                <a:solidFill>
                  <a:srgbClr val="000008"/>
                </a:solidFill>
                <a:latin typeface="+mj-lt"/>
                <a:ea typeface="宋体" panose="02010600030101010101" pitchFamily="2" charset="-122"/>
              </a:endParaRPr>
            </a:p>
          </p:txBody>
        </p:sp>
        <p:cxnSp>
          <p:nvCxnSpPr>
            <p:cNvPr id="44048" name="AutoShape 16"/>
            <p:cNvCxnSpPr>
              <a:cxnSpLocks noChangeShapeType="1"/>
              <a:stCxn id="44035" idx="2"/>
              <a:endCxn id="44044" idx="0"/>
            </p:cNvCxnSpPr>
            <p:nvPr/>
          </p:nvCxnSpPr>
          <p:spPr bwMode="auto">
            <a:xfrm>
              <a:off x="2303460" y="2122033"/>
              <a:ext cx="1587" cy="1366837"/>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49" name="AutoShape 17"/>
            <p:cNvCxnSpPr>
              <a:cxnSpLocks noChangeShapeType="1"/>
              <a:stCxn id="44044" idx="2"/>
              <a:endCxn id="44045" idx="0"/>
            </p:cNvCxnSpPr>
            <p:nvPr/>
          </p:nvCxnSpPr>
          <p:spPr bwMode="auto">
            <a:xfrm flipH="1">
              <a:off x="2303460" y="3833358"/>
              <a:ext cx="1587" cy="19526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0" name="AutoShape 18"/>
            <p:cNvCxnSpPr>
              <a:cxnSpLocks noChangeShapeType="1"/>
              <a:stCxn id="44045" idx="2"/>
              <a:endCxn id="44046" idx="0"/>
            </p:cNvCxnSpPr>
            <p:nvPr/>
          </p:nvCxnSpPr>
          <p:spPr bwMode="auto">
            <a:xfrm>
              <a:off x="2303460" y="4373108"/>
              <a:ext cx="1587" cy="24130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1" name="AutoShape 19"/>
            <p:cNvCxnSpPr>
              <a:cxnSpLocks noChangeShapeType="1"/>
              <a:stCxn id="44046" idx="2"/>
              <a:endCxn id="44047" idx="0"/>
            </p:cNvCxnSpPr>
            <p:nvPr/>
          </p:nvCxnSpPr>
          <p:spPr bwMode="auto">
            <a:xfrm flipH="1">
              <a:off x="2303460" y="4958895"/>
              <a:ext cx="1587" cy="19526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2" name="AutoShape 20"/>
            <p:cNvCxnSpPr>
              <a:cxnSpLocks noChangeShapeType="1"/>
              <a:stCxn id="44036" idx="2"/>
              <a:endCxn id="44037" idx="0"/>
            </p:cNvCxnSpPr>
            <p:nvPr/>
          </p:nvCxnSpPr>
          <p:spPr bwMode="auto">
            <a:xfrm flipH="1">
              <a:off x="6338885" y="2122033"/>
              <a:ext cx="1587" cy="23971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3" name="AutoShape 21"/>
            <p:cNvCxnSpPr>
              <a:cxnSpLocks noChangeShapeType="1"/>
              <a:stCxn id="44037" idx="2"/>
              <a:endCxn id="44038" idx="0"/>
            </p:cNvCxnSpPr>
            <p:nvPr/>
          </p:nvCxnSpPr>
          <p:spPr bwMode="auto">
            <a:xfrm>
              <a:off x="6338885" y="2706233"/>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4" name="AutoShape 22"/>
            <p:cNvCxnSpPr>
              <a:cxnSpLocks noChangeShapeType="1"/>
              <a:stCxn id="44038" idx="2"/>
              <a:endCxn id="44039" idx="0"/>
            </p:cNvCxnSpPr>
            <p:nvPr/>
          </p:nvCxnSpPr>
          <p:spPr bwMode="auto">
            <a:xfrm flipH="1">
              <a:off x="6338885" y="3247570"/>
              <a:ext cx="1587" cy="23971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5" name="AutoShape 23"/>
            <p:cNvCxnSpPr>
              <a:cxnSpLocks noChangeShapeType="1"/>
              <a:stCxn id="44039" idx="2"/>
              <a:endCxn id="44040" idx="0"/>
            </p:cNvCxnSpPr>
            <p:nvPr/>
          </p:nvCxnSpPr>
          <p:spPr bwMode="auto">
            <a:xfrm>
              <a:off x="6338885" y="3831770"/>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6" name="AutoShape 24"/>
            <p:cNvCxnSpPr>
              <a:cxnSpLocks noChangeShapeType="1"/>
              <a:stCxn id="44040" idx="2"/>
              <a:endCxn id="44041" idx="0"/>
            </p:cNvCxnSpPr>
            <p:nvPr/>
          </p:nvCxnSpPr>
          <p:spPr bwMode="auto">
            <a:xfrm flipH="1">
              <a:off x="6338885" y="4373108"/>
              <a:ext cx="1587" cy="23971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7" name="AutoShape 25"/>
            <p:cNvCxnSpPr>
              <a:cxnSpLocks noChangeShapeType="1"/>
              <a:stCxn id="44041" idx="2"/>
              <a:endCxn id="44042" idx="0"/>
            </p:cNvCxnSpPr>
            <p:nvPr/>
          </p:nvCxnSpPr>
          <p:spPr bwMode="auto">
            <a:xfrm>
              <a:off x="6338885" y="4957308"/>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8" name="AutoShape 26"/>
            <p:cNvCxnSpPr>
              <a:cxnSpLocks noChangeShapeType="1"/>
              <a:stCxn id="44042" idx="2"/>
              <a:endCxn id="44043" idx="0"/>
            </p:cNvCxnSpPr>
            <p:nvPr/>
          </p:nvCxnSpPr>
          <p:spPr bwMode="auto">
            <a:xfrm flipH="1">
              <a:off x="6338885" y="5498645"/>
              <a:ext cx="1587" cy="23971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9" name="AutoShape 27"/>
            <p:cNvCxnSpPr>
              <a:cxnSpLocks noChangeShapeType="1"/>
              <a:stCxn id="44046" idx="1"/>
              <a:endCxn id="44045" idx="1"/>
            </p:cNvCxnSpPr>
            <p:nvPr/>
          </p:nvCxnSpPr>
          <p:spPr bwMode="auto">
            <a:xfrm rot="10800000">
              <a:off x="1479547" y="4201658"/>
              <a:ext cx="1588" cy="585787"/>
            </a:xfrm>
            <a:prstGeom prst="bentConnector3">
              <a:avLst>
                <a:gd name="adj1" fmla="val 13600005"/>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44060" name="AutoShape 28"/>
            <p:cNvCxnSpPr>
              <a:cxnSpLocks noChangeShapeType="1"/>
              <a:stCxn id="44041" idx="3"/>
              <a:endCxn id="44040" idx="3"/>
            </p:cNvCxnSpPr>
            <p:nvPr/>
          </p:nvCxnSpPr>
          <p:spPr bwMode="auto">
            <a:xfrm flipV="1">
              <a:off x="7162797" y="4201658"/>
              <a:ext cx="1588" cy="584200"/>
            </a:xfrm>
            <a:prstGeom prst="bentConnector3">
              <a:avLst>
                <a:gd name="adj1" fmla="val 13600005"/>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44061" name="AutoShape 29"/>
            <p:cNvCxnSpPr>
              <a:cxnSpLocks noChangeShapeType="1"/>
              <a:stCxn id="44043" idx="3"/>
              <a:endCxn id="44039" idx="3"/>
            </p:cNvCxnSpPr>
            <p:nvPr/>
          </p:nvCxnSpPr>
          <p:spPr bwMode="auto">
            <a:xfrm flipV="1">
              <a:off x="7162797" y="3660320"/>
              <a:ext cx="1588" cy="2251075"/>
            </a:xfrm>
            <a:prstGeom prst="bentConnector3">
              <a:avLst>
                <a:gd name="adj1" fmla="val 34100014"/>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44062" name="AutoShape 30"/>
            <p:cNvCxnSpPr>
              <a:cxnSpLocks noChangeShapeType="1"/>
              <a:stCxn id="44044" idx="3"/>
              <a:endCxn id="44039" idx="1"/>
            </p:cNvCxnSpPr>
            <p:nvPr/>
          </p:nvCxnSpPr>
          <p:spPr bwMode="auto">
            <a:xfrm flipV="1">
              <a:off x="3128960" y="3660320"/>
              <a:ext cx="2386012" cy="1588"/>
            </a:xfrm>
            <a:prstGeom prst="straightConnector1">
              <a:avLst/>
            </a:prstGeom>
            <a:noFill/>
            <a:ln w="28575">
              <a:solidFill>
                <a:srgbClr val="000008"/>
              </a:solidFill>
              <a:prstDash val="dash"/>
              <a:round/>
              <a:tailEnd type="triangle" w="med" len="med"/>
            </a:ln>
            <a:extLst>
              <a:ext uri="{909E8E84-426E-40DD-AFC4-6F175D3DCCD1}">
                <a14:hiddenFill xmlns:a14="http://schemas.microsoft.com/office/drawing/2010/main">
                  <a:noFill/>
                </a14:hiddenFill>
              </a:ext>
            </a:extLst>
          </p:spPr>
        </p:cxnSp>
        <p:cxnSp>
          <p:nvCxnSpPr>
            <p:cNvPr id="44063" name="AutoShape 31"/>
            <p:cNvCxnSpPr>
              <a:cxnSpLocks noChangeShapeType="1"/>
              <a:stCxn id="44045" idx="3"/>
              <a:endCxn id="44040" idx="1"/>
            </p:cNvCxnSpPr>
            <p:nvPr/>
          </p:nvCxnSpPr>
          <p:spPr bwMode="auto">
            <a:xfrm>
              <a:off x="3127372" y="4201658"/>
              <a:ext cx="2389188" cy="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64" name="AutoShape 32"/>
            <p:cNvCxnSpPr>
              <a:cxnSpLocks noChangeShapeType="1"/>
              <a:stCxn id="44041" idx="1"/>
              <a:endCxn id="44046" idx="3"/>
            </p:cNvCxnSpPr>
            <p:nvPr/>
          </p:nvCxnSpPr>
          <p:spPr bwMode="auto">
            <a:xfrm flipH="1">
              <a:off x="3128960" y="4785858"/>
              <a:ext cx="2386012" cy="1587"/>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65" name="AutoShape 33"/>
            <p:cNvCxnSpPr>
              <a:cxnSpLocks noChangeShapeType="1"/>
              <a:stCxn id="44047" idx="3"/>
              <a:endCxn id="44042" idx="1"/>
            </p:cNvCxnSpPr>
            <p:nvPr/>
          </p:nvCxnSpPr>
          <p:spPr bwMode="auto">
            <a:xfrm>
              <a:off x="3127372" y="5327195"/>
              <a:ext cx="2389188" cy="0"/>
            </a:xfrm>
            <a:prstGeom prst="straightConnector1">
              <a:avLst/>
            </a:prstGeom>
            <a:noFill/>
            <a:ln w="28575">
              <a:solidFill>
                <a:srgbClr val="000008"/>
              </a:solidFill>
              <a:prstDash val="dash"/>
              <a:round/>
              <a:tailEnd type="triangle" w="med" len="med"/>
            </a:ln>
            <a:extLst>
              <a:ext uri="{909E8E84-426E-40DD-AFC4-6F175D3DCCD1}">
                <a14:hiddenFill xmlns:a14="http://schemas.microsoft.com/office/drawing/2010/main">
                  <a:noFill/>
                </a14:hiddenFill>
              </a:ext>
            </a:extLst>
          </p:spPr>
        </p:cxnSp>
        <p:sp>
          <p:nvSpPr>
            <p:cNvPr id="44066" name="Text Box 34"/>
            <p:cNvSpPr txBox="1">
              <a:spLocks noChangeArrowheads="1"/>
            </p:cNvSpPr>
            <p:nvPr/>
          </p:nvSpPr>
          <p:spPr bwMode="auto">
            <a:xfrm>
              <a:off x="1077910" y="1291770"/>
              <a:ext cx="227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en-US" altLang="zh-CN" sz="1800" b="1" dirty="0">
                  <a:solidFill>
                    <a:srgbClr val="C00000"/>
                  </a:solidFill>
                  <a:latin typeface="+mj-lt"/>
                  <a:ea typeface="宋体" panose="02010600030101010101" pitchFamily="2" charset="-122"/>
                </a:rPr>
                <a:t>TCP Client</a:t>
              </a:r>
              <a:endParaRPr lang="en-US" altLang="zh-CN" sz="1800" b="1" dirty="0">
                <a:solidFill>
                  <a:srgbClr val="C00000"/>
                </a:solidFill>
                <a:latin typeface="+mj-lt"/>
                <a:ea typeface="宋体" panose="02010600030101010101" pitchFamily="2" charset="-122"/>
              </a:endParaRPr>
            </a:p>
          </p:txBody>
        </p:sp>
        <p:sp>
          <p:nvSpPr>
            <p:cNvPr id="44067" name="Text Box 35"/>
            <p:cNvSpPr txBox="1">
              <a:spLocks noChangeArrowheads="1"/>
            </p:cNvSpPr>
            <p:nvPr/>
          </p:nvSpPr>
          <p:spPr bwMode="auto">
            <a:xfrm>
              <a:off x="5151435" y="1298120"/>
              <a:ext cx="2414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en-US" altLang="zh-CN" sz="1800" b="1" dirty="0">
                  <a:solidFill>
                    <a:srgbClr val="C00000"/>
                  </a:solidFill>
                  <a:latin typeface="+mj-lt"/>
                  <a:ea typeface="宋体" panose="02010600030101010101" pitchFamily="2" charset="-122"/>
                </a:rPr>
                <a:t>TCP Server</a:t>
              </a:r>
              <a:endParaRPr lang="en-US" altLang="zh-CN" sz="1800" b="1" dirty="0">
                <a:solidFill>
                  <a:srgbClr val="C00000"/>
                </a:solidFill>
                <a:latin typeface="+mj-lt"/>
                <a:ea typeface="宋体" panose="02010600030101010101" pitchFamily="2" charset="-122"/>
              </a:endParaRPr>
            </a:p>
          </p:txBody>
        </p:sp>
        <p:sp>
          <p:nvSpPr>
            <p:cNvPr id="44068" name="Text Box 36"/>
            <p:cNvSpPr txBox="1">
              <a:spLocks noChangeArrowheads="1"/>
            </p:cNvSpPr>
            <p:nvPr/>
          </p:nvSpPr>
          <p:spPr bwMode="auto">
            <a:xfrm>
              <a:off x="3730619" y="3290434"/>
              <a:ext cx="1166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建立连接</a:t>
              </a:r>
              <a:endParaRPr lang="en-US" altLang="zh-CN" sz="1800" dirty="0">
                <a:solidFill>
                  <a:srgbClr val="000008"/>
                </a:solidFill>
                <a:latin typeface="+mj-lt"/>
                <a:ea typeface="宋体" panose="02010600030101010101" pitchFamily="2" charset="-122"/>
              </a:endParaRPr>
            </a:p>
          </p:txBody>
        </p:sp>
        <p:sp>
          <p:nvSpPr>
            <p:cNvPr id="44069" name="Text Box 37"/>
            <p:cNvSpPr txBox="1">
              <a:spLocks noChangeArrowheads="1"/>
            </p:cNvSpPr>
            <p:nvPr/>
          </p:nvSpPr>
          <p:spPr bwMode="auto">
            <a:xfrm>
              <a:off x="3113085" y="3817483"/>
              <a:ext cx="238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数据请求</a:t>
              </a:r>
              <a:endParaRPr lang="en-US" altLang="zh-CN" sz="1800" dirty="0">
                <a:solidFill>
                  <a:srgbClr val="000008"/>
                </a:solidFill>
                <a:latin typeface="+mj-lt"/>
                <a:ea typeface="宋体" panose="02010600030101010101" pitchFamily="2" charset="-122"/>
              </a:endParaRPr>
            </a:p>
          </p:txBody>
        </p:sp>
        <p:sp>
          <p:nvSpPr>
            <p:cNvPr id="44070" name="Text Box 38"/>
            <p:cNvSpPr txBox="1">
              <a:spLocks noChangeArrowheads="1"/>
            </p:cNvSpPr>
            <p:nvPr/>
          </p:nvSpPr>
          <p:spPr bwMode="auto">
            <a:xfrm>
              <a:off x="3113085" y="4403270"/>
              <a:ext cx="2384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数据响应</a:t>
              </a:r>
              <a:endParaRPr lang="en-US" altLang="zh-CN" sz="1800" dirty="0">
                <a:solidFill>
                  <a:srgbClr val="000008"/>
                </a:solidFill>
                <a:latin typeface="+mj-lt"/>
                <a:ea typeface="宋体" panose="02010600030101010101" pitchFamily="2" charset="-122"/>
              </a:endParaRPr>
            </a:p>
          </p:txBody>
        </p:sp>
        <p:sp>
          <p:nvSpPr>
            <p:cNvPr id="44071" name="Text Box 39"/>
            <p:cNvSpPr txBox="1">
              <a:spLocks noChangeArrowheads="1"/>
            </p:cNvSpPr>
            <p:nvPr/>
          </p:nvSpPr>
          <p:spPr bwMode="auto">
            <a:xfrm>
              <a:off x="3113085" y="4981120"/>
              <a:ext cx="2384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关闭连接</a:t>
              </a:r>
              <a:endParaRPr lang="en-US" altLang="zh-CN" sz="1800" dirty="0">
                <a:solidFill>
                  <a:srgbClr val="000008"/>
                </a:solidFill>
                <a:latin typeface="+mj-lt"/>
                <a:ea typeface="宋体" panose="02010600030101010101" pitchFamily="2" charset="-122"/>
              </a:endParaRPr>
            </a:p>
          </p:txBody>
        </p:sp>
      </p:grpSp>
      <p:sp>
        <p:nvSpPr>
          <p:cNvPr id="3" name="Rectangle 2"/>
          <p:cNvSpPr>
            <a:spLocks noChangeArrowheads="1"/>
          </p:cNvSpPr>
          <p:nvPr/>
        </p:nvSpPr>
        <p:spPr bwMode="auto">
          <a:xfrm>
            <a:off x="476885" y="288925"/>
            <a:ext cx="7466330" cy="563245"/>
          </a:xfrm>
          <a:prstGeom prst="rect">
            <a:avLst/>
          </a:prstGeom>
          <a:noFill/>
          <a:ln w="9525">
            <a:noFill/>
            <a:miter lim="800000"/>
          </a:ln>
          <a:effectLst/>
        </p:spPr>
        <p:txBody>
          <a:bodyPr anchor="ctr"/>
          <a:lstStyle/>
          <a:p>
            <a:pPr algn="ctr"/>
            <a:r>
              <a:rPr lang="zh-CN" altLang="en-US" b="1" dirty="0" smtClean="0">
                <a:solidFill>
                  <a:srgbClr val="0000CC"/>
                </a:solidFill>
                <a:latin typeface="+mj-lt"/>
                <a:ea typeface="+mn-ea"/>
              </a:rPr>
              <a:t>基于</a:t>
            </a:r>
            <a:r>
              <a:rPr lang="en-US" altLang="zh-CN" b="1" dirty="0">
                <a:solidFill>
                  <a:srgbClr val="0000CC"/>
                </a:solidFill>
                <a:latin typeface="+mj-lt"/>
                <a:ea typeface="+mn-ea"/>
              </a:rPr>
              <a:t>TCP</a:t>
            </a:r>
            <a:r>
              <a:rPr lang="zh-CN" altLang="en-US" b="1" dirty="0">
                <a:solidFill>
                  <a:srgbClr val="0000CC"/>
                </a:solidFill>
                <a:latin typeface="+mj-lt"/>
                <a:ea typeface="+mn-ea"/>
              </a:rPr>
              <a:t>的</a:t>
            </a:r>
            <a:r>
              <a:rPr lang="en-US" altLang="zh-CN" b="1" dirty="0">
                <a:solidFill>
                  <a:srgbClr val="0000CC"/>
                </a:solidFill>
                <a:latin typeface="+mj-lt"/>
                <a:ea typeface="+mn-ea"/>
              </a:rPr>
              <a:t>Socket</a:t>
            </a:r>
            <a:r>
              <a:rPr lang="zh-CN" altLang="en-US" b="1" dirty="0">
                <a:solidFill>
                  <a:srgbClr val="0000CC"/>
                </a:solidFill>
                <a:latin typeface="+mj-lt"/>
                <a:ea typeface="+mn-ea"/>
              </a:rPr>
              <a:t>程序流程</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9"/>
          <p:cNvSpPr>
            <a:spLocks noChangeArrowheads="1"/>
          </p:cNvSpPr>
          <p:nvPr/>
        </p:nvSpPr>
        <p:spPr bwMode="auto">
          <a:xfrm>
            <a:off x="621394" y="1095328"/>
            <a:ext cx="2364874"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zh-CN" sz="2400" b="1" kern="10" dirty="0" smtClean="0">
                <a:solidFill>
                  <a:schemeClr val="tx2"/>
                </a:solidFill>
                <a:latin typeface="+mj-lt"/>
              </a:rPr>
              <a:t>bind</a:t>
            </a:r>
            <a:r>
              <a:rPr lang="zh-CN" altLang="en-US" sz="2400" b="1" kern="10" dirty="0" smtClean="0">
                <a:solidFill>
                  <a:schemeClr val="tx2"/>
                </a:solidFill>
                <a:latin typeface="+mj-lt"/>
              </a:rPr>
              <a:t>函数</a:t>
            </a:r>
            <a:endParaRPr kumimoji="0" lang="zh-CN" altLang="en-US" sz="2400" b="1" kern="10" dirty="0">
              <a:solidFill>
                <a:schemeClr val="tx2"/>
              </a:solidFill>
              <a:latin typeface="+mj-lt"/>
            </a:endParaRPr>
          </a:p>
        </p:txBody>
      </p:sp>
      <p:graphicFrame>
        <p:nvGraphicFramePr>
          <p:cNvPr id="8" name="表格 7"/>
          <p:cNvGraphicFramePr>
            <a:graphicFrameLocks noGrp="1"/>
          </p:cNvGraphicFramePr>
          <p:nvPr/>
        </p:nvGraphicFramePr>
        <p:xfrm>
          <a:off x="243840" y="3044604"/>
          <a:ext cx="8788400" cy="3200400"/>
        </p:xfrm>
        <a:graphic>
          <a:graphicData uri="http://schemas.openxmlformats.org/drawingml/2006/table">
            <a:tbl>
              <a:tblPr firstRow="1" bandRow="1">
                <a:tableStyleId>{D7AC3CCA-C797-4891-BE02-D94E43425B78}</a:tableStyleId>
              </a:tblPr>
              <a:tblGrid>
                <a:gridCol w="1798320"/>
                <a:gridCol w="6990080"/>
              </a:tblGrid>
              <a:tr h="376690">
                <a:tc>
                  <a:txBody>
                    <a:bodyPr/>
                    <a:lstStyle/>
                    <a:p>
                      <a:r>
                        <a:rPr lang="zh-CN" altLang="en-US" sz="2000" b="0" dirty="0" smtClean="0">
                          <a:latin typeface="+mj-lt"/>
                          <a:ea typeface="+mn-ea"/>
                        </a:rPr>
                        <a:t>函数原型</a:t>
                      </a:r>
                      <a:endParaRPr lang="zh-CN" altLang="en-US" sz="2000" b="0" dirty="0">
                        <a:latin typeface="+mj-lt"/>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2400" b="1" dirty="0" err="1" smtClean="0">
                          <a:solidFill>
                            <a:srgbClr val="FF0000"/>
                          </a:solidFill>
                          <a:latin typeface="+mj-lt"/>
                          <a:ea typeface="+mn-ea"/>
                        </a:rPr>
                        <a:t>int</a:t>
                      </a:r>
                      <a:r>
                        <a:rPr lang="en-US" altLang="zh-CN" sz="2400" b="1" dirty="0" smtClean="0">
                          <a:solidFill>
                            <a:srgbClr val="FF0000"/>
                          </a:solidFill>
                          <a:latin typeface="+mj-lt"/>
                          <a:ea typeface="+mn-ea"/>
                        </a:rPr>
                        <a:t> </a:t>
                      </a:r>
                      <a:r>
                        <a:rPr lang="en-US" altLang="zh-CN" sz="2400" b="1" baseline="0" dirty="0" smtClean="0">
                          <a:solidFill>
                            <a:srgbClr val="FF0000"/>
                          </a:solidFill>
                          <a:latin typeface="+mj-lt"/>
                          <a:ea typeface="+mn-ea"/>
                        </a:rPr>
                        <a:t> bind</a:t>
                      </a:r>
                      <a:r>
                        <a:rPr lang="en-US" altLang="zh-CN" sz="2400" b="1" dirty="0" smtClean="0">
                          <a:solidFill>
                            <a:srgbClr val="FF0000"/>
                          </a:solidFill>
                          <a:latin typeface="+mj-lt"/>
                          <a:ea typeface="+mn-ea"/>
                        </a:rPr>
                        <a:t>(</a:t>
                      </a:r>
                      <a:r>
                        <a:rPr lang="en-US" altLang="zh-CN" sz="2400" b="1" dirty="0" err="1" smtClean="0">
                          <a:solidFill>
                            <a:srgbClr val="FF0000"/>
                          </a:solidFill>
                          <a:latin typeface="+mj-lt"/>
                          <a:ea typeface="+mn-ea"/>
                        </a:rPr>
                        <a:t>int</a:t>
                      </a:r>
                      <a:r>
                        <a:rPr lang="en-US" altLang="zh-CN" sz="2400" b="1" dirty="0" smtClean="0">
                          <a:solidFill>
                            <a:srgbClr val="FF0000"/>
                          </a:solidFill>
                          <a:latin typeface="+mj-lt"/>
                          <a:ea typeface="+mn-ea"/>
                        </a:rPr>
                        <a:t> </a:t>
                      </a:r>
                      <a:r>
                        <a:rPr lang="en-US" altLang="zh-CN" sz="2400" b="1" dirty="0" err="1" smtClean="0">
                          <a:solidFill>
                            <a:srgbClr val="FF0000"/>
                          </a:solidFill>
                          <a:latin typeface="+mj-lt"/>
                          <a:ea typeface="+mn-ea"/>
                        </a:rPr>
                        <a:t>sockfd</a:t>
                      </a:r>
                      <a:r>
                        <a:rPr lang="zh-CN" altLang="en-US" sz="2400" b="1" dirty="0" smtClean="0">
                          <a:solidFill>
                            <a:srgbClr val="FF0000"/>
                          </a:solidFill>
                          <a:latin typeface="+mj-lt"/>
                          <a:ea typeface="+mn-ea"/>
                        </a:rPr>
                        <a:t>，</a:t>
                      </a:r>
                      <a:r>
                        <a:rPr lang="en-US" altLang="zh-CN" sz="2400" b="1" dirty="0" err="1" smtClean="0">
                          <a:solidFill>
                            <a:srgbClr val="FF0000"/>
                          </a:solidFill>
                          <a:latin typeface="+mj-lt"/>
                          <a:ea typeface="+mn-ea"/>
                        </a:rPr>
                        <a:t>struct</a:t>
                      </a:r>
                      <a:r>
                        <a:rPr lang="en-US" altLang="zh-CN" sz="2400" b="1" dirty="0" smtClean="0">
                          <a:solidFill>
                            <a:srgbClr val="FF0000"/>
                          </a:solidFill>
                          <a:latin typeface="+mj-lt"/>
                          <a:ea typeface="+mn-ea"/>
                        </a:rPr>
                        <a:t> </a:t>
                      </a:r>
                      <a:r>
                        <a:rPr lang="en-US" altLang="zh-CN" sz="2400" b="1" dirty="0" err="1" smtClean="0">
                          <a:solidFill>
                            <a:srgbClr val="FF0000"/>
                          </a:solidFill>
                          <a:latin typeface="+mj-lt"/>
                          <a:ea typeface="+mn-ea"/>
                        </a:rPr>
                        <a:t>sockaddr</a:t>
                      </a:r>
                      <a:r>
                        <a:rPr lang="en-US" altLang="zh-CN" sz="2400" b="1" dirty="0" smtClean="0">
                          <a:solidFill>
                            <a:srgbClr val="FF0000"/>
                          </a:solidFill>
                          <a:latin typeface="+mj-lt"/>
                          <a:ea typeface="+mn-ea"/>
                        </a:rPr>
                        <a:t> *</a:t>
                      </a:r>
                      <a:r>
                        <a:rPr lang="en-US" altLang="zh-CN" sz="2400" b="1" dirty="0" err="1" smtClean="0">
                          <a:solidFill>
                            <a:srgbClr val="FF0000"/>
                          </a:solidFill>
                          <a:latin typeface="+mj-lt"/>
                          <a:ea typeface="+mn-ea"/>
                        </a:rPr>
                        <a:t>my_addr</a:t>
                      </a:r>
                      <a:r>
                        <a:rPr lang="zh-CN" altLang="en-US" sz="2400" b="1" dirty="0" smtClean="0">
                          <a:solidFill>
                            <a:srgbClr val="FF0000"/>
                          </a:solidFill>
                          <a:latin typeface="+mj-lt"/>
                          <a:ea typeface="+mn-ea"/>
                        </a:rPr>
                        <a:t>，</a:t>
                      </a:r>
                      <a:r>
                        <a:rPr lang="en-US" altLang="zh-CN" sz="2400" b="1" dirty="0" err="1" smtClean="0">
                          <a:solidFill>
                            <a:srgbClr val="FF0000"/>
                          </a:solidFill>
                          <a:latin typeface="+mj-lt"/>
                          <a:ea typeface="+mn-ea"/>
                        </a:rPr>
                        <a:t>int</a:t>
                      </a:r>
                      <a:r>
                        <a:rPr lang="en-US" altLang="zh-CN" sz="2400" b="1" dirty="0" smtClean="0">
                          <a:solidFill>
                            <a:srgbClr val="FF0000"/>
                          </a:solidFill>
                          <a:latin typeface="+mj-lt"/>
                          <a:ea typeface="+mn-ea"/>
                        </a:rPr>
                        <a:t> </a:t>
                      </a:r>
                      <a:r>
                        <a:rPr lang="en-US" altLang="zh-CN" sz="2400" b="1" dirty="0" err="1" smtClean="0">
                          <a:solidFill>
                            <a:srgbClr val="FF0000"/>
                          </a:solidFill>
                          <a:latin typeface="+mj-lt"/>
                          <a:ea typeface="+mn-ea"/>
                        </a:rPr>
                        <a:t>addrlen</a:t>
                      </a:r>
                      <a:r>
                        <a:rPr lang="en-US" altLang="zh-CN" sz="2400" b="1" dirty="0" smtClean="0">
                          <a:solidFill>
                            <a:srgbClr val="FF0000"/>
                          </a:solidFill>
                          <a:latin typeface="+mj-lt"/>
                          <a:ea typeface="+mn-ea"/>
                        </a:rPr>
                        <a:t>)</a:t>
                      </a:r>
                      <a:r>
                        <a:rPr lang="zh-CN" altLang="en-US" sz="2400" b="1" dirty="0" smtClean="0">
                          <a:solidFill>
                            <a:srgbClr val="FF0000"/>
                          </a:solidFill>
                          <a:latin typeface="+mj-lt"/>
                          <a:ea typeface="+mn-ea"/>
                        </a:rPr>
                        <a:t>；</a:t>
                      </a:r>
                      <a:endParaRPr lang="zh-CN" altLang="sv-SE" sz="2400" b="1" dirty="0" smtClean="0">
                        <a:solidFill>
                          <a:srgbClr val="FF0000"/>
                        </a:solidFill>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1010884">
                <a:tc>
                  <a:txBody>
                    <a:bodyPr/>
                    <a:lstStyle/>
                    <a:p>
                      <a:r>
                        <a:rPr lang="zh-CN" altLang="en-US" sz="2400" b="0" dirty="0" smtClean="0">
                          <a:latin typeface="+mj-lt"/>
                          <a:ea typeface="+mn-ea"/>
                        </a:rPr>
                        <a:t>函数参数</a:t>
                      </a:r>
                      <a:endParaRPr lang="zh-CN" altLang="en-US" sz="2400" b="0" dirty="0">
                        <a:latin typeface="+mj-lt"/>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tx2">
                        <a:lumMod val="95000"/>
                      </a:schemeClr>
                    </a:solidFill>
                  </a:tcPr>
                </a:tc>
                <a:tc>
                  <a:txBody>
                    <a:bodyPr/>
                    <a:lstStyle/>
                    <a:p>
                      <a:pPr>
                        <a:lnSpc>
                          <a:spcPct val="120000"/>
                        </a:lnSpc>
                      </a:pPr>
                      <a:r>
                        <a:rPr lang="en-US" altLang="zh-CN" sz="2400" b="0" dirty="0" err="1" smtClean="0">
                          <a:latin typeface="+mj-lt"/>
                          <a:ea typeface="+mn-ea"/>
                        </a:rPr>
                        <a:t>socktd</a:t>
                      </a:r>
                      <a:r>
                        <a:rPr lang="zh-CN" altLang="en-US" sz="2400" b="0" dirty="0" smtClean="0">
                          <a:latin typeface="+mj-lt"/>
                          <a:ea typeface="+mn-ea"/>
                        </a:rPr>
                        <a:t>： 套接字描述符；</a:t>
                      </a:r>
                      <a:endParaRPr lang="en-US" altLang="zh-CN" sz="2400" b="0" dirty="0" smtClean="0">
                        <a:latin typeface="+mj-lt"/>
                        <a:ea typeface="+mn-ea"/>
                      </a:endParaRPr>
                    </a:p>
                    <a:p>
                      <a:pPr>
                        <a:lnSpc>
                          <a:spcPct val="120000"/>
                        </a:lnSpc>
                      </a:pPr>
                      <a:r>
                        <a:rPr lang="en-US" altLang="zh-CN" sz="2400" b="0" dirty="0" err="1" smtClean="0">
                          <a:latin typeface="+mj-lt"/>
                          <a:ea typeface="+mn-ea"/>
                        </a:rPr>
                        <a:t>my_addr</a:t>
                      </a:r>
                      <a:r>
                        <a:rPr lang="zh-CN" altLang="en-US" sz="2400" b="0" dirty="0" smtClean="0">
                          <a:latin typeface="+mj-lt"/>
                          <a:ea typeface="+mn-ea"/>
                        </a:rPr>
                        <a:t>：指向本地</a:t>
                      </a:r>
                      <a:r>
                        <a:rPr lang="en-US" altLang="zh-CN" sz="2400" b="0" dirty="0" smtClean="0">
                          <a:latin typeface="+mj-lt"/>
                          <a:ea typeface="+mn-ea"/>
                        </a:rPr>
                        <a:t>IP</a:t>
                      </a:r>
                      <a:r>
                        <a:rPr lang="zh-CN" altLang="en-US" sz="2400" b="0" dirty="0" smtClean="0">
                          <a:latin typeface="+mj-lt"/>
                          <a:ea typeface="+mn-ea"/>
                        </a:rPr>
                        <a:t>地址结构的指针；</a:t>
                      </a:r>
                      <a:endParaRPr lang="en-US" altLang="zh-CN" sz="2400" b="0" dirty="0" smtClean="0">
                        <a:latin typeface="+mj-lt"/>
                        <a:ea typeface="+mn-ea"/>
                      </a:endParaRPr>
                    </a:p>
                    <a:p>
                      <a:pPr>
                        <a:lnSpc>
                          <a:spcPct val="120000"/>
                        </a:lnSpc>
                      </a:pPr>
                      <a:r>
                        <a:rPr lang="en-US" altLang="zh-CN" sz="2400" b="0" dirty="0" err="1" smtClean="0">
                          <a:latin typeface="+mj-lt"/>
                          <a:ea typeface="+mn-ea"/>
                        </a:rPr>
                        <a:t>addrlen</a:t>
                      </a:r>
                      <a:r>
                        <a:rPr lang="zh-CN" altLang="en-US" sz="2400" b="0" dirty="0" smtClean="0">
                          <a:latin typeface="+mj-lt"/>
                          <a:ea typeface="+mn-ea"/>
                        </a:rPr>
                        <a:t>： </a:t>
                      </a:r>
                      <a:r>
                        <a:rPr lang="en-US" altLang="zh-CN" sz="2400" b="0" dirty="0" smtClean="0">
                          <a:latin typeface="+mj-lt"/>
                          <a:ea typeface="+mn-ea"/>
                        </a:rPr>
                        <a:t>IP</a:t>
                      </a:r>
                      <a:r>
                        <a:rPr lang="zh-CN" altLang="en-US" sz="2400" b="0" dirty="0" smtClean="0">
                          <a:latin typeface="+mj-lt"/>
                          <a:ea typeface="+mn-ea"/>
                        </a:rPr>
                        <a:t>地址的长度。</a:t>
                      </a:r>
                      <a:endParaRPr lang="en-US" altLang="zh-CN" sz="2400" b="0" dirty="0" smtClean="0">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tx2">
                        <a:lumMod val="95000"/>
                      </a:schemeClr>
                    </a:solidFill>
                  </a:tcPr>
                </a:tc>
              </a:tr>
              <a:tr h="704335">
                <a:tc>
                  <a:txBody>
                    <a:bodyPr/>
                    <a:lstStyle/>
                    <a:p>
                      <a:r>
                        <a:rPr lang="zh-CN" altLang="en-US" sz="2400" b="0" dirty="0" smtClean="0">
                          <a:latin typeface="+mj-lt"/>
                          <a:ea typeface="+mn-ea"/>
                        </a:rPr>
                        <a:t>函数返回值</a:t>
                      </a:r>
                      <a:endParaRPr lang="zh-CN" altLang="en-US" sz="2400" b="0" dirty="0">
                        <a:latin typeface="+mj-lt"/>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pPr>
                        <a:lnSpc>
                          <a:spcPct val="120000"/>
                        </a:lnSpc>
                      </a:pPr>
                      <a:r>
                        <a:rPr lang="zh-CN" altLang="en-US" sz="2400" b="0" dirty="0" smtClean="0">
                          <a:latin typeface="+mj-lt"/>
                          <a:ea typeface="+mn-ea"/>
                        </a:rPr>
                        <a:t>成功：</a:t>
                      </a:r>
                      <a:r>
                        <a:rPr lang="en-US" altLang="zh-CN" sz="2400" b="0" dirty="0" smtClean="0">
                          <a:latin typeface="+mj-lt"/>
                          <a:ea typeface="+mn-ea"/>
                        </a:rPr>
                        <a:t>0</a:t>
                      </a:r>
                      <a:r>
                        <a:rPr lang="zh-CN" altLang="en-US" sz="2400" b="0" dirty="0" smtClean="0">
                          <a:latin typeface="+mj-lt"/>
                          <a:ea typeface="+mn-ea"/>
                        </a:rPr>
                        <a:t>；</a:t>
                      </a:r>
                      <a:endParaRPr lang="en-US" altLang="zh-CN" sz="2400" b="0" dirty="0" smtClean="0">
                        <a:latin typeface="+mj-lt"/>
                        <a:ea typeface="+mn-ea"/>
                      </a:endParaRPr>
                    </a:p>
                    <a:p>
                      <a:pPr>
                        <a:lnSpc>
                          <a:spcPct val="120000"/>
                        </a:lnSpc>
                      </a:pPr>
                      <a:r>
                        <a:rPr lang="zh-CN" altLang="en-US" sz="2400" b="0" dirty="0" smtClean="0">
                          <a:latin typeface="+mj-lt"/>
                          <a:ea typeface="+mn-ea"/>
                        </a:rPr>
                        <a:t>出错：</a:t>
                      </a:r>
                      <a:r>
                        <a:rPr lang="en-US" altLang="zh-CN" sz="2400" b="0" dirty="0" smtClean="0">
                          <a:latin typeface="+mj-lt"/>
                          <a:ea typeface="+mn-ea"/>
                        </a:rPr>
                        <a:t>-1</a:t>
                      </a:r>
                      <a:endParaRPr lang="zh-CN" altLang="en-US" sz="2400" b="0" dirty="0" smtClean="0">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sp>
        <p:nvSpPr>
          <p:cNvPr id="9" name="Rectangle 3"/>
          <p:cNvSpPr txBox="1">
            <a:spLocks noChangeArrowheads="1"/>
          </p:cNvSpPr>
          <p:nvPr/>
        </p:nvSpPr>
        <p:spPr>
          <a:xfrm>
            <a:off x="405108" y="1692873"/>
            <a:ext cx="8182838" cy="859128"/>
          </a:xfrm>
          <a:prstGeom prst="rect">
            <a:avLst/>
          </a:prstGeom>
        </p:spPr>
        <p:txBody>
          <a:bodyPr/>
          <a:lstStyle/>
          <a:p>
            <a:pPr marL="342900" marR="0" lvl="0" algn="just" defTabSz="914400" rtl="0" eaLnBrk="0" fontAlgn="base" latinLnBrk="0" hangingPunct="0">
              <a:lnSpc>
                <a:spcPct val="150000"/>
              </a:lnSpc>
              <a:spcBef>
                <a:spcPct val="20000"/>
              </a:spcBef>
              <a:spcAft>
                <a:spcPct val="0"/>
              </a:spcAft>
              <a:buClr>
                <a:schemeClr val="accent1"/>
              </a:buClr>
              <a:buSzPct val="60000"/>
              <a:defRPr/>
            </a:pPr>
            <a:r>
              <a:rPr lang="en-US" altLang="zh-CN" sz="2200" b="1" kern="0" dirty="0" smtClean="0">
                <a:solidFill>
                  <a:srgbClr val="FF0000"/>
                </a:solidFill>
                <a:latin typeface="+mj-lt"/>
                <a:ea typeface="+mn-ea"/>
              </a:rPr>
              <a:t>b</a:t>
            </a:r>
            <a:r>
              <a:rPr kumimoji="0" lang="en-US" altLang="zh-CN" sz="2200" b="1" i="0" u="none" strike="noStrike" kern="0" cap="none" spc="0" normalizeH="0" baseline="0" noProof="0" dirty="0" err="1" smtClean="0">
                <a:ln>
                  <a:noFill/>
                </a:ln>
                <a:solidFill>
                  <a:srgbClr val="FF0000"/>
                </a:solidFill>
                <a:effectLst/>
                <a:uLnTx/>
                <a:uFillTx/>
                <a:latin typeface="+mj-lt"/>
                <a:ea typeface="+mn-ea"/>
              </a:rPr>
              <a:t>ind</a:t>
            </a:r>
            <a:r>
              <a:rPr kumimoji="0" lang="zh-CN" altLang="en-US" sz="2200" b="1" i="0" u="none" strike="noStrike" kern="0" cap="none" spc="0" normalizeH="0" baseline="0" noProof="0" dirty="0" smtClean="0">
                <a:ln>
                  <a:noFill/>
                </a:ln>
                <a:solidFill>
                  <a:srgbClr val="FF0000"/>
                </a:solidFill>
                <a:effectLst/>
                <a:uLnTx/>
                <a:uFillTx/>
                <a:latin typeface="+mj-lt"/>
                <a:ea typeface="+mn-ea"/>
              </a:rPr>
              <a:t>函数</a:t>
            </a:r>
            <a:r>
              <a:rPr kumimoji="0" lang="zh-CN" altLang="en-US" sz="2200" b="1" i="0" u="none" strike="noStrike" kern="0" cap="none" spc="0" normalizeH="0" baseline="0" noProof="0" dirty="0" smtClean="0">
                <a:ln>
                  <a:noFill/>
                </a:ln>
                <a:solidFill>
                  <a:srgbClr val="0000CC"/>
                </a:solidFill>
                <a:effectLst/>
                <a:uLnTx/>
                <a:uFillTx/>
                <a:latin typeface="+mj-lt"/>
                <a:ea typeface="+mn-ea"/>
              </a:rPr>
              <a:t>为套接字描述符分配一个本地</a:t>
            </a:r>
            <a:r>
              <a:rPr kumimoji="0" lang="en-US" altLang="zh-CN" sz="2200" b="1" i="0" u="none" strike="noStrike" kern="0" cap="none" spc="0" normalizeH="0" baseline="0" noProof="0" dirty="0" smtClean="0">
                <a:ln>
                  <a:noFill/>
                </a:ln>
                <a:solidFill>
                  <a:srgbClr val="0000CC"/>
                </a:solidFill>
                <a:effectLst/>
                <a:uLnTx/>
                <a:uFillTx/>
                <a:latin typeface="+mj-lt"/>
                <a:ea typeface="+mn-ea"/>
              </a:rPr>
              <a:t>IP</a:t>
            </a:r>
            <a:r>
              <a:rPr kumimoji="0" lang="zh-CN" altLang="en-US" sz="2200" b="1" i="0" u="none" strike="noStrike" kern="0" cap="none" spc="0" normalizeH="0" baseline="0" noProof="0" dirty="0" smtClean="0">
                <a:ln>
                  <a:noFill/>
                </a:ln>
                <a:solidFill>
                  <a:srgbClr val="0000CC"/>
                </a:solidFill>
                <a:effectLst/>
                <a:uLnTx/>
                <a:uFillTx/>
                <a:latin typeface="+mj-lt"/>
                <a:ea typeface="+mn-ea"/>
              </a:rPr>
              <a:t>地址和一个端口号，将</a:t>
            </a:r>
            <a:r>
              <a:rPr kumimoji="0" lang="en-US" altLang="zh-CN" sz="2200" b="1" i="0" u="none" strike="noStrike" kern="0" cap="none" spc="0" normalizeH="0" baseline="0" noProof="0" dirty="0" smtClean="0">
                <a:ln>
                  <a:noFill/>
                </a:ln>
                <a:solidFill>
                  <a:srgbClr val="0000CC"/>
                </a:solidFill>
                <a:effectLst/>
                <a:uLnTx/>
                <a:uFillTx/>
                <a:latin typeface="+mj-lt"/>
                <a:ea typeface="+mn-ea"/>
              </a:rPr>
              <a:t>IP</a:t>
            </a:r>
            <a:r>
              <a:rPr kumimoji="0" lang="zh-CN" altLang="en-US" sz="2200" b="1" i="0" u="none" strike="noStrike" kern="0" cap="none" spc="0" normalizeH="0" baseline="0" noProof="0" dirty="0" smtClean="0">
                <a:ln>
                  <a:noFill/>
                </a:ln>
                <a:solidFill>
                  <a:srgbClr val="0000CC"/>
                </a:solidFill>
                <a:effectLst/>
                <a:uLnTx/>
                <a:uFillTx/>
                <a:latin typeface="+mj-lt"/>
                <a:ea typeface="+mn-ea"/>
              </a:rPr>
              <a:t>地址和端口号与套接字描述符绑定在一起。</a:t>
            </a:r>
            <a:endParaRPr kumimoji="0" lang="zh-CN" altLang="en-US" sz="2200" b="1" i="0" u="none" strike="noStrike" kern="0" cap="none" spc="0" normalizeH="0" baseline="0" noProof="0" dirty="0">
              <a:ln>
                <a:noFill/>
              </a:ln>
              <a:solidFill>
                <a:srgbClr val="0000CC"/>
              </a:solidFill>
              <a:effectLst/>
              <a:uLnTx/>
              <a:uFillTx/>
              <a:latin typeface="+mj-lt"/>
              <a:ea typeface="+mn-ea"/>
            </a:endParaRPr>
          </a:p>
        </p:txBody>
      </p:sp>
      <p:grpSp>
        <p:nvGrpSpPr>
          <p:cNvPr id="18" name="组合 17"/>
          <p:cNvGrpSpPr/>
          <p:nvPr/>
        </p:nvGrpSpPr>
        <p:grpSpPr>
          <a:xfrm>
            <a:off x="4920781" y="3064373"/>
            <a:ext cx="4147019" cy="3783185"/>
            <a:chOff x="4343078" y="3963051"/>
            <a:chExt cx="4404534" cy="3158863"/>
          </a:xfrm>
        </p:grpSpPr>
        <p:sp>
          <p:nvSpPr>
            <p:cNvPr id="10" name="Rectangle 2"/>
            <p:cNvSpPr>
              <a:spLocks noChangeArrowheads="1"/>
            </p:cNvSpPr>
            <p:nvPr/>
          </p:nvSpPr>
          <p:spPr bwMode="auto">
            <a:xfrm>
              <a:off x="4623096" y="6570496"/>
              <a:ext cx="4124516" cy="551418"/>
            </a:xfrm>
            <a:prstGeom prst="rect">
              <a:avLst/>
            </a:prstGeom>
            <a:solidFill>
              <a:schemeClr val="accent4">
                <a:lumMod val="60000"/>
                <a:lumOff val="40000"/>
              </a:schemeClr>
            </a:solidFill>
            <a:ln w="9525">
              <a:noFill/>
              <a:miter lim="800000"/>
            </a:ln>
            <a:effectLst/>
          </p:spPr>
          <p:txBody>
            <a:bodyPr anchor="ctr"/>
            <a:lstStyle/>
            <a:p>
              <a:pPr>
                <a:lnSpc>
                  <a:spcPct val="150000"/>
                </a:lnSpc>
              </a:pPr>
              <a:r>
                <a:rPr lang="en-US" altLang="zh-CN" sz="2400" b="1" dirty="0" err="1" smtClean="0">
                  <a:solidFill>
                    <a:srgbClr val="C00000"/>
                  </a:solidFill>
                  <a:latin typeface="+mj-lt"/>
                  <a:ea typeface="+mn-ea"/>
                </a:rPr>
                <a:t>sockaddr</a:t>
              </a:r>
              <a:r>
                <a:rPr lang="zh-CN" altLang="en-US" sz="2400" b="1" dirty="0" smtClean="0">
                  <a:solidFill>
                    <a:srgbClr val="C00000"/>
                  </a:solidFill>
                  <a:latin typeface="+mj-lt"/>
                  <a:ea typeface="+mn-ea"/>
                </a:rPr>
                <a:t>结构体（</a:t>
              </a:r>
              <a:r>
                <a:rPr lang="en-US" altLang="zh-CN" sz="2400" b="1" dirty="0" smtClean="0">
                  <a:solidFill>
                    <a:srgbClr val="C00000"/>
                  </a:solidFill>
                  <a:latin typeface="+mj-lt"/>
                  <a:ea typeface="+mn-ea"/>
                </a:rPr>
                <a:t>page.153</a:t>
              </a:r>
              <a:r>
                <a:rPr lang="zh-CN" altLang="en-US" sz="2400" b="1" dirty="0" smtClean="0">
                  <a:solidFill>
                    <a:srgbClr val="C00000"/>
                  </a:solidFill>
                  <a:latin typeface="+mj-lt"/>
                  <a:ea typeface="+mn-ea"/>
                </a:rPr>
                <a:t>）</a:t>
              </a:r>
              <a:endParaRPr lang="zh-CN" altLang="en-US" sz="2400" b="1" dirty="0" smtClean="0">
                <a:solidFill>
                  <a:srgbClr val="C00000"/>
                </a:solidFill>
                <a:latin typeface="+mj-lt"/>
                <a:ea typeface="+mn-ea"/>
              </a:endParaRPr>
            </a:p>
          </p:txBody>
        </p:sp>
        <p:cxnSp>
          <p:nvCxnSpPr>
            <p:cNvPr id="11" name="直接箭头连接符 10"/>
            <p:cNvCxnSpPr/>
            <p:nvPr/>
          </p:nvCxnSpPr>
          <p:spPr>
            <a:xfrm>
              <a:off x="6492315" y="4441691"/>
              <a:ext cx="1" cy="203548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4343078" y="3963051"/>
              <a:ext cx="4003421" cy="4496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grpSp>
      <p:sp>
        <p:nvSpPr>
          <p:cNvPr id="12"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smtClean="0">
                <a:solidFill>
                  <a:srgbClr val="0000CC"/>
                </a:solidFill>
                <a:latin typeface="+mj-lt"/>
                <a:ea typeface="+mn-ea"/>
              </a:rPr>
              <a:t>3</a:t>
            </a:r>
            <a:r>
              <a:rPr lang="zh-CN" altLang="en-US" b="1" dirty="0" smtClean="0">
                <a:solidFill>
                  <a:srgbClr val="0000CC"/>
                </a:solidFill>
                <a:latin typeface="+mj-lt"/>
                <a:ea typeface="+mn-ea"/>
              </a:rPr>
              <a:t>、</a:t>
            </a:r>
            <a:r>
              <a:rPr lang="en-US" altLang="zh-CN" b="1" dirty="0" smtClean="0">
                <a:solidFill>
                  <a:srgbClr val="0000CC"/>
                </a:solidFill>
                <a:latin typeface="+mj-lt"/>
                <a:ea typeface="+mn-ea"/>
              </a:rPr>
              <a:t>Socket</a:t>
            </a:r>
            <a:r>
              <a:rPr lang="zh-CN" altLang="en-US" b="1" dirty="0">
                <a:solidFill>
                  <a:srgbClr val="0000CC"/>
                </a:solidFill>
                <a:latin typeface="+mj-lt"/>
                <a:ea typeface="+mn-ea"/>
              </a:rPr>
              <a:t>网络函数</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z="4000" dirty="0" err="1" smtClean="0">
                <a:solidFill>
                  <a:schemeClr val="bg2"/>
                </a:solidFill>
              </a:rPr>
              <a:t>struct</a:t>
            </a:r>
            <a:r>
              <a:rPr lang="en-US" altLang="zh-CN" sz="4000" dirty="0" smtClean="0">
                <a:solidFill>
                  <a:schemeClr val="bg2"/>
                </a:solidFill>
              </a:rPr>
              <a:t>  </a:t>
            </a:r>
            <a:r>
              <a:rPr lang="en-US" altLang="zh-CN" sz="4000" dirty="0" err="1">
                <a:solidFill>
                  <a:schemeClr val="bg2"/>
                </a:solidFill>
              </a:rPr>
              <a:t>sockaddr</a:t>
            </a:r>
            <a:r>
              <a:rPr lang="zh-CN" altLang="en-US" sz="4000" dirty="0">
                <a:solidFill>
                  <a:schemeClr val="bg2"/>
                </a:solidFill>
              </a:rPr>
              <a:t>的结构 </a:t>
            </a:r>
            <a:endParaRPr lang="zh-CN" altLang="en-US" sz="4000" dirty="0">
              <a:solidFill>
                <a:schemeClr val="bg2"/>
              </a:solidFill>
            </a:endParaRPr>
          </a:p>
        </p:txBody>
      </p:sp>
      <p:sp>
        <p:nvSpPr>
          <p:cNvPr id="32771" name="Rectangle 3"/>
          <p:cNvSpPr>
            <a:spLocks noGrp="1" noChangeArrowheads="1"/>
          </p:cNvSpPr>
          <p:nvPr>
            <p:ph type="body" idx="1"/>
          </p:nvPr>
        </p:nvSpPr>
        <p:spPr>
          <a:xfrm>
            <a:off x="436880" y="1162685"/>
            <a:ext cx="8432800" cy="5248275"/>
          </a:xfrm>
        </p:spPr>
        <p:txBody>
          <a:bodyPr/>
          <a:lstStyle/>
          <a:p>
            <a:pPr marL="0" indent="0">
              <a:lnSpc>
                <a:spcPct val="150000"/>
              </a:lnSpc>
              <a:buNone/>
            </a:pPr>
            <a:r>
              <a:rPr lang="en-US" altLang="zh-CN" sz="2800" dirty="0" err="1"/>
              <a:t>struct</a:t>
            </a:r>
            <a:r>
              <a:rPr lang="en-US" altLang="zh-CN" sz="2800" dirty="0"/>
              <a:t> </a:t>
            </a:r>
            <a:r>
              <a:rPr lang="en-US" altLang="zh-CN" sz="2800" dirty="0" err="1"/>
              <a:t>sockaddr</a:t>
            </a:r>
            <a:r>
              <a:rPr lang="en-US" altLang="zh-CN" sz="2800" dirty="0"/>
              <a:t> {  </a:t>
            </a:r>
            <a:br>
              <a:rPr lang="en-US" altLang="zh-CN" sz="2800" dirty="0"/>
            </a:br>
            <a:r>
              <a:rPr lang="zh-CN" altLang="en-US" sz="2800" dirty="0"/>
              <a:t>　　 </a:t>
            </a:r>
            <a:r>
              <a:rPr lang="en-US" altLang="zh-CN" sz="2800" dirty="0"/>
              <a:t>unsigned</a:t>
            </a:r>
            <a:r>
              <a:rPr lang="zh-CN" altLang="en-US" sz="2800" dirty="0"/>
              <a:t>　</a:t>
            </a:r>
            <a:r>
              <a:rPr lang="en-US" altLang="zh-CN" sz="2800" dirty="0"/>
              <a:t>short </a:t>
            </a:r>
            <a:r>
              <a:rPr lang="en-US" altLang="zh-CN" sz="2800" dirty="0" err="1"/>
              <a:t>sa_family</a:t>
            </a:r>
            <a:r>
              <a:rPr lang="zh-CN" altLang="en-US" sz="2800" dirty="0"/>
              <a:t>；</a:t>
            </a:r>
            <a:endParaRPr lang="zh-CN" altLang="en-US" sz="2800" dirty="0"/>
          </a:p>
          <a:p>
            <a:pPr marL="0" indent="0">
              <a:lnSpc>
                <a:spcPct val="150000"/>
              </a:lnSpc>
              <a:buNone/>
            </a:pPr>
            <a:r>
              <a:rPr lang="zh-CN" altLang="en-US" sz="2800" dirty="0"/>
              <a:t>　　　</a:t>
            </a:r>
            <a:r>
              <a:rPr lang="zh-CN" altLang="en-US" sz="2800" dirty="0">
                <a:solidFill>
                  <a:srgbClr val="003366"/>
                </a:solidFill>
              </a:rPr>
              <a:t> </a:t>
            </a:r>
            <a:r>
              <a:rPr lang="en-US" altLang="zh-CN" sz="2800" dirty="0">
                <a:solidFill>
                  <a:srgbClr val="003366"/>
                </a:solidFill>
              </a:rPr>
              <a:t>/* </a:t>
            </a:r>
            <a:r>
              <a:rPr lang="zh-CN" altLang="en-US" sz="2800" dirty="0">
                <a:solidFill>
                  <a:srgbClr val="003366"/>
                </a:solidFill>
              </a:rPr>
              <a:t>通信协议类型族</a:t>
            </a:r>
            <a:r>
              <a:rPr lang="en-US" altLang="zh-CN" sz="2800" dirty="0">
                <a:solidFill>
                  <a:srgbClr val="003366"/>
                </a:solidFill>
              </a:rPr>
              <a:t>, </a:t>
            </a:r>
            <a:r>
              <a:rPr lang="en-US" altLang="zh-CN" sz="2800" dirty="0" err="1">
                <a:solidFill>
                  <a:srgbClr val="003366"/>
                </a:solidFill>
              </a:rPr>
              <a:t>AF_xxx</a:t>
            </a:r>
            <a:r>
              <a:rPr lang="en-US" altLang="zh-CN" sz="2800" dirty="0">
                <a:solidFill>
                  <a:srgbClr val="003366"/>
                </a:solidFill>
              </a:rPr>
              <a:t> */  </a:t>
            </a:r>
            <a:br>
              <a:rPr lang="en-US" altLang="zh-CN" sz="2800" dirty="0">
                <a:solidFill>
                  <a:srgbClr val="003366"/>
                </a:solidFill>
              </a:rPr>
            </a:br>
            <a:r>
              <a:rPr lang="zh-CN" altLang="en-US" sz="2800" dirty="0"/>
              <a:t>　　 </a:t>
            </a:r>
            <a:r>
              <a:rPr lang="en-US" altLang="zh-CN" sz="2800" dirty="0"/>
              <a:t>char</a:t>
            </a:r>
            <a:r>
              <a:rPr lang="zh-CN" altLang="en-US" sz="2800" dirty="0"/>
              <a:t>　</a:t>
            </a:r>
            <a:r>
              <a:rPr lang="en-US" altLang="zh-CN" sz="2800" dirty="0" err="1"/>
              <a:t>sa_data</a:t>
            </a:r>
            <a:r>
              <a:rPr lang="en-US" altLang="zh-CN" sz="2800" dirty="0"/>
              <a:t>[14]</a:t>
            </a:r>
            <a:r>
              <a:rPr lang="zh-CN" altLang="en-US" sz="2800" dirty="0"/>
              <a:t>；</a:t>
            </a:r>
            <a:endParaRPr lang="zh-CN" altLang="en-US" sz="2800" dirty="0"/>
          </a:p>
          <a:p>
            <a:pPr marL="0" indent="0">
              <a:lnSpc>
                <a:spcPct val="150000"/>
              </a:lnSpc>
              <a:buNone/>
            </a:pPr>
            <a:r>
              <a:rPr lang="zh-CN" altLang="en-US" sz="2800" dirty="0"/>
              <a:t>　　　</a:t>
            </a:r>
            <a:r>
              <a:rPr lang="zh-CN" altLang="en-US" sz="2800" dirty="0">
                <a:solidFill>
                  <a:srgbClr val="003366"/>
                </a:solidFill>
              </a:rPr>
              <a:t> </a:t>
            </a:r>
            <a:r>
              <a:rPr lang="en-US" altLang="zh-CN" sz="2800" dirty="0">
                <a:solidFill>
                  <a:srgbClr val="003366"/>
                </a:solidFill>
              </a:rPr>
              <a:t>/* 14</a:t>
            </a:r>
            <a:r>
              <a:rPr lang="zh-CN" altLang="en-US" sz="2800" dirty="0">
                <a:solidFill>
                  <a:srgbClr val="003366"/>
                </a:solidFill>
              </a:rPr>
              <a:t>字节协议</a:t>
            </a:r>
            <a:r>
              <a:rPr lang="zh-CN" altLang="en-US" sz="2800" dirty="0" smtClean="0">
                <a:solidFill>
                  <a:srgbClr val="003366"/>
                </a:solidFill>
              </a:rPr>
              <a:t>地址</a:t>
            </a:r>
            <a:endParaRPr lang="en-US" altLang="zh-CN" sz="2800" dirty="0" smtClean="0">
              <a:solidFill>
                <a:srgbClr val="003366"/>
              </a:solidFill>
            </a:endParaRPr>
          </a:p>
          <a:p>
            <a:pPr marL="0" indent="0">
              <a:lnSpc>
                <a:spcPct val="150000"/>
              </a:lnSpc>
              <a:buNone/>
            </a:pPr>
            <a:r>
              <a:rPr lang="en-US" altLang="zh-CN" sz="2800" dirty="0">
                <a:solidFill>
                  <a:srgbClr val="003366"/>
                </a:solidFill>
              </a:rPr>
              <a:t> </a:t>
            </a:r>
            <a:r>
              <a:rPr lang="en-US" altLang="zh-CN" sz="2800" dirty="0" smtClean="0">
                <a:solidFill>
                  <a:srgbClr val="003366"/>
                </a:solidFill>
              </a:rPr>
              <a:t>                   </a:t>
            </a:r>
            <a:r>
              <a:rPr lang="zh-CN" altLang="en-US" sz="2800" dirty="0" smtClean="0">
                <a:solidFill>
                  <a:srgbClr val="003366"/>
                </a:solidFill>
              </a:rPr>
              <a:t>包含</a:t>
            </a:r>
            <a:r>
              <a:rPr lang="zh-CN" altLang="en-US" sz="2800" dirty="0">
                <a:solidFill>
                  <a:srgbClr val="003366"/>
                </a:solidFill>
              </a:rPr>
              <a:t>该</a:t>
            </a:r>
            <a:r>
              <a:rPr lang="en-US" altLang="zh-CN" sz="2800" dirty="0">
                <a:solidFill>
                  <a:srgbClr val="003366"/>
                </a:solidFill>
              </a:rPr>
              <a:t>socket</a:t>
            </a:r>
            <a:r>
              <a:rPr lang="zh-CN" altLang="en-US" sz="2800" dirty="0">
                <a:solidFill>
                  <a:srgbClr val="003366"/>
                </a:solidFill>
              </a:rPr>
              <a:t>的</a:t>
            </a:r>
            <a:r>
              <a:rPr lang="en-US" altLang="zh-CN" sz="2800" dirty="0">
                <a:solidFill>
                  <a:srgbClr val="003366"/>
                </a:solidFill>
              </a:rPr>
              <a:t>IP</a:t>
            </a:r>
            <a:r>
              <a:rPr lang="zh-CN" altLang="en-US" sz="2800" dirty="0">
                <a:solidFill>
                  <a:srgbClr val="003366"/>
                </a:solidFill>
              </a:rPr>
              <a:t>地址和端口号 *</a:t>
            </a:r>
            <a:r>
              <a:rPr lang="en-US" altLang="zh-CN" sz="2800" dirty="0">
                <a:solidFill>
                  <a:srgbClr val="003366"/>
                </a:solidFill>
              </a:rPr>
              <a:t>/  </a:t>
            </a:r>
            <a:br>
              <a:rPr lang="en-US" altLang="zh-CN" sz="2800" dirty="0">
                <a:solidFill>
                  <a:srgbClr val="003366"/>
                </a:solidFill>
              </a:rPr>
            </a:br>
            <a:r>
              <a:rPr lang="zh-CN" altLang="en-US" sz="2800" dirty="0"/>
              <a:t>　　 </a:t>
            </a:r>
            <a:r>
              <a:rPr lang="en-US" altLang="zh-CN" sz="2800" dirty="0"/>
              <a:t>}</a:t>
            </a:r>
            <a:r>
              <a:rPr lang="zh-CN" altLang="en-US" sz="2800" dirty="0"/>
              <a:t>； </a:t>
            </a:r>
            <a:endParaRPr lang="zh-CN" altLang="en-US" sz="2800" dirty="0"/>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9080" y="0"/>
            <a:ext cx="8315960" cy="894080"/>
          </a:xfrm>
        </p:spPr>
        <p:txBody>
          <a:bodyPr/>
          <a:lstStyle/>
          <a:p>
            <a:r>
              <a:rPr lang="en-US" altLang="zh-CN" sz="4000" dirty="0" err="1">
                <a:solidFill>
                  <a:schemeClr val="bg1"/>
                </a:solidFill>
              </a:rPr>
              <a:t>struct</a:t>
            </a:r>
            <a:r>
              <a:rPr lang="zh-CN" altLang="en-US" sz="4000" dirty="0">
                <a:solidFill>
                  <a:schemeClr val="bg1"/>
                </a:solidFill>
              </a:rPr>
              <a:t>　</a:t>
            </a:r>
            <a:r>
              <a:rPr lang="en-US" altLang="zh-CN" sz="4000" dirty="0" err="1">
                <a:solidFill>
                  <a:schemeClr val="bg1"/>
                </a:solidFill>
              </a:rPr>
              <a:t>sockaddr_in</a:t>
            </a:r>
            <a:r>
              <a:rPr lang="zh-CN" altLang="en-US" sz="4000" dirty="0">
                <a:solidFill>
                  <a:schemeClr val="bg1"/>
                </a:solidFill>
              </a:rPr>
              <a:t>数据结构：  </a:t>
            </a:r>
            <a:endParaRPr lang="zh-CN" altLang="en-US" sz="4000" dirty="0">
              <a:solidFill>
                <a:schemeClr val="bg1"/>
              </a:solidFill>
            </a:endParaRPr>
          </a:p>
        </p:txBody>
      </p:sp>
      <p:sp>
        <p:nvSpPr>
          <p:cNvPr id="33795" name="Rectangle 3"/>
          <p:cNvSpPr>
            <a:spLocks noGrp="1" noChangeArrowheads="1"/>
          </p:cNvSpPr>
          <p:nvPr>
            <p:ph type="body" idx="1"/>
          </p:nvPr>
        </p:nvSpPr>
        <p:spPr>
          <a:xfrm>
            <a:off x="457200" y="1188720"/>
            <a:ext cx="8229600" cy="5364480"/>
          </a:xfrm>
        </p:spPr>
        <p:txBody>
          <a:bodyPr/>
          <a:lstStyle/>
          <a:p>
            <a:pPr marL="0" indent="0">
              <a:spcBef>
                <a:spcPts val="1200"/>
              </a:spcBef>
              <a:buNone/>
            </a:pPr>
            <a:r>
              <a:rPr lang="en-US" altLang="zh-CN" sz="2800" dirty="0" err="1"/>
              <a:t>struct</a:t>
            </a:r>
            <a:r>
              <a:rPr lang="zh-CN" altLang="en-US" sz="2800" dirty="0"/>
              <a:t>　</a:t>
            </a:r>
            <a:r>
              <a:rPr lang="en-US" altLang="zh-CN" sz="2800" dirty="0" err="1"/>
              <a:t>sockaddr_in</a:t>
            </a:r>
            <a:r>
              <a:rPr lang="en-US" altLang="zh-CN" sz="2800" dirty="0"/>
              <a:t> {  </a:t>
            </a:r>
            <a:br>
              <a:rPr lang="en-US" altLang="zh-CN" sz="2800" dirty="0"/>
            </a:br>
            <a:r>
              <a:rPr lang="zh-CN" altLang="en-US" sz="2800" dirty="0"/>
              <a:t>　　 </a:t>
            </a:r>
            <a:r>
              <a:rPr lang="en-US" altLang="zh-CN" sz="2800" dirty="0"/>
              <a:t>short</a:t>
            </a:r>
            <a:r>
              <a:rPr lang="zh-CN" altLang="en-US" sz="2800" dirty="0"/>
              <a:t>　</a:t>
            </a:r>
            <a:r>
              <a:rPr lang="en-US" altLang="zh-CN" sz="2800" dirty="0" err="1"/>
              <a:t>int</a:t>
            </a:r>
            <a:r>
              <a:rPr lang="en-US" altLang="zh-CN" sz="2800" dirty="0"/>
              <a:t> </a:t>
            </a:r>
            <a:r>
              <a:rPr lang="en-US" altLang="zh-CN" sz="2800" dirty="0" err="1"/>
              <a:t>sin_family</a:t>
            </a:r>
            <a:r>
              <a:rPr lang="en-US" altLang="zh-CN" sz="2800" dirty="0"/>
              <a:t>; </a:t>
            </a:r>
            <a:endParaRPr lang="en-US" altLang="zh-CN" sz="2800" dirty="0"/>
          </a:p>
          <a:p>
            <a:pPr marL="0" indent="0">
              <a:spcBef>
                <a:spcPts val="1200"/>
              </a:spcBef>
              <a:buNone/>
            </a:pPr>
            <a:r>
              <a:rPr lang="zh-CN" altLang="en-US" sz="2800" dirty="0"/>
              <a:t>　　　</a:t>
            </a:r>
            <a:r>
              <a:rPr lang="zh-CN" altLang="en-US" sz="2800" dirty="0">
                <a:solidFill>
                  <a:srgbClr val="003366"/>
                </a:solidFill>
              </a:rPr>
              <a:t>　</a:t>
            </a:r>
            <a:r>
              <a:rPr lang="en-US" altLang="zh-CN" sz="2800" dirty="0">
                <a:solidFill>
                  <a:srgbClr val="FF0000"/>
                </a:solidFill>
              </a:rPr>
              <a:t>/* </a:t>
            </a:r>
            <a:r>
              <a:rPr lang="zh-CN" altLang="en-US" sz="2800" dirty="0">
                <a:solidFill>
                  <a:srgbClr val="FF0000"/>
                </a:solidFill>
              </a:rPr>
              <a:t>通信协议类型族 *</a:t>
            </a:r>
            <a:r>
              <a:rPr lang="en-US" altLang="zh-CN" sz="2800" dirty="0">
                <a:solidFill>
                  <a:srgbClr val="FF0000"/>
                </a:solidFill>
              </a:rPr>
              <a:t>/  </a:t>
            </a:r>
            <a:br>
              <a:rPr lang="en-US" altLang="zh-CN" sz="2800" dirty="0">
                <a:solidFill>
                  <a:srgbClr val="FF0000"/>
                </a:solidFill>
              </a:rPr>
            </a:br>
            <a:r>
              <a:rPr lang="zh-CN" altLang="en-US" sz="2800" dirty="0"/>
              <a:t>　　 </a:t>
            </a:r>
            <a:r>
              <a:rPr lang="en-US" altLang="zh-CN" sz="2800" dirty="0"/>
              <a:t>unsigned</a:t>
            </a:r>
            <a:r>
              <a:rPr lang="zh-CN" altLang="en-US" sz="2800" dirty="0"/>
              <a:t>　</a:t>
            </a:r>
            <a:r>
              <a:rPr lang="en-US" altLang="zh-CN" sz="2800" dirty="0"/>
              <a:t>short</a:t>
            </a:r>
            <a:r>
              <a:rPr lang="zh-CN" altLang="en-US" sz="2800" dirty="0"/>
              <a:t>　</a:t>
            </a:r>
            <a:r>
              <a:rPr lang="en-US" altLang="zh-CN" sz="2800" dirty="0" err="1"/>
              <a:t>int</a:t>
            </a:r>
            <a:r>
              <a:rPr lang="en-US" altLang="zh-CN" sz="2800" dirty="0"/>
              <a:t> </a:t>
            </a:r>
            <a:r>
              <a:rPr lang="en-US" altLang="zh-CN" sz="2800" dirty="0" err="1"/>
              <a:t>sin_port</a:t>
            </a:r>
            <a:r>
              <a:rPr lang="en-US" altLang="zh-CN" sz="2800" dirty="0"/>
              <a:t>; </a:t>
            </a:r>
            <a:endParaRPr lang="en-US" altLang="zh-CN" sz="2800" dirty="0"/>
          </a:p>
          <a:p>
            <a:pPr marL="0" indent="0">
              <a:spcBef>
                <a:spcPts val="1200"/>
              </a:spcBef>
              <a:buNone/>
            </a:pPr>
            <a:r>
              <a:rPr lang="zh-CN" altLang="en-US" sz="2800" dirty="0"/>
              <a:t>　　</a:t>
            </a:r>
            <a:r>
              <a:rPr lang="zh-CN" altLang="en-US" sz="2800" dirty="0">
                <a:solidFill>
                  <a:srgbClr val="003366"/>
                </a:solidFill>
              </a:rPr>
              <a:t>　　</a:t>
            </a:r>
            <a:r>
              <a:rPr lang="en-US" altLang="zh-CN" sz="2800" dirty="0">
                <a:solidFill>
                  <a:srgbClr val="FF0000"/>
                </a:solidFill>
              </a:rPr>
              <a:t>/* </a:t>
            </a:r>
            <a:r>
              <a:rPr lang="zh-CN" altLang="en-US" sz="2800" dirty="0">
                <a:solidFill>
                  <a:srgbClr val="FF0000"/>
                </a:solidFill>
              </a:rPr>
              <a:t>端口号 *</a:t>
            </a:r>
            <a:r>
              <a:rPr lang="en-US" altLang="zh-CN" sz="2800" dirty="0">
                <a:solidFill>
                  <a:srgbClr val="FF0000"/>
                </a:solidFill>
              </a:rPr>
              <a:t>/  </a:t>
            </a:r>
            <a:br>
              <a:rPr lang="en-US" altLang="zh-CN" sz="2800" dirty="0">
                <a:solidFill>
                  <a:srgbClr val="FF0000"/>
                </a:solidFill>
              </a:rPr>
            </a:br>
            <a:r>
              <a:rPr lang="zh-CN" altLang="en-US" sz="2800" dirty="0"/>
              <a:t>　　 </a:t>
            </a:r>
            <a:r>
              <a:rPr lang="en-US" altLang="zh-CN" sz="2800" dirty="0" err="1"/>
              <a:t>struct</a:t>
            </a:r>
            <a:r>
              <a:rPr lang="zh-CN" altLang="en-US" sz="2800" dirty="0"/>
              <a:t>　</a:t>
            </a:r>
            <a:r>
              <a:rPr lang="en-US" altLang="zh-CN" sz="2800" dirty="0" err="1"/>
              <a:t>in_addr</a:t>
            </a:r>
            <a:r>
              <a:rPr lang="zh-CN" altLang="en-US" sz="2800" dirty="0"/>
              <a:t>　</a:t>
            </a:r>
            <a:r>
              <a:rPr lang="en-US" altLang="zh-CN" sz="2800" dirty="0" err="1"/>
              <a:t>sin_addr</a:t>
            </a:r>
            <a:r>
              <a:rPr lang="en-US" altLang="zh-CN" sz="2800" dirty="0"/>
              <a:t>; </a:t>
            </a:r>
            <a:endParaRPr lang="en-US" altLang="zh-CN" sz="2800" dirty="0"/>
          </a:p>
          <a:p>
            <a:pPr marL="0" indent="0">
              <a:spcBef>
                <a:spcPts val="1200"/>
              </a:spcBef>
              <a:buNone/>
            </a:pPr>
            <a:r>
              <a:rPr lang="zh-CN" altLang="en-US" sz="2800" dirty="0"/>
              <a:t>　　　</a:t>
            </a:r>
            <a:r>
              <a:rPr lang="zh-CN" altLang="en-US" sz="2800" dirty="0">
                <a:solidFill>
                  <a:srgbClr val="FF0000"/>
                </a:solidFill>
              </a:rPr>
              <a:t>　</a:t>
            </a:r>
            <a:r>
              <a:rPr lang="en-US" altLang="zh-CN" sz="2800" dirty="0">
                <a:solidFill>
                  <a:srgbClr val="FF0000"/>
                </a:solidFill>
              </a:rPr>
              <a:t>/* IP</a:t>
            </a:r>
            <a:r>
              <a:rPr lang="zh-CN" altLang="en-US" sz="2800" dirty="0">
                <a:solidFill>
                  <a:srgbClr val="FF0000"/>
                </a:solidFill>
              </a:rPr>
              <a:t>地址 *</a:t>
            </a:r>
            <a:r>
              <a:rPr lang="en-US" altLang="zh-CN" sz="2800" dirty="0">
                <a:solidFill>
                  <a:srgbClr val="FF0000"/>
                </a:solidFill>
              </a:rPr>
              <a:t>/  </a:t>
            </a:r>
            <a:br>
              <a:rPr lang="en-US" altLang="zh-CN" sz="2800" dirty="0">
                <a:solidFill>
                  <a:srgbClr val="FF0000"/>
                </a:solidFill>
              </a:rPr>
            </a:br>
            <a:r>
              <a:rPr lang="zh-CN" altLang="en-US" sz="2800" dirty="0"/>
              <a:t>　　 </a:t>
            </a:r>
            <a:r>
              <a:rPr lang="en-US" altLang="zh-CN" sz="2800" dirty="0"/>
              <a:t>unsigned</a:t>
            </a:r>
            <a:r>
              <a:rPr lang="zh-CN" altLang="en-US" sz="2800" dirty="0"/>
              <a:t>　</a:t>
            </a:r>
            <a:r>
              <a:rPr lang="en-US" altLang="zh-CN" sz="2800" dirty="0"/>
              <a:t>char</a:t>
            </a:r>
            <a:r>
              <a:rPr lang="zh-CN" altLang="en-US" sz="2800" dirty="0"/>
              <a:t>　</a:t>
            </a:r>
            <a:r>
              <a:rPr lang="en-US" altLang="zh-CN" sz="2800" dirty="0" err="1"/>
              <a:t>sin_zero</a:t>
            </a:r>
            <a:r>
              <a:rPr lang="en-US" altLang="zh-CN" sz="2800" dirty="0"/>
              <a:t>[8]; </a:t>
            </a:r>
            <a:endParaRPr lang="en-US" altLang="zh-CN" sz="2800" dirty="0"/>
          </a:p>
          <a:p>
            <a:pPr marL="0" indent="0">
              <a:spcBef>
                <a:spcPts val="1200"/>
              </a:spcBef>
              <a:buNone/>
            </a:pPr>
            <a:r>
              <a:rPr lang="zh-CN" altLang="en-US" sz="2800" dirty="0"/>
              <a:t>　</a:t>
            </a:r>
            <a:r>
              <a:rPr lang="zh-CN" altLang="en-US" sz="2800" dirty="0" smtClean="0">
                <a:solidFill>
                  <a:srgbClr val="FF0000"/>
                </a:solidFill>
              </a:rPr>
              <a:t>    </a:t>
            </a:r>
            <a:r>
              <a:rPr lang="en-US" altLang="zh-CN" sz="2800" dirty="0" smtClean="0">
                <a:solidFill>
                  <a:srgbClr val="FF0000"/>
                </a:solidFill>
              </a:rPr>
              <a:t>/* </a:t>
            </a:r>
            <a:r>
              <a:rPr lang="zh-CN" altLang="en-US" sz="2800" dirty="0">
                <a:solidFill>
                  <a:srgbClr val="FF0000"/>
                </a:solidFill>
              </a:rPr>
              <a:t>填充</a:t>
            </a:r>
            <a:r>
              <a:rPr lang="en-US" altLang="zh-CN" sz="2800" dirty="0">
                <a:solidFill>
                  <a:srgbClr val="FF0000"/>
                </a:solidFill>
              </a:rPr>
              <a:t>0</a:t>
            </a:r>
            <a:r>
              <a:rPr lang="zh-CN" altLang="en-US" sz="2800" dirty="0">
                <a:solidFill>
                  <a:srgbClr val="FF0000"/>
                </a:solidFill>
              </a:rPr>
              <a:t>以保持与</a:t>
            </a:r>
            <a:r>
              <a:rPr lang="en-US" altLang="zh-CN" sz="2800" dirty="0" err="1">
                <a:solidFill>
                  <a:srgbClr val="FF0000"/>
                </a:solidFill>
              </a:rPr>
              <a:t>sockaddr</a:t>
            </a:r>
            <a:r>
              <a:rPr lang="zh-CN" altLang="en-US" sz="2800" dirty="0">
                <a:solidFill>
                  <a:srgbClr val="FF0000"/>
                </a:solidFill>
              </a:rPr>
              <a:t>结构的长度相同*</a:t>
            </a:r>
            <a:r>
              <a:rPr lang="en-US" altLang="zh-CN" sz="2800" dirty="0">
                <a:solidFill>
                  <a:srgbClr val="FF0000"/>
                </a:solidFill>
              </a:rPr>
              <a:t>/  </a:t>
            </a:r>
            <a:br>
              <a:rPr lang="en-US" altLang="zh-CN" sz="2800" dirty="0">
                <a:solidFill>
                  <a:srgbClr val="FF0000"/>
                </a:solidFill>
              </a:rPr>
            </a:br>
            <a:r>
              <a:rPr lang="en-US" altLang="zh-CN" sz="2800" dirty="0"/>
              <a:t> }; </a:t>
            </a:r>
            <a:endParaRPr lang="en-US" altLang="zh-CN" sz="2800" dirty="0"/>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black">
          <a:xfrm>
            <a:off x="357158" y="119478"/>
            <a:ext cx="7572428" cy="762000"/>
          </a:xfrm>
          <a:prstGeom prst="rect">
            <a:avLst/>
          </a:prstGeom>
          <a:noFill/>
          <a:ln w="9525">
            <a:noFill/>
            <a:miter lim="800000"/>
          </a:ln>
        </p:spPr>
        <p:txBody>
          <a:bodyPr vert="horz" wrap="square" lIns="91440" tIns="45720" rIns="91440" bIns="45720" numCol="1" anchor="ctr" anchorCtr="0" compatLnSpc="1"/>
          <a:lstStyle/>
          <a:p>
            <a:pPr lvl="0" eaLnBrk="0" hangingPunct="0"/>
            <a:r>
              <a:rPr lang="zh-CN" altLang="en-US" sz="3600" b="1" kern="0" dirty="0" smtClean="0">
                <a:solidFill>
                  <a:srgbClr val="0000CC"/>
                </a:solidFill>
                <a:latin typeface="+mn-lt"/>
                <a:ea typeface="+mn-ea"/>
                <a:cs typeface="+mj-cs"/>
              </a:rPr>
              <a:t>第</a:t>
            </a:r>
            <a:r>
              <a:rPr lang="en-US" altLang="zh-CN" sz="3600" b="1" kern="0" dirty="0" smtClean="0">
                <a:solidFill>
                  <a:srgbClr val="0000CC"/>
                </a:solidFill>
                <a:latin typeface="+mn-lt"/>
                <a:ea typeface="+mn-ea"/>
                <a:cs typeface="+mj-cs"/>
              </a:rPr>
              <a:t>7</a:t>
            </a:r>
            <a:r>
              <a:rPr lang="zh-CN" altLang="en-US" sz="3600" b="1" kern="0" dirty="0" smtClean="0">
                <a:solidFill>
                  <a:srgbClr val="0000CC"/>
                </a:solidFill>
                <a:latin typeface="+mn-lt"/>
                <a:ea typeface="+mn-ea"/>
                <a:cs typeface="+mj-cs"/>
              </a:rPr>
              <a:t>讲  嵌入式</a:t>
            </a:r>
            <a:r>
              <a:rPr lang="en-US" altLang="zh-CN" sz="3600" b="1" kern="0" dirty="0" smtClean="0">
                <a:solidFill>
                  <a:srgbClr val="0000CC"/>
                </a:solidFill>
                <a:latin typeface="+mn-lt"/>
                <a:ea typeface="+mn-ea"/>
                <a:cs typeface="+mj-cs"/>
              </a:rPr>
              <a:t>Linux</a:t>
            </a:r>
            <a:r>
              <a:rPr lang="zh-CN" altLang="en-US" sz="3600" b="1" kern="0" dirty="0" smtClean="0">
                <a:solidFill>
                  <a:srgbClr val="0000CC"/>
                </a:solidFill>
                <a:latin typeface="+mn-lt"/>
                <a:ea typeface="+mn-ea"/>
                <a:cs typeface="+mj-cs"/>
              </a:rPr>
              <a:t>网络应用开发</a:t>
            </a:r>
            <a:endParaRPr lang="zh-CN" altLang="en-US" sz="3600" b="1" kern="0" dirty="0" smtClean="0">
              <a:solidFill>
                <a:srgbClr val="0000CC"/>
              </a:solidFill>
              <a:latin typeface="+mn-lt"/>
              <a:ea typeface="+mn-ea"/>
              <a:cs typeface="+mj-cs"/>
            </a:endParaRPr>
          </a:p>
        </p:txBody>
      </p:sp>
      <p:sp>
        <p:nvSpPr>
          <p:cNvPr id="6" name="Rectangle 3"/>
          <p:cNvSpPr txBox="1">
            <a:spLocks noChangeArrowheads="1"/>
          </p:cNvSpPr>
          <p:nvPr/>
        </p:nvSpPr>
        <p:spPr bwMode="auto">
          <a:xfrm>
            <a:off x="1146148" y="1741483"/>
            <a:ext cx="6969152" cy="3440114"/>
          </a:xfrm>
          <a:prstGeom prst="rect">
            <a:avLst/>
          </a:prstGeom>
          <a:noFill/>
          <a:ln w="9525">
            <a:noFill/>
            <a:miter lim="800000"/>
          </a:ln>
          <a:effectLst/>
        </p:spPr>
        <p:txBody>
          <a:bodyPr vert="horz" wrap="square" lIns="91440" tIns="45720" rIns="91440" bIns="45720" numCol="1" anchor="t" anchorCtr="0" compatLnSpc="1"/>
          <a:lstStyle/>
          <a:p>
            <a:pPr marL="342900" lvl="0" indent="-342900" algn="l">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FF0000"/>
                </a:solidFill>
                <a:latin typeface="+mn-lt"/>
                <a:ea typeface="+mn-ea"/>
              </a:rPr>
              <a:t>7.1 </a:t>
            </a:r>
            <a:r>
              <a:rPr lang="zh-CN" altLang="en-US" b="1" kern="0" dirty="0" smtClean="0">
                <a:solidFill>
                  <a:srgbClr val="FF0000"/>
                </a:solidFill>
                <a:latin typeface="+mn-lt"/>
                <a:ea typeface="+mn-ea"/>
              </a:rPr>
              <a:t>网络编程的基础知识</a:t>
            </a:r>
            <a:endParaRPr lang="zh-CN" altLang="en-US" b="1" kern="0" dirty="0" smtClean="0">
              <a:solidFill>
                <a:srgbClr val="FF0000"/>
              </a:solidFill>
              <a:latin typeface="+mn-lt"/>
              <a:ea typeface="+mn-ea"/>
            </a:endParaRPr>
          </a:p>
          <a:p>
            <a:pPr marL="342900" lvl="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ea typeface="+mn-ea"/>
              </a:rPr>
              <a:t>7.2 Socket</a:t>
            </a:r>
            <a:r>
              <a:rPr lang="zh-CN" altLang="en-US" b="1" kern="0" dirty="0" smtClean="0">
                <a:solidFill>
                  <a:srgbClr val="0000CC"/>
                </a:solidFill>
                <a:latin typeface="+mn-lt"/>
                <a:ea typeface="+mn-ea"/>
              </a:rPr>
              <a:t>网络编程</a:t>
            </a:r>
            <a:endParaRPr lang="en-US" altLang="zh-CN" b="1" kern="0" dirty="0" smtClean="0">
              <a:solidFill>
                <a:srgbClr val="0000CC"/>
              </a:solidFill>
              <a:latin typeface="+mn-lt"/>
              <a:ea typeface="+mn-ea"/>
            </a:endParaRPr>
          </a:p>
          <a:p>
            <a:pPr marL="34290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rPr>
              <a:t>7.3 </a:t>
            </a:r>
            <a:r>
              <a:rPr lang="en-US" altLang="zh-CN" b="1" kern="0" dirty="0">
                <a:solidFill>
                  <a:srgbClr val="0000CC"/>
                </a:solidFill>
                <a:latin typeface="+mn-lt"/>
              </a:rPr>
              <a:t>Socket</a:t>
            </a:r>
            <a:r>
              <a:rPr lang="zh-CN" altLang="en-US" b="1" kern="0" dirty="0">
                <a:solidFill>
                  <a:srgbClr val="0000CC"/>
                </a:solidFill>
                <a:latin typeface="+mn-lt"/>
              </a:rPr>
              <a:t>网络</a:t>
            </a:r>
            <a:r>
              <a:rPr lang="zh-CN" altLang="en-US" b="1" kern="0" dirty="0" smtClean="0">
                <a:solidFill>
                  <a:srgbClr val="0000CC"/>
                </a:solidFill>
                <a:latin typeface="+mn-lt"/>
              </a:rPr>
              <a:t>编程</a:t>
            </a:r>
            <a:r>
              <a:rPr lang="en-US" altLang="zh-CN" b="1" kern="0" dirty="0" smtClean="0">
                <a:solidFill>
                  <a:srgbClr val="0000CC"/>
                </a:solidFill>
                <a:latin typeface="+mn-lt"/>
              </a:rPr>
              <a:t>——</a:t>
            </a:r>
            <a:r>
              <a:rPr lang="zh-CN" altLang="en-US" b="1" kern="0" dirty="0" smtClean="0">
                <a:solidFill>
                  <a:srgbClr val="0000CC"/>
                </a:solidFill>
                <a:latin typeface="+mn-lt"/>
              </a:rPr>
              <a:t>实例分析</a:t>
            </a:r>
            <a:endParaRPr lang="zh-CN" altLang="en-US" b="1" kern="0" dirty="0" smtClean="0">
              <a:solidFill>
                <a:srgbClr val="0000CC"/>
              </a:solidFill>
              <a:latin typeface="+mn-lt"/>
              <a:ea typeface="+mn-ea"/>
            </a:endParaRPr>
          </a:p>
          <a:p>
            <a:pPr marL="342900" lvl="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ea typeface="+mn-ea"/>
              </a:rPr>
              <a:t>7.4 </a:t>
            </a:r>
            <a:r>
              <a:rPr lang="zh-CN" altLang="en-US" b="1" kern="0" dirty="0" smtClean="0">
                <a:solidFill>
                  <a:srgbClr val="0000CC"/>
                </a:solidFill>
                <a:latin typeface="+mn-lt"/>
                <a:ea typeface="+mn-ea"/>
              </a:rPr>
              <a:t>嵌入式</a:t>
            </a:r>
            <a:r>
              <a:rPr lang="zh-CN" altLang="en-US" b="1" kern="0" dirty="0">
                <a:solidFill>
                  <a:srgbClr val="0000CC"/>
                </a:solidFill>
                <a:latin typeface="+mn-lt"/>
                <a:ea typeface="+mn-ea"/>
              </a:rPr>
              <a:t>系统的</a:t>
            </a:r>
            <a:r>
              <a:rPr lang="en-US" altLang="zh-CN" b="1" kern="0" dirty="0">
                <a:solidFill>
                  <a:srgbClr val="0000CC"/>
                </a:solidFill>
                <a:latin typeface="+mn-lt"/>
                <a:ea typeface="+mn-ea"/>
              </a:rPr>
              <a:t>Web</a:t>
            </a:r>
            <a:r>
              <a:rPr lang="zh-CN" altLang="en-US" b="1" kern="0" dirty="0">
                <a:solidFill>
                  <a:srgbClr val="0000CC"/>
                </a:solidFill>
                <a:latin typeface="+mn-lt"/>
                <a:ea typeface="+mn-ea"/>
              </a:rPr>
              <a:t>服务器程序</a:t>
            </a:r>
            <a:endParaRPr lang="zh-CN" altLang="en-US" b="1" kern="0" dirty="0">
              <a:solidFill>
                <a:srgbClr val="0000CC"/>
              </a:solidFill>
              <a:latin typeface="+mn-lt"/>
              <a:ea typeface="+mn-ea"/>
            </a:endParaRPr>
          </a:p>
          <a:p>
            <a:pPr marL="34290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rPr>
              <a:t>7.5 </a:t>
            </a:r>
            <a:r>
              <a:rPr lang="zh-CN" altLang="en-US" b="1" kern="0" dirty="0" smtClean="0">
                <a:solidFill>
                  <a:srgbClr val="0000CC"/>
                </a:solidFill>
                <a:latin typeface="+mn-lt"/>
              </a:rPr>
              <a:t>开发</a:t>
            </a:r>
            <a:r>
              <a:rPr lang="zh-CN" altLang="en-US" b="1" kern="0" dirty="0">
                <a:solidFill>
                  <a:srgbClr val="0000CC"/>
                </a:solidFill>
                <a:latin typeface="+mn-lt"/>
              </a:rPr>
              <a:t>新的</a:t>
            </a:r>
            <a:r>
              <a:rPr lang="en-US" altLang="zh-CN" b="1" kern="0" dirty="0">
                <a:solidFill>
                  <a:srgbClr val="0000CC"/>
                </a:solidFill>
                <a:latin typeface="+mn-lt"/>
              </a:rPr>
              <a:t>TCP</a:t>
            </a:r>
            <a:r>
              <a:rPr lang="zh-CN" altLang="en-US" b="1" kern="0" dirty="0">
                <a:solidFill>
                  <a:srgbClr val="0000CC"/>
                </a:solidFill>
                <a:latin typeface="+mn-lt"/>
              </a:rPr>
              <a:t>通信协议</a:t>
            </a:r>
            <a:endParaRPr lang="zh-CN" altLang="en-US" b="1" kern="0" dirty="0">
              <a:solidFill>
                <a:srgbClr val="0000CC"/>
              </a:solidFill>
              <a:latin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7910" y="1291770"/>
            <a:ext cx="6488112" cy="4776788"/>
            <a:chOff x="1077910" y="1291770"/>
            <a:chExt cx="6488112" cy="4776788"/>
          </a:xfrm>
        </p:grpSpPr>
        <p:sp>
          <p:nvSpPr>
            <p:cNvPr id="44035" name="Rectangle 3"/>
            <p:cNvSpPr>
              <a:spLocks noChangeArrowheads="1"/>
            </p:cNvSpPr>
            <p:nvPr/>
          </p:nvSpPr>
          <p:spPr bwMode="auto">
            <a:xfrm>
              <a:off x="1493835" y="1791833"/>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a:solidFill>
                    <a:srgbClr val="000008"/>
                  </a:solidFill>
                  <a:latin typeface="+mj-lt"/>
                  <a:ea typeface="宋体" panose="02010600030101010101" pitchFamily="2" charset="-122"/>
                </a:rPr>
                <a:t>socket()</a:t>
              </a:r>
              <a:endParaRPr lang="en-US" altLang="zh-CN" sz="1800" dirty="0">
                <a:solidFill>
                  <a:srgbClr val="000008"/>
                </a:solidFill>
                <a:latin typeface="+mj-lt"/>
                <a:ea typeface="宋体" panose="02010600030101010101" pitchFamily="2" charset="-122"/>
              </a:endParaRPr>
            </a:p>
          </p:txBody>
        </p:sp>
        <p:sp>
          <p:nvSpPr>
            <p:cNvPr id="44036" name="Rectangle 4"/>
            <p:cNvSpPr>
              <a:spLocks noChangeArrowheads="1"/>
            </p:cNvSpPr>
            <p:nvPr/>
          </p:nvSpPr>
          <p:spPr bwMode="auto">
            <a:xfrm>
              <a:off x="5530847" y="1791833"/>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socket()</a:t>
              </a:r>
              <a:endParaRPr lang="en-US" altLang="zh-CN" sz="1800">
                <a:solidFill>
                  <a:srgbClr val="000008"/>
                </a:solidFill>
                <a:latin typeface="+mj-lt"/>
                <a:ea typeface="宋体" panose="02010600030101010101" pitchFamily="2" charset="-122"/>
              </a:endParaRPr>
            </a:p>
          </p:txBody>
        </p:sp>
        <p:sp>
          <p:nvSpPr>
            <p:cNvPr id="44037" name="Rectangle 5"/>
            <p:cNvSpPr>
              <a:spLocks noChangeArrowheads="1"/>
            </p:cNvSpPr>
            <p:nvPr/>
          </p:nvSpPr>
          <p:spPr bwMode="auto">
            <a:xfrm>
              <a:off x="5529260" y="2376033"/>
              <a:ext cx="1619250" cy="315912"/>
            </a:xfrm>
            <a:prstGeom prst="rect">
              <a:avLst/>
            </a:prstGeom>
            <a:solidFill>
              <a:srgbClr val="FF0000"/>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bind()</a:t>
              </a:r>
              <a:endParaRPr lang="en-US" altLang="zh-CN" sz="1800">
                <a:solidFill>
                  <a:srgbClr val="000008"/>
                </a:solidFill>
                <a:latin typeface="+mj-lt"/>
                <a:ea typeface="宋体" panose="02010600030101010101" pitchFamily="2" charset="-122"/>
              </a:endParaRPr>
            </a:p>
          </p:txBody>
        </p:sp>
        <p:sp>
          <p:nvSpPr>
            <p:cNvPr id="44038" name="Rectangle 6"/>
            <p:cNvSpPr>
              <a:spLocks noChangeArrowheads="1"/>
            </p:cNvSpPr>
            <p:nvPr/>
          </p:nvSpPr>
          <p:spPr bwMode="auto">
            <a:xfrm>
              <a:off x="5530847" y="2917370"/>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listen()</a:t>
              </a:r>
              <a:endParaRPr lang="en-US" altLang="zh-CN" sz="1800">
                <a:solidFill>
                  <a:srgbClr val="000008"/>
                </a:solidFill>
                <a:latin typeface="+mj-lt"/>
                <a:ea typeface="宋体" panose="02010600030101010101" pitchFamily="2" charset="-122"/>
              </a:endParaRPr>
            </a:p>
          </p:txBody>
        </p:sp>
        <p:sp>
          <p:nvSpPr>
            <p:cNvPr id="44039" name="Rectangle 7"/>
            <p:cNvSpPr>
              <a:spLocks noChangeArrowheads="1"/>
            </p:cNvSpPr>
            <p:nvPr/>
          </p:nvSpPr>
          <p:spPr bwMode="auto">
            <a:xfrm>
              <a:off x="5529260" y="3501570"/>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accept()</a:t>
              </a:r>
              <a:endParaRPr lang="en-US" altLang="zh-CN" sz="1800">
                <a:solidFill>
                  <a:srgbClr val="000008"/>
                </a:solidFill>
                <a:latin typeface="+mj-lt"/>
                <a:ea typeface="宋体" panose="02010600030101010101" pitchFamily="2" charset="-122"/>
              </a:endParaRPr>
            </a:p>
          </p:txBody>
        </p:sp>
        <p:sp>
          <p:nvSpPr>
            <p:cNvPr id="44040" name="Rectangle 8"/>
            <p:cNvSpPr>
              <a:spLocks noChangeArrowheads="1"/>
            </p:cNvSpPr>
            <p:nvPr/>
          </p:nvSpPr>
          <p:spPr bwMode="auto">
            <a:xfrm>
              <a:off x="5530847" y="404290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1" name="Rectangle 9"/>
            <p:cNvSpPr>
              <a:spLocks noChangeArrowheads="1"/>
            </p:cNvSpPr>
            <p:nvPr/>
          </p:nvSpPr>
          <p:spPr bwMode="auto">
            <a:xfrm>
              <a:off x="5529260" y="462710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sned</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2" name="Rectangle 10"/>
            <p:cNvSpPr>
              <a:spLocks noChangeArrowheads="1"/>
            </p:cNvSpPr>
            <p:nvPr/>
          </p:nvSpPr>
          <p:spPr bwMode="auto">
            <a:xfrm>
              <a:off x="5530847" y="51684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3" name="Rectangle 11"/>
            <p:cNvSpPr>
              <a:spLocks noChangeArrowheads="1"/>
            </p:cNvSpPr>
            <p:nvPr/>
          </p:nvSpPr>
          <p:spPr bwMode="auto">
            <a:xfrm>
              <a:off x="5529260" y="57526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close()</a:t>
              </a:r>
              <a:endParaRPr lang="en-US" altLang="zh-CN" sz="1800">
                <a:solidFill>
                  <a:srgbClr val="000008"/>
                </a:solidFill>
                <a:latin typeface="+mj-lt"/>
                <a:ea typeface="宋体" panose="02010600030101010101" pitchFamily="2" charset="-122"/>
              </a:endParaRPr>
            </a:p>
          </p:txBody>
        </p:sp>
        <p:sp>
          <p:nvSpPr>
            <p:cNvPr id="44044" name="Rectangle 12"/>
            <p:cNvSpPr>
              <a:spLocks noChangeArrowheads="1"/>
            </p:cNvSpPr>
            <p:nvPr/>
          </p:nvSpPr>
          <p:spPr bwMode="auto">
            <a:xfrm>
              <a:off x="1495422" y="350315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connect()</a:t>
              </a:r>
              <a:endParaRPr lang="en-US" altLang="zh-CN" sz="1800">
                <a:solidFill>
                  <a:srgbClr val="000008"/>
                </a:solidFill>
                <a:latin typeface="+mj-lt"/>
                <a:ea typeface="宋体" panose="02010600030101010101" pitchFamily="2" charset="-122"/>
              </a:endParaRPr>
            </a:p>
          </p:txBody>
        </p:sp>
        <p:sp>
          <p:nvSpPr>
            <p:cNvPr id="44045" name="Rectangle 13"/>
            <p:cNvSpPr>
              <a:spLocks noChangeArrowheads="1"/>
            </p:cNvSpPr>
            <p:nvPr/>
          </p:nvSpPr>
          <p:spPr bwMode="auto">
            <a:xfrm>
              <a:off x="1493835" y="404290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sned</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6" name="Rectangle 14"/>
            <p:cNvSpPr>
              <a:spLocks noChangeArrowheads="1"/>
            </p:cNvSpPr>
            <p:nvPr/>
          </p:nvSpPr>
          <p:spPr bwMode="auto">
            <a:xfrm>
              <a:off x="1495422" y="462869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7" name="Rectangle 15"/>
            <p:cNvSpPr>
              <a:spLocks noChangeArrowheads="1"/>
            </p:cNvSpPr>
            <p:nvPr/>
          </p:nvSpPr>
          <p:spPr bwMode="auto">
            <a:xfrm>
              <a:off x="1493835" y="51684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close()</a:t>
              </a:r>
              <a:endParaRPr lang="en-US" altLang="zh-CN" sz="1800">
                <a:solidFill>
                  <a:srgbClr val="000008"/>
                </a:solidFill>
                <a:latin typeface="+mj-lt"/>
                <a:ea typeface="宋体" panose="02010600030101010101" pitchFamily="2" charset="-122"/>
              </a:endParaRPr>
            </a:p>
          </p:txBody>
        </p:sp>
        <p:cxnSp>
          <p:nvCxnSpPr>
            <p:cNvPr id="44048" name="AutoShape 16"/>
            <p:cNvCxnSpPr>
              <a:cxnSpLocks noChangeShapeType="1"/>
              <a:stCxn id="44035" idx="2"/>
              <a:endCxn id="44044" idx="0"/>
            </p:cNvCxnSpPr>
            <p:nvPr/>
          </p:nvCxnSpPr>
          <p:spPr bwMode="auto">
            <a:xfrm>
              <a:off x="2303460" y="2122033"/>
              <a:ext cx="1587" cy="1366837"/>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49" name="AutoShape 17"/>
            <p:cNvCxnSpPr>
              <a:cxnSpLocks noChangeShapeType="1"/>
              <a:stCxn id="44044" idx="2"/>
              <a:endCxn id="44045" idx="0"/>
            </p:cNvCxnSpPr>
            <p:nvPr/>
          </p:nvCxnSpPr>
          <p:spPr bwMode="auto">
            <a:xfrm flipH="1">
              <a:off x="2303460" y="3833358"/>
              <a:ext cx="1587" cy="19526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0" name="AutoShape 18"/>
            <p:cNvCxnSpPr>
              <a:cxnSpLocks noChangeShapeType="1"/>
              <a:stCxn id="44045" idx="2"/>
              <a:endCxn id="44046" idx="0"/>
            </p:cNvCxnSpPr>
            <p:nvPr/>
          </p:nvCxnSpPr>
          <p:spPr bwMode="auto">
            <a:xfrm>
              <a:off x="2303460" y="4373108"/>
              <a:ext cx="1587" cy="24130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1" name="AutoShape 19"/>
            <p:cNvCxnSpPr>
              <a:cxnSpLocks noChangeShapeType="1"/>
              <a:stCxn id="44046" idx="2"/>
              <a:endCxn id="44047" idx="0"/>
            </p:cNvCxnSpPr>
            <p:nvPr/>
          </p:nvCxnSpPr>
          <p:spPr bwMode="auto">
            <a:xfrm flipH="1">
              <a:off x="2303460" y="4958895"/>
              <a:ext cx="1587" cy="19526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2" name="AutoShape 20"/>
            <p:cNvCxnSpPr>
              <a:cxnSpLocks noChangeShapeType="1"/>
              <a:stCxn id="44036" idx="2"/>
              <a:endCxn id="44037" idx="0"/>
            </p:cNvCxnSpPr>
            <p:nvPr/>
          </p:nvCxnSpPr>
          <p:spPr bwMode="auto">
            <a:xfrm flipH="1">
              <a:off x="6338885" y="2122033"/>
              <a:ext cx="1587" cy="23971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3" name="AutoShape 21"/>
            <p:cNvCxnSpPr>
              <a:cxnSpLocks noChangeShapeType="1"/>
              <a:stCxn id="44037" idx="2"/>
              <a:endCxn id="44038" idx="0"/>
            </p:cNvCxnSpPr>
            <p:nvPr/>
          </p:nvCxnSpPr>
          <p:spPr bwMode="auto">
            <a:xfrm>
              <a:off x="6338885" y="2706233"/>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4" name="AutoShape 22"/>
            <p:cNvCxnSpPr>
              <a:cxnSpLocks noChangeShapeType="1"/>
              <a:stCxn id="44038" idx="2"/>
              <a:endCxn id="44039" idx="0"/>
            </p:cNvCxnSpPr>
            <p:nvPr/>
          </p:nvCxnSpPr>
          <p:spPr bwMode="auto">
            <a:xfrm flipH="1">
              <a:off x="6338885" y="3247570"/>
              <a:ext cx="1587" cy="23971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5" name="AutoShape 23"/>
            <p:cNvCxnSpPr>
              <a:cxnSpLocks noChangeShapeType="1"/>
              <a:stCxn id="44039" idx="2"/>
              <a:endCxn id="44040" idx="0"/>
            </p:cNvCxnSpPr>
            <p:nvPr/>
          </p:nvCxnSpPr>
          <p:spPr bwMode="auto">
            <a:xfrm>
              <a:off x="6338885" y="3831770"/>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6" name="AutoShape 24"/>
            <p:cNvCxnSpPr>
              <a:cxnSpLocks noChangeShapeType="1"/>
              <a:stCxn id="44040" idx="2"/>
              <a:endCxn id="44041" idx="0"/>
            </p:cNvCxnSpPr>
            <p:nvPr/>
          </p:nvCxnSpPr>
          <p:spPr bwMode="auto">
            <a:xfrm flipH="1">
              <a:off x="6338885" y="4373108"/>
              <a:ext cx="1587" cy="23971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7" name="AutoShape 25"/>
            <p:cNvCxnSpPr>
              <a:cxnSpLocks noChangeShapeType="1"/>
              <a:stCxn id="44041" idx="2"/>
              <a:endCxn id="44042" idx="0"/>
            </p:cNvCxnSpPr>
            <p:nvPr/>
          </p:nvCxnSpPr>
          <p:spPr bwMode="auto">
            <a:xfrm>
              <a:off x="6338885" y="4957308"/>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8" name="AutoShape 26"/>
            <p:cNvCxnSpPr>
              <a:cxnSpLocks noChangeShapeType="1"/>
              <a:stCxn id="44042" idx="2"/>
              <a:endCxn id="44043" idx="0"/>
            </p:cNvCxnSpPr>
            <p:nvPr/>
          </p:nvCxnSpPr>
          <p:spPr bwMode="auto">
            <a:xfrm flipH="1">
              <a:off x="6338885" y="5498645"/>
              <a:ext cx="1587" cy="23971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9" name="AutoShape 27"/>
            <p:cNvCxnSpPr>
              <a:cxnSpLocks noChangeShapeType="1"/>
              <a:stCxn id="44046" idx="1"/>
              <a:endCxn id="44045" idx="1"/>
            </p:cNvCxnSpPr>
            <p:nvPr/>
          </p:nvCxnSpPr>
          <p:spPr bwMode="auto">
            <a:xfrm rot="10800000">
              <a:off x="1479547" y="4201658"/>
              <a:ext cx="1588" cy="585787"/>
            </a:xfrm>
            <a:prstGeom prst="bentConnector3">
              <a:avLst>
                <a:gd name="adj1" fmla="val 13600005"/>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44060" name="AutoShape 28"/>
            <p:cNvCxnSpPr>
              <a:cxnSpLocks noChangeShapeType="1"/>
              <a:stCxn id="44041" idx="3"/>
              <a:endCxn id="44040" idx="3"/>
            </p:cNvCxnSpPr>
            <p:nvPr/>
          </p:nvCxnSpPr>
          <p:spPr bwMode="auto">
            <a:xfrm flipV="1">
              <a:off x="7162797" y="4201658"/>
              <a:ext cx="1588" cy="584200"/>
            </a:xfrm>
            <a:prstGeom prst="bentConnector3">
              <a:avLst>
                <a:gd name="adj1" fmla="val 13600005"/>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44061" name="AutoShape 29"/>
            <p:cNvCxnSpPr>
              <a:cxnSpLocks noChangeShapeType="1"/>
              <a:stCxn id="44043" idx="3"/>
              <a:endCxn id="44039" idx="3"/>
            </p:cNvCxnSpPr>
            <p:nvPr/>
          </p:nvCxnSpPr>
          <p:spPr bwMode="auto">
            <a:xfrm flipV="1">
              <a:off x="7162797" y="3660320"/>
              <a:ext cx="1588" cy="2251075"/>
            </a:xfrm>
            <a:prstGeom prst="bentConnector3">
              <a:avLst>
                <a:gd name="adj1" fmla="val 34100014"/>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44062" name="AutoShape 30"/>
            <p:cNvCxnSpPr>
              <a:cxnSpLocks noChangeShapeType="1"/>
              <a:stCxn id="44044" idx="3"/>
              <a:endCxn id="44039" idx="1"/>
            </p:cNvCxnSpPr>
            <p:nvPr/>
          </p:nvCxnSpPr>
          <p:spPr bwMode="auto">
            <a:xfrm flipV="1">
              <a:off x="3128960" y="3660320"/>
              <a:ext cx="2386012" cy="1588"/>
            </a:xfrm>
            <a:prstGeom prst="straightConnector1">
              <a:avLst/>
            </a:prstGeom>
            <a:noFill/>
            <a:ln w="28575">
              <a:solidFill>
                <a:srgbClr val="000008"/>
              </a:solidFill>
              <a:prstDash val="dash"/>
              <a:round/>
              <a:tailEnd type="triangle" w="med" len="med"/>
            </a:ln>
            <a:extLst>
              <a:ext uri="{909E8E84-426E-40DD-AFC4-6F175D3DCCD1}">
                <a14:hiddenFill xmlns:a14="http://schemas.microsoft.com/office/drawing/2010/main">
                  <a:noFill/>
                </a14:hiddenFill>
              </a:ext>
            </a:extLst>
          </p:spPr>
        </p:cxnSp>
        <p:cxnSp>
          <p:nvCxnSpPr>
            <p:cNvPr id="44063" name="AutoShape 31"/>
            <p:cNvCxnSpPr>
              <a:cxnSpLocks noChangeShapeType="1"/>
              <a:stCxn id="44045" idx="3"/>
              <a:endCxn id="44040" idx="1"/>
            </p:cNvCxnSpPr>
            <p:nvPr/>
          </p:nvCxnSpPr>
          <p:spPr bwMode="auto">
            <a:xfrm>
              <a:off x="3127372" y="4201658"/>
              <a:ext cx="2389188" cy="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64" name="AutoShape 32"/>
            <p:cNvCxnSpPr>
              <a:cxnSpLocks noChangeShapeType="1"/>
              <a:stCxn id="44041" idx="1"/>
              <a:endCxn id="44046" idx="3"/>
            </p:cNvCxnSpPr>
            <p:nvPr/>
          </p:nvCxnSpPr>
          <p:spPr bwMode="auto">
            <a:xfrm flipH="1">
              <a:off x="3128960" y="4785858"/>
              <a:ext cx="2386012" cy="1587"/>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65" name="AutoShape 33"/>
            <p:cNvCxnSpPr>
              <a:cxnSpLocks noChangeShapeType="1"/>
              <a:stCxn id="44047" idx="3"/>
              <a:endCxn id="44042" idx="1"/>
            </p:cNvCxnSpPr>
            <p:nvPr/>
          </p:nvCxnSpPr>
          <p:spPr bwMode="auto">
            <a:xfrm>
              <a:off x="3127372" y="5327195"/>
              <a:ext cx="2389188" cy="0"/>
            </a:xfrm>
            <a:prstGeom prst="straightConnector1">
              <a:avLst/>
            </a:prstGeom>
            <a:noFill/>
            <a:ln w="28575">
              <a:solidFill>
                <a:srgbClr val="000008"/>
              </a:solidFill>
              <a:prstDash val="dash"/>
              <a:round/>
              <a:tailEnd type="triangle" w="med" len="med"/>
            </a:ln>
            <a:extLst>
              <a:ext uri="{909E8E84-426E-40DD-AFC4-6F175D3DCCD1}">
                <a14:hiddenFill xmlns:a14="http://schemas.microsoft.com/office/drawing/2010/main">
                  <a:noFill/>
                </a14:hiddenFill>
              </a:ext>
            </a:extLst>
          </p:spPr>
        </p:cxnSp>
        <p:sp>
          <p:nvSpPr>
            <p:cNvPr id="44066" name="Text Box 34"/>
            <p:cNvSpPr txBox="1">
              <a:spLocks noChangeArrowheads="1"/>
            </p:cNvSpPr>
            <p:nvPr/>
          </p:nvSpPr>
          <p:spPr bwMode="auto">
            <a:xfrm>
              <a:off x="1077910" y="1291770"/>
              <a:ext cx="227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en-US" altLang="zh-CN" sz="1800" b="1" dirty="0">
                  <a:solidFill>
                    <a:srgbClr val="C00000"/>
                  </a:solidFill>
                  <a:latin typeface="+mj-lt"/>
                  <a:ea typeface="宋体" panose="02010600030101010101" pitchFamily="2" charset="-122"/>
                </a:rPr>
                <a:t>TCP Client</a:t>
              </a:r>
              <a:endParaRPr lang="en-US" altLang="zh-CN" sz="1800" b="1" dirty="0">
                <a:solidFill>
                  <a:srgbClr val="C00000"/>
                </a:solidFill>
                <a:latin typeface="+mj-lt"/>
                <a:ea typeface="宋体" panose="02010600030101010101" pitchFamily="2" charset="-122"/>
              </a:endParaRPr>
            </a:p>
          </p:txBody>
        </p:sp>
        <p:sp>
          <p:nvSpPr>
            <p:cNvPr id="44067" name="Text Box 35"/>
            <p:cNvSpPr txBox="1">
              <a:spLocks noChangeArrowheads="1"/>
            </p:cNvSpPr>
            <p:nvPr/>
          </p:nvSpPr>
          <p:spPr bwMode="auto">
            <a:xfrm>
              <a:off x="5151435" y="1298120"/>
              <a:ext cx="2414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en-US" altLang="zh-CN" sz="1800" b="1" dirty="0">
                  <a:solidFill>
                    <a:srgbClr val="C00000"/>
                  </a:solidFill>
                  <a:latin typeface="+mj-lt"/>
                  <a:ea typeface="宋体" panose="02010600030101010101" pitchFamily="2" charset="-122"/>
                </a:rPr>
                <a:t>TCP Server</a:t>
              </a:r>
              <a:endParaRPr lang="en-US" altLang="zh-CN" sz="1800" b="1" dirty="0">
                <a:solidFill>
                  <a:srgbClr val="C00000"/>
                </a:solidFill>
                <a:latin typeface="+mj-lt"/>
                <a:ea typeface="宋体" panose="02010600030101010101" pitchFamily="2" charset="-122"/>
              </a:endParaRPr>
            </a:p>
          </p:txBody>
        </p:sp>
        <p:sp>
          <p:nvSpPr>
            <p:cNvPr id="44068" name="Text Box 36"/>
            <p:cNvSpPr txBox="1">
              <a:spLocks noChangeArrowheads="1"/>
            </p:cNvSpPr>
            <p:nvPr/>
          </p:nvSpPr>
          <p:spPr bwMode="auto">
            <a:xfrm>
              <a:off x="3730619" y="3290434"/>
              <a:ext cx="1166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建立连接</a:t>
              </a:r>
              <a:endParaRPr lang="en-US" altLang="zh-CN" sz="1800" dirty="0">
                <a:solidFill>
                  <a:srgbClr val="000008"/>
                </a:solidFill>
                <a:latin typeface="+mj-lt"/>
                <a:ea typeface="宋体" panose="02010600030101010101" pitchFamily="2" charset="-122"/>
              </a:endParaRPr>
            </a:p>
          </p:txBody>
        </p:sp>
        <p:sp>
          <p:nvSpPr>
            <p:cNvPr id="44069" name="Text Box 37"/>
            <p:cNvSpPr txBox="1">
              <a:spLocks noChangeArrowheads="1"/>
            </p:cNvSpPr>
            <p:nvPr/>
          </p:nvSpPr>
          <p:spPr bwMode="auto">
            <a:xfrm>
              <a:off x="3113085" y="3817483"/>
              <a:ext cx="238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数据请求</a:t>
              </a:r>
              <a:endParaRPr lang="en-US" altLang="zh-CN" sz="1800" dirty="0">
                <a:solidFill>
                  <a:srgbClr val="000008"/>
                </a:solidFill>
                <a:latin typeface="+mj-lt"/>
                <a:ea typeface="宋体" panose="02010600030101010101" pitchFamily="2" charset="-122"/>
              </a:endParaRPr>
            </a:p>
          </p:txBody>
        </p:sp>
        <p:sp>
          <p:nvSpPr>
            <p:cNvPr id="44070" name="Text Box 38"/>
            <p:cNvSpPr txBox="1">
              <a:spLocks noChangeArrowheads="1"/>
            </p:cNvSpPr>
            <p:nvPr/>
          </p:nvSpPr>
          <p:spPr bwMode="auto">
            <a:xfrm>
              <a:off x="3113085" y="4403270"/>
              <a:ext cx="2384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数据响应</a:t>
              </a:r>
              <a:endParaRPr lang="en-US" altLang="zh-CN" sz="1800" dirty="0">
                <a:solidFill>
                  <a:srgbClr val="000008"/>
                </a:solidFill>
                <a:latin typeface="+mj-lt"/>
                <a:ea typeface="宋体" panose="02010600030101010101" pitchFamily="2" charset="-122"/>
              </a:endParaRPr>
            </a:p>
          </p:txBody>
        </p:sp>
        <p:sp>
          <p:nvSpPr>
            <p:cNvPr id="44071" name="Text Box 39"/>
            <p:cNvSpPr txBox="1">
              <a:spLocks noChangeArrowheads="1"/>
            </p:cNvSpPr>
            <p:nvPr/>
          </p:nvSpPr>
          <p:spPr bwMode="auto">
            <a:xfrm>
              <a:off x="3113085" y="4981120"/>
              <a:ext cx="2384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关闭连接</a:t>
              </a:r>
              <a:endParaRPr lang="en-US" altLang="zh-CN" sz="1800" dirty="0">
                <a:solidFill>
                  <a:srgbClr val="000008"/>
                </a:solidFill>
                <a:latin typeface="+mj-lt"/>
                <a:ea typeface="宋体" panose="02010600030101010101" pitchFamily="2" charset="-122"/>
              </a:endParaRPr>
            </a:p>
          </p:txBody>
        </p:sp>
      </p:grpSp>
      <p:sp>
        <p:nvSpPr>
          <p:cNvPr id="3" name="Rectangle 2"/>
          <p:cNvSpPr>
            <a:spLocks noChangeArrowheads="1"/>
          </p:cNvSpPr>
          <p:nvPr/>
        </p:nvSpPr>
        <p:spPr bwMode="auto">
          <a:xfrm>
            <a:off x="476885" y="288925"/>
            <a:ext cx="7466330" cy="563245"/>
          </a:xfrm>
          <a:prstGeom prst="rect">
            <a:avLst/>
          </a:prstGeom>
          <a:noFill/>
          <a:ln w="9525">
            <a:noFill/>
            <a:miter lim="800000"/>
          </a:ln>
          <a:effectLst/>
        </p:spPr>
        <p:txBody>
          <a:bodyPr anchor="ctr"/>
          <a:lstStyle/>
          <a:p>
            <a:pPr algn="ctr"/>
            <a:r>
              <a:rPr lang="zh-CN" altLang="en-US" b="1" dirty="0" smtClean="0">
                <a:solidFill>
                  <a:srgbClr val="0000CC"/>
                </a:solidFill>
                <a:latin typeface="+mj-lt"/>
                <a:ea typeface="+mn-ea"/>
              </a:rPr>
              <a:t>基于</a:t>
            </a:r>
            <a:r>
              <a:rPr lang="en-US" altLang="zh-CN" b="1" dirty="0">
                <a:solidFill>
                  <a:srgbClr val="0000CC"/>
                </a:solidFill>
                <a:latin typeface="+mj-lt"/>
                <a:ea typeface="+mn-ea"/>
              </a:rPr>
              <a:t>TCP</a:t>
            </a:r>
            <a:r>
              <a:rPr lang="zh-CN" altLang="en-US" b="1" dirty="0">
                <a:solidFill>
                  <a:srgbClr val="0000CC"/>
                </a:solidFill>
                <a:latin typeface="+mj-lt"/>
                <a:ea typeface="+mn-ea"/>
              </a:rPr>
              <a:t>的</a:t>
            </a:r>
            <a:r>
              <a:rPr lang="en-US" altLang="zh-CN" b="1" dirty="0">
                <a:solidFill>
                  <a:srgbClr val="0000CC"/>
                </a:solidFill>
                <a:latin typeface="+mj-lt"/>
                <a:ea typeface="+mn-ea"/>
              </a:rPr>
              <a:t>Socket</a:t>
            </a:r>
            <a:r>
              <a:rPr lang="zh-CN" altLang="en-US" b="1" dirty="0">
                <a:solidFill>
                  <a:srgbClr val="0000CC"/>
                </a:solidFill>
                <a:latin typeface="+mj-lt"/>
                <a:ea typeface="+mn-ea"/>
              </a:rPr>
              <a:t>程序流程</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9"/>
          <p:cNvSpPr>
            <a:spLocks noChangeArrowheads="1"/>
          </p:cNvSpPr>
          <p:nvPr/>
        </p:nvSpPr>
        <p:spPr bwMode="auto">
          <a:xfrm>
            <a:off x="621394" y="1095328"/>
            <a:ext cx="2492196"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zh-CN" sz="2400" b="1" kern="10" dirty="0" smtClean="0">
                <a:solidFill>
                  <a:schemeClr val="tx2"/>
                </a:solidFill>
                <a:latin typeface="+mj-lt"/>
              </a:rPr>
              <a:t>listen</a:t>
            </a:r>
            <a:r>
              <a:rPr lang="zh-CN" altLang="en-US" sz="2400" b="1" kern="10" dirty="0" smtClean="0">
                <a:solidFill>
                  <a:schemeClr val="tx2"/>
                </a:solidFill>
                <a:latin typeface="+mj-lt"/>
              </a:rPr>
              <a:t>函数</a:t>
            </a:r>
            <a:endParaRPr kumimoji="0" lang="zh-CN" altLang="en-US" sz="2400" b="1" kern="10" dirty="0">
              <a:solidFill>
                <a:schemeClr val="tx2"/>
              </a:solidFill>
              <a:latin typeface="+mj-lt"/>
            </a:endParaRPr>
          </a:p>
        </p:txBody>
      </p:sp>
      <p:graphicFrame>
        <p:nvGraphicFramePr>
          <p:cNvPr id="8" name="表格 7"/>
          <p:cNvGraphicFramePr>
            <a:graphicFrameLocks noGrp="1"/>
          </p:cNvGraphicFramePr>
          <p:nvPr/>
        </p:nvGraphicFramePr>
        <p:xfrm>
          <a:off x="476824" y="3818682"/>
          <a:ext cx="8134741" cy="2529840"/>
        </p:xfrm>
        <a:graphic>
          <a:graphicData uri="http://schemas.openxmlformats.org/drawingml/2006/table">
            <a:tbl>
              <a:tblPr firstRow="1" bandRow="1">
                <a:tableStyleId>{D7AC3CCA-C797-4891-BE02-D94E43425B78}</a:tableStyleId>
              </a:tblPr>
              <a:tblGrid>
                <a:gridCol w="1453576"/>
                <a:gridCol w="6681165"/>
              </a:tblGrid>
              <a:tr h="437281">
                <a:tc>
                  <a:txBody>
                    <a:bodyPr/>
                    <a:lstStyle/>
                    <a:p>
                      <a:r>
                        <a:rPr lang="zh-CN" altLang="en-US" sz="2400" b="0" dirty="0" smtClean="0">
                          <a:latin typeface="+mj-lt"/>
                          <a:ea typeface="+mn-ea"/>
                        </a:rPr>
                        <a:t>函数原型</a:t>
                      </a:r>
                      <a:endParaRPr lang="zh-CN" altLang="en-US" sz="2400" b="0" dirty="0">
                        <a:latin typeface="+mj-lt"/>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2800" b="1" dirty="0" err="1" smtClean="0">
                          <a:solidFill>
                            <a:srgbClr val="FF0000"/>
                          </a:solidFill>
                          <a:latin typeface="+mj-lt"/>
                          <a:ea typeface="+mn-ea"/>
                        </a:rPr>
                        <a:t>int</a:t>
                      </a:r>
                      <a:r>
                        <a:rPr lang="en-US" altLang="zh-CN" sz="2800" b="1" dirty="0" smtClean="0">
                          <a:solidFill>
                            <a:srgbClr val="FF0000"/>
                          </a:solidFill>
                          <a:latin typeface="+mj-lt"/>
                          <a:ea typeface="+mn-ea"/>
                        </a:rPr>
                        <a:t>  listen(</a:t>
                      </a:r>
                      <a:r>
                        <a:rPr lang="en-US" altLang="zh-CN" sz="2800" b="1" dirty="0" err="1" smtClean="0">
                          <a:solidFill>
                            <a:srgbClr val="FF0000"/>
                          </a:solidFill>
                          <a:latin typeface="+mj-lt"/>
                          <a:ea typeface="+mn-ea"/>
                        </a:rPr>
                        <a:t>int</a:t>
                      </a:r>
                      <a:r>
                        <a:rPr lang="en-US" altLang="zh-CN" sz="2800" b="1" dirty="0" smtClean="0">
                          <a:solidFill>
                            <a:srgbClr val="FF0000"/>
                          </a:solidFill>
                          <a:latin typeface="+mj-lt"/>
                          <a:ea typeface="+mn-ea"/>
                        </a:rPr>
                        <a:t> </a:t>
                      </a:r>
                      <a:r>
                        <a:rPr lang="en-US" altLang="zh-CN" sz="2800" b="1" dirty="0" err="1" smtClean="0">
                          <a:solidFill>
                            <a:srgbClr val="FF0000"/>
                          </a:solidFill>
                          <a:latin typeface="+mj-lt"/>
                          <a:ea typeface="+mn-ea"/>
                        </a:rPr>
                        <a:t>sockfd</a:t>
                      </a:r>
                      <a:r>
                        <a:rPr lang="zh-CN" altLang="en-US" sz="2800" b="1" dirty="0" smtClean="0">
                          <a:solidFill>
                            <a:srgbClr val="FF0000"/>
                          </a:solidFill>
                          <a:latin typeface="+mj-lt"/>
                          <a:ea typeface="+mn-ea"/>
                        </a:rPr>
                        <a:t>，</a:t>
                      </a:r>
                      <a:r>
                        <a:rPr lang="en-US" altLang="zh-CN" sz="2800" b="1" dirty="0" err="1" smtClean="0">
                          <a:solidFill>
                            <a:srgbClr val="FF0000"/>
                          </a:solidFill>
                          <a:latin typeface="+mj-lt"/>
                          <a:ea typeface="+mn-ea"/>
                        </a:rPr>
                        <a:t>int</a:t>
                      </a:r>
                      <a:r>
                        <a:rPr lang="en-US" altLang="zh-CN" sz="2800" b="1" dirty="0" smtClean="0">
                          <a:solidFill>
                            <a:srgbClr val="FF0000"/>
                          </a:solidFill>
                          <a:latin typeface="+mj-lt"/>
                          <a:ea typeface="+mn-ea"/>
                        </a:rPr>
                        <a:t>  backlog)</a:t>
                      </a:r>
                      <a:r>
                        <a:rPr lang="zh-CN" altLang="en-US" sz="2800" b="1" dirty="0" smtClean="0">
                          <a:solidFill>
                            <a:srgbClr val="FF0000"/>
                          </a:solidFill>
                          <a:latin typeface="+mj-lt"/>
                          <a:ea typeface="+mn-ea"/>
                        </a:rPr>
                        <a:t>；</a:t>
                      </a:r>
                      <a:endParaRPr lang="zh-CN" altLang="sv-SE" sz="2800" b="1" dirty="0" smtClean="0">
                        <a:solidFill>
                          <a:srgbClr val="FF0000"/>
                        </a:solidFill>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679621">
                <a:tc>
                  <a:txBody>
                    <a:bodyPr/>
                    <a:lstStyle/>
                    <a:p>
                      <a:r>
                        <a:rPr lang="zh-CN" altLang="en-US" sz="2400" b="0" dirty="0" smtClean="0">
                          <a:latin typeface="+mj-lt"/>
                          <a:ea typeface="+mn-ea"/>
                        </a:rPr>
                        <a:t>函数参数</a:t>
                      </a:r>
                      <a:endParaRPr lang="zh-CN" altLang="en-US" sz="2400" b="0" dirty="0">
                        <a:latin typeface="+mj-lt"/>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tx2">
                        <a:lumMod val="95000"/>
                      </a:schemeClr>
                    </a:solidFill>
                  </a:tcPr>
                </a:tc>
                <a:tc>
                  <a:txBody>
                    <a:bodyPr/>
                    <a:lstStyle/>
                    <a:p>
                      <a:r>
                        <a:rPr lang="en-US" altLang="zh-CN" sz="2400" b="0" dirty="0" err="1" smtClean="0">
                          <a:latin typeface="+mj-lt"/>
                          <a:ea typeface="+mn-ea"/>
                        </a:rPr>
                        <a:t>sockfd</a:t>
                      </a:r>
                      <a:r>
                        <a:rPr lang="zh-CN" altLang="en-US" sz="2400" b="0" dirty="0" smtClean="0">
                          <a:latin typeface="+mj-lt"/>
                          <a:ea typeface="+mn-ea"/>
                        </a:rPr>
                        <a:t>： </a:t>
                      </a:r>
                      <a:r>
                        <a:rPr lang="en-US" altLang="zh-CN" sz="2400" b="0" dirty="0" smtClean="0">
                          <a:latin typeface="+mj-lt"/>
                          <a:ea typeface="+mn-ea"/>
                        </a:rPr>
                        <a:t>socket</a:t>
                      </a:r>
                      <a:r>
                        <a:rPr lang="zh-CN" altLang="en-US" sz="2400" b="0" dirty="0" smtClean="0">
                          <a:latin typeface="+mj-lt"/>
                          <a:ea typeface="+mn-ea"/>
                        </a:rPr>
                        <a:t>函数经绑定</a:t>
                      </a:r>
                      <a:r>
                        <a:rPr lang="en-US" altLang="zh-CN" sz="2400" b="0" dirty="0" smtClean="0">
                          <a:latin typeface="+mj-lt"/>
                          <a:ea typeface="+mn-ea"/>
                        </a:rPr>
                        <a:t>bind</a:t>
                      </a:r>
                      <a:r>
                        <a:rPr lang="zh-CN" altLang="en-US" sz="2400" b="0" dirty="0" smtClean="0">
                          <a:latin typeface="+mj-lt"/>
                          <a:ea typeface="+mn-ea"/>
                        </a:rPr>
                        <a:t>后的套接字描述符</a:t>
                      </a:r>
                      <a:endParaRPr lang="en-US" altLang="zh-CN" sz="2400" b="0" dirty="0" smtClean="0">
                        <a:latin typeface="+mj-lt"/>
                        <a:ea typeface="+mn-ea"/>
                      </a:endParaRPr>
                    </a:p>
                    <a:p>
                      <a:r>
                        <a:rPr lang="en-US" altLang="zh-CN" sz="2400" b="0" dirty="0" smtClean="0">
                          <a:latin typeface="+mj-lt"/>
                          <a:ea typeface="+mn-ea"/>
                        </a:rPr>
                        <a:t>backlog</a:t>
                      </a:r>
                      <a:r>
                        <a:rPr lang="zh-CN" altLang="en-US" sz="2400" b="0" dirty="0" smtClean="0">
                          <a:latin typeface="+mj-lt"/>
                          <a:ea typeface="+mn-ea"/>
                        </a:rPr>
                        <a:t>：设置可连接客户端的</a:t>
                      </a:r>
                      <a:r>
                        <a:rPr lang="zh-CN" altLang="en-US" sz="2400" b="1" dirty="0" smtClean="0">
                          <a:solidFill>
                            <a:srgbClr val="FF0000"/>
                          </a:solidFill>
                          <a:latin typeface="+mj-lt"/>
                          <a:ea typeface="+mn-ea"/>
                        </a:rPr>
                        <a:t>最大连接个数</a:t>
                      </a:r>
                      <a:r>
                        <a:rPr lang="zh-CN" altLang="en-US" sz="2400" b="0" dirty="0" smtClean="0">
                          <a:latin typeface="+mj-lt"/>
                          <a:ea typeface="+mn-ea"/>
                        </a:rPr>
                        <a:t>，默认值</a:t>
                      </a:r>
                      <a:r>
                        <a:rPr lang="en-US" altLang="zh-CN" sz="2400" b="0" dirty="0" smtClean="0">
                          <a:latin typeface="+mj-lt"/>
                          <a:ea typeface="+mn-ea"/>
                        </a:rPr>
                        <a:t>20</a:t>
                      </a:r>
                      <a:endParaRPr lang="en-US" altLang="zh-CN" sz="2400" b="0" dirty="0" smtClean="0">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tx2">
                        <a:lumMod val="95000"/>
                      </a:schemeClr>
                    </a:solidFill>
                  </a:tcPr>
                </a:tc>
              </a:tr>
              <a:tr h="370840">
                <a:tc>
                  <a:txBody>
                    <a:bodyPr/>
                    <a:lstStyle/>
                    <a:p>
                      <a:r>
                        <a:rPr lang="zh-CN" altLang="en-US" sz="2400" b="0" dirty="0" smtClean="0">
                          <a:latin typeface="+mj-lt"/>
                          <a:ea typeface="+mn-ea"/>
                        </a:rPr>
                        <a:t>函数返回值</a:t>
                      </a:r>
                      <a:endParaRPr lang="zh-CN" altLang="en-US" sz="2400" b="0" dirty="0">
                        <a:latin typeface="+mj-lt"/>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zh-CN" altLang="en-US" sz="2400" b="0" dirty="0" smtClean="0">
                          <a:latin typeface="+mj-lt"/>
                          <a:ea typeface="+mn-ea"/>
                        </a:rPr>
                        <a:t>若连接成功：</a:t>
                      </a:r>
                      <a:r>
                        <a:rPr lang="en-US" altLang="zh-CN" sz="2400" b="0" dirty="0" smtClean="0">
                          <a:latin typeface="+mj-lt"/>
                          <a:ea typeface="+mn-ea"/>
                        </a:rPr>
                        <a:t>0</a:t>
                      </a:r>
                      <a:r>
                        <a:rPr lang="zh-CN" altLang="en-US" sz="2400" b="0" dirty="0" smtClean="0">
                          <a:latin typeface="+mj-lt"/>
                          <a:ea typeface="+mn-ea"/>
                        </a:rPr>
                        <a:t>；</a:t>
                      </a:r>
                      <a:endParaRPr lang="en-US" altLang="zh-CN" sz="2400" b="0" dirty="0" smtClean="0">
                        <a:latin typeface="+mj-lt"/>
                        <a:ea typeface="+mn-ea"/>
                      </a:endParaRPr>
                    </a:p>
                    <a:p>
                      <a:r>
                        <a:rPr lang="zh-CN" altLang="en-US" sz="2400" b="0" dirty="0" smtClean="0">
                          <a:latin typeface="+mj-lt"/>
                          <a:ea typeface="+mn-ea"/>
                        </a:rPr>
                        <a:t>出错：</a:t>
                      </a:r>
                      <a:r>
                        <a:rPr lang="en-US" altLang="zh-CN" sz="2400" b="0" dirty="0" smtClean="0">
                          <a:latin typeface="+mj-lt"/>
                          <a:ea typeface="+mn-ea"/>
                        </a:rPr>
                        <a:t>-1</a:t>
                      </a:r>
                      <a:endParaRPr lang="zh-CN" altLang="en-US" sz="2400" b="0" dirty="0" smtClean="0">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sp>
        <p:nvSpPr>
          <p:cNvPr id="9" name="Rectangle 3"/>
          <p:cNvSpPr txBox="1">
            <a:spLocks noChangeArrowheads="1"/>
          </p:cNvSpPr>
          <p:nvPr/>
        </p:nvSpPr>
        <p:spPr>
          <a:xfrm>
            <a:off x="277792" y="1828800"/>
            <a:ext cx="8333773" cy="1013254"/>
          </a:xfrm>
          <a:prstGeom prst="rect">
            <a:avLst/>
          </a:prstGeom>
        </p:spPr>
        <p:txBody>
          <a:bodyPr/>
          <a:lstStyle/>
          <a:p>
            <a:pPr marL="342900" lvl="0" algn="just" eaLnBrk="0" hangingPunct="0">
              <a:lnSpc>
                <a:spcPct val="150000"/>
              </a:lnSpc>
              <a:spcBef>
                <a:spcPct val="20000"/>
              </a:spcBef>
              <a:buClr>
                <a:schemeClr val="accent1"/>
              </a:buClr>
              <a:buSzPct val="60000"/>
            </a:pPr>
            <a:r>
              <a:rPr lang="en-US" altLang="zh-CN" sz="2400" b="1" kern="0" dirty="0">
                <a:solidFill>
                  <a:srgbClr val="0000CC"/>
                </a:solidFill>
                <a:latin typeface="+mj-lt"/>
                <a:ea typeface="+mn-ea"/>
              </a:rPr>
              <a:t>listen</a:t>
            </a:r>
            <a:r>
              <a:rPr lang="zh-CN" altLang="en-US" sz="2400" b="1" kern="0" dirty="0">
                <a:solidFill>
                  <a:srgbClr val="0000CC"/>
                </a:solidFill>
                <a:latin typeface="+mj-lt"/>
                <a:ea typeface="+mn-ea"/>
              </a:rPr>
              <a:t>函数</a:t>
            </a:r>
            <a:r>
              <a:rPr lang="zh-CN" altLang="en-US" sz="2400" b="1" kern="0" dirty="0">
                <a:solidFill>
                  <a:srgbClr val="FF0000"/>
                </a:solidFill>
                <a:latin typeface="+mj-lt"/>
                <a:ea typeface="+mn-ea"/>
              </a:rPr>
              <a:t>仅被</a:t>
            </a:r>
            <a:r>
              <a:rPr lang="en-US" altLang="zh-CN" sz="2400" b="1" kern="0" dirty="0">
                <a:solidFill>
                  <a:srgbClr val="FF0000"/>
                </a:solidFill>
                <a:latin typeface="+mj-lt"/>
                <a:ea typeface="+mn-ea"/>
              </a:rPr>
              <a:t>TCP</a:t>
            </a:r>
            <a:r>
              <a:rPr lang="zh-CN" altLang="en-US" sz="2400" b="1" kern="0" dirty="0">
                <a:solidFill>
                  <a:srgbClr val="FF0000"/>
                </a:solidFill>
                <a:latin typeface="+mj-lt"/>
                <a:ea typeface="+mn-ea"/>
              </a:rPr>
              <a:t>服务器调用</a:t>
            </a:r>
            <a:r>
              <a:rPr lang="zh-CN" altLang="en-US" sz="2400" b="1" kern="0" dirty="0">
                <a:solidFill>
                  <a:srgbClr val="0000CC"/>
                </a:solidFill>
                <a:latin typeface="+mj-lt"/>
                <a:ea typeface="+mn-ea"/>
              </a:rPr>
              <a:t>，它的作用是将用</a:t>
            </a:r>
            <a:r>
              <a:rPr lang="en-US" altLang="zh-CN" sz="2400" b="1" kern="0" dirty="0">
                <a:solidFill>
                  <a:srgbClr val="0000CC"/>
                </a:solidFill>
                <a:latin typeface="+mj-lt"/>
                <a:ea typeface="+mn-ea"/>
              </a:rPr>
              <a:t>socket</a:t>
            </a:r>
            <a:r>
              <a:rPr lang="zh-CN" altLang="en-US" sz="2400" b="1" kern="0" dirty="0">
                <a:solidFill>
                  <a:srgbClr val="0000CC"/>
                </a:solidFill>
                <a:latin typeface="+mj-lt"/>
                <a:ea typeface="+mn-ea"/>
              </a:rPr>
              <a:t>创建的</a:t>
            </a:r>
            <a:r>
              <a:rPr lang="zh-CN" altLang="en-US" sz="2400" b="1" u="sng" kern="0" dirty="0">
                <a:solidFill>
                  <a:srgbClr val="0000CC"/>
                </a:solidFill>
                <a:latin typeface="+mj-lt"/>
                <a:ea typeface="+mn-ea"/>
              </a:rPr>
              <a:t>主动套接口</a:t>
            </a:r>
            <a:r>
              <a:rPr lang="zh-CN" altLang="en-US" sz="2400" b="1" kern="0" dirty="0">
                <a:solidFill>
                  <a:srgbClr val="0000CC"/>
                </a:solidFill>
                <a:latin typeface="+mj-lt"/>
                <a:ea typeface="+mn-ea"/>
              </a:rPr>
              <a:t>转换成</a:t>
            </a:r>
            <a:r>
              <a:rPr lang="zh-CN" altLang="en-US" sz="2400" b="1" u="sng" kern="0" dirty="0">
                <a:solidFill>
                  <a:srgbClr val="0000CC"/>
                </a:solidFill>
                <a:latin typeface="+mj-lt"/>
                <a:ea typeface="+mn-ea"/>
              </a:rPr>
              <a:t>被动套接口</a:t>
            </a:r>
            <a:r>
              <a:rPr lang="zh-CN" altLang="en-US" sz="2400" b="1" kern="0" dirty="0">
                <a:solidFill>
                  <a:srgbClr val="0000CC"/>
                </a:solidFill>
                <a:latin typeface="+mj-lt"/>
                <a:ea typeface="+mn-ea"/>
              </a:rPr>
              <a:t>，并等待来自客户端的连接请求。 </a:t>
            </a:r>
            <a:endParaRPr lang="zh-CN" altLang="en-US" sz="2400" b="1" kern="0" dirty="0">
              <a:solidFill>
                <a:srgbClr val="0000CC"/>
              </a:solidFill>
              <a:latin typeface="+mj-lt"/>
              <a:ea typeface="+mn-ea"/>
            </a:endParaRPr>
          </a:p>
        </p:txBody>
      </p:sp>
      <p:sp>
        <p:nvSpPr>
          <p:cNvPr id="10"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smtClean="0">
                <a:solidFill>
                  <a:srgbClr val="0000CC"/>
                </a:solidFill>
                <a:latin typeface="+mj-lt"/>
                <a:ea typeface="+mn-ea"/>
              </a:rPr>
              <a:t>3</a:t>
            </a:r>
            <a:r>
              <a:rPr lang="zh-CN" altLang="en-US" b="1" dirty="0" smtClean="0">
                <a:solidFill>
                  <a:srgbClr val="0000CC"/>
                </a:solidFill>
                <a:latin typeface="+mj-lt"/>
                <a:ea typeface="+mn-ea"/>
              </a:rPr>
              <a:t>、</a:t>
            </a:r>
            <a:r>
              <a:rPr lang="en-US" altLang="zh-CN" b="1" dirty="0" smtClean="0">
                <a:solidFill>
                  <a:srgbClr val="0000CC"/>
                </a:solidFill>
                <a:latin typeface="+mj-lt"/>
                <a:ea typeface="+mn-ea"/>
              </a:rPr>
              <a:t>Socket</a:t>
            </a:r>
            <a:r>
              <a:rPr lang="zh-CN" altLang="en-US" b="1" dirty="0">
                <a:solidFill>
                  <a:srgbClr val="0000CC"/>
                </a:solidFill>
                <a:latin typeface="+mj-lt"/>
                <a:ea typeface="+mn-ea"/>
              </a:rPr>
              <a:t>网络函数</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7910" y="1291770"/>
            <a:ext cx="6488112" cy="4776788"/>
            <a:chOff x="1077910" y="1291770"/>
            <a:chExt cx="6488112" cy="4776788"/>
          </a:xfrm>
        </p:grpSpPr>
        <p:sp>
          <p:nvSpPr>
            <p:cNvPr id="44035" name="Rectangle 3"/>
            <p:cNvSpPr>
              <a:spLocks noChangeArrowheads="1"/>
            </p:cNvSpPr>
            <p:nvPr/>
          </p:nvSpPr>
          <p:spPr bwMode="auto">
            <a:xfrm>
              <a:off x="1493835" y="1791833"/>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a:solidFill>
                    <a:srgbClr val="000008"/>
                  </a:solidFill>
                  <a:latin typeface="+mj-lt"/>
                  <a:ea typeface="宋体" panose="02010600030101010101" pitchFamily="2" charset="-122"/>
                </a:rPr>
                <a:t>socket()</a:t>
              </a:r>
              <a:endParaRPr lang="en-US" altLang="zh-CN" sz="1800" dirty="0">
                <a:solidFill>
                  <a:srgbClr val="000008"/>
                </a:solidFill>
                <a:latin typeface="+mj-lt"/>
                <a:ea typeface="宋体" panose="02010600030101010101" pitchFamily="2" charset="-122"/>
              </a:endParaRPr>
            </a:p>
          </p:txBody>
        </p:sp>
        <p:sp>
          <p:nvSpPr>
            <p:cNvPr id="44036" name="Rectangle 4"/>
            <p:cNvSpPr>
              <a:spLocks noChangeArrowheads="1"/>
            </p:cNvSpPr>
            <p:nvPr/>
          </p:nvSpPr>
          <p:spPr bwMode="auto">
            <a:xfrm>
              <a:off x="5530847" y="1791833"/>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socket()</a:t>
              </a:r>
              <a:endParaRPr lang="en-US" altLang="zh-CN" sz="1800">
                <a:solidFill>
                  <a:srgbClr val="000008"/>
                </a:solidFill>
                <a:latin typeface="+mj-lt"/>
                <a:ea typeface="宋体" panose="02010600030101010101" pitchFamily="2" charset="-122"/>
              </a:endParaRPr>
            </a:p>
          </p:txBody>
        </p:sp>
        <p:sp>
          <p:nvSpPr>
            <p:cNvPr id="44037" name="Rectangle 5"/>
            <p:cNvSpPr>
              <a:spLocks noChangeArrowheads="1"/>
            </p:cNvSpPr>
            <p:nvPr/>
          </p:nvSpPr>
          <p:spPr bwMode="auto">
            <a:xfrm>
              <a:off x="5529260" y="2376033"/>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bind()</a:t>
              </a:r>
              <a:endParaRPr lang="en-US" altLang="zh-CN" sz="1800">
                <a:solidFill>
                  <a:srgbClr val="000008"/>
                </a:solidFill>
                <a:latin typeface="+mj-lt"/>
                <a:ea typeface="宋体" panose="02010600030101010101" pitchFamily="2" charset="-122"/>
              </a:endParaRPr>
            </a:p>
          </p:txBody>
        </p:sp>
        <p:sp>
          <p:nvSpPr>
            <p:cNvPr id="44038" name="Rectangle 6"/>
            <p:cNvSpPr>
              <a:spLocks noChangeArrowheads="1"/>
            </p:cNvSpPr>
            <p:nvPr/>
          </p:nvSpPr>
          <p:spPr bwMode="auto">
            <a:xfrm>
              <a:off x="5530847" y="2917370"/>
              <a:ext cx="1619250" cy="315913"/>
            </a:xfrm>
            <a:prstGeom prst="rect">
              <a:avLst/>
            </a:prstGeom>
            <a:solidFill>
              <a:srgbClr val="FF0000"/>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a:solidFill>
                    <a:srgbClr val="000008"/>
                  </a:solidFill>
                  <a:latin typeface="+mj-lt"/>
                  <a:ea typeface="宋体" panose="02010600030101010101" pitchFamily="2" charset="-122"/>
                </a:rPr>
                <a:t>listen()</a:t>
              </a:r>
              <a:endParaRPr lang="en-US" altLang="zh-CN" sz="1800" dirty="0">
                <a:solidFill>
                  <a:srgbClr val="000008"/>
                </a:solidFill>
                <a:latin typeface="+mj-lt"/>
                <a:ea typeface="宋体" panose="02010600030101010101" pitchFamily="2" charset="-122"/>
              </a:endParaRPr>
            </a:p>
          </p:txBody>
        </p:sp>
        <p:sp>
          <p:nvSpPr>
            <p:cNvPr id="44039" name="Rectangle 7"/>
            <p:cNvSpPr>
              <a:spLocks noChangeArrowheads="1"/>
            </p:cNvSpPr>
            <p:nvPr/>
          </p:nvSpPr>
          <p:spPr bwMode="auto">
            <a:xfrm>
              <a:off x="5529260" y="3501570"/>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accept()</a:t>
              </a:r>
              <a:endParaRPr lang="en-US" altLang="zh-CN" sz="1800">
                <a:solidFill>
                  <a:srgbClr val="000008"/>
                </a:solidFill>
                <a:latin typeface="+mj-lt"/>
                <a:ea typeface="宋体" panose="02010600030101010101" pitchFamily="2" charset="-122"/>
              </a:endParaRPr>
            </a:p>
          </p:txBody>
        </p:sp>
        <p:sp>
          <p:nvSpPr>
            <p:cNvPr id="44040" name="Rectangle 8"/>
            <p:cNvSpPr>
              <a:spLocks noChangeArrowheads="1"/>
            </p:cNvSpPr>
            <p:nvPr/>
          </p:nvSpPr>
          <p:spPr bwMode="auto">
            <a:xfrm>
              <a:off x="5530847" y="404290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1" name="Rectangle 9"/>
            <p:cNvSpPr>
              <a:spLocks noChangeArrowheads="1"/>
            </p:cNvSpPr>
            <p:nvPr/>
          </p:nvSpPr>
          <p:spPr bwMode="auto">
            <a:xfrm>
              <a:off x="5529260" y="462710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sned</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2" name="Rectangle 10"/>
            <p:cNvSpPr>
              <a:spLocks noChangeArrowheads="1"/>
            </p:cNvSpPr>
            <p:nvPr/>
          </p:nvSpPr>
          <p:spPr bwMode="auto">
            <a:xfrm>
              <a:off x="5530847" y="51684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3" name="Rectangle 11"/>
            <p:cNvSpPr>
              <a:spLocks noChangeArrowheads="1"/>
            </p:cNvSpPr>
            <p:nvPr/>
          </p:nvSpPr>
          <p:spPr bwMode="auto">
            <a:xfrm>
              <a:off x="5529260" y="57526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close()</a:t>
              </a:r>
              <a:endParaRPr lang="en-US" altLang="zh-CN" sz="1800">
                <a:solidFill>
                  <a:srgbClr val="000008"/>
                </a:solidFill>
                <a:latin typeface="+mj-lt"/>
                <a:ea typeface="宋体" panose="02010600030101010101" pitchFamily="2" charset="-122"/>
              </a:endParaRPr>
            </a:p>
          </p:txBody>
        </p:sp>
        <p:sp>
          <p:nvSpPr>
            <p:cNvPr id="44044" name="Rectangle 12"/>
            <p:cNvSpPr>
              <a:spLocks noChangeArrowheads="1"/>
            </p:cNvSpPr>
            <p:nvPr/>
          </p:nvSpPr>
          <p:spPr bwMode="auto">
            <a:xfrm>
              <a:off x="1495422" y="350315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connect()</a:t>
              </a:r>
              <a:endParaRPr lang="en-US" altLang="zh-CN" sz="1800">
                <a:solidFill>
                  <a:srgbClr val="000008"/>
                </a:solidFill>
                <a:latin typeface="+mj-lt"/>
                <a:ea typeface="宋体" panose="02010600030101010101" pitchFamily="2" charset="-122"/>
              </a:endParaRPr>
            </a:p>
          </p:txBody>
        </p:sp>
        <p:sp>
          <p:nvSpPr>
            <p:cNvPr id="44045" name="Rectangle 13"/>
            <p:cNvSpPr>
              <a:spLocks noChangeArrowheads="1"/>
            </p:cNvSpPr>
            <p:nvPr/>
          </p:nvSpPr>
          <p:spPr bwMode="auto">
            <a:xfrm>
              <a:off x="1493835" y="404290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sned</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6" name="Rectangle 14"/>
            <p:cNvSpPr>
              <a:spLocks noChangeArrowheads="1"/>
            </p:cNvSpPr>
            <p:nvPr/>
          </p:nvSpPr>
          <p:spPr bwMode="auto">
            <a:xfrm>
              <a:off x="1495422" y="462869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7" name="Rectangle 15"/>
            <p:cNvSpPr>
              <a:spLocks noChangeArrowheads="1"/>
            </p:cNvSpPr>
            <p:nvPr/>
          </p:nvSpPr>
          <p:spPr bwMode="auto">
            <a:xfrm>
              <a:off x="1493835" y="51684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close()</a:t>
              </a:r>
              <a:endParaRPr lang="en-US" altLang="zh-CN" sz="1800">
                <a:solidFill>
                  <a:srgbClr val="000008"/>
                </a:solidFill>
                <a:latin typeface="+mj-lt"/>
                <a:ea typeface="宋体" panose="02010600030101010101" pitchFamily="2" charset="-122"/>
              </a:endParaRPr>
            </a:p>
          </p:txBody>
        </p:sp>
        <p:cxnSp>
          <p:nvCxnSpPr>
            <p:cNvPr id="44048" name="AutoShape 16"/>
            <p:cNvCxnSpPr>
              <a:cxnSpLocks noChangeShapeType="1"/>
              <a:stCxn id="44035" idx="2"/>
              <a:endCxn id="44044" idx="0"/>
            </p:cNvCxnSpPr>
            <p:nvPr/>
          </p:nvCxnSpPr>
          <p:spPr bwMode="auto">
            <a:xfrm>
              <a:off x="2303460" y="2122033"/>
              <a:ext cx="1587" cy="1366837"/>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49" name="AutoShape 17"/>
            <p:cNvCxnSpPr>
              <a:cxnSpLocks noChangeShapeType="1"/>
              <a:stCxn id="44044" idx="2"/>
              <a:endCxn id="44045" idx="0"/>
            </p:cNvCxnSpPr>
            <p:nvPr/>
          </p:nvCxnSpPr>
          <p:spPr bwMode="auto">
            <a:xfrm flipH="1">
              <a:off x="2303460" y="3833358"/>
              <a:ext cx="1587" cy="19526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0" name="AutoShape 18"/>
            <p:cNvCxnSpPr>
              <a:cxnSpLocks noChangeShapeType="1"/>
              <a:stCxn id="44045" idx="2"/>
              <a:endCxn id="44046" idx="0"/>
            </p:cNvCxnSpPr>
            <p:nvPr/>
          </p:nvCxnSpPr>
          <p:spPr bwMode="auto">
            <a:xfrm>
              <a:off x="2303460" y="4373108"/>
              <a:ext cx="1587" cy="24130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1" name="AutoShape 19"/>
            <p:cNvCxnSpPr>
              <a:cxnSpLocks noChangeShapeType="1"/>
              <a:stCxn id="44046" idx="2"/>
              <a:endCxn id="44047" idx="0"/>
            </p:cNvCxnSpPr>
            <p:nvPr/>
          </p:nvCxnSpPr>
          <p:spPr bwMode="auto">
            <a:xfrm flipH="1">
              <a:off x="2303460" y="4958895"/>
              <a:ext cx="1587" cy="19526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2" name="AutoShape 20"/>
            <p:cNvCxnSpPr>
              <a:cxnSpLocks noChangeShapeType="1"/>
              <a:stCxn id="44036" idx="2"/>
              <a:endCxn id="44037" idx="0"/>
            </p:cNvCxnSpPr>
            <p:nvPr/>
          </p:nvCxnSpPr>
          <p:spPr bwMode="auto">
            <a:xfrm flipH="1">
              <a:off x="6338885" y="2122033"/>
              <a:ext cx="1587" cy="23971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3" name="AutoShape 21"/>
            <p:cNvCxnSpPr>
              <a:cxnSpLocks noChangeShapeType="1"/>
              <a:stCxn id="44037" idx="2"/>
              <a:endCxn id="44038" idx="0"/>
            </p:cNvCxnSpPr>
            <p:nvPr/>
          </p:nvCxnSpPr>
          <p:spPr bwMode="auto">
            <a:xfrm>
              <a:off x="6338885" y="2706233"/>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4" name="AutoShape 22"/>
            <p:cNvCxnSpPr>
              <a:cxnSpLocks noChangeShapeType="1"/>
              <a:stCxn id="44038" idx="2"/>
              <a:endCxn id="44039" idx="0"/>
            </p:cNvCxnSpPr>
            <p:nvPr/>
          </p:nvCxnSpPr>
          <p:spPr bwMode="auto">
            <a:xfrm flipH="1">
              <a:off x="6338885" y="3247570"/>
              <a:ext cx="1587" cy="23971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5" name="AutoShape 23"/>
            <p:cNvCxnSpPr>
              <a:cxnSpLocks noChangeShapeType="1"/>
              <a:stCxn id="44039" idx="2"/>
              <a:endCxn id="44040" idx="0"/>
            </p:cNvCxnSpPr>
            <p:nvPr/>
          </p:nvCxnSpPr>
          <p:spPr bwMode="auto">
            <a:xfrm>
              <a:off x="6338885" y="3831770"/>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6" name="AutoShape 24"/>
            <p:cNvCxnSpPr>
              <a:cxnSpLocks noChangeShapeType="1"/>
              <a:stCxn id="44040" idx="2"/>
              <a:endCxn id="44041" idx="0"/>
            </p:cNvCxnSpPr>
            <p:nvPr/>
          </p:nvCxnSpPr>
          <p:spPr bwMode="auto">
            <a:xfrm flipH="1">
              <a:off x="6338885" y="4373108"/>
              <a:ext cx="1587" cy="23971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7" name="AutoShape 25"/>
            <p:cNvCxnSpPr>
              <a:cxnSpLocks noChangeShapeType="1"/>
              <a:stCxn id="44041" idx="2"/>
              <a:endCxn id="44042" idx="0"/>
            </p:cNvCxnSpPr>
            <p:nvPr/>
          </p:nvCxnSpPr>
          <p:spPr bwMode="auto">
            <a:xfrm>
              <a:off x="6338885" y="4957308"/>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8" name="AutoShape 26"/>
            <p:cNvCxnSpPr>
              <a:cxnSpLocks noChangeShapeType="1"/>
              <a:stCxn id="44042" idx="2"/>
              <a:endCxn id="44043" idx="0"/>
            </p:cNvCxnSpPr>
            <p:nvPr/>
          </p:nvCxnSpPr>
          <p:spPr bwMode="auto">
            <a:xfrm flipH="1">
              <a:off x="6338885" y="5498645"/>
              <a:ext cx="1587" cy="23971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9" name="AutoShape 27"/>
            <p:cNvCxnSpPr>
              <a:cxnSpLocks noChangeShapeType="1"/>
              <a:stCxn id="44046" idx="1"/>
              <a:endCxn id="44045" idx="1"/>
            </p:cNvCxnSpPr>
            <p:nvPr/>
          </p:nvCxnSpPr>
          <p:spPr bwMode="auto">
            <a:xfrm rot="10800000">
              <a:off x="1479547" y="4201658"/>
              <a:ext cx="1588" cy="585787"/>
            </a:xfrm>
            <a:prstGeom prst="bentConnector3">
              <a:avLst>
                <a:gd name="adj1" fmla="val 13600005"/>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44060" name="AutoShape 28"/>
            <p:cNvCxnSpPr>
              <a:cxnSpLocks noChangeShapeType="1"/>
              <a:stCxn id="44041" idx="3"/>
              <a:endCxn id="44040" idx="3"/>
            </p:cNvCxnSpPr>
            <p:nvPr/>
          </p:nvCxnSpPr>
          <p:spPr bwMode="auto">
            <a:xfrm flipV="1">
              <a:off x="7162797" y="4201658"/>
              <a:ext cx="1588" cy="584200"/>
            </a:xfrm>
            <a:prstGeom prst="bentConnector3">
              <a:avLst>
                <a:gd name="adj1" fmla="val 13600005"/>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44061" name="AutoShape 29"/>
            <p:cNvCxnSpPr>
              <a:cxnSpLocks noChangeShapeType="1"/>
              <a:stCxn id="44043" idx="3"/>
              <a:endCxn id="44039" idx="3"/>
            </p:cNvCxnSpPr>
            <p:nvPr/>
          </p:nvCxnSpPr>
          <p:spPr bwMode="auto">
            <a:xfrm flipV="1">
              <a:off x="7162797" y="3660320"/>
              <a:ext cx="1588" cy="2251075"/>
            </a:xfrm>
            <a:prstGeom prst="bentConnector3">
              <a:avLst>
                <a:gd name="adj1" fmla="val 34100014"/>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44062" name="AutoShape 30"/>
            <p:cNvCxnSpPr>
              <a:cxnSpLocks noChangeShapeType="1"/>
              <a:stCxn id="44044" idx="3"/>
              <a:endCxn id="44039" idx="1"/>
            </p:cNvCxnSpPr>
            <p:nvPr/>
          </p:nvCxnSpPr>
          <p:spPr bwMode="auto">
            <a:xfrm flipV="1">
              <a:off x="3128960" y="3660320"/>
              <a:ext cx="2386012" cy="1588"/>
            </a:xfrm>
            <a:prstGeom prst="straightConnector1">
              <a:avLst/>
            </a:prstGeom>
            <a:noFill/>
            <a:ln w="28575">
              <a:solidFill>
                <a:srgbClr val="000008"/>
              </a:solidFill>
              <a:prstDash val="dash"/>
              <a:round/>
              <a:tailEnd type="triangle" w="med" len="med"/>
            </a:ln>
            <a:extLst>
              <a:ext uri="{909E8E84-426E-40DD-AFC4-6F175D3DCCD1}">
                <a14:hiddenFill xmlns:a14="http://schemas.microsoft.com/office/drawing/2010/main">
                  <a:noFill/>
                </a14:hiddenFill>
              </a:ext>
            </a:extLst>
          </p:spPr>
        </p:cxnSp>
        <p:cxnSp>
          <p:nvCxnSpPr>
            <p:cNvPr id="44063" name="AutoShape 31"/>
            <p:cNvCxnSpPr>
              <a:cxnSpLocks noChangeShapeType="1"/>
              <a:stCxn id="44045" idx="3"/>
              <a:endCxn id="44040" idx="1"/>
            </p:cNvCxnSpPr>
            <p:nvPr/>
          </p:nvCxnSpPr>
          <p:spPr bwMode="auto">
            <a:xfrm>
              <a:off x="3127372" y="4201658"/>
              <a:ext cx="2389188" cy="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64" name="AutoShape 32"/>
            <p:cNvCxnSpPr>
              <a:cxnSpLocks noChangeShapeType="1"/>
              <a:stCxn id="44041" idx="1"/>
              <a:endCxn id="44046" idx="3"/>
            </p:cNvCxnSpPr>
            <p:nvPr/>
          </p:nvCxnSpPr>
          <p:spPr bwMode="auto">
            <a:xfrm flipH="1">
              <a:off x="3128960" y="4785858"/>
              <a:ext cx="2386012" cy="1587"/>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65" name="AutoShape 33"/>
            <p:cNvCxnSpPr>
              <a:cxnSpLocks noChangeShapeType="1"/>
              <a:stCxn id="44047" idx="3"/>
              <a:endCxn id="44042" idx="1"/>
            </p:cNvCxnSpPr>
            <p:nvPr/>
          </p:nvCxnSpPr>
          <p:spPr bwMode="auto">
            <a:xfrm>
              <a:off x="3127372" y="5327195"/>
              <a:ext cx="2389188" cy="0"/>
            </a:xfrm>
            <a:prstGeom prst="straightConnector1">
              <a:avLst/>
            </a:prstGeom>
            <a:noFill/>
            <a:ln w="28575">
              <a:solidFill>
                <a:srgbClr val="000008"/>
              </a:solidFill>
              <a:prstDash val="dash"/>
              <a:round/>
              <a:tailEnd type="triangle" w="med" len="med"/>
            </a:ln>
            <a:extLst>
              <a:ext uri="{909E8E84-426E-40DD-AFC4-6F175D3DCCD1}">
                <a14:hiddenFill xmlns:a14="http://schemas.microsoft.com/office/drawing/2010/main">
                  <a:noFill/>
                </a14:hiddenFill>
              </a:ext>
            </a:extLst>
          </p:spPr>
        </p:cxnSp>
        <p:sp>
          <p:nvSpPr>
            <p:cNvPr id="44066" name="Text Box 34"/>
            <p:cNvSpPr txBox="1">
              <a:spLocks noChangeArrowheads="1"/>
            </p:cNvSpPr>
            <p:nvPr/>
          </p:nvSpPr>
          <p:spPr bwMode="auto">
            <a:xfrm>
              <a:off x="1077910" y="1291770"/>
              <a:ext cx="227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en-US" altLang="zh-CN" sz="1800" b="1" dirty="0">
                  <a:solidFill>
                    <a:srgbClr val="C00000"/>
                  </a:solidFill>
                  <a:latin typeface="+mj-lt"/>
                  <a:ea typeface="宋体" panose="02010600030101010101" pitchFamily="2" charset="-122"/>
                </a:rPr>
                <a:t>TCP Client</a:t>
              </a:r>
              <a:endParaRPr lang="en-US" altLang="zh-CN" sz="1800" b="1" dirty="0">
                <a:solidFill>
                  <a:srgbClr val="C00000"/>
                </a:solidFill>
                <a:latin typeface="+mj-lt"/>
                <a:ea typeface="宋体" panose="02010600030101010101" pitchFamily="2" charset="-122"/>
              </a:endParaRPr>
            </a:p>
          </p:txBody>
        </p:sp>
        <p:sp>
          <p:nvSpPr>
            <p:cNvPr id="44067" name="Text Box 35"/>
            <p:cNvSpPr txBox="1">
              <a:spLocks noChangeArrowheads="1"/>
            </p:cNvSpPr>
            <p:nvPr/>
          </p:nvSpPr>
          <p:spPr bwMode="auto">
            <a:xfrm>
              <a:off x="5151435" y="1298120"/>
              <a:ext cx="2414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en-US" altLang="zh-CN" sz="1800" b="1" dirty="0">
                  <a:solidFill>
                    <a:srgbClr val="C00000"/>
                  </a:solidFill>
                  <a:latin typeface="+mj-lt"/>
                  <a:ea typeface="宋体" panose="02010600030101010101" pitchFamily="2" charset="-122"/>
                </a:rPr>
                <a:t>TCP Server</a:t>
              </a:r>
              <a:endParaRPr lang="en-US" altLang="zh-CN" sz="1800" b="1" dirty="0">
                <a:solidFill>
                  <a:srgbClr val="C00000"/>
                </a:solidFill>
                <a:latin typeface="+mj-lt"/>
                <a:ea typeface="宋体" panose="02010600030101010101" pitchFamily="2" charset="-122"/>
              </a:endParaRPr>
            </a:p>
          </p:txBody>
        </p:sp>
        <p:sp>
          <p:nvSpPr>
            <p:cNvPr id="44068" name="Text Box 36"/>
            <p:cNvSpPr txBox="1">
              <a:spLocks noChangeArrowheads="1"/>
            </p:cNvSpPr>
            <p:nvPr/>
          </p:nvSpPr>
          <p:spPr bwMode="auto">
            <a:xfrm>
              <a:off x="3730619" y="3290434"/>
              <a:ext cx="1166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建立连接</a:t>
              </a:r>
              <a:endParaRPr lang="en-US" altLang="zh-CN" sz="1800" dirty="0">
                <a:solidFill>
                  <a:srgbClr val="000008"/>
                </a:solidFill>
                <a:latin typeface="+mj-lt"/>
                <a:ea typeface="宋体" panose="02010600030101010101" pitchFamily="2" charset="-122"/>
              </a:endParaRPr>
            </a:p>
          </p:txBody>
        </p:sp>
        <p:sp>
          <p:nvSpPr>
            <p:cNvPr id="44069" name="Text Box 37"/>
            <p:cNvSpPr txBox="1">
              <a:spLocks noChangeArrowheads="1"/>
            </p:cNvSpPr>
            <p:nvPr/>
          </p:nvSpPr>
          <p:spPr bwMode="auto">
            <a:xfrm>
              <a:off x="3113085" y="3817483"/>
              <a:ext cx="238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数据请求</a:t>
              </a:r>
              <a:endParaRPr lang="en-US" altLang="zh-CN" sz="1800" dirty="0">
                <a:solidFill>
                  <a:srgbClr val="000008"/>
                </a:solidFill>
                <a:latin typeface="+mj-lt"/>
                <a:ea typeface="宋体" panose="02010600030101010101" pitchFamily="2" charset="-122"/>
              </a:endParaRPr>
            </a:p>
          </p:txBody>
        </p:sp>
        <p:sp>
          <p:nvSpPr>
            <p:cNvPr id="44070" name="Text Box 38"/>
            <p:cNvSpPr txBox="1">
              <a:spLocks noChangeArrowheads="1"/>
            </p:cNvSpPr>
            <p:nvPr/>
          </p:nvSpPr>
          <p:spPr bwMode="auto">
            <a:xfrm>
              <a:off x="3113085" y="4403270"/>
              <a:ext cx="2384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数据响应</a:t>
              </a:r>
              <a:endParaRPr lang="en-US" altLang="zh-CN" sz="1800" dirty="0">
                <a:solidFill>
                  <a:srgbClr val="000008"/>
                </a:solidFill>
                <a:latin typeface="+mj-lt"/>
                <a:ea typeface="宋体" panose="02010600030101010101" pitchFamily="2" charset="-122"/>
              </a:endParaRPr>
            </a:p>
          </p:txBody>
        </p:sp>
        <p:sp>
          <p:nvSpPr>
            <p:cNvPr id="44071" name="Text Box 39"/>
            <p:cNvSpPr txBox="1">
              <a:spLocks noChangeArrowheads="1"/>
            </p:cNvSpPr>
            <p:nvPr/>
          </p:nvSpPr>
          <p:spPr bwMode="auto">
            <a:xfrm>
              <a:off x="3113085" y="4981120"/>
              <a:ext cx="2384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关闭连接</a:t>
              </a:r>
              <a:endParaRPr lang="en-US" altLang="zh-CN" sz="1800" dirty="0">
                <a:solidFill>
                  <a:srgbClr val="000008"/>
                </a:solidFill>
                <a:latin typeface="+mj-lt"/>
                <a:ea typeface="宋体" panose="02010600030101010101" pitchFamily="2" charset="-122"/>
              </a:endParaRPr>
            </a:p>
          </p:txBody>
        </p:sp>
      </p:grpSp>
      <p:sp>
        <p:nvSpPr>
          <p:cNvPr id="3" name="Rectangle 2"/>
          <p:cNvSpPr>
            <a:spLocks noChangeArrowheads="1"/>
          </p:cNvSpPr>
          <p:nvPr/>
        </p:nvSpPr>
        <p:spPr bwMode="auto">
          <a:xfrm>
            <a:off x="476885" y="288925"/>
            <a:ext cx="7466330" cy="563245"/>
          </a:xfrm>
          <a:prstGeom prst="rect">
            <a:avLst/>
          </a:prstGeom>
          <a:noFill/>
          <a:ln w="9525">
            <a:noFill/>
            <a:miter lim="800000"/>
          </a:ln>
          <a:effectLst/>
        </p:spPr>
        <p:txBody>
          <a:bodyPr anchor="ctr"/>
          <a:lstStyle/>
          <a:p>
            <a:pPr algn="ctr"/>
            <a:r>
              <a:rPr lang="zh-CN" altLang="en-US" b="1" dirty="0" smtClean="0">
                <a:solidFill>
                  <a:srgbClr val="0000CC"/>
                </a:solidFill>
                <a:latin typeface="+mj-lt"/>
                <a:ea typeface="+mn-ea"/>
              </a:rPr>
              <a:t>基于</a:t>
            </a:r>
            <a:r>
              <a:rPr lang="en-US" altLang="zh-CN" b="1" dirty="0">
                <a:solidFill>
                  <a:srgbClr val="0000CC"/>
                </a:solidFill>
                <a:latin typeface="+mj-lt"/>
                <a:ea typeface="+mn-ea"/>
              </a:rPr>
              <a:t>TCP</a:t>
            </a:r>
            <a:r>
              <a:rPr lang="zh-CN" altLang="en-US" b="1" dirty="0">
                <a:solidFill>
                  <a:srgbClr val="0000CC"/>
                </a:solidFill>
                <a:latin typeface="+mj-lt"/>
                <a:ea typeface="+mn-ea"/>
              </a:rPr>
              <a:t>的</a:t>
            </a:r>
            <a:r>
              <a:rPr lang="en-US" altLang="zh-CN" b="1" dirty="0">
                <a:solidFill>
                  <a:srgbClr val="0000CC"/>
                </a:solidFill>
                <a:latin typeface="+mj-lt"/>
                <a:ea typeface="+mn-ea"/>
              </a:rPr>
              <a:t>Socket</a:t>
            </a:r>
            <a:r>
              <a:rPr lang="zh-CN" altLang="en-US" b="1" dirty="0">
                <a:solidFill>
                  <a:srgbClr val="0000CC"/>
                </a:solidFill>
                <a:latin typeface="+mj-lt"/>
                <a:ea typeface="+mn-ea"/>
              </a:rPr>
              <a:t>程序流程</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9"/>
          <p:cNvSpPr>
            <a:spLocks noChangeArrowheads="1"/>
          </p:cNvSpPr>
          <p:nvPr/>
        </p:nvSpPr>
        <p:spPr bwMode="auto">
          <a:xfrm>
            <a:off x="621394" y="1095328"/>
            <a:ext cx="2492196"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zh-CN" sz="2400" b="1" kern="10" dirty="0" smtClean="0">
                <a:solidFill>
                  <a:schemeClr val="tx2"/>
                </a:solidFill>
                <a:latin typeface="+mj-lt"/>
              </a:rPr>
              <a:t>connect</a:t>
            </a:r>
            <a:r>
              <a:rPr lang="zh-CN" altLang="en-US" sz="2400" b="1" kern="10" dirty="0" smtClean="0">
                <a:solidFill>
                  <a:schemeClr val="tx2"/>
                </a:solidFill>
                <a:latin typeface="+mj-lt"/>
              </a:rPr>
              <a:t>函数</a:t>
            </a:r>
            <a:endParaRPr kumimoji="0" lang="zh-CN" altLang="en-US" sz="2400" b="1" kern="10" dirty="0">
              <a:solidFill>
                <a:schemeClr val="tx2"/>
              </a:solidFill>
              <a:latin typeface="+mj-lt"/>
            </a:endParaRPr>
          </a:p>
        </p:txBody>
      </p:sp>
      <p:graphicFrame>
        <p:nvGraphicFramePr>
          <p:cNvPr id="8" name="表格 7"/>
          <p:cNvGraphicFramePr>
            <a:graphicFrameLocks noGrp="1"/>
          </p:cNvGraphicFramePr>
          <p:nvPr/>
        </p:nvGraphicFramePr>
        <p:xfrm>
          <a:off x="806558" y="3004488"/>
          <a:ext cx="8042801" cy="3346704"/>
        </p:xfrm>
        <a:graphic>
          <a:graphicData uri="http://schemas.openxmlformats.org/drawingml/2006/table">
            <a:tbl>
              <a:tblPr firstRow="1" bandRow="1">
                <a:tableStyleId>{D7AC3CCA-C797-4891-BE02-D94E43425B78}</a:tableStyleId>
              </a:tblPr>
              <a:tblGrid>
                <a:gridCol w="1885842"/>
                <a:gridCol w="6156959"/>
              </a:tblGrid>
              <a:tr h="672059">
                <a:tc>
                  <a:txBody>
                    <a:bodyPr/>
                    <a:lstStyle/>
                    <a:p>
                      <a:pPr>
                        <a:lnSpc>
                          <a:spcPct val="120000"/>
                        </a:lnSpc>
                      </a:pPr>
                      <a:r>
                        <a:rPr lang="zh-CN" altLang="en-US" sz="2400" b="0" dirty="0" smtClean="0">
                          <a:latin typeface="+mj-lt"/>
                          <a:ea typeface="+mn-ea"/>
                        </a:rPr>
                        <a:t>函数原型</a:t>
                      </a:r>
                      <a:endParaRPr lang="zh-CN" altLang="en-US" sz="2400" b="0" dirty="0">
                        <a:latin typeface="+mj-lt"/>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pPr>
                        <a:lnSpc>
                          <a:spcPct val="120000"/>
                        </a:lnSpc>
                      </a:pPr>
                      <a:r>
                        <a:rPr lang="en-US" altLang="zh-CN" sz="2400" b="1" dirty="0" err="1" smtClean="0">
                          <a:solidFill>
                            <a:srgbClr val="FF0000"/>
                          </a:solidFill>
                          <a:latin typeface="+mj-lt"/>
                          <a:ea typeface="+mn-ea"/>
                        </a:rPr>
                        <a:t>int</a:t>
                      </a:r>
                      <a:r>
                        <a:rPr lang="en-US" altLang="zh-CN" sz="2400" b="1" dirty="0" smtClean="0">
                          <a:solidFill>
                            <a:srgbClr val="FF0000"/>
                          </a:solidFill>
                          <a:latin typeface="+mj-lt"/>
                          <a:ea typeface="+mn-ea"/>
                        </a:rPr>
                        <a:t> connect(</a:t>
                      </a:r>
                      <a:r>
                        <a:rPr lang="en-US" altLang="zh-CN" sz="2400" b="1" dirty="0" err="1" smtClean="0">
                          <a:solidFill>
                            <a:srgbClr val="FF0000"/>
                          </a:solidFill>
                          <a:latin typeface="+mj-lt"/>
                          <a:ea typeface="+mn-ea"/>
                        </a:rPr>
                        <a:t>int</a:t>
                      </a:r>
                      <a:r>
                        <a:rPr lang="en-US" altLang="zh-CN" sz="2400" b="1" dirty="0" smtClean="0">
                          <a:solidFill>
                            <a:srgbClr val="FF0000"/>
                          </a:solidFill>
                          <a:latin typeface="+mj-lt"/>
                          <a:ea typeface="+mn-ea"/>
                        </a:rPr>
                        <a:t> </a:t>
                      </a:r>
                      <a:r>
                        <a:rPr lang="en-US" altLang="zh-CN" sz="2400" b="1" dirty="0" err="1" smtClean="0">
                          <a:solidFill>
                            <a:srgbClr val="FF0000"/>
                          </a:solidFill>
                          <a:latin typeface="+mj-lt"/>
                          <a:ea typeface="+mn-ea"/>
                        </a:rPr>
                        <a:t>sockfd</a:t>
                      </a:r>
                      <a:r>
                        <a:rPr lang="zh-CN" altLang="en-US" sz="2400" b="1" dirty="0" smtClean="0">
                          <a:solidFill>
                            <a:srgbClr val="FF0000"/>
                          </a:solidFill>
                          <a:latin typeface="+mj-lt"/>
                          <a:ea typeface="+mn-ea"/>
                        </a:rPr>
                        <a:t>，</a:t>
                      </a:r>
                      <a:r>
                        <a:rPr lang="en-US" altLang="zh-CN" sz="2400" b="1" dirty="0" err="1" smtClean="0">
                          <a:solidFill>
                            <a:srgbClr val="FF0000"/>
                          </a:solidFill>
                          <a:latin typeface="+mj-lt"/>
                          <a:ea typeface="+mn-ea"/>
                        </a:rPr>
                        <a:t>struct</a:t>
                      </a:r>
                      <a:r>
                        <a:rPr lang="en-US" altLang="zh-CN" sz="2400" b="1" dirty="0" smtClean="0">
                          <a:solidFill>
                            <a:srgbClr val="FF0000"/>
                          </a:solidFill>
                          <a:latin typeface="+mj-lt"/>
                          <a:ea typeface="+mn-ea"/>
                        </a:rPr>
                        <a:t> </a:t>
                      </a:r>
                      <a:r>
                        <a:rPr lang="en-US" altLang="zh-CN" sz="2400" b="1" dirty="0" err="1" smtClean="0">
                          <a:solidFill>
                            <a:srgbClr val="FF0000"/>
                          </a:solidFill>
                          <a:latin typeface="+mj-lt"/>
                          <a:ea typeface="+mn-ea"/>
                        </a:rPr>
                        <a:t>sockaddr</a:t>
                      </a:r>
                      <a:r>
                        <a:rPr lang="en-US" altLang="zh-CN" sz="2400" b="1" dirty="0" smtClean="0">
                          <a:solidFill>
                            <a:srgbClr val="FF0000"/>
                          </a:solidFill>
                          <a:latin typeface="+mj-lt"/>
                          <a:ea typeface="+mn-ea"/>
                        </a:rPr>
                        <a:t> *</a:t>
                      </a:r>
                      <a:r>
                        <a:rPr lang="en-US" altLang="zh-CN" sz="2400" b="1" dirty="0" err="1" smtClean="0">
                          <a:solidFill>
                            <a:srgbClr val="FF0000"/>
                          </a:solidFill>
                          <a:latin typeface="+mj-lt"/>
                          <a:ea typeface="+mn-ea"/>
                        </a:rPr>
                        <a:t>serv_addr</a:t>
                      </a:r>
                      <a:r>
                        <a:rPr lang="zh-CN" altLang="en-US" sz="2400" b="1" dirty="0" smtClean="0">
                          <a:solidFill>
                            <a:srgbClr val="FF0000"/>
                          </a:solidFill>
                          <a:latin typeface="+mj-lt"/>
                          <a:ea typeface="+mn-ea"/>
                        </a:rPr>
                        <a:t>，</a:t>
                      </a:r>
                      <a:r>
                        <a:rPr lang="en-US" altLang="zh-CN" sz="2400" b="1" dirty="0" err="1" smtClean="0">
                          <a:solidFill>
                            <a:srgbClr val="FF0000"/>
                          </a:solidFill>
                          <a:latin typeface="+mj-lt"/>
                          <a:ea typeface="+mn-ea"/>
                        </a:rPr>
                        <a:t>int</a:t>
                      </a:r>
                      <a:r>
                        <a:rPr lang="en-US" altLang="zh-CN" sz="2400" b="1" dirty="0" smtClean="0">
                          <a:solidFill>
                            <a:srgbClr val="FF0000"/>
                          </a:solidFill>
                          <a:latin typeface="+mj-lt"/>
                          <a:ea typeface="+mn-ea"/>
                        </a:rPr>
                        <a:t> </a:t>
                      </a:r>
                      <a:r>
                        <a:rPr lang="en-US" altLang="zh-CN" sz="2400" b="1" dirty="0" err="1" smtClean="0">
                          <a:solidFill>
                            <a:srgbClr val="FF0000"/>
                          </a:solidFill>
                          <a:latin typeface="+mj-lt"/>
                          <a:ea typeface="+mn-ea"/>
                        </a:rPr>
                        <a:t>addrlen</a:t>
                      </a:r>
                      <a:r>
                        <a:rPr lang="en-US" altLang="zh-CN" sz="2400" b="1" dirty="0" smtClean="0">
                          <a:solidFill>
                            <a:srgbClr val="FF0000"/>
                          </a:solidFill>
                          <a:latin typeface="+mj-lt"/>
                          <a:ea typeface="+mn-ea"/>
                        </a:rPr>
                        <a:t>)</a:t>
                      </a:r>
                      <a:r>
                        <a:rPr lang="zh-CN" altLang="en-US" sz="2400" b="1" dirty="0" smtClean="0">
                          <a:solidFill>
                            <a:srgbClr val="FF0000"/>
                          </a:solidFill>
                          <a:latin typeface="+mj-lt"/>
                          <a:ea typeface="+mn-ea"/>
                        </a:rPr>
                        <a:t>；</a:t>
                      </a:r>
                      <a:endParaRPr lang="zh-CN" altLang="sv-SE" sz="2400" b="1" dirty="0" smtClean="0">
                        <a:solidFill>
                          <a:srgbClr val="FF0000"/>
                        </a:solidFill>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963827">
                <a:tc>
                  <a:txBody>
                    <a:bodyPr/>
                    <a:lstStyle/>
                    <a:p>
                      <a:pPr>
                        <a:lnSpc>
                          <a:spcPct val="120000"/>
                        </a:lnSpc>
                      </a:pPr>
                      <a:r>
                        <a:rPr lang="zh-CN" altLang="en-US" sz="2400" b="0" dirty="0" smtClean="0">
                          <a:latin typeface="+mj-lt"/>
                          <a:ea typeface="+mn-ea"/>
                        </a:rPr>
                        <a:t>函数参数</a:t>
                      </a:r>
                      <a:endParaRPr lang="zh-CN" altLang="en-US" sz="2400" b="0" dirty="0">
                        <a:latin typeface="+mj-lt"/>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accent4">
                        <a:lumMod val="20000"/>
                        <a:lumOff val="80000"/>
                      </a:schemeClr>
                    </a:solidFill>
                  </a:tcPr>
                </a:tc>
                <a:tc>
                  <a:txBody>
                    <a:bodyPr/>
                    <a:lstStyle/>
                    <a:p>
                      <a:pPr>
                        <a:lnSpc>
                          <a:spcPct val="120000"/>
                        </a:lnSpc>
                      </a:pPr>
                      <a:r>
                        <a:rPr lang="en-US" altLang="zh-CN" sz="2400" b="0" dirty="0" err="1" smtClean="0">
                          <a:latin typeface="+mj-lt"/>
                          <a:ea typeface="+mn-ea"/>
                        </a:rPr>
                        <a:t>sockfd</a:t>
                      </a:r>
                      <a:r>
                        <a:rPr lang="zh-CN" altLang="en-US" sz="2400" b="0" dirty="0" smtClean="0">
                          <a:latin typeface="+mj-lt"/>
                          <a:ea typeface="+mn-ea"/>
                        </a:rPr>
                        <a:t>： 套接字描述符；</a:t>
                      </a:r>
                      <a:endParaRPr lang="en-US" altLang="zh-CN" sz="2400" b="0" dirty="0" smtClean="0">
                        <a:latin typeface="+mj-lt"/>
                        <a:ea typeface="+mn-ea"/>
                      </a:endParaRPr>
                    </a:p>
                    <a:p>
                      <a:pPr>
                        <a:lnSpc>
                          <a:spcPct val="120000"/>
                        </a:lnSpc>
                      </a:pPr>
                      <a:r>
                        <a:rPr lang="en-US" altLang="zh-CN" sz="2400" b="0" dirty="0" err="1" smtClean="0">
                          <a:latin typeface="+mj-lt"/>
                          <a:ea typeface="+mn-ea"/>
                        </a:rPr>
                        <a:t>serv_addr</a:t>
                      </a:r>
                      <a:r>
                        <a:rPr lang="zh-CN" altLang="en-US" sz="2400" b="0" dirty="0" smtClean="0">
                          <a:latin typeface="+mj-lt"/>
                          <a:ea typeface="+mn-ea"/>
                        </a:rPr>
                        <a:t>：指向服务器的</a:t>
                      </a:r>
                      <a:r>
                        <a:rPr lang="en-US" altLang="zh-CN" sz="2400" b="0" dirty="0" smtClean="0">
                          <a:latin typeface="+mj-lt"/>
                          <a:ea typeface="+mn-ea"/>
                        </a:rPr>
                        <a:t>IP</a:t>
                      </a:r>
                      <a:r>
                        <a:rPr lang="zh-CN" altLang="en-US" sz="2400" b="0" dirty="0" smtClean="0">
                          <a:latin typeface="+mj-lt"/>
                          <a:ea typeface="+mn-ea"/>
                        </a:rPr>
                        <a:t>地址结构的指针；</a:t>
                      </a:r>
                      <a:endParaRPr lang="en-US" altLang="zh-CN" sz="2400" b="0" dirty="0" smtClean="0">
                        <a:latin typeface="+mj-lt"/>
                        <a:ea typeface="+mn-ea"/>
                      </a:endParaRPr>
                    </a:p>
                    <a:p>
                      <a:pPr>
                        <a:lnSpc>
                          <a:spcPct val="120000"/>
                        </a:lnSpc>
                      </a:pPr>
                      <a:r>
                        <a:rPr lang="en-US" altLang="zh-CN" sz="2400" b="0" dirty="0" err="1" smtClean="0">
                          <a:latin typeface="+mj-lt"/>
                          <a:ea typeface="+mn-ea"/>
                        </a:rPr>
                        <a:t>addrlen</a:t>
                      </a:r>
                      <a:r>
                        <a:rPr lang="zh-CN" altLang="en-US" sz="2400" b="0" dirty="0" smtClean="0">
                          <a:latin typeface="+mj-lt"/>
                          <a:ea typeface="+mn-ea"/>
                        </a:rPr>
                        <a:t>： </a:t>
                      </a:r>
                      <a:r>
                        <a:rPr lang="en-US" altLang="zh-CN" sz="2400" b="0" dirty="0" smtClean="0">
                          <a:latin typeface="+mj-lt"/>
                          <a:ea typeface="+mn-ea"/>
                        </a:rPr>
                        <a:t>IP</a:t>
                      </a:r>
                      <a:r>
                        <a:rPr lang="zh-CN" altLang="en-US" sz="2400" b="0" dirty="0" smtClean="0">
                          <a:latin typeface="+mj-lt"/>
                          <a:ea typeface="+mn-ea"/>
                        </a:rPr>
                        <a:t>地址的长度。</a:t>
                      </a:r>
                      <a:endParaRPr lang="en-US" altLang="zh-CN" sz="2400" b="0" dirty="0" smtClean="0">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accent4">
                        <a:lumMod val="20000"/>
                        <a:lumOff val="80000"/>
                      </a:schemeClr>
                    </a:solidFill>
                  </a:tcPr>
                </a:tc>
              </a:tr>
              <a:tr h="370840">
                <a:tc>
                  <a:txBody>
                    <a:bodyPr/>
                    <a:lstStyle/>
                    <a:p>
                      <a:pPr>
                        <a:lnSpc>
                          <a:spcPct val="120000"/>
                        </a:lnSpc>
                      </a:pPr>
                      <a:r>
                        <a:rPr lang="zh-CN" altLang="en-US" sz="2400" b="0" dirty="0" smtClean="0">
                          <a:latin typeface="+mj-lt"/>
                          <a:ea typeface="+mn-ea"/>
                        </a:rPr>
                        <a:t>函数返回值</a:t>
                      </a:r>
                      <a:endParaRPr lang="zh-CN" altLang="en-US" sz="2400" b="0" dirty="0">
                        <a:latin typeface="+mj-lt"/>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pPr>
                        <a:lnSpc>
                          <a:spcPct val="120000"/>
                        </a:lnSpc>
                      </a:pPr>
                      <a:r>
                        <a:rPr lang="zh-CN" altLang="en-US" sz="2400" b="0" dirty="0" smtClean="0">
                          <a:latin typeface="+mj-lt"/>
                          <a:ea typeface="+mn-ea"/>
                        </a:rPr>
                        <a:t>成功：</a:t>
                      </a:r>
                      <a:r>
                        <a:rPr lang="en-US" altLang="zh-CN" sz="2400" b="0" dirty="0" smtClean="0">
                          <a:latin typeface="+mj-lt"/>
                          <a:ea typeface="+mn-ea"/>
                        </a:rPr>
                        <a:t>0</a:t>
                      </a:r>
                      <a:r>
                        <a:rPr lang="zh-CN" altLang="en-US" sz="2400" b="0" dirty="0" smtClean="0">
                          <a:latin typeface="+mj-lt"/>
                          <a:ea typeface="+mn-ea"/>
                        </a:rPr>
                        <a:t>；</a:t>
                      </a:r>
                      <a:endParaRPr lang="en-US" altLang="zh-CN" sz="2400" b="0" dirty="0" smtClean="0">
                        <a:latin typeface="+mj-lt"/>
                        <a:ea typeface="+mn-ea"/>
                      </a:endParaRPr>
                    </a:p>
                    <a:p>
                      <a:pPr>
                        <a:lnSpc>
                          <a:spcPct val="120000"/>
                        </a:lnSpc>
                      </a:pPr>
                      <a:r>
                        <a:rPr lang="zh-CN" altLang="en-US" sz="2400" b="0" dirty="0" smtClean="0">
                          <a:latin typeface="+mj-lt"/>
                          <a:ea typeface="+mn-ea"/>
                        </a:rPr>
                        <a:t>出错：</a:t>
                      </a:r>
                      <a:r>
                        <a:rPr lang="en-US" altLang="zh-CN" sz="2400" b="0" dirty="0" smtClean="0">
                          <a:latin typeface="+mj-lt"/>
                          <a:ea typeface="+mn-ea"/>
                        </a:rPr>
                        <a:t>-1</a:t>
                      </a:r>
                      <a:endParaRPr lang="zh-CN" altLang="en-US" sz="2400" b="0" dirty="0" smtClean="0">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sp>
        <p:nvSpPr>
          <p:cNvPr id="9" name="Rectangle 3"/>
          <p:cNvSpPr txBox="1">
            <a:spLocks noChangeArrowheads="1"/>
          </p:cNvSpPr>
          <p:nvPr/>
        </p:nvSpPr>
        <p:spPr>
          <a:xfrm>
            <a:off x="277792" y="1645920"/>
            <a:ext cx="8571568" cy="1504712"/>
          </a:xfrm>
          <a:prstGeom prst="rect">
            <a:avLst/>
          </a:prstGeom>
        </p:spPr>
        <p:txBody>
          <a:bodyPr/>
          <a:lstStyle/>
          <a:p>
            <a:pPr marL="342900" lvl="0" algn="just" eaLnBrk="0" hangingPunct="0">
              <a:lnSpc>
                <a:spcPct val="150000"/>
              </a:lnSpc>
              <a:spcBef>
                <a:spcPct val="20000"/>
              </a:spcBef>
              <a:buClr>
                <a:schemeClr val="accent1"/>
              </a:buClr>
              <a:buSzPct val="60000"/>
            </a:pPr>
            <a:r>
              <a:rPr lang="zh-CN" altLang="en-US" sz="2400" b="1" kern="0" dirty="0" smtClean="0">
                <a:solidFill>
                  <a:srgbClr val="0000CC"/>
                </a:solidFill>
                <a:latin typeface="+mj-lt"/>
                <a:ea typeface="+mn-ea"/>
              </a:rPr>
              <a:t>当客户端用</a:t>
            </a:r>
            <a:r>
              <a:rPr lang="en-US" altLang="zh-CN" sz="2400" b="1" kern="0" dirty="0">
                <a:solidFill>
                  <a:srgbClr val="0000CC"/>
                </a:solidFill>
                <a:latin typeface="+mj-lt"/>
                <a:ea typeface="+mn-ea"/>
              </a:rPr>
              <a:t>socket</a:t>
            </a:r>
            <a:r>
              <a:rPr lang="zh-CN" altLang="en-US" sz="2400" b="1" kern="0" dirty="0">
                <a:solidFill>
                  <a:srgbClr val="0000CC"/>
                </a:solidFill>
                <a:latin typeface="+mj-lt"/>
                <a:ea typeface="+mn-ea"/>
              </a:rPr>
              <a:t>建立了套接口后，可以调用</a:t>
            </a:r>
            <a:r>
              <a:rPr lang="en-US" altLang="zh-CN" sz="2400" b="1" kern="0" dirty="0" smtClean="0">
                <a:solidFill>
                  <a:srgbClr val="0000CC"/>
                </a:solidFill>
                <a:latin typeface="+mj-lt"/>
                <a:ea typeface="+mn-ea"/>
              </a:rPr>
              <a:t>connect</a:t>
            </a:r>
            <a:r>
              <a:rPr lang="zh-CN" altLang="en-US" sz="2400" b="1" kern="0" dirty="0" smtClean="0">
                <a:solidFill>
                  <a:srgbClr val="0000CC"/>
                </a:solidFill>
                <a:latin typeface="+mj-lt"/>
                <a:ea typeface="+mn-ea"/>
              </a:rPr>
              <a:t>函数为</a:t>
            </a:r>
            <a:r>
              <a:rPr lang="zh-CN" altLang="en-US" sz="2400" b="1" kern="0" dirty="0">
                <a:solidFill>
                  <a:srgbClr val="0000CC"/>
                </a:solidFill>
                <a:latin typeface="+mj-lt"/>
                <a:ea typeface="+mn-ea"/>
              </a:rPr>
              <a:t>这个套接字</a:t>
            </a:r>
            <a:r>
              <a:rPr lang="zh-CN" altLang="en-US" sz="2400" b="1" kern="0" dirty="0" smtClean="0">
                <a:solidFill>
                  <a:srgbClr val="0000CC"/>
                </a:solidFill>
                <a:latin typeface="+mj-lt"/>
                <a:ea typeface="+mn-ea"/>
              </a:rPr>
              <a:t>指明远程服务器的地址，以进行连接。</a:t>
            </a:r>
            <a:endParaRPr kumimoji="0" lang="zh-CN" altLang="en-US" sz="2400" b="1" i="0" u="none" strike="noStrike" kern="0" cap="none" spc="0" normalizeH="0" baseline="0" noProof="0" dirty="0">
              <a:ln>
                <a:noFill/>
              </a:ln>
              <a:solidFill>
                <a:srgbClr val="0000CC"/>
              </a:solidFill>
              <a:effectLst/>
              <a:uLnTx/>
              <a:uFillTx/>
              <a:latin typeface="+mj-lt"/>
              <a:ea typeface="+mn-ea"/>
            </a:endParaRPr>
          </a:p>
        </p:txBody>
      </p:sp>
      <p:sp>
        <p:nvSpPr>
          <p:cNvPr id="10"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smtClean="0">
                <a:solidFill>
                  <a:srgbClr val="0000CC"/>
                </a:solidFill>
                <a:latin typeface="+mj-lt"/>
                <a:ea typeface="+mn-ea"/>
              </a:rPr>
              <a:t>3</a:t>
            </a:r>
            <a:r>
              <a:rPr lang="zh-CN" altLang="en-US" b="1" dirty="0" smtClean="0">
                <a:solidFill>
                  <a:srgbClr val="0000CC"/>
                </a:solidFill>
                <a:latin typeface="+mj-lt"/>
                <a:ea typeface="+mn-ea"/>
              </a:rPr>
              <a:t>、</a:t>
            </a:r>
            <a:r>
              <a:rPr lang="en-US" altLang="zh-CN" b="1" dirty="0" smtClean="0">
                <a:solidFill>
                  <a:srgbClr val="0000CC"/>
                </a:solidFill>
                <a:latin typeface="+mj-lt"/>
                <a:ea typeface="+mn-ea"/>
              </a:rPr>
              <a:t>Socket</a:t>
            </a:r>
            <a:r>
              <a:rPr lang="zh-CN" altLang="en-US" b="1" dirty="0">
                <a:solidFill>
                  <a:srgbClr val="0000CC"/>
                </a:solidFill>
                <a:latin typeface="+mj-lt"/>
                <a:ea typeface="+mn-ea"/>
              </a:rPr>
              <a:t>网络函数</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7910" y="1291770"/>
            <a:ext cx="6488112" cy="4776788"/>
            <a:chOff x="1077910" y="1291770"/>
            <a:chExt cx="6488112" cy="4776788"/>
          </a:xfrm>
        </p:grpSpPr>
        <p:sp>
          <p:nvSpPr>
            <p:cNvPr id="44035" name="Rectangle 3"/>
            <p:cNvSpPr>
              <a:spLocks noChangeArrowheads="1"/>
            </p:cNvSpPr>
            <p:nvPr/>
          </p:nvSpPr>
          <p:spPr bwMode="auto">
            <a:xfrm>
              <a:off x="1493835" y="1791833"/>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a:solidFill>
                    <a:srgbClr val="000008"/>
                  </a:solidFill>
                  <a:latin typeface="+mj-lt"/>
                  <a:ea typeface="宋体" panose="02010600030101010101" pitchFamily="2" charset="-122"/>
                </a:rPr>
                <a:t>socket()</a:t>
              </a:r>
              <a:endParaRPr lang="en-US" altLang="zh-CN" sz="1800" dirty="0">
                <a:solidFill>
                  <a:srgbClr val="000008"/>
                </a:solidFill>
                <a:latin typeface="+mj-lt"/>
                <a:ea typeface="宋体" panose="02010600030101010101" pitchFamily="2" charset="-122"/>
              </a:endParaRPr>
            </a:p>
          </p:txBody>
        </p:sp>
        <p:sp>
          <p:nvSpPr>
            <p:cNvPr id="44036" name="Rectangle 4"/>
            <p:cNvSpPr>
              <a:spLocks noChangeArrowheads="1"/>
            </p:cNvSpPr>
            <p:nvPr/>
          </p:nvSpPr>
          <p:spPr bwMode="auto">
            <a:xfrm>
              <a:off x="5530847" y="1791833"/>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socket()</a:t>
              </a:r>
              <a:endParaRPr lang="en-US" altLang="zh-CN" sz="1800">
                <a:solidFill>
                  <a:srgbClr val="000008"/>
                </a:solidFill>
                <a:latin typeface="+mj-lt"/>
                <a:ea typeface="宋体" panose="02010600030101010101" pitchFamily="2" charset="-122"/>
              </a:endParaRPr>
            </a:p>
          </p:txBody>
        </p:sp>
        <p:sp>
          <p:nvSpPr>
            <p:cNvPr id="44037" name="Rectangle 5"/>
            <p:cNvSpPr>
              <a:spLocks noChangeArrowheads="1"/>
            </p:cNvSpPr>
            <p:nvPr/>
          </p:nvSpPr>
          <p:spPr bwMode="auto">
            <a:xfrm>
              <a:off x="5529260" y="2376033"/>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bind()</a:t>
              </a:r>
              <a:endParaRPr lang="en-US" altLang="zh-CN" sz="1800">
                <a:solidFill>
                  <a:srgbClr val="000008"/>
                </a:solidFill>
                <a:latin typeface="+mj-lt"/>
                <a:ea typeface="宋体" panose="02010600030101010101" pitchFamily="2" charset="-122"/>
              </a:endParaRPr>
            </a:p>
          </p:txBody>
        </p:sp>
        <p:sp>
          <p:nvSpPr>
            <p:cNvPr id="44038" name="Rectangle 6"/>
            <p:cNvSpPr>
              <a:spLocks noChangeArrowheads="1"/>
            </p:cNvSpPr>
            <p:nvPr/>
          </p:nvSpPr>
          <p:spPr bwMode="auto">
            <a:xfrm>
              <a:off x="5530847" y="2917370"/>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listen()</a:t>
              </a:r>
              <a:endParaRPr lang="en-US" altLang="zh-CN" sz="1800">
                <a:solidFill>
                  <a:srgbClr val="000008"/>
                </a:solidFill>
                <a:latin typeface="+mj-lt"/>
                <a:ea typeface="宋体" panose="02010600030101010101" pitchFamily="2" charset="-122"/>
              </a:endParaRPr>
            </a:p>
          </p:txBody>
        </p:sp>
        <p:sp>
          <p:nvSpPr>
            <p:cNvPr id="44039" name="Rectangle 7"/>
            <p:cNvSpPr>
              <a:spLocks noChangeArrowheads="1"/>
            </p:cNvSpPr>
            <p:nvPr/>
          </p:nvSpPr>
          <p:spPr bwMode="auto">
            <a:xfrm>
              <a:off x="5529260" y="3501570"/>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accept()</a:t>
              </a:r>
              <a:endParaRPr lang="en-US" altLang="zh-CN" sz="1800">
                <a:solidFill>
                  <a:srgbClr val="000008"/>
                </a:solidFill>
                <a:latin typeface="+mj-lt"/>
                <a:ea typeface="宋体" panose="02010600030101010101" pitchFamily="2" charset="-122"/>
              </a:endParaRPr>
            </a:p>
          </p:txBody>
        </p:sp>
        <p:sp>
          <p:nvSpPr>
            <p:cNvPr id="44040" name="Rectangle 8"/>
            <p:cNvSpPr>
              <a:spLocks noChangeArrowheads="1"/>
            </p:cNvSpPr>
            <p:nvPr/>
          </p:nvSpPr>
          <p:spPr bwMode="auto">
            <a:xfrm>
              <a:off x="5530847" y="404290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1" name="Rectangle 9"/>
            <p:cNvSpPr>
              <a:spLocks noChangeArrowheads="1"/>
            </p:cNvSpPr>
            <p:nvPr/>
          </p:nvSpPr>
          <p:spPr bwMode="auto">
            <a:xfrm>
              <a:off x="5529260" y="462710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sned</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2" name="Rectangle 10"/>
            <p:cNvSpPr>
              <a:spLocks noChangeArrowheads="1"/>
            </p:cNvSpPr>
            <p:nvPr/>
          </p:nvSpPr>
          <p:spPr bwMode="auto">
            <a:xfrm>
              <a:off x="5530847" y="51684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3" name="Rectangle 11"/>
            <p:cNvSpPr>
              <a:spLocks noChangeArrowheads="1"/>
            </p:cNvSpPr>
            <p:nvPr/>
          </p:nvSpPr>
          <p:spPr bwMode="auto">
            <a:xfrm>
              <a:off x="5529260" y="57526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close()</a:t>
              </a:r>
              <a:endParaRPr lang="en-US" altLang="zh-CN" sz="1800">
                <a:solidFill>
                  <a:srgbClr val="000008"/>
                </a:solidFill>
                <a:latin typeface="+mj-lt"/>
                <a:ea typeface="宋体" panose="02010600030101010101" pitchFamily="2" charset="-122"/>
              </a:endParaRPr>
            </a:p>
          </p:txBody>
        </p:sp>
        <p:sp>
          <p:nvSpPr>
            <p:cNvPr id="44044" name="Rectangle 12"/>
            <p:cNvSpPr>
              <a:spLocks noChangeArrowheads="1"/>
            </p:cNvSpPr>
            <p:nvPr/>
          </p:nvSpPr>
          <p:spPr bwMode="auto">
            <a:xfrm>
              <a:off x="1495422" y="3503158"/>
              <a:ext cx="1619250" cy="315912"/>
            </a:xfrm>
            <a:prstGeom prst="rect">
              <a:avLst/>
            </a:prstGeom>
            <a:solidFill>
              <a:srgbClr val="FF0000"/>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a:solidFill>
                    <a:srgbClr val="000008"/>
                  </a:solidFill>
                  <a:latin typeface="+mj-lt"/>
                  <a:ea typeface="宋体" panose="02010600030101010101" pitchFamily="2" charset="-122"/>
                </a:rPr>
                <a:t>connect()</a:t>
              </a:r>
              <a:endParaRPr lang="en-US" altLang="zh-CN" sz="1800" dirty="0">
                <a:solidFill>
                  <a:srgbClr val="000008"/>
                </a:solidFill>
                <a:latin typeface="+mj-lt"/>
                <a:ea typeface="宋体" panose="02010600030101010101" pitchFamily="2" charset="-122"/>
              </a:endParaRPr>
            </a:p>
          </p:txBody>
        </p:sp>
        <p:sp>
          <p:nvSpPr>
            <p:cNvPr id="44045" name="Rectangle 13"/>
            <p:cNvSpPr>
              <a:spLocks noChangeArrowheads="1"/>
            </p:cNvSpPr>
            <p:nvPr/>
          </p:nvSpPr>
          <p:spPr bwMode="auto">
            <a:xfrm>
              <a:off x="1493835" y="404290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sned</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6" name="Rectangle 14"/>
            <p:cNvSpPr>
              <a:spLocks noChangeArrowheads="1"/>
            </p:cNvSpPr>
            <p:nvPr/>
          </p:nvSpPr>
          <p:spPr bwMode="auto">
            <a:xfrm>
              <a:off x="1495422" y="462869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7" name="Rectangle 15"/>
            <p:cNvSpPr>
              <a:spLocks noChangeArrowheads="1"/>
            </p:cNvSpPr>
            <p:nvPr/>
          </p:nvSpPr>
          <p:spPr bwMode="auto">
            <a:xfrm>
              <a:off x="1493835" y="51684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close()</a:t>
              </a:r>
              <a:endParaRPr lang="en-US" altLang="zh-CN" sz="1800">
                <a:solidFill>
                  <a:srgbClr val="000008"/>
                </a:solidFill>
                <a:latin typeface="+mj-lt"/>
                <a:ea typeface="宋体" panose="02010600030101010101" pitchFamily="2" charset="-122"/>
              </a:endParaRPr>
            </a:p>
          </p:txBody>
        </p:sp>
        <p:cxnSp>
          <p:nvCxnSpPr>
            <p:cNvPr id="44048" name="AutoShape 16"/>
            <p:cNvCxnSpPr>
              <a:cxnSpLocks noChangeShapeType="1"/>
              <a:stCxn id="44035" idx="2"/>
              <a:endCxn id="44044" idx="0"/>
            </p:cNvCxnSpPr>
            <p:nvPr/>
          </p:nvCxnSpPr>
          <p:spPr bwMode="auto">
            <a:xfrm>
              <a:off x="2303460" y="2122033"/>
              <a:ext cx="1587" cy="1366837"/>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49" name="AutoShape 17"/>
            <p:cNvCxnSpPr>
              <a:cxnSpLocks noChangeShapeType="1"/>
              <a:stCxn id="44044" idx="2"/>
              <a:endCxn id="44045" idx="0"/>
            </p:cNvCxnSpPr>
            <p:nvPr/>
          </p:nvCxnSpPr>
          <p:spPr bwMode="auto">
            <a:xfrm flipH="1">
              <a:off x="2303460" y="3833358"/>
              <a:ext cx="1587" cy="19526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0" name="AutoShape 18"/>
            <p:cNvCxnSpPr>
              <a:cxnSpLocks noChangeShapeType="1"/>
              <a:stCxn id="44045" idx="2"/>
              <a:endCxn id="44046" idx="0"/>
            </p:cNvCxnSpPr>
            <p:nvPr/>
          </p:nvCxnSpPr>
          <p:spPr bwMode="auto">
            <a:xfrm>
              <a:off x="2303460" y="4373108"/>
              <a:ext cx="1587" cy="24130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1" name="AutoShape 19"/>
            <p:cNvCxnSpPr>
              <a:cxnSpLocks noChangeShapeType="1"/>
              <a:stCxn id="44046" idx="2"/>
              <a:endCxn id="44047" idx="0"/>
            </p:cNvCxnSpPr>
            <p:nvPr/>
          </p:nvCxnSpPr>
          <p:spPr bwMode="auto">
            <a:xfrm flipH="1">
              <a:off x="2303460" y="4958895"/>
              <a:ext cx="1587" cy="19526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2" name="AutoShape 20"/>
            <p:cNvCxnSpPr>
              <a:cxnSpLocks noChangeShapeType="1"/>
              <a:stCxn id="44036" idx="2"/>
              <a:endCxn id="44037" idx="0"/>
            </p:cNvCxnSpPr>
            <p:nvPr/>
          </p:nvCxnSpPr>
          <p:spPr bwMode="auto">
            <a:xfrm flipH="1">
              <a:off x="6338885" y="2122033"/>
              <a:ext cx="1587" cy="23971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3" name="AutoShape 21"/>
            <p:cNvCxnSpPr>
              <a:cxnSpLocks noChangeShapeType="1"/>
              <a:stCxn id="44037" idx="2"/>
              <a:endCxn id="44038" idx="0"/>
            </p:cNvCxnSpPr>
            <p:nvPr/>
          </p:nvCxnSpPr>
          <p:spPr bwMode="auto">
            <a:xfrm>
              <a:off x="6338885" y="2706233"/>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4" name="AutoShape 22"/>
            <p:cNvCxnSpPr>
              <a:cxnSpLocks noChangeShapeType="1"/>
              <a:stCxn id="44038" idx="2"/>
              <a:endCxn id="44039" idx="0"/>
            </p:cNvCxnSpPr>
            <p:nvPr/>
          </p:nvCxnSpPr>
          <p:spPr bwMode="auto">
            <a:xfrm flipH="1">
              <a:off x="6338885" y="3247570"/>
              <a:ext cx="1587" cy="23971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5" name="AutoShape 23"/>
            <p:cNvCxnSpPr>
              <a:cxnSpLocks noChangeShapeType="1"/>
              <a:stCxn id="44039" idx="2"/>
              <a:endCxn id="44040" idx="0"/>
            </p:cNvCxnSpPr>
            <p:nvPr/>
          </p:nvCxnSpPr>
          <p:spPr bwMode="auto">
            <a:xfrm>
              <a:off x="6338885" y="3831770"/>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6" name="AutoShape 24"/>
            <p:cNvCxnSpPr>
              <a:cxnSpLocks noChangeShapeType="1"/>
              <a:stCxn id="44040" idx="2"/>
              <a:endCxn id="44041" idx="0"/>
            </p:cNvCxnSpPr>
            <p:nvPr/>
          </p:nvCxnSpPr>
          <p:spPr bwMode="auto">
            <a:xfrm flipH="1">
              <a:off x="6338885" y="4373108"/>
              <a:ext cx="1587" cy="23971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7" name="AutoShape 25"/>
            <p:cNvCxnSpPr>
              <a:cxnSpLocks noChangeShapeType="1"/>
              <a:stCxn id="44041" idx="2"/>
              <a:endCxn id="44042" idx="0"/>
            </p:cNvCxnSpPr>
            <p:nvPr/>
          </p:nvCxnSpPr>
          <p:spPr bwMode="auto">
            <a:xfrm>
              <a:off x="6338885" y="4957308"/>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8" name="AutoShape 26"/>
            <p:cNvCxnSpPr>
              <a:cxnSpLocks noChangeShapeType="1"/>
              <a:stCxn id="44042" idx="2"/>
              <a:endCxn id="44043" idx="0"/>
            </p:cNvCxnSpPr>
            <p:nvPr/>
          </p:nvCxnSpPr>
          <p:spPr bwMode="auto">
            <a:xfrm flipH="1">
              <a:off x="6338885" y="5498645"/>
              <a:ext cx="1587" cy="23971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9" name="AutoShape 27"/>
            <p:cNvCxnSpPr>
              <a:cxnSpLocks noChangeShapeType="1"/>
              <a:stCxn id="44046" idx="1"/>
              <a:endCxn id="44045" idx="1"/>
            </p:cNvCxnSpPr>
            <p:nvPr/>
          </p:nvCxnSpPr>
          <p:spPr bwMode="auto">
            <a:xfrm rot="10800000">
              <a:off x="1479547" y="4201658"/>
              <a:ext cx="1588" cy="585787"/>
            </a:xfrm>
            <a:prstGeom prst="bentConnector3">
              <a:avLst>
                <a:gd name="adj1" fmla="val 13600005"/>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44060" name="AutoShape 28"/>
            <p:cNvCxnSpPr>
              <a:cxnSpLocks noChangeShapeType="1"/>
              <a:stCxn id="44041" idx="3"/>
              <a:endCxn id="44040" idx="3"/>
            </p:cNvCxnSpPr>
            <p:nvPr/>
          </p:nvCxnSpPr>
          <p:spPr bwMode="auto">
            <a:xfrm flipV="1">
              <a:off x="7162797" y="4201658"/>
              <a:ext cx="1588" cy="584200"/>
            </a:xfrm>
            <a:prstGeom prst="bentConnector3">
              <a:avLst>
                <a:gd name="adj1" fmla="val 13600005"/>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44061" name="AutoShape 29"/>
            <p:cNvCxnSpPr>
              <a:cxnSpLocks noChangeShapeType="1"/>
              <a:stCxn id="44043" idx="3"/>
              <a:endCxn id="44039" idx="3"/>
            </p:cNvCxnSpPr>
            <p:nvPr/>
          </p:nvCxnSpPr>
          <p:spPr bwMode="auto">
            <a:xfrm flipV="1">
              <a:off x="7162797" y="3660320"/>
              <a:ext cx="1588" cy="2251075"/>
            </a:xfrm>
            <a:prstGeom prst="bentConnector3">
              <a:avLst>
                <a:gd name="adj1" fmla="val 34100014"/>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44062" name="AutoShape 30"/>
            <p:cNvCxnSpPr>
              <a:cxnSpLocks noChangeShapeType="1"/>
              <a:stCxn id="44044" idx="3"/>
              <a:endCxn id="44039" idx="1"/>
            </p:cNvCxnSpPr>
            <p:nvPr/>
          </p:nvCxnSpPr>
          <p:spPr bwMode="auto">
            <a:xfrm flipV="1">
              <a:off x="3128960" y="3660320"/>
              <a:ext cx="2386012" cy="1588"/>
            </a:xfrm>
            <a:prstGeom prst="straightConnector1">
              <a:avLst/>
            </a:prstGeom>
            <a:noFill/>
            <a:ln w="28575">
              <a:solidFill>
                <a:srgbClr val="000008"/>
              </a:solidFill>
              <a:prstDash val="dash"/>
              <a:round/>
              <a:tailEnd type="triangle" w="med" len="med"/>
            </a:ln>
            <a:extLst>
              <a:ext uri="{909E8E84-426E-40DD-AFC4-6F175D3DCCD1}">
                <a14:hiddenFill xmlns:a14="http://schemas.microsoft.com/office/drawing/2010/main">
                  <a:noFill/>
                </a14:hiddenFill>
              </a:ext>
            </a:extLst>
          </p:spPr>
        </p:cxnSp>
        <p:cxnSp>
          <p:nvCxnSpPr>
            <p:cNvPr id="44063" name="AutoShape 31"/>
            <p:cNvCxnSpPr>
              <a:cxnSpLocks noChangeShapeType="1"/>
              <a:stCxn id="44045" idx="3"/>
              <a:endCxn id="44040" idx="1"/>
            </p:cNvCxnSpPr>
            <p:nvPr/>
          </p:nvCxnSpPr>
          <p:spPr bwMode="auto">
            <a:xfrm>
              <a:off x="3127372" y="4201658"/>
              <a:ext cx="2389188" cy="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64" name="AutoShape 32"/>
            <p:cNvCxnSpPr>
              <a:cxnSpLocks noChangeShapeType="1"/>
              <a:stCxn id="44041" idx="1"/>
              <a:endCxn id="44046" idx="3"/>
            </p:cNvCxnSpPr>
            <p:nvPr/>
          </p:nvCxnSpPr>
          <p:spPr bwMode="auto">
            <a:xfrm flipH="1">
              <a:off x="3128960" y="4785858"/>
              <a:ext cx="2386012" cy="1587"/>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65" name="AutoShape 33"/>
            <p:cNvCxnSpPr>
              <a:cxnSpLocks noChangeShapeType="1"/>
              <a:stCxn id="44047" idx="3"/>
              <a:endCxn id="44042" idx="1"/>
            </p:cNvCxnSpPr>
            <p:nvPr/>
          </p:nvCxnSpPr>
          <p:spPr bwMode="auto">
            <a:xfrm>
              <a:off x="3127372" y="5327195"/>
              <a:ext cx="2389188" cy="0"/>
            </a:xfrm>
            <a:prstGeom prst="straightConnector1">
              <a:avLst/>
            </a:prstGeom>
            <a:noFill/>
            <a:ln w="28575">
              <a:solidFill>
                <a:srgbClr val="000008"/>
              </a:solidFill>
              <a:prstDash val="dash"/>
              <a:round/>
              <a:tailEnd type="triangle" w="med" len="med"/>
            </a:ln>
            <a:extLst>
              <a:ext uri="{909E8E84-426E-40DD-AFC4-6F175D3DCCD1}">
                <a14:hiddenFill xmlns:a14="http://schemas.microsoft.com/office/drawing/2010/main">
                  <a:noFill/>
                </a14:hiddenFill>
              </a:ext>
            </a:extLst>
          </p:spPr>
        </p:cxnSp>
        <p:sp>
          <p:nvSpPr>
            <p:cNvPr id="44066" name="Text Box 34"/>
            <p:cNvSpPr txBox="1">
              <a:spLocks noChangeArrowheads="1"/>
            </p:cNvSpPr>
            <p:nvPr/>
          </p:nvSpPr>
          <p:spPr bwMode="auto">
            <a:xfrm>
              <a:off x="1077910" y="1291770"/>
              <a:ext cx="227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en-US" altLang="zh-CN" sz="1800" b="1" dirty="0">
                  <a:solidFill>
                    <a:srgbClr val="C00000"/>
                  </a:solidFill>
                  <a:latin typeface="+mj-lt"/>
                  <a:ea typeface="宋体" panose="02010600030101010101" pitchFamily="2" charset="-122"/>
                </a:rPr>
                <a:t>TCP Client</a:t>
              </a:r>
              <a:endParaRPr lang="en-US" altLang="zh-CN" sz="1800" b="1" dirty="0">
                <a:solidFill>
                  <a:srgbClr val="C00000"/>
                </a:solidFill>
                <a:latin typeface="+mj-lt"/>
                <a:ea typeface="宋体" panose="02010600030101010101" pitchFamily="2" charset="-122"/>
              </a:endParaRPr>
            </a:p>
          </p:txBody>
        </p:sp>
        <p:sp>
          <p:nvSpPr>
            <p:cNvPr id="44067" name="Text Box 35"/>
            <p:cNvSpPr txBox="1">
              <a:spLocks noChangeArrowheads="1"/>
            </p:cNvSpPr>
            <p:nvPr/>
          </p:nvSpPr>
          <p:spPr bwMode="auto">
            <a:xfrm>
              <a:off x="5151435" y="1298120"/>
              <a:ext cx="2414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en-US" altLang="zh-CN" sz="1800" b="1" dirty="0">
                  <a:solidFill>
                    <a:srgbClr val="C00000"/>
                  </a:solidFill>
                  <a:latin typeface="+mj-lt"/>
                  <a:ea typeface="宋体" panose="02010600030101010101" pitchFamily="2" charset="-122"/>
                </a:rPr>
                <a:t>TCP Server</a:t>
              </a:r>
              <a:endParaRPr lang="en-US" altLang="zh-CN" sz="1800" b="1" dirty="0">
                <a:solidFill>
                  <a:srgbClr val="C00000"/>
                </a:solidFill>
                <a:latin typeface="+mj-lt"/>
                <a:ea typeface="宋体" panose="02010600030101010101" pitchFamily="2" charset="-122"/>
              </a:endParaRPr>
            </a:p>
          </p:txBody>
        </p:sp>
        <p:sp>
          <p:nvSpPr>
            <p:cNvPr id="44068" name="Text Box 36"/>
            <p:cNvSpPr txBox="1">
              <a:spLocks noChangeArrowheads="1"/>
            </p:cNvSpPr>
            <p:nvPr/>
          </p:nvSpPr>
          <p:spPr bwMode="auto">
            <a:xfrm>
              <a:off x="3730619" y="3290434"/>
              <a:ext cx="1166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建立连接</a:t>
              </a:r>
              <a:endParaRPr lang="en-US" altLang="zh-CN" sz="1800" dirty="0">
                <a:solidFill>
                  <a:srgbClr val="000008"/>
                </a:solidFill>
                <a:latin typeface="+mj-lt"/>
                <a:ea typeface="宋体" panose="02010600030101010101" pitchFamily="2" charset="-122"/>
              </a:endParaRPr>
            </a:p>
          </p:txBody>
        </p:sp>
        <p:sp>
          <p:nvSpPr>
            <p:cNvPr id="44069" name="Text Box 37"/>
            <p:cNvSpPr txBox="1">
              <a:spLocks noChangeArrowheads="1"/>
            </p:cNvSpPr>
            <p:nvPr/>
          </p:nvSpPr>
          <p:spPr bwMode="auto">
            <a:xfrm>
              <a:off x="3113085" y="3817483"/>
              <a:ext cx="238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数据请求</a:t>
              </a:r>
              <a:endParaRPr lang="en-US" altLang="zh-CN" sz="1800" dirty="0">
                <a:solidFill>
                  <a:srgbClr val="000008"/>
                </a:solidFill>
                <a:latin typeface="+mj-lt"/>
                <a:ea typeface="宋体" panose="02010600030101010101" pitchFamily="2" charset="-122"/>
              </a:endParaRPr>
            </a:p>
          </p:txBody>
        </p:sp>
        <p:sp>
          <p:nvSpPr>
            <p:cNvPr id="44070" name="Text Box 38"/>
            <p:cNvSpPr txBox="1">
              <a:spLocks noChangeArrowheads="1"/>
            </p:cNvSpPr>
            <p:nvPr/>
          </p:nvSpPr>
          <p:spPr bwMode="auto">
            <a:xfrm>
              <a:off x="3113085" y="4403270"/>
              <a:ext cx="2384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数据响应</a:t>
              </a:r>
              <a:endParaRPr lang="en-US" altLang="zh-CN" sz="1800" dirty="0">
                <a:solidFill>
                  <a:srgbClr val="000008"/>
                </a:solidFill>
                <a:latin typeface="+mj-lt"/>
                <a:ea typeface="宋体" panose="02010600030101010101" pitchFamily="2" charset="-122"/>
              </a:endParaRPr>
            </a:p>
          </p:txBody>
        </p:sp>
        <p:sp>
          <p:nvSpPr>
            <p:cNvPr id="44071" name="Text Box 39"/>
            <p:cNvSpPr txBox="1">
              <a:spLocks noChangeArrowheads="1"/>
            </p:cNvSpPr>
            <p:nvPr/>
          </p:nvSpPr>
          <p:spPr bwMode="auto">
            <a:xfrm>
              <a:off x="3113085" y="4981120"/>
              <a:ext cx="2384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关闭连接</a:t>
              </a:r>
              <a:endParaRPr lang="en-US" altLang="zh-CN" sz="1800" dirty="0">
                <a:solidFill>
                  <a:srgbClr val="000008"/>
                </a:solidFill>
                <a:latin typeface="+mj-lt"/>
                <a:ea typeface="宋体" panose="02010600030101010101" pitchFamily="2" charset="-122"/>
              </a:endParaRPr>
            </a:p>
          </p:txBody>
        </p:sp>
      </p:grpSp>
      <p:sp>
        <p:nvSpPr>
          <p:cNvPr id="3" name="Rectangle 2"/>
          <p:cNvSpPr>
            <a:spLocks noChangeArrowheads="1"/>
          </p:cNvSpPr>
          <p:nvPr/>
        </p:nvSpPr>
        <p:spPr bwMode="auto">
          <a:xfrm>
            <a:off x="476885" y="288925"/>
            <a:ext cx="7466330" cy="563245"/>
          </a:xfrm>
          <a:prstGeom prst="rect">
            <a:avLst/>
          </a:prstGeom>
          <a:noFill/>
          <a:ln w="9525">
            <a:noFill/>
            <a:miter lim="800000"/>
          </a:ln>
          <a:effectLst/>
        </p:spPr>
        <p:txBody>
          <a:bodyPr anchor="ctr"/>
          <a:p>
            <a:pPr algn="ctr"/>
            <a:r>
              <a:rPr lang="zh-CN" altLang="en-US" b="1" dirty="0" smtClean="0">
                <a:solidFill>
                  <a:srgbClr val="0000CC"/>
                </a:solidFill>
                <a:latin typeface="+mj-lt"/>
                <a:ea typeface="+mn-ea"/>
              </a:rPr>
              <a:t>基于</a:t>
            </a:r>
            <a:r>
              <a:rPr lang="en-US" altLang="zh-CN" b="1" dirty="0">
                <a:solidFill>
                  <a:srgbClr val="0000CC"/>
                </a:solidFill>
                <a:latin typeface="+mj-lt"/>
                <a:ea typeface="+mn-ea"/>
              </a:rPr>
              <a:t>TCP</a:t>
            </a:r>
            <a:r>
              <a:rPr lang="zh-CN" altLang="en-US" b="1" dirty="0">
                <a:solidFill>
                  <a:srgbClr val="0000CC"/>
                </a:solidFill>
                <a:latin typeface="+mj-lt"/>
                <a:ea typeface="+mn-ea"/>
              </a:rPr>
              <a:t>的</a:t>
            </a:r>
            <a:r>
              <a:rPr lang="en-US" altLang="zh-CN" b="1" dirty="0">
                <a:solidFill>
                  <a:srgbClr val="0000CC"/>
                </a:solidFill>
                <a:latin typeface="+mj-lt"/>
                <a:ea typeface="+mn-ea"/>
              </a:rPr>
              <a:t>Socket</a:t>
            </a:r>
            <a:r>
              <a:rPr lang="zh-CN" altLang="en-US" b="1" dirty="0">
                <a:solidFill>
                  <a:srgbClr val="0000CC"/>
                </a:solidFill>
                <a:latin typeface="+mj-lt"/>
                <a:ea typeface="+mn-ea"/>
              </a:rPr>
              <a:t>程序流程</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9"/>
          <p:cNvSpPr>
            <a:spLocks noChangeArrowheads="1"/>
          </p:cNvSpPr>
          <p:nvPr/>
        </p:nvSpPr>
        <p:spPr bwMode="auto">
          <a:xfrm>
            <a:off x="621394" y="1095328"/>
            <a:ext cx="2492196"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zh-CN" sz="2400" b="1" kern="10" dirty="0" smtClean="0">
                <a:solidFill>
                  <a:schemeClr val="tx2"/>
                </a:solidFill>
                <a:latin typeface="+mj-lt"/>
              </a:rPr>
              <a:t>accept</a:t>
            </a:r>
            <a:r>
              <a:rPr lang="zh-CN" altLang="en-US" sz="2400" b="1" kern="10" dirty="0" smtClean="0">
                <a:solidFill>
                  <a:schemeClr val="tx2"/>
                </a:solidFill>
                <a:latin typeface="+mj-lt"/>
              </a:rPr>
              <a:t>函数</a:t>
            </a:r>
            <a:endParaRPr kumimoji="0" lang="zh-CN" altLang="en-US" sz="2400" b="1" kern="10" dirty="0">
              <a:solidFill>
                <a:schemeClr val="tx2"/>
              </a:solidFill>
              <a:latin typeface="+mj-lt"/>
            </a:endParaRPr>
          </a:p>
        </p:txBody>
      </p:sp>
      <p:graphicFrame>
        <p:nvGraphicFramePr>
          <p:cNvPr id="8" name="表格 7"/>
          <p:cNvGraphicFramePr>
            <a:graphicFrameLocks noGrp="1"/>
          </p:cNvGraphicFramePr>
          <p:nvPr/>
        </p:nvGraphicFramePr>
        <p:xfrm>
          <a:off x="476824" y="2900605"/>
          <a:ext cx="8667175" cy="2529840"/>
        </p:xfrm>
        <a:graphic>
          <a:graphicData uri="http://schemas.openxmlformats.org/drawingml/2006/table">
            <a:tbl>
              <a:tblPr firstRow="1" bandRow="1">
                <a:tableStyleId>{D7AC3CCA-C797-4891-BE02-D94E43425B78}</a:tableStyleId>
              </a:tblPr>
              <a:tblGrid>
                <a:gridCol w="1543594"/>
                <a:gridCol w="7123581"/>
              </a:tblGrid>
              <a:tr h="509858">
                <a:tc>
                  <a:txBody>
                    <a:bodyPr/>
                    <a:lstStyle/>
                    <a:p>
                      <a:r>
                        <a:rPr lang="zh-CN" altLang="en-US" sz="2000" b="0" dirty="0" smtClean="0">
                          <a:latin typeface="+mj-lt"/>
                          <a:ea typeface="+mn-ea"/>
                        </a:rPr>
                        <a:t>函数原型</a:t>
                      </a:r>
                      <a:endParaRPr lang="zh-CN" altLang="en-US" sz="2000" b="0" dirty="0">
                        <a:latin typeface="+mj-lt"/>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2400" b="1" dirty="0" err="1" smtClean="0">
                          <a:solidFill>
                            <a:srgbClr val="FF0000"/>
                          </a:solidFill>
                          <a:latin typeface="+mj-lt"/>
                          <a:ea typeface="+mn-ea"/>
                        </a:rPr>
                        <a:t>int</a:t>
                      </a:r>
                      <a:r>
                        <a:rPr lang="en-US" altLang="zh-CN" sz="2400" b="1" dirty="0" smtClean="0">
                          <a:solidFill>
                            <a:srgbClr val="FF0000"/>
                          </a:solidFill>
                          <a:latin typeface="+mj-lt"/>
                          <a:ea typeface="+mn-ea"/>
                        </a:rPr>
                        <a:t>  accept(</a:t>
                      </a:r>
                      <a:r>
                        <a:rPr lang="en-US" altLang="zh-CN" sz="2400" b="1" dirty="0" err="1" smtClean="0">
                          <a:solidFill>
                            <a:srgbClr val="FF0000"/>
                          </a:solidFill>
                          <a:latin typeface="+mj-lt"/>
                          <a:ea typeface="+mn-ea"/>
                        </a:rPr>
                        <a:t>int</a:t>
                      </a:r>
                      <a:r>
                        <a:rPr lang="en-US" altLang="zh-CN" sz="2400" b="1" dirty="0" smtClean="0">
                          <a:solidFill>
                            <a:srgbClr val="FF0000"/>
                          </a:solidFill>
                          <a:latin typeface="+mj-lt"/>
                          <a:ea typeface="+mn-ea"/>
                        </a:rPr>
                        <a:t> </a:t>
                      </a:r>
                      <a:r>
                        <a:rPr lang="en-US" altLang="zh-CN" sz="2400" b="1" dirty="0" err="1" smtClean="0">
                          <a:solidFill>
                            <a:srgbClr val="FF0000"/>
                          </a:solidFill>
                          <a:latin typeface="+mj-lt"/>
                          <a:ea typeface="+mn-ea"/>
                        </a:rPr>
                        <a:t>sockfd</a:t>
                      </a:r>
                      <a:r>
                        <a:rPr lang="zh-CN" altLang="en-US" sz="2400" b="1" dirty="0" smtClean="0">
                          <a:solidFill>
                            <a:srgbClr val="FF0000"/>
                          </a:solidFill>
                          <a:latin typeface="+mj-lt"/>
                          <a:ea typeface="+mn-ea"/>
                        </a:rPr>
                        <a:t>，</a:t>
                      </a:r>
                      <a:r>
                        <a:rPr lang="en-US" altLang="zh-CN" sz="2400" b="1" dirty="0" err="1" smtClean="0">
                          <a:solidFill>
                            <a:srgbClr val="FF0000"/>
                          </a:solidFill>
                          <a:latin typeface="+mj-lt"/>
                          <a:ea typeface="+mn-ea"/>
                        </a:rPr>
                        <a:t>struct</a:t>
                      </a:r>
                      <a:r>
                        <a:rPr lang="en-US" altLang="zh-CN" sz="2400" b="1" dirty="0" smtClean="0">
                          <a:solidFill>
                            <a:srgbClr val="FF0000"/>
                          </a:solidFill>
                          <a:latin typeface="+mj-lt"/>
                          <a:ea typeface="+mn-ea"/>
                        </a:rPr>
                        <a:t> </a:t>
                      </a:r>
                      <a:r>
                        <a:rPr lang="en-US" altLang="zh-CN" sz="2400" b="1" dirty="0" err="1" smtClean="0">
                          <a:solidFill>
                            <a:srgbClr val="FF0000"/>
                          </a:solidFill>
                          <a:latin typeface="+mj-lt"/>
                          <a:ea typeface="+mn-ea"/>
                        </a:rPr>
                        <a:t>sockaddr</a:t>
                      </a:r>
                      <a:r>
                        <a:rPr lang="en-US" altLang="zh-CN" sz="2400" b="1" dirty="0" smtClean="0">
                          <a:solidFill>
                            <a:srgbClr val="FF0000"/>
                          </a:solidFill>
                          <a:latin typeface="+mj-lt"/>
                          <a:ea typeface="+mn-ea"/>
                        </a:rPr>
                        <a:t> *</a:t>
                      </a:r>
                      <a:r>
                        <a:rPr lang="en-US" altLang="zh-CN" sz="2400" b="1" dirty="0" err="1" smtClean="0">
                          <a:solidFill>
                            <a:srgbClr val="FF0000"/>
                          </a:solidFill>
                          <a:latin typeface="+mj-lt"/>
                          <a:ea typeface="+mn-ea"/>
                        </a:rPr>
                        <a:t>cli_addr</a:t>
                      </a:r>
                      <a:r>
                        <a:rPr lang="zh-CN" altLang="en-US" sz="2400" b="1" dirty="0" smtClean="0">
                          <a:solidFill>
                            <a:srgbClr val="FF0000"/>
                          </a:solidFill>
                          <a:latin typeface="+mj-lt"/>
                          <a:ea typeface="+mn-ea"/>
                        </a:rPr>
                        <a:t>，</a:t>
                      </a:r>
                      <a:r>
                        <a:rPr lang="en-US" altLang="zh-CN" sz="2400" b="1" dirty="0" smtClean="0">
                          <a:solidFill>
                            <a:srgbClr val="FF0000"/>
                          </a:solidFill>
                          <a:latin typeface="+mj-lt"/>
                          <a:ea typeface="+mn-ea"/>
                        </a:rPr>
                        <a:t> </a:t>
                      </a:r>
                      <a:r>
                        <a:rPr lang="en-US" altLang="zh-CN" sz="2400" b="1" dirty="0" err="1" smtClean="0">
                          <a:solidFill>
                            <a:srgbClr val="FF0000"/>
                          </a:solidFill>
                          <a:latin typeface="+mj-lt"/>
                          <a:ea typeface="+mn-ea"/>
                        </a:rPr>
                        <a:t>socklen_t</a:t>
                      </a:r>
                      <a:r>
                        <a:rPr lang="en-US" altLang="zh-CN" sz="2400" b="1" dirty="0" smtClean="0">
                          <a:solidFill>
                            <a:srgbClr val="FF0000"/>
                          </a:solidFill>
                          <a:latin typeface="+mj-lt"/>
                          <a:ea typeface="+mn-ea"/>
                        </a:rPr>
                        <a:t> *</a:t>
                      </a:r>
                      <a:r>
                        <a:rPr lang="en-US" altLang="zh-CN" sz="2400" b="1" dirty="0" err="1" smtClean="0">
                          <a:solidFill>
                            <a:srgbClr val="FF0000"/>
                          </a:solidFill>
                          <a:latin typeface="+mj-lt"/>
                          <a:ea typeface="+mn-ea"/>
                        </a:rPr>
                        <a:t>addrlen</a:t>
                      </a:r>
                      <a:r>
                        <a:rPr lang="en-US" altLang="zh-CN" sz="2400" b="1" dirty="0" smtClean="0">
                          <a:solidFill>
                            <a:srgbClr val="FF0000"/>
                          </a:solidFill>
                          <a:latin typeface="+mj-lt"/>
                          <a:ea typeface="+mn-ea"/>
                        </a:rPr>
                        <a:t>)</a:t>
                      </a:r>
                      <a:endParaRPr lang="zh-CN" altLang="sv-SE" sz="2400" b="1" dirty="0" smtClean="0">
                        <a:solidFill>
                          <a:srgbClr val="FF0000"/>
                        </a:solidFill>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939113">
                <a:tc>
                  <a:txBody>
                    <a:bodyPr/>
                    <a:lstStyle/>
                    <a:p>
                      <a:r>
                        <a:rPr lang="zh-CN" altLang="en-US" sz="2000" b="0" dirty="0" smtClean="0">
                          <a:latin typeface="+mj-lt"/>
                          <a:ea typeface="+mn-ea"/>
                        </a:rPr>
                        <a:t>函数参数</a:t>
                      </a:r>
                      <a:endParaRPr lang="zh-CN" altLang="en-US" sz="2000" b="0" dirty="0">
                        <a:latin typeface="+mj-lt"/>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tx2">
                        <a:lumMod val="95000"/>
                      </a:schemeClr>
                    </a:solidFill>
                  </a:tcPr>
                </a:tc>
                <a:tc>
                  <a:txBody>
                    <a:bodyPr/>
                    <a:lstStyle/>
                    <a:p>
                      <a:r>
                        <a:rPr lang="en-US" altLang="zh-CN" sz="2000" b="0" dirty="0" err="1" smtClean="0">
                          <a:latin typeface="+mj-lt"/>
                          <a:ea typeface="+mn-ea"/>
                        </a:rPr>
                        <a:t>sockfd</a:t>
                      </a:r>
                      <a:r>
                        <a:rPr lang="zh-CN" altLang="en-US" sz="2000" b="0" dirty="0" smtClean="0">
                          <a:latin typeface="+mj-lt"/>
                          <a:ea typeface="+mn-ea"/>
                        </a:rPr>
                        <a:t>： </a:t>
                      </a:r>
                      <a:r>
                        <a:rPr lang="en-US" altLang="zh-CN" sz="2000" b="0" dirty="0" smtClean="0">
                          <a:latin typeface="+mj-lt"/>
                          <a:ea typeface="+mn-ea"/>
                        </a:rPr>
                        <a:t>socket</a:t>
                      </a:r>
                      <a:r>
                        <a:rPr lang="zh-CN" altLang="en-US" sz="2000" b="0" dirty="0" smtClean="0">
                          <a:latin typeface="+mj-lt"/>
                          <a:ea typeface="+mn-ea"/>
                        </a:rPr>
                        <a:t>函数经</a:t>
                      </a:r>
                      <a:r>
                        <a:rPr lang="en-US" altLang="zh-CN" sz="2000" b="0" dirty="0" smtClean="0">
                          <a:latin typeface="+mj-lt"/>
                          <a:ea typeface="+mn-ea"/>
                        </a:rPr>
                        <a:t>listen</a:t>
                      </a:r>
                      <a:r>
                        <a:rPr lang="zh-CN" altLang="en-US" sz="2000" b="0" dirty="0" smtClean="0">
                          <a:latin typeface="+mj-lt"/>
                          <a:ea typeface="+mn-ea"/>
                        </a:rPr>
                        <a:t>后的套接字描述符</a:t>
                      </a:r>
                      <a:endParaRPr lang="en-US" altLang="zh-CN" sz="2000" b="0" dirty="0" smtClean="0">
                        <a:latin typeface="+mj-lt"/>
                        <a:ea typeface="+mn-ea"/>
                      </a:endParaRPr>
                    </a:p>
                    <a:p>
                      <a:r>
                        <a:rPr lang="en-US" altLang="zh-CN" sz="2000" b="0" dirty="0" err="1" smtClean="0">
                          <a:latin typeface="+mj-lt"/>
                          <a:ea typeface="+mn-ea"/>
                        </a:rPr>
                        <a:t>cli_addr</a:t>
                      </a:r>
                      <a:r>
                        <a:rPr lang="zh-CN" altLang="en-US" sz="2000" b="0" dirty="0" smtClean="0">
                          <a:latin typeface="+mj-lt"/>
                          <a:ea typeface="+mn-ea"/>
                        </a:rPr>
                        <a:t>：客户端套接字地址结构</a:t>
                      </a:r>
                      <a:endParaRPr lang="en-US" altLang="zh-CN" sz="2000" b="0" dirty="0" smtClean="0">
                        <a:latin typeface="+mj-lt"/>
                        <a:ea typeface="+mn-ea"/>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000" b="0" dirty="0" err="1" smtClean="0">
                          <a:latin typeface="+mj-lt"/>
                          <a:ea typeface="+mn-ea"/>
                        </a:rPr>
                        <a:t>addrlen</a:t>
                      </a:r>
                      <a:r>
                        <a:rPr lang="zh-CN" altLang="en-US" sz="2000" b="0" dirty="0" smtClean="0">
                          <a:latin typeface="+mj-lt"/>
                          <a:ea typeface="+mn-ea"/>
                        </a:rPr>
                        <a:t>： 指向存有</a:t>
                      </a:r>
                      <a:r>
                        <a:rPr lang="en-US" altLang="zh-CN" sz="2000" b="0" dirty="0" err="1" smtClean="0">
                          <a:latin typeface="+mj-lt"/>
                          <a:ea typeface="+mn-ea"/>
                        </a:rPr>
                        <a:t>addr</a:t>
                      </a:r>
                      <a:r>
                        <a:rPr lang="zh-CN" altLang="en-US" sz="2000" b="0" dirty="0" smtClean="0">
                          <a:latin typeface="+mj-lt"/>
                          <a:ea typeface="+mn-ea"/>
                        </a:rPr>
                        <a:t>地址长度的整型数。</a:t>
                      </a:r>
                      <a:endParaRPr lang="en-US" altLang="zh-CN" sz="2000" b="0" dirty="0" smtClean="0">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tx2">
                        <a:lumMod val="95000"/>
                      </a:schemeClr>
                    </a:solidFill>
                  </a:tcPr>
                </a:tc>
              </a:tr>
              <a:tr h="370840">
                <a:tc>
                  <a:txBody>
                    <a:bodyPr/>
                    <a:lstStyle/>
                    <a:p>
                      <a:r>
                        <a:rPr lang="zh-CN" altLang="en-US" sz="2000" b="0" dirty="0" smtClean="0">
                          <a:latin typeface="+mj-lt"/>
                          <a:ea typeface="+mn-ea"/>
                        </a:rPr>
                        <a:t>函数返回值</a:t>
                      </a:r>
                      <a:endParaRPr lang="zh-CN" altLang="en-US" sz="2000" b="0" dirty="0">
                        <a:latin typeface="+mj-lt"/>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zh-CN" altLang="en-US" sz="2000" b="0" dirty="0" smtClean="0">
                          <a:latin typeface="+mj-lt"/>
                          <a:ea typeface="+mn-ea"/>
                        </a:rPr>
                        <a:t>若接收到客户端的连接请求，则返回</a:t>
                      </a:r>
                      <a:r>
                        <a:rPr lang="zh-CN" altLang="en-US" sz="2000" b="1" dirty="0" smtClean="0">
                          <a:solidFill>
                            <a:srgbClr val="FF0000"/>
                          </a:solidFill>
                          <a:latin typeface="+mj-lt"/>
                          <a:ea typeface="+mn-ea"/>
                        </a:rPr>
                        <a:t>非负的套接字描述符</a:t>
                      </a:r>
                      <a:r>
                        <a:rPr lang="zh-CN" altLang="en-US" sz="2000" b="0" dirty="0" smtClean="0">
                          <a:latin typeface="+mj-lt"/>
                          <a:ea typeface="+mn-ea"/>
                        </a:rPr>
                        <a:t>；</a:t>
                      </a:r>
                      <a:endParaRPr lang="en-US" altLang="zh-CN" sz="2000" b="0" dirty="0" smtClean="0">
                        <a:latin typeface="+mj-lt"/>
                        <a:ea typeface="+mn-ea"/>
                      </a:endParaRPr>
                    </a:p>
                    <a:p>
                      <a:r>
                        <a:rPr lang="zh-CN" altLang="en-US" sz="2000" b="0" dirty="0" smtClean="0">
                          <a:latin typeface="+mj-lt"/>
                          <a:ea typeface="+mn-ea"/>
                        </a:rPr>
                        <a:t>出错：</a:t>
                      </a:r>
                      <a:r>
                        <a:rPr lang="en-US" altLang="zh-CN" sz="2000" b="0" dirty="0" smtClean="0">
                          <a:latin typeface="+mj-lt"/>
                          <a:ea typeface="+mn-ea"/>
                        </a:rPr>
                        <a:t>-1</a:t>
                      </a:r>
                      <a:endParaRPr lang="zh-CN" altLang="en-US" sz="2000" b="0" dirty="0" smtClean="0">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sp>
        <p:nvSpPr>
          <p:cNvPr id="9" name="Rectangle 3"/>
          <p:cNvSpPr txBox="1">
            <a:spLocks noChangeArrowheads="1"/>
          </p:cNvSpPr>
          <p:nvPr/>
        </p:nvSpPr>
        <p:spPr>
          <a:xfrm>
            <a:off x="170855" y="1706214"/>
            <a:ext cx="8688665" cy="1041725"/>
          </a:xfrm>
          <a:prstGeom prst="rect">
            <a:avLst/>
          </a:prstGeom>
        </p:spPr>
        <p:txBody>
          <a:bodyPr/>
          <a:lstStyle/>
          <a:p>
            <a:pPr marL="342900" lvl="0" algn="just" eaLnBrk="0" hangingPunct="0">
              <a:spcBef>
                <a:spcPct val="20000"/>
              </a:spcBef>
              <a:buClr>
                <a:schemeClr val="accent1"/>
              </a:buClr>
              <a:buSzPct val="60000"/>
            </a:pPr>
            <a:r>
              <a:rPr kumimoji="0" lang="en-US" altLang="zh-CN" sz="2400" b="1" i="0" u="none" strike="noStrike" kern="0" cap="none" spc="0" normalizeH="0" baseline="0" noProof="0" dirty="0" smtClean="0">
                <a:ln>
                  <a:noFill/>
                </a:ln>
                <a:solidFill>
                  <a:srgbClr val="0000CC"/>
                </a:solidFill>
                <a:effectLst/>
                <a:uLnTx/>
                <a:uFillTx/>
                <a:latin typeface="+mj-lt"/>
                <a:ea typeface="+mn-ea"/>
              </a:rPr>
              <a:t>accept</a:t>
            </a:r>
            <a:r>
              <a:rPr kumimoji="0" lang="zh-CN" altLang="en-US" sz="2400" b="1" i="0" u="none" strike="noStrike" kern="0" cap="none" spc="0" normalizeH="0" baseline="0" noProof="0" dirty="0" smtClean="0">
                <a:ln>
                  <a:noFill/>
                </a:ln>
                <a:solidFill>
                  <a:srgbClr val="0000CC"/>
                </a:solidFill>
                <a:effectLst/>
                <a:uLnTx/>
                <a:uFillTx/>
                <a:latin typeface="+mj-lt"/>
                <a:ea typeface="+mn-ea"/>
              </a:rPr>
              <a:t>函数与</a:t>
            </a:r>
            <a:r>
              <a:rPr kumimoji="0" lang="en-US" altLang="zh-CN" sz="2400" b="1" i="0" u="none" strike="noStrike" kern="0" cap="none" spc="0" normalizeH="0" baseline="0" noProof="0" dirty="0" smtClean="0">
                <a:ln>
                  <a:noFill/>
                </a:ln>
                <a:solidFill>
                  <a:srgbClr val="0000CC"/>
                </a:solidFill>
                <a:effectLst/>
                <a:uLnTx/>
                <a:uFillTx/>
                <a:latin typeface="+mj-lt"/>
                <a:ea typeface="+mn-ea"/>
              </a:rPr>
              <a:t>bind</a:t>
            </a:r>
            <a:r>
              <a:rPr kumimoji="0" lang="zh-CN" altLang="en-US" sz="2400" b="1" i="0" u="none" strike="noStrike" kern="0" cap="none" spc="0" normalizeH="0" baseline="0" noProof="0" dirty="0" smtClean="0">
                <a:ln>
                  <a:noFill/>
                </a:ln>
                <a:solidFill>
                  <a:srgbClr val="0000CC"/>
                </a:solidFill>
                <a:effectLst/>
                <a:uLnTx/>
                <a:uFillTx/>
                <a:latin typeface="+mj-lt"/>
                <a:ea typeface="+mn-ea"/>
              </a:rPr>
              <a:t>、</a:t>
            </a:r>
            <a:r>
              <a:rPr kumimoji="0" lang="en-US" altLang="zh-CN" sz="2400" b="1" i="0" u="none" strike="noStrike" kern="0" cap="none" spc="0" normalizeH="0" baseline="0" noProof="0" dirty="0" smtClean="0">
                <a:ln>
                  <a:noFill/>
                </a:ln>
                <a:solidFill>
                  <a:srgbClr val="0000CC"/>
                </a:solidFill>
                <a:effectLst/>
                <a:uLnTx/>
                <a:uFillTx/>
                <a:latin typeface="+mj-lt"/>
                <a:ea typeface="+mn-ea"/>
              </a:rPr>
              <a:t>listen</a:t>
            </a:r>
            <a:r>
              <a:rPr kumimoji="0" lang="zh-CN" altLang="en-US" sz="2400" b="1" i="0" u="none" strike="noStrike" kern="0" cap="none" spc="0" normalizeH="0" baseline="0" noProof="0" dirty="0" smtClean="0">
                <a:ln>
                  <a:noFill/>
                </a:ln>
                <a:solidFill>
                  <a:srgbClr val="0000CC"/>
                </a:solidFill>
                <a:effectLst/>
                <a:uLnTx/>
                <a:uFillTx/>
                <a:latin typeface="+mj-lt"/>
                <a:ea typeface="+mn-ea"/>
              </a:rPr>
              <a:t>函数一样，是应用于</a:t>
            </a:r>
            <a:r>
              <a:rPr kumimoji="0" lang="en-US" altLang="zh-CN" sz="2400" b="1" i="0" u="none" strike="noStrike" kern="0" cap="none" spc="0" normalizeH="0" baseline="0" noProof="0" dirty="0" smtClean="0">
                <a:ln>
                  <a:noFill/>
                </a:ln>
                <a:solidFill>
                  <a:srgbClr val="0000CC"/>
                </a:solidFill>
                <a:effectLst/>
                <a:uLnTx/>
                <a:uFillTx/>
                <a:latin typeface="+mj-lt"/>
                <a:ea typeface="+mn-ea"/>
              </a:rPr>
              <a:t>TCP</a:t>
            </a:r>
            <a:r>
              <a:rPr lang="zh-CN" altLang="en-US" sz="2400" b="1" kern="0" dirty="0" smtClean="0">
                <a:solidFill>
                  <a:srgbClr val="0000CC"/>
                </a:solidFill>
                <a:latin typeface="+mj-lt"/>
                <a:ea typeface="+mn-ea"/>
              </a:rPr>
              <a:t>连接的</a:t>
            </a:r>
            <a:r>
              <a:rPr lang="zh-CN" altLang="en-US" sz="2400" b="1" kern="0" dirty="0" smtClean="0">
                <a:solidFill>
                  <a:srgbClr val="FF0000"/>
                </a:solidFill>
                <a:latin typeface="+mj-lt"/>
                <a:ea typeface="+mn-ea"/>
              </a:rPr>
              <a:t>服务端程序的函数</a:t>
            </a:r>
            <a:r>
              <a:rPr lang="zh-CN" altLang="en-US" sz="2400" b="1" kern="0" dirty="0" smtClean="0">
                <a:solidFill>
                  <a:srgbClr val="0000CC"/>
                </a:solidFill>
                <a:latin typeface="+mj-lt"/>
                <a:ea typeface="+mn-ea"/>
              </a:rPr>
              <a:t>。</a:t>
            </a:r>
            <a:r>
              <a:rPr lang="en-US" altLang="zh-CN" sz="2400" b="1" kern="0" dirty="0" smtClean="0">
                <a:solidFill>
                  <a:srgbClr val="0000CC"/>
                </a:solidFill>
                <a:latin typeface="+mj-lt"/>
                <a:ea typeface="+mn-ea"/>
              </a:rPr>
              <a:t>accept</a:t>
            </a:r>
            <a:r>
              <a:rPr lang="zh-CN" altLang="en-US" sz="2400" b="1" kern="0" dirty="0" smtClean="0">
                <a:solidFill>
                  <a:srgbClr val="0000CC"/>
                </a:solidFill>
                <a:latin typeface="+mj-lt"/>
                <a:ea typeface="+mn-ea"/>
              </a:rPr>
              <a:t>函数调用后，服务端程序一直会处于阻塞状态，等待来自客户端的连接请求。</a:t>
            </a:r>
            <a:endParaRPr kumimoji="0" lang="zh-CN" altLang="en-US" sz="2400" b="1" i="0" u="none" strike="noStrike" kern="0" cap="none" spc="0" normalizeH="0" baseline="0" noProof="0" dirty="0">
              <a:ln>
                <a:noFill/>
              </a:ln>
              <a:solidFill>
                <a:srgbClr val="0000CC"/>
              </a:solidFill>
              <a:effectLst/>
              <a:uLnTx/>
              <a:uFillTx/>
              <a:latin typeface="+mj-lt"/>
              <a:ea typeface="+mn-ea"/>
            </a:endParaRPr>
          </a:p>
        </p:txBody>
      </p:sp>
      <p:sp>
        <p:nvSpPr>
          <p:cNvPr id="10" name="Rectangle 3"/>
          <p:cNvSpPr txBox="1">
            <a:spLocks noChangeArrowheads="1"/>
          </p:cNvSpPr>
          <p:nvPr/>
        </p:nvSpPr>
        <p:spPr>
          <a:xfrm>
            <a:off x="795020" y="5572760"/>
            <a:ext cx="6687185" cy="1273810"/>
          </a:xfrm>
          <a:prstGeom prst="rect">
            <a:avLst/>
          </a:prstGeom>
        </p:spPr>
        <p:txBody>
          <a:bodyPr/>
          <a:lstStyle/>
          <a:p>
            <a:pPr marL="342900" lvl="0" eaLnBrk="0" hangingPunct="0">
              <a:spcBef>
                <a:spcPct val="20000"/>
              </a:spcBef>
              <a:buClr>
                <a:schemeClr val="accent1"/>
              </a:buClr>
              <a:buSzPct val="60000"/>
            </a:pPr>
            <a:r>
              <a:rPr lang="en-US" altLang="zh-CN" sz="2400" b="1" kern="0" dirty="0" smtClean="0">
                <a:solidFill>
                  <a:srgbClr val="FF0000"/>
                </a:solidFill>
                <a:latin typeface="+mj-lt"/>
              </a:rPr>
              <a:t>accept</a:t>
            </a:r>
            <a:r>
              <a:rPr kumimoji="0" lang="zh-CN" altLang="en-US" sz="2400" b="1" i="0" u="none" strike="noStrike" kern="0" cap="none" spc="0" normalizeH="0" baseline="0" noProof="0" dirty="0" smtClean="0">
                <a:ln>
                  <a:noFill/>
                </a:ln>
                <a:solidFill>
                  <a:srgbClr val="FF0000"/>
                </a:solidFill>
                <a:effectLst/>
                <a:uLnTx/>
                <a:uFillTx/>
                <a:latin typeface="+mj-lt"/>
                <a:ea typeface="+mn-ea"/>
              </a:rPr>
              <a:t>函数返回一个全新的套接字描述符</a:t>
            </a:r>
            <a:endParaRPr kumimoji="0" lang="en-US" altLang="zh-CN" sz="2400" b="1" i="0" u="none" strike="noStrike" kern="0" cap="none" spc="0" normalizeH="0" baseline="0" noProof="0" dirty="0" smtClean="0">
              <a:ln>
                <a:noFill/>
              </a:ln>
              <a:solidFill>
                <a:srgbClr val="FF0000"/>
              </a:solidFill>
              <a:effectLst/>
              <a:uLnTx/>
              <a:uFillTx/>
              <a:latin typeface="+mj-lt"/>
              <a:ea typeface="+mn-ea"/>
            </a:endParaRPr>
          </a:p>
          <a:p>
            <a:pPr marL="685800" lvl="0" indent="-342900" eaLnBrk="0" hangingPunct="0">
              <a:spcBef>
                <a:spcPct val="20000"/>
              </a:spcBef>
              <a:buClr>
                <a:schemeClr val="accent1"/>
              </a:buClr>
              <a:buSzPct val="60000"/>
              <a:buFont typeface="Wingdings" panose="05000000000000000000" pitchFamily="2" charset="2"/>
              <a:buChar char="p"/>
            </a:pPr>
            <a:r>
              <a:rPr kumimoji="0" lang="zh-CN" altLang="en-US" sz="2000" b="1" i="0" u="none" strike="noStrike" kern="0" cap="none" spc="0" normalizeH="0" baseline="0" noProof="0" dirty="0" smtClean="0">
                <a:ln>
                  <a:noFill/>
                </a:ln>
                <a:solidFill>
                  <a:srgbClr val="0000CC"/>
                </a:solidFill>
                <a:effectLst/>
                <a:uLnTx/>
                <a:uFillTx/>
                <a:latin typeface="+mj-lt"/>
                <a:ea typeface="+mn-ea"/>
              </a:rPr>
              <a:t>原来的套接字描述符继续侦听指定的端口</a:t>
            </a:r>
            <a:endParaRPr kumimoji="0" lang="en-US" altLang="zh-CN" sz="2000" b="1" i="0" u="none" strike="noStrike" kern="0" cap="none" spc="0" normalizeH="0" baseline="0" noProof="0" dirty="0" smtClean="0">
              <a:ln>
                <a:noFill/>
              </a:ln>
              <a:solidFill>
                <a:srgbClr val="0000CC"/>
              </a:solidFill>
              <a:effectLst/>
              <a:uLnTx/>
              <a:uFillTx/>
              <a:latin typeface="+mj-lt"/>
              <a:ea typeface="+mn-ea"/>
            </a:endParaRPr>
          </a:p>
          <a:p>
            <a:pPr marL="685800" lvl="0" indent="-342900" eaLnBrk="0" hangingPunct="0">
              <a:spcBef>
                <a:spcPct val="20000"/>
              </a:spcBef>
              <a:buClr>
                <a:schemeClr val="accent1"/>
              </a:buClr>
              <a:buSzPct val="60000"/>
              <a:buFont typeface="Wingdings" panose="05000000000000000000" pitchFamily="2" charset="2"/>
              <a:buChar char="p"/>
            </a:pPr>
            <a:r>
              <a:rPr kumimoji="0" lang="zh-CN" altLang="en-US" sz="2000" b="1" i="0" u="none" strike="noStrike" kern="0" cap="none" spc="0" normalizeH="0" baseline="0" noProof="0" dirty="0" smtClean="0">
                <a:ln>
                  <a:noFill/>
                </a:ln>
                <a:solidFill>
                  <a:srgbClr val="0000CC"/>
                </a:solidFill>
                <a:effectLst/>
                <a:uLnTx/>
                <a:uFillTx/>
                <a:latin typeface="+mj-lt"/>
                <a:ea typeface="+mn-ea"/>
              </a:rPr>
              <a:t>新的套接字则用于发送或接受数据</a:t>
            </a:r>
            <a:endParaRPr kumimoji="0" lang="zh-CN" altLang="en-US" sz="2000" b="1" i="0" u="none" strike="noStrike" kern="0" cap="none" spc="0" normalizeH="0" baseline="0" noProof="0" dirty="0">
              <a:ln>
                <a:noFill/>
              </a:ln>
              <a:solidFill>
                <a:srgbClr val="0000CC"/>
              </a:solidFill>
              <a:effectLst/>
              <a:uLnTx/>
              <a:uFillTx/>
              <a:latin typeface="+mj-lt"/>
              <a:ea typeface="+mn-ea"/>
            </a:endParaRPr>
          </a:p>
        </p:txBody>
      </p:sp>
      <p:sp>
        <p:nvSpPr>
          <p:cNvPr id="11"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smtClean="0">
                <a:solidFill>
                  <a:srgbClr val="0000CC"/>
                </a:solidFill>
                <a:latin typeface="+mj-lt"/>
                <a:ea typeface="+mn-ea"/>
              </a:rPr>
              <a:t>3</a:t>
            </a:r>
            <a:r>
              <a:rPr lang="zh-CN" altLang="en-US" b="1" dirty="0" smtClean="0">
                <a:solidFill>
                  <a:srgbClr val="0000CC"/>
                </a:solidFill>
                <a:latin typeface="+mj-lt"/>
                <a:ea typeface="+mn-ea"/>
              </a:rPr>
              <a:t>、</a:t>
            </a:r>
            <a:r>
              <a:rPr lang="en-US" altLang="zh-CN" b="1" dirty="0" smtClean="0">
                <a:solidFill>
                  <a:srgbClr val="0000CC"/>
                </a:solidFill>
                <a:latin typeface="+mj-lt"/>
                <a:ea typeface="+mn-ea"/>
              </a:rPr>
              <a:t>Socket</a:t>
            </a:r>
            <a:r>
              <a:rPr lang="zh-CN" altLang="en-US" b="1" dirty="0">
                <a:solidFill>
                  <a:srgbClr val="0000CC"/>
                </a:solidFill>
                <a:latin typeface="+mj-lt"/>
                <a:ea typeface="+mn-ea"/>
              </a:rPr>
              <a:t>网络函数</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7910" y="1291770"/>
            <a:ext cx="6488112" cy="4776788"/>
            <a:chOff x="1077910" y="1291770"/>
            <a:chExt cx="6488112" cy="4776788"/>
          </a:xfrm>
        </p:grpSpPr>
        <p:sp>
          <p:nvSpPr>
            <p:cNvPr id="44035" name="Rectangle 3"/>
            <p:cNvSpPr>
              <a:spLocks noChangeArrowheads="1"/>
            </p:cNvSpPr>
            <p:nvPr/>
          </p:nvSpPr>
          <p:spPr bwMode="auto">
            <a:xfrm>
              <a:off x="1493835" y="1791833"/>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a:solidFill>
                    <a:srgbClr val="000008"/>
                  </a:solidFill>
                  <a:latin typeface="+mj-lt"/>
                  <a:ea typeface="宋体" panose="02010600030101010101" pitchFamily="2" charset="-122"/>
                </a:rPr>
                <a:t>socket()</a:t>
              </a:r>
              <a:endParaRPr lang="en-US" altLang="zh-CN" sz="1800" dirty="0">
                <a:solidFill>
                  <a:srgbClr val="000008"/>
                </a:solidFill>
                <a:latin typeface="+mj-lt"/>
                <a:ea typeface="宋体" panose="02010600030101010101" pitchFamily="2" charset="-122"/>
              </a:endParaRPr>
            </a:p>
          </p:txBody>
        </p:sp>
        <p:sp>
          <p:nvSpPr>
            <p:cNvPr id="44036" name="Rectangle 4"/>
            <p:cNvSpPr>
              <a:spLocks noChangeArrowheads="1"/>
            </p:cNvSpPr>
            <p:nvPr/>
          </p:nvSpPr>
          <p:spPr bwMode="auto">
            <a:xfrm>
              <a:off x="5530847" y="1791833"/>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socket()</a:t>
              </a:r>
              <a:endParaRPr lang="en-US" altLang="zh-CN" sz="1800">
                <a:solidFill>
                  <a:srgbClr val="000008"/>
                </a:solidFill>
                <a:latin typeface="+mj-lt"/>
                <a:ea typeface="宋体" panose="02010600030101010101" pitchFamily="2" charset="-122"/>
              </a:endParaRPr>
            </a:p>
          </p:txBody>
        </p:sp>
        <p:sp>
          <p:nvSpPr>
            <p:cNvPr id="44037" name="Rectangle 5"/>
            <p:cNvSpPr>
              <a:spLocks noChangeArrowheads="1"/>
            </p:cNvSpPr>
            <p:nvPr/>
          </p:nvSpPr>
          <p:spPr bwMode="auto">
            <a:xfrm>
              <a:off x="5529260" y="2376033"/>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bind()</a:t>
              </a:r>
              <a:endParaRPr lang="en-US" altLang="zh-CN" sz="1800">
                <a:solidFill>
                  <a:srgbClr val="000008"/>
                </a:solidFill>
                <a:latin typeface="+mj-lt"/>
                <a:ea typeface="宋体" panose="02010600030101010101" pitchFamily="2" charset="-122"/>
              </a:endParaRPr>
            </a:p>
          </p:txBody>
        </p:sp>
        <p:sp>
          <p:nvSpPr>
            <p:cNvPr id="44038" name="Rectangle 6"/>
            <p:cNvSpPr>
              <a:spLocks noChangeArrowheads="1"/>
            </p:cNvSpPr>
            <p:nvPr/>
          </p:nvSpPr>
          <p:spPr bwMode="auto">
            <a:xfrm>
              <a:off x="5530847" y="2917370"/>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listen()</a:t>
              </a:r>
              <a:endParaRPr lang="en-US" altLang="zh-CN" sz="1800">
                <a:solidFill>
                  <a:srgbClr val="000008"/>
                </a:solidFill>
                <a:latin typeface="+mj-lt"/>
                <a:ea typeface="宋体" panose="02010600030101010101" pitchFamily="2" charset="-122"/>
              </a:endParaRPr>
            </a:p>
          </p:txBody>
        </p:sp>
        <p:sp>
          <p:nvSpPr>
            <p:cNvPr id="44039" name="Rectangle 7"/>
            <p:cNvSpPr>
              <a:spLocks noChangeArrowheads="1"/>
            </p:cNvSpPr>
            <p:nvPr/>
          </p:nvSpPr>
          <p:spPr bwMode="auto">
            <a:xfrm>
              <a:off x="5529260" y="3501570"/>
              <a:ext cx="1619250" cy="315913"/>
            </a:xfrm>
            <a:prstGeom prst="rect">
              <a:avLst/>
            </a:prstGeom>
            <a:solidFill>
              <a:srgbClr val="FF0000"/>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a:solidFill>
                    <a:srgbClr val="000008"/>
                  </a:solidFill>
                  <a:latin typeface="+mj-lt"/>
                  <a:ea typeface="宋体" panose="02010600030101010101" pitchFamily="2" charset="-122"/>
                </a:rPr>
                <a:t>accept()</a:t>
              </a:r>
              <a:endParaRPr lang="en-US" altLang="zh-CN" sz="1800" dirty="0">
                <a:solidFill>
                  <a:srgbClr val="000008"/>
                </a:solidFill>
                <a:latin typeface="+mj-lt"/>
                <a:ea typeface="宋体" panose="02010600030101010101" pitchFamily="2" charset="-122"/>
              </a:endParaRPr>
            </a:p>
          </p:txBody>
        </p:sp>
        <p:sp>
          <p:nvSpPr>
            <p:cNvPr id="44040" name="Rectangle 8"/>
            <p:cNvSpPr>
              <a:spLocks noChangeArrowheads="1"/>
            </p:cNvSpPr>
            <p:nvPr/>
          </p:nvSpPr>
          <p:spPr bwMode="auto">
            <a:xfrm>
              <a:off x="5530847" y="404290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1" name="Rectangle 9"/>
            <p:cNvSpPr>
              <a:spLocks noChangeArrowheads="1"/>
            </p:cNvSpPr>
            <p:nvPr/>
          </p:nvSpPr>
          <p:spPr bwMode="auto">
            <a:xfrm>
              <a:off x="5529260" y="462710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sned</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2" name="Rectangle 10"/>
            <p:cNvSpPr>
              <a:spLocks noChangeArrowheads="1"/>
            </p:cNvSpPr>
            <p:nvPr/>
          </p:nvSpPr>
          <p:spPr bwMode="auto">
            <a:xfrm>
              <a:off x="5530847" y="51684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3" name="Rectangle 11"/>
            <p:cNvSpPr>
              <a:spLocks noChangeArrowheads="1"/>
            </p:cNvSpPr>
            <p:nvPr/>
          </p:nvSpPr>
          <p:spPr bwMode="auto">
            <a:xfrm>
              <a:off x="5529260" y="57526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close()</a:t>
              </a:r>
              <a:endParaRPr lang="en-US" altLang="zh-CN" sz="1800">
                <a:solidFill>
                  <a:srgbClr val="000008"/>
                </a:solidFill>
                <a:latin typeface="+mj-lt"/>
                <a:ea typeface="宋体" panose="02010600030101010101" pitchFamily="2" charset="-122"/>
              </a:endParaRPr>
            </a:p>
          </p:txBody>
        </p:sp>
        <p:sp>
          <p:nvSpPr>
            <p:cNvPr id="44044" name="Rectangle 12"/>
            <p:cNvSpPr>
              <a:spLocks noChangeArrowheads="1"/>
            </p:cNvSpPr>
            <p:nvPr/>
          </p:nvSpPr>
          <p:spPr bwMode="auto">
            <a:xfrm>
              <a:off x="1495422" y="350315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connect()</a:t>
              </a:r>
              <a:endParaRPr lang="en-US" altLang="zh-CN" sz="1800">
                <a:solidFill>
                  <a:srgbClr val="000008"/>
                </a:solidFill>
                <a:latin typeface="+mj-lt"/>
                <a:ea typeface="宋体" panose="02010600030101010101" pitchFamily="2" charset="-122"/>
              </a:endParaRPr>
            </a:p>
          </p:txBody>
        </p:sp>
        <p:sp>
          <p:nvSpPr>
            <p:cNvPr id="44045" name="Rectangle 13"/>
            <p:cNvSpPr>
              <a:spLocks noChangeArrowheads="1"/>
            </p:cNvSpPr>
            <p:nvPr/>
          </p:nvSpPr>
          <p:spPr bwMode="auto">
            <a:xfrm>
              <a:off x="1493835" y="404290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sned</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6" name="Rectangle 14"/>
            <p:cNvSpPr>
              <a:spLocks noChangeArrowheads="1"/>
            </p:cNvSpPr>
            <p:nvPr/>
          </p:nvSpPr>
          <p:spPr bwMode="auto">
            <a:xfrm>
              <a:off x="1495422" y="462869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7" name="Rectangle 15"/>
            <p:cNvSpPr>
              <a:spLocks noChangeArrowheads="1"/>
            </p:cNvSpPr>
            <p:nvPr/>
          </p:nvSpPr>
          <p:spPr bwMode="auto">
            <a:xfrm>
              <a:off x="1493835" y="51684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close()</a:t>
              </a:r>
              <a:endParaRPr lang="en-US" altLang="zh-CN" sz="1800">
                <a:solidFill>
                  <a:srgbClr val="000008"/>
                </a:solidFill>
                <a:latin typeface="+mj-lt"/>
                <a:ea typeface="宋体" panose="02010600030101010101" pitchFamily="2" charset="-122"/>
              </a:endParaRPr>
            </a:p>
          </p:txBody>
        </p:sp>
        <p:cxnSp>
          <p:nvCxnSpPr>
            <p:cNvPr id="44048" name="AutoShape 16"/>
            <p:cNvCxnSpPr>
              <a:cxnSpLocks noChangeShapeType="1"/>
              <a:stCxn id="44035" idx="2"/>
              <a:endCxn id="44044" idx="0"/>
            </p:cNvCxnSpPr>
            <p:nvPr/>
          </p:nvCxnSpPr>
          <p:spPr bwMode="auto">
            <a:xfrm>
              <a:off x="2303460" y="2122033"/>
              <a:ext cx="1587" cy="1366837"/>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49" name="AutoShape 17"/>
            <p:cNvCxnSpPr>
              <a:cxnSpLocks noChangeShapeType="1"/>
              <a:stCxn id="44044" idx="2"/>
              <a:endCxn id="44045" idx="0"/>
            </p:cNvCxnSpPr>
            <p:nvPr/>
          </p:nvCxnSpPr>
          <p:spPr bwMode="auto">
            <a:xfrm flipH="1">
              <a:off x="2303460" y="3833358"/>
              <a:ext cx="1587" cy="19526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0" name="AutoShape 18"/>
            <p:cNvCxnSpPr>
              <a:cxnSpLocks noChangeShapeType="1"/>
              <a:stCxn id="44045" idx="2"/>
              <a:endCxn id="44046" idx="0"/>
            </p:cNvCxnSpPr>
            <p:nvPr/>
          </p:nvCxnSpPr>
          <p:spPr bwMode="auto">
            <a:xfrm>
              <a:off x="2303460" y="4373108"/>
              <a:ext cx="1587" cy="24130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1" name="AutoShape 19"/>
            <p:cNvCxnSpPr>
              <a:cxnSpLocks noChangeShapeType="1"/>
              <a:stCxn id="44046" idx="2"/>
              <a:endCxn id="44047" idx="0"/>
            </p:cNvCxnSpPr>
            <p:nvPr/>
          </p:nvCxnSpPr>
          <p:spPr bwMode="auto">
            <a:xfrm flipH="1">
              <a:off x="2303460" y="4958895"/>
              <a:ext cx="1587" cy="19526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2" name="AutoShape 20"/>
            <p:cNvCxnSpPr>
              <a:cxnSpLocks noChangeShapeType="1"/>
              <a:stCxn id="44036" idx="2"/>
              <a:endCxn id="44037" idx="0"/>
            </p:cNvCxnSpPr>
            <p:nvPr/>
          </p:nvCxnSpPr>
          <p:spPr bwMode="auto">
            <a:xfrm flipH="1">
              <a:off x="6338885" y="2122033"/>
              <a:ext cx="1587" cy="23971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3" name="AutoShape 21"/>
            <p:cNvCxnSpPr>
              <a:cxnSpLocks noChangeShapeType="1"/>
              <a:stCxn id="44037" idx="2"/>
              <a:endCxn id="44038" idx="0"/>
            </p:cNvCxnSpPr>
            <p:nvPr/>
          </p:nvCxnSpPr>
          <p:spPr bwMode="auto">
            <a:xfrm>
              <a:off x="6338885" y="2706233"/>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4" name="AutoShape 22"/>
            <p:cNvCxnSpPr>
              <a:cxnSpLocks noChangeShapeType="1"/>
              <a:stCxn id="44038" idx="2"/>
              <a:endCxn id="44039" idx="0"/>
            </p:cNvCxnSpPr>
            <p:nvPr/>
          </p:nvCxnSpPr>
          <p:spPr bwMode="auto">
            <a:xfrm flipH="1">
              <a:off x="6338885" y="3247570"/>
              <a:ext cx="1587" cy="23971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5" name="AutoShape 23"/>
            <p:cNvCxnSpPr>
              <a:cxnSpLocks noChangeShapeType="1"/>
              <a:stCxn id="44039" idx="2"/>
              <a:endCxn id="44040" idx="0"/>
            </p:cNvCxnSpPr>
            <p:nvPr/>
          </p:nvCxnSpPr>
          <p:spPr bwMode="auto">
            <a:xfrm>
              <a:off x="6338885" y="3831770"/>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6" name="AutoShape 24"/>
            <p:cNvCxnSpPr>
              <a:cxnSpLocks noChangeShapeType="1"/>
              <a:stCxn id="44040" idx="2"/>
              <a:endCxn id="44041" idx="0"/>
            </p:cNvCxnSpPr>
            <p:nvPr/>
          </p:nvCxnSpPr>
          <p:spPr bwMode="auto">
            <a:xfrm flipH="1">
              <a:off x="6338885" y="4373108"/>
              <a:ext cx="1587" cy="23971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7" name="AutoShape 25"/>
            <p:cNvCxnSpPr>
              <a:cxnSpLocks noChangeShapeType="1"/>
              <a:stCxn id="44041" idx="2"/>
              <a:endCxn id="44042" idx="0"/>
            </p:cNvCxnSpPr>
            <p:nvPr/>
          </p:nvCxnSpPr>
          <p:spPr bwMode="auto">
            <a:xfrm>
              <a:off x="6338885" y="4957308"/>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8" name="AutoShape 26"/>
            <p:cNvCxnSpPr>
              <a:cxnSpLocks noChangeShapeType="1"/>
              <a:stCxn id="44042" idx="2"/>
              <a:endCxn id="44043" idx="0"/>
            </p:cNvCxnSpPr>
            <p:nvPr/>
          </p:nvCxnSpPr>
          <p:spPr bwMode="auto">
            <a:xfrm flipH="1">
              <a:off x="6338885" y="5498645"/>
              <a:ext cx="1587" cy="23971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9" name="AutoShape 27"/>
            <p:cNvCxnSpPr>
              <a:cxnSpLocks noChangeShapeType="1"/>
              <a:stCxn id="44046" idx="1"/>
              <a:endCxn id="44045" idx="1"/>
            </p:cNvCxnSpPr>
            <p:nvPr/>
          </p:nvCxnSpPr>
          <p:spPr bwMode="auto">
            <a:xfrm rot="10800000">
              <a:off x="1479547" y="4201658"/>
              <a:ext cx="1588" cy="585787"/>
            </a:xfrm>
            <a:prstGeom prst="bentConnector3">
              <a:avLst>
                <a:gd name="adj1" fmla="val 13600005"/>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44060" name="AutoShape 28"/>
            <p:cNvCxnSpPr>
              <a:cxnSpLocks noChangeShapeType="1"/>
              <a:stCxn id="44041" idx="3"/>
              <a:endCxn id="44040" idx="3"/>
            </p:cNvCxnSpPr>
            <p:nvPr/>
          </p:nvCxnSpPr>
          <p:spPr bwMode="auto">
            <a:xfrm flipV="1">
              <a:off x="7162797" y="4201658"/>
              <a:ext cx="1588" cy="584200"/>
            </a:xfrm>
            <a:prstGeom prst="bentConnector3">
              <a:avLst>
                <a:gd name="adj1" fmla="val 13600005"/>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44061" name="AutoShape 29"/>
            <p:cNvCxnSpPr>
              <a:cxnSpLocks noChangeShapeType="1"/>
              <a:stCxn id="44043" idx="3"/>
              <a:endCxn id="44039" idx="3"/>
            </p:cNvCxnSpPr>
            <p:nvPr/>
          </p:nvCxnSpPr>
          <p:spPr bwMode="auto">
            <a:xfrm flipV="1">
              <a:off x="7162797" y="3660320"/>
              <a:ext cx="1588" cy="2251075"/>
            </a:xfrm>
            <a:prstGeom prst="bentConnector3">
              <a:avLst>
                <a:gd name="adj1" fmla="val 34100014"/>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44062" name="AutoShape 30"/>
            <p:cNvCxnSpPr>
              <a:cxnSpLocks noChangeShapeType="1"/>
              <a:stCxn id="44044" idx="3"/>
              <a:endCxn id="44039" idx="1"/>
            </p:cNvCxnSpPr>
            <p:nvPr/>
          </p:nvCxnSpPr>
          <p:spPr bwMode="auto">
            <a:xfrm flipV="1">
              <a:off x="3128960" y="3660320"/>
              <a:ext cx="2386012" cy="1588"/>
            </a:xfrm>
            <a:prstGeom prst="straightConnector1">
              <a:avLst/>
            </a:prstGeom>
            <a:noFill/>
            <a:ln w="28575">
              <a:solidFill>
                <a:srgbClr val="000008"/>
              </a:solidFill>
              <a:prstDash val="dash"/>
              <a:round/>
              <a:tailEnd type="triangle" w="med" len="med"/>
            </a:ln>
            <a:extLst>
              <a:ext uri="{909E8E84-426E-40DD-AFC4-6F175D3DCCD1}">
                <a14:hiddenFill xmlns:a14="http://schemas.microsoft.com/office/drawing/2010/main">
                  <a:noFill/>
                </a14:hiddenFill>
              </a:ext>
            </a:extLst>
          </p:spPr>
        </p:cxnSp>
        <p:cxnSp>
          <p:nvCxnSpPr>
            <p:cNvPr id="44063" name="AutoShape 31"/>
            <p:cNvCxnSpPr>
              <a:cxnSpLocks noChangeShapeType="1"/>
              <a:stCxn id="44045" idx="3"/>
              <a:endCxn id="44040" idx="1"/>
            </p:cNvCxnSpPr>
            <p:nvPr/>
          </p:nvCxnSpPr>
          <p:spPr bwMode="auto">
            <a:xfrm>
              <a:off x="3127372" y="4201658"/>
              <a:ext cx="2389188" cy="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64" name="AutoShape 32"/>
            <p:cNvCxnSpPr>
              <a:cxnSpLocks noChangeShapeType="1"/>
              <a:stCxn id="44041" idx="1"/>
              <a:endCxn id="44046" idx="3"/>
            </p:cNvCxnSpPr>
            <p:nvPr/>
          </p:nvCxnSpPr>
          <p:spPr bwMode="auto">
            <a:xfrm flipH="1">
              <a:off x="3128960" y="4785858"/>
              <a:ext cx="2386012" cy="1587"/>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65" name="AutoShape 33"/>
            <p:cNvCxnSpPr>
              <a:cxnSpLocks noChangeShapeType="1"/>
              <a:stCxn id="44047" idx="3"/>
              <a:endCxn id="44042" idx="1"/>
            </p:cNvCxnSpPr>
            <p:nvPr/>
          </p:nvCxnSpPr>
          <p:spPr bwMode="auto">
            <a:xfrm>
              <a:off x="3127372" y="5327195"/>
              <a:ext cx="2389188" cy="0"/>
            </a:xfrm>
            <a:prstGeom prst="straightConnector1">
              <a:avLst/>
            </a:prstGeom>
            <a:noFill/>
            <a:ln w="28575">
              <a:solidFill>
                <a:srgbClr val="000008"/>
              </a:solidFill>
              <a:prstDash val="dash"/>
              <a:round/>
              <a:tailEnd type="triangle" w="med" len="med"/>
            </a:ln>
            <a:extLst>
              <a:ext uri="{909E8E84-426E-40DD-AFC4-6F175D3DCCD1}">
                <a14:hiddenFill xmlns:a14="http://schemas.microsoft.com/office/drawing/2010/main">
                  <a:noFill/>
                </a14:hiddenFill>
              </a:ext>
            </a:extLst>
          </p:spPr>
        </p:cxnSp>
        <p:sp>
          <p:nvSpPr>
            <p:cNvPr id="44066" name="Text Box 34"/>
            <p:cNvSpPr txBox="1">
              <a:spLocks noChangeArrowheads="1"/>
            </p:cNvSpPr>
            <p:nvPr/>
          </p:nvSpPr>
          <p:spPr bwMode="auto">
            <a:xfrm>
              <a:off x="1077910" y="1291770"/>
              <a:ext cx="227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en-US" altLang="zh-CN" sz="1800" b="1" dirty="0">
                  <a:solidFill>
                    <a:srgbClr val="C00000"/>
                  </a:solidFill>
                  <a:latin typeface="+mj-lt"/>
                  <a:ea typeface="宋体" panose="02010600030101010101" pitchFamily="2" charset="-122"/>
                </a:rPr>
                <a:t>TCP Client</a:t>
              </a:r>
              <a:endParaRPr lang="en-US" altLang="zh-CN" sz="1800" b="1" dirty="0">
                <a:solidFill>
                  <a:srgbClr val="C00000"/>
                </a:solidFill>
                <a:latin typeface="+mj-lt"/>
                <a:ea typeface="宋体" panose="02010600030101010101" pitchFamily="2" charset="-122"/>
              </a:endParaRPr>
            </a:p>
          </p:txBody>
        </p:sp>
        <p:sp>
          <p:nvSpPr>
            <p:cNvPr id="44067" name="Text Box 35"/>
            <p:cNvSpPr txBox="1">
              <a:spLocks noChangeArrowheads="1"/>
            </p:cNvSpPr>
            <p:nvPr/>
          </p:nvSpPr>
          <p:spPr bwMode="auto">
            <a:xfrm>
              <a:off x="5151435" y="1298120"/>
              <a:ext cx="2414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en-US" altLang="zh-CN" sz="1800" b="1" dirty="0">
                  <a:solidFill>
                    <a:srgbClr val="C00000"/>
                  </a:solidFill>
                  <a:latin typeface="+mj-lt"/>
                  <a:ea typeface="宋体" panose="02010600030101010101" pitchFamily="2" charset="-122"/>
                </a:rPr>
                <a:t>TCP Server</a:t>
              </a:r>
              <a:endParaRPr lang="en-US" altLang="zh-CN" sz="1800" b="1" dirty="0">
                <a:solidFill>
                  <a:srgbClr val="C00000"/>
                </a:solidFill>
                <a:latin typeface="+mj-lt"/>
                <a:ea typeface="宋体" panose="02010600030101010101" pitchFamily="2" charset="-122"/>
              </a:endParaRPr>
            </a:p>
          </p:txBody>
        </p:sp>
        <p:sp>
          <p:nvSpPr>
            <p:cNvPr id="44068" name="Text Box 36"/>
            <p:cNvSpPr txBox="1">
              <a:spLocks noChangeArrowheads="1"/>
            </p:cNvSpPr>
            <p:nvPr/>
          </p:nvSpPr>
          <p:spPr bwMode="auto">
            <a:xfrm>
              <a:off x="3730619" y="3290434"/>
              <a:ext cx="1166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建立连接</a:t>
              </a:r>
              <a:endParaRPr lang="en-US" altLang="zh-CN" sz="1800" dirty="0">
                <a:solidFill>
                  <a:srgbClr val="000008"/>
                </a:solidFill>
                <a:latin typeface="+mj-lt"/>
                <a:ea typeface="宋体" panose="02010600030101010101" pitchFamily="2" charset="-122"/>
              </a:endParaRPr>
            </a:p>
          </p:txBody>
        </p:sp>
        <p:sp>
          <p:nvSpPr>
            <p:cNvPr id="44069" name="Text Box 37"/>
            <p:cNvSpPr txBox="1">
              <a:spLocks noChangeArrowheads="1"/>
            </p:cNvSpPr>
            <p:nvPr/>
          </p:nvSpPr>
          <p:spPr bwMode="auto">
            <a:xfrm>
              <a:off x="3113085" y="3817483"/>
              <a:ext cx="238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数据请求</a:t>
              </a:r>
              <a:endParaRPr lang="en-US" altLang="zh-CN" sz="1800" dirty="0">
                <a:solidFill>
                  <a:srgbClr val="000008"/>
                </a:solidFill>
                <a:latin typeface="+mj-lt"/>
                <a:ea typeface="宋体" panose="02010600030101010101" pitchFamily="2" charset="-122"/>
              </a:endParaRPr>
            </a:p>
          </p:txBody>
        </p:sp>
        <p:sp>
          <p:nvSpPr>
            <p:cNvPr id="44070" name="Text Box 38"/>
            <p:cNvSpPr txBox="1">
              <a:spLocks noChangeArrowheads="1"/>
            </p:cNvSpPr>
            <p:nvPr/>
          </p:nvSpPr>
          <p:spPr bwMode="auto">
            <a:xfrm>
              <a:off x="3113085" y="4403270"/>
              <a:ext cx="2384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数据响应</a:t>
              </a:r>
              <a:endParaRPr lang="en-US" altLang="zh-CN" sz="1800" dirty="0">
                <a:solidFill>
                  <a:srgbClr val="000008"/>
                </a:solidFill>
                <a:latin typeface="+mj-lt"/>
                <a:ea typeface="宋体" panose="02010600030101010101" pitchFamily="2" charset="-122"/>
              </a:endParaRPr>
            </a:p>
          </p:txBody>
        </p:sp>
        <p:sp>
          <p:nvSpPr>
            <p:cNvPr id="44071" name="Text Box 39"/>
            <p:cNvSpPr txBox="1">
              <a:spLocks noChangeArrowheads="1"/>
            </p:cNvSpPr>
            <p:nvPr/>
          </p:nvSpPr>
          <p:spPr bwMode="auto">
            <a:xfrm>
              <a:off x="3113085" y="4981120"/>
              <a:ext cx="2384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关闭连接</a:t>
              </a:r>
              <a:endParaRPr lang="en-US" altLang="zh-CN" sz="1800" dirty="0">
                <a:solidFill>
                  <a:srgbClr val="000008"/>
                </a:solidFill>
                <a:latin typeface="+mj-lt"/>
                <a:ea typeface="宋体" panose="02010600030101010101" pitchFamily="2" charset="-122"/>
              </a:endParaRPr>
            </a:p>
          </p:txBody>
        </p:sp>
      </p:grpSp>
      <p:sp>
        <p:nvSpPr>
          <p:cNvPr id="41" name="Rectangle 2"/>
          <p:cNvSpPr>
            <a:spLocks noChangeArrowheads="1"/>
          </p:cNvSpPr>
          <p:nvPr/>
        </p:nvSpPr>
        <p:spPr bwMode="auto">
          <a:xfrm>
            <a:off x="476885" y="288925"/>
            <a:ext cx="7466330" cy="563245"/>
          </a:xfrm>
          <a:prstGeom prst="rect">
            <a:avLst/>
          </a:prstGeom>
          <a:noFill/>
          <a:ln w="9525">
            <a:noFill/>
            <a:miter lim="800000"/>
          </a:ln>
          <a:effectLst/>
        </p:spPr>
        <p:txBody>
          <a:bodyPr anchor="ctr"/>
          <a:lstStyle/>
          <a:p>
            <a:pPr algn="ctr"/>
            <a:r>
              <a:rPr lang="zh-CN" altLang="en-US" b="1" dirty="0" smtClean="0">
                <a:solidFill>
                  <a:srgbClr val="0000CC"/>
                </a:solidFill>
                <a:latin typeface="+mj-lt"/>
                <a:ea typeface="+mn-ea"/>
              </a:rPr>
              <a:t>基于</a:t>
            </a:r>
            <a:r>
              <a:rPr lang="en-US" altLang="zh-CN" b="1" dirty="0">
                <a:solidFill>
                  <a:srgbClr val="0000CC"/>
                </a:solidFill>
                <a:latin typeface="+mj-lt"/>
                <a:ea typeface="+mn-ea"/>
              </a:rPr>
              <a:t>TCP</a:t>
            </a:r>
            <a:r>
              <a:rPr lang="zh-CN" altLang="en-US" b="1" dirty="0">
                <a:solidFill>
                  <a:srgbClr val="0000CC"/>
                </a:solidFill>
                <a:latin typeface="+mj-lt"/>
                <a:ea typeface="+mn-ea"/>
              </a:rPr>
              <a:t>的</a:t>
            </a:r>
            <a:r>
              <a:rPr lang="en-US" altLang="zh-CN" b="1" dirty="0">
                <a:solidFill>
                  <a:srgbClr val="0000CC"/>
                </a:solidFill>
                <a:latin typeface="+mj-lt"/>
                <a:ea typeface="+mn-ea"/>
              </a:rPr>
              <a:t>Socket</a:t>
            </a:r>
            <a:r>
              <a:rPr lang="zh-CN" altLang="en-US" b="1" dirty="0">
                <a:solidFill>
                  <a:srgbClr val="0000CC"/>
                </a:solidFill>
                <a:latin typeface="+mj-lt"/>
                <a:ea typeface="+mn-ea"/>
              </a:rPr>
              <a:t>程序流程</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9"/>
          <p:cNvSpPr>
            <a:spLocks noChangeArrowheads="1"/>
          </p:cNvSpPr>
          <p:nvPr/>
        </p:nvSpPr>
        <p:spPr bwMode="auto">
          <a:xfrm>
            <a:off x="621394" y="1107203"/>
            <a:ext cx="2964954"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zh-CN" sz="2400" b="1" kern="10" dirty="0" smtClean="0">
                <a:solidFill>
                  <a:schemeClr val="tx1"/>
                </a:solidFill>
                <a:latin typeface="+mj-lt"/>
              </a:rPr>
              <a:t>send</a:t>
            </a:r>
            <a:r>
              <a:rPr lang="zh-CN" altLang="en-US" sz="2400" b="1" kern="10" dirty="0" smtClean="0">
                <a:solidFill>
                  <a:schemeClr val="tx1"/>
                </a:solidFill>
                <a:latin typeface="+mj-lt"/>
              </a:rPr>
              <a:t>函数和</a:t>
            </a:r>
            <a:r>
              <a:rPr lang="en-US" altLang="zh-CN" sz="2400" b="1" kern="10" dirty="0" err="1" smtClean="0">
                <a:solidFill>
                  <a:schemeClr val="tx1"/>
                </a:solidFill>
                <a:latin typeface="+mj-lt"/>
              </a:rPr>
              <a:t>recv</a:t>
            </a:r>
            <a:r>
              <a:rPr lang="zh-CN" altLang="en-US" sz="2400" b="1" kern="10" dirty="0" smtClean="0">
                <a:solidFill>
                  <a:schemeClr val="tx1"/>
                </a:solidFill>
                <a:latin typeface="+mj-lt"/>
              </a:rPr>
              <a:t>函数</a:t>
            </a:r>
            <a:endParaRPr kumimoji="0" lang="zh-CN" altLang="en-US" sz="2400" b="1" kern="10" dirty="0">
              <a:solidFill>
                <a:schemeClr val="tx1"/>
              </a:solidFill>
              <a:latin typeface="+mj-lt"/>
            </a:endParaRPr>
          </a:p>
        </p:txBody>
      </p:sp>
      <p:sp>
        <p:nvSpPr>
          <p:cNvPr id="11" name="矩形 10"/>
          <p:cNvSpPr/>
          <p:nvPr/>
        </p:nvSpPr>
        <p:spPr>
          <a:xfrm>
            <a:off x="879679" y="1877864"/>
            <a:ext cx="7979841" cy="3091815"/>
          </a:xfrm>
          <a:prstGeom prst="rect">
            <a:avLst/>
          </a:prstGeom>
          <a:solidFill>
            <a:schemeClr val="accent4">
              <a:lumMod val="40000"/>
              <a:lumOff val="60000"/>
            </a:schemeClr>
          </a:solidFill>
          <a:ln w="19050">
            <a:solidFill>
              <a:schemeClr val="accent4"/>
            </a:solidFill>
          </a:ln>
        </p:spPr>
        <p:txBody>
          <a:bodyPr wrap="square">
            <a:spAutoFit/>
          </a:bodyPr>
          <a:lstStyle/>
          <a:p>
            <a:pPr>
              <a:lnSpc>
                <a:spcPct val="150000"/>
              </a:lnSpc>
            </a:pPr>
            <a:r>
              <a:rPr lang="en-US" altLang="zh-CN" sz="2400" b="1" dirty="0" err="1" smtClean="0">
                <a:solidFill>
                  <a:srgbClr val="FF0000"/>
                </a:solidFill>
                <a:latin typeface="+mj-lt"/>
                <a:ea typeface="+mn-ea"/>
              </a:rPr>
              <a:t>int</a:t>
            </a:r>
            <a:r>
              <a:rPr lang="en-US" altLang="zh-CN" sz="2400" b="1" dirty="0" smtClean="0">
                <a:solidFill>
                  <a:srgbClr val="FF0000"/>
                </a:solidFill>
                <a:latin typeface="+mj-lt"/>
                <a:ea typeface="+mn-ea"/>
              </a:rPr>
              <a:t> send(</a:t>
            </a:r>
            <a:r>
              <a:rPr lang="en-US" altLang="zh-CN" sz="2400" b="1" dirty="0" err="1" smtClean="0">
                <a:solidFill>
                  <a:srgbClr val="FF0000"/>
                </a:solidFill>
                <a:latin typeface="+mj-lt"/>
                <a:ea typeface="+mn-ea"/>
              </a:rPr>
              <a:t>int</a:t>
            </a:r>
            <a:r>
              <a:rPr lang="en-US" altLang="zh-CN" sz="2400" b="1" dirty="0" smtClean="0">
                <a:solidFill>
                  <a:srgbClr val="FF0000"/>
                </a:solidFill>
                <a:latin typeface="+mj-lt"/>
                <a:ea typeface="+mn-ea"/>
              </a:rPr>
              <a:t> </a:t>
            </a:r>
            <a:r>
              <a:rPr lang="en-US" altLang="zh-CN" sz="2400" b="1" dirty="0" err="1" smtClean="0">
                <a:solidFill>
                  <a:srgbClr val="FF0000"/>
                </a:solidFill>
                <a:latin typeface="+mj-lt"/>
                <a:ea typeface="+mn-ea"/>
              </a:rPr>
              <a:t>sockfd</a:t>
            </a:r>
            <a:r>
              <a:rPr lang="zh-CN" altLang="en-US" sz="2400" b="1" dirty="0" smtClean="0">
                <a:solidFill>
                  <a:srgbClr val="FF0000"/>
                </a:solidFill>
                <a:latin typeface="+mj-lt"/>
                <a:ea typeface="+mn-ea"/>
              </a:rPr>
              <a:t>，</a:t>
            </a:r>
            <a:r>
              <a:rPr lang="en-US" altLang="zh-CN" sz="2400" b="1" dirty="0" smtClean="0">
                <a:solidFill>
                  <a:srgbClr val="FF0000"/>
                </a:solidFill>
                <a:latin typeface="+mj-lt"/>
                <a:ea typeface="+mn-ea"/>
              </a:rPr>
              <a:t>const void *</a:t>
            </a:r>
            <a:r>
              <a:rPr lang="en-US" altLang="zh-CN" sz="2400" b="1" dirty="0" err="1" smtClean="0">
                <a:solidFill>
                  <a:srgbClr val="FF0000"/>
                </a:solidFill>
                <a:latin typeface="+mj-lt"/>
                <a:ea typeface="+mn-ea"/>
              </a:rPr>
              <a:t>msg</a:t>
            </a:r>
            <a:r>
              <a:rPr lang="zh-CN" altLang="en-US" sz="2400" b="1" dirty="0" smtClean="0">
                <a:solidFill>
                  <a:srgbClr val="FF0000"/>
                </a:solidFill>
                <a:latin typeface="+mj-lt"/>
                <a:ea typeface="+mn-ea"/>
              </a:rPr>
              <a:t>，</a:t>
            </a:r>
            <a:r>
              <a:rPr lang="en-US" altLang="zh-CN" sz="2400" b="1" dirty="0" err="1" smtClean="0">
                <a:solidFill>
                  <a:srgbClr val="FF0000"/>
                </a:solidFill>
                <a:latin typeface="+mj-lt"/>
                <a:ea typeface="+mn-ea"/>
              </a:rPr>
              <a:t>int</a:t>
            </a:r>
            <a:r>
              <a:rPr lang="en-US" altLang="zh-CN" sz="2400" b="1" dirty="0" smtClean="0">
                <a:solidFill>
                  <a:srgbClr val="FF0000"/>
                </a:solidFill>
                <a:latin typeface="+mj-lt"/>
                <a:ea typeface="+mn-ea"/>
              </a:rPr>
              <a:t> </a:t>
            </a:r>
            <a:r>
              <a:rPr lang="en-US" altLang="zh-CN" sz="2400" b="1" dirty="0" err="1" smtClean="0">
                <a:solidFill>
                  <a:srgbClr val="FF0000"/>
                </a:solidFill>
                <a:latin typeface="+mj-lt"/>
                <a:ea typeface="+mn-ea"/>
              </a:rPr>
              <a:t>len</a:t>
            </a:r>
            <a:r>
              <a:rPr lang="zh-CN" altLang="en-US" sz="2400" b="1" dirty="0" smtClean="0">
                <a:solidFill>
                  <a:srgbClr val="FF0000"/>
                </a:solidFill>
                <a:latin typeface="+mj-lt"/>
                <a:ea typeface="+mn-ea"/>
              </a:rPr>
              <a:t>，</a:t>
            </a:r>
            <a:r>
              <a:rPr lang="en-US" altLang="zh-CN" sz="2400" b="1" dirty="0" err="1" smtClean="0">
                <a:solidFill>
                  <a:srgbClr val="FF0000"/>
                </a:solidFill>
                <a:latin typeface="+mj-lt"/>
                <a:ea typeface="+mn-ea"/>
              </a:rPr>
              <a:t>int</a:t>
            </a:r>
            <a:r>
              <a:rPr lang="en-US" altLang="zh-CN" sz="2400" b="1" dirty="0" smtClean="0">
                <a:solidFill>
                  <a:srgbClr val="FF0000"/>
                </a:solidFill>
                <a:latin typeface="+mj-lt"/>
                <a:ea typeface="+mn-ea"/>
              </a:rPr>
              <a:t> flags)</a:t>
            </a:r>
            <a:r>
              <a:rPr lang="zh-CN" altLang="en-US" sz="2400" b="1" dirty="0" smtClean="0">
                <a:solidFill>
                  <a:srgbClr val="FF0000"/>
                </a:solidFill>
                <a:latin typeface="+mj-lt"/>
                <a:ea typeface="+mn-ea"/>
              </a:rPr>
              <a:t>；</a:t>
            </a:r>
            <a:endParaRPr lang="en-US" altLang="zh-CN" sz="2400" b="1" dirty="0" smtClean="0">
              <a:solidFill>
                <a:srgbClr val="FF0000"/>
              </a:solidFill>
              <a:latin typeface="+mj-lt"/>
              <a:ea typeface="+mn-ea"/>
            </a:endParaRPr>
          </a:p>
          <a:p>
            <a:pPr marL="720090">
              <a:lnSpc>
                <a:spcPct val="150000"/>
              </a:lnSpc>
              <a:spcAft>
                <a:spcPts val="600"/>
              </a:spcAft>
              <a:buFont typeface="Wingdings" panose="05000000000000000000" pitchFamily="2" charset="2"/>
              <a:buChar char="n"/>
            </a:pPr>
            <a:r>
              <a:rPr lang="en-US" altLang="zh-CN" sz="2400" b="1" dirty="0" smtClean="0">
                <a:solidFill>
                  <a:srgbClr val="0000CC"/>
                </a:solidFill>
                <a:latin typeface="+mj-lt"/>
                <a:ea typeface="+mn-ea"/>
              </a:rPr>
              <a:t>  </a:t>
            </a:r>
            <a:r>
              <a:rPr lang="en-US" altLang="zh-CN" sz="2400" b="1" dirty="0" err="1" smtClean="0">
                <a:solidFill>
                  <a:srgbClr val="0000CC"/>
                </a:solidFill>
                <a:latin typeface="+mj-lt"/>
                <a:ea typeface="+mn-ea"/>
              </a:rPr>
              <a:t>sockfd</a:t>
            </a:r>
            <a:r>
              <a:rPr lang="zh-CN" altLang="en-US" sz="2400" b="1" dirty="0" smtClean="0">
                <a:solidFill>
                  <a:srgbClr val="0000CC"/>
                </a:solidFill>
                <a:latin typeface="+mj-lt"/>
                <a:ea typeface="+mn-ea"/>
              </a:rPr>
              <a:t>：</a:t>
            </a:r>
            <a:r>
              <a:rPr lang="en-US" altLang="zh-CN" sz="2400" b="1" dirty="0" smtClean="0">
                <a:solidFill>
                  <a:srgbClr val="0000CC"/>
                </a:solidFill>
                <a:latin typeface="+mj-lt"/>
                <a:ea typeface="+mn-ea"/>
              </a:rPr>
              <a:t>socket</a:t>
            </a:r>
            <a:r>
              <a:rPr lang="zh-CN" altLang="en-US" sz="2400" b="1" dirty="0" smtClean="0">
                <a:solidFill>
                  <a:srgbClr val="0000CC"/>
                </a:solidFill>
                <a:latin typeface="+mj-lt"/>
                <a:ea typeface="+mn-ea"/>
              </a:rPr>
              <a:t>函数的套接字描述符；</a:t>
            </a:r>
            <a:endParaRPr lang="en-US" altLang="zh-CN" sz="2400" b="1" dirty="0" smtClean="0">
              <a:solidFill>
                <a:srgbClr val="0000CC"/>
              </a:solidFill>
              <a:latin typeface="+mj-lt"/>
              <a:ea typeface="+mn-ea"/>
            </a:endParaRPr>
          </a:p>
          <a:p>
            <a:pPr marL="720090">
              <a:lnSpc>
                <a:spcPct val="150000"/>
              </a:lnSpc>
              <a:spcAft>
                <a:spcPts val="600"/>
              </a:spcAft>
              <a:buFont typeface="Wingdings" panose="05000000000000000000" pitchFamily="2" charset="2"/>
              <a:buChar char="n"/>
            </a:pPr>
            <a:r>
              <a:rPr lang="en-US" altLang="zh-CN" sz="2400" b="1" dirty="0" smtClean="0">
                <a:solidFill>
                  <a:srgbClr val="0000CC"/>
                </a:solidFill>
                <a:latin typeface="+mj-lt"/>
                <a:ea typeface="+mn-ea"/>
              </a:rPr>
              <a:t>  </a:t>
            </a:r>
            <a:r>
              <a:rPr lang="en-US" altLang="zh-CN" sz="2400" b="1" dirty="0" err="1" smtClean="0">
                <a:solidFill>
                  <a:srgbClr val="0000CC"/>
                </a:solidFill>
                <a:latin typeface="+mj-lt"/>
                <a:ea typeface="+mn-ea"/>
              </a:rPr>
              <a:t>msg</a:t>
            </a:r>
            <a:r>
              <a:rPr lang="zh-CN" altLang="en-US" sz="2400" b="1" dirty="0" smtClean="0">
                <a:solidFill>
                  <a:srgbClr val="0000CC"/>
                </a:solidFill>
                <a:latin typeface="+mj-lt"/>
                <a:ea typeface="+mn-ea"/>
              </a:rPr>
              <a:t>：发送的数据的指针；</a:t>
            </a:r>
            <a:endParaRPr lang="en-US" altLang="zh-CN" sz="2400" b="1" dirty="0" smtClean="0">
              <a:solidFill>
                <a:srgbClr val="0000CC"/>
              </a:solidFill>
              <a:latin typeface="+mj-lt"/>
              <a:ea typeface="+mn-ea"/>
            </a:endParaRPr>
          </a:p>
          <a:p>
            <a:pPr marL="720090">
              <a:lnSpc>
                <a:spcPct val="150000"/>
              </a:lnSpc>
              <a:spcAft>
                <a:spcPts val="600"/>
              </a:spcAft>
              <a:buFont typeface="Wingdings" panose="05000000000000000000" pitchFamily="2" charset="2"/>
              <a:buChar char="n"/>
            </a:pPr>
            <a:r>
              <a:rPr lang="en-US" altLang="zh-CN" sz="2400" b="1" dirty="0" smtClean="0">
                <a:solidFill>
                  <a:srgbClr val="0000CC"/>
                </a:solidFill>
                <a:latin typeface="+mj-lt"/>
                <a:ea typeface="+mn-ea"/>
              </a:rPr>
              <a:t>  </a:t>
            </a:r>
            <a:r>
              <a:rPr lang="en-US" altLang="zh-CN" sz="2400" b="1" dirty="0" err="1" smtClean="0">
                <a:solidFill>
                  <a:srgbClr val="0000CC"/>
                </a:solidFill>
                <a:latin typeface="+mj-lt"/>
                <a:ea typeface="+mn-ea"/>
              </a:rPr>
              <a:t>len</a:t>
            </a:r>
            <a:r>
              <a:rPr lang="zh-CN" altLang="en-US" sz="2400" b="1" dirty="0" smtClean="0">
                <a:solidFill>
                  <a:srgbClr val="0000CC"/>
                </a:solidFill>
                <a:latin typeface="+mj-lt"/>
                <a:ea typeface="+mn-ea"/>
              </a:rPr>
              <a:t>：发送数据的长度；</a:t>
            </a:r>
            <a:endParaRPr lang="en-US" altLang="zh-CN" sz="2400" b="1" dirty="0" smtClean="0">
              <a:solidFill>
                <a:srgbClr val="0000CC"/>
              </a:solidFill>
              <a:latin typeface="+mj-lt"/>
              <a:ea typeface="+mn-ea"/>
            </a:endParaRPr>
          </a:p>
          <a:p>
            <a:pPr marL="720090">
              <a:lnSpc>
                <a:spcPct val="150000"/>
              </a:lnSpc>
              <a:spcAft>
                <a:spcPts val="600"/>
              </a:spcAft>
              <a:buFont typeface="Wingdings" panose="05000000000000000000" pitchFamily="2" charset="2"/>
              <a:buChar char="n"/>
            </a:pPr>
            <a:r>
              <a:rPr lang="en-US" altLang="zh-CN" sz="2400" b="1" dirty="0" smtClean="0">
                <a:solidFill>
                  <a:srgbClr val="0000CC"/>
                </a:solidFill>
                <a:latin typeface="+mj-lt"/>
                <a:ea typeface="+mn-ea"/>
              </a:rPr>
              <a:t>  flags</a:t>
            </a:r>
            <a:r>
              <a:rPr lang="zh-CN" altLang="en-US" sz="2400" b="1" dirty="0" smtClean="0">
                <a:solidFill>
                  <a:srgbClr val="0000CC"/>
                </a:solidFill>
                <a:latin typeface="+mj-lt"/>
                <a:ea typeface="+mn-ea"/>
              </a:rPr>
              <a:t>：</a:t>
            </a:r>
            <a:r>
              <a:rPr lang="en-US" altLang="zh-CN" sz="2400" b="1" dirty="0" smtClean="0">
                <a:solidFill>
                  <a:srgbClr val="0000CC"/>
                </a:solidFill>
                <a:latin typeface="+mj-lt"/>
                <a:ea typeface="+mn-ea"/>
              </a:rPr>
              <a:t>0</a:t>
            </a:r>
            <a:endParaRPr lang="zh-CN" altLang="en-US" sz="2400" b="1" dirty="0" smtClean="0">
              <a:solidFill>
                <a:srgbClr val="0000CC"/>
              </a:solidFill>
              <a:latin typeface="+mj-lt"/>
              <a:ea typeface="+mn-ea"/>
            </a:endParaRPr>
          </a:p>
        </p:txBody>
      </p:sp>
      <p:sp>
        <p:nvSpPr>
          <p:cNvPr id="14" name="Rectangle 3"/>
          <p:cNvSpPr txBox="1">
            <a:spLocks noChangeArrowheads="1"/>
          </p:cNvSpPr>
          <p:nvPr/>
        </p:nvSpPr>
        <p:spPr>
          <a:xfrm>
            <a:off x="879475" y="5229860"/>
            <a:ext cx="7284085" cy="484505"/>
          </a:xfrm>
          <a:prstGeom prst="rect">
            <a:avLst/>
          </a:prstGeom>
        </p:spPr>
        <p:txBody>
          <a:bodyPr/>
          <a:lstStyle/>
          <a:p>
            <a:pPr marL="342900" lvl="0" eaLnBrk="0" hangingPunct="0">
              <a:spcBef>
                <a:spcPct val="20000"/>
              </a:spcBef>
              <a:buClr>
                <a:schemeClr val="accent1"/>
              </a:buClr>
              <a:buSzPct val="60000"/>
            </a:pPr>
            <a:r>
              <a:rPr kumimoji="0" lang="zh-CN" altLang="en-US" sz="2400" b="1" i="0" u="none" strike="noStrike" kern="0" cap="none" spc="0" normalizeH="0" baseline="0" noProof="0" dirty="0" smtClean="0">
                <a:ln>
                  <a:noFill/>
                </a:ln>
                <a:solidFill>
                  <a:srgbClr val="0000CC"/>
                </a:solidFill>
                <a:effectLst/>
                <a:uLnTx/>
                <a:uFillTx/>
                <a:latin typeface="+mj-lt"/>
                <a:ea typeface="+mn-ea"/>
                <a:cs typeface="+mn-cs"/>
              </a:rPr>
              <a:t>返回值：发送的字节数</a:t>
            </a:r>
            <a:r>
              <a:rPr kumimoji="0" lang="en-US" altLang="zh-CN" sz="2400" b="1" i="0" u="none" strike="noStrike" kern="0" cap="none" spc="0" normalizeH="0" baseline="0" noProof="0" dirty="0" smtClean="0">
                <a:ln>
                  <a:noFill/>
                </a:ln>
                <a:solidFill>
                  <a:srgbClr val="0000CC"/>
                </a:solidFill>
                <a:effectLst/>
                <a:uLnTx/>
                <a:uFillTx/>
                <a:latin typeface="+mj-lt"/>
                <a:ea typeface="+mn-ea"/>
                <a:cs typeface="+mn-cs"/>
              </a:rPr>
              <a:t>/ </a:t>
            </a:r>
            <a:r>
              <a:rPr kumimoji="0" lang="zh-CN" altLang="en-US" sz="2400" b="1" i="0" u="none" strike="noStrike" kern="0" cap="none" spc="0" normalizeH="0" baseline="0" noProof="0" dirty="0" smtClean="0">
                <a:ln>
                  <a:noFill/>
                </a:ln>
                <a:solidFill>
                  <a:srgbClr val="0000CC"/>
                </a:solidFill>
                <a:effectLst/>
                <a:uLnTx/>
                <a:uFillTx/>
                <a:latin typeface="+mj-lt"/>
                <a:ea typeface="+mn-ea"/>
                <a:cs typeface="+mn-cs"/>
              </a:rPr>
              <a:t>接受数据的字节数</a:t>
            </a:r>
            <a:endParaRPr kumimoji="0" lang="zh-CN" altLang="en-US" sz="2400" b="1" i="0" u="none" strike="noStrike" kern="0" cap="none" spc="0" normalizeH="0" baseline="0" noProof="0" dirty="0" smtClean="0">
              <a:ln>
                <a:noFill/>
              </a:ln>
              <a:solidFill>
                <a:srgbClr val="0000CC"/>
              </a:solidFill>
              <a:effectLst/>
              <a:uLnTx/>
              <a:uFillTx/>
              <a:latin typeface="+mj-lt"/>
              <a:ea typeface="+mn-ea"/>
              <a:cs typeface="+mn-cs"/>
            </a:endParaRPr>
          </a:p>
        </p:txBody>
      </p:sp>
      <p:sp>
        <p:nvSpPr>
          <p:cNvPr id="9"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smtClean="0">
                <a:solidFill>
                  <a:srgbClr val="0000CC"/>
                </a:solidFill>
                <a:latin typeface="+mj-lt"/>
                <a:ea typeface="+mn-ea"/>
              </a:rPr>
              <a:t>3</a:t>
            </a:r>
            <a:r>
              <a:rPr lang="zh-CN" altLang="en-US" b="1" dirty="0" smtClean="0">
                <a:solidFill>
                  <a:srgbClr val="0000CC"/>
                </a:solidFill>
                <a:latin typeface="+mj-lt"/>
                <a:ea typeface="+mn-ea"/>
              </a:rPr>
              <a:t>、</a:t>
            </a:r>
            <a:r>
              <a:rPr lang="en-US" altLang="zh-CN" b="1" dirty="0" smtClean="0">
                <a:solidFill>
                  <a:srgbClr val="0000CC"/>
                </a:solidFill>
                <a:latin typeface="+mj-lt"/>
                <a:ea typeface="+mn-ea"/>
              </a:rPr>
              <a:t>Socket</a:t>
            </a:r>
            <a:r>
              <a:rPr lang="zh-CN" altLang="en-US" b="1" dirty="0">
                <a:solidFill>
                  <a:srgbClr val="0000CC"/>
                </a:solidFill>
                <a:latin typeface="+mj-lt"/>
                <a:ea typeface="+mn-ea"/>
              </a:rPr>
              <a:t>网络函数</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9"/>
          <p:cNvSpPr>
            <a:spLocks noChangeArrowheads="1"/>
          </p:cNvSpPr>
          <p:nvPr/>
        </p:nvSpPr>
        <p:spPr bwMode="auto">
          <a:xfrm>
            <a:off x="621394" y="1107203"/>
            <a:ext cx="2964954"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en-US" altLang="zh-CN" sz="2400" b="1" kern="10" dirty="0" smtClean="0">
                <a:solidFill>
                  <a:schemeClr val="tx1"/>
                </a:solidFill>
                <a:latin typeface="+mj-lt"/>
              </a:rPr>
              <a:t>send</a:t>
            </a:r>
            <a:r>
              <a:rPr lang="zh-CN" altLang="en-US" sz="2400" b="1" kern="10" dirty="0" smtClean="0">
                <a:solidFill>
                  <a:schemeClr val="tx1"/>
                </a:solidFill>
                <a:latin typeface="+mj-lt"/>
              </a:rPr>
              <a:t>函数和</a:t>
            </a:r>
            <a:r>
              <a:rPr lang="en-US" altLang="zh-CN" sz="2400" b="1" kern="10" dirty="0" err="1" smtClean="0">
                <a:solidFill>
                  <a:schemeClr val="tx1"/>
                </a:solidFill>
                <a:latin typeface="+mj-lt"/>
              </a:rPr>
              <a:t>recv</a:t>
            </a:r>
            <a:r>
              <a:rPr lang="zh-CN" altLang="en-US" sz="2400" b="1" kern="10" dirty="0" smtClean="0">
                <a:solidFill>
                  <a:schemeClr val="tx1"/>
                </a:solidFill>
                <a:latin typeface="+mj-lt"/>
              </a:rPr>
              <a:t>函数</a:t>
            </a:r>
            <a:endParaRPr kumimoji="0" lang="zh-CN" altLang="en-US" sz="2400" b="1" kern="10" dirty="0">
              <a:solidFill>
                <a:schemeClr val="tx1"/>
              </a:solidFill>
              <a:latin typeface="+mj-lt"/>
            </a:endParaRPr>
          </a:p>
        </p:txBody>
      </p:sp>
      <p:sp>
        <p:nvSpPr>
          <p:cNvPr id="13" name="矩形 12"/>
          <p:cNvSpPr/>
          <p:nvPr/>
        </p:nvSpPr>
        <p:spPr>
          <a:xfrm>
            <a:off x="879679" y="1834207"/>
            <a:ext cx="8040801" cy="3093154"/>
          </a:xfrm>
          <a:prstGeom prst="rect">
            <a:avLst/>
          </a:prstGeom>
          <a:solidFill>
            <a:schemeClr val="accent4">
              <a:lumMod val="40000"/>
              <a:lumOff val="60000"/>
            </a:schemeClr>
          </a:solidFill>
          <a:ln w="19050">
            <a:solidFill>
              <a:schemeClr val="accent3"/>
            </a:solidFill>
          </a:ln>
        </p:spPr>
        <p:txBody>
          <a:bodyPr wrap="square">
            <a:spAutoFit/>
          </a:bodyPr>
          <a:lstStyle/>
          <a:p>
            <a:pPr>
              <a:lnSpc>
                <a:spcPct val="150000"/>
              </a:lnSpc>
            </a:pPr>
            <a:r>
              <a:rPr lang="en-US" altLang="zh-CN" sz="2400" b="1" dirty="0" err="1" smtClean="0">
                <a:solidFill>
                  <a:srgbClr val="FF0000"/>
                </a:solidFill>
                <a:latin typeface="+mj-lt"/>
              </a:rPr>
              <a:t>int</a:t>
            </a:r>
            <a:r>
              <a:rPr lang="en-US" altLang="zh-CN" sz="2400" b="1" dirty="0" smtClean="0">
                <a:solidFill>
                  <a:srgbClr val="FF0000"/>
                </a:solidFill>
                <a:latin typeface="+mj-lt"/>
              </a:rPr>
              <a:t> </a:t>
            </a:r>
            <a:r>
              <a:rPr lang="en-US" altLang="zh-CN" sz="2400" b="1" dirty="0" err="1" smtClean="0">
                <a:solidFill>
                  <a:srgbClr val="FF0000"/>
                </a:solidFill>
                <a:latin typeface="+mj-lt"/>
              </a:rPr>
              <a:t>recv</a:t>
            </a:r>
            <a:r>
              <a:rPr lang="en-US" altLang="zh-CN" sz="2400" b="1" dirty="0" smtClean="0">
                <a:solidFill>
                  <a:srgbClr val="FF0000"/>
                </a:solidFill>
                <a:latin typeface="+mj-lt"/>
              </a:rPr>
              <a:t>(</a:t>
            </a:r>
            <a:r>
              <a:rPr lang="en-US" altLang="zh-CN" sz="2400" b="1" dirty="0" err="1" smtClean="0">
                <a:solidFill>
                  <a:srgbClr val="FF0000"/>
                </a:solidFill>
                <a:latin typeface="+mj-lt"/>
              </a:rPr>
              <a:t>int</a:t>
            </a:r>
            <a:r>
              <a:rPr lang="en-US" altLang="zh-CN" sz="2400" b="1" dirty="0" smtClean="0">
                <a:solidFill>
                  <a:srgbClr val="FF0000"/>
                </a:solidFill>
                <a:latin typeface="+mj-lt"/>
              </a:rPr>
              <a:t> </a:t>
            </a:r>
            <a:r>
              <a:rPr lang="en-US" altLang="zh-CN" sz="2400" b="1" dirty="0" err="1" smtClean="0">
                <a:solidFill>
                  <a:srgbClr val="FF0000"/>
                </a:solidFill>
                <a:latin typeface="+mj-lt"/>
              </a:rPr>
              <a:t>sockfd</a:t>
            </a:r>
            <a:r>
              <a:rPr lang="zh-CN" altLang="en-US" sz="2400" b="1" dirty="0" smtClean="0">
                <a:solidFill>
                  <a:srgbClr val="FF0000"/>
                </a:solidFill>
                <a:latin typeface="+mj-lt"/>
              </a:rPr>
              <a:t>，</a:t>
            </a:r>
            <a:r>
              <a:rPr lang="en-US" altLang="zh-CN" sz="2400" b="1" dirty="0" smtClean="0">
                <a:solidFill>
                  <a:srgbClr val="FF0000"/>
                </a:solidFill>
                <a:latin typeface="+mj-lt"/>
              </a:rPr>
              <a:t>void *</a:t>
            </a:r>
            <a:r>
              <a:rPr lang="en-US" altLang="zh-CN" sz="2400" b="1" dirty="0" err="1" smtClean="0">
                <a:solidFill>
                  <a:srgbClr val="FF0000"/>
                </a:solidFill>
                <a:latin typeface="+mj-lt"/>
              </a:rPr>
              <a:t>buf</a:t>
            </a:r>
            <a:r>
              <a:rPr lang="zh-CN" altLang="en-US" sz="2400" b="1" dirty="0" smtClean="0">
                <a:solidFill>
                  <a:srgbClr val="FF0000"/>
                </a:solidFill>
                <a:latin typeface="+mj-lt"/>
              </a:rPr>
              <a:t>，</a:t>
            </a:r>
            <a:r>
              <a:rPr lang="en-US" altLang="zh-CN" sz="2400" b="1" dirty="0" err="1" smtClean="0">
                <a:solidFill>
                  <a:srgbClr val="FF0000"/>
                </a:solidFill>
                <a:latin typeface="+mj-lt"/>
              </a:rPr>
              <a:t>int</a:t>
            </a:r>
            <a:r>
              <a:rPr lang="en-US" altLang="zh-CN" sz="2400" b="1" dirty="0" smtClean="0">
                <a:solidFill>
                  <a:srgbClr val="FF0000"/>
                </a:solidFill>
                <a:latin typeface="+mj-lt"/>
              </a:rPr>
              <a:t> </a:t>
            </a:r>
            <a:r>
              <a:rPr lang="en-US" altLang="zh-CN" sz="2400" b="1" dirty="0" err="1" smtClean="0">
                <a:solidFill>
                  <a:srgbClr val="FF0000"/>
                </a:solidFill>
                <a:latin typeface="+mj-lt"/>
              </a:rPr>
              <a:t>len</a:t>
            </a:r>
            <a:r>
              <a:rPr lang="zh-CN" altLang="en-US" sz="2400" b="1" dirty="0" smtClean="0">
                <a:solidFill>
                  <a:srgbClr val="FF0000"/>
                </a:solidFill>
                <a:latin typeface="+mj-lt"/>
              </a:rPr>
              <a:t>，</a:t>
            </a:r>
            <a:r>
              <a:rPr lang="en-US" altLang="zh-CN" sz="2400" b="1" dirty="0" smtClean="0">
                <a:solidFill>
                  <a:srgbClr val="FF0000"/>
                </a:solidFill>
                <a:latin typeface="+mj-lt"/>
              </a:rPr>
              <a:t>unsigned </a:t>
            </a:r>
            <a:r>
              <a:rPr lang="en-US" altLang="zh-CN" sz="2400" b="1" dirty="0" err="1" smtClean="0">
                <a:solidFill>
                  <a:srgbClr val="FF0000"/>
                </a:solidFill>
                <a:latin typeface="+mj-lt"/>
              </a:rPr>
              <a:t>int</a:t>
            </a:r>
            <a:r>
              <a:rPr lang="en-US" altLang="zh-CN" sz="2400" b="1" dirty="0" smtClean="0">
                <a:solidFill>
                  <a:srgbClr val="FF0000"/>
                </a:solidFill>
                <a:latin typeface="+mj-lt"/>
              </a:rPr>
              <a:t> flags)</a:t>
            </a:r>
            <a:r>
              <a:rPr lang="zh-CN" altLang="en-US" sz="2400" b="1" dirty="0" smtClean="0">
                <a:solidFill>
                  <a:srgbClr val="FF0000"/>
                </a:solidFill>
                <a:latin typeface="+mj-lt"/>
              </a:rPr>
              <a:t>；</a:t>
            </a:r>
            <a:endParaRPr lang="en-US" altLang="zh-CN" sz="2400" b="1" dirty="0" smtClean="0">
              <a:solidFill>
                <a:srgbClr val="FF0000"/>
              </a:solidFill>
              <a:latin typeface="+mj-lt"/>
              <a:ea typeface="+mn-ea"/>
            </a:endParaRPr>
          </a:p>
          <a:p>
            <a:pPr marL="720090">
              <a:lnSpc>
                <a:spcPct val="150000"/>
              </a:lnSpc>
              <a:spcAft>
                <a:spcPts val="600"/>
              </a:spcAft>
              <a:buFont typeface="Wingdings" panose="05000000000000000000" pitchFamily="2" charset="2"/>
              <a:buChar char="n"/>
            </a:pPr>
            <a:r>
              <a:rPr lang="en-US" altLang="zh-CN" sz="2400" b="1" dirty="0" smtClean="0">
                <a:solidFill>
                  <a:srgbClr val="0000CC"/>
                </a:solidFill>
                <a:latin typeface="+mj-lt"/>
                <a:ea typeface="+mn-ea"/>
              </a:rPr>
              <a:t>  </a:t>
            </a:r>
            <a:r>
              <a:rPr lang="en-US" altLang="zh-CN" sz="2400" b="1" dirty="0" err="1" smtClean="0">
                <a:solidFill>
                  <a:srgbClr val="0000CC"/>
                </a:solidFill>
                <a:latin typeface="+mj-lt"/>
                <a:ea typeface="+mn-ea"/>
              </a:rPr>
              <a:t>sockfd</a:t>
            </a:r>
            <a:r>
              <a:rPr lang="zh-CN" altLang="en-US" sz="2400" b="1" dirty="0" smtClean="0">
                <a:solidFill>
                  <a:srgbClr val="0000CC"/>
                </a:solidFill>
                <a:latin typeface="+mj-lt"/>
                <a:ea typeface="+mn-ea"/>
              </a:rPr>
              <a:t>：</a:t>
            </a:r>
            <a:r>
              <a:rPr lang="en-US" altLang="zh-CN" sz="2400" b="1" dirty="0" smtClean="0">
                <a:solidFill>
                  <a:srgbClr val="0000CC"/>
                </a:solidFill>
                <a:latin typeface="+mj-lt"/>
                <a:ea typeface="+mn-ea"/>
              </a:rPr>
              <a:t>socket</a:t>
            </a:r>
            <a:r>
              <a:rPr lang="zh-CN" altLang="en-US" sz="2400" b="1" dirty="0" smtClean="0">
                <a:solidFill>
                  <a:srgbClr val="0000CC"/>
                </a:solidFill>
                <a:latin typeface="+mj-lt"/>
                <a:ea typeface="+mn-ea"/>
              </a:rPr>
              <a:t>函数的套接字描述符；</a:t>
            </a:r>
            <a:endParaRPr lang="en-US" altLang="zh-CN" sz="2400" b="1" dirty="0" smtClean="0">
              <a:solidFill>
                <a:srgbClr val="0000CC"/>
              </a:solidFill>
              <a:latin typeface="+mj-lt"/>
              <a:ea typeface="+mn-ea"/>
            </a:endParaRPr>
          </a:p>
          <a:p>
            <a:pPr marL="720090">
              <a:lnSpc>
                <a:spcPct val="150000"/>
              </a:lnSpc>
              <a:spcAft>
                <a:spcPts val="600"/>
              </a:spcAft>
              <a:buFont typeface="Wingdings" panose="05000000000000000000" pitchFamily="2" charset="2"/>
              <a:buChar char="n"/>
            </a:pPr>
            <a:r>
              <a:rPr lang="en-US" altLang="zh-CN" sz="2400" b="1" dirty="0" smtClean="0">
                <a:solidFill>
                  <a:srgbClr val="0000CC"/>
                </a:solidFill>
                <a:latin typeface="+mj-lt"/>
                <a:ea typeface="+mn-ea"/>
              </a:rPr>
              <a:t>  </a:t>
            </a:r>
            <a:r>
              <a:rPr lang="en-US" altLang="zh-CN" sz="2400" b="1" dirty="0" err="1" smtClean="0">
                <a:solidFill>
                  <a:srgbClr val="0000CC"/>
                </a:solidFill>
                <a:latin typeface="+mj-lt"/>
                <a:ea typeface="+mn-ea"/>
              </a:rPr>
              <a:t>buf</a:t>
            </a:r>
            <a:r>
              <a:rPr lang="zh-CN" altLang="en-US" sz="2400" b="1" dirty="0" smtClean="0">
                <a:solidFill>
                  <a:srgbClr val="0000CC"/>
                </a:solidFill>
                <a:latin typeface="+mj-lt"/>
                <a:ea typeface="+mn-ea"/>
              </a:rPr>
              <a:t>：是存放接受数据的缓冲区；</a:t>
            </a:r>
            <a:endParaRPr lang="en-US" altLang="zh-CN" sz="2400" b="1" dirty="0" smtClean="0">
              <a:solidFill>
                <a:srgbClr val="0000CC"/>
              </a:solidFill>
              <a:latin typeface="+mj-lt"/>
              <a:ea typeface="+mn-ea"/>
            </a:endParaRPr>
          </a:p>
          <a:p>
            <a:pPr marL="720090">
              <a:lnSpc>
                <a:spcPct val="150000"/>
              </a:lnSpc>
              <a:spcAft>
                <a:spcPts val="600"/>
              </a:spcAft>
              <a:buFont typeface="Wingdings" panose="05000000000000000000" pitchFamily="2" charset="2"/>
              <a:buChar char="n"/>
            </a:pPr>
            <a:r>
              <a:rPr lang="en-US" altLang="zh-CN" sz="2400" b="1" dirty="0" smtClean="0">
                <a:solidFill>
                  <a:srgbClr val="0000CC"/>
                </a:solidFill>
                <a:latin typeface="+mj-lt"/>
                <a:ea typeface="+mn-ea"/>
              </a:rPr>
              <a:t>  </a:t>
            </a:r>
            <a:r>
              <a:rPr lang="en-US" altLang="zh-CN" sz="2400" b="1" dirty="0" err="1" smtClean="0">
                <a:solidFill>
                  <a:srgbClr val="0000CC"/>
                </a:solidFill>
                <a:latin typeface="+mj-lt"/>
                <a:ea typeface="+mn-ea"/>
              </a:rPr>
              <a:t>len</a:t>
            </a:r>
            <a:r>
              <a:rPr lang="zh-CN" altLang="en-US" sz="2400" b="1" dirty="0" smtClean="0">
                <a:solidFill>
                  <a:srgbClr val="0000CC"/>
                </a:solidFill>
                <a:latin typeface="+mj-lt"/>
                <a:ea typeface="+mn-ea"/>
              </a:rPr>
              <a:t>：接收数据的长度；</a:t>
            </a:r>
            <a:endParaRPr lang="en-US" altLang="zh-CN" sz="2400" b="1" dirty="0" smtClean="0">
              <a:solidFill>
                <a:srgbClr val="0000CC"/>
              </a:solidFill>
              <a:latin typeface="+mj-lt"/>
              <a:ea typeface="+mn-ea"/>
            </a:endParaRPr>
          </a:p>
          <a:p>
            <a:pPr marL="720090">
              <a:lnSpc>
                <a:spcPct val="150000"/>
              </a:lnSpc>
              <a:spcAft>
                <a:spcPts val="600"/>
              </a:spcAft>
              <a:buFont typeface="Wingdings" panose="05000000000000000000" pitchFamily="2" charset="2"/>
              <a:buChar char="n"/>
            </a:pPr>
            <a:r>
              <a:rPr lang="en-US" altLang="zh-CN" sz="2400" b="1" dirty="0" smtClean="0">
                <a:solidFill>
                  <a:srgbClr val="0000CC"/>
                </a:solidFill>
                <a:latin typeface="+mj-lt"/>
                <a:ea typeface="+mn-ea"/>
              </a:rPr>
              <a:t>  flags</a:t>
            </a:r>
            <a:r>
              <a:rPr lang="zh-CN" altLang="en-US" sz="2400" b="1" dirty="0" smtClean="0">
                <a:solidFill>
                  <a:srgbClr val="0000CC"/>
                </a:solidFill>
                <a:latin typeface="+mj-lt"/>
                <a:ea typeface="+mn-ea"/>
              </a:rPr>
              <a:t>：</a:t>
            </a:r>
            <a:r>
              <a:rPr lang="en-US" altLang="zh-CN" sz="2400" b="1" dirty="0" smtClean="0">
                <a:solidFill>
                  <a:srgbClr val="0000CC"/>
                </a:solidFill>
                <a:latin typeface="+mj-lt"/>
                <a:ea typeface="+mn-ea"/>
              </a:rPr>
              <a:t>0</a:t>
            </a:r>
            <a:endParaRPr lang="zh-CN" altLang="en-US" sz="2400" b="1" dirty="0" smtClean="0">
              <a:solidFill>
                <a:srgbClr val="0000CC"/>
              </a:solidFill>
              <a:latin typeface="+mj-lt"/>
              <a:ea typeface="+mn-ea"/>
            </a:endParaRPr>
          </a:p>
        </p:txBody>
      </p:sp>
      <p:sp>
        <p:nvSpPr>
          <p:cNvPr id="14" name="Rectangle 3"/>
          <p:cNvSpPr txBox="1">
            <a:spLocks noChangeArrowheads="1"/>
          </p:cNvSpPr>
          <p:nvPr/>
        </p:nvSpPr>
        <p:spPr>
          <a:xfrm>
            <a:off x="879475" y="5295900"/>
            <a:ext cx="7084060" cy="484505"/>
          </a:xfrm>
          <a:prstGeom prst="rect">
            <a:avLst/>
          </a:prstGeom>
        </p:spPr>
        <p:txBody>
          <a:bodyPr/>
          <a:lstStyle/>
          <a:p>
            <a:pPr marL="342900" lvl="0" eaLnBrk="0" hangingPunct="0">
              <a:spcBef>
                <a:spcPct val="20000"/>
              </a:spcBef>
              <a:buClr>
                <a:schemeClr val="accent1"/>
              </a:buClr>
              <a:buSzPct val="60000"/>
            </a:pPr>
            <a:r>
              <a:rPr kumimoji="0" lang="zh-CN" altLang="en-US" sz="2400" b="1" i="0" u="none" strike="noStrike" kern="0" cap="none" spc="0" normalizeH="0" baseline="0" noProof="0" dirty="0" smtClean="0">
                <a:ln>
                  <a:noFill/>
                </a:ln>
                <a:solidFill>
                  <a:srgbClr val="0000CC"/>
                </a:solidFill>
                <a:effectLst/>
                <a:uLnTx/>
                <a:uFillTx/>
                <a:latin typeface="+mj-lt"/>
                <a:ea typeface="+mn-ea"/>
                <a:cs typeface="+mn-cs"/>
              </a:rPr>
              <a:t>返回值：发送的字节数</a:t>
            </a:r>
            <a:r>
              <a:rPr kumimoji="0" lang="en-US" altLang="zh-CN" sz="2400" b="1" i="0" u="none" strike="noStrike" kern="0" cap="none" spc="0" normalizeH="0" baseline="0" noProof="0" dirty="0" smtClean="0">
                <a:ln>
                  <a:noFill/>
                </a:ln>
                <a:solidFill>
                  <a:srgbClr val="0000CC"/>
                </a:solidFill>
                <a:effectLst/>
                <a:uLnTx/>
                <a:uFillTx/>
                <a:latin typeface="+mj-lt"/>
                <a:ea typeface="+mn-ea"/>
                <a:cs typeface="+mn-cs"/>
              </a:rPr>
              <a:t>/ </a:t>
            </a:r>
            <a:r>
              <a:rPr kumimoji="0" lang="zh-CN" altLang="en-US" sz="2400" b="1" i="0" u="none" strike="noStrike" kern="0" cap="none" spc="0" normalizeH="0" baseline="0" noProof="0" dirty="0" smtClean="0">
                <a:ln>
                  <a:noFill/>
                </a:ln>
                <a:solidFill>
                  <a:srgbClr val="0000CC"/>
                </a:solidFill>
                <a:effectLst/>
                <a:uLnTx/>
                <a:uFillTx/>
                <a:latin typeface="+mj-lt"/>
                <a:ea typeface="+mn-ea"/>
                <a:cs typeface="+mn-cs"/>
              </a:rPr>
              <a:t>接受数据的字节数</a:t>
            </a:r>
            <a:endParaRPr kumimoji="0" lang="zh-CN" altLang="en-US" sz="2400" b="1" i="0" u="none" strike="noStrike" kern="0" cap="none" spc="0" normalizeH="0" baseline="0" noProof="0" dirty="0" smtClean="0">
              <a:ln>
                <a:noFill/>
              </a:ln>
              <a:solidFill>
                <a:srgbClr val="0000CC"/>
              </a:solidFill>
              <a:effectLst/>
              <a:uLnTx/>
              <a:uFillTx/>
              <a:latin typeface="+mj-lt"/>
              <a:ea typeface="+mn-ea"/>
              <a:cs typeface="+mn-cs"/>
            </a:endParaRPr>
          </a:p>
        </p:txBody>
      </p:sp>
      <p:sp>
        <p:nvSpPr>
          <p:cNvPr id="9"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smtClean="0">
                <a:solidFill>
                  <a:srgbClr val="0000CC"/>
                </a:solidFill>
                <a:latin typeface="+mj-lt"/>
                <a:ea typeface="+mn-ea"/>
              </a:rPr>
              <a:t>3</a:t>
            </a:r>
            <a:r>
              <a:rPr lang="zh-CN" altLang="en-US" b="1" dirty="0" smtClean="0">
                <a:solidFill>
                  <a:srgbClr val="0000CC"/>
                </a:solidFill>
                <a:latin typeface="+mj-lt"/>
                <a:ea typeface="+mn-ea"/>
              </a:rPr>
              <a:t>、</a:t>
            </a:r>
            <a:r>
              <a:rPr lang="en-US" altLang="zh-CN" b="1" dirty="0" smtClean="0">
                <a:solidFill>
                  <a:srgbClr val="0000CC"/>
                </a:solidFill>
                <a:latin typeface="+mj-lt"/>
                <a:ea typeface="+mn-ea"/>
              </a:rPr>
              <a:t>Socket</a:t>
            </a:r>
            <a:r>
              <a:rPr lang="zh-CN" altLang="en-US" b="1" dirty="0">
                <a:solidFill>
                  <a:srgbClr val="0000CC"/>
                </a:solidFill>
                <a:latin typeface="+mj-lt"/>
                <a:ea typeface="+mn-ea"/>
              </a:rPr>
              <a:t>网络函数</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7910" y="1291770"/>
            <a:ext cx="6488112" cy="4776788"/>
            <a:chOff x="1077910" y="1291770"/>
            <a:chExt cx="6488112" cy="4776788"/>
          </a:xfrm>
        </p:grpSpPr>
        <p:sp>
          <p:nvSpPr>
            <p:cNvPr id="44035" name="Rectangle 3"/>
            <p:cNvSpPr>
              <a:spLocks noChangeArrowheads="1"/>
            </p:cNvSpPr>
            <p:nvPr/>
          </p:nvSpPr>
          <p:spPr bwMode="auto">
            <a:xfrm>
              <a:off x="1493835" y="1791833"/>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a:solidFill>
                    <a:srgbClr val="000008"/>
                  </a:solidFill>
                  <a:latin typeface="+mj-lt"/>
                  <a:ea typeface="宋体" panose="02010600030101010101" pitchFamily="2" charset="-122"/>
                </a:rPr>
                <a:t>socket()</a:t>
              </a:r>
              <a:endParaRPr lang="en-US" altLang="zh-CN" sz="1800" dirty="0">
                <a:solidFill>
                  <a:srgbClr val="000008"/>
                </a:solidFill>
                <a:latin typeface="+mj-lt"/>
                <a:ea typeface="宋体" panose="02010600030101010101" pitchFamily="2" charset="-122"/>
              </a:endParaRPr>
            </a:p>
          </p:txBody>
        </p:sp>
        <p:sp>
          <p:nvSpPr>
            <p:cNvPr id="44036" name="Rectangle 4"/>
            <p:cNvSpPr>
              <a:spLocks noChangeArrowheads="1"/>
            </p:cNvSpPr>
            <p:nvPr/>
          </p:nvSpPr>
          <p:spPr bwMode="auto">
            <a:xfrm>
              <a:off x="5530847" y="1791833"/>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socket()</a:t>
              </a:r>
              <a:endParaRPr lang="en-US" altLang="zh-CN" sz="1800">
                <a:solidFill>
                  <a:srgbClr val="000008"/>
                </a:solidFill>
                <a:latin typeface="+mj-lt"/>
                <a:ea typeface="宋体" panose="02010600030101010101" pitchFamily="2" charset="-122"/>
              </a:endParaRPr>
            </a:p>
          </p:txBody>
        </p:sp>
        <p:sp>
          <p:nvSpPr>
            <p:cNvPr id="44037" name="Rectangle 5"/>
            <p:cNvSpPr>
              <a:spLocks noChangeArrowheads="1"/>
            </p:cNvSpPr>
            <p:nvPr/>
          </p:nvSpPr>
          <p:spPr bwMode="auto">
            <a:xfrm>
              <a:off x="5529260" y="2376033"/>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bind()</a:t>
              </a:r>
              <a:endParaRPr lang="en-US" altLang="zh-CN" sz="1800">
                <a:solidFill>
                  <a:srgbClr val="000008"/>
                </a:solidFill>
                <a:latin typeface="+mj-lt"/>
                <a:ea typeface="宋体" panose="02010600030101010101" pitchFamily="2" charset="-122"/>
              </a:endParaRPr>
            </a:p>
          </p:txBody>
        </p:sp>
        <p:sp>
          <p:nvSpPr>
            <p:cNvPr id="44038" name="Rectangle 6"/>
            <p:cNvSpPr>
              <a:spLocks noChangeArrowheads="1"/>
            </p:cNvSpPr>
            <p:nvPr/>
          </p:nvSpPr>
          <p:spPr bwMode="auto">
            <a:xfrm>
              <a:off x="5530847" y="2917370"/>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listen()</a:t>
              </a:r>
              <a:endParaRPr lang="en-US" altLang="zh-CN" sz="1800">
                <a:solidFill>
                  <a:srgbClr val="000008"/>
                </a:solidFill>
                <a:latin typeface="+mj-lt"/>
                <a:ea typeface="宋体" panose="02010600030101010101" pitchFamily="2" charset="-122"/>
              </a:endParaRPr>
            </a:p>
          </p:txBody>
        </p:sp>
        <p:sp>
          <p:nvSpPr>
            <p:cNvPr id="44039" name="Rectangle 7"/>
            <p:cNvSpPr>
              <a:spLocks noChangeArrowheads="1"/>
            </p:cNvSpPr>
            <p:nvPr/>
          </p:nvSpPr>
          <p:spPr bwMode="auto">
            <a:xfrm>
              <a:off x="5529260" y="3501570"/>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accept()</a:t>
              </a:r>
              <a:endParaRPr lang="en-US" altLang="zh-CN" sz="1800">
                <a:solidFill>
                  <a:srgbClr val="000008"/>
                </a:solidFill>
                <a:latin typeface="+mj-lt"/>
                <a:ea typeface="宋体" panose="02010600030101010101" pitchFamily="2" charset="-122"/>
              </a:endParaRPr>
            </a:p>
          </p:txBody>
        </p:sp>
        <p:sp>
          <p:nvSpPr>
            <p:cNvPr id="44040" name="Rectangle 8"/>
            <p:cNvSpPr>
              <a:spLocks noChangeArrowheads="1"/>
            </p:cNvSpPr>
            <p:nvPr/>
          </p:nvSpPr>
          <p:spPr bwMode="auto">
            <a:xfrm>
              <a:off x="5530847" y="4042908"/>
              <a:ext cx="1619250" cy="315912"/>
            </a:xfrm>
            <a:prstGeom prst="rect">
              <a:avLst/>
            </a:prstGeom>
            <a:solidFill>
              <a:srgbClr val="FF0000"/>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1" name="Rectangle 9"/>
            <p:cNvSpPr>
              <a:spLocks noChangeArrowheads="1"/>
            </p:cNvSpPr>
            <p:nvPr/>
          </p:nvSpPr>
          <p:spPr bwMode="auto">
            <a:xfrm>
              <a:off x="5529260" y="4627108"/>
              <a:ext cx="1619250" cy="315912"/>
            </a:xfrm>
            <a:prstGeom prst="rect">
              <a:avLst/>
            </a:prstGeom>
            <a:solidFill>
              <a:srgbClr val="FF0000"/>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sned</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2" name="Rectangle 10"/>
            <p:cNvSpPr>
              <a:spLocks noChangeArrowheads="1"/>
            </p:cNvSpPr>
            <p:nvPr/>
          </p:nvSpPr>
          <p:spPr bwMode="auto">
            <a:xfrm>
              <a:off x="5530847" y="51684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3" name="Rectangle 11"/>
            <p:cNvSpPr>
              <a:spLocks noChangeArrowheads="1"/>
            </p:cNvSpPr>
            <p:nvPr/>
          </p:nvSpPr>
          <p:spPr bwMode="auto">
            <a:xfrm>
              <a:off x="5529260" y="57526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close()</a:t>
              </a:r>
              <a:endParaRPr lang="en-US" altLang="zh-CN" sz="1800">
                <a:solidFill>
                  <a:srgbClr val="000008"/>
                </a:solidFill>
                <a:latin typeface="+mj-lt"/>
                <a:ea typeface="宋体" panose="02010600030101010101" pitchFamily="2" charset="-122"/>
              </a:endParaRPr>
            </a:p>
          </p:txBody>
        </p:sp>
        <p:sp>
          <p:nvSpPr>
            <p:cNvPr id="44044" name="Rectangle 12"/>
            <p:cNvSpPr>
              <a:spLocks noChangeArrowheads="1"/>
            </p:cNvSpPr>
            <p:nvPr/>
          </p:nvSpPr>
          <p:spPr bwMode="auto">
            <a:xfrm>
              <a:off x="1495422" y="350315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connect()</a:t>
              </a:r>
              <a:endParaRPr lang="en-US" altLang="zh-CN" sz="1800">
                <a:solidFill>
                  <a:srgbClr val="000008"/>
                </a:solidFill>
                <a:latin typeface="+mj-lt"/>
                <a:ea typeface="宋体" panose="02010600030101010101" pitchFamily="2" charset="-122"/>
              </a:endParaRPr>
            </a:p>
          </p:txBody>
        </p:sp>
        <p:sp>
          <p:nvSpPr>
            <p:cNvPr id="44045" name="Rectangle 13"/>
            <p:cNvSpPr>
              <a:spLocks noChangeArrowheads="1"/>
            </p:cNvSpPr>
            <p:nvPr/>
          </p:nvSpPr>
          <p:spPr bwMode="auto">
            <a:xfrm>
              <a:off x="1493835" y="4042908"/>
              <a:ext cx="1619250" cy="315912"/>
            </a:xfrm>
            <a:prstGeom prst="rect">
              <a:avLst/>
            </a:prstGeom>
            <a:solidFill>
              <a:srgbClr val="FF0000"/>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sned</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6" name="Rectangle 14"/>
            <p:cNvSpPr>
              <a:spLocks noChangeArrowheads="1"/>
            </p:cNvSpPr>
            <p:nvPr/>
          </p:nvSpPr>
          <p:spPr bwMode="auto">
            <a:xfrm>
              <a:off x="1495422" y="4628695"/>
              <a:ext cx="1619250" cy="315913"/>
            </a:xfrm>
            <a:prstGeom prst="rect">
              <a:avLst/>
            </a:prstGeom>
            <a:solidFill>
              <a:srgbClr val="FF0000"/>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4047" name="Rectangle 15"/>
            <p:cNvSpPr>
              <a:spLocks noChangeArrowheads="1"/>
            </p:cNvSpPr>
            <p:nvPr/>
          </p:nvSpPr>
          <p:spPr bwMode="auto">
            <a:xfrm>
              <a:off x="1493835" y="51684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close()</a:t>
              </a:r>
              <a:endParaRPr lang="en-US" altLang="zh-CN" sz="1800">
                <a:solidFill>
                  <a:srgbClr val="000008"/>
                </a:solidFill>
                <a:latin typeface="+mj-lt"/>
                <a:ea typeface="宋体" panose="02010600030101010101" pitchFamily="2" charset="-122"/>
              </a:endParaRPr>
            </a:p>
          </p:txBody>
        </p:sp>
        <p:cxnSp>
          <p:nvCxnSpPr>
            <p:cNvPr id="44048" name="AutoShape 16"/>
            <p:cNvCxnSpPr>
              <a:cxnSpLocks noChangeShapeType="1"/>
              <a:stCxn id="44035" idx="2"/>
              <a:endCxn id="44044" idx="0"/>
            </p:cNvCxnSpPr>
            <p:nvPr/>
          </p:nvCxnSpPr>
          <p:spPr bwMode="auto">
            <a:xfrm>
              <a:off x="2303460" y="2122033"/>
              <a:ext cx="1587" cy="1366837"/>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49" name="AutoShape 17"/>
            <p:cNvCxnSpPr>
              <a:cxnSpLocks noChangeShapeType="1"/>
              <a:stCxn id="44044" idx="2"/>
              <a:endCxn id="44045" idx="0"/>
            </p:cNvCxnSpPr>
            <p:nvPr/>
          </p:nvCxnSpPr>
          <p:spPr bwMode="auto">
            <a:xfrm flipH="1">
              <a:off x="2303460" y="3833358"/>
              <a:ext cx="1587" cy="19526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0" name="AutoShape 18"/>
            <p:cNvCxnSpPr>
              <a:cxnSpLocks noChangeShapeType="1"/>
              <a:stCxn id="44045" idx="2"/>
              <a:endCxn id="44046" idx="0"/>
            </p:cNvCxnSpPr>
            <p:nvPr/>
          </p:nvCxnSpPr>
          <p:spPr bwMode="auto">
            <a:xfrm>
              <a:off x="2303460" y="4373108"/>
              <a:ext cx="1587" cy="24130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1" name="AutoShape 19"/>
            <p:cNvCxnSpPr>
              <a:cxnSpLocks noChangeShapeType="1"/>
              <a:stCxn id="44046" idx="2"/>
              <a:endCxn id="44047" idx="0"/>
            </p:cNvCxnSpPr>
            <p:nvPr/>
          </p:nvCxnSpPr>
          <p:spPr bwMode="auto">
            <a:xfrm flipH="1">
              <a:off x="2303460" y="4958895"/>
              <a:ext cx="1587" cy="19526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2" name="AutoShape 20"/>
            <p:cNvCxnSpPr>
              <a:cxnSpLocks noChangeShapeType="1"/>
              <a:stCxn id="44036" idx="2"/>
              <a:endCxn id="44037" idx="0"/>
            </p:cNvCxnSpPr>
            <p:nvPr/>
          </p:nvCxnSpPr>
          <p:spPr bwMode="auto">
            <a:xfrm flipH="1">
              <a:off x="6338885" y="2122033"/>
              <a:ext cx="1587" cy="23971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3" name="AutoShape 21"/>
            <p:cNvCxnSpPr>
              <a:cxnSpLocks noChangeShapeType="1"/>
              <a:stCxn id="44037" idx="2"/>
              <a:endCxn id="44038" idx="0"/>
            </p:cNvCxnSpPr>
            <p:nvPr/>
          </p:nvCxnSpPr>
          <p:spPr bwMode="auto">
            <a:xfrm>
              <a:off x="6338885" y="2706233"/>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4" name="AutoShape 22"/>
            <p:cNvCxnSpPr>
              <a:cxnSpLocks noChangeShapeType="1"/>
              <a:stCxn id="44038" idx="2"/>
              <a:endCxn id="44039" idx="0"/>
            </p:cNvCxnSpPr>
            <p:nvPr/>
          </p:nvCxnSpPr>
          <p:spPr bwMode="auto">
            <a:xfrm flipH="1">
              <a:off x="6338885" y="3247570"/>
              <a:ext cx="1587" cy="23971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5" name="AutoShape 23"/>
            <p:cNvCxnSpPr>
              <a:cxnSpLocks noChangeShapeType="1"/>
              <a:stCxn id="44039" idx="2"/>
              <a:endCxn id="44040" idx="0"/>
            </p:cNvCxnSpPr>
            <p:nvPr/>
          </p:nvCxnSpPr>
          <p:spPr bwMode="auto">
            <a:xfrm>
              <a:off x="6338885" y="3831770"/>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6" name="AutoShape 24"/>
            <p:cNvCxnSpPr>
              <a:cxnSpLocks noChangeShapeType="1"/>
              <a:stCxn id="44040" idx="2"/>
              <a:endCxn id="44041" idx="0"/>
            </p:cNvCxnSpPr>
            <p:nvPr/>
          </p:nvCxnSpPr>
          <p:spPr bwMode="auto">
            <a:xfrm flipH="1">
              <a:off x="6338885" y="4373108"/>
              <a:ext cx="1587" cy="23971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7" name="AutoShape 25"/>
            <p:cNvCxnSpPr>
              <a:cxnSpLocks noChangeShapeType="1"/>
              <a:stCxn id="44041" idx="2"/>
              <a:endCxn id="44042" idx="0"/>
            </p:cNvCxnSpPr>
            <p:nvPr/>
          </p:nvCxnSpPr>
          <p:spPr bwMode="auto">
            <a:xfrm>
              <a:off x="6338885" y="4957308"/>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8" name="AutoShape 26"/>
            <p:cNvCxnSpPr>
              <a:cxnSpLocks noChangeShapeType="1"/>
              <a:stCxn id="44042" idx="2"/>
              <a:endCxn id="44043" idx="0"/>
            </p:cNvCxnSpPr>
            <p:nvPr/>
          </p:nvCxnSpPr>
          <p:spPr bwMode="auto">
            <a:xfrm flipH="1">
              <a:off x="6338885" y="5498645"/>
              <a:ext cx="1587" cy="23971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59" name="AutoShape 27"/>
            <p:cNvCxnSpPr>
              <a:cxnSpLocks noChangeShapeType="1"/>
              <a:stCxn id="44046" idx="1"/>
              <a:endCxn id="44045" idx="1"/>
            </p:cNvCxnSpPr>
            <p:nvPr/>
          </p:nvCxnSpPr>
          <p:spPr bwMode="auto">
            <a:xfrm rot="10800000">
              <a:off x="1479547" y="4201658"/>
              <a:ext cx="1588" cy="585787"/>
            </a:xfrm>
            <a:prstGeom prst="bentConnector3">
              <a:avLst>
                <a:gd name="adj1" fmla="val 13600005"/>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44060" name="AutoShape 28"/>
            <p:cNvCxnSpPr>
              <a:cxnSpLocks noChangeShapeType="1"/>
              <a:stCxn id="44041" idx="3"/>
              <a:endCxn id="44040" idx="3"/>
            </p:cNvCxnSpPr>
            <p:nvPr/>
          </p:nvCxnSpPr>
          <p:spPr bwMode="auto">
            <a:xfrm flipV="1">
              <a:off x="7162797" y="4201658"/>
              <a:ext cx="1588" cy="584200"/>
            </a:xfrm>
            <a:prstGeom prst="bentConnector3">
              <a:avLst>
                <a:gd name="adj1" fmla="val 13600005"/>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44061" name="AutoShape 29"/>
            <p:cNvCxnSpPr>
              <a:cxnSpLocks noChangeShapeType="1"/>
              <a:stCxn id="44043" idx="3"/>
              <a:endCxn id="44039" idx="3"/>
            </p:cNvCxnSpPr>
            <p:nvPr/>
          </p:nvCxnSpPr>
          <p:spPr bwMode="auto">
            <a:xfrm flipV="1">
              <a:off x="7162797" y="3660320"/>
              <a:ext cx="1588" cy="2251075"/>
            </a:xfrm>
            <a:prstGeom prst="bentConnector3">
              <a:avLst>
                <a:gd name="adj1" fmla="val 34100014"/>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44062" name="AutoShape 30"/>
            <p:cNvCxnSpPr>
              <a:cxnSpLocks noChangeShapeType="1"/>
              <a:stCxn id="44044" idx="3"/>
              <a:endCxn id="44039" idx="1"/>
            </p:cNvCxnSpPr>
            <p:nvPr/>
          </p:nvCxnSpPr>
          <p:spPr bwMode="auto">
            <a:xfrm flipV="1">
              <a:off x="3128960" y="3660320"/>
              <a:ext cx="2386012" cy="1588"/>
            </a:xfrm>
            <a:prstGeom prst="straightConnector1">
              <a:avLst/>
            </a:prstGeom>
            <a:noFill/>
            <a:ln w="28575">
              <a:solidFill>
                <a:srgbClr val="000008"/>
              </a:solidFill>
              <a:prstDash val="dash"/>
              <a:round/>
              <a:tailEnd type="triangle" w="med" len="med"/>
            </a:ln>
            <a:extLst>
              <a:ext uri="{909E8E84-426E-40DD-AFC4-6F175D3DCCD1}">
                <a14:hiddenFill xmlns:a14="http://schemas.microsoft.com/office/drawing/2010/main">
                  <a:noFill/>
                </a14:hiddenFill>
              </a:ext>
            </a:extLst>
          </p:spPr>
        </p:cxnSp>
        <p:cxnSp>
          <p:nvCxnSpPr>
            <p:cNvPr id="44063" name="AutoShape 31"/>
            <p:cNvCxnSpPr>
              <a:cxnSpLocks noChangeShapeType="1"/>
              <a:stCxn id="44045" idx="3"/>
              <a:endCxn id="44040" idx="1"/>
            </p:cNvCxnSpPr>
            <p:nvPr/>
          </p:nvCxnSpPr>
          <p:spPr bwMode="auto">
            <a:xfrm>
              <a:off x="3127372" y="4201658"/>
              <a:ext cx="2389188" cy="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64" name="AutoShape 32"/>
            <p:cNvCxnSpPr>
              <a:cxnSpLocks noChangeShapeType="1"/>
              <a:stCxn id="44041" idx="1"/>
              <a:endCxn id="44046" idx="3"/>
            </p:cNvCxnSpPr>
            <p:nvPr/>
          </p:nvCxnSpPr>
          <p:spPr bwMode="auto">
            <a:xfrm flipH="1">
              <a:off x="3128960" y="4785858"/>
              <a:ext cx="2386012" cy="1587"/>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44065" name="AutoShape 33"/>
            <p:cNvCxnSpPr>
              <a:cxnSpLocks noChangeShapeType="1"/>
              <a:stCxn id="44047" idx="3"/>
              <a:endCxn id="44042" idx="1"/>
            </p:cNvCxnSpPr>
            <p:nvPr/>
          </p:nvCxnSpPr>
          <p:spPr bwMode="auto">
            <a:xfrm>
              <a:off x="3127372" y="5327195"/>
              <a:ext cx="2389188" cy="0"/>
            </a:xfrm>
            <a:prstGeom prst="straightConnector1">
              <a:avLst/>
            </a:prstGeom>
            <a:noFill/>
            <a:ln w="28575">
              <a:solidFill>
                <a:srgbClr val="000008"/>
              </a:solidFill>
              <a:prstDash val="dash"/>
              <a:round/>
              <a:tailEnd type="triangle" w="med" len="med"/>
            </a:ln>
            <a:extLst>
              <a:ext uri="{909E8E84-426E-40DD-AFC4-6F175D3DCCD1}">
                <a14:hiddenFill xmlns:a14="http://schemas.microsoft.com/office/drawing/2010/main">
                  <a:noFill/>
                </a14:hiddenFill>
              </a:ext>
            </a:extLst>
          </p:spPr>
        </p:cxnSp>
        <p:sp>
          <p:nvSpPr>
            <p:cNvPr id="44066" name="Text Box 34"/>
            <p:cNvSpPr txBox="1">
              <a:spLocks noChangeArrowheads="1"/>
            </p:cNvSpPr>
            <p:nvPr/>
          </p:nvSpPr>
          <p:spPr bwMode="auto">
            <a:xfrm>
              <a:off x="1077910" y="1291770"/>
              <a:ext cx="227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en-US" altLang="zh-CN" sz="1800" b="1" dirty="0">
                  <a:solidFill>
                    <a:srgbClr val="C00000"/>
                  </a:solidFill>
                  <a:latin typeface="+mj-lt"/>
                  <a:ea typeface="宋体" panose="02010600030101010101" pitchFamily="2" charset="-122"/>
                </a:rPr>
                <a:t>TCP Client</a:t>
              </a:r>
              <a:endParaRPr lang="en-US" altLang="zh-CN" sz="1800" b="1" dirty="0">
                <a:solidFill>
                  <a:srgbClr val="C00000"/>
                </a:solidFill>
                <a:latin typeface="+mj-lt"/>
                <a:ea typeface="宋体" panose="02010600030101010101" pitchFamily="2" charset="-122"/>
              </a:endParaRPr>
            </a:p>
          </p:txBody>
        </p:sp>
        <p:sp>
          <p:nvSpPr>
            <p:cNvPr id="44067" name="Text Box 35"/>
            <p:cNvSpPr txBox="1">
              <a:spLocks noChangeArrowheads="1"/>
            </p:cNvSpPr>
            <p:nvPr/>
          </p:nvSpPr>
          <p:spPr bwMode="auto">
            <a:xfrm>
              <a:off x="5151435" y="1298120"/>
              <a:ext cx="2414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en-US" altLang="zh-CN" sz="1800" b="1" dirty="0">
                  <a:solidFill>
                    <a:srgbClr val="C00000"/>
                  </a:solidFill>
                  <a:latin typeface="+mj-lt"/>
                  <a:ea typeface="宋体" panose="02010600030101010101" pitchFamily="2" charset="-122"/>
                </a:rPr>
                <a:t>TCP Server</a:t>
              </a:r>
              <a:endParaRPr lang="en-US" altLang="zh-CN" sz="1800" b="1" dirty="0">
                <a:solidFill>
                  <a:srgbClr val="C00000"/>
                </a:solidFill>
                <a:latin typeface="+mj-lt"/>
                <a:ea typeface="宋体" panose="02010600030101010101" pitchFamily="2" charset="-122"/>
              </a:endParaRPr>
            </a:p>
          </p:txBody>
        </p:sp>
        <p:sp>
          <p:nvSpPr>
            <p:cNvPr id="44068" name="Text Box 36"/>
            <p:cNvSpPr txBox="1">
              <a:spLocks noChangeArrowheads="1"/>
            </p:cNvSpPr>
            <p:nvPr/>
          </p:nvSpPr>
          <p:spPr bwMode="auto">
            <a:xfrm>
              <a:off x="3730619" y="3290434"/>
              <a:ext cx="1166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建立连接</a:t>
              </a:r>
              <a:endParaRPr lang="en-US" altLang="zh-CN" sz="1800" dirty="0">
                <a:solidFill>
                  <a:srgbClr val="000008"/>
                </a:solidFill>
                <a:latin typeface="+mj-lt"/>
                <a:ea typeface="宋体" panose="02010600030101010101" pitchFamily="2" charset="-122"/>
              </a:endParaRPr>
            </a:p>
          </p:txBody>
        </p:sp>
        <p:sp>
          <p:nvSpPr>
            <p:cNvPr id="44069" name="Text Box 37"/>
            <p:cNvSpPr txBox="1">
              <a:spLocks noChangeArrowheads="1"/>
            </p:cNvSpPr>
            <p:nvPr/>
          </p:nvSpPr>
          <p:spPr bwMode="auto">
            <a:xfrm>
              <a:off x="3113085" y="3817483"/>
              <a:ext cx="238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数据请求</a:t>
              </a:r>
              <a:endParaRPr lang="en-US" altLang="zh-CN" sz="1800" dirty="0">
                <a:solidFill>
                  <a:srgbClr val="000008"/>
                </a:solidFill>
                <a:latin typeface="+mj-lt"/>
                <a:ea typeface="宋体" panose="02010600030101010101" pitchFamily="2" charset="-122"/>
              </a:endParaRPr>
            </a:p>
          </p:txBody>
        </p:sp>
        <p:sp>
          <p:nvSpPr>
            <p:cNvPr id="44070" name="Text Box 38"/>
            <p:cNvSpPr txBox="1">
              <a:spLocks noChangeArrowheads="1"/>
            </p:cNvSpPr>
            <p:nvPr/>
          </p:nvSpPr>
          <p:spPr bwMode="auto">
            <a:xfrm>
              <a:off x="3113085" y="4403270"/>
              <a:ext cx="2384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数据响应</a:t>
              </a:r>
              <a:endParaRPr lang="en-US" altLang="zh-CN" sz="1800" dirty="0">
                <a:solidFill>
                  <a:srgbClr val="000008"/>
                </a:solidFill>
                <a:latin typeface="+mj-lt"/>
                <a:ea typeface="宋体" panose="02010600030101010101" pitchFamily="2" charset="-122"/>
              </a:endParaRPr>
            </a:p>
          </p:txBody>
        </p:sp>
        <p:sp>
          <p:nvSpPr>
            <p:cNvPr id="44071" name="Text Box 39"/>
            <p:cNvSpPr txBox="1">
              <a:spLocks noChangeArrowheads="1"/>
            </p:cNvSpPr>
            <p:nvPr/>
          </p:nvSpPr>
          <p:spPr bwMode="auto">
            <a:xfrm>
              <a:off x="3113085" y="4981120"/>
              <a:ext cx="2384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关闭连接</a:t>
              </a:r>
              <a:endParaRPr lang="en-US" altLang="zh-CN" sz="1800" dirty="0">
                <a:solidFill>
                  <a:srgbClr val="000008"/>
                </a:solidFill>
                <a:latin typeface="+mj-lt"/>
                <a:ea typeface="宋体" panose="02010600030101010101" pitchFamily="2" charset="-122"/>
              </a:endParaRPr>
            </a:p>
          </p:txBody>
        </p:sp>
      </p:grpSp>
      <p:sp>
        <p:nvSpPr>
          <p:cNvPr id="41"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zh-CN" altLang="en-US" b="1" dirty="0" smtClean="0">
                <a:solidFill>
                  <a:srgbClr val="0000CC"/>
                </a:solidFill>
                <a:latin typeface="+mj-lt"/>
                <a:ea typeface="+mn-ea"/>
              </a:rPr>
              <a:t>基于</a:t>
            </a:r>
            <a:r>
              <a:rPr lang="en-US" altLang="zh-CN" b="1" dirty="0">
                <a:solidFill>
                  <a:srgbClr val="0000CC"/>
                </a:solidFill>
                <a:latin typeface="+mj-lt"/>
                <a:ea typeface="+mn-ea"/>
              </a:rPr>
              <a:t>TCP</a:t>
            </a:r>
            <a:r>
              <a:rPr lang="zh-CN" altLang="en-US" b="1" dirty="0">
                <a:solidFill>
                  <a:srgbClr val="0000CC"/>
                </a:solidFill>
                <a:latin typeface="+mj-lt"/>
                <a:ea typeface="+mn-ea"/>
              </a:rPr>
              <a:t>的</a:t>
            </a:r>
            <a:r>
              <a:rPr lang="en-US" altLang="zh-CN" b="1" dirty="0">
                <a:solidFill>
                  <a:srgbClr val="0000CC"/>
                </a:solidFill>
                <a:latin typeface="+mj-lt"/>
                <a:ea typeface="+mn-ea"/>
              </a:rPr>
              <a:t>Socket</a:t>
            </a:r>
            <a:r>
              <a:rPr lang="zh-CN" altLang="en-US" b="1" dirty="0">
                <a:solidFill>
                  <a:srgbClr val="0000CC"/>
                </a:solidFill>
                <a:latin typeface="+mj-lt"/>
                <a:ea typeface="+mn-ea"/>
              </a:rPr>
              <a:t>程序流程</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672199" y="2239774"/>
            <a:ext cx="5262991" cy="2229485"/>
          </a:xfrm>
          <a:prstGeom prst="rect">
            <a:avLst/>
          </a:prstGeom>
          <a:noFill/>
          <a:ln w="9525">
            <a:noFill/>
            <a:miter lim="800000"/>
          </a:ln>
          <a:effectLst/>
        </p:spPr>
        <p:txBody>
          <a:bodyPr anchor="ctr"/>
          <a:lstStyle/>
          <a:p>
            <a:pPr marL="342900" indent="-342900">
              <a:lnSpc>
                <a:spcPct val="150000"/>
              </a:lnSpc>
              <a:buSzPct val="80000"/>
              <a:buFont typeface="Wingdings" panose="05000000000000000000" pitchFamily="2" charset="2"/>
              <a:buChar char="p"/>
            </a:pPr>
            <a:r>
              <a:rPr lang="zh-CN" altLang="en-US" sz="2400" b="1" dirty="0" smtClean="0">
                <a:solidFill>
                  <a:srgbClr val="0000CC"/>
                </a:solidFill>
                <a:latin typeface="+mj-lt"/>
                <a:ea typeface="+mn-ea"/>
              </a:rPr>
              <a:t>客户端</a:t>
            </a:r>
            <a:r>
              <a:rPr lang="zh-CN" altLang="en-US" sz="2400" b="1" dirty="0">
                <a:solidFill>
                  <a:srgbClr val="0000CC"/>
                </a:solidFill>
                <a:latin typeface="+mj-lt"/>
                <a:ea typeface="+mn-ea"/>
              </a:rPr>
              <a:t>程序和服务端程序</a:t>
            </a:r>
            <a:endParaRPr lang="zh-CN" altLang="en-US" sz="2400" b="1" dirty="0">
              <a:solidFill>
                <a:srgbClr val="0000CC"/>
              </a:solidFill>
              <a:latin typeface="+mj-lt"/>
              <a:ea typeface="+mn-ea"/>
            </a:endParaRPr>
          </a:p>
          <a:p>
            <a:pPr marL="342900" indent="-342900">
              <a:lnSpc>
                <a:spcPct val="150000"/>
              </a:lnSpc>
              <a:buSzPct val="80000"/>
              <a:buFont typeface="Wingdings" panose="05000000000000000000" pitchFamily="2" charset="2"/>
              <a:buChar char="p"/>
            </a:pPr>
            <a:r>
              <a:rPr lang="en-US" altLang="zh-CN" sz="2400" b="1" dirty="0">
                <a:solidFill>
                  <a:srgbClr val="0000CC"/>
                </a:solidFill>
                <a:latin typeface="+mj-lt"/>
                <a:ea typeface="+mn-ea"/>
              </a:rPr>
              <a:t>IP</a:t>
            </a:r>
            <a:r>
              <a:rPr lang="zh-CN" altLang="en-US" sz="2400" b="1" dirty="0" smtClean="0">
                <a:solidFill>
                  <a:srgbClr val="0000CC"/>
                </a:solidFill>
                <a:latin typeface="+mj-lt"/>
                <a:ea typeface="+mn-ea"/>
              </a:rPr>
              <a:t>地址与端口</a:t>
            </a:r>
            <a:endParaRPr lang="zh-CN" altLang="en-US" sz="2400" b="1" dirty="0">
              <a:solidFill>
                <a:srgbClr val="0000CC"/>
              </a:solidFill>
              <a:latin typeface="+mj-lt"/>
              <a:ea typeface="+mn-ea"/>
            </a:endParaRPr>
          </a:p>
          <a:p>
            <a:pPr marL="342900" indent="-342900">
              <a:lnSpc>
                <a:spcPct val="150000"/>
              </a:lnSpc>
              <a:buSzPct val="80000"/>
              <a:buFont typeface="Wingdings" panose="05000000000000000000" pitchFamily="2" charset="2"/>
              <a:buChar char="p"/>
            </a:pPr>
            <a:r>
              <a:rPr lang="en-US" altLang="zh-CN" sz="2400" b="1" dirty="0">
                <a:solidFill>
                  <a:srgbClr val="0000CC"/>
                </a:solidFill>
                <a:latin typeface="+mj-lt"/>
                <a:ea typeface="+mn-ea"/>
              </a:rPr>
              <a:t>TCP</a:t>
            </a:r>
            <a:r>
              <a:rPr lang="zh-CN" altLang="en-US" sz="2400" b="1" dirty="0">
                <a:solidFill>
                  <a:srgbClr val="0000CC"/>
                </a:solidFill>
                <a:latin typeface="+mj-lt"/>
                <a:ea typeface="+mn-ea"/>
              </a:rPr>
              <a:t>与</a:t>
            </a:r>
            <a:r>
              <a:rPr lang="en-US" altLang="zh-CN" sz="2400" b="1" dirty="0">
                <a:solidFill>
                  <a:srgbClr val="0000CC"/>
                </a:solidFill>
                <a:latin typeface="+mj-lt"/>
                <a:ea typeface="+mn-ea"/>
              </a:rPr>
              <a:t>UDP</a:t>
            </a:r>
            <a:r>
              <a:rPr lang="zh-CN" altLang="en-US" sz="2400" b="1" dirty="0">
                <a:solidFill>
                  <a:srgbClr val="0000CC"/>
                </a:solidFill>
                <a:latin typeface="+mj-lt"/>
                <a:ea typeface="+mn-ea"/>
              </a:rPr>
              <a:t>协议</a:t>
            </a:r>
            <a:endParaRPr lang="zh-CN" altLang="en-US" sz="2400" b="1" dirty="0">
              <a:solidFill>
                <a:srgbClr val="0000CC"/>
              </a:solidFill>
              <a:latin typeface="+mj-lt"/>
              <a:ea typeface="+mn-ea"/>
            </a:endParaRPr>
          </a:p>
          <a:p>
            <a:pPr marL="342900" indent="-342900">
              <a:lnSpc>
                <a:spcPct val="150000"/>
              </a:lnSpc>
              <a:buSzPct val="80000"/>
              <a:buFont typeface="Wingdings" panose="05000000000000000000" pitchFamily="2" charset="2"/>
              <a:buChar char="p"/>
            </a:pPr>
            <a:r>
              <a:rPr lang="zh-CN" altLang="en-US" sz="2400" b="1" dirty="0">
                <a:solidFill>
                  <a:srgbClr val="0000CC"/>
                </a:solidFill>
                <a:latin typeface="+mj-lt"/>
                <a:ea typeface="+mn-ea"/>
              </a:rPr>
              <a:t>套接</a:t>
            </a:r>
            <a:r>
              <a:rPr lang="zh-CN" altLang="en-US" sz="2400" b="1" dirty="0" smtClean="0">
                <a:solidFill>
                  <a:srgbClr val="0000CC"/>
                </a:solidFill>
                <a:latin typeface="+mj-lt"/>
                <a:ea typeface="+mn-ea"/>
              </a:rPr>
              <a:t>字</a:t>
            </a:r>
            <a:endParaRPr lang="zh-CN" altLang="en-US" sz="2400" b="1" dirty="0">
              <a:solidFill>
                <a:srgbClr val="0000CC"/>
              </a:solidFill>
              <a:latin typeface="+mj-lt"/>
              <a:ea typeface="+mn-ea"/>
            </a:endParaRPr>
          </a:p>
        </p:txBody>
      </p:sp>
      <p:sp>
        <p:nvSpPr>
          <p:cNvPr id="5" name="Rectangle 3"/>
          <p:cNvSpPr txBox="1">
            <a:spLocks noChangeArrowheads="1"/>
          </p:cNvSpPr>
          <p:nvPr/>
        </p:nvSpPr>
        <p:spPr bwMode="auto">
          <a:xfrm>
            <a:off x="1110522" y="1456481"/>
            <a:ext cx="5088397" cy="692959"/>
          </a:xfrm>
          <a:prstGeom prst="rect">
            <a:avLst/>
          </a:prstGeom>
          <a:noFill/>
          <a:ln w="9525">
            <a:noFill/>
            <a:miter lim="800000"/>
          </a:ln>
          <a:effectLst/>
        </p:spPr>
        <p:txBody>
          <a:bodyPr vert="horz" wrap="square" lIns="91440" tIns="45720" rIns="91440" bIns="45720" numCol="1" anchor="t" anchorCtr="0" compatLnSpc="1"/>
          <a:lstStyle/>
          <a:p>
            <a:pPr marL="342900" lvl="0" indent="-342900" algn="l">
              <a:lnSpc>
                <a:spcPct val="150000"/>
              </a:lnSpc>
              <a:spcBef>
                <a:spcPts val="0"/>
              </a:spcBef>
              <a:buClr>
                <a:srgbClr val="FF0000"/>
              </a:buClr>
              <a:buSzPct val="80000"/>
              <a:buFont typeface="Wingdings" panose="05000000000000000000" pitchFamily="2" charset="2"/>
              <a:buChar char="n"/>
              <a:defRPr/>
            </a:pPr>
            <a:r>
              <a:rPr lang="en-US" altLang="zh-CN" b="1" kern="0" dirty="0" smtClean="0">
                <a:solidFill>
                  <a:srgbClr val="FF0000"/>
                </a:solidFill>
                <a:latin typeface="+mj-lt"/>
                <a:ea typeface="+mn-ea"/>
              </a:rPr>
              <a:t>7.1 </a:t>
            </a:r>
            <a:r>
              <a:rPr lang="zh-CN" altLang="en-US" b="1" kern="0" dirty="0" smtClean="0">
                <a:solidFill>
                  <a:srgbClr val="FF0000"/>
                </a:solidFill>
                <a:latin typeface="+mj-lt"/>
                <a:ea typeface="+mn-ea"/>
              </a:rPr>
              <a:t>网络编程的基础知识</a:t>
            </a:r>
            <a:endParaRPr lang="zh-CN" altLang="en-US" b="1" kern="0" dirty="0" smtClean="0">
              <a:solidFill>
                <a:srgbClr val="FF0000"/>
              </a:solidFill>
              <a:latin typeface="+mj-lt"/>
              <a:ea typeface="+mn-ea"/>
            </a:endParaRPr>
          </a:p>
        </p:txBody>
      </p:sp>
      <p:sp>
        <p:nvSpPr>
          <p:cNvPr id="6" name="Rectangle 2"/>
          <p:cNvSpPr txBox="1">
            <a:spLocks noChangeArrowheads="1"/>
          </p:cNvSpPr>
          <p:nvPr/>
        </p:nvSpPr>
        <p:spPr bwMode="black">
          <a:xfrm>
            <a:off x="357158" y="119478"/>
            <a:ext cx="7572428" cy="762000"/>
          </a:xfrm>
          <a:prstGeom prst="rect">
            <a:avLst/>
          </a:prstGeom>
          <a:noFill/>
          <a:ln w="9525">
            <a:noFill/>
            <a:miter lim="800000"/>
          </a:ln>
        </p:spPr>
        <p:txBody>
          <a:bodyPr vert="horz" wrap="square" lIns="91440" tIns="45720" rIns="91440" bIns="45720" numCol="1" anchor="ctr" anchorCtr="0" compatLnSpc="1"/>
          <a:lstStyle/>
          <a:p>
            <a:pPr lvl="0" eaLnBrk="0" hangingPunct="0"/>
            <a:r>
              <a:rPr lang="zh-CN" altLang="en-US" sz="3600" b="1" kern="0" dirty="0" smtClean="0">
                <a:solidFill>
                  <a:srgbClr val="0000CC"/>
                </a:solidFill>
                <a:latin typeface="+mj-lt"/>
                <a:ea typeface="+mn-ea"/>
                <a:cs typeface="+mj-cs"/>
              </a:rPr>
              <a:t>第</a:t>
            </a:r>
            <a:r>
              <a:rPr lang="en-US" altLang="zh-CN" sz="3600" b="1" kern="0" dirty="0" smtClean="0">
                <a:solidFill>
                  <a:srgbClr val="0000CC"/>
                </a:solidFill>
                <a:latin typeface="+mj-lt"/>
                <a:ea typeface="+mn-ea"/>
                <a:cs typeface="+mj-cs"/>
              </a:rPr>
              <a:t>7</a:t>
            </a:r>
            <a:r>
              <a:rPr lang="zh-CN" altLang="en-US" sz="3600" b="1" kern="0" dirty="0" smtClean="0">
                <a:solidFill>
                  <a:srgbClr val="0000CC"/>
                </a:solidFill>
                <a:latin typeface="+mj-lt"/>
                <a:ea typeface="+mn-ea"/>
                <a:cs typeface="+mj-cs"/>
              </a:rPr>
              <a:t>讲    嵌入式</a:t>
            </a:r>
            <a:r>
              <a:rPr lang="en-US" altLang="zh-CN" sz="3600" b="1" kern="0" dirty="0" smtClean="0">
                <a:solidFill>
                  <a:srgbClr val="0000CC"/>
                </a:solidFill>
                <a:latin typeface="+mj-lt"/>
                <a:ea typeface="+mn-ea"/>
                <a:cs typeface="+mj-cs"/>
              </a:rPr>
              <a:t>Linux</a:t>
            </a:r>
            <a:r>
              <a:rPr lang="zh-CN" altLang="en-US" sz="3600" b="1" kern="0" dirty="0" smtClean="0">
                <a:solidFill>
                  <a:srgbClr val="0000CC"/>
                </a:solidFill>
                <a:latin typeface="+mj-lt"/>
                <a:ea typeface="+mn-ea"/>
                <a:cs typeface="+mj-cs"/>
              </a:rPr>
              <a:t>网络应用开发</a:t>
            </a:r>
            <a:endParaRPr lang="zh-CN" altLang="en-US" sz="3600" b="1" kern="0" dirty="0" smtClean="0">
              <a:solidFill>
                <a:srgbClr val="0000CC"/>
              </a:solidFill>
              <a:latin typeface="+mj-lt"/>
              <a:ea typeface="+mn-ea"/>
              <a:cs typeface="+mj-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black">
          <a:xfrm>
            <a:off x="357158" y="119478"/>
            <a:ext cx="7572428" cy="762000"/>
          </a:xfrm>
          <a:prstGeom prst="rect">
            <a:avLst/>
          </a:prstGeom>
          <a:noFill/>
          <a:ln w="9525">
            <a:noFill/>
            <a:miter lim="800000"/>
          </a:ln>
        </p:spPr>
        <p:txBody>
          <a:bodyPr vert="horz" wrap="square" lIns="91440" tIns="45720" rIns="91440" bIns="45720" numCol="1" anchor="ctr" anchorCtr="0" compatLnSpc="1"/>
          <a:lstStyle/>
          <a:p>
            <a:pPr lvl="0" eaLnBrk="0" hangingPunct="0"/>
            <a:r>
              <a:rPr lang="zh-CN" altLang="en-US" sz="3600" b="1" kern="0" dirty="0" smtClean="0">
                <a:solidFill>
                  <a:srgbClr val="0000CC"/>
                </a:solidFill>
                <a:latin typeface="+mn-lt"/>
                <a:ea typeface="+mn-ea"/>
                <a:cs typeface="+mj-cs"/>
              </a:rPr>
              <a:t>第</a:t>
            </a:r>
            <a:r>
              <a:rPr lang="en-US" altLang="zh-CN" sz="3600" b="1" kern="0" dirty="0" smtClean="0">
                <a:solidFill>
                  <a:srgbClr val="0000CC"/>
                </a:solidFill>
                <a:latin typeface="+mn-lt"/>
                <a:ea typeface="+mn-ea"/>
                <a:cs typeface="+mj-cs"/>
              </a:rPr>
              <a:t>7</a:t>
            </a:r>
            <a:r>
              <a:rPr lang="zh-CN" altLang="en-US" sz="3600" b="1" kern="0" dirty="0" smtClean="0">
                <a:solidFill>
                  <a:srgbClr val="0000CC"/>
                </a:solidFill>
                <a:latin typeface="+mn-lt"/>
                <a:ea typeface="+mn-ea"/>
                <a:cs typeface="+mj-cs"/>
              </a:rPr>
              <a:t>讲  嵌入式</a:t>
            </a:r>
            <a:r>
              <a:rPr lang="en-US" altLang="zh-CN" sz="3600" b="1" kern="0" dirty="0" smtClean="0">
                <a:solidFill>
                  <a:srgbClr val="0000CC"/>
                </a:solidFill>
                <a:latin typeface="+mn-lt"/>
                <a:ea typeface="+mn-ea"/>
                <a:cs typeface="+mj-cs"/>
              </a:rPr>
              <a:t>Linux</a:t>
            </a:r>
            <a:r>
              <a:rPr lang="zh-CN" altLang="en-US" sz="3600" b="1" kern="0" dirty="0" smtClean="0">
                <a:solidFill>
                  <a:srgbClr val="0000CC"/>
                </a:solidFill>
                <a:latin typeface="+mn-lt"/>
                <a:ea typeface="+mn-ea"/>
                <a:cs typeface="+mj-cs"/>
              </a:rPr>
              <a:t>网络应用开发</a:t>
            </a:r>
            <a:endParaRPr lang="zh-CN" altLang="en-US" sz="3600" b="1" kern="0" dirty="0" smtClean="0">
              <a:solidFill>
                <a:srgbClr val="0000CC"/>
              </a:solidFill>
              <a:latin typeface="+mn-lt"/>
              <a:ea typeface="+mn-ea"/>
              <a:cs typeface="+mj-cs"/>
            </a:endParaRPr>
          </a:p>
        </p:txBody>
      </p:sp>
      <p:sp>
        <p:nvSpPr>
          <p:cNvPr id="6" name="Rectangle 3"/>
          <p:cNvSpPr txBox="1">
            <a:spLocks noChangeArrowheads="1"/>
          </p:cNvSpPr>
          <p:nvPr/>
        </p:nvSpPr>
        <p:spPr bwMode="auto">
          <a:xfrm>
            <a:off x="1146148" y="1741483"/>
            <a:ext cx="6969152" cy="3440114"/>
          </a:xfrm>
          <a:prstGeom prst="rect">
            <a:avLst/>
          </a:prstGeom>
          <a:noFill/>
          <a:ln w="9525">
            <a:noFill/>
            <a:miter lim="800000"/>
          </a:ln>
          <a:effectLst/>
        </p:spPr>
        <p:txBody>
          <a:bodyPr vert="horz" wrap="square" lIns="91440" tIns="45720" rIns="91440" bIns="45720" numCol="1" anchor="t" anchorCtr="0" compatLnSpc="1"/>
          <a:lstStyle/>
          <a:p>
            <a:pPr marL="342900" lvl="0" indent="-342900" algn="l">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ea typeface="+mn-ea"/>
              </a:rPr>
              <a:t>7.1 </a:t>
            </a:r>
            <a:r>
              <a:rPr lang="zh-CN" altLang="en-US" b="1" kern="0" dirty="0" smtClean="0">
                <a:solidFill>
                  <a:srgbClr val="0000CC"/>
                </a:solidFill>
                <a:latin typeface="+mn-lt"/>
                <a:ea typeface="+mn-ea"/>
              </a:rPr>
              <a:t>网络编程的基础知识</a:t>
            </a:r>
            <a:endParaRPr lang="zh-CN" altLang="en-US" b="1" kern="0" dirty="0" smtClean="0">
              <a:solidFill>
                <a:srgbClr val="0000CC"/>
              </a:solidFill>
              <a:latin typeface="+mn-lt"/>
              <a:ea typeface="+mn-ea"/>
            </a:endParaRPr>
          </a:p>
          <a:p>
            <a:pPr marL="342900" lvl="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ea typeface="+mn-ea"/>
              </a:rPr>
              <a:t>7.2 Socket</a:t>
            </a:r>
            <a:r>
              <a:rPr lang="zh-CN" altLang="en-US" b="1" kern="0" dirty="0" smtClean="0">
                <a:solidFill>
                  <a:srgbClr val="0000CC"/>
                </a:solidFill>
                <a:latin typeface="+mn-lt"/>
                <a:ea typeface="+mn-ea"/>
              </a:rPr>
              <a:t>网络编程</a:t>
            </a:r>
            <a:endParaRPr lang="en-US" altLang="zh-CN" b="1" kern="0" dirty="0" smtClean="0">
              <a:solidFill>
                <a:srgbClr val="0000CC"/>
              </a:solidFill>
              <a:latin typeface="+mn-lt"/>
              <a:ea typeface="+mn-ea"/>
            </a:endParaRPr>
          </a:p>
          <a:p>
            <a:pPr marL="34290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FF0000"/>
                </a:solidFill>
                <a:latin typeface="+mn-lt"/>
              </a:rPr>
              <a:t>7.3 </a:t>
            </a:r>
            <a:r>
              <a:rPr lang="en-US" altLang="zh-CN" b="1" kern="0" dirty="0">
                <a:solidFill>
                  <a:srgbClr val="FF0000"/>
                </a:solidFill>
                <a:latin typeface="+mn-lt"/>
              </a:rPr>
              <a:t>Socket</a:t>
            </a:r>
            <a:r>
              <a:rPr lang="zh-CN" altLang="en-US" b="1" kern="0" dirty="0">
                <a:solidFill>
                  <a:srgbClr val="FF0000"/>
                </a:solidFill>
                <a:latin typeface="+mn-lt"/>
              </a:rPr>
              <a:t>网络</a:t>
            </a:r>
            <a:r>
              <a:rPr lang="zh-CN" altLang="en-US" b="1" kern="0" dirty="0" smtClean="0">
                <a:solidFill>
                  <a:srgbClr val="FF0000"/>
                </a:solidFill>
                <a:latin typeface="+mn-lt"/>
              </a:rPr>
              <a:t>编程</a:t>
            </a:r>
            <a:r>
              <a:rPr lang="en-US" altLang="zh-CN" b="1" kern="0" dirty="0" smtClean="0">
                <a:solidFill>
                  <a:srgbClr val="FF0000"/>
                </a:solidFill>
                <a:latin typeface="+mn-lt"/>
              </a:rPr>
              <a:t>——</a:t>
            </a:r>
            <a:r>
              <a:rPr lang="zh-CN" altLang="en-US" b="1" kern="0" dirty="0" smtClean="0">
                <a:solidFill>
                  <a:srgbClr val="FF0000"/>
                </a:solidFill>
                <a:latin typeface="+mn-lt"/>
              </a:rPr>
              <a:t>实例分析</a:t>
            </a:r>
            <a:endParaRPr lang="zh-CN" altLang="en-US" b="1" kern="0" dirty="0" smtClean="0">
              <a:solidFill>
                <a:srgbClr val="FF0000"/>
              </a:solidFill>
              <a:latin typeface="+mn-lt"/>
              <a:ea typeface="+mn-ea"/>
            </a:endParaRPr>
          </a:p>
          <a:p>
            <a:pPr marL="342900" lvl="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ea typeface="+mn-ea"/>
              </a:rPr>
              <a:t>7.4 </a:t>
            </a:r>
            <a:r>
              <a:rPr lang="zh-CN" altLang="en-US" b="1" kern="0" dirty="0" smtClean="0">
                <a:solidFill>
                  <a:srgbClr val="0000CC"/>
                </a:solidFill>
                <a:latin typeface="+mn-lt"/>
                <a:ea typeface="+mn-ea"/>
              </a:rPr>
              <a:t>嵌入式</a:t>
            </a:r>
            <a:r>
              <a:rPr lang="zh-CN" altLang="en-US" b="1" kern="0" dirty="0">
                <a:solidFill>
                  <a:srgbClr val="0000CC"/>
                </a:solidFill>
                <a:latin typeface="+mn-lt"/>
                <a:ea typeface="+mn-ea"/>
              </a:rPr>
              <a:t>系统的</a:t>
            </a:r>
            <a:r>
              <a:rPr lang="en-US" altLang="zh-CN" b="1" kern="0" dirty="0">
                <a:solidFill>
                  <a:srgbClr val="0000CC"/>
                </a:solidFill>
                <a:latin typeface="+mn-lt"/>
                <a:ea typeface="+mn-ea"/>
              </a:rPr>
              <a:t>Web</a:t>
            </a:r>
            <a:r>
              <a:rPr lang="zh-CN" altLang="en-US" b="1" kern="0" dirty="0">
                <a:solidFill>
                  <a:srgbClr val="0000CC"/>
                </a:solidFill>
                <a:latin typeface="+mn-lt"/>
                <a:ea typeface="+mn-ea"/>
              </a:rPr>
              <a:t>服务器程序</a:t>
            </a:r>
            <a:endParaRPr lang="zh-CN" altLang="en-US" b="1" kern="0" dirty="0">
              <a:solidFill>
                <a:srgbClr val="0000CC"/>
              </a:solidFill>
              <a:latin typeface="+mn-lt"/>
              <a:ea typeface="+mn-ea"/>
            </a:endParaRPr>
          </a:p>
          <a:p>
            <a:pPr marL="34290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rPr>
              <a:t>7.5 </a:t>
            </a:r>
            <a:r>
              <a:rPr lang="zh-CN" altLang="en-US" b="1" kern="0" dirty="0" smtClean="0">
                <a:solidFill>
                  <a:srgbClr val="0000CC"/>
                </a:solidFill>
                <a:latin typeface="+mn-lt"/>
              </a:rPr>
              <a:t>开发</a:t>
            </a:r>
            <a:r>
              <a:rPr lang="zh-CN" altLang="en-US" b="1" kern="0" dirty="0">
                <a:solidFill>
                  <a:srgbClr val="0000CC"/>
                </a:solidFill>
                <a:latin typeface="+mn-lt"/>
              </a:rPr>
              <a:t>新的</a:t>
            </a:r>
            <a:r>
              <a:rPr lang="en-US" altLang="zh-CN" b="1" kern="0" dirty="0">
                <a:solidFill>
                  <a:srgbClr val="0000CC"/>
                </a:solidFill>
                <a:latin typeface="+mn-lt"/>
              </a:rPr>
              <a:t>TCP</a:t>
            </a:r>
            <a:r>
              <a:rPr lang="zh-CN" altLang="en-US" b="1" kern="0" dirty="0">
                <a:solidFill>
                  <a:srgbClr val="0000CC"/>
                </a:solidFill>
                <a:latin typeface="+mn-lt"/>
              </a:rPr>
              <a:t>通信协议</a:t>
            </a:r>
            <a:endParaRPr lang="zh-CN" altLang="en-US" b="1" kern="0" dirty="0">
              <a:solidFill>
                <a:srgbClr val="0000CC"/>
              </a:solidFill>
              <a:latin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smtClean="0">
                <a:solidFill>
                  <a:srgbClr val="0000CC"/>
                </a:solidFill>
                <a:latin typeface="+mj-lt"/>
                <a:ea typeface="+mn-ea"/>
              </a:rPr>
              <a:t>1</a:t>
            </a:r>
            <a:r>
              <a:rPr lang="zh-CN" altLang="en-US" b="1" dirty="0" smtClean="0">
                <a:solidFill>
                  <a:srgbClr val="0000CC"/>
                </a:solidFill>
                <a:latin typeface="+mj-lt"/>
                <a:ea typeface="+mn-ea"/>
              </a:rPr>
              <a:t>、基于</a:t>
            </a:r>
            <a:r>
              <a:rPr lang="en-US" altLang="zh-CN" b="1" dirty="0">
                <a:solidFill>
                  <a:srgbClr val="0000CC"/>
                </a:solidFill>
                <a:latin typeface="+mj-lt"/>
                <a:ea typeface="+mn-ea"/>
              </a:rPr>
              <a:t>TCP</a:t>
            </a:r>
            <a:r>
              <a:rPr lang="zh-CN" altLang="en-US" b="1" dirty="0">
                <a:solidFill>
                  <a:srgbClr val="0000CC"/>
                </a:solidFill>
                <a:latin typeface="+mj-lt"/>
                <a:ea typeface="+mn-ea"/>
              </a:rPr>
              <a:t>的</a:t>
            </a:r>
            <a:r>
              <a:rPr lang="en-US" altLang="zh-CN" b="1" dirty="0">
                <a:solidFill>
                  <a:srgbClr val="0000CC"/>
                </a:solidFill>
                <a:latin typeface="+mj-lt"/>
                <a:ea typeface="+mn-ea"/>
              </a:rPr>
              <a:t>Socket</a:t>
            </a:r>
            <a:r>
              <a:rPr lang="zh-CN" altLang="en-US" b="1" dirty="0">
                <a:solidFill>
                  <a:srgbClr val="0000CC"/>
                </a:solidFill>
                <a:latin typeface="+mj-lt"/>
                <a:ea typeface="+mn-ea"/>
              </a:rPr>
              <a:t>程序流程</a:t>
            </a:r>
            <a:endParaRPr lang="zh-CN" altLang="en-US" b="1" dirty="0" smtClean="0">
              <a:solidFill>
                <a:srgbClr val="0000CC"/>
              </a:solidFill>
              <a:latin typeface="+mj-lt"/>
              <a:ea typeface="+mn-ea"/>
            </a:endParaRPr>
          </a:p>
        </p:txBody>
      </p:sp>
      <p:sp>
        <p:nvSpPr>
          <p:cNvPr id="42" name="Rectangle 3"/>
          <p:cNvSpPr>
            <a:spLocks noChangeArrowheads="1"/>
          </p:cNvSpPr>
          <p:nvPr/>
        </p:nvSpPr>
        <p:spPr bwMode="auto">
          <a:xfrm>
            <a:off x="1493835" y="1791833"/>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a:solidFill>
                  <a:srgbClr val="000008"/>
                </a:solidFill>
                <a:latin typeface="+mj-lt"/>
                <a:ea typeface="宋体" panose="02010600030101010101" pitchFamily="2" charset="-122"/>
              </a:rPr>
              <a:t>socket()</a:t>
            </a:r>
            <a:endParaRPr lang="en-US" altLang="zh-CN" sz="1800" dirty="0">
              <a:solidFill>
                <a:srgbClr val="000008"/>
              </a:solidFill>
              <a:latin typeface="+mj-lt"/>
              <a:ea typeface="宋体" panose="02010600030101010101" pitchFamily="2" charset="-122"/>
            </a:endParaRPr>
          </a:p>
        </p:txBody>
      </p:sp>
      <p:sp>
        <p:nvSpPr>
          <p:cNvPr id="43" name="Rectangle 4"/>
          <p:cNvSpPr>
            <a:spLocks noChangeArrowheads="1"/>
          </p:cNvSpPr>
          <p:nvPr/>
        </p:nvSpPr>
        <p:spPr bwMode="auto">
          <a:xfrm>
            <a:off x="5530847" y="1791833"/>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socket()</a:t>
            </a:r>
            <a:endParaRPr lang="en-US" altLang="zh-CN" sz="1800">
              <a:solidFill>
                <a:srgbClr val="000008"/>
              </a:solidFill>
              <a:latin typeface="+mj-lt"/>
              <a:ea typeface="宋体" panose="02010600030101010101" pitchFamily="2" charset="-122"/>
            </a:endParaRPr>
          </a:p>
        </p:txBody>
      </p:sp>
      <p:sp>
        <p:nvSpPr>
          <p:cNvPr id="44" name="Rectangle 5"/>
          <p:cNvSpPr>
            <a:spLocks noChangeArrowheads="1"/>
          </p:cNvSpPr>
          <p:nvPr/>
        </p:nvSpPr>
        <p:spPr bwMode="auto">
          <a:xfrm>
            <a:off x="5529260" y="2376033"/>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bind()</a:t>
            </a:r>
            <a:endParaRPr lang="en-US" altLang="zh-CN" sz="1800">
              <a:solidFill>
                <a:srgbClr val="000008"/>
              </a:solidFill>
              <a:latin typeface="+mj-lt"/>
              <a:ea typeface="宋体" panose="02010600030101010101" pitchFamily="2" charset="-122"/>
            </a:endParaRPr>
          </a:p>
        </p:txBody>
      </p:sp>
      <p:sp>
        <p:nvSpPr>
          <p:cNvPr id="45" name="Rectangle 6"/>
          <p:cNvSpPr>
            <a:spLocks noChangeArrowheads="1"/>
          </p:cNvSpPr>
          <p:nvPr/>
        </p:nvSpPr>
        <p:spPr bwMode="auto">
          <a:xfrm>
            <a:off x="5530847" y="2917370"/>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listen()</a:t>
            </a:r>
            <a:endParaRPr lang="en-US" altLang="zh-CN" sz="1800">
              <a:solidFill>
                <a:srgbClr val="000008"/>
              </a:solidFill>
              <a:latin typeface="+mj-lt"/>
              <a:ea typeface="宋体" panose="02010600030101010101" pitchFamily="2" charset="-122"/>
            </a:endParaRPr>
          </a:p>
        </p:txBody>
      </p:sp>
      <p:sp>
        <p:nvSpPr>
          <p:cNvPr id="46" name="Rectangle 7"/>
          <p:cNvSpPr>
            <a:spLocks noChangeArrowheads="1"/>
          </p:cNvSpPr>
          <p:nvPr/>
        </p:nvSpPr>
        <p:spPr bwMode="auto">
          <a:xfrm>
            <a:off x="5529260" y="3501570"/>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accept()</a:t>
            </a:r>
            <a:endParaRPr lang="en-US" altLang="zh-CN" sz="1800">
              <a:solidFill>
                <a:srgbClr val="000008"/>
              </a:solidFill>
              <a:latin typeface="+mj-lt"/>
              <a:ea typeface="宋体" panose="02010600030101010101" pitchFamily="2" charset="-122"/>
            </a:endParaRPr>
          </a:p>
        </p:txBody>
      </p:sp>
      <p:sp>
        <p:nvSpPr>
          <p:cNvPr id="47" name="Rectangle 8"/>
          <p:cNvSpPr>
            <a:spLocks noChangeArrowheads="1"/>
          </p:cNvSpPr>
          <p:nvPr/>
        </p:nvSpPr>
        <p:spPr bwMode="auto">
          <a:xfrm>
            <a:off x="5530847" y="404290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8" name="Rectangle 9"/>
          <p:cNvSpPr>
            <a:spLocks noChangeArrowheads="1"/>
          </p:cNvSpPr>
          <p:nvPr/>
        </p:nvSpPr>
        <p:spPr bwMode="auto">
          <a:xfrm>
            <a:off x="5529260" y="462710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sned</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49" name="Rectangle 10"/>
          <p:cNvSpPr>
            <a:spLocks noChangeArrowheads="1"/>
          </p:cNvSpPr>
          <p:nvPr/>
        </p:nvSpPr>
        <p:spPr bwMode="auto">
          <a:xfrm>
            <a:off x="5530847" y="51684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50" name="Rectangle 11"/>
          <p:cNvSpPr>
            <a:spLocks noChangeArrowheads="1"/>
          </p:cNvSpPr>
          <p:nvPr/>
        </p:nvSpPr>
        <p:spPr bwMode="auto">
          <a:xfrm>
            <a:off x="5529260" y="57526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close()</a:t>
            </a:r>
            <a:endParaRPr lang="en-US" altLang="zh-CN" sz="1800">
              <a:solidFill>
                <a:srgbClr val="000008"/>
              </a:solidFill>
              <a:latin typeface="+mj-lt"/>
              <a:ea typeface="宋体" panose="02010600030101010101" pitchFamily="2" charset="-122"/>
            </a:endParaRPr>
          </a:p>
        </p:txBody>
      </p:sp>
      <p:sp>
        <p:nvSpPr>
          <p:cNvPr id="51" name="Rectangle 12"/>
          <p:cNvSpPr>
            <a:spLocks noChangeArrowheads="1"/>
          </p:cNvSpPr>
          <p:nvPr/>
        </p:nvSpPr>
        <p:spPr bwMode="auto">
          <a:xfrm>
            <a:off x="1495422" y="350315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connect()</a:t>
            </a:r>
            <a:endParaRPr lang="en-US" altLang="zh-CN" sz="1800">
              <a:solidFill>
                <a:srgbClr val="000008"/>
              </a:solidFill>
              <a:latin typeface="+mj-lt"/>
              <a:ea typeface="宋体" panose="02010600030101010101" pitchFamily="2" charset="-122"/>
            </a:endParaRPr>
          </a:p>
        </p:txBody>
      </p:sp>
      <p:sp>
        <p:nvSpPr>
          <p:cNvPr id="52" name="Rectangle 13"/>
          <p:cNvSpPr>
            <a:spLocks noChangeArrowheads="1"/>
          </p:cNvSpPr>
          <p:nvPr/>
        </p:nvSpPr>
        <p:spPr bwMode="auto">
          <a:xfrm>
            <a:off x="1493835" y="4042908"/>
            <a:ext cx="1619250" cy="315912"/>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sned</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53" name="Rectangle 14"/>
          <p:cNvSpPr>
            <a:spLocks noChangeArrowheads="1"/>
          </p:cNvSpPr>
          <p:nvPr/>
        </p:nvSpPr>
        <p:spPr bwMode="auto">
          <a:xfrm>
            <a:off x="1495422" y="462869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dirty="0" err="1">
                <a:solidFill>
                  <a:srgbClr val="000008"/>
                </a:solidFill>
                <a:latin typeface="+mj-lt"/>
                <a:ea typeface="宋体" panose="02010600030101010101" pitchFamily="2" charset="-122"/>
              </a:rPr>
              <a:t>recv</a:t>
            </a:r>
            <a:r>
              <a:rPr lang="en-US" altLang="zh-CN" sz="1800" dirty="0">
                <a:solidFill>
                  <a:srgbClr val="000008"/>
                </a:solidFill>
                <a:latin typeface="+mj-lt"/>
                <a:ea typeface="宋体" panose="02010600030101010101" pitchFamily="2" charset="-122"/>
              </a:rPr>
              <a:t>()</a:t>
            </a:r>
            <a:endParaRPr lang="en-US" altLang="zh-CN" sz="1800" dirty="0">
              <a:solidFill>
                <a:srgbClr val="000008"/>
              </a:solidFill>
              <a:latin typeface="+mj-lt"/>
              <a:ea typeface="宋体" panose="02010600030101010101" pitchFamily="2" charset="-122"/>
            </a:endParaRPr>
          </a:p>
        </p:txBody>
      </p:sp>
      <p:sp>
        <p:nvSpPr>
          <p:cNvPr id="54" name="Rectangle 15"/>
          <p:cNvSpPr>
            <a:spLocks noChangeArrowheads="1"/>
          </p:cNvSpPr>
          <p:nvPr/>
        </p:nvSpPr>
        <p:spPr bwMode="auto">
          <a:xfrm>
            <a:off x="1493835" y="5168445"/>
            <a:ext cx="1619250" cy="315913"/>
          </a:xfrm>
          <a:prstGeom prst="rect">
            <a:avLst/>
          </a:prstGeom>
          <a:solidFill>
            <a:srgbClr val="FFFF66"/>
          </a:solidFill>
          <a:ln w="28575">
            <a:solidFill>
              <a:srgbClr val="000008"/>
            </a:solidFill>
            <a:miter lim="800000"/>
          </a:ln>
        </p:spPr>
        <p:txBody>
          <a:bodyPr wrap="none" anchor="ct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1800">
                <a:solidFill>
                  <a:srgbClr val="000008"/>
                </a:solidFill>
                <a:latin typeface="+mj-lt"/>
                <a:ea typeface="宋体" panose="02010600030101010101" pitchFamily="2" charset="-122"/>
              </a:rPr>
              <a:t>close()</a:t>
            </a:r>
            <a:endParaRPr lang="en-US" altLang="zh-CN" sz="1800">
              <a:solidFill>
                <a:srgbClr val="000008"/>
              </a:solidFill>
              <a:latin typeface="+mj-lt"/>
              <a:ea typeface="宋体" panose="02010600030101010101" pitchFamily="2" charset="-122"/>
            </a:endParaRPr>
          </a:p>
        </p:txBody>
      </p:sp>
      <p:cxnSp>
        <p:nvCxnSpPr>
          <p:cNvPr id="55" name="AutoShape 16"/>
          <p:cNvCxnSpPr>
            <a:cxnSpLocks noChangeShapeType="1"/>
            <a:stCxn id="42" idx="2"/>
            <a:endCxn id="51" idx="0"/>
          </p:cNvCxnSpPr>
          <p:nvPr/>
        </p:nvCxnSpPr>
        <p:spPr bwMode="auto">
          <a:xfrm>
            <a:off x="2303460" y="2122033"/>
            <a:ext cx="1587" cy="1366837"/>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56" name="AutoShape 17"/>
          <p:cNvCxnSpPr>
            <a:cxnSpLocks noChangeShapeType="1"/>
            <a:stCxn id="51" idx="2"/>
            <a:endCxn id="52" idx="0"/>
          </p:cNvCxnSpPr>
          <p:nvPr/>
        </p:nvCxnSpPr>
        <p:spPr bwMode="auto">
          <a:xfrm flipH="1">
            <a:off x="2303460" y="3833358"/>
            <a:ext cx="1587" cy="19526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57" name="AutoShape 18"/>
          <p:cNvCxnSpPr>
            <a:cxnSpLocks noChangeShapeType="1"/>
            <a:stCxn id="52" idx="2"/>
            <a:endCxn id="53" idx="0"/>
          </p:cNvCxnSpPr>
          <p:nvPr/>
        </p:nvCxnSpPr>
        <p:spPr bwMode="auto">
          <a:xfrm>
            <a:off x="2303460" y="4373108"/>
            <a:ext cx="1587" cy="24130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58" name="AutoShape 19"/>
          <p:cNvCxnSpPr>
            <a:cxnSpLocks noChangeShapeType="1"/>
            <a:stCxn id="53" idx="2"/>
            <a:endCxn id="54" idx="0"/>
          </p:cNvCxnSpPr>
          <p:nvPr/>
        </p:nvCxnSpPr>
        <p:spPr bwMode="auto">
          <a:xfrm flipH="1">
            <a:off x="2303460" y="4958895"/>
            <a:ext cx="1587" cy="19526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59" name="AutoShape 20"/>
          <p:cNvCxnSpPr>
            <a:cxnSpLocks noChangeShapeType="1"/>
            <a:stCxn id="43" idx="2"/>
            <a:endCxn id="44" idx="0"/>
          </p:cNvCxnSpPr>
          <p:nvPr/>
        </p:nvCxnSpPr>
        <p:spPr bwMode="auto">
          <a:xfrm flipH="1">
            <a:off x="6338885" y="2122033"/>
            <a:ext cx="1587" cy="23971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60" name="AutoShape 21"/>
          <p:cNvCxnSpPr>
            <a:cxnSpLocks noChangeShapeType="1"/>
            <a:stCxn id="44" idx="2"/>
            <a:endCxn id="45" idx="0"/>
          </p:cNvCxnSpPr>
          <p:nvPr/>
        </p:nvCxnSpPr>
        <p:spPr bwMode="auto">
          <a:xfrm>
            <a:off x="6338885" y="2706233"/>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61" name="AutoShape 22"/>
          <p:cNvCxnSpPr>
            <a:cxnSpLocks noChangeShapeType="1"/>
            <a:stCxn id="45" idx="2"/>
            <a:endCxn id="46" idx="0"/>
          </p:cNvCxnSpPr>
          <p:nvPr/>
        </p:nvCxnSpPr>
        <p:spPr bwMode="auto">
          <a:xfrm flipH="1">
            <a:off x="6338885" y="3247570"/>
            <a:ext cx="1587" cy="23971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62" name="AutoShape 23"/>
          <p:cNvCxnSpPr>
            <a:cxnSpLocks noChangeShapeType="1"/>
            <a:stCxn id="46" idx="2"/>
            <a:endCxn id="47" idx="0"/>
          </p:cNvCxnSpPr>
          <p:nvPr/>
        </p:nvCxnSpPr>
        <p:spPr bwMode="auto">
          <a:xfrm>
            <a:off x="6338885" y="3831770"/>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63" name="AutoShape 24"/>
          <p:cNvCxnSpPr>
            <a:cxnSpLocks noChangeShapeType="1"/>
            <a:stCxn id="47" idx="2"/>
            <a:endCxn id="48" idx="0"/>
          </p:cNvCxnSpPr>
          <p:nvPr/>
        </p:nvCxnSpPr>
        <p:spPr bwMode="auto">
          <a:xfrm flipH="1">
            <a:off x="6338885" y="4373108"/>
            <a:ext cx="1587" cy="239712"/>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64" name="AutoShape 25"/>
          <p:cNvCxnSpPr>
            <a:cxnSpLocks noChangeShapeType="1"/>
            <a:stCxn id="48" idx="2"/>
            <a:endCxn id="49" idx="0"/>
          </p:cNvCxnSpPr>
          <p:nvPr/>
        </p:nvCxnSpPr>
        <p:spPr bwMode="auto">
          <a:xfrm>
            <a:off x="6338885" y="4957308"/>
            <a:ext cx="1587" cy="19685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65" name="AutoShape 26"/>
          <p:cNvCxnSpPr>
            <a:cxnSpLocks noChangeShapeType="1"/>
            <a:stCxn id="49" idx="2"/>
            <a:endCxn id="50" idx="0"/>
          </p:cNvCxnSpPr>
          <p:nvPr/>
        </p:nvCxnSpPr>
        <p:spPr bwMode="auto">
          <a:xfrm flipH="1">
            <a:off x="6338885" y="5498645"/>
            <a:ext cx="1587" cy="239713"/>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66" name="AutoShape 27"/>
          <p:cNvCxnSpPr>
            <a:cxnSpLocks noChangeShapeType="1"/>
            <a:stCxn id="53" idx="1"/>
            <a:endCxn id="52" idx="1"/>
          </p:cNvCxnSpPr>
          <p:nvPr/>
        </p:nvCxnSpPr>
        <p:spPr bwMode="auto">
          <a:xfrm rot="10800000">
            <a:off x="1479547" y="4201658"/>
            <a:ext cx="1588" cy="585787"/>
          </a:xfrm>
          <a:prstGeom prst="bentConnector3">
            <a:avLst>
              <a:gd name="adj1" fmla="val 13600005"/>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67" name="AutoShape 28"/>
          <p:cNvCxnSpPr>
            <a:cxnSpLocks noChangeShapeType="1"/>
            <a:stCxn id="48" idx="3"/>
            <a:endCxn id="47" idx="3"/>
          </p:cNvCxnSpPr>
          <p:nvPr/>
        </p:nvCxnSpPr>
        <p:spPr bwMode="auto">
          <a:xfrm flipV="1">
            <a:off x="7162797" y="4201658"/>
            <a:ext cx="1588" cy="584200"/>
          </a:xfrm>
          <a:prstGeom prst="bentConnector3">
            <a:avLst>
              <a:gd name="adj1" fmla="val 13600005"/>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68" name="AutoShape 29"/>
          <p:cNvCxnSpPr>
            <a:cxnSpLocks noChangeShapeType="1"/>
            <a:stCxn id="50" idx="3"/>
            <a:endCxn id="46" idx="3"/>
          </p:cNvCxnSpPr>
          <p:nvPr/>
        </p:nvCxnSpPr>
        <p:spPr bwMode="auto">
          <a:xfrm flipV="1">
            <a:off x="7162797" y="3660320"/>
            <a:ext cx="1588" cy="2251075"/>
          </a:xfrm>
          <a:prstGeom prst="bentConnector3">
            <a:avLst>
              <a:gd name="adj1" fmla="val 34100014"/>
            </a:avLst>
          </a:prstGeom>
          <a:noFill/>
          <a:ln w="28575">
            <a:solidFill>
              <a:srgbClr val="000008"/>
            </a:solidFill>
            <a:miter lim="800000"/>
            <a:tailEnd type="triangle" w="med" len="med"/>
          </a:ln>
          <a:extLst>
            <a:ext uri="{909E8E84-426E-40DD-AFC4-6F175D3DCCD1}">
              <a14:hiddenFill xmlns:a14="http://schemas.microsoft.com/office/drawing/2010/main">
                <a:noFill/>
              </a14:hiddenFill>
            </a:ext>
          </a:extLst>
        </p:spPr>
      </p:cxnSp>
      <p:cxnSp>
        <p:nvCxnSpPr>
          <p:cNvPr id="69" name="AutoShape 30"/>
          <p:cNvCxnSpPr>
            <a:cxnSpLocks noChangeShapeType="1"/>
            <a:stCxn id="51" idx="3"/>
            <a:endCxn id="46" idx="1"/>
          </p:cNvCxnSpPr>
          <p:nvPr/>
        </p:nvCxnSpPr>
        <p:spPr bwMode="auto">
          <a:xfrm flipV="1">
            <a:off x="3128960" y="3660320"/>
            <a:ext cx="2386012" cy="1588"/>
          </a:xfrm>
          <a:prstGeom prst="straightConnector1">
            <a:avLst/>
          </a:prstGeom>
          <a:noFill/>
          <a:ln w="28575">
            <a:solidFill>
              <a:srgbClr val="000008"/>
            </a:solidFill>
            <a:prstDash val="dash"/>
            <a:round/>
            <a:tailEnd type="triangle" w="med" len="med"/>
          </a:ln>
          <a:extLst>
            <a:ext uri="{909E8E84-426E-40DD-AFC4-6F175D3DCCD1}">
              <a14:hiddenFill xmlns:a14="http://schemas.microsoft.com/office/drawing/2010/main">
                <a:noFill/>
              </a14:hiddenFill>
            </a:ext>
          </a:extLst>
        </p:spPr>
      </p:cxnSp>
      <p:cxnSp>
        <p:nvCxnSpPr>
          <p:cNvPr id="70" name="AutoShape 31"/>
          <p:cNvCxnSpPr>
            <a:cxnSpLocks noChangeShapeType="1"/>
            <a:stCxn id="52" idx="3"/>
            <a:endCxn id="47" idx="1"/>
          </p:cNvCxnSpPr>
          <p:nvPr/>
        </p:nvCxnSpPr>
        <p:spPr bwMode="auto">
          <a:xfrm>
            <a:off x="3127372" y="4201658"/>
            <a:ext cx="2389188" cy="0"/>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71" name="AutoShape 32"/>
          <p:cNvCxnSpPr>
            <a:cxnSpLocks noChangeShapeType="1"/>
            <a:stCxn id="48" idx="1"/>
            <a:endCxn id="53" idx="3"/>
          </p:cNvCxnSpPr>
          <p:nvPr/>
        </p:nvCxnSpPr>
        <p:spPr bwMode="auto">
          <a:xfrm flipH="1">
            <a:off x="3128960" y="4785858"/>
            <a:ext cx="2386012" cy="1587"/>
          </a:xfrm>
          <a:prstGeom prst="straightConnector1">
            <a:avLst/>
          </a:prstGeom>
          <a:noFill/>
          <a:ln w="28575">
            <a:solidFill>
              <a:srgbClr val="000008"/>
            </a:solidFill>
            <a:round/>
            <a:tailEnd type="triangle" w="med" len="med"/>
          </a:ln>
          <a:extLst>
            <a:ext uri="{909E8E84-426E-40DD-AFC4-6F175D3DCCD1}">
              <a14:hiddenFill xmlns:a14="http://schemas.microsoft.com/office/drawing/2010/main">
                <a:noFill/>
              </a14:hiddenFill>
            </a:ext>
          </a:extLst>
        </p:spPr>
      </p:cxnSp>
      <p:cxnSp>
        <p:nvCxnSpPr>
          <p:cNvPr id="72" name="AutoShape 33"/>
          <p:cNvCxnSpPr>
            <a:cxnSpLocks noChangeShapeType="1"/>
            <a:stCxn id="54" idx="3"/>
            <a:endCxn id="49" idx="1"/>
          </p:cNvCxnSpPr>
          <p:nvPr/>
        </p:nvCxnSpPr>
        <p:spPr bwMode="auto">
          <a:xfrm>
            <a:off x="3127372" y="5327195"/>
            <a:ext cx="2389188" cy="0"/>
          </a:xfrm>
          <a:prstGeom prst="straightConnector1">
            <a:avLst/>
          </a:prstGeom>
          <a:noFill/>
          <a:ln w="28575">
            <a:solidFill>
              <a:srgbClr val="000008"/>
            </a:solidFill>
            <a:prstDash val="dash"/>
            <a:round/>
            <a:tailEnd type="triangle" w="med" len="med"/>
          </a:ln>
          <a:extLst>
            <a:ext uri="{909E8E84-426E-40DD-AFC4-6F175D3DCCD1}">
              <a14:hiddenFill xmlns:a14="http://schemas.microsoft.com/office/drawing/2010/main">
                <a:noFill/>
              </a14:hiddenFill>
            </a:ext>
          </a:extLst>
        </p:spPr>
      </p:cxnSp>
      <p:sp>
        <p:nvSpPr>
          <p:cNvPr id="73" name="Text Box 34"/>
          <p:cNvSpPr txBox="1">
            <a:spLocks noChangeArrowheads="1"/>
          </p:cNvSpPr>
          <p:nvPr/>
        </p:nvSpPr>
        <p:spPr bwMode="auto">
          <a:xfrm>
            <a:off x="1077910" y="1291770"/>
            <a:ext cx="227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en-US" altLang="zh-CN" sz="1800" b="1" dirty="0">
                <a:solidFill>
                  <a:srgbClr val="C00000"/>
                </a:solidFill>
                <a:latin typeface="+mj-lt"/>
                <a:ea typeface="宋体" panose="02010600030101010101" pitchFamily="2" charset="-122"/>
              </a:rPr>
              <a:t>TCP Client</a:t>
            </a:r>
            <a:endParaRPr lang="en-US" altLang="zh-CN" sz="1800" b="1" dirty="0">
              <a:solidFill>
                <a:srgbClr val="C00000"/>
              </a:solidFill>
              <a:latin typeface="+mj-lt"/>
              <a:ea typeface="宋体" panose="02010600030101010101" pitchFamily="2" charset="-122"/>
            </a:endParaRPr>
          </a:p>
        </p:txBody>
      </p:sp>
      <p:sp>
        <p:nvSpPr>
          <p:cNvPr id="74" name="Text Box 35"/>
          <p:cNvSpPr txBox="1">
            <a:spLocks noChangeArrowheads="1"/>
          </p:cNvSpPr>
          <p:nvPr/>
        </p:nvSpPr>
        <p:spPr bwMode="auto">
          <a:xfrm>
            <a:off x="5151435" y="1298120"/>
            <a:ext cx="2414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en-US" altLang="zh-CN" sz="1800" b="1" dirty="0">
                <a:solidFill>
                  <a:srgbClr val="C00000"/>
                </a:solidFill>
                <a:latin typeface="+mj-lt"/>
                <a:ea typeface="宋体" panose="02010600030101010101" pitchFamily="2" charset="-122"/>
              </a:rPr>
              <a:t>TCP Server</a:t>
            </a:r>
            <a:endParaRPr lang="en-US" altLang="zh-CN" sz="1800" b="1" dirty="0">
              <a:solidFill>
                <a:srgbClr val="C00000"/>
              </a:solidFill>
              <a:latin typeface="+mj-lt"/>
              <a:ea typeface="宋体" panose="02010600030101010101" pitchFamily="2" charset="-122"/>
            </a:endParaRPr>
          </a:p>
        </p:txBody>
      </p:sp>
      <p:sp>
        <p:nvSpPr>
          <p:cNvPr id="75" name="Text Box 36"/>
          <p:cNvSpPr txBox="1">
            <a:spLocks noChangeArrowheads="1"/>
          </p:cNvSpPr>
          <p:nvPr/>
        </p:nvSpPr>
        <p:spPr bwMode="auto">
          <a:xfrm>
            <a:off x="3730619" y="3290434"/>
            <a:ext cx="1166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建立连接</a:t>
            </a:r>
            <a:endParaRPr lang="en-US" altLang="zh-CN" sz="1800" dirty="0">
              <a:solidFill>
                <a:srgbClr val="000008"/>
              </a:solidFill>
              <a:latin typeface="+mj-lt"/>
              <a:ea typeface="宋体" panose="02010600030101010101" pitchFamily="2" charset="-122"/>
            </a:endParaRPr>
          </a:p>
        </p:txBody>
      </p:sp>
      <p:sp>
        <p:nvSpPr>
          <p:cNvPr id="76" name="Text Box 37"/>
          <p:cNvSpPr txBox="1">
            <a:spLocks noChangeArrowheads="1"/>
          </p:cNvSpPr>
          <p:nvPr/>
        </p:nvSpPr>
        <p:spPr bwMode="auto">
          <a:xfrm>
            <a:off x="3113085" y="3817483"/>
            <a:ext cx="238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数据请求</a:t>
            </a:r>
            <a:endParaRPr lang="en-US" altLang="zh-CN" sz="1800" dirty="0">
              <a:solidFill>
                <a:srgbClr val="000008"/>
              </a:solidFill>
              <a:latin typeface="+mj-lt"/>
              <a:ea typeface="宋体" panose="02010600030101010101" pitchFamily="2" charset="-122"/>
            </a:endParaRPr>
          </a:p>
        </p:txBody>
      </p:sp>
      <p:sp>
        <p:nvSpPr>
          <p:cNvPr id="77" name="Text Box 38"/>
          <p:cNvSpPr txBox="1">
            <a:spLocks noChangeArrowheads="1"/>
          </p:cNvSpPr>
          <p:nvPr/>
        </p:nvSpPr>
        <p:spPr bwMode="auto">
          <a:xfrm>
            <a:off x="3113085" y="4403270"/>
            <a:ext cx="2384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数据响应</a:t>
            </a:r>
            <a:endParaRPr lang="en-US" altLang="zh-CN" sz="1800" dirty="0">
              <a:solidFill>
                <a:srgbClr val="000008"/>
              </a:solidFill>
              <a:latin typeface="+mj-lt"/>
              <a:ea typeface="宋体" panose="02010600030101010101" pitchFamily="2" charset="-122"/>
            </a:endParaRPr>
          </a:p>
        </p:txBody>
      </p:sp>
      <p:sp>
        <p:nvSpPr>
          <p:cNvPr id="78" name="Text Box 39"/>
          <p:cNvSpPr txBox="1">
            <a:spLocks noChangeArrowheads="1"/>
          </p:cNvSpPr>
          <p:nvPr/>
        </p:nvSpPr>
        <p:spPr bwMode="auto">
          <a:xfrm>
            <a:off x="3113085" y="4981120"/>
            <a:ext cx="2384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u"/>
              <a:defRPr sz="2800">
                <a:solidFill>
                  <a:schemeClr val="tx1"/>
                </a:solidFill>
                <a:latin typeface="楷体" panose="02010609060101010101" pitchFamily="49" charset="-122"/>
                <a:ea typeface="楷体" panose="02010609060101010101" pitchFamily="49" charset="-122"/>
              </a:defRPr>
            </a:lvl1pPr>
            <a:lvl2pPr marL="742950" indent="-285750" eaLnBrk="0" hangingPunct="0">
              <a:spcBef>
                <a:spcPct val="20000"/>
              </a:spcBef>
              <a:buClr>
                <a:schemeClr val="accent2"/>
              </a:buClr>
              <a:buFont typeface="Wingdings" panose="05000000000000000000" pitchFamily="2" charset="2"/>
              <a:buChar char="Ø"/>
              <a:defRPr sz="2400">
                <a:solidFill>
                  <a:schemeClr val="tx1"/>
                </a:solidFill>
                <a:latin typeface="楷体" panose="02010609060101010101" pitchFamily="49" charset="-122"/>
                <a:ea typeface="楷体" panose="02010609060101010101" pitchFamily="49" charset="-122"/>
              </a:defRPr>
            </a:lvl2pPr>
            <a:lvl3pPr marL="1143000" indent="-228600" eaLnBrk="0" hangingPunct="0">
              <a:spcBef>
                <a:spcPct val="20000"/>
              </a:spcBef>
              <a:buClr>
                <a:schemeClr val="accent2"/>
              </a:buClr>
              <a:buFont typeface="Agency FB" panose="020B0503020202020204" pitchFamily="34" charset="0"/>
              <a:buChar char="—"/>
              <a:defRPr sz="2200">
                <a:solidFill>
                  <a:schemeClr val="tx1"/>
                </a:solidFill>
                <a:latin typeface="楷体" panose="02010609060101010101" pitchFamily="49" charset="-122"/>
                <a:ea typeface="楷体" panose="02010609060101010101" pitchFamily="49"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r>
              <a:rPr lang="zh-CN" altLang="en-US" sz="1800" dirty="0" smtClean="0">
                <a:solidFill>
                  <a:srgbClr val="000008"/>
                </a:solidFill>
                <a:latin typeface="+mj-lt"/>
                <a:ea typeface="宋体" panose="02010600030101010101" pitchFamily="2" charset="-122"/>
              </a:rPr>
              <a:t>关闭连接</a:t>
            </a:r>
            <a:endParaRPr lang="en-US" altLang="zh-CN" sz="1800" dirty="0">
              <a:solidFill>
                <a:srgbClr val="000008"/>
              </a:solidFill>
              <a:latin typeface="+mj-lt"/>
              <a:ea typeface="宋体" panose="02010600030101010101" pitchFamily="2" charset="-122"/>
            </a:endParaRPr>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96170" y="1019543"/>
            <a:ext cx="8037191" cy="5632311"/>
          </a:xfrm>
          <a:prstGeom prst="rect">
            <a:avLst/>
          </a:prstGeom>
        </p:spPr>
        <p:txBody>
          <a:bodyPr wrap="square">
            <a:spAutoFit/>
          </a:bodyPr>
          <a:lstStyle/>
          <a:p>
            <a:pPr algn="just">
              <a:lnSpc>
                <a:spcPct val="150000"/>
              </a:lnSpc>
              <a:buFontTx/>
              <a:buNone/>
            </a:pPr>
            <a:r>
              <a:rPr lang="zh-CN" altLang="en-US" sz="2400" b="1" dirty="0" smtClean="0">
                <a:solidFill>
                  <a:srgbClr val="FF0000"/>
                </a:solidFill>
                <a:latin typeface="+mj-lt"/>
                <a:ea typeface="+mn-ea"/>
              </a:rPr>
              <a:t>利用</a:t>
            </a:r>
            <a:r>
              <a:rPr lang="en-US" altLang="zh-CN" sz="2400" b="1" dirty="0" smtClean="0">
                <a:solidFill>
                  <a:srgbClr val="FF0000"/>
                </a:solidFill>
                <a:latin typeface="+mj-lt"/>
                <a:ea typeface="+mn-ea"/>
              </a:rPr>
              <a:t>Socket</a:t>
            </a:r>
            <a:r>
              <a:rPr lang="zh-CN" altLang="en-US" sz="2400" b="1" dirty="0" smtClean="0">
                <a:solidFill>
                  <a:srgbClr val="FF0000"/>
                </a:solidFill>
                <a:latin typeface="+mj-lt"/>
                <a:ea typeface="+mn-ea"/>
              </a:rPr>
              <a:t>方式进行数据通信与传输，步骤如下：</a:t>
            </a:r>
            <a:endParaRPr lang="zh-CN" altLang="en-US" sz="2400" b="1" dirty="0" smtClean="0">
              <a:solidFill>
                <a:srgbClr val="FF0000"/>
              </a:solidFill>
              <a:latin typeface="+mj-lt"/>
              <a:ea typeface="+mn-ea"/>
            </a:endParaRPr>
          </a:p>
          <a:p>
            <a:pPr algn="just">
              <a:lnSpc>
                <a:spcPct val="150000"/>
              </a:lnSpc>
              <a:buFontTx/>
              <a:buNone/>
            </a:pPr>
            <a:r>
              <a:rPr lang="zh-CN" altLang="en-US" sz="2400" b="1" dirty="0" smtClean="0">
                <a:solidFill>
                  <a:srgbClr val="0000CC"/>
                </a:solidFill>
                <a:latin typeface="+mj-lt"/>
                <a:ea typeface="+mn-ea"/>
              </a:rPr>
              <a:t>（</a:t>
            </a:r>
            <a:r>
              <a:rPr lang="en-US" altLang="zh-CN" sz="2400" b="1" dirty="0" smtClean="0">
                <a:solidFill>
                  <a:srgbClr val="0000CC"/>
                </a:solidFill>
                <a:latin typeface="+mj-lt"/>
                <a:ea typeface="+mn-ea"/>
              </a:rPr>
              <a:t>1</a:t>
            </a:r>
            <a:r>
              <a:rPr lang="zh-CN" altLang="en-US" sz="2400" b="1" dirty="0" smtClean="0">
                <a:solidFill>
                  <a:srgbClr val="0000CC"/>
                </a:solidFill>
                <a:latin typeface="+mj-lt"/>
                <a:ea typeface="+mn-ea"/>
              </a:rPr>
              <a:t>）创建服务端</a:t>
            </a:r>
            <a:r>
              <a:rPr lang="en-US" altLang="zh-CN" sz="2400" b="1" dirty="0" smtClean="0">
                <a:solidFill>
                  <a:srgbClr val="0000CC"/>
                </a:solidFill>
                <a:latin typeface="+mj-lt"/>
                <a:ea typeface="+mn-ea"/>
              </a:rPr>
              <a:t>socket</a:t>
            </a:r>
            <a:r>
              <a:rPr lang="zh-CN" altLang="en-US" sz="2400" b="1" dirty="0" smtClean="0">
                <a:solidFill>
                  <a:srgbClr val="0000CC"/>
                </a:solidFill>
                <a:latin typeface="+mj-lt"/>
                <a:ea typeface="+mn-ea"/>
              </a:rPr>
              <a:t>，绑定建立连接的端口。</a:t>
            </a:r>
            <a:endParaRPr lang="zh-CN" altLang="en-US" sz="2400" b="1" dirty="0" smtClean="0">
              <a:solidFill>
                <a:srgbClr val="0000CC"/>
              </a:solidFill>
              <a:latin typeface="+mj-lt"/>
              <a:ea typeface="+mn-ea"/>
            </a:endParaRPr>
          </a:p>
          <a:p>
            <a:pPr algn="just">
              <a:lnSpc>
                <a:spcPct val="150000"/>
              </a:lnSpc>
              <a:buFontTx/>
              <a:buNone/>
            </a:pPr>
            <a:r>
              <a:rPr lang="zh-CN" altLang="en-US" sz="2400" b="1" dirty="0" smtClean="0">
                <a:solidFill>
                  <a:srgbClr val="0000CC"/>
                </a:solidFill>
                <a:latin typeface="+mj-lt"/>
                <a:ea typeface="+mn-ea"/>
              </a:rPr>
              <a:t>（</a:t>
            </a:r>
            <a:r>
              <a:rPr lang="en-US" altLang="zh-CN" sz="2400" b="1" dirty="0" smtClean="0">
                <a:solidFill>
                  <a:srgbClr val="0000CC"/>
                </a:solidFill>
                <a:latin typeface="+mj-lt"/>
                <a:ea typeface="+mn-ea"/>
              </a:rPr>
              <a:t>2</a:t>
            </a:r>
            <a:r>
              <a:rPr lang="zh-CN" altLang="en-US" sz="2400" b="1" dirty="0" smtClean="0">
                <a:solidFill>
                  <a:srgbClr val="0000CC"/>
                </a:solidFill>
                <a:latin typeface="+mj-lt"/>
                <a:ea typeface="+mn-ea"/>
              </a:rPr>
              <a:t>）服务端程序在一个端口调用监听后，处于阻塞状态，等待客户机的连接。</a:t>
            </a:r>
            <a:endParaRPr lang="zh-CN" altLang="en-US" sz="2400" b="1" dirty="0" smtClean="0">
              <a:solidFill>
                <a:srgbClr val="0000CC"/>
              </a:solidFill>
              <a:latin typeface="+mj-lt"/>
              <a:ea typeface="+mn-ea"/>
            </a:endParaRPr>
          </a:p>
          <a:p>
            <a:pPr algn="just">
              <a:lnSpc>
                <a:spcPct val="150000"/>
              </a:lnSpc>
              <a:buFontTx/>
              <a:buNone/>
            </a:pPr>
            <a:r>
              <a:rPr lang="zh-CN" altLang="en-US" sz="2400" b="1" dirty="0" smtClean="0">
                <a:solidFill>
                  <a:srgbClr val="0000CC"/>
                </a:solidFill>
                <a:latin typeface="+mj-lt"/>
                <a:ea typeface="+mn-ea"/>
              </a:rPr>
              <a:t>（</a:t>
            </a:r>
            <a:r>
              <a:rPr lang="en-US" altLang="zh-CN" sz="2400" b="1" dirty="0" smtClean="0">
                <a:solidFill>
                  <a:srgbClr val="0000CC"/>
                </a:solidFill>
                <a:latin typeface="+mj-lt"/>
                <a:ea typeface="+mn-ea"/>
              </a:rPr>
              <a:t>3</a:t>
            </a:r>
            <a:r>
              <a:rPr lang="zh-CN" altLang="en-US" sz="2400" b="1" dirty="0" smtClean="0">
                <a:solidFill>
                  <a:srgbClr val="0000CC"/>
                </a:solidFill>
                <a:latin typeface="+mj-lt"/>
                <a:ea typeface="+mn-ea"/>
              </a:rPr>
              <a:t>）创建客户端</a:t>
            </a:r>
            <a:r>
              <a:rPr lang="en-US" altLang="zh-CN" sz="2400" b="1" dirty="0" smtClean="0">
                <a:solidFill>
                  <a:srgbClr val="0000CC"/>
                </a:solidFill>
                <a:latin typeface="+mj-lt"/>
                <a:ea typeface="+mn-ea"/>
              </a:rPr>
              <a:t>socket</a:t>
            </a:r>
            <a:r>
              <a:rPr lang="zh-CN" altLang="en-US" sz="2400" b="1" dirty="0" smtClean="0">
                <a:solidFill>
                  <a:srgbClr val="0000CC"/>
                </a:solidFill>
                <a:latin typeface="+mj-lt"/>
                <a:ea typeface="+mn-ea"/>
              </a:rPr>
              <a:t>对象；</a:t>
            </a:r>
            <a:endParaRPr lang="en-US" altLang="zh-CN" sz="2400" b="1" dirty="0" smtClean="0">
              <a:solidFill>
                <a:srgbClr val="0000CC"/>
              </a:solidFill>
              <a:latin typeface="+mj-lt"/>
              <a:ea typeface="+mn-ea"/>
            </a:endParaRPr>
          </a:p>
          <a:p>
            <a:pPr algn="just">
              <a:lnSpc>
                <a:spcPct val="150000"/>
              </a:lnSpc>
              <a:buFontTx/>
              <a:buNone/>
            </a:pPr>
            <a:r>
              <a:rPr lang="zh-CN" altLang="en-US" sz="2400" b="1" dirty="0" smtClean="0">
                <a:solidFill>
                  <a:srgbClr val="0000CC"/>
                </a:solidFill>
                <a:latin typeface="+mj-lt"/>
                <a:ea typeface="+mn-ea"/>
              </a:rPr>
              <a:t>（</a:t>
            </a:r>
            <a:r>
              <a:rPr lang="en-US" altLang="zh-CN" sz="2400" b="1" dirty="0" smtClean="0">
                <a:solidFill>
                  <a:srgbClr val="0000CC"/>
                </a:solidFill>
                <a:latin typeface="+mj-lt"/>
                <a:ea typeface="+mn-ea"/>
              </a:rPr>
              <a:t>4</a:t>
            </a:r>
            <a:r>
              <a:rPr lang="zh-CN" altLang="en-US" sz="2400" b="1" dirty="0" smtClean="0">
                <a:solidFill>
                  <a:srgbClr val="0000CC"/>
                </a:solidFill>
                <a:latin typeface="+mj-lt"/>
                <a:ea typeface="+mn-ea"/>
              </a:rPr>
              <a:t>）客户端指定主机名称或</a:t>
            </a:r>
            <a:r>
              <a:rPr lang="en-US" altLang="zh-CN" sz="2400" b="1" dirty="0" smtClean="0">
                <a:solidFill>
                  <a:srgbClr val="0000CC"/>
                </a:solidFill>
                <a:latin typeface="+mj-lt"/>
                <a:ea typeface="+mn-ea"/>
              </a:rPr>
              <a:t>IP</a:t>
            </a:r>
            <a:r>
              <a:rPr lang="zh-CN" altLang="en-US" sz="2400" b="1" dirty="0" smtClean="0">
                <a:solidFill>
                  <a:srgbClr val="0000CC"/>
                </a:solidFill>
                <a:latin typeface="+mj-lt"/>
                <a:ea typeface="+mn-ea"/>
              </a:rPr>
              <a:t>地址、连接端口号。</a:t>
            </a:r>
            <a:endParaRPr lang="zh-CN" altLang="en-US" sz="2400" b="1" dirty="0" smtClean="0">
              <a:solidFill>
                <a:srgbClr val="0000CC"/>
              </a:solidFill>
              <a:latin typeface="+mj-lt"/>
              <a:ea typeface="+mn-ea"/>
            </a:endParaRPr>
          </a:p>
          <a:p>
            <a:pPr algn="just">
              <a:lnSpc>
                <a:spcPct val="150000"/>
              </a:lnSpc>
              <a:buFontTx/>
              <a:buNone/>
            </a:pPr>
            <a:r>
              <a:rPr lang="zh-CN" altLang="en-US" sz="2400" b="1" dirty="0" smtClean="0">
                <a:solidFill>
                  <a:srgbClr val="0000CC"/>
                </a:solidFill>
                <a:latin typeface="+mj-lt"/>
                <a:ea typeface="+mn-ea"/>
              </a:rPr>
              <a:t>（</a:t>
            </a:r>
            <a:r>
              <a:rPr lang="en-US" altLang="zh-CN" sz="2400" b="1" dirty="0" smtClean="0">
                <a:solidFill>
                  <a:srgbClr val="0000CC"/>
                </a:solidFill>
                <a:latin typeface="+mj-lt"/>
                <a:ea typeface="+mn-ea"/>
              </a:rPr>
              <a:t>5</a:t>
            </a:r>
            <a:r>
              <a:rPr lang="zh-CN" altLang="en-US" sz="2400" b="1" dirty="0" smtClean="0">
                <a:solidFill>
                  <a:srgbClr val="0000CC"/>
                </a:solidFill>
                <a:latin typeface="+mj-lt"/>
                <a:ea typeface="+mn-ea"/>
              </a:rPr>
              <a:t>）客户机</a:t>
            </a:r>
            <a:r>
              <a:rPr lang="en-US" altLang="zh-CN" sz="2400" b="1" dirty="0" smtClean="0">
                <a:solidFill>
                  <a:srgbClr val="0000CC"/>
                </a:solidFill>
                <a:latin typeface="+mj-lt"/>
                <a:ea typeface="+mn-ea"/>
              </a:rPr>
              <a:t>socket</a:t>
            </a:r>
            <a:r>
              <a:rPr lang="zh-CN" altLang="en-US" sz="2400" b="1" dirty="0" smtClean="0">
                <a:solidFill>
                  <a:srgbClr val="0000CC"/>
                </a:solidFill>
                <a:latin typeface="+mj-lt"/>
                <a:ea typeface="+mn-ea"/>
              </a:rPr>
              <a:t>发起连接请求。</a:t>
            </a:r>
            <a:endParaRPr lang="zh-CN" altLang="en-US" sz="2400" b="1" dirty="0" smtClean="0">
              <a:solidFill>
                <a:srgbClr val="0000CC"/>
              </a:solidFill>
              <a:latin typeface="+mj-lt"/>
              <a:ea typeface="+mn-ea"/>
            </a:endParaRPr>
          </a:p>
          <a:p>
            <a:pPr algn="just">
              <a:lnSpc>
                <a:spcPct val="150000"/>
              </a:lnSpc>
              <a:buFontTx/>
              <a:buNone/>
            </a:pPr>
            <a:r>
              <a:rPr lang="zh-CN" altLang="en-US" sz="2400" b="1" dirty="0" smtClean="0">
                <a:solidFill>
                  <a:srgbClr val="0000CC"/>
                </a:solidFill>
                <a:latin typeface="+mj-lt"/>
                <a:ea typeface="+mn-ea"/>
              </a:rPr>
              <a:t>（</a:t>
            </a:r>
            <a:r>
              <a:rPr lang="en-US" altLang="zh-CN" sz="2400" b="1" dirty="0" smtClean="0">
                <a:solidFill>
                  <a:srgbClr val="0000CC"/>
                </a:solidFill>
                <a:latin typeface="+mj-lt"/>
                <a:ea typeface="+mn-ea"/>
              </a:rPr>
              <a:t>6</a:t>
            </a:r>
            <a:r>
              <a:rPr lang="zh-CN" altLang="en-US" sz="2400" b="1" dirty="0" smtClean="0">
                <a:solidFill>
                  <a:srgbClr val="0000CC"/>
                </a:solidFill>
                <a:latin typeface="+mj-lt"/>
                <a:ea typeface="+mn-ea"/>
              </a:rPr>
              <a:t>）建立连接。</a:t>
            </a:r>
            <a:endParaRPr lang="zh-CN" altLang="en-US" sz="2400" b="1" dirty="0" smtClean="0">
              <a:solidFill>
                <a:srgbClr val="0000CC"/>
              </a:solidFill>
              <a:latin typeface="+mj-lt"/>
              <a:ea typeface="+mn-ea"/>
            </a:endParaRPr>
          </a:p>
          <a:p>
            <a:pPr algn="just">
              <a:lnSpc>
                <a:spcPct val="150000"/>
              </a:lnSpc>
              <a:buFontTx/>
              <a:buNone/>
            </a:pPr>
            <a:r>
              <a:rPr lang="zh-CN" altLang="en-US" sz="2400" b="1" dirty="0" smtClean="0">
                <a:solidFill>
                  <a:srgbClr val="0000CC"/>
                </a:solidFill>
                <a:latin typeface="+mj-lt"/>
                <a:ea typeface="+mn-ea"/>
              </a:rPr>
              <a:t>（</a:t>
            </a:r>
            <a:r>
              <a:rPr lang="en-US" altLang="zh-CN" sz="2400" b="1" dirty="0" smtClean="0">
                <a:solidFill>
                  <a:srgbClr val="0000CC"/>
                </a:solidFill>
                <a:latin typeface="+mj-lt"/>
                <a:ea typeface="+mn-ea"/>
              </a:rPr>
              <a:t>7</a:t>
            </a:r>
            <a:r>
              <a:rPr lang="zh-CN" altLang="en-US" sz="2400" b="1" dirty="0" smtClean="0">
                <a:solidFill>
                  <a:srgbClr val="0000CC"/>
                </a:solidFill>
                <a:latin typeface="+mj-lt"/>
                <a:ea typeface="+mn-ea"/>
              </a:rPr>
              <a:t>）利用</a:t>
            </a:r>
            <a:r>
              <a:rPr lang="en-US" altLang="zh-CN" sz="2400" b="1" dirty="0" smtClean="0">
                <a:solidFill>
                  <a:srgbClr val="0000CC"/>
                </a:solidFill>
                <a:latin typeface="+mj-lt"/>
                <a:ea typeface="+mn-ea"/>
              </a:rPr>
              <a:t>send( </a:t>
            </a:r>
            <a:r>
              <a:rPr lang="en-US" altLang="zh-CN" sz="2400" b="1" dirty="0" err="1" smtClean="0">
                <a:solidFill>
                  <a:srgbClr val="003366"/>
                </a:solidFill>
                <a:latin typeface="+mj-lt"/>
              </a:rPr>
              <a:t>sendto</a:t>
            </a:r>
            <a:r>
              <a:rPr lang="en-US" altLang="zh-CN" sz="2400" b="1" dirty="0" smtClean="0">
                <a:solidFill>
                  <a:srgbClr val="0000CC"/>
                </a:solidFill>
                <a:latin typeface="+mj-lt"/>
              </a:rPr>
              <a:t>)</a:t>
            </a:r>
            <a:r>
              <a:rPr lang="zh-CN" altLang="en-US" sz="2400" b="1" dirty="0" smtClean="0">
                <a:solidFill>
                  <a:srgbClr val="0000CC"/>
                </a:solidFill>
                <a:latin typeface="+mj-lt"/>
                <a:ea typeface="+mn-ea"/>
              </a:rPr>
              <a:t>和</a:t>
            </a:r>
            <a:r>
              <a:rPr lang="en-US" altLang="zh-CN" sz="2400" b="1" dirty="0" err="1" smtClean="0">
                <a:solidFill>
                  <a:srgbClr val="0000CC"/>
                </a:solidFill>
                <a:latin typeface="+mj-lt"/>
                <a:ea typeface="+mn-ea"/>
              </a:rPr>
              <a:t>recv</a:t>
            </a:r>
            <a:r>
              <a:rPr lang="en-US" altLang="zh-CN" sz="2400" b="1" dirty="0" smtClean="0">
                <a:solidFill>
                  <a:srgbClr val="0000CC"/>
                </a:solidFill>
                <a:latin typeface="+mj-lt"/>
                <a:ea typeface="+mn-ea"/>
              </a:rPr>
              <a:t>( </a:t>
            </a:r>
            <a:r>
              <a:rPr lang="en-US" altLang="zh-CN" sz="2400" b="1" dirty="0" err="1" smtClean="0">
                <a:solidFill>
                  <a:srgbClr val="003366"/>
                </a:solidFill>
                <a:latin typeface="+mj-lt"/>
                <a:ea typeface="+mn-ea"/>
              </a:rPr>
              <a:t>recvfrom</a:t>
            </a:r>
            <a:r>
              <a:rPr lang="en-US" altLang="zh-CN" sz="2400" b="1" dirty="0" smtClean="0">
                <a:solidFill>
                  <a:srgbClr val="0000CC"/>
                </a:solidFill>
                <a:latin typeface="+mj-lt"/>
                <a:ea typeface="+mn-ea"/>
              </a:rPr>
              <a:t>)</a:t>
            </a:r>
            <a:r>
              <a:rPr lang="zh-CN" altLang="en-US" sz="2400" b="1" dirty="0" smtClean="0">
                <a:solidFill>
                  <a:srgbClr val="0000CC"/>
                </a:solidFill>
                <a:latin typeface="+mj-lt"/>
                <a:ea typeface="+mn-ea"/>
              </a:rPr>
              <a:t>进行数据传输。</a:t>
            </a:r>
            <a:endParaRPr lang="zh-CN" altLang="en-US" sz="2400" b="1" dirty="0" smtClean="0">
              <a:solidFill>
                <a:srgbClr val="0000CC"/>
              </a:solidFill>
              <a:latin typeface="+mj-lt"/>
              <a:ea typeface="+mn-ea"/>
            </a:endParaRPr>
          </a:p>
          <a:p>
            <a:pPr algn="just">
              <a:lnSpc>
                <a:spcPct val="150000"/>
              </a:lnSpc>
              <a:buFontTx/>
              <a:buNone/>
            </a:pPr>
            <a:r>
              <a:rPr lang="zh-CN" altLang="en-US" sz="2400" b="1" dirty="0" smtClean="0">
                <a:solidFill>
                  <a:srgbClr val="0000CC"/>
                </a:solidFill>
                <a:latin typeface="+mj-lt"/>
                <a:ea typeface="+mn-ea"/>
              </a:rPr>
              <a:t>（</a:t>
            </a:r>
            <a:r>
              <a:rPr lang="en-US" altLang="zh-CN" sz="2400" b="1" dirty="0" smtClean="0">
                <a:solidFill>
                  <a:srgbClr val="0000CC"/>
                </a:solidFill>
                <a:latin typeface="+mj-lt"/>
                <a:ea typeface="+mn-ea"/>
              </a:rPr>
              <a:t>8</a:t>
            </a:r>
            <a:r>
              <a:rPr lang="zh-CN" altLang="en-US" sz="2400" b="1" dirty="0" smtClean="0">
                <a:solidFill>
                  <a:srgbClr val="0000CC"/>
                </a:solidFill>
                <a:latin typeface="+mj-lt"/>
                <a:ea typeface="+mn-ea"/>
              </a:rPr>
              <a:t>）关闭</a:t>
            </a:r>
            <a:r>
              <a:rPr lang="en-US" altLang="zh-CN" sz="2400" b="1" dirty="0" smtClean="0">
                <a:solidFill>
                  <a:srgbClr val="0000CC"/>
                </a:solidFill>
                <a:latin typeface="+mj-lt"/>
                <a:ea typeface="+mn-ea"/>
              </a:rPr>
              <a:t>socket</a:t>
            </a:r>
            <a:r>
              <a:rPr lang="zh-CN" altLang="en-US" sz="2400" b="1" dirty="0" smtClean="0">
                <a:solidFill>
                  <a:srgbClr val="0000CC"/>
                </a:solidFill>
                <a:latin typeface="+mj-lt"/>
                <a:ea typeface="+mn-ea"/>
              </a:rPr>
              <a:t>。 </a:t>
            </a:r>
            <a:endParaRPr lang="zh-CN" altLang="en-US" sz="2400" b="1" dirty="0">
              <a:solidFill>
                <a:srgbClr val="0000CC"/>
              </a:solidFill>
              <a:latin typeface="+mj-lt"/>
              <a:ea typeface="+mn-ea"/>
            </a:endParaRPr>
          </a:p>
        </p:txBody>
      </p:sp>
      <p:sp>
        <p:nvSpPr>
          <p:cNvPr id="5"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smtClean="0">
                <a:solidFill>
                  <a:srgbClr val="0000CC"/>
                </a:solidFill>
                <a:latin typeface="+mj-lt"/>
                <a:ea typeface="+mn-ea"/>
              </a:rPr>
              <a:t>2</a:t>
            </a:r>
            <a:r>
              <a:rPr lang="zh-CN" altLang="en-US" b="1" dirty="0" smtClean="0">
                <a:solidFill>
                  <a:srgbClr val="0000CC"/>
                </a:solidFill>
                <a:latin typeface="+mj-lt"/>
                <a:ea typeface="+mn-ea"/>
              </a:rPr>
              <a:t>、</a:t>
            </a:r>
            <a:r>
              <a:rPr lang="en-US" altLang="zh-CN" b="1" dirty="0" smtClean="0">
                <a:solidFill>
                  <a:srgbClr val="0000CC"/>
                </a:solidFill>
                <a:latin typeface="+mj-lt"/>
                <a:ea typeface="+mn-ea"/>
              </a:rPr>
              <a:t>Socket</a:t>
            </a:r>
            <a:r>
              <a:rPr lang="zh-CN" altLang="en-US" b="1" dirty="0">
                <a:solidFill>
                  <a:srgbClr val="0000CC"/>
                </a:solidFill>
                <a:latin typeface="+mj-lt"/>
                <a:ea typeface="+mn-ea"/>
              </a:rPr>
              <a:t>网络</a:t>
            </a:r>
            <a:r>
              <a:rPr lang="zh-CN" altLang="en-US" b="1" dirty="0" smtClean="0">
                <a:solidFill>
                  <a:srgbClr val="0000CC"/>
                </a:solidFill>
                <a:latin typeface="+mj-lt"/>
                <a:ea typeface="+mn-ea"/>
              </a:rPr>
              <a:t>编程</a:t>
            </a:r>
            <a:r>
              <a:rPr lang="zh-CN" altLang="en-US" b="1" dirty="0">
                <a:solidFill>
                  <a:srgbClr val="0000CC"/>
                </a:solidFill>
                <a:latin typeface="+mj-lt"/>
                <a:ea typeface="+mn-ea"/>
              </a:rPr>
              <a:t>步骤</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6" name="Rectangle 8"/>
          <p:cNvSpPr>
            <a:spLocks noChangeArrowheads="1"/>
          </p:cNvSpPr>
          <p:nvPr/>
        </p:nvSpPr>
        <p:spPr bwMode="auto">
          <a:xfrm>
            <a:off x="0" y="1562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43015"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981825"/>
          </a:xfrm>
          <a:prstGeom prst="rect">
            <a:avLst/>
          </a:prstGeom>
          <a:noFill/>
          <a:extLst>
            <a:ext uri="{909E8E84-426E-40DD-AFC4-6F175D3DCCD1}">
              <a14:hiddenFill xmlns:a14="http://schemas.microsoft.com/office/drawing/2010/main">
                <a:solidFill>
                  <a:srgbClr val="FFFFFF"/>
                </a:solidFill>
              </a14:hiddenFill>
            </a:ext>
          </a:extLst>
        </p:spPr>
      </p:pic>
      <p:sp>
        <p:nvSpPr>
          <p:cNvPr id="43017" name="Rectangle 9"/>
          <p:cNvSpPr>
            <a:spLocks noChangeArrowheads="1"/>
          </p:cNvSpPr>
          <p:nvPr/>
        </p:nvSpPr>
        <p:spPr bwMode="auto">
          <a:xfrm>
            <a:off x="0" y="5295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zh-CN"/>
          </a:p>
        </p:txBody>
      </p:sp>
      <p:sp>
        <p:nvSpPr>
          <p:cNvPr id="2" name="矩形 1"/>
          <p:cNvSpPr/>
          <p:nvPr/>
        </p:nvSpPr>
        <p:spPr>
          <a:xfrm>
            <a:off x="426720" y="4508510"/>
            <a:ext cx="731520" cy="400110"/>
          </a:xfrm>
          <a:prstGeom prst="rect">
            <a:avLst/>
          </a:prstGeom>
          <a:solidFill>
            <a:schemeClr val="tx2"/>
          </a:solidFill>
        </p:spPr>
        <p:txBody>
          <a:bodyPr wrap="square">
            <a:spAutoFit/>
          </a:bodyPr>
          <a:lstStyle/>
          <a:p>
            <a:pPr algn="r"/>
            <a:r>
              <a:rPr lang="en-US" altLang="zh-CN" sz="2000" b="1" dirty="0" err="1">
                <a:solidFill>
                  <a:srgbClr val="0000CC"/>
                </a:solidFill>
                <a:latin typeface="+mj-lt"/>
              </a:rPr>
              <a:t>recv</a:t>
            </a:r>
            <a:endParaRPr lang="zh-CN" altLang="en-US" sz="2000" dirty="0">
              <a:latin typeface="+mj-lt"/>
            </a:endParaRPr>
          </a:p>
        </p:txBody>
      </p:sp>
      <p:sp>
        <p:nvSpPr>
          <p:cNvPr id="6" name="矩形 5"/>
          <p:cNvSpPr/>
          <p:nvPr/>
        </p:nvSpPr>
        <p:spPr>
          <a:xfrm>
            <a:off x="5821680" y="5483126"/>
            <a:ext cx="899160" cy="338554"/>
          </a:xfrm>
          <a:prstGeom prst="rect">
            <a:avLst/>
          </a:prstGeom>
          <a:solidFill>
            <a:schemeClr val="tx2"/>
          </a:solidFill>
        </p:spPr>
        <p:txBody>
          <a:bodyPr wrap="square">
            <a:spAutoFit/>
          </a:bodyPr>
          <a:lstStyle/>
          <a:p>
            <a:pPr algn="r"/>
            <a:r>
              <a:rPr lang="en-US" altLang="zh-CN" sz="1600" b="1" dirty="0" err="1" smtClean="0">
                <a:solidFill>
                  <a:srgbClr val="0000CC"/>
                </a:solidFill>
                <a:latin typeface="+mj-lt"/>
              </a:rPr>
              <a:t>recv</a:t>
            </a:r>
            <a:r>
              <a:rPr lang="zh-CN" altLang="en-US" sz="1600" b="1" dirty="0" smtClean="0">
                <a:solidFill>
                  <a:srgbClr val="0000CC"/>
                </a:solidFill>
                <a:latin typeface="+mj-lt"/>
              </a:rPr>
              <a:t>（）</a:t>
            </a:r>
            <a:endParaRPr lang="zh-CN" altLang="en-US" sz="1600" dirty="0">
              <a:latin typeface="+mj-lt"/>
            </a:endParaRPr>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a:solidFill>
                  <a:srgbClr val="0000CC"/>
                </a:solidFill>
                <a:latin typeface="+mj-lt"/>
                <a:ea typeface="+mn-ea"/>
              </a:rPr>
              <a:t>3</a:t>
            </a:r>
            <a:r>
              <a:rPr lang="zh-CN" altLang="en-US" b="1" dirty="0" smtClean="0">
                <a:solidFill>
                  <a:srgbClr val="0000CC"/>
                </a:solidFill>
                <a:latin typeface="+mj-lt"/>
                <a:ea typeface="+mn-ea"/>
              </a:rPr>
              <a:t>、</a:t>
            </a:r>
            <a:r>
              <a:rPr lang="en-US" altLang="zh-CN" b="1" dirty="0" smtClean="0">
                <a:solidFill>
                  <a:srgbClr val="0000CC"/>
                </a:solidFill>
                <a:latin typeface="+mj-lt"/>
                <a:ea typeface="+mn-ea"/>
              </a:rPr>
              <a:t>Socket</a:t>
            </a:r>
            <a:r>
              <a:rPr lang="zh-CN" altLang="en-US" b="1" dirty="0">
                <a:solidFill>
                  <a:srgbClr val="0000CC"/>
                </a:solidFill>
                <a:latin typeface="+mj-lt"/>
                <a:ea typeface="+mn-ea"/>
              </a:rPr>
              <a:t>网络编程示例</a:t>
            </a:r>
            <a:endParaRPr lang="zh-CN" altLang="en-US" b="1" dirty="0" smtClean="0">
              <a:solidFill>
                <a:srgbClr val="0000CC"/>
              </a:solidFill>
              <a:latin typeface="+mj-lt"/>
              <a:ea typeface="+mn-ea"/>
            </a:endParaRPr>
          </a:p>
        </p:txBody>
      </p:sp>
      <p:sp>
        <p:nvSpPr>
          <p:cNvPr id="3" name="AutoShape 9"/>
          <p:cNvSpPr>
            <a:spLocks noChangeArrowheads="1"/>
          </p:cNvSpPr>
          <p:nvPr/>
        </p:nvSpPr>
        <p:spPr bwMode="auto">
          <a:xfrm>
            <a:off x="592083" y="1117970"/>
            <a:ext cx="1801795" cy="484799"/>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1"/>
                </a:solidFill>
                <a:latin typeface="+mj-lt"/>
              </a:rPr>
              <a:t>Example-</a:t>
            </a:r>
            <a:r>
              <a:rPr kumimoji="0" lang="en-US" altLang="zh-CN" sz="2400" b="1" kern="10" dirty="0" smtClean="0">
                <a:solidFill>
                  <a:schemeClr val="tx1"/>
                </a:solidFill>
                <a:latin typeface="+mj-lt"/>
              </a:rPr>
              <a:t>1</a:t>
            </a:r>
            <a:endParaRPr kumimoji="0" lang="zh-CN" altLang="en-US" sz="2400" b="1" kern="10" dirty="0">
              <a:solidFill>
                <a:schemeClr val="tx1"/>
              </a:solidFill>
              <a:latin typeface="+mj-lt"/>
            </a:endParaRPr>
          </a:p>
        </p:txBody>
      </p:sp>
      <p:graphicFrame>
        <p:nvGraphicFramePr>
          <p:cNvPr id="6" name="图示 5"/>
          <p:cNvGraphicFramePr/>
          <p:nvPr/>
        </p:nvGraphicFramePr>
        <p:xfrm>
          <a:off x="2130675" y="3224996"/>
          <a:ext cx="1857388" cy="17859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矩形 6"/>
          <p:cNvSpPr/>
          <p:nvPr/>
        </p:nvSpPr>
        <p:spPr>
          <a:xfrm>
            <a:off x="4915690" y="2670998"/>
            <a:ext cx="1751857" cy="498663"/>
          </a:xfrm>
          <a:prstGeom prst="rect">
            <a:avLst/>
          </a:prstGeom>
          <a:solidFill>
            <a:schemeClr val="tx1"/>
          </a:solidFill>
        </p:spPr>
        <p:txBody>
          <a:bodyPr wrap="square">
            <a:spAutoFit/>
          </a:bodyPr>
          <a:lstStyle/>
          <a:p>
            <a:pPr marL="0" eaLnBrk="1" hangingPunct="1">
              <a:lnSpc>
                <a:spcPct val="150000"/>
              </a:lnSpc>
              <a:buFont typeface="Wingdings" panose="05000000000000000000" pitchFamily="2" charset="2"/>
              <a:buNone/>
            </a:pPr>
            <a:r>
              <a:rPr lang="en-US" altLang="zh-CN" sz="2000" b="1" dirty="0" err="1" smtClean="0">
                <a:solidFill>
                  <a:srgbClr val="C00000"/>
                </a:solidFill>
                <a:latin typeface="+mj-lt"/>
                <a:ea typeface="+mn-ea"/>
              </a:rPr>
              <a:t>Server.c</a:t>
            </a:r>
            <a:endParaRPr lang="en-US" altLang="zh-CN" sz="2000" b="1" dirty="0" smtClean="0">
              <a:solidFill>
                <a:srgbClr val="C00000"/>
              </a:solidFill>
              <a:latin typeface="+mj-lt"/>
              <a:ea typeface="+mn-ea"/>
            </a:endParaRPr>
          </a:p>
        </p:txBody>
      </p:sp>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810" y="912426"/>
            <a:ext cx="8786190" cy="5847755"/>
          </a:xfrm>
          <a:prstGeom prst="rect">
            <a:avLst/>
          </a:prstGeom>
          <a:solidFill>
            <a:schemeClr val="tx2"/>
          </a:solidFill>
        </p:spPr>
        <p:txBody>
          <a:bodyPr wrap="square">
            <a:spAutoFit/>
          </a:bodyPr>
          <a:lstStyle/>
          <a:p>
            <a:pPr>
              <a:lnSpc>
                <a:spcPct val="110000"/>
              </a:lnSpc>
            </a:pPr>
            <a:r>
              <a:rPr lang="en-US" altLang="zh-CN" sz="2400" b="1" dirty="0">
                <a:solidFill>
                  <a:srgbClr val="0000CC"/>
                </a:solidFill>
                <a:latin typeface="+mn-lt"/>
              </a:rPr>
              <a:t> 12 </a:t>
            </a:r>
            <a:r>
              <a:rPr lang="en-US" altLang="zh-CN" sz="2400" b="1" dirty="0" err="1">
                <a:solidFill>
                  <a:srgbClr val="0000CC"/>
                </a:solidFill>
                <a:latin typeface="+mn-lt"/>
              </a:rPr>
              <a:t>int</a:t>
            </a:r>
            <a:r>
              <a:rPr lang="en-US" altLang="zh-CN" sz="2400" b="1" dirty="0">
                <a:solidFill>
                  <a:srgbClr val="0000CC"/>
                </a:solidFill>
                <a:latin typeface="+mn-lt"/>
              </a:rPr>
              <a:t> main()</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13 {</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14         </a:t>
            </a:r>
            <a:r>
              <a:rPr lang="en-US" altLang="zh-CN" sz="2400" b="1" dirty="0" err="1">
                <a:solidFill>
                  <a:srgbClr val="0000CC"/>
                </a:solidFill>
                <a:latin typeface="+mn-lt"/>
              </a:rPr>
              <a:t>int</a:t>
            </a:r>
            <a:r>
              <a:rPr lang="en-US" altLang="zh-CN" sz="2400" b="1" dirty="0">
                <a:solidFill>
                  <a:srgbClr val="0000CC"/>
                </a:solidFill>
                <a:latin typeface="+mn-lt"/>
              </a:rPr>
              <a:t> </a:t>
            </a:r>
            <a:r>
              <a:rPr lang="en-US" altLang="zh-CN" sz="2400" b="1" dirty="0" err="1">
                <a:solidFill>
                  <a:srgbClr val="0000CC"/>
                </a:solidFill>
                <a:latin typeface="+mn-lt"/>
              </a:rPr>
              <a:t>sockfd,new_fd,numbytes</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15         </a:t>
            </a:r>
            <a:r>
              <a:rPr lang="en-US" altLang="zh-CN" sz="2400" b="1" dirty="0" err="1">
                <a:solidFill>
                  <a:srgbClr val="0000CC"/>
                </a:solidFill>
                <a:latin typeface="+mn-lt"/>
              </a:rPr>
              <a:t>struct</a:t>
            </a:r>
            <a:r>
              <a:rPr lang="en-US" altLang="zh-CN" sz="2400" b="1" dirty="0">
                <a:solidFill>
                  <a:srgbClr val="0000CC"/>
                </a:solidFill>
                <a:latin typeface="+mn-lt"/>
              </a:rPr>
              <a:t> </a:t>
            </a:r>
            <a:r>
              <a:rPr lang="en-US" altLang="zh-CN" sz="2400" b="1" dirty="0" err="1">
                <a:solidFill>
                  <a:srgbClr val="0000CC"/>
                </a:solidFill>
                <a:latin typeface="+mn-lt"/>
              </a:rPr>
              <a:t>sockaddr_in</a:t>
            </a:r>
            <a:r>
              <a:rPr lang="en-US" altLang="zh-CN" sz="2400" b="1" dirty="0">
                <a:solidFill>
                  <a:srgbClr val="0000CC"/>
                </a:solidFill>
                <a:latin typeface="+mn-lt"/>
              </a:rPr>
              <a:t> </a:t>
            </a:r>
            <a:r>
              <a:rPr lang="en-US" altLang="zh-CN" sz="2400" b="1" dirty="0" err="1">
                <a:solidFill>
                  <a:srgbClr val="0000CC"/>
                </a:solidFill>
                <a:latin typeface="+mn-lt"/>
              </a:rPr>
              <a:t>my_addr</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16         </a:t>
            </a:r>
            <a:r>
              <a:rPr lang="en-US" altLang="zh-CN" sz="2400" b="1" dirty="0" err="1">
                <a:solidFill>
                  <a:srgbClr val="0000CC"/>
                </a:solidFill>
                <a:latin typeface="+mn-lt"/>
              </a:rPr>
              <a:t>struct</a:t>
            </a:r>
            <a:r>
              <a:rPr lang="en-US" altLang="zh-CN" sz="2400" b="1" dirty="0">
                <a:solidFill>
                  <a:srgbClr val="0000CC"/>
                </a:solidFill>
                <a:latin typeface="+mn-lt"/>
              </a:rPr>
              <a:t> </a:t>
            </a:r>
            <a:r>
              <a:rPr lang="en-US" altLang="zh-CN" sz="2400" b="1" dirty="0" err="1">
                <a:solidFill>
                  <a:srgbClr val="0000CC"/>
                </a:solidFill>
                <a:latin typeface="+mn-lt"/>
              </a:rPr>
              <a:t>sockaddr_in</a:t>
            </a:r>
            <a:r>
              <a:rPr lang="en-US" altLang="zh-CN" sz="2400" b="1" dirty="0">
                <a:solidFill>
                  <a:srgbClr val="0000CC"/>
                </a:solidFill>
                <a:latin typeface="+mn-lt"/>
              </a:rPr>
              <a:t> </a:t>
            </a:r>
            <a:r>
              <a:rPr lang="en-US" altLang="zh-CN" sz="2400" b="1" dirty="0" err="1">
                <a:solidFill>
                  <a:srgbClr val="0000CC"/>
                </a:solidFill>
                <a:latin typeface="+mn-lt"/>
              </a:rPr>
              <a:t>their_addr</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17         </a:t>
            </a:r>
            <a:r>
              <a:rPr lang="en-US" altLang="zh-CN" sz="2400" b="1" dirty="0" err="1">
                <a:solidFill>
                  <a:srgbClr val="0000CC"/>
                </a:solidFill>
                <a:latin typeface="+mn-lt"/>
              </a:rPr>
              <a:t>int</a:t>
            </a:r>
            <a:r>
              <a:rPr lang="en-US" altLang="zh-CN" sz="2400" b="1" dirty="0">
                <a:solidFill>
                  <a:srgbClr val="0000CC"/>
                </a:solidFill>
                <a:latin typeface="+mn-lt"/>
              </a:rPr>
              <a:t> </a:t>
            </a:r>
            <a:r>
              <a:rPr lang="en-US" altLang="zh-CN" sz="2400" b="1" dirty="0" err="1">
                <a:solidFill>
                  <a:srgbClr val="0000CC"/>
                </a:solidFill>
                <a:latin typeface="+mn-lt"/>
              </a:rPr>
              <a:t>sin_size</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18         char buff[100];</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19        </a:t>
            </a:r>
            <a:r>
              <a:rPr lang="en-US" altLang="zh-CN" sz="2400" b="1" dirty="0">
                <a:solidFill>
                  <a:srgbClr val="7030A0"/>
                </a:solidFill>
                <a:latin typeface="+mn-lt"/>
              </a:rPr>
              <a:t> </a:t>
            </a:r>
            <a:r>
              <a:rPr lang="en-US" altLang="zh-CN" sz="2400" b="1" dirty="0" smtClean="0">
                <a:solidFill>
                  <a:srgbClr val="7030A0"/>
                </a:solidFill>
                <a:latin typeface="+mn-lt"/>
              </a:rPr>
              <a:t>//</a:t>
            </a:r>
            <a:r>
              <a:rPr lang="zh-CN" altLang="en-US" sz="2400" b="1" dirty="0" smtClean="0">
                <a:solidFill>
                  <a:srgbClr val="7030A0"/>
                </a:solidFill>
                <a:latin typeface="+mn-lt"/>
              </a:rPr>
              <a:t>服务器创建</a:t>
            </a:r>
            <a:r>
              <a:rPr lang="en-US" altLang="zh-CN" sz="2400" b="1" dirty="0" smtClean="0">
                <a:solidFill>
                  <a:srgbClr val="7030A0"/>
                </a:solidFill>
                <a:latin typeface="+mn-lt"/>
              </a:rPr>
              <a:t>socket</a:t>
            </a:r>
            <a:r>
              <a:rPr lang="zh-CN" altLang="en-US" sz="2400" b="1" dirty="0" smtClean="0">
                <a:solidFill>
                  <a:srgbClr val="7030A0"/>
                </a:solidFill>
                <a:latin typeface="+mn-lt"/>
              </a:rPr>
              <a:t>套接字描述符</a:t>
            </a:r>
            <a:endParaRPr lang="en-US" altLang="zh-CN" sz="2400" b="1" dirty="0">
              <a:solidFill>
                <a:srgbClr val="7030A0"/>
              </a:solidFill>
              <a:latin typeface="+mn-lt"/>
            </a:endParaRPr>
          </a:p>
          <a:p>
            <a:pPr>
              <a:lnSpc>
                <a:spcPct val="110000"/>
              </a:lnSpc>
            </a:pPr>
            <a:r>
              <a:rPr lang="en-US" altLang="zh-CN" sz="2400" b="1" dirty="0">
                <a:solidFill>
                  <a:srgbClr val="0000CC"/>
                </a:solidFill>
                <a:latin typeface="+mn-lt"/>
              </a:rPr>
              <a:t> 20         if((</a:t>
            </a:r>
            <a:r>
              <a:rPr lang="en-US" altLang="zh-CN" sz="2400" b="1" dirty="0" err="1">
                <a:solidFill>
                  <a:srgbClr val="FF0000"/>
                </a:solidFill>
                <a:latin typeface="+mn-lt"/>
              </a:rPr>
              <a:t>sockfd</a:t>
            </a:r>
            <a:r>
              <a:rPr lang="en-US" altLang="zh-CN" sz="2400" b="1" dirty="0">
                <a:solidFill>
                  <a:srgbClr val="FF0000"/>
                </a:solidFill>
                <a:latin typeface="+mn-lt"/>
              </a:rPr>
              <a:t>=socket(AF_INET,SOCK_STREAM,0)</a:t>
            </a:r>
            <a:r>
              <a:rPr lang="en-US" altLang="zh-CN" sz="2400" b="1" dirty="0">
                <a:solidFill>
                  <a:srgbClr val="0000CC"/>
                </a:solidFill>
                <a:latin typeface="+mn-lt"/>
              </a:rPr>
              <a:t>)==-1)</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21         {</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22                 </a:t>
            </a:r>
            <a:r>
              <a:rPr lang="en-US" altLang="zh-CN" sz="2400" b="1" dirty="0" err="1">
                <a:solidFill>
                  <a:srgbClr val="0000CC"/>
                </a:solidFill>
                <a:latin typeface="+mn-lt"/>
              </a:rPr>
              <a:t>perror</a:t>
            </a:r>
            <a:r>
              <a:rPr lang="en-US" altLang="zh-CN" sz="2400" b="1" dirty="0">
                <a:solidFill>
                  <a:srgbClr val="0000CC"/>
                </a:solidFill>
                <a:latin typeface="+mn-lt"/>
              </a:rPr>
              <a:t>("socket!");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23                 exit(1);</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24         }</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25         </a:t>
            </a:r>
            <a:r>
              <a:rPr lang="en-US" altLang="zh-CN" sz="2400" b="1" dirty="0" err="1">
                <a:solidFill>
                  <a:srgbClr val="0000CC"/>
                </a:solidFill>
                <a:latin typeface="+mn-lt"/>
              </a:rPr>
              <a:t>printf</a:t>
            </a:r>
            <a:r>
              <a:rPr lang="en-US" altLang="zh-CN" sz="2400" b="1" dirty="0">
                <a:solidFill>
                  <a:srgbClr val="0000CC"/>
                </a:solidFill>
                <a:latin typeface="+mn-lt"/>
              </a:rPr>
              <a:t>("socket Success!,</a:t>
            </a:r>
            <a:r>
              <a:rPr lang="en-US" altLang="zh-CN" sz="2400" b="1" dirty="0" err="1">
                <a:solidFill>
                  <a:srgbClr val="0000CC"/>
                </a:solidFill>
                <a:latin typeface="+mn-lt"/>
              </a:rPr>
              <a:t>sockfd</a:t>
            </a:r>
            <a:r>
              <a:rPr lang="en-US" altLang="zh-CN" sz="2400" b="1" dirty="0">
                <a:solidFill>
                  <a:srgbClr val="0000CC"/>
                </a:solidFill>
                <a:latin typeface="+mn-lt"/>
              </a:rPr>
              <a:t>=%d\n",</a:t>
            </a:r>
            <a:r>
              <a:rPr lang="en-US" altLang="zh-CN" sz="2400" b="1" dirty="0" err="1">
                <a:solidFill>
                  <a:srgbClr val="0000CC"/>
                </a:solidFill>
                <a:latin typeface="+mn-lt"/>
              </a:rPr>
              <a:t>sockfd</a:t>
            </a:r>
            <a:r>
              <a:rPr lang="en-US" altLang="zh-CN" sz="2400" b="1" dirty="0">
                <a:solidFill>
                  <a:srgbClr val="0000CC"/>
                </a:solidFill>
                <a:latin typeface="+mn-lt"/>
              </a:rPr>
              <a:t>);</a:t>
            </a:r>
            <a:endParaRPr lang="en-US" altLang="zh-CN" sz="2400" b="1" dirty="0">
              <a:solidFill>
                <a:srgbClr val="0000CC"/>
              </a:solidFill>
              <a:latin typeface="+mn-lt"/>
            </a:endParaRPr>
          </a:p>
        </p:txBody>
      </p:sp>
      <p:sp>
        <p:nvSpPr>
          <p:cNvPr id="3" name="Rectangle 2"/>
          <p:cNvSpPr>
            <a:spLocks noChangeArrowheads="1"/>
          </p:cNvSpPr>
          <p:nvPr/>
        </p:nvSpPr>
        <p:spPr bwMode="auto">
          <a:xfrm>
            <a:off x="278297" y="348864"/>
            <a:ext cx="5786478" cy="563562"/>
          </a:xfrm>
          <a:prstGeom prst="rect">
            <a:avLst/>
          </a:prstGeom>
          <a:noFill/>
          <a:ln w="9525">
            <a:noFill/>
            <a:miter lim="800000"/>
          </a:ln>
          <a:effectLst/>
        </p:spPr>
        <p:txBody>
          <a:bodyPr anchor="ctr"/>
          <a:lstStyle/>
          <a:p>
            <a:r>
              <a:rPr lang="en-US" altLang="zh-CN" sz="3200" b="1" dirty="0" err="1" smtClean="0">
                <a:solidFill>
                  <a:srgbClr val="0000CC"/>
                </a:solidFill>
                <a:latin typeface="+mn-ea"/>
                <a:ea typeface="+mn-ea"/>
              </a:rPr>
              <a:t>Server.c</a:t>
            </a:r>
            <a:endParaRPr lang="zh-CN" altLang="en-US" sz="3200" b="1" dirty="0" smtClean="0">
              <a:solidFill>
                <a:srgbClr val="0000CC"/>
              </a:solidFill>
              <a:latin typeface="+mn-ea"/>
              <a:ea typeface="+mn-ea"/>
            </a:endParaRPr>
          </a:p>
        </p:txBody>
      </p:sp>
      <p:sp>
        <p:nvSpPr>
          <p:cNvPr id="4" name="日期占位符 3"/>
          <p:cNvSpPr>
            <a:spLocks noGrp="1"/>
          </p:cNvSpPr>
          <p:nvPr>
            <p:ph type="dt" sz="half" idx="10"/>
          </p:nvPr>
        </p:nvSpPr>
        <p:spPr>
          <a:xfrm>
            <a:off x="438150" y="6602888"/>
            <a:ext cx="2133600" cy="255112"/>
          </a:xfrm>
        </p:spPr>
        <p:txBody>
          <a:bodyPr/>
          <a:lstStyle/>
          <a:p>
            <a:pPr>
              <a:defRPr/>
            </a:pPr>
            <a:fld id="{8A263046-305C-46C2-A7FB-AA8AE4BE2A69}" type="datetime10">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810" y="912426"/>
            <a:ext cx="8786190" cy="6078220"/>
          </a:xfrm>
          <a:prstGeom prst="rect">
            <a:avLst/>
          </a:prstGeom>
          <a:solidFill>
            <a:schemeClr val="tx2"/>
          </a:solidFill>
        </p:spPr>
        <p:txBody>
          <a:bodyPr wrap="square">
            <a:spAutoFit/>
          </a:bodyPr>
          <a:lstStyle/>
          <a:p>
            <a:pPr>
              <a:lnSpc>
                <a:spcPct val="110000"/>
              </a:lnSpc>
            </a:pPr>
            <a:r>
              <a:rPr lang="en-US" altLang="zh-CN" sz="2400" b="1" dirty="0">
                <a:solidFill>
                  <a:srgbClr val="0000CC"/>
                </a:solidFill>
                <a:latin typeface="+mn-lt"/>
              </a:rPr>
              <a:t> 26         </a:t>
            </a:r>
            <a:r>
              <a:rPr lang="en-US" altLang="zh-CN" sz="2400" b="1" dirty="0" smtClean="0">
                <a:solidFill>
                  <a:srgbClr val="7030A0"/>
                </a:solidFill>
                <a:latin typeface="+mn-lt"/>
              </a:rPr>
              <a:t>//</a:t>
            </a:r>
            <a:r>
              <a:rPr lang="zh-CN" altLang="en-US" sz="2400" b="1" dirty="0" smtClean="0">
                <a:solidFill>
                  <a:srgbClr val="7030A0"/>
                </a:solidFill>
                <a:latin typeface="+mn-lt"/>
              </a:rPr>
              <a:t>初始化</a:t>
            </a:r>
            <a:r>
              <a:rPr lang="en-US" altLang="zh-CN" sz="2400" b="1" dirty="0" err="1" smtClean="0">
                <a:solidFill>
                  <a:srgbClr val="7030A0"/>
                </a:solidFill>
                <a:latin typeface="+mn-lt"/>
              </a:rPr>
              <a:t>sockaddr</a:t>
            </a:r>
            <a:r>
              <a:rPr lang="zh-CN" altLang="en-US" sz="2400" b="1" dirty="0" smtClean="0">
                <a:solidFill>
                  <a:srgbClr val="7030A0"/>
                </a:solidFill>
                <a:latin typeface="+mn-lt"/>
              </a:rPr>
              <a:t>结构体，设置绑定</a:t>
            </a:r>
            <a:r>
              <a:rPr lang="en-US" altLang="zh-CN" sz="2400" b="1" dirty="0" smtClean="0">
                <a:solidFill>
                  <a:srgbClr val="7030A0"/>
                </a:solidFill>
                <a:latin typeface="+mn-lt"/>
              </a:rPr>
              <a:t>4321</a:t>
            </a:r>
            <a:r>
              <a:rPr lang="zh-CN" altLang="en-US" sz="2400" b="1" dirty="0" smtClean="0">
                <a:solidFill>
                  <a:srgbClr val="7030A0"/>
                </a:solidFill>
                <a:latin typeface="+mn-lt"/>
              </a:rPr>
              <a:t>端口</a:t>
            </a:r>
            <a:endParaRPr lang="en-US" altLang="zh-CN" sz="2400" b="1" dirty="0">
              <a:solidFill>
                <a:srgbClr val="7030A0"/>
              </a:solidFill>
              <a:latin typeface="+mn-lt"/>
            </a:endParaRPr>
          </a:p>
          <a:p>
            <a:pPr>
              <a:lnSpc>
                <a:spcPct val="110000"/>
              </a:lnSpc>
            </a:pPr>
            <a:r>
              <a:rPr lang="en-US" altLang="zh-CN" sz="2400" b="1" dirty="0">
                <a:solidFill>
                  <a:srgbClr val="0000CC"/>
                </a:solidFill>
                <a:latin typeface="+mn-lt"/>
              </a:rPr>
              <a:t> 27         </a:t>
            </a:r>
            <a:r>
              <a:rPr lang="en-US" altLang="zh-CN" sz="2400" b="1" dirty="0" err="1">
                <a:solidFill>
                  <a:srgbClr val="0000CC"/>
                </a:solidFill>
                <a:latin typeface="+mn-lt"/>
              </a:rPr>
              <a:t>my_addr.sin_family</a:t>
            </a:r>
            <a:r>
              <a:rPr lang="en-US" altLang="zh-CN" sz="2400" b="1" dirty="0">
                <a:solidFill>
                  <a:srgbClr val="0000CC"/>
                </a:solidFill>
                <a:latin typeface="+mn-lt"/>
              </a:rPr>
              <a:t>=AF_INET;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28         </a:t>
            </a:r>
            <a:r>
              <a:rPr lang="en-US" altLang="zh-CN" sz="2400" b="1" dirty="0" err="1">
                <a:solidFill>
                  <a:srgbClr val="0000CC"/>
                </a:solidFill>
                <a:latin typeface="+mn-lt"/>
              </a:rPr>
              <a:t>my_addr.sin_port</a:t>
            </a:r>
            <a:r>
              <a:rPr lang="en-US" altLang="zh-CN" sz="2400" b="1" dirty="0">
                <a:solidFill>
                  <a:srgbClr val="0000CC"/>
                </a:solidFill>
                <a:latin typeface="+mn-lt"/>
              </a:rPr>
              <a:t>=</a:t>
            </a:r>
            <a:r>
              <a:rPr lang="en-US" altLang="zh-CN" sz="2400" b="1" dirty="0" err="1">
                <a:solidFill>
                  <a:srgbClr val="0000CC"/>
                </a:solidFill>
                <a:latin typeface="+mn-lt"/>
              </a:rPr>
              <a:t>htons</a:t>
            </a:r>
            <a:r>
              <a:rPr lang="en-US" altLang="zh-CN" sz="2400" b="1" dirty="0">
                <a:solidFill>
                  <a:srgbClr val="0000CC"/>
                </a:solidFill>
                <a:latin typeface="+mn-lt"/>
              </a:rPr>
              <a:t>(4321</a:t>
            </a:r>
            <a:r>
              <a:rPr lang="en-US" altLang="zh-CN" sz="2400" b="1" dirty="0" smtClean="0">
                <a:solidFill>
                  <a:srgbClr val="0000CC"/>
                </a:solidFill>
                <a:latin typeface="+mn-lt"/>
              </a:rPr>
              <a:t>);     //</a:t>
            </a:r>
            <a:r>
              <a:rPr lang="zh-CN" altLang="en-US" sz="1800" b="1" dirty="0" smtClean="0">
                <a:solidFill>
                  <a:srgbClr val="FF0000"/>
                </a:solidFill>
                <a:latin typeface="+mn-lt"/>
              </a:rPr>
              <a:t>将整型变量从主机字节</a:t>
            </a:r>
            <a:r>
              <a:rPr lang="zh-CN" altLang="en-US" sz="1800" b="1" dirty="0" smtClean="0">
                <a:solidFill>
                  <a:srgbClr val="FF0000"/>
                </a:solidFill>
                <a:latin typeface="+mn-lt"/>
                <a:sym typeface="+mn-ea"/>
              </a:rPr>
              <a:t>顺序</a:t>
            </a:r>
            <a:endParaRPr lang="zh-CN" altLang="en-US" sz="1800" b="1" dirty="0" smtClean="0">
              <a:solidFill>
                <a:srgbClr val="FF0000"/>
              </a:solidFill>
              <a:latin typeface="+mn-lt"/>
            </a:endParaRPr>
          </a:p>
          <a:p>
            <a:pPr>
              <a:lnSpc>
                <a:spcPct val="110000"/>
              </a:lnSpc>
            </a:pPr>
            <a:r>
              <a:rPr lang="zh-CN" altLang="en-US" sz="1800" b="1" dirty="0" smtClean="0">
                <a:solidFill>
                  <a:srgbClr val="FF0000"/>
                </a:solidFill>
                <a:latin typeface="+mn-lt"/>
              </a:rPr>
              <a:t>                                                                                                 </a:t>
            </a:r>
            <a:r>
              <a:rPr lang="en-US" altLang="zh-CN" sz="1800" b="1" dirty="0" smtClean="0">
                <a:solidFill>
                  <a:srgbClr val="FF0000"/>
                </a:solidFill>
                <a:latin typeface="+mn-lt"/>
              </a:rPr>
              <a:t>//</a:t>
            </a:r>
            <a:r>
              <a:rPr lang="zh-CN" altLang="en-US" sz="1800" b="1" dirty="0" smtClean="0">
                <a:solidFill>
                  <a:srgbClr val="FF0000"/>
                </a:solidFill>
                <a:latin typeface="+mn-lt"/>
              </a:rPr>
              <a:t>转变成网络字节顺序</a:t>
            </a:r>
            <a:endParaRPr lang="zh-CN" altLang="en-US" sz="1800" b="1" dirty="0" smtClean="0">
              <a:solidFill>
                <a:srgbClr val="FF0000"/>
              </a:solidFill>
              <a:latin typeface="+mn-lt"/>
            </a:endParaRPr>
          </a:p>
          <a:p>
            <a:pPr>
              <a:lnSpc>
                <a:spcPct val="110000"/>
              </a:lnSpc>
            </a:pPr>
            <a:r>
              <a:rPr lang="en-US" altLang="zh-CN" sz="2400" b="1" dirty="0">
                <a:solidFill>
                  <a:srgbClr val="0000CC"/>
                </a:solidFill>
                <a:latin typeface="+mn-lt"/>
              </a:rPr>
              <a:t> 29         </a:t>
            </a:r>
            <a:r>
              <a:rPr lang="en-US" altLang="zh-CN" sz="2400" b="1" dirty="0" err="1">
                <a:solidFill>
                  <a:srgbClr val="0000CC"/>
                </a:solidFill>
                <a:latin typeface="+mn-lt"/>
              </a:rPr>
              <a:t>my_addr.sin_addr.s_addr</a:t>
            </a:r>
            <a:r>
              <a:rPr lang="en-US" altLang="zh-CN" sz="2400" b="1" dirty="0">
                <a:solidFill>
                  <a:srgbClr val="0000CC"/>
                </a:solidFill>
                <a:latin typeface="+mn-lt"/>
              </a:rPr>
              <a:t>=INADDR_ANY</a:t>
            </a:r>
            <a:r>
              <a:rPr lang="en-US" altLang="zh-CN" sz="2400" b="1" dirty="0" smtClean="0">
                <a:solidFill>
                  <a:srgbClr val="0000CC"/>
                </a:solidFill>
                <a:latin typeface="+mn-lt"/>
              </a:rPr>
              <a:t>;  </a:t>
            </a:r>
            <a:r>
              <a:rPr lang="en-US" altLang="zh-CN" sz="2400" b="1" dirty="0" smtClean="0">
                <a:solidFill>
                  <a:srgbClr val="FF0000"/>
                </a:solidFill>
                <a:latin typeface="+mn-lt"/>
              </a:rPr>
              <a:t>//</a:t>
            </a:r>
            <a:r>
              <a:rPr lang="zh-CN" altLang="en-US" sz="2400" b="1" dirty="0" smtClean="0">
                <a:solidFill>
                  <a:srgbClr val="FF0000"/>
                </a:solidFill>
                <a:latin typeface="+mn-lt"/>
              </a:rPr>
              <a:t>本机地址</a:t>
            </a:r>
            <a:endParaRPr lang="en-US" altLang="zh-CN" sz="2400" b="1" dirty="0">
              <a:solidFill>
                <a:srgbClr val="FF0000"/>
              </a:solidFill>
              <a:latin typeface="+mn-lt"/>
            </a:endParaRPr>
          </a:p>
          <a:p>
            <a:pPr>
              <a:lnSpc>
                <a:spcPct val="110000"/>
              </a:lnSpc>
            </a:pPr>
            <a:r>
              <a:rPr lang="en-US" altLang="zh-CN" sz="2400" b="1" dirty="0">
                <a:solidFill>
                  <a:srgbClr val="0000CC"/>
                </a:solidFill>
                <a:latin typeface="+mn-lt"/>
              </a:rPr>
              <a:t> 30         </a:t>
            </a:r>
            <a:r>
              <a:rPr lang="en-US" altLang="zh-CN" sz="2400" b="1" dirty="0" err="1">
                <a:solidFill>
                  <a:srgbClr val="0000CC"/>
                </a:solidFill>
                <a:latin typeface="+mn-lt"/>
              </a:rPr>
              <a:t>bzero</a:t>
            </a:r>
            <a:r>
              <a:rPr lang="en-US" altLang="zh-CN" sz="2400" b="1" dirty="0">
                <a:solidFill>
                  <a:srgbClr val="0000CC"/>
                </a:solidFill>
                <a:latin typeface="+mn-lt"/>
              </a:rPr>
              <a:t>(&amp;(</a:t>
            </a:r>
            <a:r>
              <a:rPr lang="en-US" altLang="zh-CN" sz="2400" b="1" dirty="0" err="1">
                <a:solidFill>
                  <a:srgbClr val="0000CC"/>
                </a:solidFill>
                <a:latin typeface="+mn-lt"/>
              </a:rPr>
              <a:t>my_addr.sin_zero</a:t>
            </a:r>
            <a:r>
              <a:rPr lang="en-US" altLang="zh-CN" sz="2400" b="1" dirty="0">
                <a:solidFill>
                  <a:srgbClr val="0000CC"/>
                </a:solidFill>
                <a:latin typeface="+mn-lt"/>
              </a:rPr>
              <a:t>),8);      //</a:t>
            </a:r>
            <a:r>
              <a:rPr lang="zh-CN" altLang="en-US" sz="2400" b="1" dirty="0">
                <a:solidFill>
                  <a:srgbClr val="0000CC"/>
                </a:solidFill>
                <a:latin typeface="+mn-lt"/>
              </a:rPr>
              <a:t>填充为</a:t>
            </a:r>
            <a:r>
              <a:rPr lang="en-US" altLang="zh-CN" sz="2400" b="1" dirty="0">
                <a:solidFill>
                  <a:srgbClr val="0000CC"/>
                </a:solidFill>
                <a:latin typeface="+mn-lt"/>
              </a:rPr>
              <a:t>0</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31         </a:t>
            </a:r>
            <a:r>
              <a:rPr lang="en-US" altLang="zh-CN" sz="2400" b="1" dirty="0" smtClean="0">
                <a:solidFill>
                  <a:srgbClr val="7030A0"/>
                </a:solidFill>
                <a:latin typeface="+mn-lt"/>
              </a:rPr>
              <a:t>//</a:t>
            </a:r>
            <a:r>
              <a:rPr lang="zh-CN" altLang="en-US" sz="2400" b="1" dirty="0" smtClean="0">
                <a:solidFill>
                  <a:srgbClr val="7030A0"/>
                </a:solidFill>
                <a:latin typeface="+mn-lt"/>
              </a:rPr>
              <a:t>绑定套接字描述符</a:t>
            </a:r>
            <a:r>
              <a:rPr lang="en-US" altLang="zh-CN" sz="2400" b="1" dirty="0" err="1" smtClean="0">
                <a:solidFill>
                  <a:srgbClr val="7030A0"/>
                </a:solidFill>
                <a:latin typeface="+mn-lt"/>
              </a:rPr>
              <a:t>sockfd</a:t>
            </a:r>
            <a:endParaRPr lang="en-US" altLang="zh-CN" sz="2400" b="1" dirty="0">
              <a:solidFill>
                <a:srgbClr val="7030A0"/>
              </a:solidFill>
              <a:latin typeface="+mn-lt"/>
            </a:endParaRPr>
          </a:p>
          <a:p>
            <a:pPr>
              <a:lnSpc>
                <a:spcPct val="110000"/>
              </a:lnSpc>
            </a:pPr>
            <a:r>
              <a:rPr lang="en-US" altLang="zh-CN" sz="2400" b="1" dirty="0">
                <a:solidFill>
                  <a:srgbClr val="0000CC"/>
                </a:solidFill>
                <a:latin typeface="+mn-lt"/>
              </a:rPr>
              <a:t> 32         if(</a:t>
            </a:r>
            <a:r>
              <a:rPr lang="en-US" altLang="zh-CN" sz="2400" b="1" dirty="0">
                <a:solidFill>
                  <a:srgbClr val="FF0000"/>
                </a:solidFill>
                <a:latin typeface="+mn-lt"/>
              </a:rPr>
              <a:t>bind(</a:t>
            </a:r>
            <a:r>
              <a:rPr lang="en-US" altLang="zh-CN" sz="2400" b="1" dirty="0" err="1">
                <a:solidFill>
                  <a:srgbClr val="FF0000"/>
                </a:solidFill>
                <a:latin typeface="+mn-lt"/>
              </a:rPr>
              <a:t>sockfd</a:t>
            </a:r>
            <a:r>
              <a:rPr lang="en-US" altLang="zh-CN" sz="2400" b="1" dirty="0">
                <a:solidFill>
                  <a:srgbClr val="FF0000"/>
                </a:solidFill>
                <a:latin typeface="+mn-lt"/>
              </a:rPr>
              <a:t>,(</a:t>
            </a:r>
            <a:r>
              <a:rPr lang="en-US" altLang="zh-CN" sz="2400" b="1" dirty="0" err="1">
                <a:solidFill>
                  <a:srgbClr val="FF0000"/>
                </a:solidFill>
                <a:latin typeface="+mn-lt"/>
              </a:rPr>
              <a:t>struct</a:t>
            </a:r>
            <a:r>
              <a:rPr lang="en-US" altLang="zh-CN" sz="2400" b="1" dirty="0">
                <a:solidFill>
                  <a:srgbClr val="FF0000"/>
                </a:solidFill>
                <a:latin typeface="+mn-lt"/>
              </a:rPr>
              <a:t> </a:t>
            </a:r>
            <a:r>
              <a:rPr lang="en-US" altLang="zh-CN" sz="2400" b="1" dirty="0" err="1">
                <a:solidFill>
                  <a:srgbClr val="FF0000"/>
                </a:solidFill>
                <a:latin typeface="+mn-lt"/>
              </a:rPr>
              <a:t>sockaddr</a:t>
            </a:r>
            <a:r>
              <a:rPr lang="en-US" altLang="zh-CN" sz="2400" b="1" dirty="0">
                <a:solidFill>
                  <a:srgbClr val="FF0000"/>
                </a:solidFill>
                <a:latin typeface="+mn-lt"/>
              </a:rPr>
              <a:t> *)&amp;</a:t>
            </a:r>
            <a:r>
              <a:rPr lang="en-US" altLang="zh-CN" sz="2400" b="1" dirty="0" err="1">
                <a:solidFill>
                  <a:srgbClr val="FF0000"/>
                </a:solidFill>
                <a:latin typeface="+mn-lt"/>
              </a:rPr>
              <a:t>my_addr</a:t>
            </a:r>
            <a:r>
              <a:rPr lang="en-US" altLang="zh-CN" sz="2400" b="1" dirty="0" smtClean="0">
                <a:solidFill>
                  <a:srgbClr val="FF0000"/>
                </a:solidFill>
                <a:latin typeface="+mn-lt"/>
              </a:rPr>
              <a:t>,</a:t>
            </a:r>
            <a:endParaRPr lang="en-US" altLang="zh-CN" sz="2400" b="1" dirty="0" smtClean="0">
              <a:solidFill>
                <a:srgbClr val="FF0000"/>
              </a:solidFill>
              <a:latin typeface="+mn-lt"/>
            </a:endParaRPr>
          </a:p>
          <a:p>
            <a:pPr>
              <a:lnSpc>
                <a:spcPct val="110000"/>
              </a:lnSpc>
            </a:pPr>
            <a:r>
              <a:rPr lang="en-US" altLang="zh-CN" sz="2400" b="1" dirty="0">
                <a:solidFill>
                  <a:srgbClr val="FF0000"/>
                </a:solidFill>
                <a:latin typeface="+mn-lt"/>
              </a:rPr>
              <a:t> </a:t>
            </a:r>
            <a:r>
              <a:rPr lang="en-US" altLang="zh-CN" sz="2400" b="1" dirty="0" smtClean="0">
                <a:solidFill>
                  <a:srgbClr val="FF0000"/>
                </a:solidFill>
                <a:latin typeface="+mn-lt"/>
              </a:rPr>
              <a:t>                       </a:t>
            </a:r>
            <a:r>
              <a:rPr lang="en-US" altLang="zh-CN" sz="2400" b="1" dirty="0" err="1" smtClean="0">
                <a:solidFill>
                  <a:srgbClr val="FF0000"/>
                </a:solidFill>
                <a:latin typeface="+mn-lt"/>
              </a:rPr>
              <a:t>sizeof</a:t>
            </a:r>
            <a:r>
              <a:rPr lang="en-US" altLang="zh-CN" sz="2400" b="1" dirty="0" smtClean="0">
                <a:solidFill>
                  <a:srgbClr val="FF0000"/>
                </a:solidFill>
                <a:latin typeface="+mn-lt"/>
              </a:rPr>
              <a:t>(</a:t>
            </a:r>
            <a:r>
              <a:rPr lang="en-US" altLang="zh-CN" sz="2400" b="1" dirty="0" err="1" smtClean="0">
                <a:solidFill>
                  <a:srgbClr val="FF0000"/>
                </a:solidFill>
                <a:latin typeface="+mn-lt"/>
              </a:rPr>
              <a:t>struct</a:t>
            </a:r>
            <a:r>
              <a:rPr lang="en-US" altLang="zh-CN" sz="2400" b="1" dirty="0" smtClean="0">
                <a:solidFill>
                  <a:srgbClr val="FF0000"/>
                </a:solidFill>
                <a:latin typeface="+mn-lt"/>
              </a:rPr>
              <a:t> </a:t>
            </a:r>
            <a:r>
              <a:rPr lang="en-US" altLang="zh-CN" sz="2400" b="1" dirty="0" err="1">
                <a:solidFill>
                  <a:srgbClr val="FF0000"/>
                </a:solidFill>
                <a:latin typeface="+mn-lt"/>
              </a:rPr>
              <a:t>sockaddr</a:t>
            </a:r>
            <a:r>
              <a:rPr lang="en-US" altLang="zh-CN" sz="2400" b="1" dirty="0" smtClean="0">
                <a:solidFill>
                  <a:srgbClr val="FF0000"/>
                </a:solidFill>
                <a:latin typeface="+mn-lt"/>
              </a:rPr>
              <a:t>)</a:t>
            </a:r>
            <a:r>
              <a:rPr lang="en-US" altLang="zh-CN" sz="2400" b="1" dirty="0" smtClean="0">
                <a:solidFill>
                  <a:srgbClr val="0000CC"/>
                </a:solidFill>
                <a:latin typeface="+mn-lt"/>
              </a:rPr>
              <a:t>)==-</a:t>
            </a:r>
            <a:r>
              <a:rPr lang="en-US" altLang="zh-CN" sz="2400" b="1" dirty="0">
                <a:solidFill>
                  <a:srgbClr val="0000CC"/>
                </a:solidFill>
                <a:latin typeface="+mn-lt"/>
              </a:rPr>
              <a:t>1)</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33         </a:t>
            </a:r>
            <a:r>
              <a:rPr lang="en-US" altLang="zh-CN" sz="2400" b="1" dirty="0" smtClean="0">
                <a:solidFill>
                  <a:srgbClr val="0000CC"/>
                </a:solidFill>
                <a:latin typeface="+mn-lt"/>
              </a:rPr>
              <a:t>{       </a:t>
            </a:r>
            <a:r>
              <a:rPr lang="en-US" altLang="zh-CN" sz="2400" b="1" dirty="0" err="1">
                <a:solidFill>
                  <a:srgbClr val="0000CC"/>
                </a:solidFill>
                <a:latin typeface="+mn-lt"/>
              </a:rPr>
              <a:t>perror</a:t>
            </a:r>
            <a:r>
              <a:rPr lang="en-US" altLang="zh-CN" sz="2400" b="1" dirty="0">
                <a:solidFill>
                  <a:srgbClr val="0000CC"/>
                </a:solidFill>
                <a:latin typeface="+mn-lt"/>
              </a:rPr>
              <a:t>("bind</a:t>
            </a:r>
            <a:r>
              <a:rPr lang="en-US" altLang="zh-CN" sz="2400" b="1" dirty="0" smtClean="0">
                <a:solidFill>
                  <a:srgbClr val="0000CC"/>
                </a:solidFill>
                <a:latin typeface="+mn-lt"/>
              </a:rPr>
              <a:t>");       </a:t>
            </a:r>
            <a:r>
              <a:rPr lang="en-US" altLang="zh-CN" sz="2400" b="1" dirty="0">
                <a:solidFill>
                  <a:srgbClr val="0000CC"/>
                </a:solidFill>
                <a:latin typeface="+mn-lt"/>
              </a:rPr>
              <a:t>exit(1</a:t>
            </a:r>
            <a:r>
              <a:rPr lang="en-US" altLang="zh-CN" sz="2400" b="1" dirty="0" smtClean="0">
                <a:solidFill>
                  <a:srgbClr val="0000CC"/>
                </a:solidFill>
                <a:latin typeface="+mn-lt"/>
              </a:rPr>
              <a:t>);      </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37         </a:t>
            </a:r>
            <a:r>
              <a:rPr lang="en-US" altLang="zh-CN" sz="2400" b="1" dirty="0" err="1">
                <a:solidFill>
                  <a:srgbClr val="0000CC"/>
                </a:solidFill>
                <a:latin typeface="+mn-lt"/>
              </a:rPr>
              <a:t>printf</a:t>
            </a:r>
            <a:r>
              <a:rPr lang="en-US" altLang="zh-CN" sz="2400" b="1" dirty="0">
                <a:solidFill>
                  <a:srgbClr val="0000CC"/>
                </a:solidFill>
                <a:latin typeface="+mn-lt"/>
              </a:rPr>
              <a:t>("bind Success!\n</a:t>
            </a:r>
            <a:r>
              <a:rPr lang="en-US" altLang="zh-CN" sz="2400" b="1" dirty="0" smtClean="0">
                <a:solidFill>
                  <a:srgbClr val="0000CC"/>
                </a:solidFill>
                <a:latin typeface="+mn-lt"/>
              </a:rPr>
              <a:t>");</a:t>
            </a:r>
            <a:endParaRPr lang="en-US" altLang="zh-CN" sz="2400" b="1" dirty="0" smtClean="0">
              <a:solidFill>
                <a:srgbClr val="0000CC"/>
              </a:solidFill>
              <a:latin typeface="+mn-lt"/>
            </a:endParaRPr>
          </a:p>
          <a:p>
            <a:pPr>
              <a:lnSpc>
                <a:spcPct val="110000"/>
              </a:lnSpc>
            </a:pPr>
            <a:r>
              <a:rPr lang="en-US" altLang="zh-CN" sz="2400" b="1" dirty="0">
                <a:solidFill>
                  <a:srgbClr val="0000CC"/>
                </a:solidFill>
                <a:latin typeface="+mn-lt"/>
              </a:rPr>
              <a:t> 38         </a:t>
            </a:r>
            <a:r>
              <a:rPr lang="en-US" altLang="zh-CN" sz="2400" b="1" dirty="0" smtClean="0">
                <a:solidFill>
                  <a:srgbClr val="0000CC"/>
                </a:solidFill>
                <a:latin typeface="+mn-lt"/>
              </a:rPr>
              <a:t>//</a:t>
            </a:r>
            <a:r>
              <a:rPr lang="zh-CN" altLang="en-US" sz="2400" b="1" dirty="0" smtClean="0">
                <a:solidFill>
                  <a:srgbClr val="7030A0"/>
                </a:solidFill>
                <a:latin typeface="+mn-lt"/>
              </a:rPr>
              <a:t>创建监听套接字</a:t>
            </a:r>
            <a:endParaRPr lang="en-US" altLang="zh-CN" sz="2400" b="1" dirty="0">
              <a:solidFill>
                <a:srgbClr val="7030A0"/>
              </a:solidFill>
              <a:latin typeface="+mn-lt"/>
            </a:endParaRPr>
          </a:p>
          <a:p>
            <a:pPr>
              <a:lnSpc>
                <a:spcPct val="110000"/>
              </a:lnSpc>
            </a:pPr>
            <a:r>
              <a:rPr lang="en-US" altLang="zh-CN" sz="2400" b="1" dirty="0">
                <a:solidFill>
                  <a:srgbClr val="0000CC"/>
                </a:solidFill>
                <a:latin typeface="+mn-lt"/>
              </a:rPr>
              <a:t> 39         if</a:t>
            </a:r>
            <a:r>
              <a:rPr lang="en-US" altLang="zh-CN" sz="2400" b="1" dirty="0" smtClean="0">
                <a:solidFill>
                  <a:srgbClr val="0000CC"/>
                </a:solidFill>
                <a:latin typeface="+mn-lt"/>
              </a:rPr>
              <a:t>( </a:t>
            </a:r>
            <a:r>
              <a:rPr lang="en-US" altLang="zh-CN" sz="2400" b="1" dirty="0" smtClean="0">
                <a:solidFill>
                  <a:srgbClr val="FF0000"/>
                </a:solidFill>
                <a:latin typeface="+mn-lt"/>
              </a:rPr>
              <a:t>listen(sockfd,10) </a:t>
            </a:r>
            <a:r>
              <a:rPr lang="en-US" altLang="zh-CN" sz="2400" b="1" dirty="0" smtClean="0">
                <a:solidFill>
                  <a:srgbClr val="0000CC"/>
                </a:solidFill>
                <a:latin typeface="+mn-lt"/>
              </a:rPr>
              <a:t>==-</a:t>
            </a:r>
            <a:r>
              <a:rPr lang="en-US" altLang="zh-CN" sz="2400" b="1" dirty="0">
                <a:solidFill>
                  <a:srgbClr val="0000CC"/>
                </a:solidFill>
                <a:latin typeface="+mn-lt"/>
              </a:rPr>
              <a:t>1)</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40         {       </a:t>
            </a:r>
            <a:r>
              <a:rPr lang="en-US" altLang="zh-CN" sz="2400" b="1" dirty="0" err="1">
                <a:solidFill>
                  <a:srgbClr val="0000CC"/>
                </a:solidFill>
                <a:latin typeface="+mn-lt"/>
              </a:rPr>
              <a:t>perror</a:t>
            </a:r>
            <a:r>
              <a:rPr lang="en-US" altLang="zh-CN" sz="2400" b="1" dirty="0">
                <a:solidFill>
                  <a:srgbClr val="0000CC"/>
                </a:solidFill>
                <a:latin typeface="+mn-lt"/>
              </a:rPr>
              <a:t>("listen");       exit(1);       }</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44         </a:t>
            </a:r>
            <a:r>
              <a:rPr lang="en-US" altLang="zh-CN" sz="2400" b="1" dirty="0" err="1">
                <a:solidFill>
                  <a:srgbClr val="0000CC"/>
                </a:solidFill>
                <a:latin typeface="+mn-lt"/>
              </a:rPr>
              <a:t>printf</a:t>
            </a:r>
            <a:r>
              <a:rPr lang="en-US" altLang="zh-CN" sz="2400" b="1" dirty="0">
                <a:solidFill>
                  <a:srgbClr val="0000CC"/>
                </a:solidFill>
                <a:latin typeface="+mn-lt"/>
              </a:rPr>
              <a:t>("Listen.....\n");</a:t>
            </a:r>
            <a:endParaRPr lang="en-US" altLang="zh-CN" sz="2400" b="1" dirty="0">
              <a:solidFill>
                <a:srgbClr val="0000CC"/>
              </a:solidFill>
              <a:latin typeface="+mn-lt"/>
            </a:endParaRPr>
          </a:p>
        </p:txBody>
      </p:sp>
      <p:sp>
        <p:nvSpPr>
          <p:cNvPr id="3" name="Rectangle 2"/>
          <p:cNvSpPr>
            <a:spLocks noChangeArrowheads="1"/>
          </p:cNvSpPr>
          <p:nvPr/>
        </p:nvSpPr>
        <p:spPr bwMode="auto">
          <a:xfrm>
            <a:off x="278297" y="348864"/>
            <a:ext cx="5786478" cy="563562"/>
          </a:xfrm>
          <a:prstGeom prst="rect">
            <a:avLst/>
          </a:prstGeom>
          <a:noFill/>
          <a:ln w="9525">
            <a:noFill/>
            <a:miter lim="800000"/>
          </a:ln>
          <a:effectLst/>
        </p:spPr>
        <p:txBody>
          <a:bodyPr anchor="ctr"/>
          <a:lstStyle/>
          <a:p>
            <a:r>
              <a:rPr lang="en-US" altLang="zh-CN" sz="3200" b="1" dirty="0" err="1" smtClean="0">
                <a:solidFill>
                  <a:srgbClr val="0000CC"/>
                </a:solidFill>
                <a:latin typeface="+mn-ea"/>
                <a:ea typeface="+mn-ea"/>
              </a:rPr>
              <a:t>Server.c</a:t>
            </a:r>
            <a:endParaRPr lang="zh-CN" altLang="en-US" sz="3200" b="1" dirty="0" smtClean="0">
              <a:solidFill>
                <a:srgbClr val="0000CC"/>
              </a:solidFill>
              <a:latin typeface="+mn-ea"/>
              <a:ea typeface="+mn-ea"/>
            </a:endParaRPr>
          </a:p>
        </p:txBody>
      </p:sp>
      <p:sp>
        <p:nvSpPr>
          <p:cNvPr id="4" name="日期占位符 3"/>
          <p:cNvSpPr>
            <a:spLocks noGrp="1"/>
          </p:cNvSpPr>
          <p:nvPr>
            <p:ph type="dt" sz="half" idx="10"/>
          </p:nvPr>
        </p:nvSpPr>
        <p:spPr>
          <a:xfrm>
            <a:off x="438150" y="6602888"/>
            <a:ext cx="2133600" cy="255112"/>
          </a:xfrm>
        </p:spPr>
        <p:txBody>
          <a:bodyPr/>
          <a:lstStyle/>
          <a:p>
            <a:pPr>
              <a:defRPr/>
            </a:pPr>
            <a:fld id="{8A263046-305C-46C2-A7FB-AA8AE4BE2A69}" type="datetime10">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810" y="912426"/>
            <a:ext cx="8786190" cy="4561249"/>
          </a:xfrm>
          <a:prstGeom prst="rect">
            <a:avLst/>
          </a:prstGeom>
        </p:spPr>
        <p:txBody>
          <a:bodyPr wrap="square">
            <a:spAutoFit/>
          </a:bodyPr>
          <a:lstStyle/>
          <a:p>
            <a:pPr>
              <a:lnSpc>
                <a:spcPct val="110000"/>
              </a:lnSpc>
            </a:pPr>
            <a:r>
              <a:rPr lang="en-US" altLang="zh-CN" sz="2400" b="1" dirty="0">
                <a:solidFill>
                  <a:srgbClr val="0000CC"/>
                </a:solidFill>
                <a:latin typeface="+mn-lt"/>
              </a:rPr>
              <a:t> </a:t>
            </a:r>
            <a:r>
              <a:rPr lang="en-US" altLang="zh-CN" sz="2400" b="1" dirty="0">
                <a:solidFill>
                  <a:srgbClr val="7030A0"/>
                </a:solidFill>
                <a:latin typeface="+mn-lt"/>
              </a:rPr>
              <a:t>45         </a:t>
            </a:r>
            <a:r>
              <a:rPr lang="en-US" altLang="zh-CN" sz="2400" b="1" dirty="0" smtClean="0">
                <a:solidFill>
                  <a:srgbClr val="7030A0"/>
                </a:solidFill>
                <a:latin typeface="+mn-lt"/>
              </a:rPr>
              <a:t>//</a:t>
            </a:r>
            <a:r>
              <a:rPr lang="zh-CN" altLang="en-US" sz="2400" b="1" dirty="0" smtClean="0">
                <a:solidFill>
                  <a:srgbClr val="7030A0"/>
                </a:solidFill>
                <a:latin typeface="+mn-lt"/>
              </a:rPr>
              <a:t>服务器阻塞监听套接字，等待客户端连接</a:t>
            </a:r>
            <a:endParaRPr lang="en-US" altLang="zh-CN" sz="2400" b="1" dirty="0">
              <a:solidFill>
                <a:srgbClr val="7030A0"/>
              </a:solidFill>
              <a:latin typeface="+mn-lt"/>
            </a:endParaRPr>
          </a:p>
          <a:p>
            <a:pPr>
              <a:lnSpc>
                <a:spcPct val="110000"/>
              </a:lnSpc>
            </a:pPr>
            <a:r>
              <a:rPr lang="en-US" altLang="zh-CN" sz="2400" b="1" dirty="0">
                <a:solidFill>
                  <a:srgbClr val="0000CC"/>
                </a:solidFill>
                <a:latin typeface="+mn-lt"/>
              </a:rPr>
              <a:t> 46         while(1)</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47         {</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48                 </a:t>
            </a:r>
            <a:r>
              <a:rPr lang="en-US" altLang="zh-CN" sz="2400" b="1" dirty="0" err="1" smtClean="0">
                <a:solidFill>
                  <a:srgbClr val="0000CC"/>
                </a:solidFill>
                <a:latin typeface="+mn-lt"/>
              </a:rPr>
              <a:t>sin_size</a:t>
            </a:r>
            <a:r>
              <a:rPr lang="en-US" altLang="zh-CN" sz="2400" b="1" dirty="0" smtClean="0">
                <a:solidFill>
                  <a:srgbClr val="0000CC"/>
                </a:solidFill>
                <a:latin typeface="+mn-lt"/>
              </a:rPr>
              <a:t> = </a:t>
            </a:r>
            <a:r>
              <a:rPr lang="en-US" altLang="zh-CN" sz="2400" b="1" dirty="0" err="1" smtClean="0">
                <a:solidFill>
                  <a:srgbClr val="0000CC"/>
                </a:solidFill>
                <a:latin typeface="+mn-lt"/>
              </a:rPr>
              <a:t>sizeof</a:t>
            </a:r>
            <a:r>
              <a:rPr lang="en-US" altLang="zh-CN" sz="2400" b="1" dirty="0" smtClean="0">
                <a:solidFill>
                  <a:srgbClr val="0000CC"/>
                </a:solidFill>
                <a:latin typeface="+mn-lt"/>
              </a:rPr>
              <a:t>(</a:t>
            </a:r>
            <a:r>
              <a:rPr lang="en-US" altLang="zh-CN" sz="2400" b="1" dirty="0" err="1" smtClean="0">
                <a:solidFill>
                  <a:srgbClr val="0000CC"/>
                </a:solidFill>
                <a:latin typeface="+mn-lt"/>
              </a:rPr>
              <a:t>struct</a:t>
            </a:r>
            <a:r>
              <a:rPr lang="en-US" altLang="zh-CN" sz="2400" b="1" dirty="0" smtClean="0">
                <a:solidFill>
                  <a:srgbClr val="0000CC"/>
                </a:solidFill>
                <a:latin typeface="+mn-lt"/>
              </a:rPr>
              <a:t> </a:t>
            </a:r>
            <a:r>
              <a:rPr lang="en-US" altLang="zh-CN" sz="2400" b="1" dirty="0" err="1">
                <a:solidFill>
                  <a:srgbClr val="0000CC"/>
                </a:solidFill>
                <a:latin typeface="+mn-lt"/>
              </a:rPr>
              <a:t>sockaddr_in</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a:t>
            </a:r>
            <a:r>
              <a:rPr lang="en-US" altLang="zh-CN" sz="2400" b="1" dirty="0">
                <a:solidFill>
                  <a:srgbClr val="7030A0"/>
                </a:solidFill>
                <a:latin typeface="+mn-lt"/>
              </a:rPr>
              <a:t>49                 </a:t>
            </a:r>
            <a:r>
              <a:rPr lang="en-US" altLang="zh-CN" sz="2400" b="1" dirty="0" smtClean="0">
                <a:solidFill>
                  <a:srgbClr val="7030A0"/>
                </a:solidFill>
                <a:latin typeface="+mn-lt"/>
              </a:rPr>
              <a:t>//</a:t>
            </a:r>
            <a:r>
              <a:rPr lang="zh-CN" altLang="en-US" sz="2400" b="1" dirty="0" smtClean="0">
                <a:solidFill>
                  <a:srgbClr val="7030A0"/>
                </a:solidFill>
                <a:latin typeface="+mn-lt"/>
              </a:rPr>
              <a:t>如果建立连接，产生新套接字，用于与客户端通信</a:t>
            </a:r>
            <a:endParaRPr lang="en-US" altLang="zh-CN" sz="2400" b="1" dirty="0">
              <a:solidFill>
                <a:srgbClr val="7030A0"/>
              </a:solidFill>
              <a:latin typeface="+mn-lt"/>
            </a:endParaRPr>
          </a:p>
          <a:p>
            <a:pPr>
              <a:lnSpc>
                <a:spcPct val="110000"/>
              </a:lnSpc>
            </a:pPr>
            <a:r>
              <a:rPr lang="en-US" altLang="zh-CN" sz="2400" b="1" dirty="0">
                <a:solidFill>
                  <a:srgbClr val="0000CC"/>
                </a:solidFill>
                <a:latin typeface="+mn-lt"/>
              </a:rPr>
              <a:t> 50                 if((</a:t>
            </a:r>
            <a:r>
              <a:rPr lang="en-US" altLang="zh-CN" sz="2400" b="1" dirty="0" err="1">
                <a:solidFill>
                  <a:srgbClr val="FF0000"/>
                </a:solidFill>
                <a:latin typeface="+mn-lt"/>
              </a:rPr>
              <a:t>new_fd</a:t>
            </a:r>
            <a:r>
              <a:rPr lang="en-US" altLang="zh-CN" sz="2400" b="1" dirty="0">
                <a:solidFill>
                  <a:srgbClr val="FF0000"/>
                </a:solidFill>
                <a:latin typeface="+mn-lt"/>
              </a:rPr>
              <a:t> = accept(</a:t>
            </a:r>
            <a:r>
              <a:rPr lang="en-US" altLang="zh-CN" sz="2400" b="1" dirty="0" err="1">
                <a:solidFill>
                  <a:srgbClr val="FF0000"/>
                </a:solidFill>
                <a:latin typeface="+mn-lt"/>
              </a:rPr>
              <a:t>sockfd</a:t>
            </a:r>
            <a:r>
              <a:rPr lang="en-US" altLang="zh-CN" sz="2400" b="1" dirty="0" smtClean="0">
                <a:solidFill>
                  <a:srgbClr val="FF0000"/>
                </a:solidFill>
                <a:latin typeface="+mn-lt"/>
              </a:rPr>
              <a:t>,  </a:t>
            </a:r>
            <a:endParaRPr lang="en-US" altLang="zh-CN" sz="2400" b="1" dirty="0" smtClean="0">
              <a:solidFill>
                <a:srgbClr val="FF0000"/>
              </a:solidFill>
              <a:latin typeface="+mn-lt"/>
            </a:endParaRPr>
          </a:p>
          <a:p>
            <a:pPr>
              <a:lnSpc>
                <a:spcPct val="110000"/>
              </a:lnSpc>
            </a:pPr>
            <a:r>
              <a:rPr lang="en-US" altLang="zh-CN" sz="2400" b="1" dirty="0" smtClean="0">
                <a:solidFill>
                  <a:srgbClr val="FF0000"/>
                </a:solidFill>
                <a:latin typeface="+mn-lt"/>
              </a:rPr>
              <a:t>                        (</a:t>
            </a:r>
            <a:r>
              <a:rPr lang="en-US" altLang="zh-CN" sz="2400" b="1" dirty="0" err="1">
                <a:solidFill>
                  <a:srgbClr val="FF0000"/>
                </a:solidFill>
                <a:latin typeface="+mn-lt"/>
              </a:rPr>
              <a:t>struct</a:t>
            </a:r>
            <a:r>
              <a:rPr lang="en-US" altLang="zh-CN" sz="2400" b="1" dirty="0">
                <a:solidFill>
                  <a:srgbClr val="FF0000"/>
                </a:solidFill>
                <a:latin typeface="+mn-lt"/>
              </a:rPr>
              <a:t> </a:t>
            </a:r>
            <a:r>
              <a:rPr lang="en-US" altLang="zh-CN" sz="2400" b="1" dirty="0" err="1">
                <a:solidFill>
                  <a:srgbClr val="FF0000"/>
                </a:solidFill>
                <a:latin typeface="+mn-lt"/>
              </a:rPr>
              <a:t>sockaddr</a:t>
            </a:r>
            <a:r>
              <a:rPr lang="en-US" altLang="zh-CN" sz="2400" b="1" dirty="0">
                <a:solidFill>
                  <a:srgbClr val="FF0000"/>
                </a:solidFill>
                <a:latin typeface="+mn-lt"/>
              </a:rPr>
              <a:t> *)&amp;</a:t>
            </a:r>
            <a:r>
              <a:rPr lang="en-US" altLang="zh-CN" sz="2400" b="1" dirty="0" err="1" smtClean="0">
                <a:solidFill>
                  <a:srgbClr val="FF0000"/>
                </a:solidFill>
                <a:latin typeface="+mn-lt"/>
              </a:rPr>
              <a:t>their_addr</a:t>
            </a:r>
            <a:r>
              <a:rPr lang="en-US" altLang="zh-CN" sz="2400" b="1" dirty="0" smtClean="0">
                <a:solidFill>
                  <a:srgbClr val="FF0000"/>
                </a:solidFill>
                <a:latin typeface="+mn-lt"/>
              </a:rPr>
              <a:t> , &amp;</a:t>
            </a:r>
            <a:r>
              <a:rPr lang="en-US" altLang="zh-CN" sz="2400" b="1" dirty="0" err="1" smtClean="0">
                <a:solidFill>
                  <a:srgbClr val="FF0000"/>
                </a:solidFill>
                <a:latin typeface="+mn-lt"/>
              </a:rPr>
              <a:t>sin_size</a:t>
            </a:r>
            <a:r>
              <a:rPr lang="en-US" altLang="zh-CN" sz="2400" b="1" dirty="0">
                <a:solidFill>
                  <a:srgbClr val="FF0000"/>
                </a:solidFill>
                <a:latin typeface="+mn-lt"/>
              </a:rPr>
              <a:t>)</a:t>
            </a:r>
            <a:r>
              <a:rPr lang="en-US" altLang="zh-CN" sz="2400" b="1" dirty="0">
                <a:solidFill>
                  <a:srgbClr val="0000CC"/>
                </a:solidFill>
                <a:latin typeface="+mn-lt"/>
              </a:rPr>
              <a:t>)==-1)</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51                 {</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52                         </a:t>
            </a:r>
            <a:r>
              <a:rPr lang="en-US" altLang="zh-CN" sz="2400" b="1" dirty="0" err="1">
                <a:solidFill>
                  <a:srgbClr val="0000CC"/>
                </a:solidFill>
                <a:latin typeface="+mn-lt"/>
              </a:rPr>
              <a:t>perror</a:t>
            </a:r>
            <a:r>
              <a:rPr lang="en-US" altLang="zh-CN" sz="2400" b="1" dirty="0">
                <a:solidFill>
                  <a:srgbClr val="0000CC"/>
                </a:solidFill>
                <a:latin typeface="+mn-lt"/>
              </a:rPr>
              <a:t>("accept");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53                         exit(1);</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54                 }</a:t>
            </a:r>
            <a:endParaRPr lang="en-US" altLang="zh-CN" sz="2400" b="1" dirty="0">
              <a:solidFill>
                <a:srgbClr val="0000CC"/>
              </a:solidFill>
              <a:latin typeface="+mn-lt"/>
            </a:endParaRPr>
          </a:p>
        </p:txBody>
      </p:sp>
      <p:sp>
        <p:nvSpPr>
          <p:cNvPr id="3" name="Rectangle 2"/>
          <p:cNvSpPr>
            <a:spLocks noChangeArrowheads="1"/>
          </p:cNvSpPr>
          <p:nvPr/>
        </p:nvSpPr>
        <p:spPr bwMode="auto">
          <a:xfrm>
            <a:off x="278297" y="348864"/>
            <a:ext cx="5786478" cy="563562"/>
          </a:xfrm>
          <a:prstGeom prst="rect">
            <a:avLst/>
          </a:prstGeom>
          <a:noFill/>
          <a:ln w="9525">
            <a:noFill/>
            <a:miter lim="800000"/>
          </a:ln>
          <a:effectLst/>
        </p:spPr>
        <p:txBody>
          <a:bodyPr anchor="ctr"/>
          <a:lstStyle/>
          <a:p>
            <a:r>
              <a:rPr lang="en-US" altLang="zh-CN" sz="3200" b="1" dirty="0" err="1" smtClean="0">
                <a:solidFill>
                  <a:srgbClr val="0000CC"/>
                </a:solidFill>
                <a:latin typeface="+mn-ea"/>
                <a:ea typeface="+mn-ea"/>
              </a:rPr>
              <a:t>Server.c</a:t>
            </a:r>
            <a:endParaRPr lang="zh-CN" altLang="en-US" sz="3200" b="1" dirty="0" smtClean="0">
              <a:solidFill>
                <a:srgbClr val="0000CC"/>
              </a:solidFill>
              <a:latin typeface="+mn-ea"/>
              <a:ea typeface="+mn-ea"/>
            </a:endParaRPr>
          </a:p>
        </p:txBody>
      </p:sp>
      <p:sp>
        <p:nvSpPr>
          <p:cNvPr id="4" name="日期占位符 3"/>
          <p:cNvSpPr>
            <a:spLocks noGrp="1"/>
          </p:cNvSpPr>
          <p:nvPr>
            <p:ph type="dt" sz="half" idx="10"/>
          </p:nvPr>
        </p:nvSpPr>
        <p:spPr>
          <a:xfrm>
            <a:off x="438150" y="6602888"/>
            <a:ext cx="2133600" cy="255112"/>
          </a:xfrm>
        </p:spPr>
        <p:txBody>
          <a:bodyPr/>
          <a:lstStyle/>
          <a:p>
            <a:pPr>
              <a:defRPr/>
            </a:pPr>
            <a:fld id="{8A263046-305C-46C2-A7FB-AA8AE4BE2A69}" type="datetime10">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810" y="912426"/>
            <a:ext cx="8786190" cy="5841365"/>
          </a:xfrm>
          <a:prstGeom prst="rect">
            <a:avLst/>
          </a:prstGeom>
        </p:spPr>
        <p:txBody>
          <a:bodyPr wrap="square">
            <a:spAutoFit/>
          </a:bodyPr>
          <a:lstStyle/>
          <a:p>
            <a:pPr>
              <a:lnSpc>
                <a:spcPct val="110000"/>
              </a:lnSpc>
            </a:pPr>
            <a:r>
              <a:rPr lang="en-US" altLang="zh-CN" sz="2400" b="1" dirty="0" smtClean="0">
                <a:solidFill>
                  <a:srgbClr val="0000CC"/>
                </a:solidFill>
                <a:latin typeface="+mn-lt"/>
              </a:rPr>
              <a:t> </a:t>
            </a:r>
            <a:r>
              <a:rPr lang="en-US" altLang="zh-CN" sz="2400" b="1" dirty="0" smtClean="0">
                <a:solidFill>
                  <a:srgbClr val="7030A0"/>
                </a:solidFill>
                <a:latin typeface="+mn-lt"/>
              </a:rPr>
              <a:t>55        //</a:t>
            </a:r>
            <a:r>
              <a:rPr lang="zh-CN" altLang="en-US" sz="2400" b="1" dirty="0" smtClean="0">
                <a:solidFill>
                  <a:srgbClr val="7030A0"/>
                </a:solidFill>
                <a:latin typeface="+mn-lt"/>
              </a:rPr>
              <a:t>生成一个子进程来进行会话，父进程继续监听</a:t>
            </a:r>
            <a:endParaRPr lang="en-US" altLang="zh-CN" sz="2400" b="1" dirty="0" smtClean="0">
              <a:solidFill>
                <a:srgbClr val="7030A0"/>
              </a:solidFill>
              <a:latin typeface="+mn-lt"/>
            </a:endParaRPr>
          </a:p>
          <a:p>
            <a:pPr>
              <a:lnSpc>
                <a:spcPct val="110000"/>
              </a:lnSpc>
            </a:pPr>
            <a:r>
              <a:rPr lang="en-US" altLang="zh-CN" sz="2400" b="1" dirty="0" smtClean="0">
                <a:solidFill>
                  <a:srgbClr val="0000CC"/>
                </a:solidFill>
                <a:latin typeface="+mn-lt"/>
              </a:rPr>
              <a:t> </a:t>
            </a:r>
            <a:r>
              <a:rPr lang="en-US" altLang="zh-CN" sz="2400" b="1" dirty="0">
                <a:solidFill>
                  <a:srgbClr val="0000CC"/>
                </a:solidFill>
                <a:latin typeface="+mn-lt"/>
              </a:rPr>
              <a:t>56     </a:t>
            </a:r>
            <a:r>
              <a:rPr lang="en-US" altLang="zh-CN" sz="2400" b="1" dirty="0" smtClean="0">
                <a:solidFill>
                  <a:srgbClr val="0000CC"/>
                </a:solidFill>
                <a:latin typeface="+mn-lt"/>
              </a:rPr>
              <a:t>    </a:t>
            </a:r>
            <a:r>
              <a:rPr lang="en-US" altLang="zh-CN" sz="2400" b="1" dirty="0">
                <a:solidFill>
                  <a:srgbClr val="0000CC"/>
                </a:solidFill>
                <a:latin typeface="+mn-lt"/>
              </a:rPr>
              <a:t>if(</a:t>
            </a:r>
            <a:r>
              <a:rPr lang="en-US" altLang="zh-CN" sz="2400" b="1" dirty="0">
                <a:solidFill>
                  <a:srgbClr val="FF0000"/>
                </a:solidFill>
                <a:latin typeface="+mn-lt"/>
              </a:rPr>
              <a:t>!fork( )</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57     </a:t>
            </a:r>
            <a:r>
              <a:rPr lang="en-US" altLang="zh-CN" sz="2400" b="1" dirty="0" smtClean="0">
                <a:solidFill>
                  <a:srgbClr val="0000CC"/>
                </a:solidFill>
                <a:latin typeface="+mn-lt"/>
              </a:rPr>
              <a:t>      {</a:t>
            </a:r>
            <a:r>
              <a:rPr lang="en-US" altLang="zh-CN" sz="2400" b="1" dirty="0" smtClean="0">
                <a:solidFill>
                  <a:srgbClr val="7030A0"/>
                </a:solidFill>
                <a:latin typeface="+mn-lt"/>
              </a:rPr>
              <a:t>//</a:t>
            </a:r>
            <a:r>
              <a:rPr lang="zh-CN" altLang="en-US" sz="2400" b="1" dirty="0" smtClean="0">
                <a:solidFill>
                  <a:srgbClr val="7030A0"/>
                </a:solidFill>
                <a:latin typeface="+mn-lt"/>
              </a:rPr>
              <a:t>读取客户端发来的信息</a:t>
            </a:r>
            <a:endParaRPr lang="en-US" altLang="zh-CN" sz="2400" b="1" dirty="0">
              <a:solidFill>
                <a:srgbClr val="7030A0"/>
              </a:solidFill>
              <a:latin typeface="+mn-lt"/>
            </a:endParaRPr>
          </a:p>
          <a:p>
            <a:pPr>
              <a:lnSpc>
                <a:spcPct val="110000"/>
              </a:lnSpc>
            </a:pPr>
            <a:r>
              <a:rPr lang="en-US" altLang="zh-CN" sz="2400" b="1" dirty="0">
                <a:solidFill>
                  <a:srgbClr val="0000CC"/>
                </a:solidFill>
                <a:latin typeface="+mn-lt"/>
              </a:rPr>
              <a:t> 59     </a:t>
            </a:r>
            <a:r>
              <a:rPr lang="en-US" altLang="zh-CN" sz="2400" b="1" dirty="0" smtClean="0">
                <a:solidFill>
                  <a:srgbClr val="0000CC"/>
                </a:solidFill>
                <a:latin typeface="+mn-lt"/>
              </a:rPr>
              <a:t>         </a:t>
            </a:r>
            <a:r>
              <a:rPr lang="en-US" altLang="zh-CN" sz="2400" b="1" dirty="0">
                <a:solidFill>
                  <a:srgbClr val="0000CC"/>
                </a:solidFill>
                <a:latin typeface="+mn-lt"/>
              </a:rPr>
              <a:t>if((</a:t>
            </a:r>
            <a:r>
              <a:rPr lang="en-US" altLang="zh-CN" sz="2400" b="1" dirty="0" err="1">
                <a:solidFill>
                  <a:srgbClr val="FF0000"/>
                </a:solidFill>
                <a:latin typeface="+mn-lt"/>
              </a:rPr>
              <a:t>numbytes</a:t>
            </a:r>
            <a:r>
              <a:rPr lang="en-US" altLang="zh-CN" sz="2400" b="1" dirty="0">
                <a:solidFill>
                  <a:srgbClr val="FF0000"/>
                </a:solidFill>
                <a:latin typeface="+mn-lt"/>
              </a:rPr>
              <a:t> = </a:t>
            </a:r>
            <a:r>
              <a:rPr lang="en-US" altLang="zh-CN" sz="2400" b="1" dirty="0" err="1">
                <a:solidFill>
                  <a:srgbClr val="FF0000"/>
                </a:solidFill>
                <a:latin typeface="+mn-lt"/>
              </a:rPr>
              <a:t>recv</a:t>
            </a:r>
            <a:r>
              <a:rPr lang="en-US" altLang="zh-CN" sz="2400" b="1" dirty="0">
                <a:solidFill>
                  <a:srgbClr val="FF0000"/>
                </a:solidFill>
                <a:latin typeface="+mn-lt"/>
              </a:rPr>
              <a:t>(</a:t>
            </a:r>
            <a:r>
              <a:rPr lang="en-US" altLang="zh-CN" sz="2400" b="1" dirty="0" err="1">
                <a:solidFill>
                  <a:srgbClr val="FF0000"/>
                </a:solidFill>
                <a:latin typeface="+mn-lt"/>
              </a:rPr>
              <a:t>new_fd</a:t>
            </a:r>
            <a:r>
              <a:rPr lang="en-US" altLang="zh-CN" sz="2400" b="1" dirty="0" smtClean="0">
                <a:solidFill>
                  <a:srgbClr val="FF0000"/>
                </a:solidFill>
                <a:latin typeface="+mn-lt"/>
              </a:rPr>
              <a:t>, buff, </a:t>
            </a:r>
            <a:r>
              <a:rPr lang="en-US" altLang="zh-CN" b="1" dirty="0" smtClean="0">
                <a:solidFill>
                  <a:srgbClr val="0000CC"/>
                </a:solidFill>
                <a:latin typeface="+mn-lt"/>
              </a:rPr>
              <a:t>60</a:t>
            </a:r>
            <a:r>
              <a:rPr lang="en-US" altLang="zh-CN" sz="2400" b="1" dirty="0" smtClean="0">
                <a:solidFill>
                  <a:srgbClr val="FF0000"/>
                </a:solidFill>
                <a:latin typeface="+mn-lt"/>
              </a:rPr>
              <a:t> ,0</a:t>
            </a:r>
            <a:r>
              <a:rPr lang="en-US" altLang="zh-CN" sz="2400" b="1" dirty="0">
                <a:solidFill>
                  <a:srgbClr val="FF0000"/>
                </a:solidFill>
                <a:latin typeface="+mn-lt"/>
              </a:rPr>
              <a:t>))=</a:t>
            </a:r>
            <a:r>
              <a:rPr lang="en-US" altLang="zh-CN" sz="2400" b="1" dirty="0">
                <a:solidFill>
                  <a:srgbClr val="0000CC"/>
                </a:solidFill>
                <a:latin typeface="+mn-lt"/>
              </a:rPr>
              <a:t>=-1)</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60 </a:t>
            </a:r>
            <a:r>
              <a:rPr lang="en-US" altLang="zh-CN" sz="2400" b="1" dirty="0" smtClean="0">
                <a:solidFill>
                  <a:srgbClr val="0000CC"/>
                </a:solidFill>
                <a:latin typeface="+mn-lt"/>
              </a:rPr>
              <a:t>               {      </a:t>
            </a:r>
            <a:r>
              <a:rPr lang="en-US" altLang="zh-CN" sz="2400" b="1" dirty="0" err="1">
                <a:solidFill>
                  <a:srgbClr val="0000CC"/>
                </a:solidFill>
                <a:latin typeface="+mn-lt"/>
              </a:rPr>
              <a:t>perror</a:t>
            </a:r>
            <a:r>
              <a:rPr lang="en-US" altLang="zh-CN" sz="2400" b="1" dirty="0">
                <a:solidFill>
                  <a:srgbClr val="0000CC"/>
                </a:solidFill>
                <a:latin typeface="+mn-lt"/>
              </a:rPr>
              <a:t>("</a:t>
            </a:r>
            <a:r>
              <a:rPr lang="en-US" altLang="zh-CN" sz="2400" b="1" dirty="0" err="1">
                <a:solidFill>
                  <a:srgbClr val="0000CC"/>
                </a:solidFill>
                <a:latin typeface="+mn-lt"/>
              </a:rPr>
              <a:t>recv</a:t>
            </a:r>
            <a:r>
              <a:rPr lang="en-US" altLang="zh-CN" sz="2400" b="1" dirty="0" smtClean="0">
                <a:solidFill>
                  <a:srgbClr val="0000CC"/>
                </a:solidFill>
                <a:latin typeface="+mn-lt"/>
              </a:rPr>
              <a:t>");   </a:t>
            </a:r>
            <a:r>
              <a:rPr lang="en-US" altLang="zh-CN" sz="2400" b="1" dirty="0">
                <a:solidFill>
                  <a:srgbClr val="0000CC"/>
                </a:solidFill>
                <a:latin typeface="+mn-lt"/>
              </a:rPr>
              <a:t>exit(1);</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63 </a:t>
            </a:r>
            <a:r>
              <a:rPr lang="en-US" altLang="zh-CN" sz="2400" b="1" dirty="0" smtClean="0">
                <a:solidFill>
                  <a:srgbClr val="0000CC"/>
                </a:solidFill>
                <a:latin typeface="+mn-lt"/>
              </a:rPr>
              <a:t>                }</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64      </a:t>
            </a:r>
            <a:r>
              <a:rPr lang="en-US" altLang="zh-CN" sz="2400" b="1" dirty="0" smtClean="0">
                <a:solidFill>
                  <a:srgbClr val="0000CC"/>
                </a:solidFill>
                <a:latin typeface="+mn-lt"/>
              </a:rPr>
              <a:t>        </a:t>
            </a:r>
            <a:r>
              <a:rPr lang="en-US" altLang="zh-CN" sz="2400" b="1" dirty="0" err="1">
                <a:solidFill>
                  <a:srgbClr val="0000CC"/>
                </a:solidFill>
                <a:latin typeface="+mn-lt"/>
              </a:rPr>
              <a:t>printf</a:t>
            </a:r>
            <a:r>
              <a:rPr lang="en-US" altLang="zh-CN" sz="2400" b="1" dirty="0">
                <a:solidFill>
                  <a:srgbClr val="0000CC"/>
                </a:solidFill>
                <a:latin typeface="+mn-lt"/>
              </a:rPr>
              <a:t>("%s\</a:t>
            </a:r>
            <a:r>
              <a:rPr lang="en-US" altLang="zh-CN" sz="2400" b="1" dirty="0" err="1">
                <a:solidFill>
                  <a:srgbClr val="0000CC"/>
                </a:solidFill>
                <a:latin typeface="+mn-lt"/>
              </a:rPr>
              <a:t>n",buff</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a:t>
            </a:r>
            <a:r>
              <a:rPr lang="en-US" altLang="zh-CN" sz="2400" b="1" dirty="0">
                <a:solidFill>
                  <a:srgbClr val="7030A0"/>
                </a:solidFill>
                <a:latin typeface="+mn-lt"/>
              </a:rPr>
              <a:t>65    </a:t>
            </a:r>
            <a:r>
              <a:rPr lang="en-US" altLang="zh-CN" sz="2400" b="1" dirty="0" smtClean="0">
                <a:solidFill>
                  <a:srgbClr val="7030A0"/>
                </a:solidFill>
                <a:latin typeface="+mn-lt"/>
              </a:rPr>
              <a:t>         //</a:t>
            </a:r>
            <a:r>
              <a:rPr lang="zh-CN" altLang="en-US" sz="2400" b="1" dirty="0" smtClean="0">
                <a:solidFill>
                  <a:srgbClr val="7030A0"/>
                </a:solidFill>
                <a:latin typeface="+mn-lt"/>
              </a:rPr>
              <a:t>发送信息到客户端</a:t>
            </a:r>
            <a:endParaRPr lang="en-US" altLang="zh-CN" sz="2400" b="1" dirty="0">
              <a:solidFill>
                <a:srgbClr val="7030A0"/>
              </a:solidFill>
              <a:latin typeface="+mn-lt"/>
            </a:endParaRPr>
          </a:p>
          <a:p>
            <a:pPr>
              <a:lnSpc>
                <a:spcPct val="110000"/>
              </a:lnSpc>
            </a:pPr>
            <a:r>
              <a:rPr lang="en-US" altLang="zh-CN" sz="2400" b="1" dirty="0">
                <a:solidFill>
                  <a:srgbClr val="0000CC"/>
                </a:solidFill>
                <a:latin typeface="+mn-lt"/>
              </a:rPr>
              <a:t> 66     </a:t>
            </a:r>
            <a:r>
              <a:rPr lang="en-US" altLang="zh-CN" sz="2400" b="1" dirty="0" smtClean="0">
                <a:solidFill>
                  <a:srgbClr val="0000CC"/>
                </a:solidFill>
                <a:latin typeface="+mn-lt"/>
              </a:rPr>
              <a:t>        </a:t>
            </a:r>
            <a:r>
              <a:rPr lang="en-US" altLang="zh-CN" sz="2400" b="1" dirty="0">
                <a:solidFill>
                  <a:srgbClr val="FF0000"/>
                </a:solidFill>
                <a:latin typeface="+mn-lt"/>
              </a:rPr>
              <a:t>if(send(new_</a:t>
            </a:r>
            <a:r>
              <a:rPr lang="en-US" altLang="zh-CN" sz="2400" b="1" dirty="0" err="1">
                <a:solidFill>
                  <a:srgbClr val="FF0000"/>
                </a:solidFill>
                <a:latin typeface="+mn-lt"/>
              </a:rPr>
              <a:t>fd</a:t>
            </a:r>
            <a:r>
              <a:rPr lang="en-US" altLang="zh-CN" sz="2400" b="1" dirty="0">
                <a:solidFill>
                  <a:srgbClr val="FF0000"/>
                </a:solidFill>
                <a:latin typeface="+mn-lt"/>
              </a:rPr>
              <a:t>,"Welcome ,This is server.",</a:t>
            </a:r>
            <a:r>
              <a:rPr lang="en-US" altLang="zh-CN" sz="2400" b="1" dirty="0">
                <a:solidFill>
                  <a:srgbClr val="0000CC"/>
                </a:solidFill>
                <a:latin typeface="+mn-lt"/>
              </a:rPr>
              <a:t>60</a:t>
            </a:r>
            <a:r>
              <a:rPr lang="en-US" altLang="zh-CN" sz="2400" b="1" dirty="0">
                <a:solidFill>
                  <a:srgbClr val="FF0000"/>
                </a:solidFill>
                <a:latin typeface="+mn-lt"/>
              </a:rPr>
              <a:t>,0)</a:t>
            </a:r>
            <a:r>
              <a:rPr lang="en-US" altLang="zh-CN" sz="2400" b="1" dirty="0">
                <a:solidFill>
                  <a:srgbClr val="0000CC"/>
                </a:solidFill>
                <a:latin typeface="+mn-lt"/>
              </a:rPr>
              <a:t>==-1)</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67      </a:t>
            </a:r>
            <a:r>
              <a:rPr lang="en-US" altLang="zh-CN" sz="2400" b="1" dirty="0" smtClean="0">
                <a:solidFill>
                  <a:srgbClr val="0000CC"/>
                </a:solidFill>
                <a:latin typeface="+mn-lt"/>
              </a:rPr>
              <a:t>            </a:t>
            </a:r>
            <a:r>
              <a:rPr lang="en-US" altLang="zh-CN" sz="2400" b="1" dirty="0" err="1" smtClean="0">
                <a:solidFill>
                  <a:srgbClr val="0000CC"/>
                </a:solidFill>
                <a:latin typeface="+mn-lt"/>
              </a:rPr>
              <a:t>perror</a:t>
            </a:r>
            <a:r>
              <a:rPr lang="en-US" altLang="zh-CN" sz="2400" b="1" dirty="0">
                <a:solidFill>
                  <a:srgbClr val="0000CC"/>
                </a:solidFill>
                <a:latin typeface="+mn-lt"/>
              </a:rPr>
              <a:t>("send");</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68        </a:t>
            </a:r>
            <a:r>
              <a:rPr lang="en-US" altLang="zh-CN" sz="2400" b="1" dirty="0" smtClean="0">
                <a:solidFill>
                  <a:srgbClr val="0000CC"/>
                </a:solidFill>
                <a:latin typeface="+mn-lt"/>
              </a:rPr>
              <a:t>      </a:t>
            </a:r>
            <a:r>
              <a:rPr lang="en-US" altLang="zh-CN" sz="2400" b="1" dirty="0" smtClean="0">
                <a:solidFill>
                  <a:srgbClr val="7030A0"/>
                </a:solidFill>
                <a:latin typeface="+mn-lt"/>
              </a:rPr>
              <a:t>//</a:t>
            </a:r>
            <a:r>
              <a:rPr lang="zh-CN" altLang="en-US" sz="2400" b="1" dirty="0" smtClean="0">
                <a:solidFill>
                  <a:srgbClr val="7030A0"/>
                </a:solidFill>
                <a:latin typeface="+mn-lt"/>
              </a:rPr>
              <a:t>本次通信结束</a:t>
            </a:r>
            <a:endParaRPr lang="en-US" altLang="zh-CN" sz="2400" b="1" dirty="0">
              <a:solidFill>
                <a:srgbClr val="7030A0"/>
              </a:solidFill>
              <a:latin typeface="+mn-lt"/>
            </a:endParaRPr>
          </a:p>
          <a:p>
            <a:pPr>
              <a:lnSpc>
                <a:spcPct val="110000"/>
              </a:lnSpc>
            </a:pPr>
            <a:r>
              <a:rPr lang="en-US" altLang="zh-CN" sz="2400" b="1" dirty="0">
                <a:solidFill>
                  <a:srgbClr val="0000CC"/>
                </a:solidFill>
                <a:latin typeface="+mn-lt"/>
              </a:rPr>
              <a:t> 69       </a:t>
            </a:r>
            <a:r>
              <a:rPr lang="en-US" altLang="zh-CN" sz="2400" b="1" dirty="0" smtClean="0">
                <a:solidFill>
                  <a:srgbClr val="0000CC"/>
                </a:solidFill>
                <a:latin typeface="+mn-lt"/>
              </a:rPr>
              <a:t>       </a:t>
            </a:r>
            <a:r>
              <a:rPr lang="en-US" altLang="zh-CN" sz="2400" b="1" dirty="0">
                <a:solidFill>
                  <a:srgbClr val="0000CC"/>
                </a:solidFill>
                <a:latin typeface="+mn-lt"/>
              </a:rPr>
              <a:t>close(</a:t>
            </a:r>
            <a:r>
              <a:rPr lang="en-US" altLang="zh-CN" sz="2400" b="1" dirty="0" err="1">
                <a:solidFill>
                  <a:srgbClr val="0000CC"/>
                </a:solidFill>
                <a:latin typeface="+mn-lt"/>
              </a:rPr>
              <a:t>new_fd</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70            </a:t>
            </a:r>
            <a:r>
              <a:rPr lang="en-US" altLang="zh-CN" sz="2400" b="1" dirty="0" smtClean="0">
                <a:solidFill>
                  <a:srgbClr val="0000CC"/>
                </a:solidFill>
                <a:latin typeface="+mn-lt"/>
              </a:rPr>
              <a:t>  </a:t>
            </a:r>
            <a:r>
              <a:rPr lang="en-US" altLang="zh-CN" sz="2400" b="1" dirty="0">
                <a:solidFill>
                  <a:srgbClr val="0000CC"/>
                </a:solidFill>
                <a:latin typeface="+mn-lt"/>
              </a:rPr>
              <a:t>exit(0</a:t>
            </a:r>
            <a:r>
              <a:rPr lang="en-US" altLang="zh-CN" sz="2400" b="1" dirty="0" smtClean="0">
                <a:solidFill>
                  <a:srgbClr val="0000CC"/>
                </a:solidFill>
                <a:latin typeface="+mn-lt"/>
              </a:rPr>
              <a:t>);   }</a:t>
            </a:r>
            <a:endParaRPr lang="en-US" altLang="zh-CN" sz="2400" b="1" dirty="0" smtClean="0">
              <a:solidFill>
                <a:srgbClr val="0000CC"/>
              </a:solidFill>
              <a:latin typeface="+mn-lt"/>
            </a:endParaRPr>
          </a:p>
          <a:p>
            <a:pPr>
              <a:lnSpc>
                <a:spcPct val="110000"/>
              </a:lnSpc>
            </a:pPr>
            <a:r>
              <a:rPr lang="en-US" altLang="zh-CN" sz="2400" b="1" dirty="0" smtClean="0">
                <a:solidFill>
                  <a:srgbClr val="0000CC"/>
                </a:solidFill>
                <a:latin typeface="+mn-lt"/>
              </a:rPr>
              <a:t> 74            close(</a:t>
            </a:r>
            <a:r>
              <a:rPr lang="en-US" altLang="zh-CN" sz="2400" b="1" dirty="0" err="1" smtClean="0">
                <a:solidFill>
                  <a:srgbClr val="0000CC"/>
                </a:solidFill>
                <a:latin typeface="+mn-lt"/>
              </a:rPr>
              <a:t>sockfd</a:t>
            </a:r>
            <a:r>
              <a:rPr lang="en-US" altLang="zh-CN" sz="2400" b="1" dirty="0" smtClean="0">
                <a:solidFill>
                  <a:srgbClr val="0000CC"/>
                </a:solidFill>
                <a:latin typeface="+mn-lt"/>
              </a:rPr>
              <a:t>);  </a:t>
            </a:r>
            <a:r>
              <a:rPr lang="en-US" altLang="zh-CN" sz="2400" b="1" dirty="0">
                <a:solidFill>
                  <a:srgbClr val="0000CC"/>
                </a:solidFill>
                <a:latin typeface="+mn-lt"/>
              </a:rPr>
              <a:t>}</a:t>
            </a:r>
            <a:endParaRPr lang="en-US" altLang="zh-CN" sz="2400" b="1" dirty="0">
              <a:solidFill>
                <a:srgbClr val="0000CC"/>
              </a:solidFill>
              <a:latin typeface="+mn-lt"/>
            </a:endParaRPr>
          </a:p>
        </p:txBody>
      </p:sp>
      <p:sp>
        <p:nvSpPr>
          <p:cNvPr id="3" name="Rectangle 2"/>
          <p:cNvSpPr>
            <a:spLocks noChangeArrowheads="1"/>
          </p:cNvSpPr>
          <p:nvPr/>
        </p:nvSpPr>
        <p:spPr bwMode="auto">
          <a:xfrm>
            <a:off x="278297" y="348864"/>
            <a:ext cx="5786478" cy="563562"/>
          </a:xfrm>
          <a:prstGeom prst="rect">
            <a:avLst/>
          </a:prstGeom>
          <a:noFill/>
          <a:ln w="9525">
            <a:noFill/>
            <a:miter lim="800000"/>
          </a:ln>
          <a:effectLst/>
        </p:spPr>
        <p:txBody>
          <a:bodyPr anchor="ctr"/>
          <a:lstStyle/>
          <a:p>
            <a:r>
              <a:rPr lang="en-US" altLang="zh-CN" sz="3200" b="1" dirty="0" err="1" smtClean="0">
                <a:solidFill>
                  <a:srgbClr val="0000CC"/>
                </a:solidFill>
                <a:latin typeface="+mn-ea"/>
                <a:ea typeface="+mn-ea"/>
              </a:rPr>
              <a:t>Server.c</a:t>
            </a:r>
            <a:endParaRPr lang="zh-CN" altLang="en-US" sz="3200" b="1" dirty="0" smtClean="0">
              <a:solidFill>
                <a:srgbClr val="0000CC"/>
              </a:solidFill>
              <a:latin typeface="+mn-ea"/>
              <a:ea typeface="+mn-ea"/>
            </a:endParaRPr>
          </a:p>
        </p:txBody>
      </p:sp>
      <p:sp>
        <p:nvSpPr>
          <p:cNvPr id="4" name="日期占位符 3"/>
          <p:cNvSpPr>
            <a:spLocks noGrp="1"/>
          </p:cNvSpPr>
          <p:nvPr>
            <p:ph type="dt" sz="half" idx="10"/>
          </p:nvPr>
        </p:nvSpPr>
        <p:spPr>
          <a:xfrm>
            <a:off x="438150" y="6602888"/>
            <a:ext cx="2133600" cy="255112"/>
          </a:xfrm>
        </p:spPr>
        <p:txBody>
          <a:bodyPr/>
          <a:lstStyle/>
          <a:p>
            <a:pPr>
              <a:defRPr/>
            </a:pPr>
            <a:fld id="{8A263046-305C-46C2-A7FB-AA8AE4BE2A69}" type="datetime10">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a:solidFill>
                  <a:srgbClr val="0000CC"/>
                </a:solidFill>
                <a:latin typeface="+mj-lt"/>
                <a:ea typeface="+mn-ea"/>
              </a:rPr>
              <a:t>3</a:t>
            </a:r>
            <a:r>
              <a:rPr lang="zh-CN" altLang="en-US" b="1" dirty="0" smtClean="0">
                <a:solidFill>
                  <a:srgbClr val="0000CC"/>
                </a:solidFill>
                <a:latin typeface="+mj-lt"/>
                <a:ea typeface="+mn-ea"/>
              </a:rPr>
              <a:t>、</a:t>
            </a:r>
            <a:r>
              <a:rPr lang="en-US" altLang="zh-CN" b="1" dirty="0" smtClean="0">
                <a:solidFill>
                  <a:srgbClr val="0000CC"/>
                </a:solidFill>
                <a:latin typeface="+mj-lt"/>
                <a:ea typeface="+mn-ea"/>
              </a:rPr>
              <a:t>Socket</a:t>
            </a:r>
            <a:r>
              <a:rPr lang="zh-CN" altLang="en-US" b="1" dirty="0">
                <a:solidFill>
                  <a:srgbClr val="0000CC"/>
                </a:solidFill>
                <a:latin typeface="+mj-lt"/>
                <a:ea typeface="+mn-ea"/>
              </a:rPr>
              <a:t>网络编程示例</a:t>
            </a:r>
            <a:endParaRPr lang="zh-CN" altLang="en-US" b="1" dirty="0" smtClean="0">
              <a:solidFill>
                <a:srgbClr val="0000CC"/>
              </a:solidFill>
              <a:latin typeface="+mj-lt"/>
              <a:ea typeface="+mn-ea"/>
            </a:endParaRPr>
          </a:p>
        </p:txBody>
      </p:sp>
      <p:sp>
        <p:nvSpPr>
          <p:cNvPr id="3" name="AutoShape 9"/>
          <p:cNvSpPr>
            <a:spLocks noChangeArrowheads="1"/>
          </p:cNvSpPr>
          <p:nvPr/>
        </p:nvSpPr>
        <p:spPr bwMode="auto">
          <a:xfrm>
            <a:off x="592083" y="1117970"/>
            <a:ext cx="1801795" cy="484799"/>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1"/>
                </a:solidFill>
                <a:latin typeface="+mj-lt"/>
              </a:rPr>
              <a:t>Example-</a:t>
            </a:r>
            <a:r>
              <a:rPr lang="en-US" altLang="zh-CN" sz="2400" b="1" kern="10" dirty="0">
                <a:solidFill>
                  <a:schemeClr val="tx1"/>
                </a:solidFill>
                <a:latin typeface="+mj-lt"/>
              </a:rPr>
              <a:t>2</a:t>
            </a:r>
            <a:endParaRPr kumimoji="0" lang="zh-CN" altLang="en-US" sz="2400" b="1" kern="10" dirty="0">
              <a:solidFill>
                <a:schemeClr val="tx1"/>
              </a:solidFill>
              <a:latin typeface="+mj-lt"/>
            </a:endParaRPr>
          </a:p>
        </p:txBody>
      </p:sp>
      <p:graphicFrame>
        <p:nvGraphicFramePr>
          <p:cNvPr id="6" name="图示 5"/>
          <p:cNvGraphicFramePr/>
          <p:nvPr/>
        </p:nvGraphicFramePr>
        <p:xfrm>
          <a:off x="2393878" y="3098872"/>
          <a:ext cx="1857388" cy="17859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矩形 6"/>
          <p:cNvSpPr/>
          <p:nvPr/>
        </p:nvSpPr>
        <p:spPr>
          <a:xfrm>
            <a:off x="4502619" y="2532685"/>
            <a:ext cx="1185800" cy="498663"/>
          </a:xfrm>
          <a:prstGeom prst="rect">
            <a:avLst/>
          </a:prstGeom>
          <a:solidFill>
            <a:schemeClr val="tx1"/>
          </a:solidFill>
        </p:spPr>
        <p:txBody>
          <a:bodyPr wrap="square">
            <a:spAutoFit/>
          </a:bodyPr>
          <a:lstStyle/>
          <a:p>
            <a:pPr marL="0" eaLnBrk="1" hangingPunct="1">
              <a:lnSpc>
                <a:spcPct val="150000"/>
              </a:lnSpc>
              <a:buFont typeface="Wingdings" panose="05000000000000000000" pitchFamily="2" charset="2"/>
              <a:buNone/>
            </a:pPr>
            <a:r>
              <a:rPr lang="en-US" altLang="zh-CN" sz="2000" b="1" dirty="0" err="1" smtClean="0">
                <a:solidFill>
                  <a:srgbClr val="C00000"/>
                </a:solidFill>
                <a:latin typeface="+mj-lt"/>
                <a:ea typeface="+mn-ea"/>
              </a:rPr>
              <a:t>Client.c</a:t>
            </a:r>
            <a:endParaRPr lang="en-US" altLang="zh-CN" sz="2000" b="1" dirty="0" smtClean="0">
              <a:solidFill>
                <a:srgbClr val="C00000"/>
              </a:solidFill>
              <a:latin typeface="+mj-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0.08316 0.0805 L 0.0309 -0.08004 " pathEditMode="relative" rAng="0" ptsTypes="AA">
                                      <p:cBhvr>
                                        <p:cTn id="6" dur="2000" fill="hold"/>
                                        <p:tgtEl>
                                          <p:spTgt spid="6"/>
                                        </p:tgtEl>
                                        <p:attrNameLst>
                                          <p:attrName>ppt_x</p:attrName>
                                          <p:attrName>ppt_y</p:attrName>
                                        </p:attrNameLst>
                                      </p:cBhvr>
                                      <p:rCtr x="5700" y="-8000"/>
                                    </p:animMotion>
                                  </p:childTnLst>
                                </p:cTn>
                              </p:par>
                              <p:par>
                                <p:cTn id="7" presetID="3" presetClass="entr" presetSubtype="1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blinds(horizontal)">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6824" y="1257194"/>
            <a:ext cx="7969392" cy="5016758"/>
          </a:xfrm>
          <a:prstGeom prst="rect">
            <a:avLst/>
          </a:prstGeom>
        </p:spPr>
        <p:txBody>
          <a:bodyPr wrap="square">
            <a:spAutoFit/>
          </a:bodyPr>
          <a:lstStyle/>
          <a:p>
            <a:pPr marL="0" indent="539750" algn="just" eaLnBrk="1" hangingPunct="1">
              <a:lnSpc>
                <a:spcPct val="150000"/>
              </a:lnSpc>
              <a:spcBef>
                <a:spcPts val="0"/>
              </a:spcBef>
              <a:spcAft>
                <a:spcPts val="1200"/>
              </a:spcAft>
              <a:buFont typeface="Wingdings" panose="05000000000000000000" pitchFamily="2" charset="2"/>
              <a:buNone/>
            </a:pPr>
            <a:r>
              <a:rPr lang="zh-CN" altLang="en-US" sz="2200" dirty="0" smtClean="0">
                <a:solidFill>
                  <a:srgbClr val="0000CC"/>
                </a:solidFill>
                <a:latin typeface="微软雅黑" panose="020B0503020204020204" pitchFamily="34" charset="-122"/>
                <a:ea typeface="微软雅黑" panose="020B0503020204020204" pitchFamily="34" charset="-122"/>
              </a:rPr>
              <a:t>网络程序和普通的程序的最大区别在于，网络程序由两个部分组成：</a:t>
            </a:r>
            <a:r>
              <a:rPr lang="zh-CN" altLang="en-US" sz="2200" b="1" dirty="0" smtClean="0">
                <a:solidFill>
                  <a:srgbClr val="FF0000"/>
                </a:solidFill>
                <a:latin typeface="微软雅黑" panose="020B0503020204020204" pitchFamily="34" charset="-122"/>
                <a:ea typeface="微软雅黑" panose="020B0503020204020204" pitchFamily="34" charset="-122"/>
              </a:rPr>
              <a:t>客户端程序</a:t>
            </a:r>
            <a:r>
              <a:rPr lang="zh-CN" altLang="en-US" sz="2200" dirty="0" smtClean="0">
                <a:solidFill>
                  <a:srgbClr val="0000CC"/>
                </a:solidFill>
                <a:latin typeface="微软雅黑" panose="020B0503020204020204" pitchFamily="34" charset="-122"/>
                <a:ea typeface="微软雅黑" panose="020B0503020204020204" pitchFamily="34" charset="-122"/>
              </a:rPr>
              <a:t>和</a:t>
            </a:r>
            <a:r>
              <a:rPr lang="zh-CN" altLang="en-US" sz="2200" b="1" dirty="0" smtClean="0">
                <a:solidFill>
                  <a:srgbClr val="FF0000"/>
                </a:solidFill>
                <a:latin typeface="微软雅黑" panose="020B0503020204020204" pitchFamily="34" charset="-122"/>
                <a:ea typeface="微软雅黑" panose="020B0503020204020204" pitchFamily="34" charset="-122"/>
              </a:rPr>
              <a:t>服务器程序。</a:t>
            </a:r>
            <a:endParaRPr lang="en-US" altLang="zh-CN" sz="2200" b="1" dirty="0" smtClean="0">
              <a:solidFill>
                <a:srgbClr val="FF0000"/>
              </a:solidFill>
              <a:latin typeface="微软雅黑" panose="020B0503020204020204" pitchFamily="34" charset="-122"/>
              <a:ea typeface="微软雅黑" panose="020B0503020204020204" pitchFamily="34" charset="-122"/>
            </a:endParaRPr>
          </a:p>
          <a:p>
            <a:pPr marL="0" indent="539750" algn="just" eaLnBrk="1" hangingPunct="1">
              <a:lnSpc>
                <a:spcPct val="150000"/>
              </a:lnSpc>
              <a:spcBef>
                <a:spcPts val="0"/>
              </a:spcBef>
              <a:spcAft>
                <a:spcPts val="600"/>
              </a:spcAft>
              <a:buFont typeface="Wingdings" panose="05000000000000000000" pitchFamily="2" charset="2"/>
              <a:buNone/>
            </a:pPr>
            <a:endParaRPr lang="en-US" altLang="zh-CN" sz="2200" dirty="0">
              <a:solidFill>
                <a:srgbClr val="C00000"/>
              </a:solidFill>
              <a:latin typeface="微软雅黑" panose="020B0503020204020204" pitchFamily="34" charset="-122"/>
              <a:ea typeface="微软雅黑" panose="020B0503020204020204" pitchFamily="34" charset="-122"/>
            </a:endParaRPr>
          </a:p>
          <a:p>
            <a:pPr marL="0" indent="539750" algn="just" eaLnBrk="1" hangingPunct="1">
              <a:lnSpc>
                <a:spcPct val="150000"/>
              </a:lnSpc>
              <a:spcBef>
                <a:spcPts val="0"/>
              </a:spcBef>
              <a:spcAft>
                <a:spcPts val="600"/>
              </a:spcAft>
              <a:buFont typeface="Wingdings" panose="05000000000000000000" pitchFamily="2" charset="2"/>
              <a:buNone/>
            </a:pPr>
            <a:endParaRPr lang="en-US" altLang="zh-CN" sz="2200" dirty="0" smtClean="0">
              <a:solidFill>
                <a:srgbClr val="C00000"/>
              </a:solidFill>
              <a:latin typeface="微软雅黑" panose="020B0503020204020204" pitchFamily="34" charset="-122"/>
              <a:ea typeface="微软雅黑" panose="020B0503020204020204" pitchFamily="34" charset="-122"/>
            </a:endParaRPr>
          </a:p>
          <a:p>
            <a:pPr marL="0" indent="539750" algn="just" eaLnBrk="1" hangingPunct="1">
              <a:lnSpc>
                <a:spcPct val="150000"/>
              </a:lnSpc>
              <a:spcBef>
                <a:spcPts val="0"/>
              </a:spcBef>
              <a:spcAft>
                <a:spcPts val="600"/>
              </a:spcAft>
              <a:buFont typeface="Wingdings" panose="05000000000000000000" pitchFamily="2" charset="2"/>
              <a:buNone/>
            </a:pPr>
            <a:endParaRPr lang="en-US" altLang="zh-CN" sz="2200" dirty="0" smtClean="0">
              <a:solidFill>
                <a:srgbClr val="C00000"/>
              </a:solidFill>
              <a:latin typeface="微软雅黑" panose="020B0503020204020204" pitchFamily="34" charset="-122"/>
              <a:ea typeface="微软雅黑" panose="020B0503020204020204" pitchFamily="34" charset="-122"/>
            </a:endParaRPr>
          </a:p>
          <a:p>
            <a:pPr marL="800100" lvl="1" indent="-342900" algn="just">
              <a:lnSpc>
                <a:spcPct val="150000"/>
              </a:lnSpc>
              <a:spcBef>
                <a:spcPts val="1200"/>
              </a:spcBef>
              <a:buFont typeface="Wingdings" panose="05000000000000000000" pitchFamily="2" charset="2"/>
              <a:buChar char="n"/>
            </a:pPr>
            <a:r>
              <a:rPr lang="zh-CN" altLang="en-US" sz="2000" dirty="0" smtClean="0">
                <a:solidFill>
                  <a:srgbClr val="0000CC"/>
                </a:solidFill>
                <a:latin typeface="微软雅黑" panose="020B0503020204020204" pitchFamily="34" charset="-122"/>
                <a:ea typeface="微软雅黑" panose="020B0503020204020204" pitchFamily="34" charset="-122"/>
              </a:rPr>
              <a:t>网络通信时，要先有</a:t>
            </a:r>
            <a:r>
              <a:rPr lang="zh-CN" altLang="en-US" sz="2000" b="1" u="sng" dirty="0" smtClean="0">
                <a:solidFill>
                  <a:srgbClr val="0000CC"/>
                </a:solidFill>
                <a:latin typeface="微软雅黑" panose="020B0503020204020204" pitchFamily="34" charset="-122"/>
                <a:ea typeface="微软雅黑" panose="020B0503020204020204" pitchFamily="34" charset="-122"/>
              </a:rPr>
              <a:t>服务器程序</a:t>
            </a:r>
            <a:r>
              <a:rPr lang="zh-CN" altLang="en-US" sz="2000" b="1" dirty="0" smtClean="0">
                <a:solidFill>
                  <a:srgbClr val="0000CC"/>
                </a:solidFill>
                <a:latin typeface="微软雅黑" panose="020B0503020204020204" pitchFamily="34" charset="-122"/>
                <a:ea typeface="微软雅黑" panose="020B0503020204020204" pitchFamily="34" charset="-122"/>
              </a:rPr>
              <a:t>启动</a:t>
            </a:r>
            <a:r>
              <a:rPr lang="zh-CN" altLang="en-US" sz="2000" dirty="0" smtClean="0">
                <a:solidFill>
                  <a:srgbClr val="0000CC"/>
                </a:solidFill>
                <a:latin typeface="微软雅黑" panose="020B0503020204020204" pitchFamily="34" charset="-122"/>
                <a:ea typeface="微软雅黑" panose="020B0503020204020204" pitchFamily="34" charset="-122"/>
              </a:rPr>
              <a:t>，等待</a:t>
            </a:r>
            <a:r>
              <a:rPr lang="zh-CN" altLang="en-US" sz="2000" u="sng" dirty="0" smtClean="0">
                <a:solidFill>
                  <a:srgbClr val="0000CC"/>
                </a:solidFill>
                <a:latin typeface="微软雅黑" panose="020B0503020204020204" pitchFamily="34" charset="-122"/>
                <a:ea typeface="微软雅黑" panose="020B0503020204020204" pitchFamily="34" charset="-122"/>
              </a:rPr>
              <a:t>客户端程序</a:t>
            </a:r>
            <a:r>
              <a:rPr lang="zh-CN" altLang="en-US" sz="2000" dirty="0" smtClean="0">
                <a:solidFill>
                  <a:srgbClr val="0000CC"/>
                </a:solidFill>
                <a:latin typeface="微软雅黑" panose="020B0503020204020204" pitchFamily="34" charset="-122"/>
                <a:ea typeface="微软雅黑" panose="020B0503020204020204" pitchFamily="34" charset="-122"/>
              </a:rPr>
              <a:t>运行并向服务器端口发起连接。</a:t>
            </a:r>
            <a:endParaRPr lang="en-US" altLang="zh-CN" sz="2000" dirty="0" smtClean="0">
              <a:solidFill>
                <a:srgbClr val="0000CC"/>
              </a:solidFill>
              <a:latin typeface="微软雅黑" panose="020B0503020204020204" pitchFamily="34" charset="-122"/>
              <a:ea typeface="微软雅黑" panose="020B0503020204020204" pitchFamily="34" charset="-122"/>
            </a:endParaRPr>
          </a:p>
          <a:p>
            <a:pPr marL="800100" lvl="1" indent="-342900" algn="just">
              <a:lnSpc>
                <a:spcPct val="150000"/>
              </a:lnSpc>
              <a:spcBef>
                <a:spcPts val="0"/>
              </a:spcBef>
              <a:buFont typeface="Wingdings" panose="05000000000000000000" pitchFamily="2" charset="2"/>
              <a:buChar char="n"/>
            </a:pPr>
            <a:r>
              <a:rPr lang="zh-CN" altLang="en-US" sz="2000" u="sng" dirty="0" smtClean="0">
                <a:solidFill>
                  <a:srgbClr val="0000CC"/>
                </a:solidFill>
                <a:latin typeface="微软雅黑" panose="020B0503020204020204" pitchFamily="34" charset="-122"/>
                <a:ea typeface="微软雅黑" panose="020B0503020204020204" pitchFamily="34" charset="-122"/>
              </a:rPr>
              <a:t>服务器程序</a:t>
            </a:r>
            <a:r>
              <a:rPr lang="zh-CN" altLang="en-US" sz="2000" dirty="0" smtClean="0">
                <a:solidFill>
                  <a:srgbClr val="0000CC"/>
                </a:solidFill>
                <a:latin typeface="微软雅黑" panose="020B0503020204020204" pitchFamily="34" charset="-122"/>
                <a:ea typeface="微软雅黑" panose="020B0503020204020204" pitchFamily="34" charset="-122"/>
              </a:rPr>
              <a:t>在一个端口上监听，直到有</a:t>
            </a:r>
            <a:r>
              <a:rPr lang="zh-CN" altLang="en-US" sz="2000" u="sng" dirty="0" smtClean="0">
                <a:solidFill>
                  <a:srgbClr val="0000CC"/>
                </a:solidFill>
                <a:latin typeface="微软雅黑" panose="020B0503020204020204" pitchFamily="34" charset="-122"/>
                <a:ea typeface="微软雅黑" panose="020B0503020204020204" pitchFamily="34" charset="-122"/>
              </a:rPr>
              <a:t>客户端程序</a:t>
            </a:r>
            <a:r>
              <a:rPr lang="zh-CN" altLang="en-US" sz="2000" dirty="0" smtClean="0">
                <a:solidFill>
                  <a:srgbClr val="0000CC"/>
                </a:solidFill>
                <a:latin typeface="微软雅黑" panose="020B0503020204020204" pitchFamily="34" charset="-122"/>
                <a:ea typeface="微软雅黑" panose="020B0503020204020204" pitchFamily="34" charset="-122"/>
              </a:rPr>
              <a:t>发来连接请求，服务端随之响应，从而建立起一条数据通信信道。</a:t>
            </a:r>
            <a:endParaRPr lang="en-US" altLang="zh-CN" sz="2000" dirty="0" smtClean="0">
              <a:solidFill>
                <a:srgbClr val="0000CC"/>
              </a:solidFill>
              <a:latin typeface="微软雅黑" panose="020B0503020204020204" pitchFamily="34" charset="-122"/>
              <a:ea typeface="微软雅黑" panose="020B0503020204020204" pitchFamily="34" charset="-122"/>
            </a:endParaRPr>
          </a:p>
        </p:txBody>
      </p:sp>
      <p:pic>
        <p:nvPicPr>
          <p:cNvPr id="6" name="Picture 7"/>
          <p:cNvPicPr>
            <a:picLocks noChangeAspect="1" noChangeArrowheads="1"/>
          </p:cNvPicPr>
          <p:nvPr/>
        </p:nvPicPr>
        <p:blipFill>
          <a:blip r:embed="rId1"/>
          <a:srcRect/>
          <a:stretch>
            <a:fillRect/>
          </a:stretch>
        </p:blipFill>
        <p:spPr bwMode="auto">
          <a:xfrm>
            <a:off x="1652983" y="2295672"/>
            <a:ext cx="5811256" cy="2003385"/>
          </a:xfrm>
          <a:prstGeom prst="rect">
            <a:avLst/>
          </a:prstGeom>
          <a:noFill/>
          <a:ln w="9525">
            <a:noFill/>
            <a:miter lim="800000"/>
            <a:headEnd/>
            <a:tailEnd/>
          </a:ln>
        </p:spPr>
      </p:pic>
      <p:sp>
        <p:nvSpPr>
          <p:cNvPr id="9"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a:solidFill>
                  <a:srgbClr val="0000CC"/>
                </a:solidFill>
                <a:latin typeface="+mj-lt"/>
                <a:ea typeface="+mn-ea"/>
              </a:rPr>
              <a:t>1</a:t>
            </a:r>
            <a:r>
              <a:rPr lang="zh-CN" altLang="en-US" b="1" dirty="0">
                <a:solidFill>
                  <a:srgbClr val="0000CC"/>
                </a:solidFill>
                <a:latin typeface="+mj-lt"/>
                <a:ea typeface="+mn-ea"/>
              </a:rPr>
              <a:t>、客户端程序和服务端程序</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810" y="912426"/>
            <a:ext cx="8786190" cy="6078220"/>
          </a:xfrm>
          <a:prstGeom prst="rect">
            <a:avLst/>
          </a:prstGeom>
          <a:solidFill>
            <a:schemeClr val="tx2"/>
          </a:solidFill>
        </p:spPr>
        <p:txBody>
          <a:bodyPr wrap="square">
            <a:spAutoFit/>
          </a:bodyPr>
          <a:lstStyle/>
          <a:p>
            <a:pPr>
              <a:lnSpc>
                <a:spcPct val="110000"/>
              </a:lnSpc>
            </a:pPr>
            <a:r>
              <a:rPr lang="en-US" altLang="zh-CN" sz="2400" b="1" dirty="0">
                <a:solidFill>
                  <a:srgbClr val="0000CC"/>
                </a:solidFill>
                <a:latin typeface="+mn-lt"/>
              </a:rPr>
              <a:t> 12 </a:t>
            </a:r>
            <a:r>
              <a:rPr lang="en-US" altLang="zh-CN" sz="2400" b="1" dirty="0" err="1">
                <a:solidFill>
                  <a:srgbClr val="0000CC"/>
                </a:solidFill>
                <a:latin typeface="+mn-lt"/>
              </a:rPr>
              <a:t>int</a:t>
            </a:r>
            <a:r>
              <a:rPr lang="en-US" altLang="zh-CN" sz="2400" b="1" dirty="0">
                <a:solidFill>
                  <a:srgbClr val="0000CC"/>
                </a:solidFill>
                <a:latin typeface="+mn-lt"/>
              </a:rPr>
              <a:t> main(</a:t>
            </a:r>
            <a:r>
              <a:rPr lang="en-US" altLang="zh-CN" sz="2400" b="1" dirty="0" err="1">
                <a:solidFill>
                  <a:srgbClr val="0000CC"/>
                </a:solidFill>
                <a:latin typeface="+mn-lt"/>
              </a:rPr>
              <a:t>int</a:t>
            </a:r>
            <a:r>
              <a:rPr lang="en-US" altLang="zh-CN" sz="2400" b="1" dirty="0">
                <a:solidFill>
                  <a:srgbClr val="0000CC"/>
                </a:solidFill>
                <a:latin typeface="+mn-lt"/>
              </a:rPr>
              <a:t> </a:t>
            </a:r>
            <a:r>
              <a:rPr lang="en-US" altLang="zh-CN" sz="2400" b="1" dirty="0" err="1">
                <a:solidFill>
                  <a:srgbClr val="0000CC"/>
                </a:solidFill>
                <a:latin typeface="+mn-lt"/>
              </a:rPr>
              <a:t>argc</a:t>
            </a:r>
            <a:r>
              <a:rPr lang="en-US" altLang="zh-CN" sz="2400" b="1" dirty="0">
                <a:solidFill>
                  <a:srgbClr val="0000CC"/>
                </a:solidFill>
                <a:latin typeface="+mn-lt"/>
              </a:rPr>
              <a:t> </a:t>
            </a:r>
            <a:r>
              <a:rPr lang="en-US" altLang="zh-CN" sz="2400" b="1" dirty="0" smtClean="0">
                <a:solidFill>
                  <a:srgbClr val="0000CC"/>
                </a:solidFill>
                <a:latin typeface="+mn-lt"/>
              </a:rPr>
              <a:t>, char </a:t>
            </a:r>
            <a:r>
              <a:rPr lang="en-US" altLang="zh-CN" sz="2400" b="1" dirty="0">
                <a:solidFill>
                  <a:srgbClr val="0000CC"/>
                </a:solidFill>
                <a:latin typeface="+mn-lt"/>
              </a:rPr>
              <a:t>* </a:t>
            </a:r>
            <a:r>
              <a:rPr lang="en-US" altLang="zh-CN" sz="2400" b="1" dirty="0" err="1">
                <a:solidFill>
                  <a:srgbClr val="0000CC"/>
                </a:solidFill>
                <a:latin typeface="+mn-lt"/>
              </a:rPr>
              <a:t>argv</a:t>
            </a:r>
            <a:r>
              <a:rPr lang="en-US" altLang="zh-CN" sz="2400" b="1" dirty="0" smtClean="0">
                <a:solidFill>
                  <a:srgbClr val="0000CC"/>
                </a:solidFill>
                <a:latin typeface="+mn-lt"/>
              </a:rPr>
              <a:t>[ ])  </a:t>
            </a:r>
            <a:r>
              <a:rPr lang="en-US" altLang="zh-CN" sz="2400" b="1" dirty="0" smtClean="0">
                <a:solidFill>
                  <a:srgbClr val="FF0000"/>
                </a:solidFill>
                <a:latin typeface="+mn-lt"/>
              </a:rPr>
              <a:t>//</a:t>
            </a:r>
            <a:r>
              <a:rPr lang="zh-CN" altLang="en-US" sz="2400" b="1" dirty="0" smtClean="0">
                <a:solidFill>
                  <a:srgbClr val="FF0000"/>
                </a:solidFill>
                <a:latin typeface="+mn-lt"/>
              </a:rPr>
              <a:t>命令行传递主机</a:t>
            </a:r>
            <a:r>
              <a:rPr lang="en-US" altLang="zh-CN" sz="2400" b="1" dirty="0" smtClean="0">
                <a:solidFill>
                  <a:srgbClr val="FF0000"/>
                </a:solidFill>
                <a:latin typeface="+mn-lt"/>
              </a:rPr>
              <a:t>IP</a:t>
            </a:r>
            <a:r>
              <a:rPr lang="zh-CN" altLang="en-US" sz="2400" b="1" dirty="0" smtClean="0">
                <a:solidFill>
                  <a:srgbClr val="FF0000"/>
                </a:solidFill>
                <a:latin typeface="+mn-lt"/>
              </a:rPr>
              <a:t>地址</a:t>
            </a:r>
            <a:endParaRPr lang="en-US" altLang="zh-CN" sz="2400" b="1" dirty="0">
              <a:solidFill>
                <a:srgbClr val="FF0000"/>
              </a:solidFill>
              <a:latin typeface="+mn-lt"/>
            </a:endParaRPr>
          </a:p>
          <a:p>
            <a:pPr>
              <a:lnSpc>
                <a:spcPct val="110000"/>
              </a:lnSpc>
            </a:pPr>
            <a:r>
              <a:rPr lang="en-US" altLang="zh-CN" sz="2400" b="1" dirty="0">
                <a:solidFill>
                  <a:srgbClr val="0000CC"/>
                </a:solidFill>
                <a:latin typeface="+mn-lt"/>
              </a:rPr>
              <a:t> 13 {</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14         </a:t>
            </a:r>
            <a:r>
              <a:rPr lang="en-US" altLang="zh-CN" sz="2400" b="1" dirty="0" err="1">
                <a:solidFill>
                  <a:srgbClr val="0000CC"/>
                </a:solidFill>
                <a:latin typeface="+mn-lt"/>
              </a:rPr>
              <a:t>int</a:t>
            </a:r>
            <a:r>
              <a:rPr lang="en-US" altLang="zh-CN" sz="2400" b="1" dirty="0">
                <a:solidFill>
                  <a:srgbClr val="0000CC"/>
                </a:solidFill>
                <a:latin typeface="+mn-lt"/>
              </a:rPr>
              <a:t> </a:t>
            </a:r>
            <a:r>
              <a:rPr lang="en-US" altLang="zh-CN" sz="2400" b="1" dirty="0" err="1">
                <a:solidFill>
                  <a:srgbClr val="0000CC"/>
                </a:solidFill>
                <a:latin typeface="+mn-lt"/>
              </a:rPr>
              <a:t>sockfd,numbytes</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15         char buff[100];</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16         </a:t>
            </a:r>
            <a:r>
              <a:rPr lang="en-US" altLang="zh-CN" sz="2400" b="1" dirty="0" err="1">
                <a:solidFill>
                  <a:srgbClr val="0000CC"/>
                </a:solidFill>
                <a:latin typeface="+mn-lt"/>
              </a:rPr>
              <a:t>struct</a:t>
            </a:r>
            <a:r>
              <a:rPr lang="en-US" altLang="zh-CN" sz="2400" b="1" dirty="0">
                <a:solidFill>
                  <a:srgbClr val="0000CC"/>
                </a:solidFill>
                <a:latin typeface="+mn-lt"/>
              </a:rPr>
              <a:t> </a:t>
            </a:r>
            <a:r>
              <a:rPr lang="en-US" altLang="zh-CN" sz="2400" b="1" dirty="0" err="1">
                <a:solidFill>
                  <a:srgbClr val="0000CC"/>
                </a:solidFill>
                <a:latin typeface="+mn-lt"/>
              </a:rPr>
              <a:t>hostent</a:t>
            </a:r>
            <a:r>
              <a:rPr lang="en-US" altLang="zh-CN" sz="2400" b="1" dirty="0">
                <a:solidFill>
                  <a:srgbClr val="0000CC"/>
                </a:solidFill>
                <a:latin typeface="+mn-lt"/>
              </a:rPr>
              <a:t> * he;</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17         </a:t>
            </a:r>
            <a:r>
              <a:rPr lang="en-US" altLang="zh-CN" sz="2400" b="1" dirty="0" err="1">
                <a:solidFill>
                  <a:srgbClr val="0000CC"/>
                </a:solidFill>
                <a:latin typeface="+mn-lt"/>
              </a:rPr>
              <a:t>struct</a:t>
            </a:r>
            <a:r>
              <a:rPr lang="en-US" altLang="zh-CN" sz="2400" b="1" dirty="0">
                <a:solidFill>
                  <a:srgbClr val="0000CC"/>
                </a:solidFill>
                <a:latin typeface="+mn-lt"/>
              </a:rPr>
              <a:t> </a:t>
            </a:r>
            <a:r>
              <a:rPr lang="en-US" altLang="zh-CN" sz="2400" b="1" dirty="0" err="1">
                <a:solidFill>
                  <a:srgbClr val="0000CC"/>
                </a:solidFill>
                <a:latin typeface="+mn-lt"/>
              </a:rPr>
              <a:t>sockaddr_in</a:t>
            </a:r>
            <a:r>
              <a:rPr lang="en-US" altLang="zh-CN" sz="2400" b="1" dirty="0">
                <a:solidFill>
                  <a:srgbClr val="0000CC"/>
                </a:solidFill>
                <a:latin typeface="+mn-lt"/>
              </a:rPr>
              <a:t> </a:t>
            </a:r>
            <a:r>
              <a:rPr lang="en-US" altLang="zh-CN" sz="2400" b="1" dirty="0" err="1">
                <a:solidFill>
                  <a:srgbClr val="0000CC"/>
                </a:solidFill>
                <a:latin typeface="+mn-lt"/>
              </a:rPr>
              <a:t>their_addr</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18         </a:t>
            </a:r>
            <a:r>
              <a:rPr lang="en-US" altLang="zh-CN" sz="2400" b="1" dirty="0" err="1">
                <a:solidFill>
                  <a:srgbClr val="0000CC"/>
                </a:solidFill>
                <a:latin typeface="+mn-lt"/>
              </a:rPr>
              <a:t>int</a:t>
            </a:r>
            <a:r>
              <a:rPr lang="en-US" altLang="zh-CN" sz="2400" b="1" dirty="0">
                <a:solidFill>
                  <a:srgbClr val="0000CC"/>
                </a:solidFill>
                <a:latin typeface="+mn-lt"/>
              </a:rPr>
              <a:t> </a:t>
            </a:r>
            <a:r>
              <a:rPr lang="en-US" altLang="zh-CN" sz="2400" b="1" dirty="0" err="1">
                <a:solidFill>
                  <a:srgbClr val="0000CC"/>
                </a:solidFill>
                <a:latin typeface="+mn-lt"/>
              </a:rPr>
              <a:t>i</a:t>
            </a:r>
            <a:r>
              <a:rPr lang="en-US" altLang="zh-CN" sz="2400" b="1" dirty="0">
                <a:solidFill>
                  <a:srgbClr val="0000CC"/>
                </a:solidFill>
                <a:latin typeface="+mn-lt"/>
              </a:rPr>
              <a:t>=0;</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a:t>
            </a:r>
            <a:r>
              <a:rPr lang="en-US" altLang="zh-CN" sz="2400" b="1" dirty="0">
                <a:solidFill>
                  <a:srgbClr val="FF0000"/>
                </a:solidFill>
                <a:latin typeface="+mn-lt"/>
              </a:rPr>
              <a:t>19         </a:t>
            </a:r>
            <a:r>
              <a:rPr lang="en-US" altLang="zh-CN" sz="2400" b="1" dirty="0" smtClean="0">
                <a:solidFill>
                  <a:srgbClr val="FF0000"/>
                </a:solidFill>
                <a:latin typeface="+mn-lt"/>
              </a:rPr>
              <a:t>//</a:t>
            </a:r>
            <a:r>
              <a:rPr lang="zh-CN" altLang="en-US" sz="2400" b="1" dirty="0" smtClean="0">
                <a:solidFill>
                  <a:srgbClr val="FF0000"/>
                </a:solidFill>
                <a:latin typeface="+mn-lt"/>
              </a:rPr>
              <a:t>命令行中的第二个参数为服务器</a:t>
            </a:r>
            <a:r>
              <a:rPr lang="en-US" altLang="zh-CN" sz="2400" b="1" dirty="0" smtClean="0">
                <a:solidFill>
                  <a:srgbClr val="FF0000"/>
                </a:solidFill>
                <a:latin typeface="+mn-lt"/>
              </a:rPr>
              <a:t>IP</a:t>
            </a:r>
            <a:endParaRPr lang="en-US" altLang="zh-CN" sz="2400" b="1" dirty="0">
              <a:solidFill>
                <a:srgbClr val="FF0000"/>
              </a:solidFill>
              <a:latin typeface="+mn-lt"/>
            </a:endParaRPr>
          </a:p>
          <a:p>
            <a:pPr>
              <a:lnSpc>
                <a:spcPct val="110000"/>
              </a:lnSpc>
            </a:pPr>
            <a:r>
              <a:rPr lang="en-US" altLang="zh-CN" sz="2400" b="1" dirty="0">
                <a:solidFill>
                  <a:srgbClr val="0000CC"/>
                </a:solidFill>
                <a:latin typeface="+mn-lt"/>
              </a:rPr>
              <a:t> 20         he=</a:t>
            </a:r>
            <a:r>
              <a:rPr lang="en-US" altLang="zh-CN" sz="2400" b="1" dirty="0" err="1">
                <a:solidFill>
                  <a:srgbClr val="0000CC"/>
                </a:solidFill>
                <a:latin typeface="+mn-lt"/>
              </a:rPr>
              <a:t>gethostbyname</a:t>
            </a:r>
            <a:r>
              <a:rPr lang="en-US" altLang="zh-CN" sz="2400" b="1" dirty="0">
                <a:solidFill>
                  <a:srgbClr val="0000CC"/>
                </a:solidFill>
                <a:latin typeface="+mn-lt"/>
              </a:rPr>
              <a:t>(</a:t>
            </a:r>
            <a:r>
              <a:rPr lang="en-US" altLang="zh-CN" sz="2400" b="1" dirty="0" err="1">
                <a:solidFill>
                  <a:srgbClr val="0000CC"/>
                </a:solidFill>
                <a:latin typeface="+mn-lt"/>
              </a:rPr>
              <a:t>argv</a:t>
            </a:r>
            <a:r>
              <a:rPr lang="en-US" altLang="zh-CN" sz="2400" b="1" dirty="0">
                <a:solidFill>
                  <a:srgbClr val="0000CC"/>
                </a:solidFill>
                <a:latin typeface="+mn-lt"/>
              </a:rPr>
              <a:t>[1]);  </a:t>
            </a:r>
            <a:r>
              <a:rPr lang="en-US" altLang="zh-CN" sz="1800" b="1" dirty="0">
                <a:solidFill>
                  <a:srgbClr val="0000CC"/>
                </a:solidFill>
                <a:latin typeface="+mn-lt"/>
              </a:rPr>
              <a:t>//返回对应于给定主机名的包含</a:t>
            </a:r>
            <a:endParaRPr lang="en-US" altLang="zh-CN" sz="1800" b="1" dirty="0">
              <a:solidFill>
                <a:srgbClr val="0000CC"/>
              </a:solidFill>
              <a:latin typeface="+mn-lt"/>
            </a:endParaRPr>
          </a:p>
          <a:p>
            <a:pPr>
              <a:lnSpc>
                <a:spcPct val="110000"/>
              </a:lnSpc>
            </a:pPr>
            <a:r>
              <a:rPr lang="en-US" altLang="zh-CN" sz="1800" b="1" dirty="0">
                <a:solidFill>
                  <a:srgbClr val="0000CC"/>
                </a:solidFill>
                <a:latin typeface="+mn-lt"/>
              </a:rPr>
              <a:t>				  //主机名字和地址信息的hostent结构的指针</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21         </a:t>
            </a:r>
            <a:r>
              <a:rPr lang="en-US" altLang="zh-CN" sz="2400" b="1" dirty="0" smtClean="0">
                <a:solidFill>
                  <a:srgbClr val="7030A0"/>
                </a:solidFill>
                <a:latin typeface="+mn-lt"/>
              </a:rPr>
              <a:t>//</a:t>
            </a:r>
            <a:r>
              <a:rPr lang="zh-CN" altLang="en-US" sz="2400" b="1" dirty="0" smtClean="0">
                <a:solidFill>
                  <a:srgbClr val="7030A0"/>
                </a:solidFill>
                <a:latin typeface="+mn-lt"/>
              </a:rPr>
              <a:t>客户端建立</a:t>
            </a:r>
            <a:r>
              <a:rPr lang="en-US" altLang="zh-CN" sz="2400" b="1" dirty="0" smtClean="0">
                <a:solidFill>
                  <a:srgbClr val="7030A0"/>
                </a:solidFill>
                <a:latin typeface="+mn-lt"/>
              </a:rPr>
              <a:t>socket</a:t>
            </a:r>
            <a:r>
              <a:rPr lang="zh-CN" altLang="en-US" sz="2400" b="1" dirty="0" smtClean="0">
                <a:solidFill>
                  <a:srgbClr val="7030A0"/>
                </a:solidFill>
                <a:latin typeface="+mn-lt"/>
              </a:rPr>
              <a:t>套接字描述符</a:t>
            </a:r>
            <a:endParaRPr lang="en-US" altLang="zh-CN" sz="2400" b="1" dirty="0">
              <a:solidFill>
                <a:srgbClr val="7030A0"/>
              </a:solidFill>
              <a:latin typeface="+mn-lt"/>
            </a:endParaRPr>
          </a:p>
          <a:p>
            <a:pPr>
              <a:lnSpc>
                <a:spcPct val="110000"/>
              </a:lnSpc>
            </a:pPr>
            <a:r>
              <a:rPr lang="en-US" altLang="zh-CN" sz="2400" b="1" dirty="0">
                <a:solidFill>
                  <a:srgbClr val="0000CC"/>
                </a:solidFill>
                <a:latin typeface="+mn-lt"/>
              </a:rPr>
              <a:t> 22         if((</a:t>
            </a:r>
            <a:r>
              <a:rPr lang="en-US" altLang="zh-CN" sz="2400" b="1" dirty="0" err="1">
                <a:solidFill>
                  <a:srgbClr val="FF0000"/>
                </a:solidFill>
                <a:latin typeface="+mn-lt"/>
              </a:rPr>
              <a:t>sockfd</a:t>
            </a:r>
            <a:r>
              <a:rPr lang="en-US" altLang="zh-CN" sz="2400" b="1" dirty="0">
                <a:solidFill>
                  <a:srgbClr val="FF0000"/>
                </a:solidFill>
                <a:latin typeface="+mn-lt"/>
              </a:rPr>
              <a:t>=socket(AF_INET,SOCK_STREAM,0</a:t>
            </a:r>
            <a:r>
              <a:rPr lang="en-US" altLang="zh-CN" sz="2400" b="1" dirty="0" smtClean="0">
                <a:solidFill>
                  <a:srgbClr val="FF0000"/>
                </a:solidFill>
                <a:latin typeface="+mn-lt"/>
              </a:rPr>
              <a:t>)</a:t>
            </a:r>
            <a:r>
              <a:rPr lang="en-US" altLang="zh-CN" sz="2400" b="1" dirty="0" smtClean="0">
                <a:solidFill>
                  <a:srgbClr val="0000CC"/>
                </a:solidFill>
                <a:latin typeface="+mn-lt"/>
              </a:rPr>
              <a:t>)== -</a:t>
            </a:r>
            <a:r>
              <a:rPr lang="en-US" altLang="zh-CN" sz="2400" b="1" dirty="0">
                <a:solidFill>
                  <a:srgbClr val="0000CC"/>
                </a:solidFill>
                <a:latin typeface="+mn-lt"/>
              </a:rPr>
              <a:t>1)</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23         {</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24                 </a:t>
            </a:r>
            <a:r>
              <a:rPr lang="en-US" altLang="zh-CN" sz="2400" b="1" dirty="0" err="1">
                <a:solidFill>
                  <a:srgbClr val="0000CC"/>
                </a:solidFill>
                <a:latin typeface="+mn-lt"/>
              </a:rPr>
              <a:t>perror</a:t>
            </a:r>
            <a:r>
              <a:rPr lang="en-US" altLang="zh-CN" sz="2400" b="1" dirty="0">
                <a:solidFill>
                  <a:srgbClr val="0000CC"/>
                </a:solidFill>
                <a:latin typeface="+mn-lt"/>
              </a:rPr>
              <a:t>("socket</a:t>
            </a:r>
            <a:r>
              <a:rPr lang="en-US" altLang="zh-CN" sz="2400" b="1" dirty="0" smtClean="0">
                <a:solidFill>
                  <a:srgbClr val="0000CC"/>
                </a:solidFill>
                <a:latin typeface="+mn-lt"/>
              </a:rPr>
              <a:t>!");                </a:t>
            </a:r>
            <a:r>
              <a:rPr lang="en-US" altLang="zh-CN" sz="2400" b="1" dirty="0">
                <a:solidFill>
                  <a:srgbClr val="0000CC"/>
                </a:solidFill>
                <a:latin typeface="+mn-lt"/>
              </a:rPr>
              <a:t>exit(1);</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26         }</a:t>
            </a:r>
            <a:endParaRPr lang="en-US" altLang="zh-CN" sz="2400" b="1" dirty="0">
              <a:solidFill>
                <a:srgbClr val="0000CC"/>
              </a:solidFill>
              <a:latin typeface="+mn-lt"/>
            </a:endParaRPr>
          </a:p>
        </p:txBody>
      </p:sp>
      <p:sp>
        <p:nvSpPr>
          <p:cNvPr id="3" name="Rectangle 2"/>
          <p:cNvSpPr>
            <a:spLocks noChangeArrowheads="1"/>
          </p:cNvSpPr>
          <p:nvPr/>
        </p:nvSpPr>
        <p:spPr bwMode="auto">
          <a:xfrm>
            <a:off x="357810" y="251045"/>
            <a:ext cx="5786478" cy="563562"/>
          </a:xfrm>
          <a:prstGeom prst="rect">
            <a:avLst/>
          </a:prstGeom>
          <a:noFill/>
          <a:ln w="9525">
            <a:noFill/>
            <a:miter lim="800000"/>
          </a:ln>
          <a:effectLst/>
        </p:spPr>
        <p:txBody>
          <a:bodyPr anchor="ctr"/>
          <a:lstStyle/>
          <a:p>
            <a:r>
              <a:rPr lang="en-US" altLang="zh-CN" sz="3200" b="1" dirty="0" err="1" smtClean="0">
                <a:solidFill>
                  <a:srgbClr val="0000CC"/>
                </a:solidFill>
                <a:latin typeface="+mn-lt"/>
                <a:ea typeface="+mn-ea"/>
              </a:rPr>
              <a:t>client.c</a:t>
            </a:r>
            <a:endParaRPr lang="zh-CN" altLang="en-US" sz="3200" b="1" dirty="0" smtClean="0">
              <a:solidFill>
                <a:srgbClr val="0000CC"/>
              </a:solidFill>
              <a:latin typeface="+mn-lt"/>
              <a:ea typeface="+mn-ea"/>
            </a:endParaRPr>
          </a:p>
        </p:txBody>
      </p:sp>
      <p:sp>
        <p:nvSpPr>
          <p:cNvPr id="4" name="日期占位符 3"/>
          <p:cNvSpPr>
            <a:spLocks noGrp="1"/>
          </p:cNvSpPr>
          <p:nvPr>
            <p:ph type="dt" sz="half" idx="10"/>
          </p:nvPr>
        </p:nvSpPr>
        <p:spPr>
          <a:xfrm>
            <a:off x="438150" y="6602888"/>
            <a:ext cx="2133600" cy="255112"/>
          </a:xfrm>
        </p:spPr>
        <p:txBody>
          <a:bodyPr/>
          <a:lstStyle/>
          <a:p>
            <a:pPr>
              <a:defRPr/>
            </a:pPr>
            <a:fld id="{8A263046-305C-46C2-A7FB-AA8AE4BE2A69}" type="datetime10">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810" y="1026726"/>
            <a:ext cx="8786190" cy="6222153"/>
          </a:xfrm>
          <a:prstGeom prst="rect">
            <a:avLst/>
          </a:prstGeom>
        </p:spPr>
        <p:txBody>
          <a:bodyPr wrap="square">
            <a:spAutoFit/>
          </a:bodyPr>
          <a:lstStyle/>
          <a:p>
            <a:pPr>
              <a:lnSpc>
                <a:spcPct val="110000"/>
              </a:lnSpc>
            </a:pPr>
            <a:r>
              <a:rPr lang="en-US" altLang="zh-CN" sz="2600" b="1" dirty="0">
                <a:solidFill>
                  <a:srgbClr val="0000CC"/>
                </a:solidFill>
                <a:latin typeface="+mn-lt"/>
              </a:rPr>
              <a:t> 27         //</a:t>
            </a:r>
            <a:r>
              <a:rPr lang="en-US" altLang="zh-CN" sz="2600" b="1" dirty="0" err="1">
                <a:solidFill>
                  <a:srgbClr val="0000CC"/>
                </a:solidFill>
                <a:latin typeface="+mn-lt"/>
              </a:rPr>
              <a:t>printf</a:t>
            </a:r>
            <a:r>
              <a:rPr lang="en-US" altLang="zh-CN" sz="2600" b="1" dirty="0">
                <a:solidFill>
                  <a:srgbClr val="0000CC"/>
                </a:solidFill>
                <a:latin typeface="+mn-lt"/>
              </a:rPr>
              <a:t>("socket Success!,</a:t>
            </a:r>
            <a:r>
              <a:rPr lang="en-US" altLang="zh-CN" sz="2600" b="1" dirty="0" err="1">
                <a:solidFill>
                  <a:srgbClr val="0000CC"/>
                </a:solidFill>
                <a:latin typeface="+mn-lt"/>
              </a:rPr>
              <a:t>sockfd</a:t>
            </a:r>
            <a:r>
              <a:rPr lang="en-US" altLang="zh-CN" sz="2600" b="1" dirty="0">
                <a:solidFill>
                  <a:srgbClr val="0000CC"/>
                </a:solidFill>
                <a:latin typeface="+mn-lt"/>
              </a:rPr>
              <a:t>=%d\n",</a:t>
            </a:r>
            <a:r>
              <a:rPr lang="en-US" altLang="zh-CN" sz="2600" b="1" dirty="0" err="1">
                <a:solidFill>
                  <a:srgbClr val="0000CC"/>
                </a:solidFill>
                <a:latin typeface="+mn-lt"/>
              </a:rPr>
              <a:t>sockfd</a:t>
            </a:r>
            <a:r>
              <a:rPr lang="en-US" altLang="zh-CN" sz="2600" b="1" dirty="0">
                <a:solidFill>
                  <a:srgbClr val="0000CC"/>
                </a:solidFill>
                <a:latin typeface="+mn-lt"/>
              </a:rPr>
              <a:t>);</a:t>
            </a:r>
            <a:endParaRPr lang="en-US" altLang="zh-CN" sz="2600" b="1" dirty="0">
              <a:solidFill>
                <a:srgbClr val="0000CC"/>
              </a:solidFill>
              <a:latin typeface="+mn-lt"/>
            </a:endParaRPr>
          </a:p>
          <a:p>
            <a:pPr>
              <a:lnSpc>
                <a:spcPct val="110000"/>
              </a:lnSpc>
            </a:pPr>
            <a:r>
              <a:rPr lang="en-US" altLang="zh-CN" sz="2600" b="1" dirty="0">
                <a:solidFill>
                  <a:srgbClr val="0000CC"/>
                </a:solidFill>
                <a:latin typeface="+mn-lt"/>
              </a:rPr>
              <a:t> 28         </a:t>
            </a:r>
            <a:r>
              <a:rPr lang="en-US" altLang="zh-CN" sz="2600" b="1" dirty="0" err="1">
                <a:solidFill>
                  <a:srgbClr val="0000CC"/>
                </a:solidFill>
                <a:latin typeface="+mn-lt"/>
              </a:rPr>
              <a:t>their_addr.sin_family</a:t>
            </a:r>
            <a:r>
              <a:rPr lang="en-US" altLang="zh-CN" sz="2600" b="1" dirty="0">
                <a:solidFill>
                  <a:srgbClr val="0000CC"/>
                </a:solidFill>
                <a:latin typeface="+mn-lt"/>
              </a:rPr>
              <a:t>=AF_INET;</a:t>
            </a:r>
            <a:endParaRPr lang="en-US" altLang="zh-CN" sz="2600" b="1" dirty="0">
              <a:solidFill>
                <a:srgbClr val="0000CC"/>
              </a:solidFill>
              <a:latin typeface="+mn-lt"/>
            </a:endParaRPr>
          </a:p>
          <a:p>
            <a:pPr>
              <a:lnSpc>
                <a:spcPct val="110000"/>
              </a:lnSpc>
            </a:pPr>
            <a:r>
              <a:rPr lang="en-US" altLang="zh-CN" sz="2600" b="1" dirty="0">
                <a:solidFill>
                  <a:srgbClr val="0000CC"/>
                </a:solidFill>
                <a:latin typeface="+mn-lt"/>
              </a:rPr>
              <a:t> 29         </a:t>
            </a:r>
            <a:r>
              <a:rPr lang="en-US" altLang="zh-CN" sz="2600" b="1" dirty="0" err="1">
                <a:solidFill>
                  <a:srgbClr val="0000CC"/>
                </a:solidFill>
                <a:latin typeface="+mn-lt"/>
              </a:rPr>
              <a:t>their_addr.sin_port</a:t>
            </a:r>
            <a:r>
              <a:rPr lang="en-US" altLang="zh-CN" sz="2600" b="1" dirty="0">
                <a:solidFill>
                  <a:srgbClr val="0000CC"/>
                </a:solidFill>
                <a:latin typeface="+mn-lt"/>
              </a:rPr>
              <a:t>=</a:t>
            </a:r>
            <a:r>
              <a:rPr lang="en-US" altLang="zh-CN" sz="2600" b="1" dirty="0" err="1">
                <a:solidFill>
                  <a:srgbClr val="0000CC"/>
                </a:solidFill>
                <a:latin typeface="+mn-lt"/>
              </a:rPr>
              <a:t>htons</a:t>
            </a:r>
            <a:r>
              <a:rPr lang="en-US" altLang="zh-CN" sz="2600" b="1" dirty="0">
                <a:solidFill>
                  <a:srgbClr val="0000CC"/>
                </a:solidFill>
                <a:latin typeface="+mn-lt"/>
              </a:rPr>
              <a:t>(4321);</a:t>
            </a:r>
            <a:endParaRPr lang="en-US" altLang="zh-CN" sz="2600" b="1" dirty="0">
              <a:solidFill>
                <a:srgbClr val="0000CC"/>
              </a:solidFill>
              <a:latin typeface="+mn-lt"/>
            </a:endParaRPr>
          </a:p>
          <a:p>
            <a:pPr>
              <a:lnSpc>
                <a:spcPct val="110000"/>
              </a:lnSpc>
            </a:pPr>
            <a:r>
              <a:rPr lang="en-US" altLang="zh-CN" sz="2600" b="1" dirty="0">
                <a:solidFill>
                  <a:srgbClr val="0000CC"/>
                </a:solidFill>
                <a:latin typeface="+mn-lt"/>
              </a:rPr>
              <a:t> 30         </a:t>
            </a:r>
            <a:r>
              <a:rPr lang="en-US" altLang="zh-CN" sz="2600" b="1" dirty="0" err="1">
                <a:solidFill>
                  <a:srgbClr val="FF0000"/>
                </a:solidFill>
                <a:latin typeface="+mn-lt"/>
              </a:rPr>
              <a:t>their_addr.sin_addr</a:t>
            </a:r>
            <a:r>
              <a:rPr lang="en-US" altLang="zh-CN" sz="2600" b="1" dirty="0" smtClean="0">
                <a:solidFill>
                  <a:srgbClr val="FF0000"/>
                </a:solidFill>
                <a:latin typeface="+mn-lt"/>
              </a:rPr>
              <a:t>=</a:t>
            </a:r>
            <a:endParaRPr lang="en-US" altLang="zh-CN" sz="2600" b="1" dirty="0" smtClean="0">
              <a:solidFill>
                <a:srgbClr val="FF0000"/>
              </a:solidFill>
              <a:latin typeface="+mn-lt"/>
            </a:endParaRPr>
          </a:p>
          <a:p>
            <a:pPr>
              <a:lnSpc>
                <a:spcPct val="110000"/>
              </a:lnSpc>
            </a:pPr>
            <a:r>
              <a:rPr lang="en-US" altLang="zh-CN" sz="2600" b="1" dirty="0">
                <a:solidFill>
                  <a:srgbClr val="FF0000"/>
                </a:solidFill>
                <a:latin typeface="+mn-lt"/>
              </a:rPr>
              <a:t> </a:t>
            </a:r>
            <a:r>
              <a:rPr lang="en-US" altLang="zh-CN" sz="2600" b="1" dirty="0" smtClean="0">
                <a:solidFill>
                  <a:srgbClr val="FF0000"/>
                </a:solidFill>
                <a:latin typeface="+mn-lt"/>
              </a:rPr>
              <a:t>                     *((</a:t>
            </a:r>
            <a:r>
              <a:rPr lang="en-US" altLang="zh-CN" sz="2600" b="1" dirty="0" err="1">
                <a:solidFill>
                  <a:srgbClr val="FF0000"/>
                </a:solidFill>
                <a:latin typeface="+mn-lt"/>
              </a:rPr>
              <a:t>struct</a:t>
            </a:r>
            <a:r>
              <a:rPr lang="en-US" altLang="zh-CN" sz="2600" b="1" dirty="0">
                <a:solidFill>
                  <a:srgbClr val="FF0000"/>
                </a:solidFill>
                <a:latin typeface="+mn-lt"/>
              </a:rPr>
              <a:t> </a:t>
            </a:r>
            <a:r>
              <a:rPr lang="en-US" altLang="zh-CN" sz="2600" b="1" dirty="0" err="1">
                <a:solidFill>
                  <a:srgbClr val="FF0000"/>
                </a:solidFill>
                <a:latin typeface="+mn-lt"/>
              </a:rPr>
              <a:t>in_addr</a:t>
            </a:r>
            <a:r>
              <a:rPr lang="en-US" altLang="zh-CN" sz="2600" b="1" dirty="0">
                <a:solidFill>
                  <a:srgbClr val="FF0000"/>
                </a:solidFill>
                <a:latin typeface="+mn-lt"/>
              </a:rPr>
              <a:t> *)he-&gt;</a:t>
            </a:r>
            <a:r>
              <a:rPr lang="en-US" altLang="zh-CN" sz="2600" b="1" dirty="0" err="1">
                <a:solidFill>
                  <a:srgbClr val="FF0000"/>
                </a:solidFill>
                <a:latin typeface="+mn-lt"/>
              </a:rPr>
              <a:t>h_addr</a:t>
            </a:r>
            <a:r>
              <a:rPr lang="en-US" altLang="zh-CN" sz="2600" b="1" dirty="0">
                <a:solidFill>
                  <a:srgbClr val="FF0000"/>
                </a:solidFill>
                <a:latin typeface="+mn-lt"/>
              </a:rPr>
              <a:t>);</a:t>
            </a:r>
            <a:endParaRPr lang="en-US" altLang="zh-CN" sz="2600" b="1" dirty="0">
              <a:solidFill>
                <a:srgbClr val="FF0000"/>
              </a:solidFill>
              <a:latin typeface="+mn-lt"/>
            </a:endParaRPr>
          </a:p>
          <a:p>
            <a:pPr>
              <a:lnSpc>
                <a:spcPct val="110000"/>
              </a:lnSpc>
            </a:pPr>
            <a:r>
              <a:rPr lang="en-US" altLang="zh-CN" sz="2600" b="1" dirty="0">
                <a:solidFill>
                  <a:srgbClr val="0000CC"/>
                </a:solidFill>
                <a:latin typeface="+mn-lt"/>
              </a:rPr>
              <a:t> 31         </a:t>
            </a:r>
            <a:r>
              <a:rPr lang="en-US" altLang="zh-CN" sz="2600" b="1" dirty="0" err="1">
                <a:solidFill>
                  <a:srgbClr val="0000CC"/>
                </a:solidFill>
                <a:latin typeface="+mn-lt"/>
              </a:rPr>
              <a:t>bzero</a:t>
            </a:r>
            <a:r>
              <a:rPr lang="en-US" altLang="zh-CN" sz="2600" b="1" dirty="0">
                <a:solidFill>
                  <a:srgbClr val="0000CC"/>
                </a:solidFill>
                <a:latin typeface="+mn-lt"/>
              </a:rPr>
              <a:t>(&amp;(</a:t>
            </a:r>
            <a:r>
              <a:rPr lang="en-US" altLang="zh-CN" sz="2600" b="1" dirty="0" err="1">
                <a:solidFill>
                  <a:srgbClr val="0000CC"/>
                </a:solidFill>
                <a:latin typeface="+mn-lt"/>
              </a:rPr>
              <a:t>their_addr.sin_zero</a:t>
            </a:r>
            <a:r>
              <a:rPr lang="en-US" altLang="zh-CN" sz="2600" b="1" dirty="0">
                <a:solidFill>
                  <a:srgbClr val="0000CC"/>
                </a:solidFill>
                <a:latin typeface="+mn-lt"/>
              </a:rPr>
              <a:t>),8);</a:t>
            </a:r>
            <a:endParaRPr lang="en-US" altLang="zh-CN" sz="2600" b="1" dirty="0">
              <a:solidFill>
                <a:srgbClr val="0000CC"/>
              </a:solidFill>
              <a:latin typeface="+mn-lt"/>
            </a:endParaRPr>
          </a:p>
          <a:p>
            <a:pPr>
              <a:lnSpc>
                <a:spcPct val="110000"/>
              </a:lnSpc>
            </a:pPr>
            <a:r>
              <a:rPr lang="en-US" altLang="zh-CN" sz="2600" b="1" dirty="0">
                <a:solidFill>
                  <a:srgbClr val="0000CC"/>
                </a:solidFill>
                <a:latin typeface="+mn-lt"/>
              </a:rPr>
              <a:t> 32         </a:t>
            </a:r>
            <a:r>
              <a:rPr lang="en-US" altLang="zh-CN" sz="2600" b="1" dirty="0" smtClean="0">
                <a:solidFill>
                  <a:srgbClr val="7030A0"/>
                </a:solidFill>
                <a:latin typeface="+mn-lt"/>
              </a:rPr>
              <a:t>//</a:t>
            </a:r>
            <a:r>
              <a:rPr lang="zh-CN" altLang="en-US" sz="2600" b="1" dirty="0" smtClean="0">
                <a:solidFill>
                  <a:srgbClr val="7030A0"/>
                </a:solidFill>
                <a:latin typeface="+mn-lt"/>
              </a:rPr>
              <a:t>向服务器发起连接</a:t>
            </a:r>
            <a:endParaRPr lang="en-US" altLang="zh-CN" sz="2600" b="1" dirty="0">
              <a:solidFill>
                <a:srgbClr val="7030A0"/>
              </a:solidFill>
              <a:latin typeface="+mn-lt"/>
            </a:endParaRPr>
          </a:p>
          <a:p>
            <a:pPr>
              <a:lnSpc>
                <a:spcPct val="110000"/>
              </a:lnSpc>
            </a:pPr>
            <a:r>
              <a:rPr lang="en-US" altLang="zh-CN" sz="2600" b="1" dirty="0">
                <a:solidFill>
                  <a:srgbClr val="0000CC"/>
                </a:solidFill>
                <a:latin typeface="+mn-lt"/>
              </a:rPr>
              <a:t> 33         </a:t>
            </a:r>
            <a:r>
              <a:rPr lang="en-US" altLang="zh-CN" sz="2600" b="1" dirty="0">
                <a:solidFill>
                  <a:srgbClr val="FF0000"/>
                </a:solidFill>
                <a:latin typeface="+mn-lt"/>
              </a:rPr>
              <a:t>if(connect(</a:t>
            </a:r>
            <a:r>
              <a:rPr lang="en-US" altLang="zh-CN" sz="2600" b="1" dirty="0" err="1">
                <a:solidFill>
                  <a:srgbClr val="FF0000"/>
                </a:solidFill>
                <a:latin typeface="+mn-lt"/>
              </a:rPr>
              <a:t>sockfd</a:t>
            </a:r>
            <a:r>
              <a:rPr lang="en-US" altLang="zh-CN" sz="2600" b="1" dirty="0">
                <a:solidFill>
                  <a:srgbClr val="FF0000"/>
                </a:solidFill>
                <a:latin typeface="+mn-lt"/>
              </a:rPr>
              <a:t>,(</a:t>
            </a:r>
            <a:r>
              <a:rPr lang="en-US" altLang="zh-CN" sz="2600" b="1" dirty="0" err="1">
                <a:solidFill>
                  <a:srgbClr val="FF0000"/>
                </a:solidFill>
                <a:latin typeface="+mn-lt"/>
              </a:rPr>
              <a:t>struct</a:t>
            </a:r>
            <a:r>
              <a:rPr lang="en-US" altLang="zh-CN" sz="2600" b="1" dirty="0">
                <a:solidFill>
                  <a:srgbClr val="FF0000"/>
                </a:solidFill>
                <a:latin typeface="+mn-lt"/>
              </a:rPr>
              <a:t> </a:t>
            </a:r>
            <a:r>
              <a:rPr lang="en-US" altLang="zh-CN" sz="2600" b="1" dirty="0" err="1">
                <a:solidFill>
                  <a:srgbClr val="FF0000"/>
                </a:solidFill>
                <a:latin typeface="+mn-lt"/>
              </a:rPr>
              <a:t>sockaddr</a:t>
            </a:r>
            <a:r>
              <a:rPr lang="en-US" altLang="zh-CN" sz="2600" b="1" dirty="0">
                <a:solidFill>
                  <a:srgbClr val="FF0000"/>
                </a:solidFill>
                <a:latin typeface="+mn-lt"/>
              </a:rPr>
              <a:t> </a:t>
            </a:r>
            <a:r>
              <a:rPr lang="en-US" altLang="zh-CN" sz="2600" b="1" dirty="0" smtClean="0">
                <a:solidFill>
                  <a:srgbClr val="FF0000"/>
                </a:solidFill>
                <a:latin typeface="+mn-lt"/>
              </a:rPr>
              <a:t>  *) &amp;</a:t>
            </a:r>
            <a:r>
              <a:rPr lang="en-US" altLang="zh-CN" sz="2600" b="1" dirty="0" err="1" smtClean="0">
                <a:solidFill>
                  <a:srgbClr val="FF0000"/>
                </a:solidFill>
                <a:latin typeface="+mn-lt"/>
              </a:rPr>
              <a:t>their_addr</a:t>
            </a:r>
            <a:r>
              <a:rPr lang="en-US" altLang="zh-CN" sz="2600" b="1" dirty="0" smtClean="0">
                <a:solidFill>
                  <a:srgbClr val="FF0000"/>
                </a:solidFill>
                <a:latin typeface="+mn-lt"/>
              </a:rPr>
              <a:t> ,</a:t>
            </a:r>
            <a:endParaRPr lang="en-US" altLang="zh-CN" sz="2600" b="1" dirty="0" smtClean="0">
              <a:solidFill>
                <a:srgbClr val="FF0000"/>
              </a:solidFill>
              <a:latin typeface="+mn-lt"/>
            </a:endParaRPr>
          </a:p>
          <a:p>
            <a:pPr>
              <a:lnSpc>
                <a:spcPct val="110000"/>
              </a:lnSpc>
            </a:pPr>
            <a:r>
              <a:rPr lang="en-US" altLang="zh-CN" sz="2600" b="1" dirty="0">
                <a:solidFill>
                  <a:srgbClr val="FF0000"/>
                </a:solidFill>
                <a:latin typeface="+mn-lt"/>
              </a:rPr>
              <a:t> </a:t>
            </a:r>
            <a:r>
              <a:rPr lang="en-US" altLang="zh-CN" sz="2600" b="1" dirty="0" smtClean="0">
                <a:solidFill>
                  <a:srgbClr val="FF0000"/>
                </a:solidFill>
                <a:latin typeface="+mn-lt"/>
              </a:rPr>
              <a:t>                  </a:t>
            </a:r>
            <a:r>
              <a:rPr lang="en-US" altLang="zh-CN" sz="2600" b="1" dirty="0" err="1" smtClean="0">
                <a:solidFill>
                  <a:srgbClr val="FF0000"/>
                </a:solidFill>
                <a:latin typeface="+mn-lt"/>
              </a:rPr>
              <a:t>sizeof</a:t>
            </a:r>
            <a:r>
              <a:rPr lang="en-US" altLang="zh-CN" sz="2600" b="1" dirty="0" smtClean="0">
                <a:solidFill>
                  <a:srgbClr val="FF0000"/>
                </a:solidFill>
                <a:latin typeface="+mn-lt"/>
              </a:rPr>
              <a:t>(</a:t>
            </a:r>
            <a:r>
              <a:rPr lang="en-US" altLang="zh-CN" sz="2600" b="1" dirty="0" err="1" smtClean="0">
                <a:solidFill>
                  <a:srgbClr val="FF0000"/>
                </a:solidFill>
                <a:latin typeface="+mn-lt"/>
              </a:rPr>
              <a:t>struct</a:t>
            </a:r>
            <a:r>
              <a:rPr lang="en-US" altLang="zh-CN" sz="2600" b="1" dirty="0" smtClean="0">
                <a:solidFill>
                  <a:srgbClr val="FF0000"/>
                </a:solidFill>
                <a:latin typeface="+mn-lt"/>
              </a:rPr>
              <a:t> sock </a:t>
            </a:r>
            <a:r>
              <a:rPr lang="en-US" altLang="zh-CN" sz="2600" b="1" dirty="0" err="1" smtClean="0">
                <a:solidFill>
                  <a:srgbClr val="FF0000"/>
                </a:solidFill>
                <a:latin typeface="+mn-lt"/>
              </a:rPr>
              <a:t>addr</a:t>
            </a:r>
            <a:r>
              <a:rPr lang="en-US" altLang="zh-CN" sz="2600" b="1" dirty="0">
                <a:solidFill>
                  <a:srgbClr val="0000CC"/>
                </a:solidFill>
                <a:latin typeface="+mn-lt"/>
              </a:rPr>
              <a:t>))==-1)</a:t>
            </a:r>
            <a:endParaRPr lang="en-US" altLang="zh-CN" sz="2600" b="1" dirty="0">
              <a:solidFill>
                <a:srgbClr val="0000CC"/>
              </a:solidFill>
              <a:latin typeface="+mn-lt"/>
            </a:endParaRPr>
          </a:p>
          <a:p>
            <a:pPr>
              <a:lnSpc>
                <a:spcPct val="110000"/>
              </a:lnSpc>
            </a:pPr>
            <a:r>
              <a:rPr lang="en-US" altLang="zh-CN" sz="2600" b="1" dirty="0">
                <a:solidFill>
                  <a:srgbClr val="0000CC"/>
                </a:solidFill>
                <a:latin typeface="+mn-lt"/>
              </a:rPr>
              <a:t> 34         {</a:t>
            </a:r>
            <a:endParaRPr lang="en-US" altLang="zh-CN" sz="2600" b="1" dirty="0">
              <a:solidFill>
                <a:srgbClr val="0000CC"/>
              </a:solidFill>
              <a:latin typeface="+mn-lt"/>
            </a:endParaRPr>
          </a:p>
          <a:p>
            <a:pPr>
              <a:lnSpc>
                <a:spcPct val="110000"/>
              </a:lnSpc>
            </a:pPr>
            <a:r>
              <a:rPr lang="en-US" altLang="zh-CN" sz="2600" b="1" dirty="0">
                <a:solidFill>
                  <a:srgbClr val="0000CC"/>
                </a:solidFill>
                <a:latin typeface="+mn-lt"/>
              </a:rPr>
              <a:t> 35                 </a:t>
            </a:r>
            <a:r>
              <a:rPr lang="en-US" altLang="zh-CN" sz="2600" b="1" dirty="0" err="1">
                <a:solidFill>
                  <a:srgbClr val="0000CC"/>
                </a:solidFill>
                <a:latin typeface="+mn-lt"/>
              </a:rPr>
              <a:t>perror</a:t>
            </a:r>
            <a:r>
              <a:rPr lang="en-US" altLang="zh-CN" sz="2600" b="1" dirty="0">
                <a:solidFill>
                  <a:srgbClr val="0000CC"/>
                </a:solidFill>
                <a:latin typeface="+mn-lt"/>
              </a:rPr>
              <a:t>("connect");</a:t>
            </a:r>
            <a:endParaRPr lang="en-US" altLang="zh-CN" sz="2600" b="1" dirty="0">
              <a:solidFill>
                <a:srgbClr val="0000CC"/>
              </a:solidFill>
              <a:latin typeface="+mn-lt"/>
            </a:endParaRPr>
          </a:p>
          <a:p>
            <a:pPr>
              <a:lnSpc>
                <a:spcPct val="110000"/>
              </a:lnSpc>
            </a:pPr>
            <a:r>
              <a:rPr lang="en-US" altLang="zh-CN" sz="2600" b="1" dirty="0">
                <a:solidFill>
                  <a:srgbClr val="0000CC"/>
                </a:solidFill>
                <a:latin typeface="+mn-lt"/>
              </a:rPr>
              <a:t> 36                 exit(1);</a:t>
            </a:r>
            <a:endParaRPr lang="en-US" altLang="zh-CN" sz="2600" b="1" dirty="0">
              <a:solidFill>
                <a:srgbClr val="0000CC"/>
              </a:solidFill>
              <a:latin typeface="+mn-lt"/>
            </a:endParaRPr>
          </a:p>
          <a:p>
            <a:pPr>
              <a:lnSpc>
                <a:spcPct val="110000"/>
              </a:lnSpc>
            </a:pPr>
            <a:r>
              <a:rPr lang="en-US" altLang="zh-CN" sz="2600" b="1" dirty="0">
                <a:solidFill>
                  <a:srgbClr val="0000CC"/>
                </a:solidFill>
                <a:latin typeface="+mn-lt"/>
              </a:rPr>
              <a:t> 37         }</a:t>
            </a:r>
            <a:endParaRPr lang="en-US" altLang="zh-CN" sz="2600" b="1" dirty="0">
              <a:solidFill>
                <a:srgbClr val="0000CC"/>
              </a:solidFill>
              <a:latin typeface="+mn-lt"/>
            </a:endParaRPr>
          </a:p>
          <a:p>
            <a:pPr>
              <a:lnSpc>
                <a:spcPct val="110000"/>
              </a:lnSpc>
            </a:pPr>
            <a:endParaRPr lang="en-US" altLang="zh-CN" sz="2600" b="1" dirty="0">
              <a:solidFill>
                <a:srgbClr val="0000CC"/>
              </a:solidFill>
              <a:latin typeface="+mn-lt"/>
            </a:endParaRPr>
          </a:p>
        </p:txBody>
      </p:sp>
      <p:sp>
        <p:nvSpPr>
          <p:cNvPr id="3" name="Rectangle 2"/>
          <p:cNvSpPr>
            <a:spLocks noChangeArrowheads="1"/>
          </p:cNvSpPr>
          <p:nvPr/>
        </p:nvSpPr>
        <p:spPr bwMode="auto">
          <a:xfrm>
            <a:off x="278297" y="348864"/>
            <a:ext cx="5786478" cy="563562"/>
          </a:xfrm>
          <a:prstGeom prst="rect">
            <a:avLst/>
          </a:prstGeom>
          <a:noFill/>
          <a:ln w="9525">
            <a:noFill/>
            <a:miter lim="800000"/>
          </a:ln>
          <a:effectLst/>
        </p:spPr>
        <p:txBody>
          <a:bodyPr anchor="ctr"/>
          <a:lstStyle/>
          <a:p>
            <a:r>
              <a:rPr lang="en-US" altLang="zh-CN" sz="3200" b="1" dirty="0" err="1">
                <a:solidFill>
                  <a:srgbClr val="0000CC"/>
                </a:solidFill>
              </a:rPr>
              <a:t>client.c</a:t>
            </a:r>
            <a:endParaRPr lang="zh-CN" altLang="en-US" sz="3200" b="1" dirty="0">
              <a:solidFill>
                <a:srgbClr val="0000CC"/>
              </a:solidFill>
            </a:endParaRPr>
          </a:p>
        </p:txBody>
      </p:sp>
      <p:sp>
        <p:nvSpPr>
          <p:cNvPr id="4" name="日期占位符 3"/>
          <p:cNvSpPr>
            <a:spLocks noGrp="1"/>
          </p:cNvSpPr>
          <p:nvPr>
            <p:ph type="dt" sz="half" idx="10"/>
          </p:nvPr>
        </p:nvSpPr>
        <p:spPr>
          <a:xfrm>
            <a:off x="438150" y="6602888"/>
            <a:ext cx="2133600" cy="255112"/>
          </a:xfrm>
        </p:spPr>
        <p:txBody>
          <a:bodyPr/>
          <a:lstStyle/>
          <a:p>
            <a:pPr>
              <a:defRPr/>
            </a:pPr>
            <a:fld id="{8A263046-305C-46C2-A7FB-AA8AE4BE2A69}" type="datetime10">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810" y="912426"/>
            <a:ext cx="8786190" cy="5915466"/>
          </a:xfrm>
          <a:prstGeom prst="rect">
            <a:avLst/>
          </a:prstGeom>
        </p:spPr>
        <p:txBody>
          <a:bodyPr wrap="square">
            <a:spAutoFit/>
          </a:bodyPr>
          <a:lstStyle/>
          <a:p>
            <a:pPr>
              <a:lnSpc>
                <a:spcPct val="110000"/>
              </a:lnSpc>
            </a:pPr>
            <a:r>
              <a:rPr lang="en-US" altLang="zh-CN" sz="2400" b="1" dirty="0">
                <a:solidFill>
                  <a:srgbClr val="0000CC"/>
                </a:solidFill>
                <a:latin typeface="+mn-lt"/>
              </a:rPr>
              <a:t> </a:t>
            </a:r>
            <a:r>
              <a:rPr lang="en-US" altLang="zh-CN" sz="2400" b="1" dirty="0">
                <a:solidFill>
                  <a:srgbClr val="7030A0"/>
                </a:solidFill>
                <a:latin typeface="+mn-lt"/>
              </a:rPr>
              <a:t>38         </a:t>
            </a:r>
            <a:r>
              <a:rPr lang="en-US" altLang="zh-CN" sz="2400" b="1" dirty="0" smtClean="0">
                <a:solidFill>
                  <a:srgbClr val="7030A0"/>
                </a:solidFill>
                <a:latin typeface="+mn-lt"/>
              </a:rPr>
              <a:t>//</a:t>
            </a:r>
            <a:r>
              <a:rPr lang="zh-CN" altLang="en-US" sz="2400" b="1" dirty="0" smtClean="0">
                <a:solidFill>
                  <a:srgbClr val="7030A0"/>
                </a:solidFill>
                <a:latin typeface="+mn-lt"/>
              </a:rPr>
              <a:t>向服务器发送字符串</a:t>
            </a:r>
            <a:endParaRPr lang="en-US" altLang="zh-CN" sz="2400" b="1" dirty="0" smtClean="0">
              <a:solidFill>
                <a:srgbClr val="7030A0"/>
              </a:solidFill>
              <a:latin typeface="+mn-lt"/>
            </a:endParaRPr>
          </a:p>
          <a:p>
            <a:pPr>
              <a:lnSpc>
                <a:spcPct val="110000"/>
              </a:lnSpc>
            </a:pPr>
            <a:r>
              <a:rPr lang="en-US" altLang="zh-CN" sz="2400" b="1" dirty="0" smtClean="0">
                <a:solidFill>
                  <a:srgbClr val="0000CC"/>
                </a:solidFill>
                <a:latin typeface="+mn-lt"/>
              </a:rPr>
              <a:t> </a:t>
            </a:r>
            <a:r>
              <a:rPr lang="en-US" altLang="zh-CN" sz="2400" b="1" dirty="0">
                <a:solidFill>
                  <a:srgbClr val="0000CC"/>
                </a:solidFill>
                <a:latin typeface="+mn-lt"/>
              </a:rPr>
              <a:t>39         if</a:t>
            </a:r>
            <a:r>
              <a:rPr lang="en-US" altLang="zh-CN" sz="2400" b="1" dirty="0" smtClean="0">
                <a:solidFill>
                  <a:srgbClr val="0000CC"/>
                </a:solidFill>
                <a:latin typeface="+mn-lt"/>
              </a:rPr>
              <a:t>( </a:t>
            </a:r>
            <a:r>
              <a:rPr lang="en-US" altLang="zh-CN" sz="2400" b="1" dirty="0" smtClean="0">
                <a:solidFill>
                  <a:srgbClr val="FF0000"/>
                </a:solidFill>
                <a:latin typeface="+mn-lt"/>
              </a:rPr>
              <a:t>send(</a:t>
            </a:r>
            <a:r>
              <a:rPr lang="en-US" altLang="zh-CN" sz="2400" b="1" dirty="0" err="1" smtClean="0">
                <a:solidFill>
                  <a:srgbClr val="FF0000"/>
                </a:solidFill>
                <a:latin typeface="+mn-lt"/>
              </a:rPr>
              <a:t>sockfd</a:t>
            </a:r>
            <a:r>
              <a:rPr lang="en-US" altLang="zh-CN" sz="2400" b="1" dirty="0">
                <a:solidFill>
                  <a:srgbClr val="FF0000"/>
                </a:solidFill>
                <a:latin typeface="+mn-lt"/>
              </a:rPr>
              <a:t>,"</a:t>
            </a:r>
            <a:r>
              <a:rPr lang="en-US" altLang="zh-CN" sz="2400" b="1" dirty="0" err="1">
                <a:solidFill>
                  <a:srgbClr val="FF0000"/>
                </a:solidFill>
                <a:latin typeface="+mn-lt"/>
              </a:rPr>
              <a:t>hello!I</a:t>
            </a:r>
            <a:r>
              <a:rPr lang="en-US" altLang="zh-CN" sz="2400" b="1" dirty="0">
                <a:solidFill>
                  <a:srgbClr val="FF0000"/>
                </a:solidFill>
                <a:latin typeface="+mn-lt"/>
              </a:rPr>
              <a:t> am client</a:t>
            </a:r>
            <a:r>
              <a:rPr lang="en-US" altLang="zh-CN" sz="2400" b="1" dirty="0" smtClean="0">
                <a:solidFill>
                  <a:srgbClr val="FF0000"/>
                </a:solidFill>
                <a:latin typeface="+mn-lt"/>
              </a:rPr>
              <a:t>.",</a:t>
            </a:r>
            <a:r>
              <a:rPr lang="en-US" altLang="zh-CN" sz="3200" b="1" dirty="0" smtClean="0">
                <a:solidFill>
                  <a:srgbClr val="0000CC"/>
                </a:solidFill>
                <a:latin typeface="+mn-lt"/>
              </a:rPr>
              <a:t>26</a:t>
            </a:r>
            <a:r>
              <a:rPr lang="en-US" altLang="zh-CN" sz="2400" b="1" dirty="0" smtClean="0">
                <a:solidFill>
                  <a:srgbClr val="FF0000"/>
                </a:solidFill>
                <a:latin typeface="+mn-lt"/>
              </a:rPr>
              <a:t>,0) </a:t>
            </a:r>
            <a:r>
              <a:rPr lang="en-US" altLang="zh-CN" sz="2400" b="1" dirty="0" smtClean="0">
                <a:solidFill>
                  <a:srgbClr val="0000CC"/>
                </a:solidFill>
                <a:latin typeface="+mn-lt"/>
              </a:rPr>
              <a:t>==-</a:t>
            </a:r>
            <a:r>
              <a:rPr lang="en-US" altLang="zh-CN" sz="2400" b="1" dirty="0">
                <a:solidFill>
                  <a:srgbClr val="0000CC"/>
                </a:solidFill>
                <a:latin typeface="+mn-lt"/>
              </a:rPr>
              <a:t>1)</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40         </a:t>
            </a:r>
            <a:r>
              <a:rPr lang="en-US" altLang="zh-CN" sz="2400" b="1" dirty="0" smtClean="0">
                <a:solidFill>
                  <a:srgbClr val="0000CC"/>
                </a:solidFill>
                <a:latin typeface="+mn-lt"/>
              </a:rPr>
              <a:t>{      </a:t>
            </a:r>
            <a:r>
              <a:rPr lang="en-US" altLang="zh-CN" sz="2400" b="1" dirty="0" err="1">
                <a:solidFill>
                  <a:srgbClr val="0000CC"/>
                </a:solidFill>
                <a:latin typeface="+mn-lt"/>
              </a:rPr>
              <a:t>perror</a:t>
            </a:r>
            <a:r>
              <a:rPr lang="en-US" altLang="zh-CN" sz="2400" b="1" dirty="0">
                <a:solidFill>
                  <a:srgbClr val="0000CC"/>
                </a:solidFill>
                <a:latin typeface="+mn-lt"/>
              </a:rPr>
              <a:t>("send</a:t>
            </a:r>
            <a:r>
              <a:rPr lang="en-US" altLang="zh-CN" sz="2400" b="1" dirty="0" smtClean="0">
                <a:solidFill>
                  <a:srgbClr val="0000CC"/>
                </a:solidFill>
                <a:latin typeface="+mn-lt"/>
              </a:rPr>
              <a:t>");               </a:t>
            </a:r>
            <a:r>
              <a:rPr lang="en-US" altLang="zh-CN" sz="2400" b="1" dirty="0">
                <a:solidFill>
                  <a:srgbClr val="0000CC"/>
                </a:solidFill>
                <a:latin typeface="+mn-lt"/>
              </a:rPr>
              <a:t>exit(1);</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43         }</a:t>
            </a:r>
            <a:endParaRPr lang="en-US" altLang="zh-CN" sz="2400" b="1" dirty="0">
              <a:solidFill>
                <a:srgbClr val="0000CC"/>
              </a:solidFill>
              <a:latin typeface="+mn-lt"/>
            </a:endParaRPr>
          </a:p>
          <a:p>
            <a:pPr>
              <a:lnSpc>
                <a:spcPct val="110000"/>
              </a:lnSpc>
            </a:pPr>
            <a:r>
              <a:rPr lang="en-US" altLang="zh-CN" sz="2400" b="1" dirty="0">
                <a:solidFill>
                  <a:srgbClr val="7030A0"/>
                </a:solidFill>
                <a:latin typeface="+mn-lt"/>
              </a:rPr>
              <a:t> 44         </a:t>
            </a:r>
            <a:r>
              <a:rPr lang="en-US" altLang="zh-CN" sz="2400" b="1" dirty="0" smtClean="0">
                <a:solidFill>
                  <a:srgbClr val="7030A0"/>
                </a:solidFill>
                <a:latin typeface="+mn-lt"/>
              </a:rPr>
              <a:t>//</a:t>
            </a:r>
            <a:r>
              <a:rPr lang="zh-CN" altLang="en-US" sz="2400" b="1" dirty="0" smtClean="0">
                <a:solidFill>
                  <a:srgbClr val="7030A0"/>
                </a:solidFill>
                <a:latin typeface="+mn-lt"/>
              </a:rPr>
              <a:t>接收从服务器返回的信息</a:t>
            </a:r>
            <a:endParaRPr lang="en-US" altLang="zh-CN" sz="2400" b="1" dirty="0">
              <a:solidFill>
                <a:srgbClr val="7030A0"/>
              </a:solidFill>
              <a:latin typeface="+mn-lt"/>
            </a:endParaRPr>
          </a:p>
          <a:p>
            <a:pPr>
              <a:lnSpc>
                <a:spcPct val="110000"/>
              </a:lnSpc>
            </a:pPr>
            <a:r>
              <a:rPr lang="en-US" altLang="zh-CN" sz="2400" b="1" dirty="0">
                <a:solidFill>
                  <a:srgbClr val="0000CC"/>
                </a:solidFill>
                <a:latin typeface="+mn-lt"/>
              </a:rPr>
              <a:t> 45         if</a:t>
            </a:r>
            <a:r>
              <a:rPr lang="en-US" altLang="zh-CN" sz="2400" b="1" dirty="0" smtClean="0">
                <a:solidFill>
                  <a:srgbClr val="FF0000"/>
                </a:solidFill>
                <a:latin typeface="+mn-lt"/>
              </a:rPr>
              <a:t>( (</a:t>
            </a:r>
            <a:r>
              <a:rPr lang="en-US" altLang="zh-CN" sz="2400" b="1" dirty="0" err="1">
                <a:solidFill>
                  <a:srgbClr val="FF0000"/>
                </a:solidFill>
                <a:latin typeface="+mn-lt"/>
              </a:rPr>
              <a:t>numbytes</a:t>
            </a:r>
            <a:r>
              <a:rPr lang="en-US" altLang="zh-CN" sz="2400" b="1" dirty="0">
                <a:solidFill>
                  <a:srgbClr val="FF0000"/>
                </a:solidFill>
                <a:latin typeface="+mn-lt"/>
              </a:rPr>
              <a:t> = </a:t>
            </a:r>
            <a:r>
              <a:rPr lang="en-US" altLang="zh-CN" sz="2400" b="1" dirty="0" err="1">
                <a:solidFill>
                  <a:srgbClr val="FF0000"/>
                </a:solidFill>
                <a:latin typeface="+mn-lt"/>
              </a:rPr>
              <a:t>recv</a:t>
            </a:r>
            <a:r>
              <a:rPr lang="en-US" altLang="zh-CN" sz="2400" b="1" dirty="0">
                <a:solidFill>
                  <a:srgbClr val="FF0000"/>
                </a:solidFill>
                <a:latin typeface="+mn-lt"/>
              </a:rPr>
              <a:t>(sockfd,buff,100,0</a:t>
            </a:r>
            <a:r>
              <a:rPr lang="en-US" altLang="zh-CN" sz="2400" b="1" dirty="0" smtClean="0">
                <a:solidFill>
                  <a:srgbClr val="FF0000"/>
                </a:solidFill>
                <a:latin typeface="+mn-lt"/>
              </a:rPr>
              <a:t>)) </a:t>
            </a:r>
            <a:r>
              <a:rPr lang="en-US" altLang="zh-CN" sz="2400" b="1" dirty="0" smtClean="0">
                <a:solidFill>
                  <a:srgbClr val="0000CC"/>
                </a:solidFill>
                <a:latin typeface="+mn-lt"/>
              </a:rPr>
              <a:t>==-</a:t>
            </a:r>
            <a:r>
              <a:rPr lang="en-US" altLang="zh-CN" sz="2400" b="1" dirty="0">
                <a:solidFill>
                  <a:srgbClr val="0000CC"/>
                </a:solidFill>
                <a:latin typeface="+mn-lt"/>
              </a:rPr>
              <a:t>1)</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46         </a:t>
            </a:r>
            <a:r>
              <a:rPr lang="en-US" altLang="zh-CN" sz="2400" b="1" dirty="0" smtClean="0">
                <a:solidFill>
                  <a:srgbClr val="0000CC"/>
                </a:solidFill>
                <a:latin typeface="+mn-lt"/>
              </a:rPr>
              <a:t>{      </a:t>
            </a:r>
            <a:r>
              <a:rPr lang="en-US" altLang="zh-CN" sz="2400" b="1" dirty="0" err="1">
                <a:solidFill>
                  <a:srgbClr val="0000CC"/>
                </a:solidFill>
                <a:latin typeface="+mn-lt"/>
              </a:rPr>
              <a:t>perror</a:t>
            </a:r>
            <a:r>
              <a:rPr lang="en-US" altLang="zh-CN" sz="2400" b="1" dirty="0">
                <a:solidFill>
                  <a:srgbClr val="0000CC"/>
                </a:solidFill>
                <a:latin typeface="+mn-lt"/>
              </a:rPr>
              <a:t>("</a:t>
            </a:r>
            <a:r>
              <a:rPr lang="en-US" altLang="zh-CN" sz="2400" b="1" dirty="0" err="1">
                <a:solidFill>
                  <a:srgbClr val="0000CC"/>
                </a:solidFill>
                <a:latin typeface="+mn-lt"/>
              </a:rPr>
              <a:t>recv</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48                 exit(1);</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49         }</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50         </a:t>
            </a:r>
            <a:r>
              <a:rPr lang="en-US" altLang="zh-CN" sz="2400" b="1" dirty="0" err="1">
                <a:solidFill>
                  <a:srgbClr val="0000CC"/>
                </a:solidFill>
                <a:latin typeface="+mn-lt"/>
              </a:rPr>
              <a:t>printf</a:t>
            </a:r>
            <a:r>
              <a:rPr lang="en-US" altLang="zh-CN" sz="2400" b="1" dirty="0">
                <a:solidFill>
                  <a:srgbClr val="0000CC"/>
                </a:solidFill>
                <a:latin typeface="+mn-lt"/>
              </a:rPr>
              <a:t>("</a:t>
            </a:r>
            <a:r>
              <a:rPr lang="en-US" altLang="zh-CN" sz="2400" b="1" dirty="0" err="1">
                <a:solidFill>
                  <a:srgbClr val="0000CC"/>
                </a:solidFill>
                <a:latin typeface="+mn-lt"/>
              </a:rPr>
              <a:t>recv</a:t>
            </a:r>
            <a:r>
              <a:rPr lang="en-US" altLang="zh-CN" sz="2400" b="1" dirty="0">
                <a:solidFill>
                  <a:srgbClr val="0000CC"/>
                </a:solidFill>
                <a:latin typeface="+mn-lt"/>
              </a:rPr>
              <a:t> is :%s\</a:t>
            </a:r>
            <a:r>
              <a:rPr lang="en-US" altLang="zh-CN" sz="2400" b="1" dirty="0" err="1">
                <a:solidFill>
                  <a:srgbClr val="0000CC"/>
                </a:solidFill>
                <a:latin typeface="+mn-lt"/>
              </a:rPr>
              <a:t>n",buff</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7030A0"/>
                </a:solidFill>
                <a:latin typeface="+mn-lt"/>
              </a:rPr>
              <a:t> 51         </a:t>
            </a:r>
            <a:r>
              <a:rPr lang="en-US" altLang="zh-CN" sz="2400" b="1" dirty="0" smtClean="0">
                <a:solidFill>
                  <a:srgbClr val="7030A0"/>
                </a:solidFill>
                <a:latin typeface="+mn-lt"/>
              </a:rPr>
              <a:t>//</a:t>
            </a:r>
            <a:r>
              <a:rPr lang="zh-CN" altLang="en-US" sz="2400" b="1" dirty="0" smtClean="0">
                <a:solidFill>
                  <a:srgbClr val="7030A0"/>
                </a:solidFill>
                <a:latin typeface="+mn-lt"/>
              </a:rPr>
              <a:t>通信结束</a:t>
            </a:r>
            <a:endParaRPr lang="en-US" altLang="zh-CN" sz="2400" b="1" dirty="0">
              <a:solidFill>
                <a:srgbClr val="7030A0"/>
              </a:solidFill>
              <a:latin typeface="+mn-lt"/>
            </a:endParaRPr>
          </a:p>
          <a:p>
            <a:pPr>
              <a:lnSpc>
                <a:spcPct val="110000"/>
              </a:lnSpc>
            </a:pPr>
            <a:r>
              <a:rPr lang="en-US" altLang="zh-CN" sz="2400" b="1" dirty="0">
                <a:solidFill>
                  <a:srgbClr val="0000CC"/>
                </a:solidFill>
                <a:latin typeface="+mn-lt"/>
              </a:rPr>
              <a:t> 52         </a:t>
            </a:r>
            <a:r>
              <a:rPr lang="en-US" altLang="zh-CN" sz="2400" b="1" dirty="0">
                <a:solidFill>
                  <a:srgbClr val="FF0000"/>
                </a:solidFill>
                <a:latin typeface="+mn-lt"/>
              </a:rPr>
              <a:t>close(</a:t>
            </a:r>
            <a:r>
              <a:rPr lang="en-US" altLang="zh-CN" sz="2400" b="1" dirty="0" err="1">
                <a:solidFill>
                  <a:srgbClr val="FF0000"/>
                </a:solidFill>
                <a:latin typeface="+mn-lt"/>
              </a:rPr>
              <a:t>sockfd</a:t>
            </a:r>
            <a:r>
              <a:rPr lang="en-US" altLang="zh-CN" sz="2400" b="1" dirty="0">
                <a:solidFill>
                  <a:srgbClr val="FF0000"/>
                </a:solidFill>
                <a:latin typeface="+mn-lt"/>
              </a:rPr>
              <a:t>);</a:t>
            </a:r>
            <a:endParaRPr lang="en-US" altLang="zh-CN" sz="2400" b="1" dirty="0">
              <a:solidFill>
                <a:srgbClr val="FF0000"/>
              </a:solidFill>
              <a:latin typeface="+mn-lt"/>
            </a:endParaRPr>
          </a:p>
          <a:p>
            <a:pPr>
              <a:lnSpc>
                <a:spcPct val="110000"/>
              </a:lnSpc>
            </a:pPr>
            <a:r>
              <a:rPr lang="en-US" altLang="zh-CN" sz="2400" b="1" dirty="0">
                <a:solidFill>
                  <a:srgbClr val="0000CC"/>
                </a:solidFill>
                <a:latin typeface="+mn-lt"/>
              </a:rPr>
              <a:t> 53         return 0;</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54 }</a:t>
            </a:r>
            <a:endParaRPr lang="en-US" altLang="zh-CN" sz="2400" b="1" dirty="0">
              <a:solidFill>
                <a:srgbClr val="0000CC"/>
              </a:solidFill>
              <a:latin typeface="+mn-lt"/>
            </a:endParaRPr>
          </a:p>
        </p:txBody>
      </p:sp>
      <p:sp>
        <p:nvSpPr>
          <p:cNvPr id="3" name="Rectangle 2"/>
          <p:cNvSpPr>
            <a:spLocks noChangeArrowheads="1"/>
          </p:cNvSpPr>
          <p:nvPr/>
        </p:nvSpPr>
        <p:spPr bwMode="auto">
          <a:xfrm>
            <a:off x="278297" y="348864"/>
            <a:ext cx="5786478" cy="563562"/>
          </a:xfrm>
          <a:prstGeom prst="rect">
            <a:avLst/>
          </a:prstGeom>
          <a:noFill/>
          <a:ln w="9525">
            <a:noFill/>
            <a:miter lim="800000"/>
          </a:ln>
          <a:effectLst/>
        </p:spPr>
        <p:txBody>
          <a:bodyPr anchor="ctr"/>
          <a:lstStyle/>
          <a:p>
            <a:r>
              <a:rPr lang="en-US" altLang="zh-CN" sz="3200" b="1" dirty="0" err="1">
                <a:solidFill>
                  <a:srgbClr val="0000CC"/>
                </a:solidFill>
              </a:rPr>
              <a:t>client.c</a:t>
            </a:r>
            <a:endParaRPr lang="zh-CN" altLang="en-US" sz="3200" b="1" dirty="0">
              <a:solidFill>
                <a:srgbClr val="0000CC"/>
              </a:solidFill>
            </a:endParaRPr>
          </a:p>
        </p:txBody>
      </p:sp>
      <p:sp>
        <p:nvSpPr>
          <p:cNvPr id="4" name="日期占位符 3"/>
          <p:cNvSpPr>
            <a:spLocks noGrp="1"/>
          </p:cNvSpPr>
          <p:nvPr>
            <p:ph type="dt" sz="half" idx="10"/>
          </p:nvPr>
        </p:nvSpPr>
        <p:spPr>
          <a:xfrm>
            <a:off x="438150" y="6602888"/>
            <a:ext cx="2133600" cy="255112"/>
          </a:xfrm>
        </p:spPr>
        <p:txBody>
          <a:bodyPr/>
          <a:lstStyle/>
          <a:p>
            <a:pPr>
              <a:defRPr/>
            </a:pPr>
            <a:fld id="{8A263046-305C-46C2-A7FB-AA8AE4BE2A69}" type="datetime10">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black">
          <a:xfrm>
            <a:off x="357158" y="119478"/>
            <a:ext cx="7572428" cy="762000"/>
          </a:xfrm>
          <a:prstGeom prst="rect">
            <a:avLst/>
          </a:prstGeom>
          <a:noFill/>
          <a:ln w="9525">
            <a:noFill/>
            <a:miter lim="800000"/>
          </a:ln>
        </p:spPr>
        <p:txBody>
          <a:bodyPr vert="horz" wrap="square" lIns="91440" tIns="45720" rIns="91440" bIns="45720" numCol="1" anchor="ctr" anchorCtr="0" compatLnSpc="1"/>
          <a:lstStyle/>
          <a:p>
            <a:pPr lvl="0" eaLnBrk="0" hangingPunct="0"/>
            <a:r>
              <a:rPr lang="zh-CN" altLang="en-US" sz="3600" b="1" kern="0" dirty="0" smtClean="0">
                <a:solidFill>
                  <a:srgbClr val="0000CC"/>
                </a:solidFill>
                <a:latin typeface="+mn-lt"/>
                <a:ea typeface="+mn-ea"/>
                <a:cs typeface="+mj-cs"/>
              </a:rPr>
              <a:t>第</a:t>
            </a:r>
            <a:r>
              <a:rPr lang="en-US" altLang="zh-CN" sz="3600" b="1" kern="0" dirty="0" smtClean="0">
                <a:solidFill>
                  <a:srgbClr val="0000CC"/>
                </a:solidFill>
                <a:latin typeface="+mn-lt"/>
                <a:ea typeface="+mn-ea"/>
                <a:cs typeface="+mj-cs"/>
              </a:rPr>
              <a:t>7</a:t>
            </a:r>
            <a:r>
              <a:rPr lang="zh-CN" altLang="en-US" sz="3600" b="1" kern="0" dirty="0" smtClean="0">
                <a:solidFill>
                  <a:srgbClr val="0000CC"/>
                </a:solidFill>
                <a:latin typeface="+mn-lt"/>
                <a:ea typeface="+mn-ea"/>
                <a:cs typeface="+mj-cs"/>
              </a:rPr>
              <a:t>讲  嵌入式</a:t>
            </a:r>
            <a:r>
              <a:rPr lang="en-US" altLang="zh-CN" sz="3600" b="1" kern="0" dirty="0" smtClean="0">
                <a:solidFill>
                  <a:srgbClr val="0000CC"/>
                </a:solidFill>
                <a:latin typeface="+mn-lt"/>
                <a:ea typeface="+mn-ea"/>
                <a:cs typeface="+mj-cs"/>
              </a:rPr>
              <a:t>Linux</a:t>
            </a:r>
            <a:r>
              <a:rPr lang="zh-CN" altLang="en-US" sz="3600" b="1" kern="0" dirty="0" smtClean="0">
                <a:solidFill>
                  <a:srgbClr val="0000CC"/>
                </a:solidFill>
                <a:latin typeface="+mn-lt"/>
                <a:ea typeface="+mn-ea"/>
                <a:cs typeface="+mj-cs"/>
              </a:rPr>
              <a:t>网络应用开发</a:t>
            </a:r>
            <a:endParaRPr lang="zh-CN" altLang="en-US" sz="3600" b="1" kern="0" dirty="0" smtClean="0">
              <a:solidFill>
                <a:srgbClr val="0000CC"/>
              </a:solidFill>
              <a:latin typeface="+mn-lt"/>
              <a:ea typeface="+mn-ea"/>
              <a:cs typeface="+mj-cs"/>
            </a:endParaRPr>
          </a:p>
        </p:txBody>
      </p:sp>
      <p:sp>
        <p:nvSpPr>
          <p:cNvPr id="6" name="Rectangle 3"/>
          <p:cNvSpPr txBox="1">
            <a:spLocks noChangeArrowheads="1"/>
          </p:cNvSpPr>
          <p:nvPr/>
        </p:nvSpPr>
        <p:spPr bwMode="auto">
          <a:xfrm>
            <a:off x="1146148" y="1741483"/>
            <a:ext cx="6969152" cy="3440114"/>
          </a:xfrm>
          <a:prstGeom prst="rect">
            <a:avLst/>
          </a:prstGeom>
          <a:noFill/>
          <a:ln w="9525">
            <a:noFill/>
            <a:miter lim="800000"/>
          </a:ln>
          <a:effectLst/>
        </p:spPr>
        <p:txBody>
          <a:bodyPr vert="horz" wrap="square" lIns="91440" tIns="45720" rIns="91440" bIns="45720" numCol="1" anchor="t" anchorCtr="0" compatLnSpc="1"/>
          <a:lstStyle/>
          <a:p>
            <a:pPr marL="342900" lvl="0" indent="-342900" algn="l">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ea typeface="+mn-ea"/>
              </a:rPr>
              <a:t>7.1 </a:t>
            </a:r>
            <a:r>
              <a:rPr lang="zh-CN" altLang="en-US" b="1" kern="0" dirty="0" smtClean="0">
                <a:solidFill>
                  <a:srgbClr val="0000CC"/>
                </a:solidFill>
                <a:latin typeface="+mn-lt"/>
                <a:ea typeface="+mn-ea"/>
              </a:rPr>
              <a:t>网络编程的基础知识</a:t>
            </a:r>
            <a:endParaRPr lang="zh-CN" altLang="en-US" b="1" kern="0" dirty="0" smtClean="0">
              <a:solidFill>
                <a:srgbClr val="0000CC"/>
              </a:solidFill>
              <a:latin typeface="+mn-lt"/>
              <a:ea typeface="+mn-ea"/>
            </a:endParaRPr>
          </a:p>
          <a:p>
            <a:pPr marL="342900" lvl="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ea typeface="+mn-ea"/>
              </a:rPr>
              <a:t>7.2 Socket</a:t>
            </a:r>
            <a:r>
              <a:rPr lang="zh-CN" altLang="en-US" b="1" kern="0" dirty="0" smtClean="0">
                <a:solidFill>
                  <a:srgbClr val="0000CC"/>
                </a:solidFill>
                <a:latin typeface="+mn-lt"/>
                <a:ea typeface="+mn-ea"/>
              </a:rPr>
              <a:t>网络编程</a:t>
            </a:r>
            <a:endParaRPr lang="en-US" altLang="zh-CN" b="1" kern="0" dirty="0" smtClean="0">
              <a:solidFill>
                <a:srgbClr val="0000CC"/>
              </a:solidFill>
              <a:latin typeface="+mn-lt"/>
              <a:ea typeface="+mn-ea"/>
            </a:endParaRPr>
          </a:p>
          <a:p>
            <a:pPr marL="34290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rPr>
              <a:t>7.3 </a:t>
            </a:r>
            <a:r>
              <a:rPr lang="en-US" altLang="zh-CN" b="1" kern="0" dirty="0">
                <a:solidFill>
                  <a:srgbClr val="0000CC"/>
                </a:solidFill>
                <a:latin typeface="+mn-lt"/>
              </a:rPr>
              <a:t>Socket</a:t>
            </a:r>
            <a:r>
              <a:rPr lang="zh-CN" altLang="en-US" b="1" kern="0" dirty="0">
                <a:solidFill>
                  <a:srgbClr val="0000CC"/>
                </a:solidFill>
                <a:latin typeface="+mn-lt"/>
              </a:rPr>
              <a:t>网络</a:t>
            </a:r>
            <a:r>
              <a:rPr lang="zh-CN" altLang="en-US" b="1" kern="0" dirty="0" smtClean="0">
                <a:solidFill>
                  <a:srgbClr val="0000CC"/>
                </a:solidFill>
                <a:latin typeface="+mn-lt"/>
              </a:rPr>
              <a:t>编程</a:t>
            </a:r>
            <a:r>
              <a:rPr lang="en-US" altLang="zh-CN" b="1" kern="0" dirty="0" smtClean="0">
                <a:solidFill>
                  <a:srgbClr val="0000CC"/>
                </a:solidFill>
                <a:latin typeface="+mn-lt"/>
              </a:rPr>
              <a:t>——</a:t>
            </a:r>
            <a:r>
              <a:rPr lang="zh-CN" altLang="en-US" b="1" kern="0" dirty="0" smtClean="0">
                <a:solidFill>
                  <a:srgbClr val="0000CC"/>
                </a:solidFill>
                <a:latin typeface="+mn-lt"/>
              </a:rPr>
              <a:t>实例分析</a:t>
            </a:r>
            <a:endParaRPr lang="zh-CN" altLang="en-US" b="1" kern="0" dirty="0" smtClean="0">
              <a:solidFill>
                <a:srgbClr val="0000CC"/>
              </a:solidFill>
              <a:latin typeface="+mn-lt"/>
              <a:ea typeface="+mn-ea"/>
            </a:endParaRPr>
          </a:p>
          <a:p>
            <a:pPr marL="342900" lvl="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FF0000"/>
                </a:solidFill>
                <a:latin typeface="+mn-lt"/>
                <a:ea typeface="+mn-ea"/>
              </a:rPr>
              <a:t>7.4 </a:t>
            </a:r>
            <a:r>
              <a:rPr lang="zh-CN" altLang="en-US" b="1" kern="0" dirty="0" smtClean="0">
                <a:solidFill>
                  <a:srgbClr val="FF0000"/>
                </a:solidFill>
                <a:latin typeface="+mn-lt"/>
                <a:ea typeface="+mn-ea"/>
              </a:rPr>
              <a:t>嵌入式</a:t>
            </a:r>
            <a:r>
              <a:rPr lang="zh-CN" altLang="en-US" b="1" kern="0" dirty="0">
                <a:solidFill>
                  <a:srgbClr val="FF0000"/>
                </a:solidFill>
                <a:latin typeface="+mn-lt"/>
                <a:ea typeface="+mn-ea"/>
              </a:rPr>
              <a:t>系统的</a:t>
            </a:r>
            <a:r>
              <a:rPr lang="en-US" altLang="zh-CN" b="1" kern="0" dirty="0">
                <a:solidFill>
                  <a:srgbClr val="FF0000"/>
                </a:solidFill>
                <a:latin typeface="+mn-lt"/>
                <a:ea typeface="+mn-ea"/>
              </a:rPr>
              <a:t>Web</a:t>
            </a:r>
            <a:r>
              <a:rPr lang="zh-CN" altLang="en-US" b="1" kern="0" dirty="0">
                <a:solidFill>
                  <a:srgbClr val="FF0000"/>
                </a:solidFill>
                <a:latin typeface="+mn-lt"/>
                <a:ea typeface="+mn-ea"/>
              </a:rPr>
              <a:t>服务器程序</a:t>
            </a:r>
            <a:endParaRPr lang="zh-CN" altLang="en-US" b="1" kern="0" dirty="0">
              <a:solidFill>
                <a:srgbClr val="FF0000"/>
              </a:solidFill>
              <a:latin typeface="+mn-lt"/>
              <a:ea typeface="+mn-ea"/>
            </a:endParaRPr>
          </a:p>
          <a:p>
            <a:pPr marL="34290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rPr>
              <a:t>7.5 </a:t>
            </a:r>
            <a:r>
              <a:rPr lang="zh-CN" altLang="en-US" b="1" kern="0" dirty="0" smtClean="0">
                <a:solidFill>
                  <a:srgbClr val="0000CC"/>
                </a:solidFill>
                <a:latin typeface="+mn-lt"/>
              </a:rPr>
              <a:t>开发</a:t>
            </a:r>
            <a:r>
              <a:rPr lang="zh-CN" altLang="en-US" b="1" kern="0" dirty="0">
                <a:solidFill>
                  <a:srgbClr val="0000CC"/>
                </a:solidFill>
                <a:latin typeface="+mn-lt"/>
              </a:rPr>
              <a:t>新的</a:t>
            </a:r>
            <a:r>
              <a:rPr lang="en-US" altLang="zh-CN" b="1" kern="0" dirty="0">
                <a:solidFill>
                  <a:srgbClr val="0000CC"/>
                </a:solidFill>
                <a:latin typeface="+mn-lt"/>
              </a:rPr>
              <a:t>TCP</a:t>
            </a:r>
            <a:r>
              <a:rPr lang="zh-CN" altLang="en-US" b="1" kern="0" dirty="0">
                <a:solidFill>
                  <a:srgbClr val="0000CC"/>
                </a:solidFill>
                <a:latin typeface="+mn-lt"/>
              </a:rPr>
              <a:t>通信协议</a:t>
            </a:r>
            <a:endParaRPr lang="zh-CN" altLang="en-US" b="1" kern="0" dirty="0">
              <a:solidFill>
                <a:srgbClr val="0000CC"/>
              </a:solidFill>
              <a:latin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dirty="0" smtClean="0">
                <a:solidFill>
                  <a:schemeClr val="bg1"/>
                </a:solidFill>
              </a:rPr>
              <a:t>7.4.1</a:t>
            </a:r>
            <a:r>
              <a:rPr lang="zh-CN" altLang="en-US" dirty="0">
                <a:solidFill>
                  <a:schemeClr val="bg1"/>
                </a:solidFill>
              </a:rPr>
              <a:t>　</a:t>
            </a:r>
            <a:r>
              <a:rPr lang="en-US" altLang="zh-CN" dirty="0">
                <a:solidFill>
                  <a:schemeClr val="bg1"/>
                </a:solidFill>
              </a:rPr>
              <a:t>Web</a:t>
            </a:r>
            <a:r>
              <a:rPr lang="zh-CN" altLang="en-US" dirty="0">
                <a:solidFill>
                  <a:schemeClr val="bg1"/>
                </a:solidFill>
              </a:rPr>
              <a:t>服务器</a:t>
            </a:r>
            <a:endParaRPr lang="zh-CN" altLang="en-US" dirty="0">
              <a:solidFill>
                <a:schemeClr val="bg1"/>
              </a:solidFill>
            </a:endParaRPr>
          </a:p>
        </p:txBody>
      </p:sp>
      <p:sp>
        <p:nvSpPr>
          <p:cNvPr id="56323" name="Rectangle 3"/>
          <p:cNvSpPr>
            <a:spLocks noGrp="1" noChangeArrowheads="1"/>
          </p:cNvSpPr>
          <p:nvPr>
            <p:ph type="body" idx="1"/>
          </p:nvPr>
        </p:nvSpPr>
        <p:spPr>
          <a:xfrm>
            <a:off x="457199" y="1038225"/>
            <a:ext cx="8334375" cy="5819775"/>
          </a:xfrm>
        </p:spPr>
        <p:txBody>
          <a:bodyPr/>
          <a:lstStyle/>
          <a:p>
            <a:r>
              <a:rPr lang="en-US" altLang="zh-CN" dirty="0" smtClean="0"/>
              <a:t>HTTP</a:t>
            </a:r>
            <a:r>
              <a:rPr lang="zh-CN" altLang="en-US" dirty="0" smtClean="0"/>
              <a:t>协议：超文本传输协议，主要用于以</a:t>
            </a:r>
            <a:r>
              <a:rPr lang="en-US" altLang="zh-CN" dirty="0" smtClean="0"/>
              <a:t>Web</a:t>
            </a:r>
            <a:r>
              <a:rPr lang="zh-CN" altLang="en-US" dirty="0" smtClean="0"/>
              <a:t>方式传输数据，是</a:t>
            </a:r>
            <a:r>
              <a:rPr lang="en-US" altLang="zh-CN" dirty="0" smtClean="0"/>
              <a:t>TCP</a:t>
            </a:r>
            <a:r>
              <a:rPr lang="zh-CN" altLang="en-US" dirty="0" smtClean="0"/>
              <a:t>协议的一个连接应用，其基本思想是：</a:t>
            </a:r>
            <a:r>
              <a:rPr lang="zh-CN" altLang="en-US" dirty="0" smtClean="0">
                <a:solidFill>
                  <a:srgbClr val="FF0000"/>
                </a:solidFill>
              </a:rPr>
              <a:t>客户端发送一个请求给服务器，服务器返回一个响应给客户机</a:t>
            </a:r>
            <a:r>
              <a:rPr lang="zh-CN" altLang="en-US" dirty="0" smtClean="0"/>
              <a:t>。</a:t>
            </a:r>
            <a:endParaRPr lang="zh-CN" altLang="en-US" dirty="0"/>
          </a:p>
          <a:p>
            <a:r>
              <a:rPr lang="en-US" altLang="zh-CN" dirty="0" smtClean="0"/>
              <a:t>Web</a:t>
            </a:r>
            <a:r>
              <a:rPr lang="zh-CN" altLang="en-US" dirty="0" smtClean="0"/>
              <a:t>服务器的工作原理：</a:t>
            </a:r>
            <a:r>
              <a:rPr lang="zh-CN" altLang="en-US" dirty="0" smtClean="0">
                <a:solidFill>
                  <a:srgbClr val="FF0000"/>
                </a:solidFill>
              </a:rPr>
              <a:t>监听请求</a:t>
            </a:r>
            <a:r>
              <a:rPr lang="zh-CN" altLang="en-US" dirty="0" smtClean="0"/>
              <a:t>、</a:t>
            </a:r>
            <a:r>
              <a:rPr lang="zh-CN" altLang="en-US" dirty="0" smtClean="0">
                <a:solidFill>
                  <a:srgbClr val="FF0000"/>
                </a:solidFill>
              </a:rPr>
              <a:t>传送文件</a:t>
            </a:r>
            <a:endParaRPr lang="zh-CN" altLang="en-US" dirty="0">
              <a:solidFill>
                <a:srgbClr val="FF0000"/>
              </a:solidFill>
            </a:endParaRPr>
          </a:p>
          <a:p>
            <a:endParaRPr lang="en-US" altLang="zh-CN" dirty="0"/>
          </a:p>
        </p:txBody>
      </p:sp>
      <p:sp>
        <p:nvSpPr>
          <p:cNvPr id="56326" name="Rectangle 6"/>
          <p:cNvSpPr>
            <a:spLocks noChangeArrowheads="1"/>
          </p:cNvSpPr>
          <p:nvPr/>
        </p:nvSpPr>
        <p:spPr bwMode="auto">
          <a:xfrm>
            <a:off x="0" y="2095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5632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0700" y="3279775"/>
            <a:ext cx="6019800" cy="3511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1327544"/>
            <a:ext cx="8229600" cy="487362"/>
          </a:xfrm>
        </p:spPr>
        <p:txBody>
          <a:bodyPr/>
          <a:lstStyle/>
          <a:p>
            <a:r>
              <a:rPr lang="en-US" altLang="zh-CN" dirty="0">
                <a:solidFill>
                  <a:srgbClr val="0000FF"/>
                </a:solidFill>
              </a:rPr>
              <a:t>1</a:t>
            </a:r>
            <a:r>
              <a:rPr lang="zh-CN" altLang="en-US" dirty="0">
                <a:solidFill>
                  <a:srgbClr val="0000FF"/>
                </a:solidFill>
              </a:rPr>
              <a:t>、建立</a:t>
            </a:r>
            <a:r>
              <a:rPr lang="en-US" altLang="zh-CN" dirty="0">
                <a:solidFill>
                  <a:srgbClr val="0000FF"/>
                </a:solidFill>
              </a:rPr>
              <a:t>Web</a:t>
            </a:r>
            <a:r>
              <a:rPr lang="zh-CN" altLang="en-US" dirty="0">
                <a:solidFill>
                  <a:srgbClr val="0000FF"/>
                </a:solidFill>
              </a:rPr>
              <a:t>服务器的主要步骤 </a:t>
            </a:r>
            <a:endParaRPr lang="zh-CN" altLang="en-US" dirty="0">
              <a:solidFill>
                <a:srgbClr val="0000FF"/>
              </a:solidFill>
            </a:endParaRPr>
          </a:p>
        </p:txBody>
      </p:sp>
      <p:sp>
        <p:nvSpPr>
          <p:cNvPr id="58373" name="Rectangle 5"/>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5837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2257425"/>
            <a:ext cx="8458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bwMode="black">
          <a:xfrm>
            <a:off x="304800" y="155772"/>
            <a:ext cx="7162800" cy="60186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kern="0" dirty="0" smtClean="0">
                <a:solidFill>
                  <a:schemeClr val="bg1"/>
                </a:solidFill>
              </a:rPr>
              <a:t>7.4.2</a:t>
            </a:r>
            <a:r>
              <a:rPr lang="zh-CN" altLang="en-US" kern="0" dirty="0" smtClean="0">
                <a:solidFill>
                  <a:schemeClr val="bg1"/>
                </a:solidFill>
              </a:rPr>
              <a:t>　</a:t>
            </a:r>
            <a:r>
              <a:rPr lang="en-US" altLang="zh-CN" kern="0" dirty="0" smtClean="0">
                <a:solidFill>
                  <a:schemeClr val="bg1"/>
                </a:solidFill>
              </a:rPr>
              <a:t>Web</a:t>
            </a:r>
            <a:r>
              <a:rPr lang="zh-CN" altLang="en-US" kern="0" dirty="0" smtClean="0">
                <a:solidFill>
                  <a:schemeClr val="bg1"/>
                </a:solidFill>
              </a:rPr>
              <a:t>服务器的程序设计</a:t>
            </a:r>
            <a:endParaRPr lang="zh-CN" altLang="en-US" kern="0" dirty="0">
              <a:solidFill>
                <a:schemeClr val="bg1"/>
              </a:solidFill>
            </a:endParaRPr>
          </a:p>
        </p:txBody>
      </p:sp>
    </p:spTree>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19099" y="1079697"/>
            <a:ext cx="8181976" cy="601860"/>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）建立客户端与服务器端的</a:t>
            </a:r>
            <a:r>
              <a:rPr lang="en-US" altLang="zh-CN" dirty="0">
                <a:solidFill>
                  <a:schemeClr val="bg1"/>
                </a:solidFill>
                <a:latin typeface="微软雅黑" panose="020B0503020204020204" pitchFamily="34" charset="-122"/>
                <a:ea typeface="微软雅黑" panose="020B0503020204020204" pitchFamily="34" charset="-122"/>
              </a:rPr>
              <a:t>socket</a:t>
            </a:r>
            <a:r>
              <a:rPr lang="zh-CN" altLang="en-US" dirty="0">
                <a:solidFill>
                  <a:schemeClr val="bg1"/>
                </a:solidFill>
                <a:latin typeface="微软雅黑" panose="020B0503020204020204" pitchFamily="34" charset="-122"/>
                <a:ea typeface="微软雅黑" panose="020B0503020204020204" pitchFamily="34" charset="-122"/>
              </a:rPr>
              <a:t>套接字通信</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9395" name="Rectangle 3"/>
          <p:cNvSpPr>
            <a:spLocks noGrp="1" noChangeArrowheads="1"/>
          </p:cNvSpPr>
          <p:nvPr>
            <p:ph type="body" idx="1"/>
          </p:nvPr>
        </p:nvSpPr>
        <p:spPr>
          <a:xfrm>
            <a:off x="457199" y="1729181"/>
            <a:ext cx="8448675" cy="4947843"/>
          </a:xfrm>
          <a:solidFill>
            <a:schemeClr val="tx2"/>
          </a:solidFill>
        </p:spPr>
        <p:txBody>
          <a:bodyPr/>
          <a:lstStyle/>
          <a:p>
            <a:pPr>
              <a:lnSpc>
                <a:spcPct val="120000"/>
              </a:lnSpc>
              <a:spcBef>
                <a:spcPts val="0"/>
              </a:spcBef>
            </a:pPr>
            <a:r>
              <a:rPr lang="zh-CN" altLang="en-US" sz="2400" dirty="0"/>
              <a:t>服务器端建立基于</a:t>
            </a:r>
            <a:r>
              <a:rPr lang="en-US" altLang="zh-CN" sz="2400" dirty="0"/>
              <a:t>TCP</a:t>
            </a:r>
            <a:r>
              <a:rPr lang="zh-CN" altLang="en-US" sz="2400" dirty="0"/>
              <a:t>服务的</a:t>
            </a:r>
            <a:r>
              <a:rPr lang="en-US" altLang="zh-CN" sz="2400" dirty="0"/>
              <a:t>socket</a:t>
            </a:r>
            <a:r>
              <a:rPr lang="zh-CN" altLang="en-US" sz="2400" dirty="0"/>
              <a:t>套接字通信，一般需要经过</a:t>
            </a:r>
            <a:r>
              <a:rPr lang="en-US" altLang="zh-CN" sz="2400" dirty="0"/>
              <a:t>3</a:t>
            </a:r>
            <a:r>
              <a:rPr lang="zh-CN" altLang="en-US" sz="2400" dirty="0"/>
              <a:t>个过程：</a:t>
            </a:r>
            <a:endParaRPr lang="zh-CN" altLang="en-US" sz="2400" dirty="0"/>
          </a:p>
          <a:p>
            <a:pPr marL="0" indent="0">
              <a:lnSpc>
                <a:spcPct val="120000"/>
              </a:lnSpc>
              <a:spcBef>
                <a:spcPts val="0"/>
              </a:spcBef>
              <a:buNone/>
            </a:pPr>
            <a:r>
              <a:rPr lang="zh-CN" altLang="en-US" sz="2400" dirty="0" smtClean="0">
                <a:sym typeface="Wingdings 2" panose="05020102010507070707" pitchFamily="18" charset="2"/>
              </a:rPr>
              <a:t>   </a:t>
            </a:r>
            <a:r>
              <a:rPr lang="zh-CN" altLang="en-US" sz="2400" dirty="0" smtClean="0"/>
              <a:t>创建</a:t>
            </a:r>
            <a:r>
              <a:rPr lang="zh-CN" altLang="en-US" sz="2400" dirty="0"/>
              <a:t>一个</a:t>
            </a:r>
            <a:r>
              <a:rPr lang="en-US" altLang="zh-CN" sz="2400" dirty="0"/>
              <a:t>socket</a:t>
            </a:r>
            <a:r>
              <a:rPr lang="zh-CN" altLang="en-US" sz="2400" dirty="0"/>
              <a:t>套接字描述符：</a:t>
            </a:r>
            <a:endParaRPr lang="zh-CN" altLang="en-US" sz="2400" dirty="0"/>
          </a:p>
          <a:p>
            <a:pPr marL="0" indent="0">
              <a:lnSpc>
                <a:spcPct val="120000"/>
              </a:lnSpc>
              <a:spcBef>
                <a:spcPts val="0"/>
              </a:spcBef>
              <a:buNone/>
            </a:pPr>
            <a:r>
              <a:rPr lang="en-US" altLang="zh-CN" sz="2400" dirty="0" smtClean="0">
                <a:solidFill>
                  <a:srgbClr val="FF0000"/>
                </a:solidFill>
              </a:rPr>
              <a:t>       </a:t>
            </a:r>
            <a:r>
              <a:rPr lang="en-US" altLang="zh-CN" sz="2400" dirty="0" err="1" smtClean="0">
                <a:solidFill>
                  <a:srgbClr val="FF0000"/>
                </a:solidFill>
              </a:rPr>
              <a:t>sockfd</a:t>
            </a:r>
            <a:r>
              <a:rPr lang="en-US" altLang="zh-CN" sz="2400" dirty="0" smtClean="0">
                <a:solidFill>
                  <a:srgbClr val="FF0000"/>
                </a:solidFill>
              </a:rPr>
              <a:t> </a:t>
            </a:r>
            <a:r>
              <a:rPr lang="en-US" altLang="zh-CN" sz="2400" dirty="0">
                <a:solidFill>
                  <a:srgbClr val="FF0000"/>
                </a:solidFill>
              </a:rPr>
              <a:t>= socket(AF_INET, SOCK_STREAM, 0);</a:t>
            </a:r>
            <a:endParaRPr lang="en-US" altLang="zh-CN" sz="2400" dirty="0">
              <a:solidFill>
                <a:srgbClr val="FF0000"/>
              </a:solidFill>
            </a:endParaRPr>
          </a:p>
          <a:p>
            <a:pPr marL="0" indent="0">
              <a:lnSpc>
                <a:spcPct val="120000"/>
              </a:lnSpc>
              <a:spcBef>
                <a:spcPts val="0"/>
              </a:spcBef>
              <a:buNone/>
            </a:pPr>
            <a:r>
              <a:rPr lang="zh-CN" altLang="en-US" sz="2400" dirty="0" smtClean="0">
                <a:sym typeface="Wingdings 2" panose="05020102010507070707" pitchFamily="18" charset="2"/>
              </a:rPr>
              <a:t>   </a:t>
            </a:r>
            <a:r>
              <a:rPr lang="zh-CN" altLang="en-US" sz="2400" dirty="0" smtClean="0"/>
              <a:t>给</a:t>
            </a:r>
            <a:r>
              <a:rPr lang="en-US" altLang="zh-CN" sz="2400" dirty="0"/>
              <a:t>socket</a:t>
            </a:r>
            <a:r>
              <a:rPr lang="zh-CN" altLang="en-US" sz="2400" dirty="0"/>
              <a:t>绑定一个地址和端口号：</a:t>
            </a:r>
            <a:endParaRPr lang="zh-CN" altLang="en-US" sz="2400" dirty="0"/>
          </a:p>
          <a:p>
            <a:pPr marL="0" indent="0">
              <a:lnSpc>
                <a:spcPct val="120000"/>
              </a:lnSpc>
              <a:spcBef>
                <a:spcPts val="0"/>
              </a:spcBef>
              <a:buNone/>
            </a:pPr>
            <a:r>
              <a:rPr lang="en-US" altLang="zh-CN" sz="2400" dirty="0" smtClean="0">
                <a:solidFill>
                  <a:srgbClr val="FF0000"/>
                </a:solidFill>
              </a:rPr>
              <a:t>       bind(</a:t>
            </a:r>
            <a:r>
              <a:rPr lang="en-US" altLang="zh-CN" sz="2400" dirty="0" err="1" smtClean="0">
                <a:solidFill>
                  <a:srgbClr val="FF0000"/>
                </a:solidFill>
              </a:rPr>
              <a:t>sockfd</a:t>
            </a:r>
            <a:r>
              <a:rPr lang="en-US" altLang="zh-CN" sz="2400" dirty="0">
                <a:solidFill>
                  <a:srgbClr val="FF0000"/>
                </a:solidFill>
              </a:rPr>
              <a:t>, (</a:t>
            </a:r>
            <a:r>
              <a:rPr lang="en-US" altLang="zh-CN" sz="2400" dirty="0" err="1">
                <a:solidFill>
                  <a:srgbClr val="FF0000"/>
                </a:solidFill>
              </a:rPr>
              <a:t>struct</a:t>
            </a:r>
            <a:r>
              <a:rPr lang="en-US" altLang="zh-CN" sz="2400" dirty="0">
                <a:solidFill>
                  <a:srgbClr val="FF0000"/>
                </a:solidFill>
              </a:rPr>
              <a:t> </a:t>
            </a:r>
            <a:r>
              <a:rPr lang="en-US" altLang="zh-CN" sz="2400" dirty="0" err="1">
                <a:solidFill>
                  <a:srgbClr val="FF0000"/>
                </a:solidFill>
              </a:rPr>
              <a:t>sockaddr</a:t>
            </a:r>
            <a:r>
              <a:rPr lang="en-US" altLang="zh-CN" sz="2400" dirty="0">
                <a:solidFill>
                  <a:srgbClr val="FF0000"/>
                </a:solidFill>
              </a:rPr>
              <a:t> *)&amp;</a:t>
            </a:r>
            <a:r>
              <a:rPr lang="en-US" altLang="zh-CN" sz="2400" dirty="0" err="1" smtClean="0">
                <a:solidFill>
                  <a:srgbClr val="FF0000"/>
                </a:solidFill>
              </a:rPr>
              <a:t>server_sockaddr</a:t>
            </a:r>
            <a:r>
              <a:rPr lang="en-US" altLang="zh-CN" sz="2400" dirty="0" smtClean="0">
                <a:solidFill>
                  <a:srgbClr val="FF0000"/>
                </a:solidFill>
              </a:rPr>
              <a:t> ,</a:t>
            </a:r>
            <a:endParaRPr lang="en-US" altLang="zh-CN" sz="2400" dirty="0" smtClean="0">
              <a:solidFill>
                <a:srgbClr val="FF0000"/>
              </a:solidFill>
            </a:endParaRPr>
          </a:p>
          <a:p>
            <a:pPr marL="0" indent="0">
              <a:lnSpc>
                <a:spcPct val="120000"/>
              </a:lnSpc>
              <a:spcBef>
                <a:spcPts val="0"/>
              </a:spcBef>
              <a:buNone/>
            </a:pPr>
            <a:r>
              <a:rPr lang="en-US" altLang="zh-CN" sz="2400" dirty="0">
                <a:solidFill>
                  <a:srgbClr val="FF0000"/>
                </a:solidFill>
              </a:rPr>
              <a:t> </a:t>
            </a:r>
            <a:r>
              <a:rPr lang="en-US" altLang="zh-CN" sz="2400" dirty="0" smtClean="0">
                <a:solidFill>
                  <a:srgbClr val="FF0000"/>
                </a:solidFill>
              </a:rPr>
              <a:t>             </a:t>
            </a:r>
            <a:r>
              <a:rPr lang="en-US" altLang="zh-CN" sz="2400" dirty="0" err="1" smtClean="0">
                <a:solidFill>
                  <a:srgbClr val="FF0000"/>
                </a:solidFill>
              </a:rPr>
              <a:t>sizeof</a:t>
            </a:r>
            <a:r>
              <a:rPr lang="en-US" altLang="zh-CN" sz="2400" dirty="0" smtClean="0">
                <a:solidFill>
                  <a:srgbClr val="FF0000"/>
                </a:solidFill>
              </a:rPr>
              <a:t>(</a:t>
            </a:r>
            <a:r>
              <a:rPr lang="en-US" altLang="zh-CN" sz="2400" dirty="0" err="1" smtClean="0">
                <a:solidFill>
                  <a:srgbClr val="FF0000"/>
                </a:solidFill>
              </a:rPr>
              <a:t>server_sockaddr</a:t>
            </a:r>
            <a:r>
              <a:rPr lang="en-US" altLang="zh-CN" sz="2400" dirty="0">
                <a:solidFill>
                  <a:srgbClr val="FF0000"/>
                </a:solidFill>
              </a:rPr>
              <a:t>));</a:t>
            </a:r>
            <a:endParaRPr lang="en-US" altLang="zh-CN" sz="2400" dirty="0">
              <a:solidFill>
                <a:srgbClr val="FF0000"/>
              </a:solidFill>
            </a:endParaRPr>
          </a:p>
          <a:p>
            <a:pPr marL="0" indent="0">
              <a:lnSpc>
                <a:spcPct val="120000"/>
              </a:lnSpc>
              <a:spcBef>
                <a:spcPts val="0"/>
              </a:spcBef>
              <a:buNone/>
            </a:pPr>
            <a:r>
              <a:rPr lang="zh-CN" altLang="en-US" sz="2400" dirty="0" smtClean="0">
                <a:sym typeface="Wingdings 2" panose="05020102010507070707" pitchFamily="18" charset="2"/>
              </a:rPr>
              <a:t>    </a:t>
            </a:r>
            <a:r>
              <a:rPr lang="zh-CN" altLang="en-US" sz="2400" dirty="0" smtClean="0"/>
              <a:t>监听</a:t>
            </a:r>
            <a:r>
              <a:rPr lang="zh-CN" altLang="en-US" sz="2400" dirty="0"/>
              <a:t>套接字端口，等待连接请求，一旦有接入，则创建一个新套接字描述符</a:t>
            </a:r>
            <a:r>
              <a:rPr lang="en-US" altLang="zh-CN" sz="2400" dirty="0" err="1"/>
              <a:t>fd</a:t>
            </a:r>
            <a:r>
              <a:rPr lang="zh-CN" altLang="en-US" sz="2400" dirty="0"/>
              <a:t>：</a:t>
            </a:r>
            <a:endParaRPr lang="zh-CN" altLang="en-US" sz="2400" dirty="0"/>
          </a:p>
          <a:p>
            <a:pPr marL="0" indent="0">
              <a:lnSpc>
                <a:spcPct val="120000"/>
              </a:lnSpc>
              <a:spcBef>
                <a:spcPts val="0"/>
              </a:spcBef>
              <a:buNone/>
            </a:pPr>
            <a:r>
              <a:rPr lang="en-US" altLang="zh-CN" sz="2400" dirty="0" smtClean="0"/>
              <a:t>        </a:t>
            </a:r>
            <a:r>
              <a:rPr lang="en-US" altLang="zh-CN" sz="2400" dirty="0" smtClean="0">
                <a:solidFill>
                  <a:srgbClr val="FF0000"/>
                </a:solidFill>
              </a:rPr>
              <a:t>listen(</a:t>
            </a:r>
            <a:r>
              <a:rPr lang="en-US" altLang="zh-CN" sz="2400" dirty="0" err="1" smtClean="0">
                <a:solidFill>
                  <a:srgbClr val="FF0000"/>
                </a:solidFill>
              </a:rPr>
              <a:t>sockfd</a:t>
            </a:r>
            <a:r>
              <a:rPr lang="en-US" altLang="zh-CN" sz="2400" dirty="0">
                <a:solidFill>
                  <a:srgbClr val="FF0000"/>
                </a:solidFill>
              </a:rPr>
              <a:t>, 8*3</a:t>
            </a:r>
            <a:r>
              <a:rPr lang="en-US" altLang="zh-CN" sz="2400" dirty="0" smtClean="0">
                <a:solidFill>
                  <a:srgbClr val="FF0000"/>
                </a:solidFill>
              </a:rPr>
              <a:t>);  //3</a:t>
            </a:r>
            <a:r>
              <a:rPr lang="zh-CN" altLang="en-US" sz="2400" dirty="0" smtClean="0">
                <a:solidFill>
                  <a:srgbClr val="FF0000"/>
                </a:solidFill>
              </a:rPr>
              <a:t>个客户端，每个页面需</a:t>
            </a:r>
            <a:r>
              <a:rPr lang="en-US" altLang="zh-CN" sz="2400" dirty="0" smtClean="0">
                <a:solidFill>
                  <a:srgbClr val="FF0000"/>
                </a:solidFill>
              </a:rPr>
              <a:t>8</a:t>
            </a:r>
            <a:r>
              <a:rPr lang="zh-CN" altLang="en-US" sz="2400" dirty="0" smtClean="0">
                <a:solidFill>
                  <a:srgbClr val="FF0000"/>
                </a:solidFill>
              </a:rPr>
              <a:t>个文件</a:t>
            </a:r>
            <a:endParaRPr lang="en-US" altLang="zh-CN" sz="2400" dirty="0" smtClean="0">
              <a:solidFill>
                <a:srgbClr val="FF0000"/>
              </a:solidFill>
            </a:endParaRPr>
          </a:p>
          <a:p>
            <a:pPr marL="0" indent="0">
              <a:lnSpc>
                <a:spcPct val="120000"/>
              </a:lnSpc>
              <a:spcBef>
                <a:spcPts val="0"/>
              </a:spcBef>
              <a:buNone/>
            </a:pPr>
            <a:r>
              <a:rPr lang="en-US" altLang="zh-CN" sz="2400" dirty="0">
                <a:solidFill>
                  <a:srgbClr val="FF0000"/>
                </a:solidFill>
              </a:rPr>
              <a:t> </a:t>
            </a:r>
            <a:r>
              <a:rPr lang="en-US" altLang="zh-CN" sz="2400" dirty="0" smtClean="0">
                <a:solidFill>
                  <a:srgbClr val="FF0000"/>
                </a:solidFill>
              </a:rPr>
              <a:t>       </a:t>
            </a:r>
            <a:r>
              <a:rPr lang="en-US" altLang="zh-CN" sz="2400" dirty="0" err="1" smtClean="0">
                <a:solidFill>
                  <a:srgbClr val="FF0000"/>
                </a:solidFill>
              </a:rPr>
              <a:t>fd</a:t>
            </a:r>
            <a:r>
              <a:rPr lang="en-US" altLang="zh-CN" sz="2400" dirty="0" smtClean="0">
                <a:solidFill>
                  <a:srgbClr val="FF0000"/>
                </a:solidFill>
              </a:rPr>
              <a:t> </a:t>
            </a:r>
            <a:r>
              <a:rPr lang="en-US" altLang="zh-CN" sz="2400" dirty="0">
                <a:solidFill>
                  <a:srgbClr val="FF0000"/>
                </a:solidFill>
              </a:rPr>
              <a:t>= accept(</a:t>
            </a:r>
            <a:r>
              <a:rPr lang="en-US" altLang="zh-CN" sz="2400" dirty="0" err="1">
                <a:solidFill>
                  <a:srgbClr val="FF0000"/>
                </a:solidFill>
              </a:rPr>
              <a:t>sockfd</a:t>
            </a:r>
            <a:r>
              <a:rPr lang="en-US" altLang="zh-CN" sz="2400" dirty="0">
                <a:solidFill>
                  <a:srgbClr val="FF0000"/>
                </a:solidFill>
              </a:rPr>
              <a:t>, (void *)&amp;</a:t>
            </a:r>
            <a:r>
              <a:rPr lang="en-US" altLang="zh-CN" sz="2400" dirty="0" err="1">
                <a:solidFill>
                  <a:srgbClr val="FF0000"/>
                </a:solidFill>
              </a:rPr>
              <a:t>ec</a:t>
            </a:r>
            <a:r>
              <a:rPr lang="en-US" altLang="zh-CN" sz="2400" dirty="0">
                <a:solidFill>
                  <a:srgbClr val="FF0000"/>
                </a:solidFill>
              </a:rPr>
              <a:t>, &amp;</a:t>
            </a:r>
            <a:r>
              <a:rPr lang="en-US" altLang="zh-CN" sz="2400" dirty="0" err="1">
                <a:solidFill>
                  <a:srgbClr val="FF0000"/>
                </a:solidFill>
              </a:rPr>
              <a:t>len</a:t>
            </a:r>
            <a:r>
              <a:rPr lang="en-US" altLang="zh-CN" sz="2400" dirty="0">
                <a:solidFill>
                  <a:srgbClr val="FF0000"/>
                </a:solidFill>
              </a:rPr>
              <a:t>); </a:t>
            </a:r>
            <a:endParaRPr lang="en-US" altLang="zh-CN" sz="2400" dirty="0">
              <a:solidFill>
                <a:srgbClr val="FF0000"/>
              </a:solidFill>
            </a:endParaRPr>
          </a:p>
        </p:txBody>
      </p:sp>
      <p:sp>
        <p:nvSpPr>
          <p:cNvPr id="4" name="Rectangle 2"/>
          <p:cNvSpPr txBox="1">
            <a:spLocks noChangeArrowheads="1"/>
          </p:cNvSpPr>
          <p:nvPr/>
        </p:nvSpPr>
        <p:spPr bwMode="black">
          <a:xfrm>
            <a:off x="304800" y="155772"/>
            <a:ext cx="7162800" cy="60186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kern="0" dirty="0" smtClean="0">
                <a:solidFill>
                  <a:schemeClr val="bg1"/>
                </a:solidFill>
              </a:rPr>
              <a:t>7.4.2</a:t>
            </a:r>
            <a:r>
              <a:rPr lang="zh-CN" altLang="en-US" kern="0" dirty="0" smtClean="0">
                <a:solidFill>
                  <a:schemeClr val="bg1"/>
                </a:solidFill>
              </a:rPr>
              <a:t>　</a:t>
            </a:r>
            <a:r>
              <a:rPr lang="en-US" altLang="zh-CN" kern="0" dirty="0" smtClean="0">
                <a:solidFill>
                  <a:schemeClr val="bg1"/>
                </a:solidFill>
              </a:rPr>
              <a:t>Web</a:t>
            </a:r>
            <a:r>
              <a:rPr lang="zh-CN" altLang="en-US" kern="0" dirty="0" smtClean="0">
                <a:solidFill>
                  <a:schemeClr val="bg1"/>
                </a:solidFill>
              </a:rPr>
              <a:t>服务器的程序设计</a:t>
            </a:r>
            <a:endParaRPr lang="zh-CN" altLang="en-US" kern="0" dirty="0">
              <a:solidFill>
                <a:schemeClr val="bg1"/>
              </a:solidFill>
            </a:endParaRPr>
          </a:p>
        </p:txBody>
      </p:sp>
    </p:spTree>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38125" y="1117797"/>
            <a:ext cx="7162800" cy="601860"/>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）客户端连接处理 </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0419" name="Rectangle 3"/>
          <p:cNvSpPr>
            <a:spLocks noGrp="1" noChangeArrowheads="1"/>
          </p:cNvSpPr>
          <p:nvPr>
            <p:ph type="body" idx="1"/>
          </p:nvPr>
        </p:nvSpPr>
        <p:spPr>
          <a:xfrm>
            <a:off x="304800" y="1876425"/>
            <a:ext cx="8477250" cy="2428875"/>
          </a:xfrm>
        </p:spPr>
        <p:txBody>
          <a:bodyPr/>
          <a:lstStyle/>
          <a:p>
            <a:pPr>
              <a:lnSpc>
                <a:spcPct val="150000"/>
              </a:lnSpc>
            </a:pPr>
            <a:r>
              <a:rPr lang="zh-CN" altLang="en-US" dirty="0"/>
              <a:t>调用函数</a:t>
            </a:r>
            <a:r>
              <a:rPr lang="en-US" altLang="zh-CN" dirty="0" err="1">
                <a:solidFill>
                  <a:srgbClr val="FF0000"/>
                </a:solidFill>
              </a:rPr>
              <a:t>HandleConnect</a:t>
            </a:r>
            <a:r>
              <a:rPr lang="en-US" altLang="zh-CN" dirty="0">
                <a:solidFill>
                  <a:srgbClr val="FF0000"/>
                </a:solidFill>
              </a:rPr>
              <a:t>( )</a:t>
            </a:r>
            <a:r>
              <a:rPr lang="zh-CN" altLang="en-US" dirty="0"/>
              <a:t>处理客户端的连接请求。在这个函数中</a:t>
            </a:r>
            <a:r>
              <a:rPr lang="zh-CN" altLang="en-US" dirty="0" smtClean="0"/>
              <a:t>，用</a:t>
            </a:r>
            <a:r>
              <a:rPr lang="en-US" altLang="zh-CN" dirty="0" err="1">
                <a:solidFill>
                  <a:srgbClr val="FF0000"/>
                </a:solidFill>
              </a:rPr>
              <a:t>fdopen</a:t>
            </a:r>
            <a:r>
              <a:rPr lang="en-US" altLang="zh-CN" dirty="0">
                <a:solidFill>
                  <a:srgbClr val="FF0000"/>
                </a:solidFill>
              </a:rPr>
              <a:t>( )</a:t>
            </a:r>
            <a:r>
              <a:rPr lang="zh-CN" altLang="en-US" dirty="0">
                <a:solidFill>
                  <a:srgbClr val="FF0000"/>
                </a:solidFill>
              </a:rPr>
              <a:t>函数将套接字描述符</a:t>
            </a:r>
            <a:r>
              <a:rPr lang="en-US" altLang="zh-CN" dirty="0" err="1">
                <a:solidFill>
                  <a:srgbClr val="FF0000"/>
                </a:solidFill>
              </a:rPr>
              <a:t>fd</a:t>
            </a:r>
            <a:r>
              <a:rPr lang="zh-CN" altLang="en-US" dirty="0">
                <a:solidFill>
                  <a:srgbClr val="FF0000"/>
                </a:solidFill>
              </a:rPr>
              <a:t>转为文件指针</a:t>
            </a:r>
            <a:r>
              <a:rPr lang="zh-CN" altLang="en-US" dirty="0"/>
              <a:t>，再用</a:t>
            </a:r>
            <a:r>
              <a:rPr lang="en-US" altLang="zh-CN" dirty="0" err="1"/>
              <a:t>fgets</a:t>
            </a:r>
            <a:r>
              <a:rPr lang="en-US" altLang="zh-CN" dirty="0"/>
              <a:t>( )</a:t>
            </a:r>
            <a:r>
              <a:rPr lang="zh-CN" altLang="en-US" dirty="0"/>
              <a:t>函数将其内容存放到缓冲区中，以便对其请求进行分析处理。 </a:t>
            </a:r>
            <a:endParaRPr lang="zh-CN" altLang="en-US" dirty="0"/>
          </a:p>
        </p:txBody>
      </p:sp>
      <p:sp>
        <p:nvSpPr>
          <p:cNvPr id="4" name="Rectangle 2"/>
          <p:cNvSpPr txBox="1">
            <a:spLocks noChangeArrowheads="1"/>
          </p:cNvSpPr>
          <p:nvPr/>
        </p:nvSpPr>
        <p:spPr bwMode="black">
          <a:xfrm>
            <a:off x="304800" y="155772"/>
            <a:ext cx="7162800" cy="60186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kern="0" dirty="0" smtClean="0">
                <a:solidFill>
                  <a:schemeClr val="bg1"/>
                </a:solidFill>
              </a:rPr>
              <a:t>7.4.2</a:t>
            </a:r>
            <a:r>
              <a:rPr lang="zh-CN" altLang="en-US" kern="0" dirty="0" smtClean="0">
                <a:solidFill>
                  <a:schemeClr val="bg1"/>
                </a:solidFill>
              </a:rPr>
              <a:t>　</a:t>
            </a:r>
            <a:r>
              <a:rPr lang="en-US" altLang="zh-CN" kern="0" dirty="0" smtClean="0">
                <a:solidFill>
                  <a:schemeClr val="bg1"/>
                </a:solidFill>
              </a:rPr>
              <a:t>Web</a:t>
            </a:r>
            <a:r>
              <a:rPr lang="zh-CN" altLang="en-US" kern="0" dirty="0" smtClean="0">
                <a:solidFill>
                  <a:schemeClr val="bg1"/>
                </a:solidFill>
              </a:rPr>
              <a:t>服务器的程序设计</a:t>
            </a:r>
            <a:endParaRPr lang="zh-CN" altLang="en-US" kern="0" dirty="0">
              <a:solidFill>
                <a:schemeClr val="bg1"/>
              </a:solidFill>
            </a:endParaRPr>
          </a:p>
        </p:txBody>
      </p:sp>
    </p:spTree>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38125" y="1117797"/>
            <a:ext cx="7162800" cy="601860"/>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）客户端连接处理 </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0419" name="Rectangle 3"/>
          <p:cNvSpPr>
            <a:spLocks noGrp="1" noChangeArrowheads="1"/>
          </p:cNvSpPr>
          <p:nvPr>
            <p:ph type="body" idx="1"/>
          </p:nvPr>
        </p:nvSpPr>
        <p:spPr>
          <a:xfrm>
            <a:off x="304800" y="1876425"/>
            <a:ext cx="8477250" cy="3619500"/>
          </a:xfrm>
        </p:spPr>
        <p:txBody>
          <a:bodyPr/>
          <a:lstStyle/>
          <a:p>
            <a:pPr>
              <a:lnSpc>
                <a:spcPct val="150000"/>
              </a:lnSpc>
            </a:pPr>
            <a:r>
              <a:rPr lang="en-US" altLang="zh-CN" dirty="0" err="1" smtClean="0"/>
              <a:t>fdopen</a:t>
            </a:r>
            <a:r>
              <a:rPr lang="zh-CN" altLang="en-US" dirty="0" smtClean="0"/>
              <a:t>（）函数取</a:t>
            </a:r>
            <a:r>
              <a:rPr lang="zh-CN" altLang="en-US" dirty="0"/>
              <a:t>一个现存的文件</a:t>
            </a:r>
            <a:r>
              <a:rPr lang="zh-CN" altLang="en-US" dirty="0" smtClean="0"/>
              <a:t>描述符，</a:t>
            </a:r>
            <a:r>
              <a:rPr lang="zh-CN" altLang="en-US" dirty="0"/>
              <a:t>并使一个标准的</a:t>
            </a:r>
            <a:r>
              <a:rPr lang="en-US" altLang="zh-CN" dirty="0"/>
              <a:t>I/O</a:t>
            </a:r>
            <a:r>
              <a:rPr lang="zh-CN" altLang="en-US" dirty="0"/>
              <a:t>流与该描述符相结合。此函数</a:t>
            </a:r>
            <a:r>
              <a:rPr lang="zh-CN" altLang="en-US" dirty="0">
                <a:solidFill>
                  <a:srgbClr val="FF0000"/>
                </a:solidFill>
              </a:rPr>
              <a:t>常用于由创建管道和网络通信通道函数获得的描述符</a:t>
            </a:r>
            <a:r>
              <a:rPr lang="zh-CN" altLang="en-US" dirty="0"/>
              <a:t>。因为这些特殊类型的文件不能用标准</a:t>
            </a:r>
            <a:r>
              <a:rPr lang="en-US" altLang="zh-CN" dirty="0"/>
              <a:t>I/O </a:t>
            </a:r>
            <a:r>
              <a:rPr lang="en-US" altLang="zh-CN" dirty="0" err="1"/>
              <a:t>fopen</a:t>
            </a:r>
            <a:r>
              <a:rPr lang="zh-CN" altLang="en-US" dirty="0"/>
              <a:t>函数打开，首先必须先调用设备专用函数以获得一个文件描述符，然后用</a:t>
            </a:r>
            <a:r>
              <a:rPr lang="en-US" altLang="zh-CN" dirty="0" err="1"/>
              <a:t>fdopen</a:t>
            </a:r>
            <a:r>
              <a:rPr lang="zh-CN" altLang="en-US" dirty="0"/>
              <a:t>使一个标准</a:t>
            </a:r>
            <a:r>
              <a:rPr lang="en-US" altLang="zh-CN" dirty="0"/>
              <a:t>I/O</a:t>
            </a:r>
            <a:r>
              <a:rPr lang="zh-CN" altLang="en-US" dirty="0"/>
              <a:t>流与该描述符相结合。</a:t>
            </a:r>
            <a:endParaRPr lang="zh-CN" altLang="en-US" dirty="0"/>
          </a:p>
        </p:txBody>
      </p:sp>
      <p:sp>
        <p:nvSpPr>
          <p:cNvPr id="4" name="Rectangle 2"/>
          <p:cNvSpPr txBox="1">
            <a:spLocks noChangeArrowheads="1"/>
          </p:cNvSpPr>
          <p:nvPr/>
        </p:nvSpPr>
        <p:spPr bwMode="black">
          <a:xfrm>
            <a:off x="304800" y="155772"/>
            <a:ext cx="7162800" cy="60186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kern="0" dirty="0" smtClean="0">
                <a:solidFill>
                  <a:schemeClr val="bg1"/>
                </a:solidFill>
              </a:rPr>
              <a:t>7.4.2</a:t>
            </a:r>
            <a:r>
              <a:rPr lang="zh-CN" altLang="en-US" kern="0" dirty="0" smtClean="0">
                <a:solidFill>
                  <a:schemeClr val="bg1"/>
                </a:solidFill>
              </a:rPr>
              <a:t>　</a:t>
            </a:r>
            <a:r>
              <a:rPr lang="en-US" altLang="zh-CN" kern="0" dirty="0" smtClean="0">
                <a:solidFill>
                  <a:schemeClr val="bg1"/>
                </a:solidFill>
              </a:rPr>
              <a:t>Web</a:t>
            </a:r>
            <a:r>
              <a:rPr lang="zh-CN" altLang="en-US" kern="0" dirty="0" smtClean="0">
                <a:solidFill>
                  <a:schemeClr val="bg1"/>
                </a:solidFill>
              </a:rPr>
              <a:t>服务器的程序设计</a:t>
            </a:r>
            <a:endParaRPr lang="zh-CN" altLang="en-US" kern="0" dirty="0">
              <a:solidFill>
                <a:schemeClr val="bg1"/>
              </a:solidFill>
            </a:endParaRPr>
          </a:p>
        </p:txBody>
      </p:sp>
    </p:spTree>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38125" y="1117797"/>
            <a:ext cx="7162800" cy="601860"/>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）客户端连接处理 </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0419" name="Rectangle 3"/>
          <p:cNvSpPr>
            <a:spLocks noGrp="1" noChangeArrowheads="1"/>
          </p:cNvSpPr>
          <p:nvPr>
            <p:ph type="body" idx="1"/>
          </p:nvPr>
        </p:nvSpPr>
        <p:spPr>
          <a:xfrm>
            <a:off x="304800" y="1876425"/>
            <a:ext cx="8477250" cy="4876800"/>
          </a:xfrm>
        </p:spPr>
        <p:txBody>
          <a:bodyPr/>
          <a:lstStyle/>
          <a:p>
            <a:pPr marL="0" indent="0">
              <a:lnSpc>
                <a:spcPct val="150000"/>
              </a:lnSpc>
              <a:buNone/>
            </a:pPr>
            <a:r>
              <a:rPr lang="zh-CN" altLang="en-US" dirty="0" smtClean="0"/>
              <a:t>函数原型：</a:t>
            </a:r>
            <a:r>
              <a:rPr lang="en-US" altLang="zh-CN" dirty="0">
                <a:solidFill>
                  <a:srgbClr val="FF0000"/>
                </a:solidFill>
              </a:rPr>
              <a:t>FILE* </a:t>
            </a:r>
            <a:r>
              <a:rPr lang="en-US" altLang="zh-CN" dirty="0" err="1">
                <a:solidFill>
                  <a:srgbClr val="FF0000"/>
                </a:solidFill>
              </a:rPr>
              <a:t>fdopen</a:t>
            </a:r>
            <a:r>
              <a:rPr lang="en-US" altLang="zh-CN" dirty="0">
                <a:solidFill>
                  <a:srgbClr val="FF0000"/>
                </a:solidFill>
              </a:rPr>
              <a:t>(</a:t>
            </a:r>
            <a:r>
              <a:rPr lang="en-US" altLang="zh-CN" dirty="0" err="1">
                <a:solidFill>
                  <a:srgbClr val="FF0000"/>
                </a:solidFill>
              </a:rPr>
              <a:t>int</a:t>
            </a:r>
            <a:r>
              <a:rPr lang="en-US" altLang="zh-CN" dirty="0">
                <a:solidFill>
                  <a:srgbClr val="FF0000"/>
                </a:solidFill>
              </a:rPr>
              <a:t> </a:t>
            </a:r>
            <a:r>
              <a:rPr lang="en-US" altLang="zh-CN" dirty="0" err="1" smtClean="0">
                <a:solidFill>
                  <a:srgbClr val="FF0000"/>
                </a:solidFill>
              </a:rPr>
              <a:t>fd</a:t>
            </a:r>
            <a:r>
              <a:rPr lang="en-US" altLang="zh-CN" dirty="0" smtClean="0">
                <a:solidFill>
                  <a:srgbClr val="FF0000"/>
                </a:solidFill>
              </a:rPr>
              <a:t> , </a:t>
            </a:r>
            <a:r>
              <a:rPr lang="en-US" altLang="zh-CN" dirty="0" err="1">
                <a:solidFill>
                  <a:srgbClr val="FF0000"/>
                </a:solidFill>
              </a:rPr>
              <a:t>const</a:t>
            </a:r>
            <a:r>
              <a:rPr lang="en-US" altLang="zh-CN" dirty="0">
                <a:solidFill>
                  <a:srgbClr val="FF0000"/>
                </a:solidFill>
              </a:rPr>
              <a:t> char* type);</a:t>
            </a:r>
            <a:endParaRPr lang="en-US" altLang="zh-CN" dirty="0" smtClean="0">
              <a:solidFill>
                <a:srgbClr val="FF0000"/>
              </a:solidFill>
            </a:endParaRPr>
          </a:p>
          <a:p>
            <a:pPr marL="0" indent="0">
              <a:lnSpc>
                <a:spcPct val="150000"/>
              </a:lnSpc>
              <a:buNone/>
            </a:pPr>
            <a:r>
              <a:rPr lang="zh-CN" altLang="en-US" dirty="0" smtClean="0"/>
              <a:t>参数：</a:t>
            </a:r>
            <a:r>
              <a:rPr lang="en-US" altLang="zh-CN" dirty="0" smtClean="0"/>
              <a:t>mode</a:t>
            </a:r>
            <a:r>
              <a:rPr lang="zh-CN" altLang="en-US" dirty="0"/>
              <a:t>有下列几种形态字符串：</a:t>
            </a:r>
            <a:endParaRPr lang="zh-CN" altLang="en-US" dirty="0"/>
          </a:p>
          <a:p>
            <a:pPr>
              <a:lnSpc>
                <a:spcPct val="150000"/>
              </a:lnSpc>
            </a:pPr>
            <a:r>
              <a:rPr lang="en-US" altLang="zh-CN" sz="2000" dirty="0"/>
              <a:t>r </a:t>
            </a:r>
            <a:r>
              <a:rPr lang="zh-CN" altLang="en-US" sz="2000" dirty="0"/>
              <a:t>打开只读文件，该文件必须存在。</a:t>
            </a:r>
            <a:endParaRPr lang="zh-CN" altLang="en-US" sz="2000" dirty="0"/>
          </a:p>
          <a:p>
            <a:pPr>
              <a:lnSpc>
                <a:spcPct val="150000"/>
              </a:lnSpc>
            </a:pPr>
            <a:r>
              <a:rPr lang="en-US" altLang="zh-CN" sz="2000" dirty="0"/>
              <a:t>r+ </a:t>
            </a:r>
            <a:r>
              <a:rPr lang="zh-CN" altLang="en-US" sz="2000" dirty="0"/>
              <a:t>打开可读写的文件，该文件必须存在。</a:t>
            </a:r>
            <a:endParaRPr lang="zh-CN" altLang="en-US" sz="2000" dirty="0"/>
          </a:p>
          <a:p>
            <a:pPr>
              <a:lnSpc>
                <a:spcPct val="150000"/>
              </a:lnSpc>
            </a:pPr>
            <a:r>
              <a:rPr lang="en-US" altLang="zh-CN" sz="2000" dirty="0"/>
              <a:t>w </a:t>
            </a:r>
            <a:r>
              <a:rPr lang="zh-CN" altLang="en-US" sz="2000" dirty="0"/>
              <a:t>打开只写文件，若文件存在则文件长度清为</a:t>
            </a:r>
            <a:r>
              <a:rPr lang="en-US" altLang="zh-CN" sz="2000" dirty="0" smtClean="0"/>
              <a:t>0</a:t>
            </a:r>
            <a:r>
              <a:rPr lang="zh-CN" altLang="en-US" sz="2000" dirty="0" smtClean="0"/>
              <a:t>。</a:t>
            </a:r>
            <a:endParaRPr lang="zh-CN" altLang="en-US" sz="2000" dirty="0"/>
          </a:p>
          <a:p>
            <a:pPr>
              <a:lnSpc>
                <a:spcPct val="150000"/>
              </a:lnSpc>
            </a:pPr>
            <a:r>
              <a:rPr lang="en-US" altLang="zh-CN" sz="2000" dirty="0"/>
              <a:t>w+ </a:t>
            </a:r>
            <a:r>
              <a:rPr lang="zh-CN" altLang="en-US" sz="2000" dirty="0"/>
              <a:t>打开可读写文件，若文件存在则文件长度清为</a:t>
            </a:r>
            <a:r>
              <a:rPr lang="zh-CN" altLang="en-US" sz="2000" dirty="0" smtClean="0"/>
              <a:t>零。</a:t>
            </a:r>
            <a:endParaRPr lang="zh-CN" altLang="en-US" sz="2000" dirty="0"/>
          </a:p>
          <a:p>
            <a:pPr>
              <a:lnSpc>
                <a:spcPct val="150000"/>
              </a:lnSpc>
            </a:pPr>
            <a:r>
              <a:rPr lang="en-US" altLang="zh-CN" sz="2000" dirty="0"/>
              <a:t>a </a:t>
            </a:r>
            <a:r>
              <a:rPr lang="zh-CN" altLang="en-US" sz="2000" dirty="0"/>
              <a:t>以附加的方式打开只写文件。若文件不存在，则会建立该文件，如果文件存在，写入的数据会被加到文件尾，即文件原先的内容会被保留。</a:t>
            </a:r>
            <a:endParaRPr lang="zh-CN" altLang="en-US" sz="2000" dirty="0"/>
          </a:p>
          <a:p>
            <a:pPr>
              <a:lnSpc>
                <a:spcPct val="150000"/>
              </a:lnSpc>
            </a:pPr>
            <a:r>
              <a:rPr lang="en-US" altLang="zh-CN" sz="2000" dirty="0"/>
              <a:t>a+ </a:t>
            </a:r>
            <a:r>
              <a:rPr lang="zh-CN" altLang="en-US" sz="2000" dirty="0"/>
              <a:t>以附加方式打开可读写的文件</a:t>
            </a:r>
            <a:r>
              <a:rPr lang="zh-CN" altLang="en-US" sz="2000" dirty="0" smtClean="0"/>
              <a:t>。</a:t>
            </a:r>
            <a:endParaRPr lang="zh-CN" altLang="en-US" sz="2000" dirty="0"/>
          </a:p>
        </p:txBody>
      </p:sp>
      <p:sp>
        <p:nvSpPr>
          <p:cNvPr id="4" name="Rectangle 2"/>
          <p:cNvSpPr txBox="1">
            <a:spLocks noChangeArrowheads="1"/>
          </p:cNvSpPr>
          <p:nvPr/>
        </p:nvSpPr>
        <p:spPr bwMode="black">
          <a:xfrm>
            <a:off x="304800" y="155772"/>
            <a:ext cx="7162800" cy="60186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kern="0" dirty="0" smtClean="0">
                <a:solidFill>
                  <a:schemeClr val="bg1"/>
                </a:solidFill>
              </a:rPr>
              <a:t>7.4.2</a:t>
            </a:r>
            <a:r>
              <a:rPr lang="zh-CN" altLang="en-US" kern="0" dirty="0" smtClean="0">
                <a:solidFill>
                  <a:schemeClr val="bg1"/>
                </a:solidFill>
              </a:rPr>
              <a:t>　</a:t>
            </a:r>
            <a:r>
              <a:rPr lang="en-US" altLang="zh-CN" kern="0" dirty="0" smtClean="0">
                <a:solidFill>
                  <a:schemeClr val="bg1"/>
                </a:solidFill>
              </a:rPr>
              <a:t>Web</a:t>
            </a:r>
            <a:r>
              <a:rPr lang="zh-CN" altLang="en-US" kern="0" dirty="0" smtClean="0">
                <a:solidFill>
                  <a:schemeClr val="bg1"/>
                </a:solidFill>
              </a:rPr>
              <a:t>服务器的程序设计</a:t>
            </a:r>
            <a:endParaRPr lang="zh-CN" altLang="en-US" kern="0" dirty="0">
              <a:solidFill>
                <a:schemeClr val="bg1"/>
              </a:solidFill>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88370" y="1599905"/>
            <a:ext cx="8039070" cy="1107996"/>
          </a:xfrm>
          <a:prstGeom prst="rect">
            <a:avLst/>
          </a:prstGeom>
        </p:spPr>
        <p:txBody>
          <a:bodyPr wrap="square">
            <a:spAutoFit/>
          </a:bodyPr>
          <a:lstStyle/>
          <a:p>
            <a:pPr marL="0" indent="539750" algn="just" eaLnBrk="1" hangingPunct="1">
              <a:lnSpc>
                <a:spcPct val="150000"/>
              </a:lnSpc>
              <a:spcBef>
                <a:spcPts val="0"/>
              </a:spcBef>
              <a:buFont typeface="Wingdings" panose="05000000000000000000" pitchFamily="2" charset="2"/>
              <a:buNone/>
            </a:pPr>
            <a:r>
              <a:rPr lang="zh-CN" altLang="en-US" sz="2200" dirty="0" smtClean="0">
                <a:solidFill>
                  <a:srgbClr val="0000CC"/>
                </a:solidFill>
                <a:latin typeface="微软雅黑" panose="020B0503020204020204" pitchFamily="34" charset="-122"/>
                <a:ea typeface="微软雅黑" panose="020B0503020204020204" pitchFamily="34" charset="-122"/>
              </a:rPr>
              <a:t>网络上的每台计算机都必须有一个</a:t>
            </a:r>
            <a:r>
              <a:rPr lang="zh-CN" altLang="en-US" sz="2200" b="1" dirty="0" smtClean="0">
                <a:solidFill>
                  <a:srgbClr val="FF0000"/>
                </a:solidFill>
                <a:latin typeface="微软雅黑" panose="020B0503020204020204" pitchFamily="34" charset="-122"/>
                <a:ea typeface="微软雅黑" panose="020B0503020204020204" pitchFamily="34" charset="-122"/>
              </a:rPr>
              <a:t>唯一的</a:t>
            </a:r>
            <a:r>
              <a:rPr lang="en-US" altLang="zh-CN" sz="2200" b="1" dirty="0" smtClean="0">
                <a:solidFill>
                  <a:srgbClr val="FF0000"/>
                </a:solidFill>
                <a:latin typeface="微软雅黑" panose="020B0503020204020204" pitchFamily="34" charset="-122"/>
                <a:ea typeface="微软雅黑" panose="020B0503020204020204" pitchFamily="34" charset="-122"/>
              </a:rPr>
              <a:t>IP</a:t>
            </a:r>
            <a:r>
              <a:rPr lang="zh-CN" altLang="en-US" sz="2200" b="1" dirty="0" smtClean="0">
                <a:solidFill>
                  <a:srgbClr val="FF0000"/>
                </a:solidFill>
                <a:latin typeface="微软雅黑" panose="020B0503020204020204" pitchFamily="34" charset="-122"/>
                <a:ea typeface="微软雅黑" panose="020B0503020204020204" pitchFamily="34" charset="-122"/>
              </a:rPr>
              <a:t>地址</a:t>
            </a:r>
            <a:r>
              <a:rPr lang="zh-CN" altLang="en-US" sz="2200" dirty="0" smtClean="0">
                <a:solidFill>
                  <a:srgbClr val="0000CC"/>
                </a:solidFill>
                <a:latin typeface="微软雅黑" panose="020B0503020204020204" pitchFamily="34" charset="-122"/>
                <a:ea typeface="微软雅黑" panose="020B0503020204020204" pitchFamily="34" charset="-122"/>
              </a:rPr>
              <a:t>作为标识符，网络中的计算机则通过</a:t>
            </a:r>
            <a:r>
              <a:rPr lang="en-US" altLang="zh-CN" sz="2200" dirty="0" smtClean="0">
                <a:solidFill>
                  <a:srgbClr val="0000CC"/>
                </a:solidFill>
                <a:latin typeface="微软雅黑" panose="020B0503020204020204" pitchFamily="34" charset="-122"/>
                <a:ea typeface="微软雅黑" panose="020B0503020204020204" pitchFamily="34" charset="-122"/>
              </a:rPr>
              <a:t>IP</a:t>
            </a:r>
            <a:r>
              <a:rPr lang="zh-CN" altLang="en-US" sz="2200" dirty="0" smtClean="0">
                <a:solidFill>
                  <a:srgbClr val="0000CC"/>
                </a:solidFill>
                <a:latin typeface="微软雅黑" panose="020B0503020204020204" pitchFamily="34" charset="-122"/>
                <a:ea typeface="微软雅黑" panose="020B0503020204020204" pitchFamily="34" charset="-122"/>
              </a:rPr>
              <a:t>地址找到要传送数据的另一台主机。</a:t>
            </a:r>
            <a:endParaRPr lang="en-US" altLang="zh-CN" sz="2200" dirty="0" smtClean="0">
              <a:solidFill>
                <a:srgbClr val="0000CC"/>
              </a:solidFill>
              <a:latin typeface="微软雅黑" panose="020B0503020204020204" pitchFamily="34" charset="-122"/>
              <a:ea typeface="微软雅黑" panose="020B0503020204020204" pitchFamily="34" charset="-122"/>
            </a:endParaRPr>
          </a:p>
        </p:txBody>
      </p:sp>
      <p:sp>
        <p:nvSpPr>
          <p:cNvPr id="11"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smtClean="0">
                <a:solidFill>
                  <a:srgbClr val="0000CC"/>
                </a:solidFill>
                <a:latin typeface="+mj-lt"/>
                <a:ea typeface="+mn-ea"/>
              </a:rPr>
              <a:t>2</a:t>
            </a:r>
            <a:r>
              <a:rPr lang="zh-CN" altLang="en-US" b="1" dirty="0" smtClean="0">
                <a:solidFill>
                  <a:srgbClr val="0000CC"/>
                </a:solidFill>
                <a:latin typeface="+mj-lt"/>
                <a:ea typeface="+mn-ea"/>
              </a:rPr>
              <a:t>、</a:t>
            </a:r>
            <a:r>
              <a:rPr lang="en-US" altLang="zh-CN" b="1" dirty="0" smtClean="0">
                <a:solidFill>
                  <a:srgbClr val="0000CC"/>
                </a:solidFill>
                <a:latin typeface="+mj-lt"/>
                <a:ea typeface="+mn-ea"/>
              </a:rPr>
              <a:t>IP</a:t>
            </a:r>
            <a:r>
              <a:rPr lang="zh-CN" altLang="en-US" b="1" dirty="0" smtClean="0">
                <a:solidFill>
                  <a:srgbClr val="0000CC"/>
                </a:solidFill>
                <a:latin typeface="+mj-lt"/>
                <a:ea typeface="+mn-ea"/>
              </a:rPr>
              <a:t>地址与端口</a:t>
            </a:r>
            <a:endParaRPr lang="zh-CN" altLang="en-US" b="1" dirty="0" smtClean="0">
              <a:solidFill>
                <a:srgbClr val="0000CC"/>
              </a:solidFill>
              <a:latin typeface="+mj-lt"/>
              <a:ea typeface="+mn-ea"/>
            </a:endParaRPr>
          </a:p>
        </p:txBody>
      </p:sp>
      <p:sp>
        <p:nvSpPr>
          <p:cNvPr id="2" name="矩形 1"/>
          <p:cNvSpPr/>
          <p:nvPr/>
        </p:nvSpPr>
        <p:spPr>
          <a:xfrm>
            <a:off x="770562" y="3337126"/>
            <a:ext cx="7956878" cy="3139321"/>
          </a:xfrm>
          <a:prstGeom prst="rect">
            <a:avLst/>
          </a:prstGeom>
        </p:spPr>
        <p:txBody>
          <a:bodyPr wrap="square">
            <a:spAutoFit/>
          </a:bodyPr>
          <a:lstStyle/>
          <a:p>
            <a:pPr marL="0" indent="539750" eaLnBrk="1" hangingPunct="1">
              <a:lnSpc>
                <a:spcPct val="150000"/>
              </a:lnSpc>
              <a:spcBef>
                <a:spcPts val="0"/>
              </a:spcBef>
              <a:buFont typeface="Wingdings" panose="05000000000000000000" pitchFamily="2" charset="2"/>
              <a:buNone/>
            </a:pPr>
            <a:r>
              <a:rPr lang="zh-CN" altLang="en-US" sz="2200" dirty="0">
                <a:solidFill>
                  <a:srgbClr val="0000CC"/>
                </a:solidFill>
                <a:latin typeface="微软雅黑" panose="020B0503020204020204" pitchFamily="34" charset="-122"/>
                <a:ea typeface="微软雅黑" panose="020B0503020204020204" pitchFamily="34" charset="-122"/>
              </a:rPr>
              <a:t>网络通信</a:t>
            </a:r>
            <a:r>
              <a:rPr lang="zh-CN" altLang="en-US" sz="2200" dirty="0" smtClean="0">
                <a:solidFill>
                  <a:srgbClr val="0000CC"/>
                </a:solidFill>
                <a:latin typeface="微软雅黑" panose="020B0503020204020204" pitchFamily="34" charset="-122"/>
                <a:ea typeface="微软雅黑" panose="020B0503020204020204" pitchFamily="34" charset="-122"/>
              </a:rPr>
              <a:t>中，它不是物理</a:t>
            </a:r>
            <a:r>
              <a:rPr lang="zh-CN" altLang="en-US" sz="2200" dirty="0">
                <a:solidFill>
                  <a:srgbClr val="0000CC"/>
                </a:solidFill>
                <a:latin typeface="微软雅黑" panose="020B0503020204020204" pitchFamily="34" charset="-122"/>
                <a:ea typeface="微软雅黑" panose="020B0503020204020204" pitchFamily="34" charset="-122"/>
              </a:rPr>
              <a:t>意义上的端口，而是特指</a:t>
            </a:r>
            <a:r>
              <a:rPr lang="en-US" altLang="zh-CN" sz="2200" dirty="0">
                <a:solidFill>
                  <a:srgbClr val="0000CC"/>
                </a:solidFill>
                <a:latin typeface="微软雅黑" panose="020B0503020204020204" pitchFamily="34" charset="-122"/>
                <a:ea typeface="微软雅黑" panose="020B0503020204020204" pitchFamily="34" charset="-122"/>
              </a:rPr>
              <a:t>TCP/IP</a:t>
            </a:r>
            <a:r>
              <a:rPr lang="zh-CN" altLang="en-US" sz="2200" dirty="0">
                <a:solidFill>
                  <a:srgbClr val="0000CC"/>
                </a:solidFill>
                <a:latin typeface="微软雅黑" panose="020B0503020204020204" pitchFamily="34" charset="-122"/>
                <a:ea typeface="微软雅黑" panose="020B0503020204020204" pitchFamily="34" charset="-122"/>
              </a:rPr>
              <a:t>协议中的端口，是</a:t>
            </a:r>
            <a:r>
              <a:rPr lang="zh-CN" altLang="en-US" sz="2200" b="1" dirty="0">
                <a:solidFill>
                  <a:srgbClr val="FF0000"/>
                </a:solidFill>
                <a:latin typeface="微软雅黑" panose="020B0503020204020204" pitchFamily="34" charset="-122"/>
                <a:ea typeface="微软雅黑" panose="020B0503020204020204" pitchFamily="34" charset="-122"/>
              </a:rPr>
              <a:t>逻辑意义上的端口</a:t>
            </a:r>
            <a:r>
              <a:rPr lang="zh-CN" altLang="en-US" sz="2200" dirty="0">
                <a:solidFill>
                  <a:srgbClr val="0000CC"/>
                </a:solidFill>
                <a:latin typeface="微软雅黑" panose="020B0503020204020204" pitchFamily="34" charset="-122"/>
                <a:ea typeface="微软雅黑" panose="020B0503020204020204" pitchFamily="34" charset="-122"/>
              </a:rPr>
              <a:t>。</a:t>
            </a:r>
            <a:endParaRPr lang="zh-CN" altLang="en-US" sz="2200" dirty="0">
              <a:solidFill>
                <a:srgbClr val="0000CC"/>
              </a:solidFill>
              <a:latin typeface="微软雅黑" panose="020B0503020204020204" pitchFamily="34" charset="-122"/>
              <a:ea typeface="微软雅黑" panose="020B0503020204020204" pitchFamily="34" charset="-122"/>
            </a:endParaRPr>
          </a:p>
          <a:p>
            <a:pPr marL="800100" lvl="1" indent="-342900" algn="just">
              <a:lnSpc>
                <a:spcPct val="150000"/>
              </a:lnSpc>
              <a:spcBef>
                <a:spcPts val="0"/>
              </a:spcBef>
              <a:buFont typeface="Wingdings" panose="05000000000000000000" pitchFamily="2" charset="2"/>
              <a:buChar char="p"/>
            </a:pPr>
            <a:r>
              <a:rPr lang="zh-CN" altLang="en-US" sz="2200" dirty="0" smtClean="0">
                <a:solidFill>
                  <a:srgbClr val="0000CC"/>
                </a:solidFill>
                <a:latin typeface="微软雅黑" panose="020B0503020204020204" pitchFamily="34" charset="-122"/>
                <a:ea typeface="微软雅黑" panose="020B0503020204020204" pitchFamily="34" charset="-122"/>
              </a:rPr>
              <a:t>如果将</a:t>
            </a:r>
            <a:r>
              <a:rPr lang="en-US" altLang="zh-CN" sz="2200" dirty="0" smtClean="0">
                <a:solidFill>
                  <a:srgbClr val="0000CC"/>
                </a:solidFill>
                <a:latin typeface="微软雅黑" panose="020B0503020204020204" pitchFamily="34" charset="-122"/>
                <a:ea typeface="微软雅黑" panose="020B0503020204020204" pitchFamily="34" charset="-122"/>
              </a:rPr>
              <a:t>IP</a:t>
            </a:r>
            <a:r>
              <a:rPr lang="zh-CN" altLang="en-US" sz="2200" dirty="0">
                <a:solidFill>
                  <a:srgbClr val="0000CC"/>
                </a:solidFill>
                <a:latin typeface="微软雅黑" panose="020B0503020204020204" pitchFamily="34" charset="-122"/>
                <a:ea typeface="微软雅黑" panose="020B0503020204020204" pitchFamily="34" charset="-122"/>
              </a:rPr>
              <a:t>地址</a:t>
            </a:r>
            <a:r>
              <a:rPr lang="zh-CN" altLang="en-US" sz="2200" dirty="0" smtClean="0">
                <a:solidFill>
                  <a:srgbClr val="0000CC"/>
                </a:solidFill>
                <a:latin typeface="微软雅黑" panose="020B0503020204020204" pitchFamily="34" charset="-122"/>
                <a:ea typeface="微软雅黑" panose="020B0503020204020204" pitchFamily="34" charset="-122"/>
              </a:rPr>
              <a:t>比作四川农业大学的第</a:t>
            </a:r>
            <a:r>
              <a:rPr lang="en-US" altLang="zh-CN" sz="2200" dirty="0" smtClean="0">
                <a:solidFill>
                  <a:srgbClr val="0000CC"/>
                </a:solidFill>
                <a:latin typeface="微软雅黑" panose="020B0503020204020204" pitchFamily="34" charset="-122"/>
                <a:ea typeface="微软雅黑" panose="020B0503020204020204" pitchFamily="34" charset="-122"/>
              </a:rPr>
              <a:t>10</a:t>
            </a:r>
            <a:r>
              <a:rPr lang="zh-CN" altLang="en-US" sz="2200" dirty="0" smtClean="0">
                <a:solidFill>
                  <a:srgbClr val="0000CC"/>
                </a:solidFill>
                <a:latin typeface="微软雅黑" panose="020B0503020204020204" pitchFamily="34" charset="-122"/>
                <a:ea typeface="微软雅黑" panose="020B0503020204020204" pitchFamily="34" charset="-122"/>
              </a:rPr>
              <a:t>教学，</a:t>
            </a:r>
            <a:r>
              <a:rPr lang="zh-CN" altLang="en-US" sz="2200" dirty="0">
                <a:solidFill>
                  <a:srgbClr val="0000CC"/>
                </a:solidFill>
                <a:latin typeface="微软雅黑" panose="020B0503020204020204" pitchFamily="34" charset="-122"/>
                <a:ea typeface="微软雅黑" panose="020B0503020204020204" pitchFamily="34" charset="-122"/>
              </a:rPr>
              <a:t>端口</a:t>
            </a:r>
            <a:r>
              <a:rPr lang="zh-CN" altLang="en-US" sz="2200" dirty="0" smtClean="0">
                <a:solidFill>
                  <a:srgbClr val="0000CC"/>
                </a:solidFill>
                <a:latin typeface="微软雅黑" panose="020B0503020204020204" pitchFamily="34" charset="-122"/>
                <a:ea typeface="微软雅黑" panose="020B0503020204020204" pitchFamily="34" charset="-122"/>
              </a:rPr>
              <a:t>就是每间教室的编号，第</a:t>
            </a:r>
            <a:r>
              <a:rPr lang="en-US" altLang="zh-CN" sz="2200" dirty="0" smtClean="0">
                <a:solidFill>
                  <a:srgbClr val="0000CC"/>
                </a:solidFill>
                <a:latin typeface="微软雅黑" panose="020B0503020204020204" pitchFamily="34" charset="-122"/>
                <a:ea typeface="微软雅黑" panose="020B0503020204020204" pitchFamily="34" charset="-122"/>
              </a:rPr>
              <a:t>10</a:t>
            </a:r>
            <a:r>
              <a:rPr lang="zh-CN" altLang="en-US" sz="2200" dirty="0" smtClean="0">
                <a:solidFill>
                  <a:srgbClr val="0000CC"/>
                </a:solidFill>
                <a:latin typeface="微软雅黑" panose="020B0503020204020204" pitchFamily="34" charset="-122"/>
                <a:ea typeface="微软雅黑" panose="020B0503020204020204" pitchFamily="34" charset="-122"/>
              </a:rPr>
              <a:t>教学楼</a:t>
            </a:r>
            <a:r>
              <a:rPr lang="zh-CN" altLang="en-US" sz="2200" dirty="0">
                <a:solidFill>
                  <a:srgbClr val="0000CC"/>
                </a:solidFill>
                <a:latin typeface="微软雅黑" panose="020B0503020204020204" pitchFamily="34" charset="-122"/>
                <a:ea typeface="微软雅黑" panose="020B0503020204020204" pitchFamily="34" charset="-122"/>
              </a:rPr>
              <a:t>不</a:t>
            </a:r>
            <a:r>
              <a:rPr lang="zh-CN" altLang="en-US" sz="2200" dirty="0" smtClean="0">
                <a:solidFill>
                  <a:srgbClr val="0000CC"/>
                </a:solidFill>
                <a:latin typeface="微软雅黑" panose="020B0503020204020204" pitchFamily="34" charset="-122"/>
                <a:ea typeface="微软雅黑" panose="020B0503020204020204" pitchFamily="34" charset="-122"/>
              </a:rPr>
              <a:t>超过</a:t>
            </a:r>
            <a:r>
              <a:rPr lang="en-US" altLang="zh-CN" sz="2200" dirty="0" smtClean="0">
                <a:solidFill>
                  <a:srgbClr val="0000CC"/>
                </a:solidFill>
                <a:latin typeface="微软雅黑" panose="020B0503020204020204" pitchFamily="34" charset="-122"/>
                <a:ea typeface="微软雅黑" panose="020B0503020204020204" pitchFamily="34" charset="-122"/>
              </a:rPr>
              <a:t>1000</a:t>
            </a:r>
            <a:r>
              <a:rPr lang="zh-CN" altLang="en-US" sz="2200" dirty="0" smtClean="0">
                <a:solidFill>
                  <a:srgbClr val="0000CC"/>
                </a:solidFill>
                <a:latin typeface="微软雅黑" panose="020B0503020204020204" pitchFamily="34" charset="-122"/>
                <a:ea typeface="微软雅黑" panose="020B0503020204020204" pitchFamily="34" charset="-122"/>
              </a:rPr>
              <a:t>个教室。</a:t>
            </a:r>
            <a:endParaRPr lang="en-US" altLang="zh-CN" sz="2200" dirty="0">
              <a:solidFill>
                <a:srgbClr val="0000CC"/>
              </a:solidFill>
              <a:latin typeface="微软雅黑" panose="020B0503020204020204" pitchFamily="34" charset="-122"/>
              <a:ea typeface="微软雅黑" panose="020B0503020204020204" pitchFamily="34" charset="-122"/>
            </a:endParaRPr>
          </a:p>
          <a:p>
            <a:pPr marL="800100" lvl="1" indent="-342900" algn="just">
              <a:lnSpc>
                <a:spcPct val="150000"/>
              </a:lnSpc>
              <a:spcBef>
                <a:spcPts val="0"/>
              </a:spcBef>
              <a:buFont typeface="Wingdings" panose="05000000000000000000" pitchFamily="2" charset="2"/>
              <a:buChar char="p"/>
            </a:pPr>
            <a:r>
              <a:rPr lang="zh-CN" altLang="en-US" sz="2200" dirty="0" smtClean="0">
                <a:solidFill>
                  <a:srgbClr val="0000CC"/>
                </a:solidFill>
                <a:latin typeface="微软雅黑" panose="020B0503020204020204" pitchFamily="34" charset="-122"/>
                <a:ea typeface="微软雅黑" panose="020B0503020204020204" pitchFamily="34" charset="-122"/>
              </a:rPr>
              <a:t>一</a:t>
            </a:r>
            <a:r>
              <a:rPr lang="zh-CN" altLang="en-US" sz="2200" dirty="0">
                <a:solidFill>
                  <a:srgbClr val="0000CC"/>
                </a:solidFill>
                <a:latin typeface="微软雅黑" panose="020B0503020204020204" pitchFamily="34" charset="-122"/>
                <a:ea typeface="微软雅黑" panose="020B0503020204020204" pitchFamily="34" charset="-122"/>
              </a:rPr>
              <a:t>个</a:t>
            </a:r>
            <a:r>
              <a:rPr lang="en-US" altLang="zh-CN" sz="2200" dirty="0">
                <a:solidFill>
                  <a:srgbClr val="0000CC"/>
                </a:solidFill>
                <a:latin typeface="微软雅黑" panose="020B0503020204020204" pitchFamily="34" charset="-122"/>
                <a:ea typeface="微软雅黑" panose="020B0503020204020204" pitchFamily="34" charset="-122"/>
              </a:rPr>
              <a:t>IP</a:t>
            </a:r>
            <a:r>
              <a:rPr lang="zh-CN" altLang="en-US" sz="2200" dirty="0">
                <a:solidFill>
                  <a:srgbClr val="0000CC"/>
                </a:solidFill>
                <a:latin typeface="微软雅黑" panose="020B0503020204020204" pitchFamily="34" charset="-122"/>
                <a:ea typeface="微软雅黑" panose="020B0503020204020204" pitchFamily="34" charset="-122"/>
              </a:rPr>
              <a:t>地址的端口可以有</a:t>
            </a:r>
            <a:r>
              <a:rPr lang="en-US" altLang="zh-CN" sz="2200" b="1" dirty="0">
                <a:solidFill>
                  <a:srgbClr val="FF0000"/>
                </a:solidFill>
                <a:latin typeface="微软雅黑" panose="020B0503020204020204" pitchFamily="34" charset="-122"/>
                <a:ea typeface="微软雅黑" panose="020B0503020204020204" pitchFamily="34" charset="-122"/>
              </a:rPr>
              <a:t>65536</a:t>
            </a:r>
            <a:r>
              <a:rPr lang="zh-CN" altLang="en-US" sz="2200" b="1" dirty="0" smtClean="0">
                <a:solidFill>
                  <a:srgbClr val="FF0000"/>
                </a:solidFill>
                <a:latin typeface="微软雅黑" panose="020B0503020204020204" pitchFamily="34" charset="-122"/>
                <a:ea typeface="微软雅黑" panose="020B0503020204020204" pitchFamily="34" charset="-122"/>
              </a:rPr>
              <a:t>个</a:t>
            </a:r>
            <a:r>
              <a:rPr lang="zh-CN" altLang="en-US" sz="2200" dirty="0" smtClean="0">
                <a:solidFill>
                  <a:srgbClr val="0000CC"/>
                </a:solidFill>
                <a:latin typeface="微软雅黑" panose="020B0503020204020204" pitchFamily="34" charset="-122"/>
                <a:ea typeface="微软雅黑" panose="020B0503020204020204" pitchFamily="34" charset="-122"/>
              </a:rPr>
              <a:t>，端口</a:t>
            </a:r>
            <a:r>
              <a:rPr lang="zh-CN" altLang="en-US" sz="2200" dirty="0">
                <a:solidFill>
                  <a:srgbClr val="0000CC"/>
                </a:solidFill>
                <a:latin typeface="微软雅黑" panose="020B0503020204020204" pitchFamily="34" charset="-122"/>
                <a:ea typeface="微软雅黑" panose="020B0503020204020204" pitchFamily="34" charset="-122"/>
              </a:rPr>
              <a:t>是通过端口号来标记的，端口号只有整数，</a:t>
            </a:r>
            <a:r>
              <a:rPr lang="zh-CN" altLang="en-US" sz="2200" dirty="0">
                <a:solidFill>
                  <a:srgbClr val="FF0000"/>
                </a:solidFill>
                <a:latin typeface="微软雅黑" panose="020B0503020204020204" pitchFamily="34" charset="-122"/>
                <a:ea typeface="微软雅黑" panose="020B0503020204020204" pitchFamily="34" charset="-122"/>
              </a:rPr>
              <a:t>范围是从</a:t>
            </a:r>
            <a:r>
              <a:rPr lang="en-US" altLang="zh-CN" sz="2200" dirty="0">
                <a:solidFill>
                  <a:srgbClr val="FF0000"/>
                </a:solidFill>
                <a:latin typeface="微软雅黑" panose="020B0503020204020204" pitchFamily="34" charset="-122"/>
                <a:ea typeface="微软雅黑" panose="020B0503020204020204" pitchFamily="34" charset="-122"/>
              </a:rPr>
              <a:t>0</a:t>
            </a:r>
            <a:r>
              <a:rPr lang="zh-CN" altLang="en-US" sz="2200" dirty="0">
                <a:solidFill>
                  <a:srgbClr val="FF0000"/>
                </a:solidFill>
                <a:latin typeface="微软雅黑" panose="020B0503020204020204" pitchFamily="34" charset="-122"/>
                <a:ea typeface="微软雅黑" panose="020B0503020204020204" pitchFamily="34" charset="-122"/>
              </a:rPr>
              <a:t>到</a:t>
            </a:r>
            <a:r>
              <a:rPr lang="en-US" altLang="zh-CN" sz="2200" dirty="0">
                <a:solidFill>
                  <a:srgbClr val="FF0000"/>
                </a:solidFill>
                <a:latin typeface="微软雅黑" panose="020B0503020204020204" pitchFamily="34" charset="-122"/>
                <a:ea typeface="微软雅黑" panose="020B0503020204020204" pitchFamily="34" charset="-122"/>
              </a:rPr>
              <a:t>65535</a:t>
            </a:r>
            <a:r>
              <a:rPr lang="zh-CN" altLang="en-US" sz="2200" dirty="0">
                <a:solidFill>
                  <a:srgbClr val="0000CC"/>
                </a:solidFill>
                <a:latin typeface="微软雅黑" panose="020B0503020204020204" pitchFamily="34" charset="-122"/>
                <a:ea typeface="微软雅黑" panose="020B0503020204020204" pitchFamily="34" charset="-122"/>
              </a:rPr>
              <a:t>。</a:t>
            </a:r>
            <a:endParaRPr lang="en-US" altLang="zh-CN" sz="2200" dirty="0">
              <a:solidFill>
                <a:srgbClr val="0000CC"/>
              </a:solidFill>
              <a:latin typeface="微软雅黑" panose="020B0503020204020204" pitchFamily="34" charset="-122"/>
              <a:ea typeface="微软雅黑" panose="020B0503020204020204" pitchFamily="34" charset="-122"/>
            </a:endParaRPr>
          </a:p>
        </p:txBody>
      </p:sp>
      <p:sp>
        <p:nvSpPr>
          <p:cNvPr id="9" name="AutoShape 9"/>
          <p:cNvSpPr>
            <a:spLocks noChangeArrowheads="1"/>
          </p:cNvSpPr>
          <p:nvPr/>
        </p:nvSpPr>
        <p:spPr bwMode="auto">
          <a:xfrm>
            <a:off x="857497" y="2882142"/>
            <a:ext cx="1464459" cy="429799"/>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zh-CN" altLang="en-US" sz="2400" b="1" kern="10" dirty="0" smtClean="0">
                <a:solidFill>
                  <a:schemeClr val="tx2"/>
                </a:solidFill>
                <a:latin typeface="+mj-lt"/>
              </a:rPr>
              <a:t>端    口</a:t>
            </a:r>
            <a:endParaRPr kumimoji="0" lang="zh-CN" altLang="en-US" sz="2400" b="1" kern="10" dirty="0">
              <a:solidFill>
                <a:schemeClr val="tx2"/>
              </a:solidFill>
              <a:latin typeface="+mj-lt"/>
            </a:endParaRPr>
          </a:p>
        </p:txBody>
      </p:sp>
      <p:sp>
        <p:nvSpPr>
          <p:cNvPr id="10" name="AutoShape 9"/>
          <p:cNvSpPr>
            <a:spLocks noChangeArrowheads="1"/>
          </p:cNvSpPr>
          <p:nvPr/>
        </p:nvSpPr>
        <p:spPr bwMode="auto">
          <a:xfrm>
            <a:off x="857496" y="1199587"/>
            <a:ext cx="1464459" cy="429799"/>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kumimoji="0" lang="en-US" altLang="zh-CN" sz="2400" b="1" kern="10" dirty="0" smtClean="0">
                <a:solidFill>
                  <a:schemeClr val="tx2"/>
                </a:solidFill>
                <a:latin typeface="+mj-lt"/>
              </a:rPr>
              <a:t>IP</a:t>
            </a:r>
            <a:r>
              <a:rPr kumimoji="0" lang="zh-CN" altLang="en-US" sz="2400" b="1" kern="10" dirty="0" smtClean="0">
                <a:solidFill>
                  <a:schemeClr val="tx2"/>
                </a:solidFill>
                <a:latin typeface="+mj-lt"/>
              </a:rPr>
              <a:t>地址</a:t>
            </a:r>
            <a:endParaRPr kumimoji="0" lang="zh-CN" altLang="en-US" sz="2400" b="1" kern="10" dirty="0">
              <a:solidFill>
                <a:schemeClr val="tx2"/>
              </a:solidFill>
              <a:latin typeface="+mj-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9"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42900" y="1136847"/>
            <a:ext cx="7162800" cy="601860"/>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3</a:t>
            </a:r>
            <a:r>
              <a:rPr lang="zh-CN" altLang="en-US" dirty="0">
                <a:solidFill>
                  <a:schemeClr val="bg1"/>
                </a:solidFill>
                <a:latin typeface="微软雅黑" panose="020B0503020204020204" pitchFamily="34" charset="-122"/>
                <a:ea typeface="微软雅黑" panose="020B0503020204020204" pitchFamily="34" charset="-122"/>
              </a:rPr>
              <a:t>）分析和处理客户请求 </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443" name="Rectangle 3"/>
          <p:cNvSpPr>
            <a:spLocks noGrp="1" noChangeArrowheads="1"/>
          </p:cNvSpPr>
          <p:nvPr>
            <p:ph type="body" idx="1"/>
          </p:nvPr>
        </p:nvSpPr>
        <p:spPr>
          <a:xfrm>
            <a:off x="485775" y="1905001"/>
            <a:ext cx="8229600" cy="1285874"/>
          </a:xfrm>
        </p:spPr>
        <p:txBody>
          <a:bodyPr/>
          <a:lstStyle/>
          <a:p>
            <a:pPr>
              <a:lnSpc>
                <a:spcPct val="150000"/>
              </a:lnSpc>
            </a:pPr>
            <a:r>
              <a:rPr lang="zh-CN" altLang="en-US" dirty="0"/>
              <a:t>在函数</a:t>
            </a:r>
            <a:r>
              <a:rPr lang="en-US" altLang="zh-CN" dirty="0" err="1"/>
              <a:t>ParseReq</a:t>
            </a:r>
            <a:r>
              <a:rPr lang="en-US" altLang="zh-CN" dirty="0"/>
              <a:t>( )</a:t>
            </a:r>
            <a:r>
              <a:rPr lang="zh-CN" altLang="en-US" dirty="0"/>
              <a:t>中解析和处理客户请求。主要是去除掉空白符（空格、换页、换行、回车、制表符等）。 </a:t>
            </a:r>
            <a:endParaRPr lang="zh-CN" altLang="en-US" dirty="0"/>
          </a:p>
        </p:txBody>
      </p:sp>
      <p:sp>
        <p:nvSpPr>
          <p:cNvPr id="4" name="Rectangle 2"/>
          <p:cNvSpPr txBox="1">
            <a:spLocks noChangeArrowheads="1"/>
          </p:cNvSpPr>
          <p:nvPr/>
        </p:nvSpPr>
        <p:spPr bwMode="black">
          <a:xfrm>
            <a:off x="304800" y="155772"/>
            <a:ext cx="7162800" cy="60186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kern="0" dirty="0" smtClean="0">
                <a:solidFill>
                  <a:schemeClr val="bg1"/>
                </a:solidFill>
              </a:rPr>
              <a:t>7.4.2</a:t>
            </a:r>
            <a:r>
              <a:rPr lang="zh-CN" altLang="en-US" kern="0" dirty="0" smtClean="0">
                <a:solidFill>
                  <a:schemeClr val="bg1"/>
                </a:solidFill>
              </a:rPr>
              <a:t>　</a:t>
            </a:r>
            <a:r>
              <a:rPr lang="en-US" altLang="zh-CN" kern="0" dirty="0" smtClean="0">
                <a:solidFill>
                  <a:schemeClr val="bg1"/>
                </a:solidFill>
              </a:rPr>
              <a:t>Web</a:t>
            </a:r>
            <a:r>
              <a:rPr lang="zh-CN" altLang="en-US" kern="0" dirty="0" smtClean="0">
                <a:solidFill>
                  <a:schemeClr val="bg1"/>
                </a:solidFill>
              </a:rPr>
              <a:t>服务器的程序设计</a:t>
            </a:r>
            <a:endParaRPr lang="zh-CN" altLang="en-US" kern="0" dirty="0">
              <a:solidFill>
                <a:schemeClr val="bg1"/>
              </a:solidFill>
            </a:endParaRPr>
          </a:p>
        </p:txBody>
      </p:sp>
    </p:spTree>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61950" y="1065213"/>
            <a:ext cx="7296150" cy="696912"/>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）复制一个</a:t>
            </a:r>
            <a:r>
              <a:rPr lang="en-US" altLang="zh-CN" dirty="0">
                <a:solidFill>
                  <a:schemeClr val="bg1"/>
                </a:solidFill>
                <a:latin typeface="微软雅黑" panose="020B0503020204020204" pitchFamily="34" charset="-122"/>
                <a:ea typeface="微软雅黑" panose="020B0503020204020204" pitchFamily="34" charset="-122"/>
              </a:rPr>
              <a:t>Web</a:t>
            </a:r>
            <a:r>
              <a:rPr lang="zh-CN" altLang="en-US" dirty="0">
                <a:solidFill>
                  <a:schemeClr val="bg1"/>
                </a:solidFill>
                <a:latin typeface="微软雅黑" panose="020B0503020204020204" pitchFamily="34" charset="-122"/>
                <a:ea typeface="微软雅黑" panose="020B0503020204020204" pitchFamily="34" charset="-122"/>
              </a:rPr>
              <a:t>文档副本发送给客户</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2467" name="Rectangle 3"/>
          <p:cNvSpPr>
            <a:spLocks noGrp="1" noChangeArrowheads="1"/>
          </p:cNvSpPr>
          <p:nvPr>
            <p:ph type="body" idx="1"/>
          </p:nvPr>
        </p:nvSpPr>
        <p:spPr>
          <a:xfrm>
            <a:off x="428625" y="1762125"/>
            <a:ext cx="8229600" cy="1152525"/>
          </a:xfrm>
        </p:spPr>
        <p:txBody>
          <a:bodyPr/>
          <a:lstStyle/>
          <a:p>
            <a:pPr>
              <a:lnSpc>
                <a:spcPct val="150000"/>
              </a:lnSpc>
            </a:pPr>
            <a:r>
              <a:rPr lang="en-US" altLang="zh-CN" dirty="0"/>
              <a:t>Web</a:t>
            </a:r>
            <a:r>
              <a:rPr lang="zh-CN" altLang="en-US" dirty="0"/>
              <a:t>服务器根据解析处理，将客户请求的内容，复制成一个文档副本，以</a:t>
            </a:r>
            <a:r>
              <a:rPr lang="en-US" altLang="zh-CN" dirty="0"/>
              <a:t>HTML</a:t>
            </a:r>
            <a:r>
              <a:rPr lang="zh-CN" altLang="en-US" dirty="0"/>
              <a:t>文件方式发送给用户。 </a:t>
            </a:r>
            <a:endParaRPr lang="zh-CN" altLang="en-US" dirty="0"/>
          </a:p>
          <a:p>
            <a:pPr>
              <a:lnSpc>
                <a:spcPct val="150000"/>
              </a:lnSpc>
            </a:pPr>
            <a:endParaRPr lang="zh-CN" altLang="en-US" dirty="0"/>
          </a:p>
          <a:p>
            <a:pPr>
              <a:lnSpc>
                <a:spcPct val="150000"/>
              </a:lnSpc>
            </a:pPr>
            <a:endParaRPr lang="en-US" altLang="zh-CN" dirty="0"/>
          </a:p>
        </p:txBody>
      </p:sp>
      <p:sp>
        <p:nvSpPr>
          <p:cNvPr id="4" name="Rectangle 2"/>
          <p:cNvSpPr txBox="1">
            <a:spLocks noChangeArrowheads="1"/>
          </p:cNvSpPr>
          <p:nvPr/>
        </p:nvSpPr>
        <p:spPr bwMode="black">
          <a:xfrm>
            <a:off x="304800" y="155772"/>
            <a:ext cx="7162800" cy="60186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kern="0" dirty="0" smtClean="0">
                <a:solidFill>
                  <a:schemeClr val="bg1"/>
                </a:solidFill>
              </a:rPr>
              <a:t>7.4.2</a:t>
            </a:r>
            <a:r>
              <a:rPr lang="zh-CN" altLang="en-US" kern="0" dirty="0" smtClean="0">
                <a:solidFill>
                  <a:schemeClr val="bg1"/>
                </a:solidFill>
              </a:rPr>
              <a:t>　</a:t>
            </a:r>
            <a:r>
              <a:rPr lang="en-US" altLang="zh-CN" kern="0" dirty="0" smtClean="0">
                <a:solidFill>
                  <a:schemeClr val="bg1"/>
                </a:solidFill>
              </a:rPr>
              <a:t>Web</a:t>
            </a:r>
            <a:r>
              <a:rPr lang="zh-CN" altLang="en-US" kern="0" dirty="0" smtClean="0">
                <a:solidFill>
                  <a:schemeClr val="bg1"/>
                </a:solidFill>
              </a:rPr>
              <a:t>服务器的程序设计</a:t>
            </a:r>
            <a:endParaRPr lang="zh-CN" altLang="en-US" kern="0" dirty="0">
              <a:solidFill>
                <a:schemeClr val="bg1"/>
              </a:solidFill>
            </a:endParaRPr>
          </a:p>
        </p:txBody>
      </p:sp>
    </p:spTree>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47650" y="1193997"/>
            <a:ext cx="8439150" cy="601860"/>
          </a:xfrm>
        </p:spPr>
        <p:txBody>
          <a:bodyPr/>
          <a:lstStyle/>
          <a:p>
            <a:r>
              <a:rPr lang="en-US" altLang="zh-CN" sz="2400" dirty="0" smtClean="0">
                <a:solidFill>
                  <a:schemeClr val="bg1"/>
                </a:solidFill>
              </a:rPr>
              <a:t>【</a:t>
            </a:r>
            <a:r>
              <a:rPr lang="zh-CN" altLang="en-US" sz="2400" dirty="0">
                <a:solidFill>
                  <a:schemeClr val="bg1"/>
                </a:solidFill>
              </a:rPr>
              <a:t>例</a:t>
            </a:r>
            <a:r>
              <a:rPr lang="en-US" altLang="zh-CN" sz="2400" dirty="0">
                <a:solidFill>
                  <a:schemeClr val="bg1"/>
                </a:solidFill>
              </a:rPr>
              <a:t>7-3】</a:t>
            </a:r>
            <a:r>
              <a:rPr lang="zh-CN" altLang="en-US" sz="2400" dirty="0">
                <a:solidFill>
                  <a:schemeClr val="bg1"/>
                </a:solidFill>
              </a:rPr>
              <a:t>编写一个简易的</a:t>
            </a:r>
            <a:r>
              <a:rPr lang="en-US" altLang="zh-CN" sz="2400" dirty="0">
                <a:solidFill>
                  <a:schemeClr val="bg1"/>
                </a:solidFill>
              </a:rPr>
              <a:t>Web</a:t>
            </a:r>
            <a:r>
              <a:rPr lang="zh-CN" altLang="en-US" sz="2400" dirty="0">
                <a:solidFill>
                  <a:schemeClr val="bg1"/>
                </a:solidFill>
              </a:rPr>
              <a:t>服务器程序。（见教材）</a:t>
            </a:r>
            <a:endParaRPr lang="zh-CN" altLang="en-US" sz="2400" dirty="0">
              <a:solidFill>
                <a:schemeClr val="bg1"/>
              </a:solidFill>
            </a:endParaRPr>
          </a:p>
        </p:txBody>
      </p:sp>
      <p:sp>
        <p:nvSpPr>
          <p:cNvPr id="6349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6349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1675" y="2158192"/>
            <a:ext cx="4600575" cy="39568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bwMode="black">
          <a:xfrm>
            <a:off x="304800" y="155772"/>
            <a:ext cx="7162800" cy="60186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kern="0" dirty="0" smtClean="0">
                <a:solidFill>
                  <a:schemeClr val="bg1"/>
                </a:solidFill>
              </a:rPr>
              <a:t>7.4.2</a:t>
            </a:r>
            <a:r>
              <a:rPr lang="zh-CN" altLang="en-US" kern="0" dirty="0" smtClean="0">
                <a:solidFill>
                  <a:schemeClr val="bg1"/>
                </a:solidFill>
              </a:rPr>
              <a:t>　</a:t>
            </a:r>
            <a:r>
              <a:rPr lang="en-US" altLang="zh-CN" kern="0" dirty="0" smtClean="0">
                <a:solidFill>
                  <a:schemeClr val="bg1"/>
                </a:solidFill>
              </a:rPr>
              <a:t>Web</a:t>
            </a:r>
            <a:r>
              <a:rPr lang="zh-CN" altLang="en-US" kern="0" dirty="0" smtClean="0">
                <a:solidFill>
                  <a:schemeClr val="bg1"/>
                </a:solidFill>
              </a:rPr>
              <a:t>服务器的程序设计</a:t>
            </a:r>
            <a:endParaRPr lang="zh-CN" altLang="en-US" kern="0" dirty="0">
              <a:solidFill>
                <a:schemeClr val="bg1"/>
              </a:solidFill>
            </a:endParaRPr>
          </a:p>
        </p:txBody>
      </p:sp>
    </p:spTree>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810" y="912426"/>
            <a:ext cx="8786190" cy="5750613"/>
          </a:xfrm>
          <a:prstGeom prst="rect">
            <a:avLst/>
          </a:prstGeom>
        </p:spPr>
        <p:txBody>
          <a:bodyPr wrap="square">
            <a:spAutoFit/>
          </a:bodyPr>
          <a:lstStyle/>
          <a:p>
            <a:pPr>
              <a:lnSpc>
                <a:spcPct val="110000"/>
              </a:lnSpc>
            </a:pPr>
            <a:r>
              <a:rPr lang="en-US" altLang="zh-CN" sz="2400" b="1" dirty="0" smtClean="0">
                <a:solidFill>
                  <a:srgbClr val="0000CC"/>
                </a:solidFill>
                <a:latin typeface="+mn-lt"/>
              </a:rPr>
              <a:t> </a:t>
            </a:r>
            <a:r>
              <a:rPr lang="en-US" altLang="zh-CN" sz="2400" b="1" dirty="0">
                <a:solidFill>
                  <a:srgbClr val="0000CC"/>
                </a:solidFill>
                <a:latin typeface="+mn-lt"/>
              </a:rPr>
              <a:t>10 </a:t>
            </a:r>
            <a:r>
              <a:rPr lang="en-US" altLang="zh-CN" sz="2400" b="1" dirty="0" err="1">
                <a:solidFill>
                  <a:srgbClr val="0000CC"/>
                </a:solidFill>
                <a:latin typeface="+mn-lt"/>
              </a:rPr>
              <a:t>int</a:t>
            </a:r>
            <a:r>
              <a:rPr lang="en-US" altLang="zh-CN" sz="2400" b="1" dirty="0">
                <a:solidFill>
                  <a:srgbClr val="0000CC"/>
                </a:solidFill>
                <a:latin typeface="+mn-lt"/>
              </a:rPr>
              <a:t> KEY_QUIT =0;</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11 char referrer[128];</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12 </a:t>
            </a:r>
            <a:r>
              <a:rPr lang="en-US" altLang="zh-CN" sz="2400" b="1" dirty="0" err="1">
                <a:solidFill>
                  <a:srgbClr val="0000CC"/>
                </a:solidFill>
                <a:latin typeface="+mn-lt"/>
              </a:rPr>
              <a:t>int</a:t>
            </a:r>
            <a:r>
              <a:rPr lang="en-US" altLang="zh-CN" sz="2400" b="1" dirty="0">
                <a:solidFill>
                  <a:srgbClr val="0000CC"/>
                </a:solidFill>
                <a:latin typeface="+mn-lt"/>
              </a:rPr>
              <a:t> </a:t>
            </a:r>
            <a:r>
              <a:rPr lang="en-US" altLang="zh-CN" sz="2400" b="1" dirty="0" err="1">
                <a:solidFill>
                  <a:srgbClr val="0000CC"/>
                </a:solidFill>
                <a:latin typeface="+mn-lt"/>
              </a:rPr>
              <a:t>content_length</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FF0000"/>
                </a:solidFill>
                <a:latin typeface="+mn-lt"/>
              </a:rPr>
              <a:t> 13 #define SERVER_PORT 80</a:t>
            </a:r>
            <a:endParaRPr lang="en-US" altLang="zh-CN" sz="2400" b="1" dirty="0">
              <a:solidFill>
                <a:srgbClr val="FF0000"/>
              </a:solidFill>
              <a:latin typeface="+mn-lt"/>
            </a:endParaRPr>
          </a:p>
          <a:p>
            <a:pPr>
              <a:lnSpc>
                <a:spcPct val="110000"/>
              </a:lnSpc>
            </a:pPr>
            <a:r>
              <a:rPr lang="en-US" altLang="zh-CN" sz="2400" b="1" dirty="0">
                <a:solidFill>
                  <a:srgbClr val="0000CC"/>
                </a:solidFill>
                <a:latin typeface="+mn-lt"/>
              </a:rPr>
              <a:t> 14 static char </a:t>
            </a:r>
            <a:r>
              <a:rPr lang="en-US" altLang="zh-CN" sz="2400" b="1" dirty="0" err="1">
                <a:solidFill>
                  <a:srgbClr val="0000CC"/>
                </a:solidFill>
                <a:latin typeface="+mn-lt"/>
              </a:rPr>
              <a:t>copybuf</a:t>
            </a:r>
            <a:r>
              <a:rPr lang="en-US" altLang="zh-CN" sz="2400" b="1" dirty="0">
                <a:solidFill>
                  <a:srgbClr val="0000CC"/>
                </a:solidFill>
                <a:latin typeface="+mn-lt"/>
              </a:rPr>
              <a:t>[16384];</a:t>
            </a:r>
            <a:endParaRPr lang="en-US" altLang="zh-CN" sz="2400" b="1" dirty="0">
              <a:solidFill>
                <a:srgbClr val="0000CC"/>
              </a:solidFill>
              <a:latin typeface="+mn-lt"/>
            </a:endParaRPr>
          </a:p>
          <a:p>
            <a:pPr>
              <a:lnSpc>
                <a:spcPct val="110000"/>
              </a:lnSpc>
            </a:pPr>
            <a:r>
              <a:rPr lang="en-US" altLang="zh-CN" sz="2400" b="1" dirty="0">
                <a:solidFill>
                  <a:srgbClr val="FF0000"/>
                </a:solidFill>
                <a:latin typeface="+mn-lt"/>
              </a:rPr>
              <a:t> 15 </a:t>
            </a:r>
            <a:r>
              <a:rPr lang="en-US" altLang="zh-CN" sz="2400" b="1" dirty="0" smtClean="0">
                <a:solidFill>
                  <a:srgbClr val="FF0000"/>
                </a:solidFill>
                <a:latin typeface="+mn-lt"/>
              </a:rPr>
              <a:t>// </a:t>
            </a:r>
            <a:r>
              <a:rPr lang="zh-CN" altLang="en-US" sz="2400" b="1" dirty="0" smtClean="0">
                <a:solidFill>
                  <a:srgbClr val="FF0000"/>
                </a:solidFill>
                <a:latin typeface="+mn-lt"/>
              </a:rPr>
              <a:t>复制一个</a:t>
            </a:r>
            <a:r>
              <a:rPr lang="en-US" altLang="zh-CN" sz="2400" b="1" dirty="0" smtClean="0">
                <a:solidFill>
                  <a:srgbClr val="FF0000"/>
                </a:solidFill>
                <a:latin typeface="+mn-lt"/>
              </a:rPr>
              <a:t>web</a:t>
            </a:r>
            <a:r>
              <a:rPr lang="zh-CN" altLang="en-US" sz="2400" b="1" dirty="0" smtClean="0">
                <a:solidFill>
                  <a:srgbClr val="FF0000"/>
                </a:solidFill>
                <a:latin typeface="+mn-lt"/>
              </a:rPr>
              <a:t>文件副本</a:t>
            </a:r>
            <a:endParaRPr lang="en-US" altLang="zh-CN" sz="2400" b="1" dirty="0">
              <a:solidFill>
                <a:srgbClr val="FF0000"/>
              </a:solidFill>
              <a:latin typeface="+mn-lt"/>
            </a:endParaRPr>
          </a:p>
          <a:p>
            <a:pPr>
              <a:lnSpc>
                <a:spcPct val="110000"/>
              </a:lnSpc>
            </a:pPr>
            <a:r>
              <a:rPr lang="en-US" altLang="zh-CN" sz="2400" b="1" dirty="0">
                <a:solidFill>
                  <a:srgbClr val="0000CC"/>
                </a:solidFill>
                <a:latin typeface="+mn-lt"/>
              </a:rPr>
              <a:t> 16 </a:t>
            </a:r>
            <a:r>
              <a:rPr lang="en-US" altLang="zh-CN" sz="2400" b="1" dirty="0" err="1">
                <a:solidFill>
                  <a:srgbClr val="0000CC"/>
                </a:solidFill>
                <a:latin typeface="+mn-lt"/>
              </a:rPr>
              <a:t>int</a:t>
            </a:r>
            <a:r>
              <a:rPr lang="en-US" altLang="zh-CN" sz="2400" b="1" dirty="0">
                <a:solidFill>
                  <a:srgbClr val="0000CC"/>
                </a:solidFill>
                <a:latin typeface="+mn-lt"/>
              </a:rPr>
              <a:t> copy</a:t>
            </a:r>
            <a:r>
              <a:rPr lang="en-US" altLang="zh-CN" sz="2400" b="1" dirty="0" smtClean="0">
                <a:solidFill>
                  <a:srgbClr val="0000CC"/>
                </a:solidFill>
                <a:latin typeface="+mn-lt"/>
              </a:rPr>
              <a:t>( FILE </a:t>
            </a:r>
            <a:r>
              <a:rPr lang="en-US" altLang="zh-CN" sz="2400" b="1" dirty="0">
                <a:solidFill>
                  <a:srgbClr val="0000CC"/>
                </a:solidFill>
                <a:latin typeface="+mn-lt"/>
              </a:rPr>
              <a:t>* </a:t>
            </a:r>
            <a:r>
              <a:rPr lang="en-US" altLang="zh-CN" sz="2400" b="1" dirty="0" err="1">
                <a:solidFill>
                  <a:srgbClr val="0000CC"/>
                </a:solidFill>
                <a:latin typeface="+mn-lt"/>
              </a:rPr>
              <a:t>read_f</a:t>
            </a:r>
            <a:r>
              <a:rPr lang="en-US" altLang="zh-CN" sz="2400" b="1" dirty="0">
                <a:solidFill>
                  <a:srgbClr val="0000CC"/>
                </a:solidFill>
                <a:latin typeface="+mn-lt"/>
              </a:rPr>
              <a:t> </a:t>
            </a:r>
            <a:r>
              <a:rPr lang="en-US" altLang="zh-CN" sz="2400" b="1" dirty="0" smtClean="0">
                <a:solidFill>
                  <a:srgbClr val="0000CC"/>
                </a:solidFill>
                <a:latin typeface="+mn-lt"/>
              </a:rPr>
              <a:t>, FILE </a:t>
            </a:r>
            <a:r>
              <a:rPr lang="en-US" altLang="zh-CN" sz="2400" b="1" dirty="0">
                <a:solidFill>
                  <a:srgbClr val="0000CC"/>
                </a:solidFill>
                <a:latin typeface="+mn-lt"/>
              </a:rPr>
              <a:t>* </a:t>
            </a:r>
            <a:r>
              <a:rPr lang="en-US" altLang="zh-CN" sz="2400" b="1" dirty="0" err="1">
                <a:solidFill>
                  <a:srgbClr val="0000CC"/>
                </a:solidFill>
                <a:latin typeface="+mn-lt"/>
              </a:rPr>
              <a:t>write_f</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17 {</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18         </a:t>
            </a:r>
            <a:r>
              <a:rPr lang="en-US" altLang="zh-CN" sz="2400" b="1" dirty="0" err="1">
                <a:solidFill>
                  <a:srgbClr val="0000CC"/>
                </a:solidFill>
                <a:latin typeface="+mn-lt"/>
              </a:rPr>
              <a:t>int</a:t>
            </a:r>
            <a:r>
              <a:rPr lang="en-US" altLang="zh-CN" sz="2400" b="1" dirty="0">
                <a:solidFill>
                  <a:srgbClr val="0000CC"/>
                </a:solidFill>
                <a:latin typeface="+mn-lt"/>
              </a:rPr>
              <a:t> n;</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19         </a:t>
            </a:r>
            <a:r>
              <a:rPr lang="en-US" altLang="zh-CN" sz="2400" b="1" dirty="0" err="1">
                <a:solidFill>
                  <a:srgbClr val="0000CC"/>
                </a:solidFill>
                <a:latin typeface="+mn-lt"/>
              </a:rPr>
              <a:t>int</a:t>
            </a:r>
            <a:r>
              <a:rPr lang="en-US" altLang="zh-CN" sz="2400" b="1" dirty="0">
                <a:solidFill>
                  <a:srgbClr val="0000CC"/>
                </a:solidFill>
                <a:latin typeface="+mn-lt"/>
              </a:rPr>
              <a:t> wrote;</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20         n=</a:t>
            </a:r>
            <a:r>
              <a:rPr lang="en-US" altLang="zh-CN" sz="2400" b="1" dirty="0" err="1">
                <a:solidFill>
                  <a:srgbClr val="0000CC"/>
                </a:solidFill>
                <a:latin typeface="+mn-lt"/>
              </a:rPr>
              <a:t>fread</a:t>
            </a:r>
            <a:r>
              <a:rPr lang="en-US" altLang="zh-CN" sz="2400" b="1" dirty="0">
                <a:solidFill>
                  <a:srgbClr val="0000CC"/>
                </a:solidFill>
                <a:latin typeface="+mn-lt"/>
              </a:rPr>
              <a:t>(</a:t>
            </a:r>
            <a:r>
              <a:rPr lang="en-US" altLang="zh-CN" sz="2400" b="1" dirty="0" err="1">
                <a:solidFill>
                  <a:srgbClr val="0000CC"/>
                </a:solidFill>
                <a:latin typeface="+mn-lt"/>
              </a:rPr>
              <a:t>copybuf</a:t>
            </a:r>
            <a:r>
              <a:rPr lang="en-US" altLang="zh-CN" sz="2400" b="1" dirty="0">
                <a:solidFill>
                  <a:srgbClr val="0000CC"/>
                </a:solidFill>
                <a:latin typeface="+mn-lt"/>
              </a:rPr>
              <a:t> ,1,sizeof(</a:t>
            </a:r>
            <a:r>
              <a:rPr lang="en-US" altLang="zh-CN" sz="2400" b="1" dirty="0" err="1">
                <a:solidFill>
                  <a:srgbClr val="0000CC"/>
                </a:solidFill>
                <a:latin typeface="+mn-lt"/>
              </a:rPr>
              <a:t>copybuf</a:t>
            </a:r>
            <a:r>
              <a:rPr lang="en-US" altLang="zh-CN" sz="2400" b="1" dirty="0">
                <a:solidFill>
                  <a:srgbClr val="0000CC"/>
                </a:solidFill>
                <a:latin typeface="+mn-lt"/>
              </a:rPr>
              <a:t>),</a:t>
            </a:r>
            <a:r>
              <a:rPr lang="en-US" altLang="zh-CN" sz="2400" b="1" dirty="0" err="1">
                <a:solidFill>
                  <a:srgbClr val="0000CC"/>
                </a:solidFill>
                <a:latin typeface="+mn-lt"/>
              </a:rPr>
              <a:t>read_f</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21         wrote=</a:t>
            </a:r>
            <a:r>
              <a:rPr lang="en-US" altLang="zh-CN" sz="2400" b="1" dirty="0" err="1">
                <a:solidFill>
                  <a:srgbClr val="0000CC"/>
                </a:solidFill>
                <a:latin typeface="+mn-lt"/>
              </a:rPr>
              <a:t>fwrite</a:t>
            </a:r>
            <a:r>
              <a:rPr lang="en-US" altLang="zh-CN" sz="2400" b="1" dirty="0">
                <a:solidFill>
                  <a:srgbClr val="0000CC"/>
                </a:solidFill>
                <a:latin typeface="+mn-lt"/>
              </a:rPr>
              <a:t>(copybuf,n,1,write_f);</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22         return 0;</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23 }</a:t>
            </a:r>
            <a:endParaRPr lang="en-US" altLang="zh-CN" sz="2400" b="1" dirty="0">
              <a:solidFill>
                <a:srgbClr val="0000CC"/>
              </a:solidFill>
              <a:latin typeface="+mn-lt"/>
            </a:endParaRPr>
          </a:p>
        </p:txBody>
      </p:sp>
      <p:sp>
        <p:nvSpPr>
          <p:cNvPr id="3" name="Rectangle 2"/>
          <p:cNvSpPr>
            <a:spLocks noChangeArrowheads="1"/>
          </p:cNvSpPr>
          <p:nvPr/>
        </p:nvSpPr>
        <p:spPr bwMode="auto">
          <a:xfrm>
            <a:off x="357810" y="251045"/>
            <a:ext cx="5786478" cy="563562"/>
          </a:xfrm>
          <a:prstGeom prst="rect">
            <a:avLst/>
          </a:prstGeom>
          <a:noFill/>
          <a:ln w="9525">
            <a:noFill/>
            <a:miter lim="800000"/>
          </a:ln>
          <a:effectLst/>
        </p:spPr>
        <p:txBody>
          <a:bodyPr anchor="ctr"/>
          <a:lstStyle/>
          <a:p>
            <a:r>
              <a:rPr lang="en-US" altLang="zh-CN" sz="3200" b="1" dirty="0" err="1" smtClean="0">
                <a:solidFill>
                  <a:srgbClr val="0000CC"/>
                </a:solidFill>
                <a:latin typeface="+mn-lt"/>
                <a:ea typeface="+mn-ea"/>
              </a:rPr>
              <a:t>httpd.c</a:t>
            </a:r>
            <a:endParaRPr lang="zh-CN" altLang="en-US" sz="3200" b="1" dirty="0" smtClean="0">
              <a:solidFill>
                <a:srgbClr val="0000CC"/>
              </a:solidFill>
              <a:latin typeface="+mn-lt"/>
              <a:ea typeface="+mn-ea"/>
            </a:endParaRPr>
          </a:p>
        </p:txBody>
      </p:sp>
      <p:sp>
        <p:nvSpPr>
          <p:cNvPr id="4" name="日期占位符 3"/>
          <p:cNvSpPr>
            <a:spLocks noGrp="1"/>
          </p:cNvSpPr>
          <p:nvPr>
            <p:ph type="dt" sz="half" idx="10"/>
          </p:nvPr>
        </p:nvSpPr>
        <p:spPr>
          <a:xfrm>
            <a:off x="438150" y="6602888"/>
            <a:ext cx="2133600" cy="255112"/>
          </a:xfrm>
        </p:spPr>
        <p:txBody>
          <a:bodyPr/>
          <a:lstStyle/>
          <a:p>
            <a:pPr>
              <a:defRPr/>
            </a:pPr>
            <a:fld id="{8A263046-305C-46C2-A7FB-AA8AE4BE2A69}" type="datetime10">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810" y="988626"/>
            <a:ext cx="8786190" cy="4125553"/>
          </a:xfrm>
          <a:prstGeom prst="rect">
            <a:avLst/>
          </a:prstGeom>
        </p:spPr>
        <p:txBody>
          <a:bodyPr wrap="square">
            <a:spAutoFit/>
          </a:bodyPr>
          <a:lstStyle/>
          <a:p>
            <a:pPr>
              <a:lnSpc>
                <a:spcPct val="110000"/>
              </a:lnSpc>
            </a:pPr>
            <a:r>
              <a:rPr lang="en-US" altLang="zh-CN" sz="2400" b="1" dirty="0">
                <a:solidFill>
                  <a:srgbClr val="0000CC"/>
                </a:solidFill>
                <a:latin typeface="+mn-lt"/>
              </a:rPr>
              <a:t> 24 </a:t>
            </a:r>
            <a:r>
              <a:rPr lang="en-US" altLang="zh-CN" sz="2400" b="1" dirty="0" smtClean="0">
                <a:solidFill>
                  <a:srgbClr val="0000CC"/>
                </a:solidFill>
                <a:latin typeface="+mn-lt"/>
              </a:rPr>
              <a:t>// </a:t>
            </a:r>
            <a:r>
              <a:rPr lang="zh-CN" altLang="en-US" sz="2400" b="1" dirty="0" smtClean="0">
                <a:solidFill>
                  <a:srgbClr val="0000CC"/>
                </a:solidFill>
                <a:latin typeface="+mn-lt"/>
              </a:rPr>
              <a:t>发送</a:t>
            </a:r>
            <a:r>
              <a:rPr lang="en-US" altLang="zh-CN" sz="2400" b="1" dirty="0" smtClean="0">
                <a:solidFill>
                  <a:srgbClr val="0000CC"/>
                </a:solidFill>
                <a:latin typeface="+mn-lt"/>
              </a:rPr>
              <a:t>HTML</a:t>
            </a:r>
            <a:r>
              <a:rPr lang="zh-CN" altLang="en-US" sz="2400" b="1" dirty="0" smtClean="0">
                <a:solidFill>
                  <a:srgbClr val="0000CC"/>
                </a:solidFill>
                <a:latin typeface="+mn-lt"/>
              </a:rPr>
              <a:t>文件内容</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25 </a:t>
            </a:r>
            <a:r>
              <a:rPr lang="en-US" altLang="zh-CN" sz="2400" b="1" dirty="0" err="1">
                <a:solidFill>
                  <a:srgbClr val="0000CC"/>
                </a:solidFill>
                <a:latin typeface="+mn-lt"/>
              </a:rPr>
              <a:t>int</a:t>
            </a:r>
            <a:r>
              <a:rPr lang="en-US" altLang="zh-CN" sz="2400" b="1" dirty="0">
                <a:solidFill>
                  <a:srgbClr val="0000CC"/>
                </a:solidFill>
                <a:latin typeface="+mn-lt"/>
              </a:rPr>
              <a:t> </a:t>
            </a:r>
            <a:r>
              <a:rPr lang="en-US" altLang="zh-CN" sz="2400" b="1" dirty="0" err="1">
                <a:solidFill>
                  <a:srgbClr val="0000CC"/>
                </a:solidFill>
                <a:latin typeface="+mn-lt"/>
              </a:rPr>
              <a:t>DoHTML</a:t>
            </a:r>
            <a:r>
              <a:rPr lang="en-US" altLang="zh-CN" sz="2400" b="1" dirty="0">
                <a:solidFill>
                  <a:srgbClr val="0000CC"/>
                </a:solidFill>
                <a:latin typeface="+mn-lt"/>
              </a:rPr>
              <a:t>(FILE * f ,char * name)</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26 {</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27         char * </a:t>
            </a:r>
            <a:r>
              <a:rPr lang="en-US" altLang="zh-CN" sz="2400" b="1" dirty="0" err="1">
                <a:solidFill>
                  <a:srgbClr val="0000CC"/>
                </a:solidFill>
                <a:latin typeface="+mn-lt"/>
              </a:rPr>
              <a:t>buf</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28         FILE * </a:t>
            </a:r>
            <a:r>
              <a:rPr lang="en-US" altLang="zh-CN" sz="2400" b="1" dirty="0" err="1">
                <a:solidFill>
                  <a:srgbClr val="0000CC"/>
                </a:solidFill>
                <a:latin typeface="+mn-lt"/>
              </a:rPr>
              <a:t>infile</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FF0000"/>
                </a:solidFill>
                <a:latin typeface="+mn-lt"/>
              </a:rPr>
              <a:t> 29         </a:t>
            </a:r>
            <a:r>
              <a:rPr lang="en-US" altLang="zh-CN" sz="2400" b="1" dirty="0" err="1">
                <a:solidFill>
                  <a:srgbClr val="FF0000"/>
                </a:solidFill>
                <a:latin typeface="+mn-lt"/>
              </a:rPr>
              <a:t>infile</a:t>
            </a:r>
            <a:r>
              <a:rPr lang="en-US" altLang="zh-CN" sz="2400" b="1" dirty="0">
                <a:solidFill>
                  <a:srgbClr val="FF0000"/>
                </a:solidFill>
                <a:latin typeface="+mn-lt"/>
              </a:rPr>
              <a:t>=</a:t>
            </a:r>
            <a:r>
              <a:rPr lang="en-US" altLang="zh-CN" sz="2400" b="1" dirty="0" err="1">
                <a:solidFill>
                  <a:srgbClr val="FF0000"/>
                </a:solidFill>
                <a:latin typeface="+mn-lt"/>
              </a:rPr>
              <a:t>fopen</a:t>
            </a:r>
            <a:r>
              <a:rPr lang="en-US" altLang="zh-CN" sz="2400" b="1" dirty="0">
                <a:solidFill>
                  <a:srgbClr val="FF0000"/>
                </a:solidFill>
                <a:latin typeface="+mn-lt"/>
              </a:rPr>
              <a:t>(</a:t>
            </a:r>
            <a:r>
              <a:rPr lang="en-US" altLang="zh-CN" sz="2400" b="1" dirty="0" err="1">
                <a:solidFill>
                  <a:srgbClr val="FF0000"/>
                </a:solidFill>
                <a:latin typeface="+mn-lt"/>
              </a:rPr>
              <a:t>name,"r</a:t>
            </a:r>
            <a:r>
              <a:rPr lang="en-US" altLang="zh-CN" sz="2400" b="1" dirty="0">
                <a:solidFill>
                  <a:srgbClr val="FF0000"/>
                </a:solidFill>
                <a:latin typeface="+mn-lt"/>
              </a:rPr>
              <a:t>");</a:t>
            </a:r>
            <a:endParaRPr lang="en-US" altLang="zh-CN" sz="2400" b="1" dirty="0">
              <a:solidFill>
                <a:srgbClr val="FF0000"/>
              </a:solidFill>
              <a:latin typeface="+mn-lt"/>
            </a:endParaRPr>
          </a:p>
          <a:p>
            <a:pPr>
              <a:lnSpc>
                <a:spcPct val="110000"/>
              </a:lnSpc>
            </a:pPr>
            <a:r>
              <a:rPr lang="en-US" altLang="zh-CN" sz="2400" b="1" dirty="0">
                <a:solidFill>
                  <a:srgbClr val="FF0000"/>
                </a:solidFill>
                <a:latin typeface="+mn-lt"/>
              </a:rPr>
              <a:t> 30         copy(</a:t>
            </a:r>
            <a:r>
              <a:rPr lang="en-US" altLang="zh-CN" sz="2400" b="1" dirty="0" err="1">
                <a:solidFill>
                  <a:srgbClr val="FF0000"/>
                </a:solidFill>
                <a:latin typeface="+mn-lt"/>
              </a:rPr>
              <a:t>infile,f</a:t>
            </a:r>
            <a:r>
              <a:rPr lang="en-US" altLang="zh-CN" sz="2400" b="1" dirty="0">
                <a:solidFill>
                  <a:srgbClr val="FF0000"/>
                </a:solidFill>
                <a:latin typeface="+mn-lt"/>
              </a:rPr>
              <a:t>);</a:t>
            </a:r>
            <a:endParaRPr lang="en-US" altLang="zh-CN" sz="2400" b="1" dirty="0">
              <a:solidFill>
                <a:srgbClr val="FF0000"/>
              </a:solidFill>
              <a:latin typeface="+mn-lt"/>
            </a:endParaRPr>
          </a:p>
          <a:p>
            <a:pPr>
              <a:lnSpc>
                <a:spcPct val="110000"/>
              </a:lnSpc>
            </a:pPr>
            <a:r>
              <a:rPr lang="en-US" altLang="zh-CN" sz="2400" b="1" dirty="0">
                <a:solidFill>
                  <a:srgbClr val="0000CC"/>
                </a:solidFill>
                <a:latin typeface="+mn-lt"/>
              </a:rPr>
              <a:t> 31         </a:t>
            </a:r>
            <a:r>
              <a:rPr lang="en-US" altLang="zh-CN" sz="2400" b="1" dirty="0" err="1">
                <a:solidFill>
                  <a:srgbClr val="0000CC"/>
                </a:solidFill>
                <a:latin typeface="+mn-lt"/>
              </a:rPr>
              <a:t>fclose</a:t>
            </a:r>
            <a:r>
              <a:rPr lang="en-US" altLang="zh-CN" sz="2400" b="1" dirty="0">
                <a:solidFill>
                  <a:srgbClr val="0000CC"/>
                </a:solidFill>
                <a:latin typeface="+mn-lt"/>
              </a:rPr>
              <a:t>(</a:t>
            </a:r>
            <a:r>
              <a:rPr lang="en-US" altLang="zh-CN" sz="2400" b="1" dirty="0" err="1">
                <a:solidFill>
                  <a:srgbClr val="0000CC"/>
                </a:solidFill>
                <a:latin typeface="+mn-lt"/>
              </a:rPr>
              <a:t>infile</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32         return 0;</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33 }</a:t>
            </a:r>
            <a:endParaRPr lang="en-US" altLang="zh-CN" sz="2400" b="1" dirty="0">
              <a:solidFill>
                <a:srgbClr val="0000CC"/>
              </a:solidFill>
              <a:latin typeface="+mn-lt"/>
            </a:endParaRPr>
          </a:p>
        </p:txBody>
      </p:sp>
      <p:sp>
        <p:nvSpPr>
          <p:cNvPr id="3" name="Rectangle 2"/>
          <p:cNvSpPr>
            <a:spLocks noChangeArrowheads="1"/>
          </p:cNvSpPr>
          <p:nvPr/>
        </p:nvSpPr>
        <p:spPr bwMode="auto">
          <a:xfrm>
            <a:off x="357810" y="251045"/>
            <a:ext cx="5786478" cy="563562"/>
          </a:xfrm>
          <a:prstGeom prst="rect">
            <a:avLst/>
          </a:prstGeom>
          <a:noFill/>
          <a:ln w="9525">
            <a:noFill/>
            <a:miter lim="800000"/>
          </a:ln>
          <a:effectLst/>
        </p:spPr>
        <p:txBody>
          <a:bodyPr anchor="ctr"/>
          <a:lstStyle/>
          <a:p>
            <a:r>
              <a:rPr lang="en-US" altLang="zh-CN" sz="3200" b="1" dirty="0" err="1">
                <a:solidFill>
                  <a:srgbClr val="0000CC"/>
                </a:solidFill>
              </a:rPr>
              <a:t>httpd.c</a:t>
            </a:r>
            <a:endParaRPr lang="zh-CN" altLang="en-US" sz="3200" b="1" dirty="0">
              <a:solidFill>
                <a:srgbClr val="0000CC"/>
              </a:solidFill>
            </a:endParaRPr>
          </a:p>
        </p:txBody>
      </p:sp>
      <p:sp>
        <p:nvSpPr>
          <p:cNvPr id="4" name="日期占位符 3"/>
          <p:cNvSpPr>
            <a:spLocks noGrp="1"/>
          </p:cNvSpPr>
          <p:nvPr>
            <p:ph type="dt" sz="half" idx="10"/>
          </p:nvPr>
        </p:nvSpPr>
        <p:spPr>
          <a:xfrm>
            <a:off x="438150" y="6602888"/>
            <a:ext cx="2133600" cy="255112"/>
          </a:xfrm>
        </p:spPr>
        <p:txBody>
          <a:bodyPr/>
          <a:lstStyle/>
          <a:p>
            <a:pPr>
              <a:defRPr/>
            </a:pPr>
            <a:fld id="{8A263046-305C-46C2-A7FB-AA8AE4BE2A69}" type="datetime10">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810" y="912426"/>
            <a:ext cx="8786190" cy="5780044"/>
          </a:xfrm>
          <a:prstGeom prst="rect">
            <a:avLst/>
          </a:prstGeom>
        </p:spPr>
        <p:txBody>
          <a:bodyPr wrap="square">
            <a:spAutoFit/>
          </a:bodyPr>
          <a:lstStyle/>
          <a:p>
            <a:pPr>
              <a:lnSpc>
                <a:spcPct val="110000"/>
              </a:lnSpc>
            </a:pPr>
            <a:r>
              <a:rPr lang="en-US" altLang="zh-CN" sz="2400" b="1" dirty="0">
                <a:solidFill>
                  <a:srgbClr val="0000CC"/>
                </a:solidFill>
                <a:latin typeface="+mn-lt"/>
              </a:rPr>
              <a:t> 34 </a:t>
            </a:r>
            <a:r>
              <a:rPr lang="en-US" altLang="zh-CN" sz="2400" b="1" dirty="0" smtClean="0">
                <a:solidFill>
                  <a:srgbClr val="0000CC"/>
                </a:solidFill>
                <a:latin typeface="+mn-lt"/>
              </a:rPr>
              <a:t>// </a:t>
            </a:r>
            <a:r>
              <a:rPr lang="zh-CN" altLang="en-US" sz="2400" b="1" dirty="0" smtClean="0">
                <a:solidFill>
                  <a:srgbClr val="0000CC"/>
                </a:solidFill>
                <a:latin typeface="+mn-lt"/>
              </a:rPr>
              <a:t>解析客户请求</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a:t>
            </a:r>
            <a:r>
              <a:rPr lang="en-US" altLang="zh-CN" sz="2400" b="1" dirty="0" smtClean="0">
                <a:solidFill>
                  <a:srgbClr val="0000CC"/>
                </a:solidFill>
                <a:latin typeface="+mn-lt"/>
              </a:rPr>
              <a:t>35  </a:t>
            </a:r>
            <a:r>
              <a:rPr lang="en-US" altLang="zh-CN" sz="2400" b="1" dirty="0" err="1">
                <a:solidFill>
                  <a:srgbClr val="0000CC"/>
                </a:solidFill>
                <a:latin typeface="+mn-lt"/>
              </a:rPr>
              <a:t>int</a:t>
            </a:r>
            <a:r>
              <a:rPr lang="en-US" altLang="zh-CN" sz="2400" b="1" dirty="0">
                <a:solidFill>
                  <a:srgbClr val="0000CC"/>
                </a:solidFill>
                <a:latin typeface="+mn-lt"/>
              </a:rPr>
              <a:t> </a:t>
            </a:r>
            <a:r>
              <a:rPr lang="en-US" altLang="zh-CN" sz="2400" b="1" dirty="0" err="1">
                <a:solidFill>
                  <a:srgbClr val="0000CC"/>
                </a:solidFill>
                <a:latin typeface="+mn-lt"/>
              </a:rPr>
              <a:t>ParseReq</a:t>
            </a:r>
            <a:r>
              <a:rPr lang="en-US" altLang="zh-CN" sz="2400" b="1" dirty="0">
                <a:solidFill>
                  <a:srgbClr val="0000CC"/>
                </a:solidFill>
                <a:latin typeface="+mn-lt"/>
              </a:rPr>
              <a:t>(FILE * f ,char * r)</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36 </a:t>
            </a:r>
            <a:r>
              <a:rPr lang="en-US" altLang="zh-CN" sz="2400" b="1" dirty="0" smtClean="0">
                <a:solidFill>
                  <a:srgbClr val="0000CC"/>
                </a:solidFill>
                <a:latin typeface="+mn-lt"/>
              </a:rPr>
              <a:t>{      </a:t>
            </a:r>
            <a:r>
              <a:rPr lang="en-US" altLang="zh-CN" sz="2400" b="1" dirty="0">
                <a:solidFill>
                  <a:srgbClr val="0000CC"/>
                </a:solidFill>
                <a:latin typeface="+mn-lt"/>
              </a:rPr>
              <a:t>char * </a:t>
            </a:r>
            <a:r>
              <a:rPr lang="en-US" altLang="zh-CN" sz="2400" b="1" dirty="0" err="1">
                <a:solidFill>
                  <a:srgbClr val="0000CC"/>
                </a:solidFill>
                <a:latin typeface="+mn-lt"/>
              </a:rPr>
              <a:t>bp</a:t>
            </a:r>
            <a:r>
              <a:rPr lang="en-US" altLang="zh-CN" sz="2400" b="1" dirty="0" smtClean="0">
                <a:solidFill>
                  <a:srgbClr val="0000CC"/>
                </a:solidFill>
                <a:latin typeface="+mn-lt"/>
              </a:rPr>
              <a:t>;       </a:t>
            </a:r>
            <a:r>
              <a:rPr lang="en-US" altLang="zh-CN" sz="2400" b="1" dirty="0">
                <a:solidFill>
                  <a:srgbClr val="0000CC"/>
                </a:solidFill>
                <a:latin typeface="+mn-lt"/>
              </a:rPr>
              <a:t>char * c;</a:t>
            </a:r>
            <a:endParaRPr lang="en-US" altLang="zh-CN" sz="2400" b="1" dirty="0">
              <a:solidFill>
                <a:srgbClr val="0000CC"/>
              </a:solidFill>
              <a:latin typeface="+mn-lt"/>
            </a:endParaRPr>
          </a:p>
          <a:p>
            <a:pPr>
              <a:lnSpc>
                <a:spcPct val="110000"/>
              </a:lnSpc>
            </a:pPr>
            <a:r>
              <a:rPr lang="en-US" altLang="zh-CN" sz="2400" b="1" dirty="0" smtClean="0">
                <a:solidFill>
                  <a:srgbClr val="0000CC"/>
                </a:solidFill>
                <a:latin typeface="+mn-lt"/>
              </a:rPr>
              <a:t> 42    </a:t>
            </a:r>
            <a:r>
              <a:rPr lang="en-US" altLang="zh-CN" sz="2400" b="1" dirty="0" smtClean="0">
                <a:solidFill>
                  <a:srgbClr val="FF0000"/>
                </a:solidFill>
                <a:latin typeface="+mn-lt"/>
              </a:rPr>
              <a:t>while</a:t>
            </a:r>
            <a:r>
              <a:rPr lang="en-US" altLang="zh-CN" sz="2400" b="1" dirty="0">
                <a:solidFill>
                  <a:srgbClr val="FF0000"/>
                </a:solidFill>
                <a:latin typeface="+mn-lt"/>
              </a:rPr>
              <a:t>(*(++r</a:t>
            </a:r>
            <a:r>
              <a:rPr lang="en-US" altLang="zh-CN" sz="2400" b="1" dirty="0" smtClean="0">
                <a:solidFill>
                  <a:srgbClr val="FF0000"/>
                </a:solidFill>
                <a:latin typeface="+mn-lt"/>
              </a:rPr>
              <a:t>)!=‘ ’); //</a:t>
            </a:r>
            <a:r>
              <a:rPr lang="zh-CN" altLang="en-US" sz="2400" b="1" dirty="0" smtClean="0">
                <a:solidFill>
                  <a:srgbClr val="FF0000"/>
                </a:solidFill>
                <a:latin typeface="+mn-lt"/>
              </a:rPr>
              <a:t>跳过空格</a:t>
            </a:r>
            <a:endParaRPr lang="en-US" altLang="zh-CN" sz="2400" b="1" dirty="0">
              <a:solidFill>
                <a:srgbClr val="FF0000"/>
              </a:solidFill>
              <a:latin typeface="+mn-lt"/>
            </a:endParaRPr>
          </a:p>
          <a:p>
            <a:pPr>
              <a:lnSpc>
                <a:spcPct val="110000"/>
              </a:lnSpc>
            </a:pPr>
            <a:r>
              <a:rPr lang="en-US" altLang="zh-CN" sz="2400" b="1" dirty="0">
                <a:solidFill>
                  <a:srgbClr val="0000CC"/>
                </a:solidFill>
                <a:latin typeface="+mn-lt"/>
              </a:rPr>
              <a:t> 43 </a:t>
            </a:r>
            <a:r>
              <a:rPr lang="en-US" altLang="zh-CN" sz="2400" b="1" dirty="0" smtClean="0">
                <a:solidFill>
                  <a:srgbClr val="0000CC"/>
                </a:solidFill>
                <a:latin typeface="+mn-lt"/>
              </a:rPr>
              <a:t>   // </a:t>
            </a:r>
            <a:r>
              <a:rPr lang="zh-CN" altLang="en-US" sz="2400" b="1" dirty="0" smtClean="0">
                <a:solidFill>
                  <a:srgbClr val="0000CC"/>
                </a:solidFill>
                <a:latin typeface="+mn-lt"/>
              </a:rPr>
              <a:t>判断是否为空白符：如空格、回车、制表符等</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44 </a:t>
            </a:r>
            <a:r>
              <a:rPr lang="en-US" altLang="zh-CN" sz="2400" b="1" dirty="0" smtClean="0">
                <a:solidFill>
                  <a:srgbClr val="0000CC"/>
                </a:solidFill>
                <a:latin typeface="+mn-lt"/>
              </a:rPr>
              <a:t>   </a:t>
            </a:r>
            <a:r>
              <a:rPr lang="en-US" altLang="zh-CN" sz="2400" b="1" dirty="0" smtClean="0">
                <a:solidFill>
                  <a:srgbClr val="FF0000"/>
                </a:solidFill>
                <a:latin typeface="+mn-lt"/>
              </a:rPr>
              <a:t>while(</a:t>
            </a:r>
            <a:r>
              <a:rPr lang="en-US" altLang="zh-CN" sz="2400" b="1" dirty="0" err="1" smtClean="0">
                <a:solidFill>
                  <a:srgbClr val="FF0000"/>
                </a:solidFill>
                <a:latin typeface="+mn-lt"/>
              </a:rPr>
              <a:t>isspace</a:t>
            </a:r>
            <a:r>
              <a:rPr lang="en-US" altLang="zh-CN" sz="2400" b="1" dirty="0">
                <a:solidFill>
                  <a:srgbClr val="FF0000"/>
                </a:solidFill>
                <a:latin typeface="+mn-lt"/>
              </a:rPr>
              <a:t>(*r)) r++;</a:t>
            </a:r>
            <a:endParaRPr lang="en-US" altLang="zh-CN" sz="2400" b="1" dirty="0">
              <a:solidFill>
                <a:srgbClr val="FF0000"/>
              </a:solidFill>
              <a:latin typeface="+mn-lt"/>
            </a:endParaRPr>
          </a:p>
          <a:p>
            <a:pPr>
              <a:lnSpc>
                <a:spcPct val="110000"/>
              </a:lnSpc>
            </a:pPr>
            <a:r>
              <a:rPr lang="en-US" altLang="zh-CN" sz="2400" b="1" dirty="0">
                <a:solidFill>
                  <a:srgbClr val="0000CC"/>
                </a:solidFill>
                <a:latin typeface="+mn-lt"/>
              </a:rPr>
              <a:t> </a:t>
            </a:r>
            <a:r>
              <a:rPr lang="en-US" altLang="zh-CN" sz="2400" b="1" dirty="0" smtClean="0">
                <a:solidFill>
                  <a:srgbClr val="0000CC"/>
                </a:solidFill>
                <a:latin typeface="+mn-lt"/>
              </a:rPr>
              <a:t>45    </a:t>
            </a:r>
            <a:r>
              <a:rPr lang="en-US" altLang="zh-CN" sz="2400" b="1" dirty="0">
                <a:solidFill>
                  <a:srgbClr val="0000CC"/>
                </a:solidFill>
                <a:latin typeface="+mn-lt"/>
              </a:rPr>
              <a:t>while(*r==</a:t>
            </a:r>
            <a:r>
              <a:rPr lang="en-US" altLang="zh-CN" sz="2400" b="1" dirty="0">
                <a:solidFill>
                  <a:srgbClr val="FF0000"/>
                </a:solidFill>
                <a:latin typeface="+mn-lt"/>
              </a:rPr>
              <a:t>'/'</a:t>
            </a:r>
            <a:r>
              <a:rPr lang="en-US" altLang="zh-CN" sz="2400" b="1" dirty="0">
                <a:solidFill>
                  <a:srgbClr val="0000CC"/>
                </a:solidFill>
                <a:latin typeface="+mn-lt"/>
              </a:rPr>
              <a:t>) r</a:t>
            </a:r>
            <a:r>
              <a:rPr lang="en-US" altLang="zh-CN" sz="2400" b="1" dirty="0" smtClean="0">
                <a:solidFill>
                  <a:srgbClr val="0000CC"/>
                </a:solidFill>
                <a:latin typeface="+mn-lt"/>
              </a:rPr>
              <a:t>++;  </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46 </a:t>
            </a:r>
            <a:r>
              <a:rPr lang="en-US" altLang="zh-CN" sz="2400" b="1" dirty="0" smtClean="0">
                <a:solidFill>
                  <a:srgbClr val="0000CC"/>
                </a:solidFill>
                <a:latin typeface="+mn-lt"/>
              </a:rPr>
              <a:t>   </a:t>
            </a:r>
            <a:r>
              <a:rPr lang="en-US" altLang="zh-CN" sz="2400" b="1" dirty="0" err="1" smtClean="0">
                <a:solidFill>
                  <a:srgbClr val="FF0000"/>
                </a:solidFill>
                <a:latin typeface="+mn-lt"/>
              </a:rPr>
              <a:t>bp</a:t>
            </a:r>
            <a:r>
              <a:rPr lang="en-US" altLang="zh-CN" sz="2400" b="1" dirty="0" smtClean="0">
                <a:solidFill>
                  <a:srgbClr val="FF0000"/>
                </a:solidFill>
                <a:latin typeface="+mn-lt"/>
              </a:rPr>
              <a:t>=r;    //</a:t>
            </a:r>
            <a:r>
              <a:rPr lang="en-US" altLang="zh-CN" sz="2400" b="1" dirty="0" err="1" smtClean="0">
                <a:solidFill>
                  <a:srgbClr val="FF0000"/>
                </a:solidFill>
                <a:latin typeface="+mn-lt"/>
              </a:rPr>
              <a:t>bp</a:t>
            </a:r>
            <a:r>
              <a:rPr lang="zh-CN" altLang="en-US" sz="2400" b="1" dirty="0" smtClean="0">
                <a:solidFill>
                  <a:srgbClr val="FF0000"/>
                </a:solidFill>
                <a:latin typeface="+mn-lt"/>
              </a:rPr>
              <a:t>指针指向文件名开始</a:t>
            </a:r>
            <a:endParaRPr lang="en-US" altLang="zh-CN" sz="2400" b="1" dirty="0">
              <a:solidFill>
                <a:srgbClr val="FF0000"/>
              </a:solidFill>
              <a:latin typeface="+mn-lt"/>
            </a:endParaRPr>
          </a:p>
          <a:p>
            <a:pPr>
              <a:lnSpc>
                <a:spcPct val="110000"/>
              </a:lnSpc>
            </a:pPr>
            <a:r>
              <a:rPr lang="en-US" altLang="zh-CN" sz="2400" b="1" dirty="0">
                <a:solidFill>
                  <a:srgbClr val="0000CC"/>
                </a:solidFill>
                <a:latin typeface="+mn-lt"/>
              </a:rPr>
              <a:t> 47 </a:t>
            </a:r>
            <a:r>
              <a:rPr lang="en-US" altLang="zh-CN" sz="2400" b="1" dirty="0" smtClean="0">
                <a:solidFill>
                  <a:srgbClr val="0000CC"/>
                </a:solidFill>
                <a:latin typeface="+mn-lt"/>
              </a:rPr>
              <a:t>  while</a:t>
            </a:r>
            <a:r>
              <a:rPr lang="en-US" altLang="zh-CN" sz="2400" b="1" dirty="0">
                <a:solidFill>
                  <a:srgbClr val="0000CC"/>
                </a:solidFill>
                <a:latin typeface="+mn-lt"/>
              </a:rPr>
              <a:t>(*r &amp;&amp;(*(r)!=' ')&amp;&amp;(*(r)!='?'))</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48         r++;</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49 </a:t>
            </a:r>
            <a:r>
              <a:rPr lang="en-US" altLang="zh-CN" sz="2400" b="1" dirty="0" smtClean="0">
                <a:solidFill>
                  <a:srgbClr val="0000CC"/>
                </a:solidFill>
                <a:latin typeface="+mn-lt"/>
              </a:rPr>
              <a:t>   *</a:t>
            </a:r>
            <a:r>
              <a:rPr lang="en-US" altLang="zh-CN" sz="2400" b="1" dirty="0">
                <a:solidFill>
                  <a:srgbClr val="0000CC"/>
                </a:solidFill>
                <a:latin typeface="+mn-lt"/>
              </a:rPr>
              <a:t>r=0;</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a:t>
            </a:r>
            <a:r>
              <a:rPr lang="en-US" altLang="zh-CN" sz="2400" b="1" dirty="0" smtClean="0">
                <a:solidFill>
                  <a:srgbClr val="0000CC"/>
                </a:solidFill>
                <a:latin typeface="+mn-lt"/>
              </a:rPr>
              <a:t>50    </a:t>
            </a:r>
            <a:r>
              <a:rPr lang="en-US" altLang="zh-CN" sz="2400" b="1" dirty="0">
                <a:solidFill>
                  <a:srgbClr val="0000CC"/>
                </a:solidFill>
                <a:latin typeface="+mn-lt"/>
              </a:rPr>
              <a:t>c=</a:t>
            </a:r>
            <a:r>
              <a:rPr lang="en-US" altLang="zh-CN" sz="2400" b="1" dirty="0" err="1">
                <a:solidFill>
                  <a:srgbClr val="0000CC"/>
                </a:solidFill>
                <a:latin typeface="+mn-lt"/>
              </a:rPr>
              <a:t>bp</a:t>
            </a:r>
            <a:r>
              <a:rPr lang="en-US" altLang="zh-CN" sz="2400" b="1" dirty="0" smtClean="0">
                <a:solidFill>
                  <a:srgbClr val="0000CC"/>
                </a:solidFill>
                <a:latin typeface="+mn-lt"/>
              </a:rPr>
              <a:t>;    //</a:t>
            </a:r>
            <a:r>
              <a:rPr lang="zh-CN" altLang="en-US" sz="2400" b="1" dirty="0" smtClean="0">
                <a:solidFill>
                  <a:srgbClr val="0000CC"/>
                </a:solidFill>
                <a:latin typeface="+mn-lt"/>
              </a:rPr>
              <a:t>解析出客户端发送来的文件名，如</a:t>
            </a:r>
            <a:r>
              <a:rPr lang="en-US" altLang="zh-CN" sz="2400" b="1" dirty="0" smtClean="0">
                <a:solidFill>
                  <a:srgbClr val="0000CC"/>
                </a:solidFill>
                <a:latin typeface="+mn-lt"/>
              </a:rPr>
              <a:t>index.html</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51 </a:t>
            </a:r>
            <a:r>
              <a:rPr lang="en-US" altLang="zh-CN" sz="2400" b="1" dirty="0" smtClean="0">
                <a:solidFill>
                  <a:srgbClr val="0000CC"/>
                </a:solidFill>
                <a:latin typeface="+mn-lt"/>
              </a:rPr>
              <a:t>   </a:t>
            </a:r>
            <a:r>
              <a:rPr lang="en-US" altLang="zh-CN" sz="2400" b="1" dirty="0" err="1" smtClean="0">
                <a:solidFill>
                  <a:srgbClr val="0000CC"/>
                </a:solidFill>
                <a:latin typeface="+mn-lt"/>
              </a:rPr>
              <a:t>DoHTML</a:t>
            </a:r>
            <a:r>
              <a:rPr lang="en-US" altLang="zh-CN" sz="2400" b="1" dirty="0" smtClean="0">
                <a:solidFill>
                  <a:srgbClr val="0000CC"/>
                </a:solidFill>
                <a:latin typeface="+mn-lt"/>
              </a:rPr>
              <a:t>( f , c);  </a:t>
            </a:r>
            <a:r>
              <a:rPr lang="en-US" altLang="zh-CN" sz="2400" b="1" dirty="0" smtClean="0">
                <a:solidFill>
                  <a:srgbClr val="FF0000"/>
                </a:solidFill>
                <a:latin typeface="+mn-lt"/>
              </a:rPr>
              <a:t>//</a:t>
            </a:r>
            <a:r>
              <a:rPr lang="zh-CN" altLang="en-US" sz="2400" b="1" dirty="0" smtClean="0">
                <a:solidFill>
                  <a:srgbClr val="FF0000"/>
                </a:solidFill>
                <a:latin typeface="+mn-lt"/>
              </a:rPr>
              <a:t>调用发送</a:t>
            </a:r>
            <a:r>
              <a:rPr lang="en-US" altLang="zh-CN" sz="2400" b="1" dirty="0" smtClean="0">
                <a:solidFill>
                  <a:srgbClr val="FF0000"/>
                </a:solidFill>
                <a:latin typeface="+mn-lt"/>
              </a:rPr>
              <a:t>HTML</a:t>
            </a:r>
            <a:r>
              <a:rPr lang="zh-CN" altLang="en-US" sz="2400" b="1" dirty="0" smtClean="0">
                <a:solidFill>
                  <a:srgbClr val="FF0000"/>
                </a:solidFill>
                <a:latin typeface="+mn-lt"/>
              </a:rPr>
              <a:t>文件，将</a:t>
            </a:r>
            <a:r>
              <a:rPr lang="en-US" altLang="zh-CN" sz="2400" b="1" dirty="0" smtClean="0">
                <a:solidFill>
                  <a:srgbClr val="FF0000"/>
                </a:solidFill>
                <a:latin typeface="+mn-lt"/>
              </a:rPr>
              <a:t>C</a:t>
            </a:r>
            <a:r>
              <a:rPr lang="zh-CN" altLang="en-US" sz="2400" b="1" dirty="0" smtClean="0">
                <a:solidFill>
                  <a:srgbClr val="FF0000"/>
                </a:solidFill>
                <a:latin typeface="+mn-lt"/>
              </a:rPr>
              <a:t>发送到</a:t>
            </a:r>
            <a:r>
              <a:rPr lang="en-US" altLang="zh-CN" sz="2400" b="1" dirty="0" smtClean="0">
                <a:solidFill>
                  <a:srgbClr val="FF0000"/>
                </a:solidFill>
                <a:latin typeface="+mn-lt"/>
              </a:rPr>
              <a:t>F</a:t>
            </a:r>
            <a:endParaRPr lang="en-US" altLang="zh-CN" sz="2400" b="1" dirty="0">
              <a:solidFill>
                <a:srgbClr val="FF0000"/>
              </a:solidFill>
              <a:latin typeface="+mn-lt"/>
            </a:endParaRPr>
          </a:p>
          <a:p>
            <a:pPr>
              <a:lnSpc>
                <a:spcPct val="110000"/>
              </a:lnSpc>
            </a:pPr>
            <a:r>
              <a:rPr lang="en-US" altLang="zh-CN" sz="2400" b="1" dirty="0">
                <a:solidFill>
                  <a:srgbClr val="0000CC"/>
                </a:solidFill>
                <a:latin typeface="+mn-lt"/>
              </a:rPr>
              <a:t> 52 </a:t>
            </a:r>
            <a:r>
              <a:rPr lang="en-US" altLang="zh-CN" sz="2400" b="1" dirty="0" smtClean="0">
                <a:solidFill>
                  <a:srgbClr val="0000CC"/>
                </a:solidFill>
                <a:latin typeface="+mn-lt"/>
              </a:rPr>
              <a:t>   return 0; }</a:t>
            </a:r>
            <a:endParaRPr lang="en-US" altLang="zh-CN" sz="2400" b="1" dirty="0">
              <a:solidFill>
                <a:srgbClr val="0000CC"/>
              </a:solidFill>
              <a:latin typeface="+mn-lt"/>
            </a:endParaRPr>
          </a:p>
        </p:txBody>
      </p:sp>
      <p:sp>
        <p:nvSpPr>
          <p:cNvPr id="3" name="Rectangle 2"/>
          <p:cNvSpPr>
            <a:spLocks noChangeArrowheads="1"/>
          </p:cNvSpPr>
          <p:nvPr/>
        </p:nvSpPr>
        <p:spPr bwMode="auto">
          <a:xfrm>
            <a:off x="357810" y="251045"/>
            <a:ext cx="5786478" cy="563562"/>
          </a:xfrm>
          <a:prstGeom prst="rect">
            <a:avLst/>
          </a:prstGeom>
          <a:noFill/>
          <a:ln w="9525">
            <a:noFill/>
            <a:miter lim="800000"/>
          </a:ln>
          <a:effectLst/>
        </p:spPr>
        <p:txBody>
          <a:bodyPr anchor="ctr"/>
          <a:lstStyle/>
          <a:p>
            <a:r>
              <a:rPr lang="en-US" altLang="zh-CN" sz="3200" b="1" dirty="0" err="1" smtClean="0">
                <a:solidFill>
                  <a:srgbClr val="0000CC"/>
                </a:solidFill>
                <a:latin typeface="+mn-lt"/>
                <a:ea typeface="+mn-ea"/>
              </a:rPr>
              <a:t>httpd.c</a:t>
            </a:r>
            <a:endParaRPr lang="zh-CN" altLang="en-US" sz="3200" b="1" dirty="0" smtClean="0">
              <a:solidFill>
                <a:srgbClr val="0000CC"/>
              </a:solidFill>
              <a:latin typeface="+mn-lt"/>
              <a:ea typeface="+mn-ea"/>
            </a:endParaRPr>
          </a:p>
        </p:txBody>
      </p:sp>
      <p:sp>
        <p:nvSpPr>
          <p:cNvPr id="4" name="日期占位符 3"/>
          <p:cNvSpPr>
            <a:spLocks noGrp="1"/>
          </p:cNvSpPr>
          <p:nvPr>
            <p:ph type="dt" sz="half" idx="10"/>
          </p:nvPr>
        </p:nvSpPr>
        <p:spPr>
          <a:xfrm>
            <a:off x="438150" y="6602888"/>
            <a:ext cx="2133600" cy="255112"/>
          </a:xfrm>
        </p:spPr>
        <p:txBody>
          <a:bodyPr/>
          <a:lstStyle/>
          <a:p>
            <a:pPr>
              <a:defRPr/>
            </a:pPr>
            <a:fld id="{8A263046-305C-46C2-A7FB-AA8AE4BE2A69}" type="datetime10">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810" y="912426"/>
            <a:ext cx="8786190" cy="5344348"/>
          </a:xfrm>
          <a:prstGeom prst="rect">
            <a:avLst/>
          </a:prstGeom>
        </p:spPr>
        <p:txBody>
          <a:bodyPr wrap="square">
            <a:spAutoFit/>
          </a:bodyPr>
          <a:lstStyle/>
          <a:p>
            <a:pPr>
              <a:lnSpc>
                <a:spcPct val="110000"/>
              </a:lnSpc>
            </a:pPr>
            <a:r>
              <a:rPr lang="en-US" altLang="zh-CN" sz="2400" b="1" dirty="0">
                <a:solidFill>
                  <a:srgbClr val="FF0000"/>
                </a:solidFill>
                <a:latin typeface="+mn-lt"/>
              </a:rPr>
              <a:t> 54 </a:t>
            </a:r>
            <a:r>
              <a:rPr lang="en-US" altLang="zh-CN" sz="2400" b="1" dirty="0" smtClean="0">
                <a:solidFill>
                  <a:srgbClr val="FF0000"/>
                </a:solidFill>
                <a:latin typeface="+mn-lt"/>
              </a:rPr>
              <a:t>//</a:t>
            </a:r>
            <a:r>
              <a:rPr lang="zh-CN" altLang="en-US" sz="2400" b="1" dirty="0" smtClean="0">
                <a:solidFill>
                  <a:srgbClr val="FF0000"/>
                </a:solidFill>
                <a:latin typeface="+mn-lt"/>
              </a:rPr>
              <a:t>客户连接处理</a:t>
            </a:r>
            <a:endParaRPr lang="en-US" altLang="zh-CN" sz="2400" b="1" dirty="0">
              <a:solidFill>
                <a:srgbClr val="FF0000"/>
              </a:solidFill>
              <a:latin typeface="+mn-lt"/>
            </a:endParaRPr>
          </a:p>
          <a:p>
            <a:pPr>
              <a:lnSpc>
                <a:spcPct val="110000"/>
              </a:lnSpc>
            </a:pPr>
            <a:r>
              <a:rPr lang="en-US" altLang="zh-CN" sz="2400" b="1" dirty="0">
                <a:solidFill>
                  <a:srgbClr val="0000CC"/>
                </a:solidFill>
                <a:latin typeface="+mn-lt"/>
              </a:rPr>
              <a:t> 55 </a:t>
            </a:r>
            <a:r>
              <a:rPr lang="en-US" altLang="zh-CN" sz="2400" b="1" dirty="0" err="1">
                <a:solidFill>
                  <a:srgbClr val="0000CC"/>
                </a:solidFill>
                <a:latin typeface="+mn-lt"/>
              </a:rPr>
              <a:t>int</a:t>
            </a:r>
            <a:r>
              <a:rPr lang="en-US" altLang="zh-CN" sz="2400" b="1" dirty="0">
                <a:solidFill>
                  <a:srgbClr val="0000CC"/>
                </a:solidFill>
                <a:latin typeface="+mn-lt"/>
              </a:rPr>
              <a:t> </a:t>
            </a:r>
            <a:r>
              <a:rPr lang="en-US" altLang="zh-CN" sz="2400" b="1" dirty="0" err="1">
                <a:solidFill>
                  <a:srgbClr val="0000CC"/>
                </a:solidFill>
                <a:latin typeface="+mn-lt"/>
              </a:rPr>
              <a:t>HandleConnect</a:t>
            </a:r>
            <a:r>
              <a:rPr lang="en-US" altLang="zh-CN" sz="2400" b="1" dirty="0">
                <a:solidFill>
                  <a:srgbClr val="0000CC"/>
                </a:solidFill>
                <a:latin typeface="+mn-lt"/>
              </a:rPr>
              <a:t>(</a:t>
            </a:r>
            <a:r>
              <a:rPr lang="en-US" altLang="zh-CN" sz="2400" b="1" dirty="0" err="1">
                <a:solidFill>
                  <a:srgbClr val="0000CC"/>
                </a:solidFill>
                <a:latin typeface="+mn-lt"/>
              </a:rPr>
              <a:t>int</a:t>
            </a:r>
            <a:r>
              <a:rPr lang="en-US" altLang="zh-CN" sz="2400" b="1" dirty="0">
                <a:solidFill>
                  <a:srgbClr val="0000CC"/>
                </a:solidFill>
                <a:latin typeface="+mn-lt"/>
              </a:rPr>
              <a:t> </a:t>
            </a:r>
            <a:r>
              <a:rPr lang="en-US" altLang="zh-CN" sz="2400" b="1" dirty="0" err="1">
                <a:solidFill>
                  <a:srgbClr val="0000CC"/>
                </a:solidFill>
                <a:latin typeface="+mn-lt"/>
              </a:rPr>
              <a:t>fd</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56 {</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57         FILE *f;</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58         char </a:t>
            </a:r>
            <a:r>
              <a:rPr lang="en-US" altLang="zh-CN" sz="2400" b="1" dirty="0" err="1">
                <a:solidFill>
                  <a:srgbClr val="0000CC"/>
                </a:solidFill>
                <a:latin typeface="+mn-lt"/>
              </a:rPr>
              <a:t>buf</a:t>
            </a:r>
            <a:r>
              <a:rPr lang="en-US" altLang="zh-CN" sz="2400" b="1" dirty="0">
                <a:solidFill>
                  <a:srgbClr val="0000CC"/>
                </a:solidFill>
                <a:latin typeface="+mn-lt"/>
              </a:rPr>
              <a:t>[160];</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59         f=</a:t>
            </a:r>
            <a:r>
              <a:rPr lang="en-US" altLang="zh-CN" sz="2400" b="1" dirty="0" err="1">
                <a:solidFill>
                  <a:srgbClr val="0000CC"/>
                </a:solidFill>
                <a:latin typeface="+mn-lt"/>
              </a:rPr>
              <a:t>fdopen</a:t>
            </a:r>
            <a:r>
              <a:rPr lang="en-US" altLang="zh-CN" sz="2400" b="1" dirty="0">
                <a:solidFill>
                  <a:srgbClr val="0000CC"/>
                </a:solidFill>
                <a:latin typeface="+mn-lt"/>
              </a:rPr>
              <a:t>(</a:t>
            </a:r>
            <a:r>
              <a:rPr lang="en-US" altLang="zh-CN" sz="2400" b="1" dirty="0" err="1">
                <a:solidFill>
                  <a:srgbClr val="0000CC"/>
                </a:solidFill>
                <a:latin typeface="+mn-lt"/>
              </a:rPr>
              <a:t>fd</a:t>
            </a:r>
            <a:r>
              <a:rPr lang="en-US" altLang="zh-CN" sz="2400" b="1" dirty="0" smtClean="0">
                <a:solidFill>
                  <a:srgbClr val="0000CC"/>
                </a:solidFill>
                <a:latin typeface="+mn-lt"/>
              </a:rPr>
              <a:t>,“a+”);  </a:t>
            </a:r>
            <a:r>
              <a:rPr lang="en-US" altLang="zh-CN" sz="2400" b="1" dirty="0" smtClean="0">
                <a:solidFill>
                  <a:srgbClr val="FF0000"/>
                </a:solidFill>
                <a:latin typeface="+mn-lt"/>
              </a:rPr>
              <a:t>//</a:t>
            </a:r>
            <a:r>
              <a:rPr lang="zh-CN" altLang="en-US" sz="2400" b="1" dirty="0" smtClean="0">
                <a:solidFill>
                  <a:srgbClr val="FF0000"/>
                </a:solidFill>
                <a:latin typeface="+mn-lt"/>
              </a:rPr>
              <a:t>将</a:t>
            </a:r>
            <a:r>
              <a:rPr lang="zh-CN" altLang="en-US" sz="2400" b="1" dirty="0">
                <a:solidFill>
                  <a:srgbClr val="FF0000"/>
                </a:solidFill>
                <a:latin typeface="+mn-lt"/>
              </a:rPr>
              <a:t>套</a:t>
            </a:r>
            <a:r>
              <a:rPr lang="zh-CN" altLang="en-US" sz="2400" b="1" dirty="0" smtClean="0">
                <a:solidFill>
                  <a:srgbClr val="FF0000"/>
                </a:solidFill>
                <a:latin typeface="+mn-lt"/>
              </a:rPr>
              <a:t>接字</a:t>
            </a:r>
            <a:r>
              <a:rPr lang="en-US" altLang="zh-CN" sz="2400" b="1" dirty="0" smtClean="0">
                <a:solidFill>
                  <a:srgbClr val="FF0000"/>
                </a:solidFill>
                <a:latin typeface="+mn-lt"/>
              </a:rPr>
              <a:t>ID</a:t>
            </a:r>
            <a:r>
              <a:rPr lang="zh-CN" altLang="en-US" sz="2400" b="1" dirty="0" smtClean="0">
                <a:solidFill>
                  <a:srgbClr val="FF0000"/>
                </a:solidFill>
                <a:latin typeface="+mn-lt"/>
              </a:rPr>
              <a:t>转换为文件流</a:t>
            </a:r>
            <a:r>
              <a:rPr lang="en-US" altLang="zh-CN" sz="2400" b="1" dirty="0" smtClean="0">
                <a:solidFill>
                  <a:srgbClr val="FF0000"/>
                </a:solidFill>
                <a:latin typeface="+mn-lt"/>
              </a:rPr>
              <a:t>ID</a:t>
            </a:r>
            <a:endParaRPr lang="en-US" altLang="zh-CN" sz="2400" b="1" dirty="0">
              <a:solidFill>
                <a:srgbClr val="FF0000"/>
              </a:solidFill>
              <a:latin typeface="+mn-lt"/>
            </a:endParaRPr>
          </a:p>
          <a:p>
            <a:pPr>
              <a:lnSpc>
                <a:spcPct val="110000"/>
              </a:lnSpc>
            </a:pPr>
            <a:r>
              <a:rPr lang="en-US" altLang="zh-CN" sz="2400" b="1" dirty="0">
                <a:solidFill>
                  <a:srgbClr val="0000CC"/>
                </a:solidFill>
                <a:latin typeface="+mn-lt"/>
              </a:rPr>
              <a:t> 60         </a:t>
            </a:r>
            <a:r>
              <a:rPr lang="en-US" altLang="zh-CN" sz="2400" b="1" dirty="0" err="1">
                <a:solidFill>
                  <a:srgbClr val="0000CC"/>
                </a:solidFill>
                <a:latin typeface="+mn-lt"/>
              </a:rPr>
              <a:t>setbuf</a:t>
            </a:r>
            <a:r>
              <a:rPr lang="en-US" altLang="zh-CN" sz="2400" b="1" dirty="0">
                <a:solidFill>
                  <a:srgbClr val="0000CC"/>
                </a:solidFill>
                <a:latin typeface="+mn-lt"/>
              </a:rPr>
              <a:t>(f,0</a:t>
            </a:r>
            <a:r>
              <a:rPr lang="en-US" altLang="zh-CN" sz="2400" b="1" dirty="0" smtClean="0">
                <a:solidFill>
                  <a:srgbClr val="0000CC"/>
                </a:solidFill>
                <a:latin typeface="+mn-lt"/>
              </a:rPr>
              <a:t>);       </a:t>
            </a:r>
            <a:r>
              <a:rPr lang="en-US" altLang="zh-CN" sz="2400" b="1" dirty="0" smtClean="0">
                <a:solidFill>
                  <a:srgbClr val="FF0000"/>
                </a:solidFill>
                <a:latin typeface="+mn-lt"/>
              </a:rPr>
              <a:t>//</a:t>
            </a:r>
            <a:r>
              <a:rPr lang="zh-CN" altLang="en-US" sz="2400" b="1" dirty="0" smtClean="0">
                <a:solidFill>
                  <a:srgbClr val="FF0000"/>
                </a:solidFill>
                <a:latin typeface="+mn-lt"/>
              </a:rPr>
              <a:t>清空流缓冲区</a:t>
            </a:r>
            <a:endParaRPr lang="en-US" altLang="zh-CN" sz="2400" b="1" dirty="0">
              <a:solidFill>
                <a:srgbClr val="FF0000"/>
              </a:solidFill>
              <a:latin typeface="+mn-lt"/>
            </a:endParaRPr>
          </a:p>
          <a:p>
            <a:pPr>
              <a:lnSpc>
                <a:spcPct val="110000"/>
              </a:lnSpc>
            </a:pPr>
            <a:r>
              <a:rPr lang="en-US" altLang="zh-CN" sz="2400" b="1" dirty="0">
                <a:solidFill>
                  <a:srgbClr val="0000CC"/>
                </a:solidFill>
                <a:latin typeface="+mn-lt"/>
              </a:rPr>
              <a:t> 61         </a:t>
            </a:r>
            <a:r>
              <a:rPr lang="en-US" altLang="zh-CN" sz="2400" b="1" dirty="0" err="1">
                <a:solidFill>
                  <a:srgbClr val="0000CC"/>
                </a:solidFill>
                <a:latin typeface="+mn-lt"/>
              </a:rPr>
              <a:t>fgets</a:t>
            </a:r>
            <a:r>
              <a:rPr lang="en-US" altLang="zh-CN" sz="2400" b="1" dirty="0">
                <a:solidFill>
                  <a:srgbClr val="0000CC"/>
                </a:solidFill>
                <a:latin typeface="+mn-lt"/>
              </a:rPr>
              <a:t>(buf,150,f</a:t>
            </a:r>
            <a:r>
              <a:rPr lang="en-US" altLang="zh-CN" sz="2400" b="1" dirty="0" smtClean="0">
                <a:solidFill>
                  <a:srgbClr val="0000CC"/>
                </a:solidFill>
                <a:latin typeface="+mn-lt"/>
              </a:rPr>
              <a:t>); </a:t>
            </a:r>
            <a:endParaRPr lang="en-US" altLang="zh-CN" sz="2400" b="1" dirty="0">
              <a:solidFill>
                <a:srgbClr val="0000CC"/>
              </a:solidFill>
              <a:latin typeface="+mn-lt"/>
            </a:endParaRPr>
          </a:p>
          <a:p>
            <a:pPr>
              <a:lnSpc>
                <a:spcPct val="110000"/>
              </a:lnSpc>
            </a:pPr>
            <a:r>
              <a:rPr lang="en-US" altLang="zh-CN" sz="2400" b="1" dirty="0" smtClean="0">
                <a:solidFill>
                  <a:srgbClr val="0000CC"/>
                </a:solidFill>
                <a:latin typeface="+mn-lt"/>
              </a:rPr>
              <a:t> 65         </a:t>
            </a:r>
            <a:r>
              <a:rPr lang="en-US" altLang="zh-CN" sz="2400" b="1" dirty="0" err="1">
                <a:solidFill>
                  <a:srgbClr val="0000CC"/>
                </a:solidFill>
                <a:latin typeface="+mn-lt"/>
              </a:rPr>
              <a:t>ParseReq</a:t>
            </a:r>
            <a:r>
              <a:rPr lang="en-US" altLang="zh-CN" sz="2400" b="1" dirty="0">
                <a:solidFill>
                  <a:srgbClr val="0000CC"/>
                </a:solidFill>
                <a:latin typeface="+mn-lt"/>
              </a:rPr>
              <a:t>(</a:t>
            </a:r>
            <a:r>
              <a:rPr lang="en-US" altLang="zh-CN" sz="2400" b="1" dirty="0" err="1">
                <a:solidFill>
                  <a:srgbClr val="0000CC"/>
                </a:solidFill>
                <a:latin typeface="+mn-lt"/>
              </a:rPr>
              <a:t>f,buf</a:t>
            </a:r>
            <a:r>
              <a:rPr lang="en-US" altLang="zh-CN" sz="2400" b="1" dirty="0" smtClean="0">
                <a:solidFill>
                  <a:srgbClr val="0000CC"/>
                </a:solidFill>
                <a:latin typeface="+mn-lt"/>
              </a:rPr>
              <a:t>);  //</a:t>
            </a:r>
            <a:r>
              <a:rPr lang="zh-CN" altLang="en-US" sz="2400" b="1" dirty="0" smtClean="0">
                <a:solidFill>
                  <a:srgbClr val="0000CC"/>
                </a:solidFill>
                <a:latin typeface="+mn-lt"/>
              </a:rPr>
              <a:t>调用解析客户请求函数</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66         </a:t>
            </a:r>
            <a:r>
              <a:rPr lang="en-US" altLang="zh-CN" sz="2400" b="1" dirty="0" err="1">
                <a:solidFill>
                  <a:srgbClr val="0000CC"/>
                </a:solidFill>
                <a:latin typeface="+mn-lt"/>
              </a:rPr>
              <a:t>fflush</a:t>
            </a:r>
            <a:r>
              <a:rPr lang="en-US" altLang="zh-CN" sz="2400" b="1" dirty="0">
                <a:solidFill>
                  <a:srgbClr val="0000CC"/>
                </a:solidFill>
                <a:latin typeface="+mn-lt"/>
              </a:rPr>
              <a:t>(f</a:t>
            </a:r>
            <a:r>
              <a:rPr lang="en-US" altLang="zh-CN" sz="2400" b="1" dirty="0" smtClean="0">
                <a:solidFill>
                  <a:srgbClr val="0000CC"/>
                </a:solidFill>
                <a:latin typeface="+mn-lt"/>
              </a:rPr>
              <a:t>);         //</a:t>
            </a:r>
            <a:r>
              <a:rPr lang="zh-CN" altLang="en-US" sz="2400" b="1" dirty="0" smtClean="0">
                <a:solidFill>
                  <a:srgbClr val="0000CC"/>
                </a:solidFill>
                <a:latin typeface="+mn-lt"/>
              </a:rPr>
              <a:t>强制写文件</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67         </a:t>
            </a:r>
            <a:r>
              <a:rPr lang="en-US" altLang="zh-CN" sz="2400" b="1" dirty="0" err="1">
                <a:solidFill>
                  <a:srgbClr val="0000CC"/>
                </a:solidFill>
                <a:latin typeface="+mn-lt"/>
              </a:rPr>
              <a:t>fclose</a:t>
            </a:r>
            <a:r>
              <a:rPr lang="en-US" altLang="zh-CN" sz="2400" b="1" dirty="0">
                <a:solidFill>
                  <a:srgbClr val="0000CC"/>
                </a:solidFill>
                <a:latin typeface="+mn-lt"/>
              </a:rPr>
              <a:t>(f</a:t>
            </a:r>
            <a:r>
              <a:rPr lang="en-US" altLang="zh-CN" sz="2400" b="1" dirty="0" smtClean="0">
                <a:solidFill>
                  <a:srgbClr val="0000CC"/>
                </a:solidFill>
                <a:latin typeface="+mn-lt"/>
              </a:rPr>
              <a:t>);         </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68         return 1;</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69 }</a:t>
            </a:r>
            <a:endParaRPr lang="en-US" altLang="zh-CN" sz="2400" b="1" dirty="0">
              <a:solidFill>
                <a:srgbClr val="0000CC"/>
              </a:solidFill>
              <a:latin typeface="+mn-lt"/>
            </a:endParaRPr>
          </a:p>
        </p:txBody>
      </p:sp>
      <p:sp>
        <p:nvSpPr>
          <p:cNvPr id="3" name="Rectangle 2"/>
          <p:cNvSpPr>
            <a:spLocks noChangeArrowheads="1"/>
          </p:cNvSpPr>
          <p:nvPr/>
        </p:nvSpPr>
        <p:spPr bwMode="auto">
          <a:xfrm>
            <a:off x="357810" y="251045"/>
            <a:ext cx="5786478" cy="563562"/>
          </a:xfrm>
          <a:prstGeom prst="rect">
            <a:avLst/>
          </a:prstGeom>
          <a:noFill/>
          <a:ln w="9525">
            <a:noFill/>
            <a:miter lim="800000"/>
          </a:ln>
          <a:effectLst/>
        </p:spPr>
        <p:txBody>
          <a:bodyPr anchor="ctr"/>
          <a:lstStyle/>
          <a:p>
            <a:r>
              <a:rPr lang="en-US" altLang="zh-CN" sz="3200" b="1" dirty="0" err="1" smtClean="0">
                <a:solidFill>
                  <a:srgbClr val="0000CC"/>
                </a:solidFill>
                <a:latin typeface="+mn-lt"/>
                <a:ea typeface="+mn-ea"/>
              </a:rPr>
              <a:t>httpd.c</a:t>
            </a:r>
            <a:endParaRPr lang="zh-CN" altLang="en-US" sz="3200" b="1" dirty="0" smtClean="0">
              <a:solidFill>
                <a:srgbClr val="0000CC"/>
              </a:solidFill>
              <a:latin typeface="+mn-lt"/>
              <a:ea typeface="+mn-ea"/>
            </a:endParaRPr>
          </a:p>
        </p:txBody>
      </p:sp>
      <p:sp>
        <p:nvSpPr>
          <p:cNvPr id="4" name="日期占位符 3"/>
          <p:cNvSpPr>
            <a:spLocks noGrp="1"/>
          </p:cNvSpPr>
          <p:nvPr>
            <p:ph type="dt" sz="half" idx="10"/>
          </p:nvPr>
        </p:nvSpPr>
        <p:spPr>
          <a:xfrm>
            <a:off x="438150" y="6602888"/>
            <a:ext cx="2133600" cy="255112"/>
          </a:xfrm>
        </p:spPr>
        <p:txBody>
          <a:bodyPr/>
          <a:lstStyle/>
          <a:p>
            <a:pPr>
              <a:defRPr/>
            </a:pPr>
            <a:fld id="{8A263046-305C-46C2-A7FB-AA8AE4BE2A69}" type="datetime10">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810" y="912426"/>
            <a:ext cx="8786190" cy="4797724"/>
          </a:xfrm>
          <a:prstGeom prst="rect">
            <a:avLst/>
          </a:prstGeom>
        </p:spPr>
        <p:txBody>
          <a:bodyPr wrap="square">
            <a:spAutoFit/>
          </a:bodyPr>
          <a:lstStyle/>
          <a:p>
            <a:pPr>
              <a:lnSpc>
                <a:spcPct val="110000"/>
              </a:lnSpc>
            </a:pPr>
            <a:r>
              <a:rPr lang="en-US" altLang="zh-CN" b="1" dirty="0">
                <a:solidFill>
                  <a:srgbClr val="0000CC"/>
                </a:solidFill>
                <a:latin typeface="+mn-lt"/>
              </a:rPr>
              <a:t> 84 </a:t>
            </a:r>
            <a:r>
              <a:rPr lang="en-US" altLang="zh-CN" b="1" dirty="0" err="1">
                <a:solidFill>
                  <a:srgbClr val="0000CC"/>
                </a:solidFill>
                <a:latin typeface="+mn-lt"/>
              </a:rPr>
              <a:t>int</a:t>
            </a:r>
            <a:r>
              <a:rPr lang="en-US" altLang="zh-CN" b="1" dirty="0">
                <a:solidFill>
                  <a:srgbClr val="0000CC"/>
                </a:solidFill>
                <a:latin typeface="+mn-lt"/>
              </a:rPr>
              <a:t> main(</a:t>
            </a:r>
            <a:r>
              <a:rPr lang="en-US" altLang="zh-CN" b="1" dirty="0" err="1">
                <a:solidFill>
                  <a:srgbClr val="0000CC"/>
                </a:solidFill>
                <a:latin typeface="+mn-lt"/>
              </a:rPr>
              <a:t>int</a:t>
            </a:r>
            <a:r>
              <a:rPr lang="en-US" altLang="zh-CN" b="1" dirty="0">
                <a:solidFill>
                  <a:srgbClr val="0000CC"/>
                </a:solidFill>
                <a:latin typeface="+mn-lt"/>
              </a:rPr>
              <a:t> </a:t>
            </a:r>
            <a:r>
              <a:rPr lang="en-US" altLang="zh-CN" b="1" dirty="0" err="1">
                <a:solidFill>
                  <a:srgbClr val="0000CC"/>
                </a:solidFill>
                <a:latin typeface="+mn-lt"/>
              </a:rPr>
              <a:t>argc</a:t>
            </a:r>
            <a:r>
              <a:rPr lang="en-US" altLang="zh-CN" b="1" dirty="0">
                <a:solidFill>
                  <a:srgbClr val="0000CC"/>
                </a:solidFill>
                <a:latin typeface="+mn-lt"/>
              </a:rPr>
              <a:t>, char * </a:t>
            </a:r>
            <a:r>
              <a:rPr lang="en-US" altLang="zh-CN" b="1" dirty="0" err="1">
                <a:solidFill>
                  <a:srgbClr val="0000CC"/>
                </a:solidFill>
                <a:latin typeface="+mn-lt"/>
              </a:rPr>
              <a:t>argv</a:t>
            </a:r>
            <a:r>
              <a:rPr lang="en-US" altLang="zh-CN" b="1" dirty="0">
                <a:solidFill>
                  <a:srgbClr val="0000CC"/>
                </a:solidFill>
                <a:latin typeface="+mn-lt"/>
              </a:rPr>
              <a:t>[])</a:t>
            </a:r>
            <a:endParaRPr lang="en-US" altLang="zh-CN" b="1" dirty="0">
              <a:solidFill>
                <a:srgbClr val="0000CC"/>
              </a:solidFill>
              <a:latin typeface="+mn-lt"/>
            </a:endParaRPr>
          </a:p>
          <a:p>
            <a:pPr>
              <a:lnSpc>
                <a:spcPct val="110000"/>
              </a:lnSpc>
            </a:pPr>
            <a:r>
              <a:rPr lang="en-US" altLang="zh-CN" b="1" dirty="0">
                <a:solidFill>
                  <a:srgbClr val="0000CC"/>
                </a:solidFill>
                <a:latin typeface="+mn-lt"/>
              </a:rPr>
              <a:t> 85 {</a:t>
            </a:r>
            <a:endParaRPr lang="en-US" altLang="zh-CN" b="1" dirty="0">
              <a:solidFill>
                <a:srgbClr val="0000CC"/>
              </a:solidFill>
              <a:latin typeface="+mn-lt"/>
            </a:endParaRPr>
          </a:p>
          <a:p>
            <a:pPr>
              <a:lnSpc>
                <a:spcPct val="110000"/>
              </a:lnSpc>
            </a:pPr>
            <a:r>
              <a:rPr lang="en-US" altLang="zh-CN" b="1" dirty="0">
                <a:solidFill>
                  <a:srgbClr val="0000CC"/>
                </a:solidFill>
                <a:latin typeface="+mn-lt"/>
              </a:rPr>
              <a:t> 86         </a:t>
            </a:r>
            <a:r>
              <a:rPr lang="en-US" altLang="zh-CN" b="1" dirty="0" err="1">
                <a:solidFill>
                  <a:srgbClr val="0000CC"/>
                </a:solidFill>
                <a:latin typeface="+mn-lt"/>
              </a:rPr>
              <a:t>int</a:t>
            </a:r>
            <a:r>
              <a:rPr lang="en-US" altLang="zh-CN" b="1" dirty="0">
                <a:solidFill>
                  <a:srgbClr val="0000CC"/>
                </a:solidFill>
                <a:latin typeface="+mn-lt"/>
              </a:rPr>
              <a:t> </a:t>
            </a:r>
            <a:r>
              <a:rPr lang="en-US" altLang="zh-CN" b="1" dirty="0" err="1">
                <a:solidFill>
                  <a:srgbClr val="0000CC"/>
                </a:solidFill>
                <a:latin typeface="+mn-lt"/>
              </a:rPr>
              <a:t>fd,sockfd</a:t>
            </a:r>
            <a:r>
              <a:rPr lang="en-US" altLang="zh-CN" b="1" dirty="0">
                <a:solidFill>
                  <a:srgbClr val="0000CC"/>
                </a:solidFill>
                <a:latin typeface="+mn-lt"/>
              </a:rPr>
              <a:t>;</a:t>
            </a:r>
            <a:endParaRPr lang="en-US" altLang="zh-CN" b="1" dirty="0">
              <a:solidFill>
                <a:srgbClr val="0000CC"/>
              </a:solidFill>
              <a:latin typeface="+mn-lt"/>
            </a:endParaRPr>
          </a:p>
          <a:p>
            <a:pPr>
              <a:lnSpc>
                <a:spcPct val="110000"/>
              </a:lnSpc>
            </a:pPr>
            <a:r>
              <a:rPr lang="en-US" altLang="zh-CN" b="1" dirty="0">
                <a:solidFill>
                  <a:srgbClr val="0000CC"/>
                </a:solidFill>
                <a:latin typeface="+mn-lt"/>
              </a:rPr>
              <a:t> 87         </a:t>
            </a:r>
            <a:r>
              <a:rPr lang="en-US" altLang="zh-CN" b="1" dirty="0" err="1">
                <a:solidFill>
                  <a:srgbClr val="0000CC"/>
                </a:solidFill>
                <a:latin typeface="+mn-lt"/>
              </a:rPr>
              <a:t>int</a:t>
            </a:r>
            <a:r>
              <a:rPr lang="en-US" altLang="zh-CN" b="1" dirty="0">
                <a:solidFill>
                  <a:srgbClr val="0000CC"/>
                </a:solidFill>
                <a:latin typeface="+mn-lt"/>
              </a:rPr>
              <a:t> </a:t>
            </a:r>
            <a:r>
              <a:rPr lang="en-US" altLang="zh-CN" b="1" dirty="0" err="1">
                <a:solidFill>
                  <a:srgbClr val="0000CC"/>
                </a:solidFill>
                <a:latin typeface="+mn-lt"/>
              </a:rPr>
              <a:t>len</a:t>
            </a:r>
            <a:r>
              <a:rPr lang="en-US" altLang="zh-CN" b="1" dirty="0">
                <a:solidFill>
                  <a:srgbClr val="0000CC"/>
                </a:solidFill>
                <a:latin typeface="+mn-lt"/>
              </a:rPr>
              <a:t>;</a:t>
            </a:r>
            <a:endParaRPr lang="en-US" altLang="zh-CN" b="1" dirty="0">
              <a:solidFill>
                <a:srgbClr val="0000CC"/>
              </a:solidFill>
              <a:latin typeface="+mn-lt"/>
            </a:endParaRPr>
          </a:p>
          <a:p>
            <a:pPr>
              <a:lnSpc>
                <a:spcPct val="110000"/>
              </a:lnSpc>
            </a:pPr>
            <a:r>
              <a:rPr lang="en-US" altLang="zh-CN" b="1" dirty="0">
                <a:solidFill>
                  <a:srgbClr val="0000CC"/>
                </a:solidFill>
                <a:latin typeface="+mn-lt"/>
              </a:rPr>
              <a:t> 88         volatile </a:t>
            </a:r>
            <a:r>
              <a:rPr lang="en-US" altLang="zh-CN" b="1" dirty="0" err="1">
                <a:solidFill>
                  <a:srgbClr val="0000CC"/>
                </a:solidFill>
                <a:latin typeface="+mn-lt"/>
              </a:rPr>
              <a:t>int</a:t>
            </a:r>
            <a:r>
              <a:rPr lang="en-US" altLang="zh-CN" b="1" dirty="0">
                <a:solidFill>
                  <a:srgbClr val="0000CC"/>
                </a:solidFill>
                <a:latin typeface="+mn-lt"/>
              </a:rPr>
              <a:t> true=1;</a:t>
            </a:r>
            <a:endParaRPr lang="en-US" altLang="zh-CN" b="1" dirty="0">
              <a:solidFill>
                <a:srgbClr val="0000CC"/>
              </a:solidFill>
              <a:latin typeface="+mn-lt"/>
            </a:endParaRPr>
          </a:p>
          <a:p>
            <a:pPr>
              <a:lnSpc>
                <a:spcPct val="110000"/>
              </a:lnSpc>
            </a:pPr>
            <a:r>
              <a:rPr lang="en-US" altLang="zh-CN" b="1" dirty="0">
                <a:solidFill>
                  <a:srgbClr val="0000CC"/>
                </a:solidFill>
                <a:latin typeface="+mn-lt"/>
              </a:rPr>
              <a:t> 89         </a:t>
            </a:r>
            <a:r>
              <a:rPr lang="en-US" altLang="zh-CN" b="1" dirty="0" err="1">
                <a:solidFill>
                  <a:srgbClr val="0000CC"/>
                </a:solidFill>
                <a:latin typeface="+mn-lt"/>
              </a:rPr>
              <a:t>struct</a:t>
            </a:r>
            <a:r>
              <a:rPr lang="en-US" altLang="zh-CN" b="1" dirty="0">
                <a:solidFill>
                  <a:srgbClr val="0000CC"/>
                </a:solidFill>
                <a:latin typeface="+mn-lt"/>
              </a:rPr>
              <a:t> </a:t>
            </a:r>
            <a:r>
              <a:rPr lang="en-US" altLang="zh-CN" b="1" dirty="0" err="1">
                <a:solidFill>
                  <a:srgbClr val="0000CC"/>
                </a:solidFill>
                <a:latin typeface="+mn-lt"/>
              </a:rPr>
              <a:t>sockaddr_in</a:t>
            </a:r>
            <a:r>
              <a:rPr lang="en-US" altLang="zh-CN" b="1" dirty="0">
                <a:solidFill>
                  <a:srgbClr val="0000CC"/>
                </a:solidFill>
                <a:latin typeface="+mn-lt"/>
              </a:rPr>
              <a:t> </a:t>
            </a:r>
            <a:r>
              <a:rPr lang="en-US" altLang="zh-CN" b="1" dirty="0" err="1">
                <a:solidFill>
                  <a:srgbClr val="0000CC"/>
                </a:solidFill>
                <a:latin typeface="+mn-lt"/>
              </a:rPr>
              <a:t>ec</a:t>
            </a:r>
            <a:r>
              <a:rPr lang="en-US" altLang="zh-CN" b="1" dirty="0">
                <a:solidFill>
                  <a:srgbClr val="0000CC"/>
                </a:solidFill>
                <a:latin typeface="+mn-lt"/>
              </a:rPr>
              <a:t>;</a:t>
            </a:r>
            <a:endParaRPr lang="en-US" altLang="zh-CN" b="1" dirty="0">
              <a:solidFill>
                <a:srgbClr val="0000CC"/>
              </a:solidFill>
              <a:latin typeface="+mn-lt"/>
            </a:endParaRPr>
          </a:p>
          <a:p>
            <a:pPr>
              <a:lnSpc>
                <a:spcPct val="110000"/>
              </a:lnSpc>
            </a:pPr>
            <a:r>
              <a:rPr lang="en-US" altLang="zh-CN" b="1" dirty="0">
                <a:solidFill>
                  <a:srgbClr val="0000CC"/>
                </a:solidFill>
                <a:latin typeface="+mn-lt"/>
              </a:rPr>
              <a:t> 90         </a:t>
            </a:r>
            <a:r>
              <a:rPr lang="en-US" altLang="zh-CN" b="1" dirty="0" err="1">
                <a:solidFill>
                  <a:srgbClr val="0000CC"/>
                </a:solidFill>
                <a:latin typeface="+mn-lt"/>
              </a:rPr>
              <a:t>struct</a:t>
            </a:r>
            <a:r>
              <a:rPr lang="en-US" altLang="zh-CN" b="1" dirty="0">
                <a:solidFill>
                  <a:srgbClr val="0000CC"/>
                </a:solidFill>
                <a:latin typeface="+mn-lt"/>
              </a:rPr>
              <a:t> </a:t>
            </a:r>
            <a:r>
              <a:rPr lang="en-US" altLang="zh-CN" b="1" dirty="0" err="1">
                <a:solidFill>
                  <a:srgbClr val="0000CC"/>
                </a:solidFill>
                <a:latin typeface="+mn-lt"/>
              </a:rPr>
              <a:t>sockaddr_in</a:t>
            </a:r>
            <a:r>
              <a:rPr lang="en-US" altLang="zh-CN" b="1" dirty="0">
                <a:solidFill>
                  <a:srgbClr val="0000CC"/>
                </a:solidFill>
                <a:latin typeface="+mn-lt"/>
              </a:rPr>
              <a:t> </a:t>
            </a:r>
            <a:r>
              <a:rPr lang="en-US" altLang="zh-CN" b="1" dirty="0" err="1">
                <a:solidFill>
                  <a:srgbClr val="0000CC"/>
                </a:solidFill>
                <a:latin typeface="+mn-lt"/>
              </a:rPr>
              <a:t>server_sockaddr</a:t>
            </a:r>
            <a:r>
              <a:rPr lang="en-US" altLang="zh-CN" b="1" dirty="0">
                <a:solidFill>
                  <a:srgbClr val="0000CC"/>
                </a:solidFill>
                <a:latin typeface="+mn-lt"/>
              </a:rPr>
              <a:t>;</a:t>
            </a:r>
            <a:endParaRPr lang="en-US" altLang="zh-CN" b="1" dirty="0">
              <a:solidFill>
                <a:srgbClr val="0000CC"/>
              </a:solidFill>
              <a:latin typeface="+mn-lt"/>
            </a:endParaRPr>
          </a:p>
          <a:p>
            <a:pPr>
              <a:lnSpc>
                <a:spcPct val="110000"/>
              </a:lnSpc>
            </a:pPr>
            <a:r>
              <a:rPr lang="en-US" altLang="zh-CN" b="1" dirty="0">
                <a:solidFill>
                  <a:srgbClr val="0000CC"/>
                </a:solidFill>
                <a:latin typeface="+mn-lt"/>
              </a:rPr>
              <a:t> 91         </a:t>
            </a:r>
            <a:r>
              <a:rPr lang="en-US" altLang="zh-CN" b="1" dirty="0" err="1">
                <a:solidFill>
                  <a:srgbClr val="0000CC"/>
                </a:solidFill>
                <a:latin typeface="+mn-lt"/>
              </a:rPr>
              <a:t>pthread_t</a:t>
            </a:r>
            <a:r>
              <a:rPr lang="en-US" altLang="zh-CN" b="1" dirty="0">
                <a:solidFill>
                  <a:srgbClr val="0000CC"/>
                </a:solidFill>
                <a:latin typeface="+mn-lt"/>
              </a:rPr>
              <a:t> </a:t>
            </a:r>
            <a:r>
              <a:rPr lang="en-US" altLang="zh-CN" b="1" dirty="0" err="1">
                <a:solidFill>
                  <a:srgbClr val="0000CC"/>
                </a:solidFill>
                <a:latin typeface="+mn-lt"/>
              </a:rPr>
              <a:t>th_key</a:t>
            </a:r>
            <a:r>
              <a:rPr lang="en-US" altLang="zh-CN" b="1" dirty="0">
                <a:solidFill>
                  <a:srgbClr val="0000CC"/>
                </a:solidFill>
                <a:latin typeface="+mn-lt"/>
              </a:rPr>
              <a:t>;</a:t>
            </a:r>
            <a:endParaRPr lang="en-US" altLang="zh-CN" b="1" dirty="0">
              <a:solidFill>
                <a:srgbClr val="0000CC"/>
              </a:solidFill>
              <a:latin typeface="+mn-lt"/>
            </a:endParaRPr>
          </a:p>
          <a:p>
            <a:pPr>
              <a:lnSpc>
                <a:spcPct val="110000"/>
              </a:lnSpc>
            </a:pPr>
            <a:r>
              <a:rPr lang="en-US" altLang="zh-CN" b="1" dirty="0">
                <a:solidFill>
                  <a:srgbClr val="0000CC"/>
                </a:solidFill>
                <a:latin typeface="+mn-lt"/>
              </a:rPr>
              <a:t> 92         </a:t>
            </a:r>
            <a:r>
              <a:rPr lang="en-US" altLang="zh-CN" b="1" dirty="0" err="1">
                <a:solidFill>
                  <a:srgbClr val="0000CC"/>
                </a:solidFill>
                <a:latin typeface="+mn-lt"/>
              </a:rPr>
              <a:t>printf</a:t>
            </a:r>
            <a:r>
              <a:rPr lang="en-US" altLang="zh-CN" b="1" dirty="0">
                <a:solidFill>
                  <a:srgbClr val="0000CC"/>
                </a:solidFill>
                <a:latin typeface="+mn-lt"/>
              </a:rPr>
              <a:t>("starting </a:t>
            </a:r>
            <a:r>
              <a:rPr lang="en-US" altLang="zh-CN" b="1" dirty="0" err="1">
                <a:solidFill>
                  <a:srgbClr val="0000CC"/>
                </a:solidFill>
                <a:latin typeface="+mn-lt"/>
              </a:rPr>
              <a:t>httpd</a:t>
            </a:r>
            <a:r>
              <a:rPr lang="en-US" altLang="zh-CN" b="1" dirty="0">
                <a:solidFill>
                  <a:srgbClr val="0000CC"/>
                </a:solidFill>
                <a:latin typeface="+mn-lt"/>
              </a:rPr>
              <a:t>...\n");</a:t>
            </a:r>
            <a:endParaRPr lang="en-US" altLang="zh-CN" b="1" dirty="0">
              <a:solidFill>
                <a:srgbClr val="0000CC"/>
              </a:solidFill>
              <a:latin typeface="+mn-lt"/>
            </a:endParaRPr>
          </a:p>
          <a:p>
            <a:pPr>
              <a:lnSpc>
                <a:spcPct val="110000"/>
              </a:lnSpc>
            </a:pPr>
            <a:r>
              <a:rPr lang="en-US" altLang="zh-CN" b="1" dirty="0">
                <a:solidFill>
                  <a:srgbClr val="0000CC"/>
                </a:solidFill>
                <a:latin typeface="+mn-lt"/>
              </a:rPr>
              <a:t> 93         </a:t>
            </a:r>
            <a:r>
              <a:rPr lang="en-US" altLang="zh-CN" b="1" dirty="0" err="1">
                <a:solidFill>
                  <a:srgbClr val="0000CC"/>
                </a:solidFill>
                <a:latin typeface="+mn-lt"/>
              </a:rPr>
              <a:t>printf</a:t>
            </a:r>
            <a:r>
              <a:rPr lang="en-US" altLang="zh-CN" b="1" dirty="0">
                <a:solidFill>
                  <a:srgbClr val="0000CC"/>
                </a:solidFill>
                <a:latin typeface="+mn-lt"/>
              </a:rPr>
              <a:t>("press q to quit\n");</a:t>
            </a:r>
            <a:endParaRPr lang="en-US" altLang="zh-CN" b="1" dirty="0">
              <a:solidFill>
                <a:srgbClr val="0000CC"/>
              </a:solidFill>
              <a:latin typeface="+mn-lt"/>
            </a:endParaRPr>
          </a:p>
        </p:txBody>
      </p:sp>
      <p:sp>
        <p:nvSpPr>
          <p:cNvPr id="3" name="Rectangle 2"/>
          <p:cNvSpPr>
            <a:spLocks noChangeArrowheads="1"/>
          </p:cNvSpPr>
          <p:nvPr/>
        </p:nvSpPr>
        <p:spPr bwMode="auto">
          <a:xfrm>
            <a:off x="357810" y="251045"/>
            <a:ext cx="5786478" cy="563562"/>
          </a:xfrm>
          <a:prstGeom prst="rect">
            <a:avLst/>
          </a:prstGeom>
          <a:noFill/>
          <a:ln w="9525">
            <a:noFill/>
            <a:miter lim="800000"/>
          </a:ln>
          <a:effectLst/>
        </p:spPr>
        <p:txBody>
          <a:bodyPr anchor="ctr"/>
          <a:lstStyle/>
          <a:p>
            <a:r>
              <a:rPr lang="en-US" altLang="zh-CN" sz="3200" b="1" dirty="0" err="1" smtClean="0">
                <a:solidFill>
                  <a:srgbClr val="0000CC"/>
                </a:solidFill>
                <a:latin typeface="+mn-lt"/>
                <a:ea typeface="+mn-ea"/>
              </a:rPr>
              <a:t>httpd.c</a:t>
            </a:r>
            <a:endParaRPr lang="zh-CN" altLang="en-US" sz="3200" b="1" dirty="0" smtClean="0">
              <a:solidFill>
                <a:srgbClr val="0000CC"/>
              </a:solidFill>
              <a:latin typeface="+mn-lt"/>
              <a:ea typeface="+mn-ea"/>
            </a:endParaRPr>
          </a:p>
        </p:txBody>
      </p:sp>
      <p:sp>
        <p:nvSpPr>
          <p:cNvPr id="4" name="日期占位符 3"/>
          <p:cNvSpPr>
            <a:spLocks noGrp="1"/>
          </p:cNvSpPr>
          <p:nvPr>
            <p:ph type="dt" sz="half" idx="10"/>
          </p:nvPr>
        </p:nvSpPr>
        <p:spPr>
          <a:xfrm>
            <a:off x="438150" y="6602888"/>
            <a:ext cx="2133600" cy="255112"/>
          </a:xfrm>
        </p:spPr>
        <p:txBody>
          <a:bodyPr/>
          <a:lstStyle/>
          <a:p>
            <a:pPr>
              <a:defRPr/>
            </a:pPr>
            <a:fld id="{8A263046-305C-46C2-A7FB-AA8AE4BE2A69}" type="datetime10">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810" y="912426"/>
            <a:ext cx="8786190" cy="5780044"/>
          </a:xfrm>
          <a:prstGeom prst="rect">
            <a:avLst/>
          </a:prstGeom>
        </p:spPr>
        <p:txBody>
          <a:bodyPr wrap="square">
            <a:spAutoFit/>
          </a:bodyPr>
          <a:lstStyle/>
          <a:p>
            <a:pPr>
              <a:lnSpc>
                <a:spcPct val="110000"/>
              </a:lnSpc>
            </a:pPr>
            <a:r>
              <a:rPr lang="en-US" altLang="zh-CN" sz="2400" b="1" dirty="0">
                <a:solidFill>
                  <a:srgbClr val="0000CC"/>
                </a:solidFill>
                <a:latin typeface="+mn-lt"/>
              </a:rPr>
              <a:t> 94         </a:t>
            </a:r>
            <a:r>
              <a:rPr lang="en-US" altLang="zh-CN" sz="2400" b="1" dirty="0" smtClean="0">
                <a:solidFill>
                  <a:srgbClr val="FF3300"/>
                </a:solidFill>
                <a:latin typeface="+mn-lt"/>
              </a:rPr>
              <a:t>//</a:t>
            </a:r>
            <a:r>
              <a:rPr lang="zh-CN" altLang="en-US" sz="2400" b="1" dirty="0" smtClean="0">
                <a:solidFill>
                  <a:srgbClr val="FF3300"/>
                </a:solidFill>
                <a:latin typeface="+mn-lt"/>
              </a:rPr>
              <a:t>建立套接字</a:t>
            </a:r>
            <a:endParaRPr lang="en-US" altLang="zh-CN" sz="2400" b="1" dirty="0">
              <a:solidFill>
                <a:srgbClr val="FF3300"/>
              </a:solidFill>
              <a:latin typeface="+mn-lt"/>
            </a:endParaRPr>
          </a:p>
          <a:p>
            <a:pPr>
              <a:lnSpc>
                <a:spcPct val="110000"/>
              </a:lnSpc>
            </a:pPr>
            <a:r>
              <a:rPr lang="en-US" altLang="zh-CN" sz="2400" b="1" dirty="0">
                <a:solidFill>
                  <a:srgbClr val="0000CC"/>
                </a:solidFill>
                <a:latin typeface="+mn-lt"/>
              </a:rPr>
              <a:t> 95   </a:t>
            </a:r>
            <a:r>
              <a:rPr lang="en-US" altLang="zh-CN" sz="2400" b="1" dirty="0" smtClean="0">
                <a:solidFill>
                  <a:srgbClr val="0000CC"/>
                </a:solidFill>
                <a:latin typeface="+mn-lt"/>
              </a:rPr>
              <a:t>     </a:t>
            </a:r>
            <a:r>
              <a:rPr lang="en-US" altLang="zh-CN" sz="2000" b="1" dirty="0" err="1" smtClean="0">
                <a:solidFill>
                  <a:srgbClr val="0000CC"/>
                </a:solidFill>
                <a:latin typeface="+mn-lt"/>
              </a:rPr>
              <a:t>sockfd</a:t>
            </a:r>
            <a:r>
              <a:rPr lang="en-US" altLang="zh-CN" sz="2000" b="1" dirty="0" smtClean="0">
                <a:solidFill>
                  <a:srgbClr val="0000CC"/>
                </a:solidFill>
                <a:latin typeface="+mn-lt"/>
              </a:rPr>
              <a:t>=socket(AF_INET,SOCK_STREAM,IPPROTO_TCP</a:t>
            </a:r>
            <a:r>
              <a:rPr lang="en-US" altLang="zh-CN" sz="2000" b="1" dirty="0">
                <a:solidFill>
                  <a:srgbClr val="0000CC"/>
                </a:solidFill>
                <a:latin typeface="+mn-lt"/>
              </a:rPr>
              <a:t>);</a:t>
            </a:r>
            <a:endParaRPr lang="en-US" altLang="zh-CN" sz="2000" b="1" dirty="0">
              <a:solidFill>
                <a:srgbClr val="0000CC"/>
              </a:solidFill>
              <a:latin typeface="+mn-lt"/>
            </a:endParaRPr>
          </a:p>
          <a:p>
            <a:pPr>
              <a:lnSpc>
                <a:spcPct val="110000"/>
              </a:lnSpc>
            </a:pPr>
            <a:r>
              <a:rPr lang="en-US" altLang="zh-CN" sz="2400" b="1" dirty="0">
                <a:solidFill>
                  <a:srgbClr val="0000CC"/>
                </a:solidFill>
                <a:latin typeface="+mn-lt"/>
              </a:rPr>
              <a:t> 96         </a:t>
            </a:r>
            <a:r>
              <a:rPr lang="en-US" altLang="zh-CN" sz="2400" b="1" dirty="0" err="1">
                <a:solidFill>
                  <a:srgbClr val="0000CC"/>
                </a:solidFill>
                <a:latin typeface="+mn-lt"/>
              </a:rPr>
              <a:t>setsockopt</a:t>
            </a:r>
            <a:r>
              <a:rPr lang="en-US" altLang="zh-CN" sz="2400" b="1" dirty="0">
                <a:solidFill>
                  <a:srgbClr val="0000CC"/>
                </a:solidFill>
                <a:latin typeface="+mn-lt"/>
              </a:rPr>
              <a:t>(</a:t>
            </a:r>
            <a:r>
              <a:rPr lang="en-US" altLang="zh-CN" sz="2400" b="1" dirty="0" err="1">
                <a:solidFill>
                  <a:srgbClr val="0000CC"/>
                </a:solidFill>
                <a:latin typeface="+mn-lt"/>
              </a:rPr>
              <a:t>sockfd,SOL_SOCKET</a:t>
            </a:r>
            <a:r>
              <a:rPr lang="en-US" altLang="zh-CN" sz="2400" b="1" dirty="0">
                <a:solidFill>
                  <a:srgbClr val="0000CC"/>
                </a:solidFill>
                <a:latin typeface="+mn-lt"/>
              </a:rPr>
              <a:t>, SO_REUSEADDR, </a:t>
            </a:r>
            <a:r>
              <a:rPr lang="en-US" altLang="zh-CN" sz="2400" b="1" dirty="0" smtClean="0">
                <a:solidFill>
                  <a:srgbClr val="0000CC"/>
                </a:solidFill>
                <a:latin typeface="+mn-lt"/>
              </a:rPr>
              <a:t> </a:t>
            </a:r>
            <a:endParaRPr lang="en-US" altLang="zh-CN" sz="2400" b="1" dirty="0" smtClean="0">
              <a:solidFill>
                <a:srgbClr val="0000CC"/>
              </a:solidFill>
              <a:latin typeface="+mn-lt"/>
            </a:endParaRPr>
          </a:p>
          <a:p>
            <a:pPr>
              <a:lnSpc>
                <a:spcPct val="110000"/>
              </a:lnSpc>
            </a:pPr>
            <a:r>
              <a:rPr lang="en-US" altLang="zh-CN" sz="2400" b="1" dirty="0">
                <a:solidFill>
                  <a:srgbClr val="0000CC"/>
                </a:solidFill>
                <a:latin typeface="+mn-lt"/>
              </a:rPr>
              <a:t> </a:t>
            </a:r>
            <a:r>
              <a:rPr lang="en-US" altLang="zh-CN" sz="2400" b="1" dirty="0" smtClean="0">
                <a:solidFill>
                  <a:srgbClr val="0000CC"/>
                </a:solidFill>
                <a:latin typeface="+mn-lt"/>
              </a:rPr>
              <a:t>                       (</a:t>
            </a:r>
            <a:r>
              <a:rPr lang="en-US" altLang="zh-CN" sz="2400" b="1" dirty="0">
                <a:solidFill>
                  <a:srgbClr val="0000CC"/>
                </a:solidFill>
                <a:latin typeface="+mn-lt"/>
              </a:rPr>
              <a:t>void *)&amp;true </a:t>
            </a:r>
            <a:r>
              <a:rPr lang="en-US" altLang="zh-CN" sz="2400" b="1" dirty="0" smtClean="0">
                <a:solidFill>
                  <a:srgbClr val="0000CC"/>
                </a:solidFill>
                <a:latin typeface="+mn-lt"/>
              </a:rPr>
              <a:t>, </a:t>
            </a:r>
            <a:r>
              <a:rPr lang="en-US" altLang="zh-CN" sz="2400" b="1" dirty="0" err="1" smtClean="0">
                <a:solidFill>
                  <a:srgbClr val="0000CC"/>
                </a:solidFill>
                <a:latin typeface="+mn-lt"/>
              </a:rPr>
              <a:t>sizeof</a:t>
            </a:r>
            <a:r>
              <a:rPr lang="en-US" altLang="zh-CN" sz="2400" b="1" dirty="0" smtClean="0">
                <a:solidFill>
                  <a:srgbClr val="0000CC"/>
                </a:solidFill>
                <a:latin typeface="+mn-lt"/>
              </a:rPr>
              <a:t>(true</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97 </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98         </a:t>
            </a:r>
            <a:r>
              <a:rPr lang="en-US" altLang="zh-CN" sz="2400" b="1" dirty="0" err="1">
                <a:solidFill>
                  <a:srgbClr val="0000CC"/>
                </a:solidFill>
                <a:latin typeface="+mn-lt"/>
              </a:rPr>
              <a:t>server_sockaddr.sin_family</a:t>
            </a:r>
            <a:r>
              <a:rPr lang="en-US" altLang="zh-CN" sz="2400" b="1" dirty="0">
                <a:solidFill>
                  <a:srgbClr val="0000CC"/>
                </a:solidFill>
                <a:latin typeface="+mn-lt"/>
              </a:rPr>
              <a:t> =AF_INET;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 99         </a:t>
            </a:r>
            <a:r>
              <a:rPr lang="en-US" altLang="zh-CN" sz="2400" b="1" dirty="0" err="1">
                <a:solidFill>
                  <a:srgbClr val="0000CC"/>
                </a:solidFill>
                <a:latin typeface="+mn-lt"/>
              </a:rPr>
              <a:t>server_sockaddr.sin_port</a:t>
            </a:r>
            <a:r>
              <a:rPr lang="en-US" altLang="zh-CN" sz="2400" b="1" dirty="0">
                <a:solidFill>
                  <a:srgbClr val="0000CC"/>
                </a:solidFill>
                <a:latin typeface="+mn-lt"/>
              </a:rPr>
              <a:t>=</a:t>
            </a:r>
            <a:r>
              <a:rPr lang="en-US" altLang="zh-CN" sz="2400" b="1" dirty="0" err="1">
                <a:solidFill>
                  <a:srgbClr val="0000CC"/>
                </a:solidFill>
                <a:latin typeface="+mn-lt"/>
              </a:rPr>
              <a:t>htons</a:t>
            </a:r>
            <a:r>
              <a:rPr lang="en-US" altLang="zh-CN" sz="2400" b="1" dirty="0">
                <a:solidFill>
                  <a:srgbClr val="0000CC"/>
                </a:solidFill>
                <a:latin typeface="+mn-lt"/>
              </a:rPr>
              <a:t>(SERVER_PORT);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100         </a:t>
            </a:r>
            <a:r>
              <a:rPr lang="en-US" altLang="zh-CN" sz="2400" b="1" dirty="0" err="1">
                <a:solidFill>
                  <a:srgbClr val="0000CC"/>
                </a:solidFill>
                <a:latin typeface="+mn-lt"/>
              </a:rPr>
              <a:t>server_sockaddr.sin_addr.s_addr</a:t>
            </a:r>
            <a:r>
              <a:rPr lang="en-US" altLang="zh-CN" sz="2400" b="1" dirty="0">
                <a:solidFill>
                  <a:srgbClr val="0000CC"/>
                </a:solidFill>
                <a:latin typeface="+mn-lt"/>
              </a:rPr>
              <a:t>=</a:t>
            </a:r>
            <a:r>
              <a:rPr lang="en-US" altLang="zh-CN" sz="2400" b="1" dirty="0" err="1">
                <a:solidFill>
                  <a:srgbClr val="0000CC"/>
                </a:solidFill>
                <a:latin typeface="+mn-lt"/>
              </a:rPr>
              <a:t>htonl</a:t>
            </a:r>
            <a:r>
              <a:rPr lang="en-US" altLang="zh-CN" sz="2400" b="1" dirty="0">
                <a:solidFill>
                  <a:srgbClr val="0000CC"/>
                </a:solidFill>
                <a:latin typeface="+mn-lt"/>
              </a:rPr>
              <a:t>(INADDR_ANY);</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101         </a:t>
            </a:r>
            <a:r>
              <a:rPr lang="en-US" altLang="zh-CN" sz="2400" b="1" dirty="0" smtClean="0">
                <a:solidFill>
                  <a:srgbClr val="FF3300"/>
                </a:solidFill>
                <a:latin typeface="+mn-lt"/>
              </a:rPr>
              <a:t>//</a:t>
            </a:r>
            <a:r>
              <a:rPr lang="zh-CN" altLang="en-US" sz="2400" b="1" dirty="0" smtClean="0">
                <a:solidFill>
                  <a:srgbClr val="FF3300"/>
                </a:solidFill>
                <a:latin typeface="+mn-lt"/>
              </a:rPr>
              <a:t>绑定</a:t>
            </a:r>
            <a:endParaRPr lang="en-US" altLang="zh-CN" sz="2400" b="1" dirty="0">
              <a:solidFill>
                <a:srgbClr val="FF3300"/>
              </a:solidFill>
              <a:latin typeface="+mn-lt"/>
            </a:endParaRPr>
          </a:p>
          <a:p>
            <a:pPr>
              <a:lnSpc>
                <a:spcPct val="110000"/>
              </a:lnSpc>
            </a:pPr>
            <a:r>
              <a:rPr lang="en-US" altLang="zh-CN" sz="2400" b="1" dirty="0">
                <a:solidFill>
                  <a:srgbClr val="0000CC"/>
                </a:solidFill>
                <a:latin typeface="+mn-lt"/>
              </a:rPr>
              <a:t>102         bind(</a:t>
            </a:r>
            <a:r>
              <a:rPr lang="en-US" altLang="zh-CN" sz="2400" b="1" dirty="0" err="1">
                <a:solidFill>
                  <a:srgbClr val="0000CC"/>
                </a:solidFill>
                <a:latin typeface="+mn-lt"/>
              </a:rPr>
              <a:t>sockfd</a:t>
            </a:r>
            <a:r>
              <a:rPr lang="en-US" altLang="zh-CN" sz="2400" b="1" dirty="0">
                <a:solidFill>
                  <a:srgbClr val="0000CC"/>
                </a:solidFill>
                <a:latin typeface="+mn-lt"/>
              </a:rPr>
              <a:t>,(</a:t>
            </a:r>
            <a:r>
              <a:rPr lang="en-US" altLang="zh-CN" sz="2400" b="1" dirty="0" err="1">
                <a:solidFill>
                  <a:srgbClr val="0000CC"/>
                </a:solidFill>
                <a:latin typeface="+mn-lt"/>
              </a:rPr>
              <a:t>struct</a:t>
            </a:r>
            <a:r>
              <a:rPr lang="en-US" altLang="zh-CN" sz="2400" b="1" dirty="0">
                <a:solidFill>
                  <a:srgbClr val="0000CC"/>
                </a:solidFill>
                <a:latin typeface="+mn-lt"/>
              </a:rPr>
              <a:t> </a:t>
            </a:r>
            <a:r>
              <a:rPr lang="en-US" altLang="zh-CN" sz="2400" b="1" dirty="0" err="1">
                <a:solidFill>
                  <a:srgbClr val="0000CC"/>
                </a:solidFill>
                <a:latin typeface="+mn-lt"/>
              </a:rPr>
              <a:t>sockaddr</a:t>
            </a:r>
            <a:r>
              <a:rPr lang="en-US" altLang="zh-CN" sz="2400" b="1" dirty="0">
                <a:solidFill>
                  <a:srgbClr val="0000CC"/>
                </a:solidFill>
                <a:latin typeface="+mn-lt"/>
              </a:rPr>
              <a:t> *)&amp;</a:t>
            </a:r>
            <a:r>
              <a:rPr lang="en-US" altLang="zh-CN" sz="2400" b="1" dirty="0" err="1">
                <a:solidFill>
                  <a:srgbClr val="0000CC"/>
                </a:solidFill>
                <a:latin typeface="+mn-lt"/>
              </a:rPr>
              <a:t>server_sockaddr</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103                         </a:t>
            </a:r>
            <a:r>
              <a:rPr lang="en-US" altLang="zh-CN" sz="2400" b="1" dirty="0" err="1">
                <a:solidFill>
                  <a:srgbClr val="0000CC"/>
                </a:solidFill>
                <a:latin typeface="+mn-lt"/>
              </a:rPr>
              <a:t>sizeof</a:t>
            </a:r>
            <a:r>
              <a:rPr lang="en-US" altLang="zh-CN" sz="2400" b="1" dirty="0">
                <a:solidFill>
                  <a:srgbClr val="0000CC"/>
                </a:solidFill>
                <a:latin typeface="+mn-lt"/>
              </a:rPr>
              <a:t>(</a:t>
            </a:r>
            <a:r>
              <a:rPr lang="en-US" altLang="zh-CN" sz="2400" b="1" dirty="0" err="1">
                <a:solidFill>
                  <a:srgbClr val="0000CC"/>
                </a:solidFill>
                <a:latin typeface="+mn-lt"/>
              </a:rPr>
              <a:t>server_sockaddr</a:t>
            </a:r>
            <a:r>
              <a:rPr lang="en-US" altLang="zh-CN" sz="2400" b="1" dirty="0">
                <a:solidFill>
                  <a:srgbClr val="0000CC"/>
                </a:solidFill>
                <a:latin typeface="+mn-lt"/>
              </a:rPr>
              <a:t>));</a:t>
            </a:r>
            <a:endParaRPr lang="en-US" altLang="zh-CN" sz="2400" b="1" dirty="0">
              <a:solidFill>
                <a:srgbClr val="0000CC"/>
              </a:solidFill>
              <a:latin typeface="+mn-lt"/>
            </a:endParaRPr>
          </a:p>
          <a:p>
            <a:pPr>
              <a:lnSpc>
                <a:spcPct val="110000"/>
              </a:lnSpc>
            </a:pPr>
            <a:r>
              <a:rPr lang="en-US" altLang="zh-CN" sz="2400" b="1" dirty="0">
                <a:solidFill>
                  <a:srgbClr val="0000CC"/>
                </a:solidFill>
                <a:latin typeface="+mn-lt"/>
              </a:rPr>
              <a:t>104         </a:t>
            </a:r>
            <a:r>
              <a:rPr lang="en-US" altLang="zh-CN" sz="2400" b="1" dirty="0" smtClean="0">
                <a:solidFill>
                  <a:srgbClr val="FF3300"/>
                </a:solidFill>
                <a:latin typeface="+mn-lt"/>
              </a:rPr>
              <a:t>//</a:t>
            </a:r>
            <a:r>
              <a:rPr lang="zh-CN" altLang="en-US" sz="2400" b="1" dirty="0" smtClean="0">
                <a:solidFill>
                  <a:srgbClr val="FF3300"/>
                </a:solidFill>
                <a:latin typeface="+mn-lt"/>
              </a:rPr>
              <a:t>监听</a:t>
            </a:r>
            <a:endParaRPr lang="en-US" altLang="zh-CN" sz="2400" b="1" dirty="0">
              <a:solidFill>
                <a:srgbClr val="FF3300"/>
              </a:solidFill>
              <a:latin typeface="+mn-lt"/>
            </a:endParaRPr>
          </a:p>
          <a:p>
            <a:pPr marL="457200" indent="-457200">
              <a:lnSpc>
                <a:spcPct val="110000"/>
              </a:lnSpc>
              <a:buAutoNum type="arabicPlain" startAt="105"/>
            </a:pPr>
            <a:r>
              <a:rPr lang="en-US" altLang="zh-CN" sz="2400" b="1" dirty="0" smtClean="0">
                <a:solidFill>
                  <a:srgbClr val="0000CC"/>
                </a:solidFill>
                <a:latin typeface="+mn-lt"/>
              </a:rPr>
              <a:t>         listen(</a:t>
            </a:r>
            <a:r>
              <a:rPr lang="en-US" altLang="zh-CN" sz="2400" b="1" dirty="0" err="1" smtClean="0">
                <a:solidFill>
                  <a:srgbClr val="0000CC"/>
                </a:solidFill>
                <a:latin typeface="+mn-lt"/>
              </a:rPr>
              <a:t>sockfd</a:t>
            </a:r>
            <a:r>
              <a:rPr lang="en-US" altLang="zh-CN" sz="2400" b="1" dirty="0" smtClean="0">
                <a:solidFill>
                  <a:srgbClr val="0000CC"/>
                </a:solidFill>
                <a:latin typeface="+mn-lt"/>
              </a:rPr>
              <a:t> , 8*3);</a:t>
            </a:r>
            <a:endParaRPr lang="en-US" altLang="zh-CN" sz="2400" b="1" dirty="0" smtClean="0">
              <a:solidFill>
                <a:srgbClr val="0000CC"/>
              </a:solidFill>
              <a:latin typeface="+mn-lt"/>
            </a:endParaRPr>
          </a:p>
          <a:p>
            <a:pPr marL="457200" indent="-457200">
              <a:lnSpc>
                <a:spcPct val="110000"/>
              </a:lnSpc>
              <a:buAutoNum type="arabicPlain" startAt="105"/>
            </a:pPr>
            <a:r>
              <a:rPr lang="en-US" altLang="zh-CN" sz="2400" b="1" dirty="0" smtClean="0">
                <a:solidFill>
                  <a:srgbClr val="0000CC"/>
                </a:solidFill>
                <a:latin typeface="+mn-lt"/>
              </a:rPr>
              <a:t>         </a:t>
            </a:r>
            <a:r>
              <a:rPr lang="en-US" altLang="zh-CN" sz="2400" b="1" dirty="0" err="1">
                <a:solidFill>
                  <a:srgbClr val="0000CC"/>
                </a:solidFill>
                <a:latin typeface="+mn-lt"/>
              </a:rPr>
              <a:t>printf</a:t>
            </a:r>
            <a:r>
              <a:rPr lang="en-US" altLang="zh-CN" sz="2400" b="1" dirty="0">
                <a:solidFill>
                  <a:srgbClr val="0000CC"/>
                </a:solidFill>
                <a:latin typeface="+mn-lt"/>
              </a:rPr>
              <a:t>("</a:t>
            </a:r>
            <a:r>
              <a:rPr lang="en-US" altLang="zh-CN" sz="2400" b="1" dirty="0" err="1">
                <a:solidFill>
                  <a:srgbClr val="0000CC"/>
                </a:solidFill>
                <a:latin typeface="+mn-lt"/>
              </a:rPr>
              <a:t>waitting</a:t>
            </a:r>
            <a:r>
              <a:rPr lang="en-US" altLang="zh-CN" sz="2400" b="1" dirty="0">
                <a:solidFill>
                  <a:srgbClr val="0000CC"/>
                </a:solidFill>
                <a:latin typeface="+mn-lt"/>
              </a:rPr>
              <a:t> for connection...\n</a:t>
            </a:r>
            <a:r>
              <a:rPr lang="en-US" altLang="zh-CN" sz="2400" b="1" dirty="0" smtClean="0">
                <a:solidFill>
                  <a:srgbClr val="0000CC"/>
                </a:solidFill>
                <a:latin typeface="+mn-lt"/>
              </a:rPr>
              <a:t>");</a:t>
            </a:r>
            <a:endParaRPr lang="en-US" altLang="zh-CN" sz="2400" b="1" dirty="0">
              <a:solidFill>
                <a:srgbClr val="0000CC"/>
              </a:solidFill>
              <a:latin typeface="+mn-lt"/>
            </a:endParaRPr>
          </a:p>
        </p:txBody>
      </p:sp>
      <p:sp>
        <p:nvSpPr>
          <p:cNvPr id="3" name="Rectangle 2"/>
          <p:cNvSpPr>
            <a:spLocks noChangeArrowheads="1"/>
          </p:cNvSpPr>
          <p:nvPr/>
        </p:nvSpPr>
        <p:spPr bwMode="auto">
          <a:xfrm>
            <a:off x="357810" y="251045"/>
            <a:ext cx="5786478" cy="563562"/>
          </a:xfrm>
          <a:prstGeom prst="rect">
            <a:avLst/>
          </a:prstGeom>
          <a:noFill/>
          <a:ln w="9525">
            <a:noFill/>
            <a:miter lim="800000"/>
          </a:ln>
          <a:effectLst/>
        </p:spPr>
        <p:txBody>
          <a:bodyPr anchor="ctr"/>
          <a:lstStyle/>
          <a:p>
            <a:r>
              <a:rPr lang="en-US" altLang="zh-CN" sz="3200" b="1" dirty="0" err="1" smtClean="0">
                <a:solidFill>
                  <a:srgbClr val="0000CC"/>
                </a:solidFill>
                <a:latin typeface="+mn-lt"/>
                <a:ea typeface="+mn-ea"/>
              </a:rPr>
              <a:t>httpd.c</a:t>
            </a:r>
            <a:endParaRPr lang="zh-CN" altLang="en-US" sz="3200" b="1" dirty="0" smtClean="0">
              <a:solidFill>
                <a:srgbClr val="0000CC"/>
              </a:solidFill>
              <a:latin typeface="+mn-lt"/>
              <a:ea typeface="+mn-ea"/>
            </a:endParaRPr>
          </a:p>
        </p:txBody>
      </p:sp>
      <p:sp>
        <p:nvSpPr>
          <p:cNvPr id="4" name="日期占位符 3"/>
          <p:cNvSpPr>
            <a:spLocks noGrp="1"/>
          </p:cNvSpPr>
          <p:nvPr>
            <p:ph type="dt" sz="half" idx="10"/>
          </p:nvPr>
        </p:nvSpPr>
        <p:spPr>
          <a:xfrm>
            <a:off x="438150" y="6602888"/>
            <a:ext cx="2133600" cy="255112"/>
          </a:xfrm>
        </p:spPr>
        <p:txBody>
          <a:bodyPr/>
          <a:lstStyle/>
          <a:p>
            <a:pPr>
              <a:defRPr/>
            </a:pPr>
            <a:fld id="{8A263046-305C-46C2-A7FB-AA8AE4BE2A69}" type="datetime10">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810" y="912426"/>
            <a:ext cx="8786190" cy="5780044"/>
          </a:xfrm>
          <a:prstGeom prst="rect">
            <a:avLst/>
          </a:prstGeom>
        </p:spPr>
        <p:txBody>
          <a:bodyPr wrap="square">
            <a:spAutoFit/>
          </a:bodyPr>
          <a:lstStyle/>
          <a:p>
            <a:pPr>
              <a:lnSpc>
                <a:spcPct val="110000"/>
              </a:lnSpc>
            </a:pPr>
            <a:r>
              <a:rPr lang="en-US" altLang="zh-CN" b="1" dirty="0" smtClean="0">
                <a:solidFill>
                  <a:srgbClr val="0000CC"/>
                </a:solidFill>
                <a:latin typeface="+mn-lt"/>
              </a:rPr>
              <a:t>109    </a:t>
            </a:r>
            <a:r>
              <a:rPr lang="en-US" altLang="zh-CN" b="1" dirty="0" smtClean="0">
                <a:solidFill>
                  <a:srgbClr val="FF3300"/>
                </a:solidFill>
                <a:latin typeface="+mn-lt"/>
              </a:rPr>
              <a:t>//</a:t>
            </a:r>
            <a:r>
              <a:rPr lang="zh-CN" altLang="en-US" b="1" dirty="0" smtClean="0">
                <a:solidFill>
                  <a:srgbClr val="FF3300"/>
                </a:solidFill>
                <a:latin typeface="+mn-lt"/>
              </a:rPr>
              <a:t>等待客户端连接请求</a:t>
            </a:r>
            <a:endParaRPr lang="en-US" altLang="zh-CN" b="1" dirty="0" smtClean="0">
              <a:solidFill>
                <a:srgbClr val="FF3300"/>
              </a:solidFill>
              <a:latin typeface="+mn-lt"/>
            </a:endParaRPr>
          </a:p>
          <a:p>
            <a:pPr>
              <a:lnSpc>
                <a:spcPct val="110000"/>
              </a:lnSpc>
            </a:pPr>
            <a:r>
              <a:rPr lang="en-US" altLang="zh-CN" b="1" dirty="0" smtClean="0">
                <a:solidFill>
                  <a:srgbClr val="0000CC"/>
                </a:solidFill>
                <a:latin typeface="+mn-lt"/>
              </a:rPr>
              <a:t>110         </a:t>
            </a:r>
            <a:r>
              <a:rPr lang="en-US" altLang="zh-CN" b="1" dirty="0">
                <a:solidFill>
                  <a:srgbClr val="0000CC"/>
                </a:solidFill>
                <a:latin typeface="+mn-lt"/>
              </a:rPr>
              <a:t>while(1)</a:t>
            </a:r>
            <a:endParaRPr lang="en-US" altLang="zh-CN" b="1" dirty="0">
              <a:solidFill>
                <a:srgbClr val="0000CC"/>
              </a:solidFill>
              <a:latin typeface="+mn-lt"/>
            </a:endParaRPr>
          </a:p>
          <a:p>
            <a:pPr>
              <a:lnSpc>
                <a:spcPct val="110000"/>
              </a:lnSpc>
            </a:pPr>
            <a:r>
              <a:rPr lang="en-US" altLang="zh-CN" b="1" dirty="0">
                <a:solidFill>
                  <a:srgbClr val="0000CC"/>
                </a:solidFill>
                <a:latin typeface="+mn-lt"/>
              </a:rPr>
              <a:t>111         {</a:t>
            </a:r>
            <a:endParaRPr lang="en-US" altLang="zh-CN" b="1" dirty="0">
              <a:solidFill>
                <a:srgbClr val="0000CC"/>
              </a:solidFill>
              <a:latin typeface="+mn-lt"/>
            </a:endParaRPr>
          </a:p>
          <a:p>
            <a:pPr>
              <a:lnSpc>
                <a:spcPct val="110000"/>
              </a:lnSpc>
            </a:pPr>
            <a:r>
              <a:rPr lang="en-US" altLang="zh-CN" b="1" dirty="0">
                <a:solidFill>
                  <a:srgbClr val="0000CC"/>
                </a:solidFill>
                <a:latin typeface="+mn-lt"/>
              </a:rPr>
              <a:t>112                 </a:t>
            </a:r>
            <a:r>
              <a:rPr lang="en-US" altLang="zh-CN" b="1" dirty="0" err="1">
                <a:solidFill>
                  <a:srgbClr val="0000CC"/>
                </a:solidFill>
                <a:latin typeface="+mn-lt"/>
              </a:rPr>
              <a:t>len</a:t>
            </a:r>
            <a:r>
              <a:rPr lang="en-US" altLang="zh-CN" b="1" dirty="0">
                <a:solidFill>
                  <a:srgbClr val="0000CC"/>
                </a:solidFill>
                <a:latin typeface="+mn-lt"/>
              </a:rPr>
              <a:t>=</a:t>
            </a:r>
            <a:r>
              <a:rPr lang="en-US" altLang="zh-CN" b="1" dirty="0" err="1">
                <a:solidFill>
                  <a:srgbClr val="0000CC"/>
                </a:solidFill>
                <a:latin typeface="+mn-lt"/>
              </a:rPr>
              <a:t>sizeof</a:t>
            </a:r>
            <a:r>
              <a:rPr lang="en-US" altLang="zh-CN" b="1" dirty="0">
                <a:solidFill>
                  <a:srgbClr val="0000CC"/>
                </a:solidFill>
                <a:latin typeface="+mn-lt"/>
              </a:rPr>
              <a:t>(</a:t>
            </a:r>
            <a:r>
              <a:rPr lang="en-US" altLang="zh-CN" b="1" dirty="0" err="1">
                <a:solidFill>
                  <a:srgbClr val="0000CC"/>
                </a:solidFill>
                <a:latin typeface="+mn-lt"/>
              </a:rPr>
              <a:t>ec</a:t>
            </a:r>
            <a:r>
              <a:rPr lang="en-US" altLang="zh-CN" b="1" dirty="0">
                <a:solidFill>
                  <a:srgbClr val="0000CC"/>
                </a:solidFill>
                <a:latin typeface="+mn-lt"/>
              </a:rPr>
              <a:t>);</a:t>
            </a:r>
            <a:endParaRPr lang="en-US" altLang="zh-CN" b="1" dirty="0">
              <a:solidFill>
                <a:srgbClr val="0000CC"/>
              </a:solidFill>
              <a:latin typeface="+mn-lt"/>
            </a:endParaRPr>
          </a:p>
          <a:p>
            <a:pPr>
              <a:lnSpc>
                <a:spcPct val="110000"/>
              </a:lnSpc>
            </a:pPr>
            <a:r>
              <a:rPr lang="en-US" altLang="zh-CN" b="1" dirty="0">
                <a:solidFill>
                  <a:srgbClr val="0000CC"/>
                </a:solidFill>
                <a:latin typeface="+mn-lt"/>
              </a:rPr>
              <a:t>113           </a:t>
            </a:r>
            <a:r>
              <a:rPr lang="en-US" altLang="zh-CN" b="1" dirty="0" smtClean="0">
                <a:solidFill>
                  <a:srgbClr val="0000CC"/>
                </a:solidFill>
                <a:latin typeface="+mn-lt"/>
              </a:rPr>
              <a:t>    </a:t>
            </a:r>
            <a:r>
              <a:rPr lang="en-US" altLang="zh-CN" b="1" dirty="0">
                <a:solidFill>
                  <a:srgbClr val="0000CC"/>
                </a:solidFill>
                <a:latin typeface="+mn-lt"/>
              </a:rPr>
              <a:t>if((</a:t>
            </a:r>
            <a:r>
              <a:rPr lang="en-US" altLang="zh-CN" b="1" dirty="0" err="1">
                <a:solidFill>
                  <a:srgbClr val="0000CC"/>
                </a:solidFill>
                <a:latin typeface="+mn-lt"/>
              </a:rPr>
              <a:t>fd</a:t>
            </a:r>
            <a:r>
              <a:rPr lang="en-US" altLang="zh-CN" b="1" dirty="0">
                <a:solidFill>
                  <a:srgbClr val="0000CC"/>
                </a:solidFill>
                <a:latin typeface="+mn-lt"/>
              </a:rPr>
              <a:t>=</a:t>
            </a:r>
            <a:r>
              <a:rPr lang="en-US" altLang="zh-CN" b="1" dirty="0">
                <a:solidFill>
                  <a:srgbClr val="FF0000"/>
                </a:solidFill>
                <a:latin typeface="+mn-lt"/>
              </a:rPr>
              <a:t>accept(</a:t>
            </a:r>
            <a:r>
              <a:rPr lang="en-US" altLang="zh-CN" b="1" dirty="0" err="1">
                <a:solidFill>
                  <a:srgbClr val="FF0000"/>
                </a:solidFill>
                <a:latin typeface="+mn-lt"/>
              </a:rPr>
              <a:t>sockfd</a:t>
            </a:r>
            <a:r>
              <a:rPr lang="en-US" altLang="zh-CN" b="1" dirty="0">
                <a:solidFill>
                  <a:srgbClr val="FF0000"/>
                </a:solidFill>
                <a:latin typeface="+mn-lt"/>
              </a:rPr>
              <a:t>,(void *)&amp;</a:t>
            </a:r>
            <a:r>
              <a:rPr lang="en-US" altLang="zh-CN" b="1" dirty="0" err="1">
                <a:solidFill>
                  <a:srgbClr val="FF0000"/>
                </a:solidFill>
                <a:latin typeface="+mn-lt"/>
              </a:rPr>
              <a:t>ec</a:t>
            </a:r>
            <a:r>
              <a:rPr lang="en-US" altLang="zh-CN" b="1" dirty="0">
                <a:solidFill>
                  <a:srgbClr val="FF0000"/>
                </a:solidFill>
                <a:latin typeface="+mn-lt"/>
              </a:rPr>
              <a:t>,&amp;</a:t>
            </a:r>
            <a:r>
              <a:rPr lang="en-US" altLang="zh-CN" b="1" dirty="0" err="1">
                <a:solidFill>
                  <a:srgbClr val="FF0000"/>
                </a:solidFill>
                <a:latin typeface="+mn-lt"/>
              </a:rPr>
              <a:t>len</a:t>
            </a:r>
            <a:r>
              <a:rPr lang="en-US" altLang="zh-CN" b="1" dirty="0">
                <a:solidFill>
                  <a:srgbClr val="FF3300"/>
                </a:solidFill>
                <a:latin typeface="+mn-lt"/>
              </a:rPr>
              <a:t>)</a:t>
            </a:r>
            <a:r>
              <a:rPr lang="en-US" altLang="zh-CN" b="1" dirty="0">
                <a:solidFill>
                  <a:srgbClr val="0000CC"/>
                </a:solidFill>
                <a:latin typeface="+mn-lt"/>
              </a:rPr>
              <a:t>)==-1)</a:t>
            </a:r>
            <a:endParaRPr lang="en-US" altLang="zh-CN" b="1" dirty="0">
              <a:solidFill>
                <a:srgbClr val="0000CC"/>
              </a:solidFill>
              <a:latin typeface="+mn-lt"/>
            </a:endParaRPr>
          </a:p>
          <a:p>
            <a:pPr>
              <a:lnSpc>
                <a:spcPct val="110000"/>
              </a:lnSpc>
            </a:pPr>
            <a:r>
              <a:rPr lang="en-US" altLang="zh-CN" b="1" dirty="0">
                <a:solidFill>
                  <a:srgbClr val="0000CC"/>
                </a:solidFill>
                <a:latin typeface="+mn-lt"/>
              </a:rPr>
              <a:t>114                 {</a:t>
            </a:r>
            <a:endParaRPr lang="en-US" altLang="zh-CN" b="1" dirty="0">
              <a:solidFill>
                <a:srgbClr val="0000CC"/>
              </a:solidFill>
              <a:latin typeface="+mn-lt"/>
            </a:endParaRPr>
          </a:p>
          <a:p>
            <a:pPr>
              <a:lnSpc>
                <a:spcPct val="110000"/>
              </a:lnSpc>
            </a:pPr>
            <a:r>
              <a:rPr lang="en-US" altLang="zh-CN" b="1" dirty="0">
                <a:solidFill>
                  <a:srgbClr val="0000CC"/>
                </a:solidFill>
                <a:latin typeface="+mn-lt"/>
              </a:rPr>
              <a:t>115                         exit(5);</a:t>
            </a:r>
            <a:endParaRPr lang="en-US" altLang="zh-CN" b="1" dirty="0">
              <a:solidFill>
                <a:srgbClr val="0000CC"/>
              </a:solidFill>
              <a:latin typeface="+mn-lt"/>
            </a:endParaRPr>
          </a:p>
          <a:p>
            <a:pPr>
              <a:lnSpc>
                <a:spcPct val="110000"/>
              </a:lnSpc>
            </a:pPr>
            <a:r>
              <a:rPr lang="en-US" altLang="zh-CN" b="1" dirty="0">
                <a:solidFill>
                  <a:srgbClr val="0000CC"/>
                </a:solidFill>
                <a:latin typeface="+mn-lt"/>
              </a:rPr>
              <a:t>116                         close(</a:t>
            </a:r>
            <a:r>
              <a:rPr lang="en-US" altLang="zh-CN" b="1" dirty="0" err="1">
                <a:solidFill>
                  <a:srgbClr val="0000CC"/>
                </a:solidFill>
                <a:latin typeface="+mn-lt"/>
              </a:rPr>
              <a:t>sockfd</a:t>
            </a:r>
            <a:r>
              <a:rPr lang="en-US" altLang="zh-CN" b="1" dirty="0">
                <a:solidFill>
                  <a:srgbClr val="0000CC"/>
                </a:solidFill>
                <a:latin typeface="+mn-lt"/>
              </a:rPr>
              <a:t>);</a:t>
            </a:r>
            <a:endParaRPr lang="en-US" altLang="zh-CN" b="1" dirty="0">
              <a:solidFill>
                <a:srgbClr val="0000CC"/>
              </a:solidFill>
              <a:latin typeface="+mn-lt"/>
            </a:endParaRPr>
          </a:p>
          <a:p>
            <a:pPr>
              <a:lnSpc>
                <a:spcPct val="110000"/>
              </a:lnSpc>
            </a:pPr>
            <a:r>
              <a:rPr lang="en-US" altLang="zh-CN" b="1" dirty="0">
                <a:solidFill>
                  <a:srgbClr val="0000CC"/>
                </a:solidFill>
                <a:latin typeface="+mn-lt"/>
              </a:rPr>
              <a:t>117                 }</a:t>
            </a:r>
            <a:endParaRPr lang="en-US" altLang="zh-CN" b="1" dirty="0">
              <a:solidFill>
                <a:srgbClr val="0000CC"/>
              </a:solidFill>
              <a:latin typeface="+mn-lt"/>
            </a:endParaRPr>
          </a:p>
          <a:p>
            <a:pPr>
              <a:lnSpc>
                <a:spcPct val="110000"/>
              </a:lnSpc>
            </a:pPr>
            <a:r>
              <a:rPr lang="en-US" altLang="zh-CN" b="1" dirty="0">
                <a:solidFill>
                  <a:srgbClr val="0000CC"/>
                </a:solidFill>
                <a:latin typeface="+mn-lt"/>
              </a:rPr>
              <a:t>118                 </a:t>
            </a:r>
            <a:r>
              <a:rPr lang="en-US" altLang="zh-CN" b="1" dirty="0" err="1">
                <a:solidFill>
                  <a:srgbClr val="FF0000"/>
                </a:solidFill>
                <a:latin typeface="+mn-lt"/>
              </a:rPr>
              <a:t>HandleConnect</a:t>
            </a:r>
            <a:r>
              <a:rPr lang="en-US" altLang="zh-CN" b="1" dirty="0">
                <a:solidFill>
                  <a:srgbClr val="FF0000"/>
                </a:solidFill>
                <a:latin typeface="+mn-lt"/>
              </a:rPr>
              <a:t>(</a:t>
            </a:r>
            <a:r>
              <a:rPr lang="en-US" altLang="zh-CN" b="1" dirty="0" err="1">
                <a:solidFill>
                  <a:srgbClr val="FF0000"/>
                </a:solidFill>
                <a:latin typeface="+mn-lt"/>
              </a:rPr>
              <a:t>fd</a:t>
            </a:r>
            <a:r>
              <a:rPr lang="en-US" altLang="zh-CN" b="1" dirty="0" smtClean="0">
                <a:solidFill>
                  <a:srgbClr val="FF0000"/>
                </a:solidFill>
                <a:latin typeface="+mn-lt"/>
              </a:rPr>
              <a:t>);   //</a:t>
            </a:r>
            <a:r>
              <a:rPr lang="zh-CN" altLang="en-US" b="1" dirty="0" smtClean="0">
                <a:solidFill>
                  <a:srgbClr val="FF0000"/>
                </a:solidFill>
                <a:latin typeface="+mn-lt"/>
              </a:rPr>
              <a:t>调用客户处理函数</a:t>
            </a:r>
            <a:endParaRPr lang="en-US" altLang="zh-CN" b="1" dirty="0">
              <a:solidFill>
                <a:srgbClr val="FF0000"/>
              </a:solidFill>
              <a:latin typeface="+mn-lt"/>
            </a:endParaRPr>
          </a:p>
          <a:p>
            <a:pPr>
              <a:lnSpc>
                <a:spcPct val="110000"/>
              </a:lnSpc>
            </a:pPr>
            <a:r>
              <a:rPr lang="en-US" altLang="zh-CN" b="1" dirty="0">
                <a:solidFill>
                  <a:srgbClr val="0000CC"/>
                </a:solidFill>
                <a:latin typeface="+mn-lt"/>
              </a:rPr>
              <a:t>119         </a:t>
            </a:r>
            <a:r>
              <a:rPr lang="en-US" altLang="zh-CN" b="1" dirty="0" smtClean="0">
                <a:solidFill>
                  <a:srgbClr val="0000CC"/>
                </a:solidFill>
                <a:latin typeface="+mn-lt"/>
              </a:rPr>
              <a:t>} </a:t>
            </a:r>
            <a:endParaRPr lang="en-US" altLang="zh-CN" b="1" dirty="0">
              <a:solidFill>
                <a:srgbClr val="0000CC"/>
              </a:solidFill>
              <a:latin typeface="+mn-lt"/>
            </a:endParaRPr>
          </a:p>
          <a:p>
            <a:pPr>
              <a:lnSpc>
                <a:spcPct val="110000"/>
              </a:lnSpc>
            </a:pPr>
            <a:r>
              <a:rPr lang="en-US" altLang="zh-CN" b="1" dirty="0">
                <a:solidFill>
                  <a:srgbClr val="0000CC"/>
                </a:solidFill>
                <a:latin typeface="+mn-lt"/>
              </a:rPr>
              <a:t>120 }</a:t>
            </a:r>
            <a:endParaRPr lang="en-US" altLang="zh-CN" b="1" dirty="0">
              <a:solidFill>
                <a:srgbClr val="0000CC"/>
              </a:solidFill>
              <a:latin typeface="+mn-lt"/>
            </a:endParaRPr>
          </a:p>
        </p:txBody>
      </p:sp>
      <p:sp>
        <p:nvSpPr>
          <p:cNvPr id="3" name="Rectangle 2"/>
          <p:cNvSpPr>
            <a:spLocks noChangeArrowheads="1"/>
          </p:cNvSpPr>
          <p:nvPr/>
        </p:nvSpPr>
        <p:spPr bwMode="auto">
          <a:xfrm>
            <a:off x="357810" y="251045"/>
            <a:ext cx="5786478" cy="563562"/>
          </a:xfrm>
          <a:prstGeom prst="rect">
            <a:avLst/>
          </a:prstGeom>
          <a:noFill/>
          <a:ln w="9525">
            <a:noFill/>
            <a:miter lim="800000"/>
          </a:ln>
          <a:effectLst/>
        </p:spPr>
        <p:txBody>
          <a:bodyPr anchor="ctr"/>
          <a:lstStyle/>
          <a:p>
            <a:r>
              <a:rPr lang="en-US" altLang="zh-CN" sz="3200" b="1" dirty="0" err="1" smtClean="0">
                <a:solidFill>
                  <a:srgbClr val="0000CC"/>
                </a:solidFill>
                <a:latin typeface="+mn-lt"/>
                <a:ea typeface="+mn-ea"/>
              </a:rPr>
              <a:t>httpd.c</a:t>
            </a:r>
            <a:endParaRPr lang="zh-CN" altLang="en-US" sz="3200" b="1" dirty="0" smtClean="0">
              <a:solidFill>
                <a:srgbClr val="0000CC"/>
              </a:solidFill>
              <a:latin typeface="+mn-lt"/>
              <a:ea typeface="+mn-ea"/>
            </a:endParaRPr>
          </a:p>
        </p:txBody>
      </p:sp>
      <p:sp>
        <p:nvSpPr>
          <p:cNvPr id="4" name="日期占位符 3"/>
          <p:cNvSpPr>
            <a:spLocks noGrp="1"/>
          </p:cNvSpPr>
          <p:nvPr>
            <p:ph type="dt" sz="half" idx="10"/>
          </p:nvPr>
        </p:nvSpPr>
        <p:spPr>
          <a:xfrm>
            <a:off x="438150" y="6602888"/>
            <a:ext cx="2133600" cy="255112"/>
          </a:xfrm>
        </p:spPr>
        <p:txBody>
          <a:bodyPr/>
          <a:lstStyle/>
          <a:p>
            <a:pPr>
              <a:defRPr/>
            </a:pPr>
            <a:fld id="{8A263046-305C-46C2-A7FB-AA8AE4BE2A69}" type="datetime10">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76824" y="1543128"/>
            <a:ext cx="8667176" cy="5154295"/>
          </a:xfrm>
          <a:prstGeom prst="rect">
            <a:avLst/>
          </a:prstGeom>
        </p:spPr>
        <p:txBody>
          <a:bodyPr wrap="square">
            <a:spAutoFit/>
          </a:bodyPr>
          <a:lstStyle/>
          <a:p>
            <a:pPr marL="285750" indent="-285750" algn="just" eaLnBrk="1" hangingPunct="1">
              <a:lnSpc>
                <a:spcPct val="150000"/>
              </a:lnSpc>
              <a:spcBef>
                <a:spcPts val="0"/>
              </a:spcBef>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公共端口</a:t>
            </a:r>
            <a:r>
              <a:rPr lang="en-US" altLang="zh-CN" sz="2400" b="1" dirty="0">
                <a:solidFill>
                  <a:srgbClr val="FF0000"/>
                </a:solidFill>
                <a:latin typeface="微软雅黑" panose="020B0503020204020204" pitchFamily="34" charset="-122"/>
                <a:ea typeface="微软雅黑" panose="020B0503020204020204" pitchFamily="34" charset="-122"/>
              </a:rPr>
              <a:t>(</a:t>
            </a:r>
            <a:r>
              <a:rPr lang="en-US" altLang="zh-CN" sz="2400" b="1" dirty="0" err="1">
                <a:solidFill>
                  <a:srgbClr val="FF0000"/>
                </a:solidFill>
                <a:latin typeface="微软雅黑" panose="020B0503020204020204" pitchFamily="34" charset="-122"/>
                <a:ea typeface="微软雅黑" panose="020B0503020204020204" pitchFamily="34" charset="-122"/>
              </a:rPr>
              <a:t>WeII</a:t>
            </a:r>
            <a:r>
              <a:rPr lang="en-US" altLang="zh-CN" sz="2400" b="1" dirty="0">
                <a:solidFill>
                  <a:srgbClr val="FF0000"/>
                </a:solidFill>
                <a:latin typeface="微软雅黑" panose="020B0503020204020204" pitchFamily="34" charset="-122"/>
                <a:ea typeface="微软雅黑" panose="020B0503020204020204" pitchFamily="34" charset="-122"/>
              </a:rPr>
              <a:t> Known Ports)</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360045" algn="just" eaLnBrk="1" hangingPunct="1">
              <a:lnSpc>
                <a:spcPct val="150000"/>
              </a:lnSpc>
              <a:spcBef>
                <a:spcPts val="0"/>
              </a:spcBef>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公共端口</a:t>
            </a:r>
            <a:r>
              <a:rPr lang="zh-CN" altLang="en-US" sz="2400" dirty="0">
                <a:solidFill>
                  <a:srgbClr val="0000CC"/>
                </a:solidFill>
                <a:latin typeface="微软雅黑" panose="020B0503020204020204" pitchFamily="34" charset="-122"/>
                <a:ea typeface="微软雅黑" panose="020B0503020204020204" pitchFamily="34" charset="-122"/>
              </a:rPr>
              <a:t>是众所周知的端口号，范围从</a:t>
            </a:r>
            <a:r>
              <a:rPr lang="en-US" altLang="zh-CN" sz="2400" b="1" dirty="0">
                <a:solidFill>
                  <a:srgbClr val="FF0000"/>
                </a:solidFill>
                <a:latin typeface="微软雅黑" panose="020B0503020204020204" pitchFamily="34" charset="-122"/>
                <a:ea typeface="微软雅黑" panose="020B0503020204020204" pitchFamily="34" charset="-122"/>
              </a:rPr>
              <a:t>0</a:t>
            </a:r>
            <a:r>
              <a:rPr lang="zh-CN" altLang="en-US" sz="2400" b="1" dirty="0">
                <a:solidFill>
                  <a:srgbClr val="FF0000"/>
                </a:solidFill>
                <a:latin typeface="微软雅黑" panose="020B0503020204020204" pitchFamily="34" charset="-122"/>
                <a:ea typeface="微软雅黑" panose="020B0503020204020204" pitchFamily="34" charset="-122"/>
              </a:rPr>
              <a:t>到</a:t>
            </a:r>
            <a:r>
              <a:rPr lang="en-US" altLang="zh-CN" sz="2400" b="1" dirty="0" smtClean="0">
                <a:solidFill>
                  <a:srgbClr val="FF0000"/>
                </a:solidFill>
                <a:latin typeface="微软雅黑" panose="020B0503020204020204" pitchFamily="34" charset="-122"/>
                <a:ea typeface="微软雅黑" panose="020B0503020204020204" pitchFamily="34" charset="-122"/>
              </a:rPr>
              <a:t>1023</a:t>
            </a:r>
            <a:r>
              <a:rPr lang="zh-CN" altLang="en-US" sz="2400" dirty="0" smtClean="0">
                <a:solidFill>
                  <a:srgbClr val="0000CC"/>
                </a:solidFill>
                <a:latin typeface="微软雅黑" panose="020B0503020204020204" pitchFamily="34" charset="-122"/>
                <a:ea typeface="微软雅黑" panose="020B0503020204020204" pitchFamily="34" charset="-122"/>
              </a:rPr>
              <a:t>，大多</a:t>
            </a:r>
            <a:r>
              <a:rPr lang="zh-CN" altLang="en-US" sz="2400" dirty="0">
                <a:solidFill>
                  <a:srgbClr val="0000CC"/>
                </a:solidFill>
                <a:latin typeface="微软雅黑" panose="020B0503020204020204" pitchFamily="34" charset="-122"/>
                <a:ea typeface="微软雅黑" panose="020B0503020204020204" pitchFamily="34" charset="-122"/>
              </a:rPr>
              <a:t>被操作系统</a:t>
            </a:r>
            <a:r>
              <a:rPr lang="zh-CN" altLang="en-US" sz="2400" dirty="0" smtClean="0">
                <a:solidFill>
                  <a:srgbClr val="0000CC"/>
                </a:solidFill>
                <a:latin typeface="微软雅黑" panose="020B0503020204020204" pitchFamily="34" charset="-122"/>
                <a:ea typeface="微软雅黑" panose="020B0503020204020204" pitchFamily="34" charset="-122"/>
              </a:rPr>
              <a:t>占用</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indent="360045" algn="just" eaLnBrk="1" hangingPunct="1">
              <a:lnSpc>
                <a:spcPct val="150000"/>
              </a:lnSpc>
              <a:spcBef>
                <a:spcPts val="0"/>
              </a:spcBef>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常见端口：</a:t>
            </a:r>
            <a:r>
              <a:rPr lang="en-US" altLang="zh-CN" sz="2400" b="1" dirty="0" smtClean="0">
                <a:solidFill>
                  <a:srgbClr val="0000CC"/>
                </a:solidFill>
                <a:latin typeface="微软雅黑" panose="020B0503020204020204" pitchFamily="34" charset="-122"/>
                <a:ea typeface="微软雅黑" panose="020B0503020204020204" pitchFamily="34" charset="-122"/>
              </a:rPr>
              <a:t>ftp</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smtClean="0">
                <a:solidFill>
                  <a:srgbClr val="0000CC"/>
                </a:solidFill>
                <a:latin typeface="微软雅黑" panose="020B0503020204020204" pitchFamily="34" charset="-122"/>
                <a:ea typeface="微软雅黑" panose="020B0503020204020204" pitchFamily="34" charset="-122"/>
              </a:rPr>
              <a:t>23</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err="1" smtClean="0">
                <a:solidFill>
                  <a:srgbClr val="0000CC"/>
                </a:solidFill>
                <a:latin typeface="微软雅黑" panose="020B0503020204020204" pitchFamily="34" charset="-122"/>
                <a:ea typeface="微软雅黑" panose="020B0503020204020204" pitchFamily="34" charset="-122"/>
              </a:rPr>
              <a:t>smtp</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smtClean="0">
                <a:solidFill>
                  <a:srgbClr val="0000CC"/>
                </a:solidFill>
                <a:latin typeface="微软雅黑" panose="020B0503020204020204" pitchFamily="34" charset="-122"/>
                <a:ea typeface="微软雅黑" panose="020B0503020204020204" pitchFamily="34" charset="-122"/>
              </a:rPr>
              <a:t>25</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smtClean="0">
                <a:solidFill>
                  <a:srgbClr val="0000CC"/>
                </a:solidFill>
                <a:latin typeface="微软雅黑" panose="020B0503020204020204" pitchFamily="34" charset="-122"/>
                <a:ea typeface="微软雅黑" panose="020B0503020204020204" pitchFamily="34" charset="-122"/>
              </a:rPr>
              <a:t>http</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smtClean="0">
                <a:solidFill>
                  <a:srgbClr val="0000CC"/>
                </a:solidFill>
                <a:latin typeface="微软雅黑" panose="020B0503020204020204" pitchFamily="34" charset="-122"/>
                <a:ea typeface="微软雅黑" panose="020B0503020204020204" pitchFamily="34" charset="-122"/>
              </a:rPr>
              <a:t>80</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smtClean="0">
                <a:solidFill>
                  <a:srgbClr val="0000CC"/>
                </a:solidFill>
                <a:latin typeface="微软雅黑" panose="020B0503020204020204" pitchFamily="34" charset="-122"/>
                <a:ea typeface="微软雅黑" panose="020B0503020204020204" pitchFamily="34" charset="-122"/>
              </a:rPr>
              <a:t>https</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smtClean="0">
                <a:solidFill>
                  <a:srgbClr val="0000CC"/>
                </a:solidFill>
                <a:latin typeface="微软雅黑" panose="020B0503020204020204" pitchFamily="34" charset="-122"/>
                <a:ea typeface="微软雅黑" panose="020B0503020204020204" pitchFamily="34" charset="-122"/>
              </a:rPr>
              <a:t>443</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285750" indent="-285750" algn="just" eaLnBrk="1" hangingPunct="1">
              <a:lnSpc>
                <a:spcPct val="150000"/>
              </a:lnSpc>
              <a:spcBef>
                <a:spcPts val="600"/>
              </a:spcBef>
              <a:buFont typeface="Wingdings" panose="05000000000000000000" pitchFamily="2" charset="2"/>
              <a:buChar char="n"/>
            </a:pPr>
            <a:r>
              <a:rPr lang="zh-CN" altLang="en-US" sz="2400" b="1" dirty="0">
                <a:solidFill>
                  <a:srgbClr val="FF0000"/>
                </a:solidFill>
                <a:latin typeface="微软雅黑" panose="020B0503020204020204" pitchFamily="34" charset="-122"/>
                <a:ea typeface="微软雅黑" panose="020B0503020204020204" pitchFamily="34" charset="-122"/>
              </a:rPr>
              <a:t>动态端口</a:t>
            </a:r>
            <a:r>
              <a:rPr lang="en-US" altLang="zh-CN" sz="2400" b="1" dirty="0">
                <a:solidFill>
                  <a:srgbClr val="FF0000"/>
                </a:solidFill>
                <a:latin typeface="微软雅黑" panose="020B0503020204020204" pitchFamily="34" charset="-122"/>
                <a:ea typeface="微软雅黑" panose="020B0503020204020204" pitchFamily="34" charset="-122"/>
              </a:rPr>
              <a:t>(Dynamic Ports)</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360045" algn="just" eaLnBrk="1" hangingPunct="1">
              <a:lnSpc>
                <a:spcPct val="150000"/>
              </a:lnSpc>
              <a:spcBef>
                <a:spcPts val="0"/>
              </a:spcBef>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动态</a:t>
            </a:r>
            <a:r>
              <a:rPr lang="zh-CN" altLang="en-US" sz="2400" dirty="0">
                <a:solidFill>
                  <a:srgbClr val="0000CC"/>
                </a:solidFill>
                <a:latin typeface="微软雅黑" panose="020B0503020204020204" pitchFamily="34" charset="-122"/>
                <a:ea typeface="微软雅黑" panose="020B0503020204020204" pitchFamily="34" charset="-122"/>
              </a:rPr>
              <a:t>端口的范围是从</a:t>
            </a:r>
            <a:r>
              <a:rPr lang="en-US" altLang="zh-CN" sz="2400" b="1" dirty="0">
                <a:solidFill>
                  <a:srgbClr val="FF0000"/>
                </a:solidFill>
                <a:latin typeface="微软雅黑" panose="020B0503020204020204" pitchFamily="34" charset="-122"/>
                <a:ea typeface="微软雅黑" panose="020B0503020204020204" pitchFamily="34" charset="-122"/>
              </a:rPr>
              <a:t>1024 </a:t>
            </a:r>
            <a:r>
              <a:rPr lang="zh-CN" altLang="en-US" sz="2400" b="1" dirty="0">
                <a:solidFill>
                  <a:srgbClr val="FF0000"/>
                </a:solidFill>
                <a:latin typeface="微软雅黑" panose="020B0503020204020204" pitchFamily="34" charset="-122"/>
                <a:ea typeface="微软雅黑" panose="020B0503020204020204" pitchFamily="34" charset="-122"/>
              </a:rPr>
              <a:t>到</a:t>
            </a:r>
            <a:r>
              <a:rPr lang="en-US" altLang="zh-CN" sz="2400" b="1" dirty="0">
                <a:solidFill>
                  <a:srgbClr val="FF0000"/>
                </a:solidFill>
                <a:latin typeface="微软雅黑" panose="020B0503020204020204" pitchFamily="34" charset="-122"/>
                <a:ea typeface="微软雅黑" panose="020B0503020204020204" pitchFamily="34" charset="-122"/>
              </a:rPr>
              <a:t> 65535</a:t>
            </a:r>
            <a:r>
              <a:rPr lang="zh-CN" altLang="en-US" sz="2400" dirty="0" smtClean="0">
                <a:solidFill>
                  <a:srgbClr val="0000CC"/>
                </a:solidFill>
                <a:latin typeface="微软雅黑" panose="020B0503020204020204" pitchFamily="34" charset="-122"/>
                <a:ea typeface="微软雅黑" panose="020B0503020204020204" pitchFamily="34" charset="-122"/>
              </a:rPr>
              <a:t>。当</a:t>
            </a:r>
            <a:r>
              <a:rPr lang="zh-CN" altLang="en-US" sz="2400" dirty="0">
                <a:solidFill>
                  <a:srgbClr val="0000CC"/>
                </a:solidFill>
                <a:latin typeface="微软雅黑" panose="020B0503020204020204" pitchFamily="34" charset="-122"/>
                <a:ea typeface="微软雅黑" panose="020B0503020204020204" pitchFamily="34" charset="-122"/>
              </a:rPr>
              <a:t>一个系统进程或应用程序进程需要网络通信时，它向主机申请一个端口，主机从可用的端口号</a:t>
            </a:r>
            <a:r>
              <a:rPr lang="zh-CN" altLang="en-US" sz="2400" dirty="0" smtClean="0">
                <a:solidFill>
                  <a:srgbClr val="0000CC"/>
                </a:solidFill>
                <a:latin typeface="微软雅黑" panose="020B0503020204020204" pitchFamily="34" charset="-122"/>
                <a:ea typeface="微软雅黑" panose="020B0503020204020204" pitchFamily="34" charset="-122"/>
              </a:rPr>
              <a:t>中动态地分配</a:t>
            </a:r>
            <a:r>
              <a:rPr lang="zh-CN" altLang="en-US" sz="2400" dirty="0">
                <a:solidFill>
                  <a:srgbClr val="0000CC"/>
                </a:solidFill>
                <a:latin typeface="微软雅黑" panose="020B0503020204020204" pitchFamily="34" charset="-122"/>
                <a:ea typeface="微软雅黑" panose="020B0503020204020204" pitchFamily="34" charset="-122"/>
              </a:rPr>
              <a:t>一个供它使用。当这个进程关闭时，同时也就释放了所占用的端口号</a:t>
            </a:r>
            <a:r>
              <a:rPr lang="zh-CN" altLang="en-US" sz="2400" dirty="0" smtClean="0">
                <a:solidFill>
                  <a:srgbClr val="0000CC"/>
                </a:solidFill>
                <a:latin typeface="微软雅黑" panose="020B0503020204020204" pitchFamily="34" charset="-122"/>
                <a:ea typeface="微软雅黑" panose="020B0503020204020204" pitchFamily="34" charset="-122"/>
              </a:rPr>
              <a:t>。</a:t>
            </a:r>
            <a:endParaRPr lang="en-US" altLang="zh-CN" sz="2400" dirty="0" smtClean="0">
              <a:solidFill>
                <a:srgbClr val="0000CC"/>
              </a:solidFill>
              <a:latin typeface="微软雅黑" panose="020B0503020204020204" pitchFamily="34" charset="-122"/>
              <a:ea typeface="微软雅黑" panose="020B0503020204020204" pitchFamily="34" charset="-122"/>
            </a:endParaRPr>
          </a:p>
        </p:txBody>
      </p:sp>
      <p:sp>
        <p:nvSpPr>
          <p:cNvPr id="5"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smtClean="0">
                <a:solidFill>
                  <a:srgbClr val="0000CC"/>
                </a:solidFill>
                <a:latin typeface="+mj-lt"/>
                <a:ea typeface="+mn-ea"/>
              </a:rPr>
              <a:t>2</a:t>
            </a:r>
            <a:r>
              <a:rPr lang="zh-CN" altLang="en-US" b="1" dirty="0" smtClean="0">
                <a:solidFill>
                  <a:srgbClr val="0000CC"/>
                </a:solidFill>
                <a:latin typeface="+mj-lt"/>
                <a:ea typeface="+mn-ea"/>
              </a:rPr>
              <a:t>、</a:t>
            </a:r>
            <a:r>
              <a:rPr lang="en-US" altLang="zh-CN" b="1" dirty="0" smtClean="0">
                <a:solidFill>
                  <a:srgbClr val="0000CC"/>
                </a:solidFill>
                <a:latin typeface="+mj-lt"/>
                <a:ea typeface="+mn-ea"/>
              </a:rPr>
              <a:t>IP</a:t>
            </a:r>
            <a:r>
              <a:rPr lang="zh-CN" altLang="en-US" b="1" dirty="0" smtClean="0">
                <a:solidFill>
                  <a:srgbClr val="0000CC"/>
                </a:solidFill>
                <a:latin typeface="+mj-lt"/>
                <a:ea typeface="+mn-ea"/>
              </a:rPr>
              <a:t>地址与端口</a:t>
            </a:r>
            <a:endParaRPr lang="zh-CN" altLang="en-US" b="1" dirty="0" smtClean="0">
              <a:solidFill>
                <a:srgbClr val="0000CC"/>
              </a:solidFill>
              <a:latin typeface="+mj-lt"/>
              <a:ea typeface="+mn-ea"/>
            </a:endParaRPr>
          </a:p>
        </p:txBody>
      </p:sp>
      <p:sp>
        <p:nvSpPr>
          <p:cNvPr id="7" name="AutoShape 9"/>
          <p:cNvSpPr>
            <a:spLocks noChangeArrowheads="1"/>
          </p:cNvSpPr>
          <p:nvPr/>
        </p:nvSpPr>
        <p:spPr bwMode="auto">
          <a:xfrm>
            <a:off x="610921" y="1119885"/>
            <a:ext cx="1741861" cy="429799"/>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zh-CN" altLang="en-US" sz="2400" b="1" kern="10" dirty="0" smtClean="0">
                <a:solidFill>
                  <a:schemeClr val="tx2"/>
                </a:solidFill>
                <a:latin typeface="+mj-lt"/>
              </a:rPr>
              <a:t>端口的类型</a:t>
            </a:r>
            <a:endParaRPr kumimoji="0" lang="zh-CN" altLang="en-US" sz="2400" b="1" kern="10" dirty="0">
              <a:solidFill>
                <a:schemeClr val="tx2"/>
              </a:solidFill>
              <a:latin typeface="+mj-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black">
          <a:xfrm>
            <a:off x="357158" y="119478"/>
            <a:ext cx="7572428" cy="762000"/>
          </a:xfrm>
          <a:prstGeom prst="rect">
            <a:avLst/>
          </a:prstGeom>
          <a:noFill/>
          <a:ln w="9525">
            <a:noFill/>
            <a:miter lim="800000"/>
          </a:ln>
        </p:spPr>
        <p:txBody>
          <a:bodyPr vert="horz" wrap="square" lIns="91440" tIns="45720" rIns="91440" bIns="45720" numCol="1" anchor="ctr" anchorCtr="0" compatLnSpc="1"/>
          <a:lstStyle/>
          <a:p>
            <a:pPr lvl="0" eaLnBrk="0" hangingPunct="0"/>
            <a:r>
              <a:rPr lang="zh-CN" altLang="en-US" sz="3600" b="1" kern="0" dirty="0" smtClean="0">
                <a:solidFill>
                  <a:srgbClr val="0000CC"/>
                </a:solidFill>
                <a:latin typeface="+mn-lt"/>
                <a:ea typeface="+mn-ea"/>
                <a:cs typeface="+mj-cs"/>
              </a:rPr>
              <a:t>第</a:t>
            </a:r>
            <a:r>
              <a:rPr lang="en-US" altLang="zh-CN" sz="3600" b="1" kern="0" dirty="0" smtClean="0">
                <a:solidFill>
                  <a:srgbClr val="0000CC"/>
                </a:solidFill>
                <a:latin typeface="+mn-lt"/>
                <a:ea typeface="+mn-ea"/>
                <a:cs typeface="+mj-cs"/>
              </a:rPr>
              <a:t>7</a:t>
            </a:r>
            <a:r>
              <a:rPr lang="zh-CN" altLang="en-US" sz="3600" b="1" kern="0" dirty="0" smtClean="0">
                <a:solidFill>
                  <a:srgbClr val="0000CC"/>
                </a:solidFill>
                <a:latin typeface="+mn-lt"/>
                <a:ea typeface="+mn-ea"/>
                <a:cs typeface="+mj-cs"/>
              </a:rPr>
              <a:t>讲  嵌入式</a:t>
            </a:r>
            <a:r>
              <a:rPr lang="en-US" altLang="zh-CN" sz="3600" b="1" kern="0" dirty="0" smtClean="0">
                <a:solidFill>
                  <a:srgbClr val="0000CC"/>
                </a:solidFill>
                <a:latin typeface="+mn-lt"/>
                <a:ea typeface="+mn-ea"/>
                <a:cs typeface="+mj-cs"/>
              </a:rPr>
              <a:t>Linux</a:t>
            </a:r>
            <a:r>
              <a:rPr lang="zh-CN" altLang="en-US" sz="3600" b="1" kern="0" dirty="0" smtClean="0">
                <a:solidFill>
                  <a:srgbClr val="0000CC"/>
                </a:solidFill>
                <a:latin typeface="+mn-lt"/>
                <a:ea typeface="+mn-ea"/>
                <a:cs typeface="+mj-cs"/>
              </a:rPr>
              <a:t>网络应用开发</a:t>
            </a:r>
            <a:endParaRPr lang="zh-CN" altLang="en-US" sz="3600" b="1" kern="0" dirty="0" smtClean="0">
              <a:solidFill>
                <a:srgbClr val="0000CC"/>
              </a:solidFill>
              <a:latin typeface="+mn-lt"/>
              <a:ea typeface="+mn-ea"/>
              <a:cs typeface="+mj-cs"/>
            </a:endParaRPr>
          </a:p>
        </p:txBody>
      </p:sp>
      <p:sp>
        <p:nvSpPr>
          <p:cNvPr id="6" name="Rectangle 3"/>
          <p:cNvSpPr txBox="1">
            <a:spLocks noChangeArrowheads="1"/>
          </p:cNvSpPr>
          <p:nvPr/>
        </p:nvSpPr>
        <p:spPr bwMode="auto">
          <a:xfrm>
            <a:off x="1146148" y="1741483"/>
            <a:ext cx="6969152" cy="3440114"/>
          </a:xfrm>
          <a:prstGeom prst="rect">
            <a:avLst/>
          </a:prstGeom>
          <a:noFill/>
          <a:ln w="9525">
            <a:noFill/>
            <a:miter lim="800000"/>
          </a:ln>
          <a:effectLst/>
        </p:spPr>
        <p:txBody>
          <a:bodyPr vert="horz" wrap="square" lIns="91440" tIns="45720" rIns="91440" bIns="45720" numCol="1" anchor="t" anchorCtr="0" compatLnSpc="1"/>
          <a:lstStyle/>
          <a:p>
            <a:pPr marL="342900" lvl="0" indent="-342900" algn="l">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ea typeface="+mn-ea"/>
              </a:rPr>
              <a:t>7.1 </a:t>
            </a:r>
            <a:r>
              <a:rPr lang="zh-CN" altLang="en-US" b="1" kern="0" dirty="0" smtClean="0">
                <a:solidFill>
                  <a:srgbClr val="0000CC"/>
                </a:solidFill>
                <a:latin typeface="+mn-lt"/>
                <a:ea typeface="+mn-ea"/>
              </a:rPr>
              <a:t>网络编程的基础知识</a:t>
            </a:r>
            <a:endParaRPr lang="zh-CN" altLang="en-US" b="1" kern="0" dirty="0" smtClean="0">
              <a:solidFill>
                <a:srgbClr val="0000CC"/>
              </a:solidFill>
              <a:latin typeface="+mn-lt"/>
              <a:ea typeface="+mn-ea"/>
            </a:endParaRPr>
          </a:p>
          <a:p>
            <a:pPr marL="342900" lvl="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ea typeface="+mn-ea"/>
              </a:rPr>
              <a:t>7.2 Socket</a:t>
            </a:r>
            <a:r>
              <a:rPr lang="zh-CN" altLang="en-US" b="1" kern="0" dirty="0" smtClean="0">
                <a:solidFill>
                  <a:srgbClr val="0000CC"/>
                </a:solidFill>
                <a:latin typeface="+mn-lt"/>
                <a:ea typeface="+mn-ea"/>
              </a:rPr>
              <a:t>网络编程</a:t>
            </a:r>
            <a:endParaRPr lang="en-US" altLang="zh-CN" b="1" kern="0" dirty="0" smtClean="0">
              <a:solidFill>
                <a:srgbClr val="0000CC"/>
              </a:solidFill>
              <a:latin typeface="+mn-lt"/>
              <a:ea typeface="+mn-ea"/>
            </a:endParaRPr>
          </a:p>
          <a:p>
            <a:pPr marL="34290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rPr>
              <a:t>7.3 </a:t>
            </a:r>
            <a:r>
              <a:rPr lang="en-US" altLang="zh-CN" b="1" kern="0" dirty="0">
                <a:solidFill>
                  <a:srgbClr val="0000CC"/>
                </a:solidFill>
                <a:latin typeface="+mn-lt"/>
              </a:rPr>
              <a:t>Socket</a:t>
            </a:r>
            <a:r>
              <a:rPr lang="zh-CN" altLang="en-US" b="1" kern="0" dirty="0">
                <a:solidFill>
                  <a:srgbClr val="0000CC"/>
                </a:solidFill>
                <a:latin typeface="+mn-lt"/>
              </a:rPr>
              <a:t>网络</a:t>
            </a:r>
            <a:r>
              <a:rPr lang="zh-CN" altLang="en-US" b="1" kern="0" dirty="0" smtClean="0">
                <a:solidFill>
                  <a:srgbClr val="0000CC"/>
                </a:solidFill>
                <a:latin typeface="+mn-lt"/>
              </a:rPr>
              <a:t>编程</a:t>
            </a:r>
            <a:r>
              <a:rPr lang="en-US" altLang="zh-CN" b="1" kern="0" dirty="0" smtClean="0">
                <a:solidFill>
                  <a:srgbClr val="0000CC"/>
                </a:solidFill>
                <a:latin typeface="+mn-lt"/>
              </a:rPr>
              <a:t>——</a:t>
            </a:r>
            <a:r>
              <a:rPr lang="zh-CN" altLang="en-US" b="1" kern="0" dirty="0" smtClean="0">
                <a:solidFill>
                  <a:srgbClr val="0000CC"/>
                </a:solidFill>
                <a:latin typeface="+mn-lt"/>
              </a:rPr>
              <a:t>实例分析</a:t>
            </a:r>
            <a:endParaRPr lang="zh-CN" altLang="en-US" b="1" kern="0" dirty="0" smtClean="0">
              <a:solidFill>
                <a:srgbClr val="0000CC"/>
              </a:solidFill>
              <a:latin typeface="+mn-lt"/>
              <a:ea typeface="+mn-ea"/>
            </a:endParaRPr>
          </a:p>
          <a:p>
            <a:pPr marL="342900" lvl="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ea typeface="+mn-ea"/>
              </a:rPr>
              <a:t>7.4 </a:t>
            </a:r>
            <a:r>
              <a:rPr lang="zh-CN" altLang="en-US" b="1" kern="0" dirty="0" smtClean="0">
                <a:solidFill>
                  <a:srgbClr val="0000CC"/>
                </a:solidFill>
                <a:latin typeface="+mn-lt"/>
                <a:ea typeface="+mn-ea"/>
              </a:rPr>
              <a:t>嵌入式</a:t>
            </a:r>
            <a:r>
              <a:rPr lang="zh-CN" altLang="en-US" b="1" kern="0" dirty="0">
                <a:solidFill>
                  <a:srgbClr val="0000CC"/>
                </a:solidFill>
                <a:latin typeface="+mn-lt"/>
                <a:ea typeface="+mn-ea"/>
              </a:rPr>
              <a:t>系统的</a:t>
            </a:r>
            <a:r>
              <a:rPr lang="en-US" altLang="zh-CN" b="1" kern="0" dirty="0">
                <a:solidFill>
                  <a:srgbClr val="0000CC"/>
                </a:solidFill>
                <a:latin typeface="+mn-lt"/>
                <a:ea typeface="+mn-ea"/>
              </a:rPr>
              <a:t>Web</a:t>
            </a:r>
            <a:r>
              <a:rPr lang="zh-CN" altLang="en-US" b="1" kern="0" dirty="0">
                <a:solidFill>
                  <a:srgbClr val="0000CC"/>
                </a:solidFill>
                <a:latin typeface="+mn-lt"/>
                <a:ea typeface="+mn-ea"/>
              </a:rPr>
              <a:t>服务器程序</a:t>
            </a:r>
            <a:endParaRPr lang="zh-CN" altLang="en-US" b="1" kern="0" dirty="0">
              <a:solidFill>
                <a:srgbClr val="0000CC"/>
              </a:solidFill>
              <a:latin typeface="+mn-lt"/>
              <a:ea typeface="+mn-ea"/>
            </a:endParaRPr>
          </a:p>
          <a:p>
            <a:pPr marL="34290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FF0000"/>
                </a:solidFill>
                <a:latin typeface="+mn-lt"/>
              </a:rPr>
              <a:t>7.5 </a:t>
            </a:r>
            <a:r>
              <a:rPr lang="zh-CN" altLang="en-US" b="1" kern="0" dirty="0" smtClean="0">
                <a:solidFill>
                  <a:srgbClr val="FF0000"/>
                </a:solidFill>
                <a:latin typeface="+mn-lt"/>
              </a:rPr>
              <a:t>开发</a:t>
            </a:r>
            <a:r>
              <a:rPr lang="zh-CN" altLang="en-US" b="1" kern="0" dirty="0">
                <a:solidFill>
                  <a:srgbClr val="FF0000"/>
                </a:solidFill>
                <a:latin typeface="+mn-lt"/>
              </a:rPr>
              <a:t>新的</a:t>
            </a:r>
            <a:r>
              <a:rPr lang="en-US" altLang="zh-CN" b="1" kern="0" dirty="0">
                <a:solidFill>
                  <a:srgbClr val="FF0000"/>
                </a:solidFill>
                <a:latin typeface="+mn-lt"/>
              </a:rPr>
              <a:t>TCP</a:t>
            </a:r>
            <a:r>
              <a:rPr lang="zh-CN" altLang="en-US" b="1" kern="0" dirty="0">
                <a:solidFill>
                  <a:srgbClr val="FF0000"/>
                </a:solidFill>
                <a:latin typeface="+mn-lt"/>
              </a:rPr>
              <a:t>通信协议</a:t>
            </a:r>
            <a:endParaRPr lang="zh-CN" altLang="en-US" b="1" kern="0" dirty="0">
              <a:solidFill>
                <a:srgbClr val="FF0000"/>
              </a:solidFill>
              <a:latin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476250" y="1296988"/>
            <a:ext cx="8343900" cy="1895475"/>
          </a:xfrm>
        </p:spPr>
        <p:txBody>
          <a:bodyPr/>
          <a:lstStyle/>
          <a:p>
            <a:pPr>
              <a:lnSpc>
                <a:spcPct val="120000"/>
              </a:lnSpc>
            </a:pPr>
            <a:r>
              <a:rPr lang="zh-CN" altLang="en-US" dirty="0"/>
              <a:t>开发一个新的基于</a:t>
            </a:r>
            <a:r>
              <a:rPr lang="en-US" altLang="zh-CN" dirty="0"/>
              <a:t>TCP</a:t>
            </a:r>
            <a:r>
              <a:rPr lang="zh-CN" altLang="en-US" dirty="0"/>
              <a:t>的新协议</a:t>
            </a:r>
            <a:r>
              <a:rPr lang="en-US" altLang="zh-CN" dirty="0" smtClean="0"/>
              <a:t>MTCP</a:t>
            </a:r>
            <a:r>
              <a:rPr lang="zh-CN" altLang="en-US" dirty="0"/>
              <a:t>。新协议</a:t>
            </a:r>
            <a:r>
              <a:rPr lang="en-US" altLang="zh-CN" dirty="0"/>
              <a:t>MTCP</a:t>
            </a:r>
            <a:r>
              <a:rPr lang="zh-CN" altLang="en-US" dirty="0"/>
              <a:t>的位置如</a:t>
            </a:r>
            <a:r>
              <a:rPr lang="zh-CN" altLang="en-US" dirty="0" smtClean="0"/>
              <a:t>图所</a:t>
            </a:r>
            <a:r>
              <a:rPr lang="zh-CN" altLang="en-US" dirty="0"/>
              <a:t>示。也就是说，用户可以在传输层建立连接新的</a:t>
            </a:r>
            <a:r>
              <a:rPr lang="en-US" altLang="zh-CN" dirty="0"/>
              <a:t>MTCP</a:t>
            </a:r>
            <a:r>
              <a:rPr lang="zh-CN" altLang="en-US" dirty="0"/>
              <a:t>协议连接，而其他方面的调用和</a:t>
            </a:r>
            <a:r>
              <a:rPr lang="en-US" altLang="zh-CN" dirty="0"/>
              <a:t>TCP</a:t>
            </a:r>
            <a:r>
              <a:rPr lang="zh-CN" altLang="en-US" dirty="0"/>
              <a:t>完全相同。 </a:t>
            </a:r>
            <a:endParaRPr lang="zh-CN" altLang="en-US" dirty="0"/>
          </a:p>
        </p:txBody>
      </p:sp>
      <p:sp>
        <p:nvSpPr>
          <p:cNvPr id="65541" name="Rectangle 5"/>
          <p:cNvSpPr>
            <a:spLocks noChangeArrowheads="1"/>
          </p:cNvSpPr>
          <p:nvPr/>
        </p:nvSpPr>
        <p:spPr bwMode="auto">
          <a:xfrm>
            <a:off x="0" y="275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6554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7225" y="3731819"/>
            <a:ext cx="8305800" cy="2921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bwMode="black">
          <a:xfrm>
            <a:off x="304800" y="155772"/>
            <a:ext cx="7162800" cy="60186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kern="0" dirty="0" smtClean="0">
                <a:solidFill>
                  <a:schemeClr val="bg1"/>
                </a:solidFill>
              </a:rPr>
              <a:t>7.5</a:t>
            </a:r>
            <a:r>
              <a:rPr lang="zh-CN" altLang="en-US" kern="0" dirty="0">
                <a:solidFill>
                  <a:schemeClr val="bg1"/>
                </a:solidFill>
              </a:rPr>
              <a:t>　开发新的</a:t>
            </a:r>
            <a:r>
              <a:rPr lang="en-US" altLang="zh-CN" kern="0" dirty="0">
                <a:solidFill>
                  <a:schemeClr val="bg1"/>
                </a:solidFill>
              </a:rPr>
              <a:t>TCP</a:t>
            </a:r>
            <a:r>
              <a:rPr lang="zh-CN" altLang="en-US" kern="0" dirty="0">
                <a:solidFill>
                  <a:schemeClr val="bg1"/>
                </a:solidFill>
              </a:rPr>
              <a:t>通信协议</a:t>
            </a:r>
            <a:endParaRPr lang="zh-CN" altLang="en-US" kern="0" dirty="0">
              <a:solidFill>
                <a:schemeClr val="bg1"/>
              </a:solidFill>
            </a:endParaRPr>
          </a:p>
        </p:txBody>
      </p:sp>
    </p:spTree>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428625" y="1238250"/>
            <a:ext cx="8229600" cy="4267200"/>
          </a:xfrm>
        </p:spPr>
        <p:txBody>
          <a:bodyPr/>
          <a:lstStyle/>
          <a:p>
            <a:pPr>
              <a:lnSpc>
                <a:spcPct val="150000"/>
              </a:lnSpc>
            </a:pPr>
            <a:r>
              <a:rPr lang="zh-CN" altLang="en-US" sz="2800" dirty="0"/>
              <a:t>利用</a:t>
            </a:r>
            <a:r>
              <a:rPr lang="en-US" altLang="zh-CN" sz="2800" dirty="0"/>
              <a:t>TCP</a:t>
            </a:r>
            <a:r>
              <a:rPr lang="zh-CN" altLang="en-US" sz="2800" dirty="0"/>
              <a:t>协议的代码来开发新协议</a:t>
            </a:r>
            <a:r>
              <a:rPr lang="en-US" altLang="zh-CN" sz="2800" dirty="0"/>
              <a:t>MTCP</a:t>
            </a:r>
            <a:r>
              <a:rPr lang="zh-CN" altLang="en-US" sz="2800" dirty="0"/>
              <a:t>的</a:t>
            </a:r>
            <a:r>
              <a:rPr lang="zh-CN" altLang="en-US" sz="2800" dirty="0" smtClean="0"/>
              <a:t>过程其原理并不</a:t>
            </a:r>
            <a:r>
              <a:rPr lang="zh-CN" altLang="en-US" sz="2800" dirty="0"/>
              <a:t>复杂，大概可以分为如下几个步骤：</a:t>
            </a:r>
            <a:endParaRPr lang="zh-CN" altLang="en-US" sz="2800" dirty="0"/>
          </a:p>
          <a:p>
            <a:pPr marL="400050" lvl="1" indent="0">
              <a:lnSpc>
                <a:spcPct val="150000"/>
              </a:lnSpc>
              <a:buNone/>
            </a:pPr>
            <a:r>
              <a:rPr lang="zh-CN" altLang="en-US" sz="2800" dirty="0">
                <a:solidFill>
                  <a:srgbClr val="FF0000"/>
                </a:solidFill>
              </a:rPr>
              <a:t>（</a:t>
            </a:r>
            <a:r>
              <a:rPr lang="en-US" altLang="zh-CN" sz="2800" dirty="0">
                <a:solidFill>
                  <a:srgbClr val="FF0000"/>
                </a:solidFill>
              </a:rPr>
              <a:t>1</a:t>
            </a:r>
            <a:r>
              <a:rPr lang="zh-CN" altLang="en-US" sz="2800" dirty="0">
                <a:solidFill>
                  <a:srgbClr val="FF0000"/>
                </a:solidFill>
              </a:rPr>
              <a:t>）复制</a:t>
            </a:r>
            <a:r>
              <a:rPr lang="en-US" altLang="zh-CN" sz="2800" dirty="0">
                <a:solidFill>
                  <a:srgbClr val="FF0000"/>
                </a:solidFill>
              </a:rPr>
              <a:t>TCP</a:t>
            </a:r>
            <a:r>
              <a:rPr lang="zh-CN" altLang="en-US" sz="2800" dirty="0">
                <a:solidFill>
                  <a:srgbClr val="FF0000"/>
                </a:solidFill>
              </a:rPr>
              <a:t>协议代码；</a:t>
            </a:r>
            <a:endParaRPr lang="zh-CN" altLang="en-US" sz="2800" dirty="0">
              <a:solidFill>
                <a:srgbClr val="FF0000"/>
              </a:solidFill>
            </a:endParaRPr>
          </a:p>
          <a:p>
            <a:pPr marL="400050" lvl="1" indent="0">
              <a:lnSpc>
                <a:spcPct val="150000"/>
              </a:lnSpc>
              <a:buNone/>
            </a:pPr>
            <a:r>
              <a:rPr lang="zh-CN" altLang="en-US" sz="2800" dirty="0">
                <a:solidFill>
                  <a:srgbClr val="FF0000"/>
                </a:solidFill>
              </a:rPr>
              <a:t>（</a:t>
            </a:r>
            <a:r>
              <a:rPr lang="en-US" altLang="zh-CN" sz="2800" dirty="0">
                <a:solidFill>
                  <a:srgbClr val="FF0000"/>
                </a:solidFill>
              </a:rPr>
              <a:t>2</a:t>
            </a:r>
            <a:r>
              <a:rPr lang="zh-CN" altLang="en-US" sz="2800" dirty="0">
                <a:solidFill>
                  <a:srgbClr val="FF0000"/>
                </a:solidFill>
              </a:rPr>
              <a:t>）修改头文件和一些关键函数；</a:t>
            </a:r>
            <a:endParaRPr lang="zh-CN" altLang="en-US" sz="2800" dirty="0">
              <a:solidFill>
                <a:srgbClr val="FF0000"/>
              </a:solidFill>
            </a:endParaRPr>
          </a:p>
          <a:p>
            <a:pPr marL="400050" lvl="1" indent="0">
              <a:lnSpc>
                <a:spcPct val="150000"/>
              </a:lnSpc>
              <a:buNone/>
            </a:pPr>
            <a:r>
              <a:rPr lang="zh-CN" altLang="en-US" sz="2800" dirty="0">
                <a:solidFill>
                  <a:srgbClr val="FF0000"/>
                </a:solidFill>
              </a:rPr>
              <a:t>（</a:t>
            </a:r>
            <a:r>
              <a:rPr lang="en-US" altLang="zh-CN" sz="2800" dirty="0">
                <a:solidFill>
                  <a:srgbClr val="FF0000"/>
                </a:solidFill>
              </a:rPr>
              <a:t>3</a:t>
            </a:r>
            <a:r>
              <a:rPr lang="zh-CN" altLang="en-US" sz="2800" dirty="0">
                <a:solidFill>
                  <a:srgbClr val="FF0000"/>
                </a:solidFill>
              </a:rPr>
              <a:t>）编写测试程序，测试</a:t>
            </a:r>
            <a:r>
              <a:rPr lang="en-US" altLang="zh-CN" sz="2800" dirty="0">
                <a:solidFill>
                  <a:srgbClr val="FF0000"/>
                </a:solidFill>
              </a:rPr>
              <a:t>MTCP</a:t>
            </a:r>
            <a:r>
              <a:rPr lang="zh-CN" altLang="en-US" sz="2800" dirty="0">
                <a:solidFill>
                  <a:srgbClr val="FF0000"/>
                </a:solidFill>
              </a:rPr>
              <a:t>新协议。 </a:t>
            </a:r>
            <a:endParaRPr lang="zh-CN" altLang="en-US" sz="2800" dirty="0">
              <a:solidFill>
                <a:srgbClr val="FF0000"/>
              </a:solidFill>
            </a:endParaRPr>
          </a:p>
        </p:txBody>
      </p:sp>
      <p:sp>
        <p:nvSpPr>
          <p:cNvPr id="4" name="Rectangle 2"/>
          <p:cNvSpPr txBox="1">
            <a:spLocks noChangeArrowheads="1"/>
          </p:cNvSpPr>
          <p:nvPr/>
        </p:nvSpPr>
        <p:spPr bwMode="black">
          <a:xfrm>
            <a:off x="304800" y="155772"/>
            <a:ext cx="7162800" cy="60186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en-US" altLang="zh-CN" kern="0" dirty="0" smtClean="0">
                <a:solidFill>
                  <a:schemeClr val="bg1"/>
                </a:solidFill>
              </a:rPr>
              <a:t>7.5</a:t>
            </a:r>
            <a:r>
              <a:rPr lang="zh-CN" altLang="en-US" kern="0" dirty="0">
                <a:solidFill>
                  <a:schemeClr val="bg1"/>
                </a:solidFill>
              </a:rPr>
              <a:t>　开发新的</a:t>
            </a:r>
            <a:r>
              <a:rPr lang="en-US" altLang="zh-CN" kern="0" dirty="0">
                <a:solidFill>
                  <a:schemeClr val="bg1"/>
                </a:solidFill>
              </a:rPr>
              <a:t>TCP</a:t>
            </a:r>
            <a:r>
              <a:rPr lang="zh-CN" altLang="en-US" kern="0" dirty="0">
                <a:solidFill>
                  <a:schemeClr val="bg1"/>
                </a:solidFill>
              </a:rPr>
              <a:t>通信协议</a:t>
            </a:r>
            <a:endParaRPr lang="zh-CN" altLang="en-US" kern="0" dirty="0">
              <a:solidFill>
                <a:schemeClr val="bg1"/>
              </a:solidFill>
            </a:endParaRPr>
          </a:p>
        </p:txBody>
      </p:sp>
    </p:spTree>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black">
          <a:xfrm>
            <a:off x="357158" y="119478"/>
            <a:ext cx="7572428" cy="762000"/>
          </a:xfrm>
          <a:prstGeom prst="rect">
            <a:avLst/>
          </a:prstGeom>
          <a:noFill/>
          <a:ln w="9525">
            <a:noFill/>
            <a:miter lim="800000"/>
          </a:ln>
        </p:spPr>
        <p:txBody>
          <a:bodyPr vert="horz" wrap="square" lIns="91440" tIns="45720" rIns="91440" bIns="45720" numCol="1" anchor="ctr" anchorCtr="0" compatLnSpc="1"/>
          <a:lstStyle/>
          <a:p>
            <a:pPr lvl="0" eaLnBrk="0" hangingPunct="0"/>
            <a:r>
              <a:rPr lang="zh-CN" altLang="en-US" sz="3600" b="1" kern="0" dirty="0" smtClean="0">
                <a:solidFill>
                  <a:srgbClr val="0000CC"/>
                </a:solidFill>
                <a:latin typeface="+mn-lt"/>
                <a:ea typeface="+mn-ea"/>
                <a:cs typeface="+mj-cs"/>
              </a:rPr>
              <a:t>第</a:t>
            </a:r>
            <a:r>
              <a:rPr lang="en-US" altLang="zh-CN" sz="3600" b="1" kern="0" dirty="0" smtClean="0">
                <a:solidFill>
                  <a:srgbClr val="0000CC"/>
                </a:solidFill>
                <a:latin typeface="+mn-lt"/>
                <a:ea typeface="+mn-ea"/>
                <a:cs typeface="+mj-cs"/>
              </a:rPr>
              <a:t>7</a:t>
            </a:r>
            <a:r>
              <a:rPr lang="zh-CN" altLang="en-US" sz="3600" b="1" kern="0" dirty="0" smtClean="0">
                <a:solidFill>
                  <a:srgbClr val="0000CC"/>
                </a:solidFill>
                <a:latin typeface="+mn-lt"/>
                <a:ea typeface="+mn-ea"/>
                <a:cs typeface="+mj-cs"/>
              </a:rPr>
              <a:t>讲  嵌入式</a:t>
            </a:r>
            <a:r>
              <a:rPr lang="en-US" altLang="zh-CN" sz="3600" b="1" kern="0" dirty="0" smtClean="0">
                <a:solidFill>
                  <a:srgbClr val="0000CC"/>
                </a:solidFill>
                <a:latin typeface="+mn-lt"/>
                <a:ea typeface="+mn-ea"/>
                <a:cs typeface="+mj-cs"/>
              </a:rPr>
              <a:t>Linux</a:t>
            </a:r>
            <a:r>
              <a:rPr lang="zh-CN" altLang="en-US" sz="3600" b="1" kern="0" dirty="0" smtClean="0">
                <a:solidFill>
                  <a:srgbClr val="0000CC"/>
                </a:solidFill>
                <a:latin typeface="+mn-lt"/>
                <a:ea typeface="+mn-ea"/>
                <a:cs typeface="+mj-cs"/>
              </a:rPr>
              <a:t>网络应用开发</a:t>
            </a:r>
            <a:endParaRPr lang="zh-CN" altLang="en-US" sz="3600" b="1" kern="0" dirty="0" smtClean="0">
              <a:solidFill>
                <a:srgbClr val="0000CC"/>
              </a:solidFill>
              <a:latin typeface="+mn-lt"/>
              <a:ea typeface="+mn-ea"/>
              <a:cs typeface="+mj-cs"/>
            </a:endParaRPr>
          </a:p>
        </p:txBody>
      </p:sp>
      <p:sp>
        <p:nvSpPr>
          <p:cNvPr id="6" name="Rectangle 3"/>
          <p:cNvSpPr txBox="1">
            <a:spLocks noChangeArrowheads="1"/>
          </p:cNvSpPr>
          <p:nvPr/>
        </p:nvSpPr>
        <p:spPr bwMode="auto">
          <a:xfrm>
            <a:off x="1146148" y="1741483"/>
            <a:ext cx="6969152" cy="4021142"/>
          </a:xfrm>
          <a:prstGeom prst="rect">
            <a:avLst/>
          </a:prstGeom>
          <a:noFill/>
          <a:ln w="9525">
            <a:noFill/>
            <a:miter lim="800000"/>
          </a:ln>
          <a:effectLst/>
        </p:spPr>
        <p:txBody>
          <a:bodyPr vert="horz" wrap="square" lIns="91440" tIns="45720" rIns="91440" bIns="45720" numCol="1" anchor="t" anchorCtr="0" compatLnSpc="1"/>
          <a:lstStyle/>
          <a:p>
            <a:pPr marL="342900" lvl="0" indent="-342900" algn="l">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ea typeface="+mn-ea"/>
              </a:rPr>
              <a:t>7.1 </a:t>
            </a:r>
            <a:r>
              <a:rPr lang="zh-CN" altLang="en-US" b="1" kern="0" dirty="0" smtClean="0">
                <a:solidFill>
                  <a:srgbClr val="0000CC"/>
                </a:solidFill>
                <a:latin typeface="+mn-lt"/>
                <a:ea typeface="+mn-ea"/>
              </a:rPr>
              <a:t>网络编程的基础知识</a:t>
            </a:r>
            <a:endParaRPr lang="zh-CN" altLang="en-US" b="1" kern="0" dirty="0" smtClean="0">
              <a:solidFill>
                <a:srgbClr val="0000CC"/>
              </a:solidFill>
              <a:latin typeface="+mn-lt"/>
              <a:ea typeface="+mn-ea"/>
            </a:endParaRPr>
          </a:p>
          <a:p>
            <a:pPr marL="342900" lvl="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ea typeface="+mn-ea"/>
              </a:rPr>
              <a:t>7.2 Socket</a:t>
            </a:r>
            <a:r>
              <a:rPr lang="zh-CN" altLang="en-US" b="1" kern="0" dirty="0" smtClean="0">
                <a:solidFill>
                  <a:srgbClr val="0000CC"/>
                </a:solidFill>
                <a:latin typeface="+mn-lt"/>
                <a:ea typeface="+mn-ea"/>
              </a:rPr>
              <a:t>网络编程</a:t>
            </a:r>
            <a:endParaRPr lang="en-US" altLang="zh-CN" b="1" kern="0" dirty="0" smtClean="0">
              <a:solidFill>
                <a:srgbClr val="0000CC"/>
              </a:solidFill>
              <a:latin typeface="+mn-lt"/>
              <a:ea typeface="+mn-ea"/>
            </a:endParaRPr>
          </a:p>
          <a:p>
            <a:pPr marL="34290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rPr>
              <a:t>7.3 </a:t>
            </a:r>
            <a:r>
              <a:rPr lang="en-US" altLang="zh-CN" b="1" kern="0" dirty="0">
                <a:solidFill>
                  <a:srgbClr val="0000CC"/>
                </a:solidFill>
                <a:latin typeface="+mn-lt"/>
              </a:rPr>
              <a:t>Socket</a:t>
            </a:r>
            <a:r>
              <a:rPr lang="zh-CN" altLang="en-US" b="1" kern="0" dirty="0">
                <a:solidFill>
                  <a:srgbClr val="0000CC"/>
                </a:solidFill>
                <a:latin typeface="+mn-lt"/>
              </a:rPr>
              <a:t>网络</a:t>
            </a:r>
            <a:r>
              <a:rPr lang="zh-CN" altLang="en-US" b="1" kern="0" dirty="0" smtClean="0">
                <a:solidFill>
                  <a:srgbClr val="0000CC"/>
                </a:solidFill>
                <a:latin typeface="+mn-lt"/>
              </a:rPr>
              <a:t>编程</a:t>
            </a:r>
            <a:r>
              <a:rPr lang="en-US" altLang="zh-CN" b="1" kern="0" dirty="0" smtClean="0">
                <a:solidFill>
                  <a:srgbClr val="0000CC"/>
                </a:solidFill>
                <a:latin typeface="+mn-lt"/>
              </a:rPr>
              <a:t>——</a:t>
            </a:r>
            <a:r>
              <a:rPr lang="zh-CN" altLang="en-US" b="1" kern="0" dirty="0" smtClean="0">
                <a:solidFill>
                  <a:srgbClr val="0000CC"/>
                </a:solidFill>
                <a:latin typeface="+mn-lt"/>
              </a:rPr>
              <a:t>实例分析</a:t>
            </a:r>
            <a:endParaRPr lang="zh-CN" altLang="en-US" b="1" kern="0" dirty="0" smtClean="0">
              <a:solidFill>
                <a:srgbClr val="0000CC"/>
              </a:solidFill>
              <a:latin typeface="+mn-lt"/>
              <a:ea typeface="+mn-ea"/>
            </a:endParaRPr>
          </a:p>
          <a:p>
            <a:pPr marL="342900" lvl="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ea typeface="+mn-ea"/>
              </a:rPr>
              <a:t>7.4 </a:t>
            </a:r>
            <a:r>
              <a:rPr lang="zh-CN" altLang="en-US" b="1" kern="0" dirty="0" smtClean="0">
                <a:solidFill>
                  <a:srgbClr val="0000CC"/>
                </a:solidFill>
                <a:latin typeface="+mn-lt"/>
                <a:ea typeface="+mn-ea"/>
              </a:rPr>
              <a:t>嵌入式</a:t>
            </a:r>
            <a:r>
              <a:rPr lang="zh-CN" altLang="en-US" b="1" kern="0" dirty="0">
                <a:solidFill>
                  <a:srgbClr val="0000CC"/>
                </a:solidFill>
                <a:latin typeface="+mn-lt"/>
                <a:ea typeface="+mn-ea"/>
              </a:rPr>
              <a:t>系统的</a:t>
            </a:r>
            <a:r>
              <a:rPr lang="en-US" altLang="zh-CN" b="1" kern="0" dirty="0">
                <a:solidFill>
                  <a:srgbClr val="0000CC"/>
                </a:solidFill>
                <a:latin typeface="+mn-lt"/>
                <a:ea typeface="+mn-ea"/>
              </a:rPr>
              <a:t>Web</a:t>
            </a:r>
            <a:r>
              <a:rPr lang="zh-CN" altLang="en-US" b="1" kern="0" dirty="0">
                <a:solidFill>
                  <a:srgbClr val="0000CC"/>
                </a:solidFill>
                <a:latin typeface="+mn-lt"/>
                <a:ea typeface="+mn-ea"/>
              </a:rPr>
              <a:t>服务器程序</a:t>
            </a:r>
            <a:endParaRPr lang="zh-CN" altLang="en-US" b="1" kern="0" dirty="0">
              <a:solidFill>
                <a:srgbClr val="0000CC"/>
              </a:solidFill>
              <a:latin typeface="+mn-lt"/>
              <a:ea typeface="+mn-ea"/>
            </a:endParaRPr>
          </a:p>
          <a:p>
            <a:pPr marL="342900" indent="-342900">
              <a:lnSpc>
                <a:spcPct val="150000"/>
              </a:lnSpc>
              <a:spcBef>
                <a:spcPts val="0"/>
              </a:spcBef>
              <a:buClr>
                <a:srgbClr val="0000CC"/>
              </a:buClr>
              <a:buSzPct val="80000"/>
              <a:buFont typeface="Wingdings" panose="05000000000000000000" pitchFamily="2" charset="2"/>
              <a:buChar char="n"/>
              <a:defRPr/>
            </a:pPr>
            <a:r>
              <a:rPr lang="en-US" altLang="zh-CN" b="1" kern="0" dirty="0" smtClean="0">
                <a:solidFill>
                  <a:srgbClr val="0000CC"/>
                </a:solidFill>
                <a:latin typeface="+mn-lt"/>
              </a:rPr>
              <a:t>7.5 </a:t>
            </a:r>
            <a:r>
              <a:rPr lang="zh-CN" altLang="en-US" b="1" kern="0" dirty="0" smtClean="0">
                <a:solidFill>
                  <a:srgbClr val="0000CC"/>
                </a:solidFill>
                <a:latin typeface="+mn-lt"/>
              </a:rPr>
              <a:t>开发</a:t>
            </a:r>
            <a:r>
              <a:rPr lang="zh-CN" altLang="en-US" b="1" kern="0" dirty="0">
                <a:solidFill>
                  <a:srgbClr val="0000CC"/>
                </a:solidFill>
                <a:latin typeface="+mn-lt"/>
              </a:rPr>
              <a:t>新的</a:t>
            </a:r>
            <a:r>
              <a:rPr lang="en-US" altLang="zh-CN" b="1" kern="0" dirty="0">
                <a:solidFill>
                  <a:srgbClr val="0000CC"/>
                </a:solidFill>
                <a:latin typeface="+mn-lt"/>
              </a:rPr>
              <a:t>TCP</a:t>
            </a:r>
            <a:r>
              <a:rPr lang="zh-CN" altLang="en-US" b="1" kern="0" dirty="0" smtClean="0">
                <a:solidFill>
                  <a:srgbClr val="0000CC"/>
                </a:solidFill>
                <a:latin typeface="+mn-lt"/>
              </a:rPr>
              <a:t>通信协议</a:t>
            </a:r>
            <a:endParaRPr lang="en-US" altLang="zh-CN" b="1" kern="0" dirty="0" smtClean="0">
              <a:solidFill>
                <a:srgbClr val="0000CC"/>
              </a:solidFill>
              <a:latin typeface="+mn-lt"/>
            </a:endParaRPr>
          </a:p>
          <a:p>
            <a:pPr marL="342900" lvl="0" indent="-342900">
              <a:lnSpc>
                <a:spcPct val="150000"/>
              </a:lnSpc>
              <a:spcBef>
                <a:spcPts val="0"/>
              </a:spcBef>
              <a:buClr>
                <a:srgbClr val="FF0000"/>
              </a:buClr>
              <a:buSzPct val="80000"/>
              <a:buFont typeface="Wingdings" panose="05000000000000000000" pitchFamily="2" charset="2"/>
              <a:buChar char="n"/>
              <a:defRPr/>
            </a:pPr>
            <a:r>
              <a:rPr lang="en-US" altLang="zh-CN" b="1" kern="0" dirty="0" smtClean="0">
                <a:solidFill>
                  <a:srgbClr val="FF0000"/>
                </a:solidFill>
              </a:rPr>
              <a:t>7.6 </a:t>
            </a:r>
            <a:r>
              <a:rPr lang="zh-CN" altLang="en-US" b="1" kern="0" dirty="0">
                <a:solidFill>
                  <a:srgbClr val="FF0000"/>
                </a:solidFill>
              </a:rPr>
              <a:t>多路复用</a:t>
            </a:r>
            <a:r>
              <a:rPr lang="en-US" altLang="zh-CN" b="1" kern="0" dirty="0">
                <a:solidFill>
                  <a:srgbClr val="FF0000"/>
                </a:solidFill>
              </a:rPr>
              <a:t>select</a:t>
            </a:r>
            <a:r>
              <a:rPr lang="zh-CN" altLang="en-US" b="1" kern="0" dirty="0" smtClean="0">
                <a:solidFill>
                  <a:srgbClr val="FF0000"/>
                </a:solidFill>
              </a:rPr>
              <a:t>编程（自修）</a:t>
            </a:r>
            <a:endParaRPr lang="zh-CN" altLang="en-US" b="1" kern="0" dirty="0">
              <a:solidFill>
                <a:srgbClr val="FF0000"/>
              </a:solidFill>
              <a:latin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70428" y="1017984"/>
            <a:ext cx="8003561" cy="5154295"/>
          </a:xfrm>
          <a:prstGeom prst="rect">
            <a:avLst/>
          </a:prstGeom>
          <a:noFill/>
        </p:spPr>
        <p:txBody>
          <a:bodyPr wrap="square" rtlCol="0">
            <a:spAutoFit/>
          </a:bodyPr>
          <a:lstStyle/>
          <a:p>
            <a:pPr indent="-342900" algn="just">
              <a:lnSpc>
                <a:spcPct val="150000"/>
              </a:lnSpc>
              <a:spcAft>
                <a:spcPts val="600"/>
              </a:spcAft>
              <a:buFont typeface="Wingdings" panose="05000000000000000000" pitchFamily="2" charset="2"/>
              <a:buChar char="n"/>
            </a:pPr>
            <a:r>
              <a:rPr lang="zh-CN" altLang="en-US" sz="2400"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I/O</a:t>
            </a:r>
            <a:r>
              <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编程过程中，当需要同时处理多个客户端接入请求时，可以</a:t>
            </a:r>
            <a:r>
              <a:rPr lang="zh-CN" altLang="en-US" sz="2400"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利用多进程、多</a:t>
            </a:r>
            <a:r>
              <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线程</a:t>
            </a:r>
            <a:r>
              <a:rPr lang="zh-CN" altLang="en-US" sz="2400"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或者</a:t>
            </a:r>
            <a:r>
              <a:rPr lang="en-US" altLang="zh-CN" sz="24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I/O</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多路复用技术</a:t>
            </a:r>
            <a:r>
              <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进行处理</a:t>
            </a:r>
            <a:r>
              <a:rPr lang="zh-CN" altLang="en-US" sz="2400"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a:p>
            <a:pPr indent="-342900" algn="just">
              <a:lnSpc>
                <a:spcPct val="150000"/>
              </a:lnSpc>
              <a:buFont typeface="Wingdings" panose="05000000000000000000" pitchFamily="2" charset="2"/>
              <a:buChar char="n"/>
            </a:pPr>
            <a:r>
              <a:rPr lang="en-US" altLang="zh-CN" sz="2400"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I/O</a:t>
            </a:r>
            <a:r>
              <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多路复用技术通过把多个</a:t>
            </a:r>
            <a:r>
              <a:rPr lang="en-US" altLang="zh-CN"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I/O</a:t>
            </a:r>
            <a:r>
              <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的阻塞复用到同一个</a:t>
            </a:r>
            <a:r>
              <a:rPr lang="en-US" altLang="zh-CN"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select</a:t>
            </a:r>
            <a:r>
              <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的阻塞上，从而使得系统</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在单线程的情况下可以同时处理多个客户端请求</a:t>
            </a:r>
            <a:r>
              <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。与传统的多线程</a:t>
            </a:r>
            <a:r>
              <a:rPr lang="en-US" altLang="zh-CN"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多进程模型比，</a:t>
            </a:r>
            <a:r>
              <a:rPr lang="en-US" altLang="zh-CN"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I/O</a:t>
            </a:r>
            <a:r>
              <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多路复用的最大优势是系统开销小，系统不需要创建新的额外进程或者线程，也不需要维护这些进程和线程的运行，降底了系统的维护工作量，节省了系统</a:t>
            </a:r>
            <a:r>
              <a:rPr lang="zh-CN" altLang="en-US" sz="2400"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资源</a:t>
            </a:r>
            <a:r>
              <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a:solidFill>
                  <a:srgbClr val="0000CC"/>
                </a:solidFill>
                <a:latin typeface="+mj-lt"/>
                <a:ea typeface="+mn-ea"/>
              </a:rPr>
              <a:t>1</a:t>
            </a:r>
            <a:r>
              <a:rPr lang="zh-CN" altLang="en-US" b="1" dirty="0" smtClean="0">
                <a:solidFill>
                  <a:srgbClr val="0000CC"/>
                </a:solidFill>
                <a:latin typeface="+mj-lt"/>
                <a:ea typeface="+mn-ea"/>
              </a:rPr>
              <a:t>、</a:t>
            </a:r>
            <a:r>
              <a:rPr lang="en-US" altLang="zh-CN" b="1" dirty="0" smtClean="0">
                <a:solidFill>
                  <a:srgbClr val="0000CC"/>
                </a:solidFill>
                <a:latin typeface="+mj-lt"/>
                <a:ea typeface="+mn-ea"/>
              </a:rPr>
              <a:t>IO</a:t>
            </a:r>
            <a:r>
              <a:rPr lang="zh-CN" altLang="en-US" b="1" dirty="0" smtClean="0">
                <a:solidFill>
                  <a:srgbClr val="0000CC"/>
                </a:solidFill>
                <a:latin typeface="+mj-lt"/>
                <a:ea typeface="+mn-ea"/>
              </a:rPr>
              <a:t>多路复用</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txBox="1"/>
          <p:nvPr/>
        </p:nvSpPr>
        <p:spPr bwMode="auto">
          <a:xfrm>
            <a:off x="681291" y="5354827"/>
            <a:ext cx="5884475" cy="1371648"/>
          </a:xfrm>
          <a:prstGeom prst="rect">
            <a:avLst/>
          </a:prstGeom>
          <a:noFill/>
          <a:ln w="9525">
            <a:noFill/>
            <a:miter lim="800000"/>
          </a:ln>
        </p:spPr>
        <p:txBody>
          <a:bodyPr vert="horz" wrap="square" lIns="91440" tIns="45720" rIns="91440" bIns="45720" numCol="1" anchor="t" anchorCtr="0" compatLnSpc="1">
            <a:normAutofit fontScale="40000" lnSpcReduction="20000"/>
          </a:bodyPr>
          <a:lstStyle>
            <a:lvl1pPr marL="342900" indent="-342900" algn="l" rtl="0" eaLnBrk="0" fontAlgn="base" hangingPunct="0">
              <a:spcBef>
                <a:spcPct val="20000"/>
              </a:spcBef>
              <a:spcAft>
                <a:spcPct val="0"/>
              </a:spcAft>
              <a:buClr>
                <a:schemeClr val="accent1"/>
              </a:buClr>
              <a:buSzPct val="60000"/>
              <a:buFont typeface="Wingdings" panose="05000000000000000000" pitchFamily="2" charset="2"/>
              <a:buChar char="u"/>
              <a:defRPr sz="2600" b="1">
                <a:solidFill>
                  <a:srgbClr val="0000CC"/>
                </a:solidFill>
                <a:latin typeface="+mn-lt"/>
                <a:ea typeface="+mn-ea"/>
                <a:cs typeface="+mn-cs"/>
              </a:defRPr>
            </a:lvl1pPr>
            <a:lvl2pPr marL="742950" indent="-285750" algn="l" rtl="0" eaLnBrk="0" fontAlgn="base" hangingPunct="0">
              <a:spcBef>
                <a:spcPct val="20000"/>
              </a:spcBef>
              <a:spcAft>
                <a:spcPct val="0"/>
              </a:spcAft>
              <a:buClr>
                <a:srgbClr val="CC0000"/>
              </a:buClr>
              <a:buSzPct val="50000"/>
              <a:buFont typeface="Wingdings" panose="05000000000000000000" pitchFamily="2" charset="2"/>
              <a:buChar char="u"/>
              <a:defRPr sz="2400" b="1">
                <a:solidFill>
                  <a:srgbClr val="CC0000"/>
                </a:solidFill>
                <a:latin typeface="+mn-lt"/>
                <a:ea typeface="+mn-ea"/>
              </a:defRPr>
            </a:lvl2pPr>
            <a:lvl3pPr marL="1143000" indent="-228600" algn="l" rtl="0" eaLnBrk="0" fontAlgn="base" hangingPunct="0">
              <a:spcBef>
                <a:spcPct val="20000"/>
              </a:spcBef>
              <a:spcAft>
                <a:spcPct val="0"/>
              </a:spcAft>
              <a:buClr>
                <a:srgbClr val="CC0000"/>
              </a:buClr>
              <a:buSzPct val="50000"/>
              <a:buFont typeface="Wingdings" panose="05000000000000000000" pitchFamily="2" charset="2"/>
              <a:buChar char="u"/>
              <a:defRPr sz="2400" b="1">
                <a:solidFill>
                  <a:srgbClr val="0000CC"/>
                </a:solidFill>
                <a:latin typeface="+mn-lt"/>
                <a:ea typeface="+mn-ea"/>
              </a:defRPr>
            </a:lvl3pPr>
            <a:lvl4pPr marL="1600200" indent="-228600" algn="l" rtl="0" eaLnBrk="0" fontAlgn="base" hangingPunct="0">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9pPr>
          </a:lstStyle>
          <a:p>
            <a:pPr>
              <a:lnSpc>
                <a:spcPct val="170000"/>
              </a:lnSpc>
              <a:spcBef>
                <a:spcPts val="0"/>
              </a:spcBef>
              <a:buSzPct val="100000"/>
              <a:buFont typeface="Wingdings" panose="05000000000000000000" pitchFamily="2" charset="2"/>
              <a:buChar char="n"/>
            </a:pPr>
            <a:r>
              <a:rPr lang="en-US" altLang="zh-CN" sz="6800" kern="0" dirty="0"/>
              <a:t>s</a:t>
            </a:r>
            <a:r>
              <a:rPr lang="en-US" altLang="zh-CN" sz="6800" kern="0" dirty="0" smtClean="0"/>
              <a:t>elect </a:t>
            </a:r>
            <a:r>
              <a:rPr lang="zh-CN" altLang="zh-CN" sz="6800" kern="0" dirty="0" smtClean="0"/>
              <a:t>模型</a:t>
            </a:r>
            <a:r>
              <a:rPr lang="en-US" altLang="zh-CN" sz="6800" kern="0" dirty="0" smtClean="0"/>
              <a:t> </a:t>
            </a:r>
            <a:endParaRPr lang="en-US" altLang="zh-CN" sz="6800" kern="0" dirty="0" smtClean="0"/>
          </a:p>
          <a:p>
            <a:pPr>
              <a:lnSpc>
                <a:spcPct val="170000"/>
              </a:lnSpc>
              <a:spcBef>
                <a:spcPts val="0"/>
              </a:spcBef>
              <a:buSzPct val="100000"/>
              <a:buFont typeface="Wingdings" panose="05000000000000000000" pitchFamily="2" charset="2"/>
              <a:buChar char="n"/>
            </a:pPr>
            <a:r>
              <a:rPr lang="en-US" altLang="zh-CN" sz="6800" kern="0" dirty="0" err="1" smtClean="0"/>
              <a:t>epoll</a:t>
            </a:r>
            <a:r>
              <a:rPr lang="en-US" altLang="zh-CN" sz="6800" kern="0" dirty="0" smtClean="0"/>
              <a:t> </a:t>
            </a:r>
            <a:r>
              <a:rPr lang="zh-CN" altLang="zh-CN" sz="6800" kern="0" dirty="0" smtClean="0"/>
              <a:t>模型</a:t>
            </a:r>
            <a:endParaRPr lang="zh-CN" altLang="zh-CN" sz="6800" kern="0" dirty="0" smtClean="0"/>
          </a:p>
        </p:txBody>
      </p:sp>
      <p:sp>
        <p:nvSpPr>
          <p:cNvPr id="7" name="文本框 6"/>
          <p:cNvSpPr txBox="1"/>
          <p:nvPr/>
        </p:nvSpPr>
        <p:spPr>
          <a:xfrm>
            <a:off x="626745" y="1139825"/>
            <a:ext cx="8229600" cy="3646170"/>
          </a:xfrm>
          <a:prstGeom prst="rect">
            <a:avLst/>
          </a:prstGeom>
          <a:noFill/>
        </p:spPr>
        <p:txBody>
          <a:bodyPr wrap="square" rtlCol="0">
            <a:spAutoFit/>
          </a:bodyPr>
          <a:lstStyle/>
          <a:p>
            <a:pPr algn="just">
              <a:lnSpc>
                <a:spcPct val="150000"/>
              </a:lnSpc>
            </a:pPr>
            <a:r>
              <a:rPr lang="zh-CN" altLang="zh-CN" sz="2200" b="1" dirty="0" smtClean="0">
                <a:solidFill>
                  <a:srgbClr val="FF0000"/>
                </a:solidFill>
                <a:latin typeface="+mn-lt"/>
                <a:ea typeface="+mn-ea"/>
              </a:rPr>
              <a:t>主要</a:t>
            </a:r>
            <a:r>
              <a:rPr lang="zh-CN" altLang="zh-CN" sz="2200" b="1" dirty="0">
                <a:solidFill>
                  <a:srgbClr val="FF0000"/>
                </a:solidFill>
                <a:latin typeface="+mn-lt"/>
                <a:ea typeface="+mn-ea"/>
              </a:rPr>
              <a:t>应用：</a:t>
            </a:r>
            <a:endParaRPr lang="zh-CN" altLang="zh-CN" sz="2200" b="1" dirty="0">
              <a:solidFill>
                <a:srgbClr val="FF0000"/>
              </a:solidFill>
              <a:latin typeface="+mn-lt"/>
              <a:ea typeface="+mn-ea"/>
            </a:endParaRPr>
          </a:p>
          <a:p>
            <a:pPr marL="342900" indent="-342900" algn="just">
              <a:lnSpc>
                <a:spcPct val="150000"/>
              </a:lnSpc>
              <a:buFont typeface="Wingdings" panose="05000000000000000000" pitchFamily="2" charset="2"/>
              <a:buChar char="n"/>
            </a:pPr>
            <a:r>
              <a:rPr lang="zh-CN" altLang="zh-CN" sz="2200" b="1" dirty="0" smtClean="0">
                <a:solidFill>
                  <a:srgbClr val="0000CC"/>
                </a:solidFill>
                <a:latin typeface="+mn-lt"/>
                <a:ea typeface="+mn-ea"/>
              </a:rPr>
              <a:t>当</a:t>
            </a:r>
            <a:r>
              <a:rPr lang="zh-CN" altLang="zh-CN" sz="2200" b="1" dirty="0">
                <a:solidFill>
                  <a:srgbClr val="0000CC"/>
                </a:solidFill>
                <a:latin typeface="+mn-lt"/>
                <a:ea typeface="+mn-ea"/>
              </a:rPr>
              <a:t>一个客户端需要同时处理多个文件描述符的输入输出操作的时候（一般来说是标准的输入输出和网络套接字</a:t>
            </a:r>
            <a:r>
              <a:rPr lang="en-US" altLang="zh-CN" sz="2200" b="1" dirty="0">
                <a:solidFill>
                  <a:srgbClr val="0000CC"/>
                </a:solidFill>
                <a:latin typeface="+mn-lt"/>
                <a:ea typeface="+mn-ea"/>
              </a:rPr>
              <a:t>)</a:t>
            </a:r>
            <a:r>
              <a:rPr lang="zh-CN" altLang="zh-CN" sz="2200" b="1" dirty="0">
                <a:solidFill>
                  <a:srgbClr val="0000CC"/>
                </a:solidFill>
                <a:latin typeface="+mn-lt"/>
                <a:ea typeface="+mn-ea"/>
              </a:rPr>
              <a:t>，</a:t>
            </a:r>
            <a:r>
              <a:rPr lang="en-US" altLang="zh-CN" sz="2200" b="1" dirty="0">
                <a:solidFill>
                  <a:srgbClr val="0000CC"/>
                </a:solidFill>
                <a:latin typeface="+mn-lt"/>
                <a:ea typeface="+mn-ea"/>
              </a:rPr>
              <a:t>I/O </a:t>
            </a:r>
            <a:r>
              <a:rPr lang="zh-CN" altLang="zh-CN" sz="2200" b="1" dirty="0">
                <a:solidFill>
                  <a:srgbClr val="0000CC"/>
                </a:solidFill>
                <a:latin typeface="+mn-lt"/>
                <a:ea typeface="+mn-ea"/>
              </a:rPr>
              <a:t>多路复用技术将会有机会得到使用。</a:t>
            </a:r>
            <a:endParaRPr lang="zh-CN" altLang="zh-CN" sz="2200" b="1" dirty="0">
              <a:solidFill>
                <a:srgbClr val="0000CC"/>
              </a:solidFill>
              <a:latin typeface="+mn-lt"/>
              <a:ea typeface="+mn-ea"/>
            </a:endParaRPr>
          </a:p>
          <a:p>
            <a:pPr marL="342900" indent="-342900" algn="just">
              <a:lnSpc>
                <a:spcPct val="150000"/>
              </a:lnSpc>
              <a:buFont typeface="Wingdings" panose="05000000000000000000" pitchFamily="2" charset="2"/>
              <a:buChar char="n"/>
            </a:pPr>
            <a:r>
              <a:rPr lang="zh-CN" altLang="zh-CN" sz="2200" b="1" dirty="0" smtClean="0">
                <a:solidFill>
                  <a:srgbClr val="0000CC"/>
                </a:solidFill>
                <a:latin typeface="+mn-lt"/>
                <a:ea typeface="+mn-ea"/>
              </a:rPr>
              <a:t>当</a:t>
            </a:r>
            <a:r>
              <a:rPr lang="zh-CN" altLang="zh-CN" sz="2200" b="1" dirty="0">
                <a:solidFill>
                  <a:srgbClr val="0000CC"/>
                </a:solidFill>
                <a:latin typeface="+mn-lt"/>
                <a:ea typeface="+mn-ea"/>
              </a:rPr>
              <a:t>程序需要同时进行多个套接字的操作的时候。</a:t>
            </a:r>
            <a:endParaRPr lang="zh-CN" altLang="zh-CN" sz="2200" b="1" dirty="0">
              <a:solidFill>
                <a:srgbClr val="0000CC"/>
              </a:solidFill>
              <a:latin typeface="+mn-lt"/>
              <a:ea typeface="+mn-ea"/>
            </a:endParaRPr>
          </a:p>
          <a:p>
            <a:pPr marL="342900" indent="-342900" algn="just">
              <a:lnSpc>
                <a:spcPct val="150000"/>
              </a:lnSpc>
              <a:buFont typeface="Wingdings" panose="05000000000000000000" pitchFamily="2" charset="2"/>
              <a:buChar char="n"/>
            </a:pPr>
            <a:r>
              <a:rPr lang="zh-CN" altLang="zh-CN" sz="2200" b="1" dirty="0" smtClean="0">
                <a:solidFill>
                  <a:srgbClr val="0000CC"/>
                </a:solidFill>
                <a:latin typeface="+mn-lt"/>
                <a:ea typeface="+mn-ea"/>
              </a:rPr>
              <a:t>如果</a:t>
            </a:r>
            <a:r>
              <a:rPr lang="zh-CN" altLang="zh-CN" sz="2200" b="1" dirty="0">
                <a:solidFill>
                  <a:srgbClr val="0000CC"/>
                </a:solidFill>
                <a:latin typeface="+mn-lt"/>
                <a:ea typeface="+mn-ea"/>
              </a:rPr>
              <a:t>一个</a:t>
            </a:r>
            <a:r>
              <a:rPr lang="en-US" altLang="zh-CN" sz="2200" b="1" dirty="0">
                <a:solidFill>
                  <a:srgbClr val="0000CC"/>
                </a:solidFill>
                <a:latin typeface="+mn-lt"/>
                <a:ea typeface="+mn-ea"/>
              </a:rPr>
              <a:t> TCP </a:t>
            </a:r>
            <a:r>
              <a:rPr lang="zh-CN" altLang="zh-CN" sz="2200" b="1" dirty="0">
                <a:solidFill>
                  <a:srgbClr val="0000CC"/>
                </a:solidFill>
                <a:latin typeface="+mn-lt"/>
                <a:ea typeface="+mn-ea"/>
              </a:rPr>
              <a:t>服务器程序同时处理正在侦听网络连接的套接字和已经连接好的套接字</a:t>
            </a:r>
            <a:r>
              <a:rPr lang="zh-CN" altLang="zh-CN" sz="2200" b="1" dirty="0" smtClean="0">
                <a:solidFill>
                  <a:srgbClr val="0000CC"/>
                </a:solidFill>
                <a:latin typeface="+mn-lt"/>
                <a:ea typeface="+mn-ea"/>
              </a:rPr>
              <a:t>。</a:t>
            </a:r>
            <a:endParaRPr lang="zh-CN" altLang="zh-CN" sz="2200" b="1" dirty="0">
              <a:solidFill>
                <a:srgbClr val="0000CC"/>
              </a:solidFill>
              <a:latin typeface="+mn-lt"/>
              <a:ea typeface="+mn-ea"/>
            </a:endParaRPr>
          </a:p>
        </p:txBody>
      </p:sp>
      <p:sp>
        <p:nvSpPr>
          <p:cNvPr id="9" name="文本框 8"/>
          <p:cNvSpPr txBox="1"/>
          <p:nvPr/>
        </p:nvSpPr>
        <p:spPr>
          <a:xfrm>
            <a:off x="681291" y="4956389"/>
            <a:ext cx="5377543" cy="430887"/>
          </a:xfrm>
          <a:prstGeom prst="rect">
            <a:avLst/>
          </a:prstGeom>
          <a:noFill/>
        </p:spPr>
        <p:txBody>
          <a:bodyPr wrap="square" rtlCol="0">
            <a:spAutoFit/>
          </a:bodyPr>
          <a:lstStyle/>
          <a:p>
            <a:r>
              <a:rPr lang="zh-CN" altLang="en-US" sz="2200" b="1" dirty="0" smtClean="0">
                <a:solidFill>
                  <a:srgbClr val="FF0000"/>
                </a:solidFill>
                <a:latin typeface="+mn-ea"/>
                <a:ea typeface="+mn-ea"/>
              </a:rPr>
              <a:t>主要模型：</a:t>
            </a:r>
            <a:endParaRPr lang="zh-CN" altLang="en-US" sz="2200" b="1" dirty="0">
              <a:solidFill>
                <a:srgbClr val="FF0000"/>
              </a:solidFill>
              <a:latin typeface="+mn-ea"/>
              <a:ea typeface="+mn-ea"/>
            </a:endParaRPr>
          </a:p>
        </p:txBody>
      </p:sp>
      <p:sp>
        <p:nvSpPr>
          <p:cNvPr id="10"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a:solidFill>
                  <a:srgbClr val="0000CC"/>
                </a:solidFill>
                <a:latin typeface="+mj-lt"/>
                <a:ea typeface="+mn-ea"/>
              </a:rPr>
              <a:t>1</a:t>
            </a:r>
            <a:r>
              <a:rPr lang="zh-CN" altLang="en-US" b="1" dirty="0" smtClean="0">
                <a:solidFill>
                  <a:srgbClr val="0000CC"/>
                </a:solidFill>
                <a:latin typeface="+mj-lt"/>
                <a:ea typeface="+mn-ea"/>
              </a:rPr>
              <a:t>、</a:t>
            </a:r>
            <a:r>
              <a:rPr lang="en-US" altLang="zh-CN" b="1" dirty="0" smtClean="0">
                <a:solidFill>
                  <a:srgbClr val="0000CC"/>
                </a:solidFill>
                <a:latin typeface="+mj-lt"/>
                <a:ea typeface="+mn-ea"/>
              </a:rPr>
              <a:t>IO</a:t>
            </a:r>
            <a:r>
              <a:rPr lang="zh-CN" altLang="en-US" b="1" dirty="0" smtClean="0">
                <a:solidFill>
                  <a:srgbClr val="0000CC"/>
                </a:solidFill>
                <a:latin typeface="+mj-lt"/>
                <a:ea typeface="+mn-ea"/>
              </a:rPr>
              <a:t>多路复用</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a:solidFill>
                  <a:srgbClr val="0000CC"/>
                </a:solidFill>
                <a:latin typeface="+mj-lt"/>
                <a:ea typeface="+mn-ea"/>
              </a:rPr>
              <a:t>2</a:t>
            </a:r>
            <a:r>
              <a:rPr lang="zh-CN" altLang="en-US" b="1" dirty="0" smtClean="0">
                <a:solidFill>
                  <a:srgbClr val="0000CC"/>
                </a:solidFill>
                <a:latin typeface="+mj-lt"/>
                <a:ea typeface="+mn-ea"/>
              </a:rPr>
              <a:t>、</a:t>
            </a:r>
            <a:r>
              <a:rPr lang="en-US" altLang="zh-CN" b="1" dirty="0">
                <a:solidFill>
                  <a:srgbClr val="0000CC"/>
                </a:solidFill>
                <a:latin typeface="+mj-lt"/>
                <a:ea typeface="+mn-ea"/>
              </a:rPr>
              <a:t>s</a:t>
            </a:r>
            <a:r>
              <a:rPr lang="en-US" altLang="zh-CN" b="1" dirty="0" smtClean="0">
                <a:solidFill>
                  <a:srgbClr val="0000CC"/>
                </a:solidFill>
                <a:latin typeface="+mj-lt"/>
                <a:ea typeface="+mn-ea"/>
              </a:rPr>
              <a:t>elect</a:t>
            </a:r>
            <a:r>
              <a:rPr lang="zh-CN" altLang="en-US" b="1" dirty="0" smtClean="0">
                <a:solidFill>
                  <a:srgbClr val="0000CC"/>
                </a:solidFill>
                <a:latin typeface="+mj-lt"/>
                <a:ea typeface="+mn-ea"/>
              </a:rPr>
              <a:t>模型</a:t>
            </a:r>
            <a:endParaRPr lang="zh-CN" altLang="en-US" b="1" dirty="0" smtClean="0">
              <a:solidFill>
                <a:srgbClr val="0000CC"/>
              </a:solidFill>
              <a:latin typeface="+mj-lt"/>
              <a:ea typeface="+mn-ea"/>
            </a:endParaRPr>
          </a:p>
        </p:txBody>
      </p:sp>
      <p:sp>
        <p:nvSpPr>
          <p:cNvPr id="5" name="Rectangle 3"/>
          <p:cNvSpPr txBox="1">
            <a:spLocks noChangeArrowheads="1"/>
          </p:cNvSpPr>
          <p:nvPr/>
        </p:nvSpPr>
        <p:spPr>
          <a:xfrm>
            <a:off x="248920" y="1036320"/>
            <a:ext cx="8548370" cy="5666740"/>
          </a:xfrm>
          <a:prstGeom prst="rect">
            <a:avLst/>
          </a:prstGeom>
        </p:spPr>
        <p:txBody>
          <a:bodyPr/>
          <a:lstStyle/>
          <a:p>
            <a:pPr marL="342900" lvl="0" algn="just" eaLnBrk="0" hangingPunct="0">
              <a:lnSpc>
                <a:spcPct val="150000"/>
              </a:lnSpc>
              <a:spcBef>
                <a:spcPct val="20000"/>
              </a:spcBef>
              <a:buClr>
                <a:schemeClr val="accent1"/>
              </a:buClr>
              <a:buSzPct val="60000"/>
              <a:defRPr/>
            </a:pPr>
            <a:r>
              <a:rPr lang="en-US" altLang="zh-CN" sz="24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2400" b="1" kern="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elect</a:t>
            </a:r>
            <a:r>
              <a:rPr lang="zh-CN" altLang="en-US" sz="2400" b="1" kern="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模型介绍</a:t>
            </a:r>
            <a:endParaRPr lang="en-US" altLang="zh-CN" sz="2400" b="1" kern="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685800" lvl="0" indent="-342900" algn="just" eaLnBrk="0" hangingPunct="0">
              <a:lnSpc>
                <a:spcPct val="150000"/>
              </a:lnSpc>
              <a:spcBef>
                <a:spcPts val="0"/>
              </a:spcBef>
              <a:buClr>
                <a:schemeClr val="accent1"/>
              </a:buClr>
              <a:buSzPct val="100000"/>
              <a:buFont typeface="Wingdings" panose="05000000000000000000" pitchFamily="2" charset="2"/>
              <a:buChar char="n"/>
              <a:defRPr/>
            </a:pPr>
            <a:r>
              <a:rPr lang="zh-CN" altLang="en-US" sz="2400" kern="0"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kern="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select</a:t>
            </a:r>
            <a:r>
              <a:rPr lang="zh-CN" altLang="en-US" sz="2400" kern="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诞生于</a:t>
            </a:r>
            <a:r>
              <a:rPr lang="en-US" altLang="zh-CN" sz="2400" kern="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4.2BSD</a:t>
            </a:r>
            <a:r>
              <a:rPr lang="zh-CN" altLang="en-US" sz="2400" kern="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，在几乎所有平台上都支持，其良好的跨平台支持是它的主要原因</a:t>
            </a:r>
            <a:r>
              <a:rPr lang="zh-CN" altLang="en-US" sz="2400" kern="0"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kern="0"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a:p>
            <a:pPr marL="685800" lvl="0" indent="-342900" algn="just" eaLnBrk="0" hangingPunct="0">
              <a:lnSpc>
                <a:spcPct val="150000"/>
              </a:lnSpc>
              <a:spcBef>
                <a:spcPts val="0"/>
              </a:spcBef>
              <a:buClr>
                <a:schemeClr val="accent1"/>
              </a:buClr>
              <a:buSzPct val="100000"/>
              <a:buFont typeface="Wingdings" panose="05000000000000000000" pitchFamily="2" charset="2"/>
              <a:buChar char="n"/>
              <a:defRPr/>
            </a:pPr>
            <a:r>
              <a:rPr lang="en-US" altLang="zh-CN" sz="2400" kern="0"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Linux</a:t>
            </a:r>
            <a:r>
              <a:rPr lang="zh-CN" altLang="en-US" sz="2400" kern="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提供</a:t>
            </a:r>
            <a:r>
              <a:rPr lang="en-US" altLang="zh-CN" sz="2400" kern="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select</a:t>
            </a:r>
            <a:r>
              <a:rPr lang="zh-CN" altLang="en-US" sz="2400" kern="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函数来实现多路复用输入</a:t>
            </a:r>
            <a:r>
              <a:rPr lang="en-US" altLang="zh-CN" sz="2400" kern="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kern="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输出模型</a:t>
            </a:r>
            <a:r>
              <a:rPr lang="zh-CN" altLang="en-US" sz="2400" kern="0"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kern="0"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a:p>
            <a:pPr marL="685800" lvl="0" indent="-342900" algn="just" eaLnBrk="0" hangingPunct="0">
              <a:lnSpc>
                <a:spcPct val="150000"/>
              </a:lnSpc>
              <a:spcBef>
                <a:spcPts val="0"/>
              </a:spcBef>
              <a:buClr>
                <a:schemeClr val="accent1"/>
              </a:buClr>
              <a:buSzPct val="100000"/>
              <a:buFont typeface="Wingdings" panose="05000000000000000000" pitchFamily="2" charset="2"/>
              <a:buChar char="n"/>
              <a:defRPr/>
            </a:pPr>
            <a:r>
              <a:rPr lang="en-US" altLang="zh-CN" sz="2400" b="1" kern="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select</a:t>
            </a:r>
            <a:r>
              <a:rPr lang="zh-CN" altLang="en-US" sz="24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系统调用是用来让我们的程序监视多个文件句柄的状态变化的</a:t>
            </a:r>
            <a:r>
              <a:rPr lang="zh-CN" altLang="en-US" sz="2400" kern="0"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kern="0"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a:p>
            <a:pPr marL="685800" lvl="0" indent="-342900" algn="just" eaLnBrk="0" hangingPunct="0">
              <a:lnSpc>
                <a:spcPct val="150000"/>
              </a:lnSpc>
              <a:spcBef>
                <a:spcPts val="0"/>
              </a:spcBef>
              <a:buClr>
                <a:schemeClr val="accent1"/>
              </a:buClr>
              <a:buSzPct val="100000"/>
              <a:buFont typeface="Wingdings" panose="05000000000000000000" pitchFamily="2" charset="2"/>
              <a:buChar char="n"/>
              <a:defRPr/>
            </a:pPr>
            <a:r>
              <a:rPr lang="zh-CN" altLang="en-US" sz="2400" kern="0"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程序</a:t>
            </a:r>
            <a:r>
              <a:rPr lang="zh-CN" altLang="en-US" sz="2400" kern="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会停在</a:t>
            </a:r>
            <a:r>
              <a:rPr lang="en-US" altLang="zh-CN" sz="2400" kern="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select</a:t>
            </a:r>
            <a:r>
              <a:rPr lang="zh-CN" altLang="en-US" sz="2400" kern="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这里等待，直到被监视的文件句柄有一个或多个发生了状态改变，</a:t>
            </a:r>
            <a:r>
              <a:rPr lang="en-US" altLang="zh-CN" sz="2400" kern="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select</a:t>
            </a:r>
            <a:r>
              <a:rPr lang="zh-CN" altLang="en-US" sz="2400" kern="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实现需要自己不断轮询所有</a:t>
            </a:r>
            <a:r>
              <a:rPr lang="en-US" altLang="zh-CN" sz="2400" kern="0" dirty="0" err="1">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fd</a:t>
            </a:r>
            <a:r>
              <a:rPr lang="zh-CN" altLang="en-US" sz="2400" kern="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集合，直到设备</a:t>
            </a:r>
            <a:r>
              <a:rPr lang="zh-CN" altLang="en-US" sz="2400" kern="0"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就绪。</a:t>
            </a:r>
            <a:endParaRPr kumimoji="0" lang="zh-CN" altLang="en-US" sz="2400"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a:solidFill>
                  <a:srgbClr val="0000CC"/>
                </a:solidFill>
                <a:latin typeface="+mj-lt"/>
                <a:ea typeface="+mn-ea"/>
              </a:rPr>
              <a:t>2</a:t>
            </a:r>
            <a:r>
              <a:rPr lang="zh-CN" altLang="en-US" b="1" dirty="0" smtClean="0">
                <a:solidFill>
                  <a:srgbClr val="0000CC"/>
                </a:solidFill>
                <a:latin typeface="+mj-lt"/>
                <a:ea typeface="+mn-ea"/>
              </a:rPr>
              <a:t>、</a:t>
            </a:r>
            <a:r>
              <a:rPr lang="en-US" altLang="zh-CN" b="1" dirty="0">
                <a:solidFill>
                  <a:srgbClr val="0000CC"/>
                </a:solidFill>
                <a:latin typeface="+mj-lt"/>
                <a:ea typeface="+mn-ea"/>
              </a:rPr>
              <a:t>s</a:t>
            </a:r>
            <a:r>
              <a:rPr lang="en-US" altLang="zh-CN" b="1" dirty="0" smtClean="0">
                <a:solidFill>
                  <a:srgbClr val="0000CC"/>
                </a:solidFill>
                <a:latin typeface="+mj-lt"/>
                <a:ea typeface="+mn-ea"/>
              </a:rPr>
              <a:t>elect</a:t>
            </a:r>
            <a:r>
              <a:rPr lang="zh-CN" altLang="en-US" b="1" dirty="0" smtClean="0">
                <a:solidFill>
                  <a:srgbClr val="0000CC"/>
                </a:solidFill>
                <a:latin typeface="+mj-lt"/>
                <a:ea typeface="+mn-ea"/>
              </a:rPr>
              <a:t>模型</a:t>
            </a:r>
            <a:endParaRPr lang="zh-CN" altLang="en-US" b="1" dirty="0" smtClean="0">
              <a:solidFill>
                <a:srgbClr val="0000CC"/>
              </a:solidFill>
              <a:latin typeface="+mj-lt"/>
              <a:ea typeface="+mn-ea"/>
            </a:endParaRPr>
          </a:p>
        </p:txBody>
      </p:sp>
      <p:sp>
        <p:nvSpPr>
          <p:cNvPr id="5" name="Rectangle 3"/>
          <p:cNvSpPr txBox="1">
            <a:spLocks noChangeArrowheads="1"/>
          </p:cNvSpPr>
          <p:nvPr/>
        </p:nvSpPr>
        <p:spPr>
          <a:xfrm>
            <a:off x="476824" y="1076185"/>
            <a:ext cx="8182838" cy="1571323"/>
          </a:xfrm>
          <a:prstGeom prst="rect">
            <a:avLst/>
          </a:prstGeom>
        </p:spPr>
        <p:txBody>
          <a:bodyPr/>
          <a:lstStyle/>
          <a:p>
            <a:pPr marL="342900" lvl="0" algn="just" eaLnBrk="0" hangingPunct="0">
              <a:lnSpc>
                <a:spcPct val="150000"/>
              </a:lnSpc>
              <a:spcBef>
                <a:spcPct val="20000"/>
              </a:spcBef>
              <a:buClr>
                <a:schemeClr val="accent1"/>
              </a:buClr>
              <a:buSzPct val="60000"/>
              <a:defRPr/>
            </a:pPr>
            <a:r>
              <a:rPr lang="en-US" altLang="zh-CN" sz="2200" b="1" kern="0" dirty="0">
                <a:solidFill>
                  <a:srgbClr val="FF0000"/>
                </a:solidFill>
                <a:latin typeface="+mj-lt"/>
                <a:ea typeface="+mn-ea"/>
              </a:rPr>
              <a:t>Select </a:t>
            </a:r>
            <a:r>
              <a:rPr lang="zh-CN" altLang="en-US" sz="2200" b="1" kern="0" dirty="0">
                <a:solidFill>
                  <a:srgbClr val="FF0000"/>
                </a:solidFill>
                <a:latin typeface="+mj-lt"/>
                <a:ea typeface="+mn-ea"/>
              </a:rPr>
              <a:t>优点：</a:t>
            </a:r>
            <a:endParaRPr lang="zh-CN" altLang="en-US" sz="2200" b="1" kern="0" dirty="0">
              <a:solidFill>
                <a:srgbClr val="FF0000"/>
              </a:solidFill>
              <a:latin typeface="+mj-lt"/>
              <a:ea typeface="+mn-ea"/>
            </a:endParaRPr>
          </a:p>
          <a:p>
            <a:pPr marL="685800" lvl="0" indent="-342900" algn="just" eaLnBrk="0" hangingPunct="0">
              <a:lnSpc>
                <a:spcPct val="150000"/>
              </a:lnSpc>
              <a:spcBef>
                <a:spcPts val="0"/>
              </a:spcBef>
              <a:buClr>
                <a:schemeClr val="accent1"/>
              </a:buClr>
              <a:buSzPct val="100000"/>
              <a:buFont typeface="Wingdings" panose="05000000000000000000" pitchFamily="2" charset="2"/>
              <a:buChar char="p"/>
              <a:defRPr/>
            </a:pPr>
            <a:r>
              <a:rPr lang="zh-CN" altLang="en-US" sz="2200" b="1" kern="0" dirty="0" smtClean="0">
                <a:solidFill>
                  <a:srgbClr val="0000CC"/>
                </a:solidFill>
                <a:latin typeface="+mj-lt"/>
                <a:ea typeface="+mn-ea"/>
              </a:rPr>
              <a:t>跨平台性，稳定性。</a:t>
            </a:r>
            <a:endParaRPr lang="en-US" altLang="zh-CN" sz="2200" b="1" kern="0" dirty="0" smtClean="0">
              <a:solidFill>
                <a:srgbClr val="0000CC"/>
              </a:solidFill>
              <a:latin typeface="+mj-lt"/>
              <a:ea typeface="+mn-ea"/>
            </a:endParaRPr>
          </a:p>
          <a:p>
            <a:pPr marL="685800" lvl="0" indent="-342900" algn="just" eaLnBrk="0" hangingPunct="0">
              <a:lnSpc>
                <a:spcPct val="150000"/>
              </a:lnSpc>
              <a:spcBef>
                <a:spcPts val="0"/>
              </a:spcBef>
              <a:buClr>
                <a:schemeClr val="accent1"/>
              </a:buClr>
              <a:buSzPct val="100000"/>
              <a:buFont typeface="Wingdings" panose="05000000000000000000" pitchFamily="2" charset="2"/>
              <a:buChar char="p"/>
              <a:defRPr/>
            </a:pPr>
            <a:r>
              <a:rPr lang="zh-CN" altLang="en-US" sz="2200" b="1" kern="0" dirty="0" smtClean="0">
                <a:solidFill>
                  <a:srgbClr val="0000CC"/>
                </a:solidFill>
                <a:latin typeface="+mj-lt"/>
                <a:ea typeface="+mn-ea"/>
              </a:rPr>
              <a:t>适用于</a:t>
            </a:r>
            <a:r>
              <a:rPr lang="zh-CN" altLang="en-US" sz="2200" b="1" kern="0" dirty="0">
                <a:solidFill>
                  <a:srgbClr val="0000CC"/>
                </a:solidFill>
                <a:latin typeface="+mj-lt"/>
                <a:ea typeface="+mn-ea"/>
              </a:rPr>
              <a:t>数量较少的</a:t>
            </a:r>
            <a:r>
              <a:rPr lang="zh-CN" altLang="en-US" sz="2200" b="1" kern="0" dirty="0" smtClean="0">
                <a:solidFill>
                  <a:srgbClr val="0000CC"/>
                </a:solidFill>
                <a:latin typeface="+mj-lt"/>
                <a:ea typeface="+mn-ea"/>
              </a:rPr>
              <a:t>连接。</a:t>
            </a:r>
            <a:endParaRPr kumimoji="0" lang="zh-CN" altLang="en-US" sz="2200" b="1" i="0" u="none" strike="noStrike" kern="0" cap="none" spc="0" normalizeH="0" baseline="0" noProof="0" dirty="0">
              <a:ln>
                <a:noFill/>
              </a:ln>
              <a:solidFill>
                <a:srgbClr val="0000CC"/>
              </a:solidFill>
              <a:effectLst/>
              <a:uLnTx/>
              <a:uFillTx/>
              <a:latin typeface="+mj-lt"/>
              <a:ea typeface="+mn-ea"/>
            </a:endParaRPr>
          </a:p>
        </p:txBody>
      </p:sp>
      <p:sp>
        <p:nvSpPr>
          <p:cNvPr id="6" name="Rectangle 3"/>
          <p:cNvSpPr txBox="1">
            <a:spLocks noChangeArrowheads="1"/>
          </p:cNvSpPr>
          <p:nvPr/>
        </p:nvSpPr>
        <p:spPr>
          <a:xfrm>
            <a:off x="476824" y="2871521"/>
            <a:ext cx="8182838" cy="3655304"/>
          </a:xfrm>
          <a:prstGeom prst="rect">
            <a:avLst/>
          </a:prstGeom>
        </p:spPr>
        <p:txBody>
          <a:bodyPr/>
          <a:lstStyle/>
          <a:p>
            <a:pPr marL="342900" lvl="0" algn="just" eaLnBrk="0" hangingPunct="0">
              <a:lnSpc>
                <a:spcPct val="150000"/>
              </a:lnSpc>
              <a:spcBef>
                <a:spcPct val="20000"/>
              </a:spcBef>
              <a:buClr>
                <a:schemeClr val="accent1"/>
              </a:buClr>
              <a:buSzPct val="60000"/>
              <a:defRPr/>
            </a:pPr>
            <a:r>
              <a:rPr lang="en-US" altLang="zh-CN" sz="2200" b="1" kern="0" dirty="0">
                <a:solidFill>
                  <a:srgbClr val="FF0000"/>
                </a:solidFill>
                <a:latin typeface="+mj-lt"/>
                <a:ea typeface="+mn-ea"/>
              </a:rPr>
              <a:t>Select</a:t>
            </a:r>
            <a:r>
              <a:rPr lang="zh-CN" altLang="en-US" sz="2200" b="1" kern="0" dirty="0">
                <a:solidFill>
                  <a:srgbClr val="FF0000"/>
                </a:solidFill>
                <a:latin typeface="+mj-lt"/>
                <a:ea typeface="+mn-ea"/>
              </a:rPr>
              <a:t>缺点：</a:t>
            </a:r>
            <a:endParaRPr lang="zh-CN" altLang="en-US" sz="2200" b="1" kern="0" dirty="0">
              <a:solidFill>
                <a:srgbClr val="FF0000"/>
              </a:solidFill>
              <a:latin typeface="+mj-lt"/>
              <a:ea typeface="+mn-ea"/>
            </a:endParaRPr>
          </a:p>
          <a:p>
            <a:pPr marL="685800" lvl="0" indent="-342900" algn="just" eaLnBrk="0" hangingPunct="0">
              <a:lnSpc>
                <a:spcPct val="150000"/>
              </a:lnSpc>
              <a:spcBef>
                <a:spcPts val="0"/>
              </a:spcBef>
              <a:buClr>
                <a:schemeClr val="accent1"/>
              </a:buClr>
              <a:buSzPct val="100000"/>
              <a:buFont typeface="Wingdings" panose="05000000000000000000" pitchFamily="2" charset="2"/>
              <a:buChar char="p"/>
              <a:defRPr/>
            </a:pPr>
            <a:r>
              <a:rPr lang="en-US" altLang="zh-CN" sz="2200" b="1" kern="0" dirty="0" smtClean="0">
                <a:solidFill>
                  <a:srgbClr val="0000CC"/>
                </a:solidFill>
                <a:latin typeface="+mj-lt"/>
                <a:ea typeface="+mn-ea"/>
              </a:rPr>
              <a:t>Socket</a:t>
            </a:r>
            <a:r>
              <a:rPr lang="zh-CN" altLang="en-US" sz="2200" b="1" kern="0" dirty="0">
                <a:solidFill>
                  <a:srgbClr val="0000CC"/>
                </a:solidFill>
                <a:latin typeface="+mj-lt"/>
                <a:ea typeface="+mn-ea"/>
              </a:rPr>
              <a:t>数量限制</a:t>
            </a:r>
            <a:r>
              <a:rPr lang="en-US" altLang="zh-CN" sz="2200" b="1" kern="0" dirty="0">
                <a:solidFill>
                  <a:srgbClr val="0000CC"/>
                </a:solidFill>
                <a:latin typeface="+mj-lt"/>
                <a:ea typeface="+mn-ea"/>
              </a:rPr>
              <a:t>:</a:t>
            </a:r>
            <a:r>
              <a:rPr lang="zh-CN" altLang="en-US" sz="2200" b="1" kern="0" dirty="0">
                <a:solidFill>
                  <a:srgbClr val="0000CC"/>
                </a:solidFill>
                <a:latin typeface="+mj-lt"/>
                <a:ea typeface="+mn-ea"/>
              </a:rPr>
              <a:t>该模式可操作的</a:t>
            </a:r>
            <a:r>
              <a:rPr lang="en-US" altLang="zh-CN" sz="2200" b="1" kern="0" dirty="0">
                <a:solidFill>
                  <a:srgbClr val="0000CC"/>
                </a:solidFill>
                <a:latin typeface="+mj-lt"/>
                <a:ea typeface="+mn-ea"/>
              </a:rPr>
              <a:t>Socket</a:t>
            </a:r>
            <a:r>
              <a:rPr lang="zh-CN" altLang="en-US" sz="2200" b="1" kern="0" dirty="0">
                <a:solidFill>
                  <a:srgbClr val="0000CC"/>
                </a:solidFill>
                <a:latin typeface="+mj-lt"/>
                <a:ea typeface="+mn-ea"/>
              </a:rPr>
              <a:t>数由</a:t>
            </a:r>
            <a:r>
              <a:rPr lang="en-US" altLang="zh-CN" sz="2200" b="1" kern="0" dirty="0">
                <a:solidFill>
                  <a:srgbClr val="FF0000"/>
                </a:solidFill>
                <a:latin typeface="+mj-lt"/>
                <a:ea typeface="+mn-ea"/>
              </a:rPr>
              <a:t>FD_SETSIZE</a:t>
            </a:r>
            <a:r>
              <a:rPr lang="zh-CN" altLang="en-US" sz="2200" b="1" kern="0" dirty="0">
                <a:solidFill>
                  <a:srgbClr val="0000CC"/>
                </a:solidFill>
                <a:latin typeface="+mj-lt"/>
                <a:ea typeface="+mn-ea"/>
              </a:rPr>
              <a:t>决定</a:t>
            </a:r>
            <a:r>
              <a:rPr lang="en-US" altLang="zh-CN" sz="2200" b="1" kern="0" dirty="0">
                <a:solidFill>
                  <a:srgbClr val="0000CC"/>
                </a:solidFill>
                <a:latin typeface="+mj-lt"/>
                <a:ea typeface="+mn-ea"/>
              </a:rPr>
              <a:t>,</a:t>
            </a:r>
            <a:r>
              <a:rPr lang="zh-CN" altLang="en-US" sz="2200" b="1" kern="0" dirty="0">
                <a:solidFill>
                  <a:srgbClr val="0000CC"/>
                </a:solidFill>
                <a:latin typeface="+mj-lt"/>
                <a:ea typeface="+mn-ea"/>
              </a:rPr>
              <a:t>内核默认</a:t>
            </a:r>
            <a:r>
              <a:rPr lang="en-US" altLang="zh-CN" sz="2200" b="1" kern="0" dirty="0">
                <a:solidFill>
                  <a:srgbClr val="FF0000"/>
                </a:solidFill>
                <a:latin typeface="+mj-lt"/>
                <a:ea typeface="+mn-ea"/>
              </a:rPr>
              <a:t>32*32=1024</a:t>
            </a:r>
            <a:r>
              <a:rPr lang="en-US" altLang="zh-CN" sz="2200" b="1" kern="0" dirty="0">
                <a:solidFill>
                  <a:srgbClr val="0000CC"/>
                </a:solidFill>
                <a:latin typeface="+mj-lt"/>
                <a:ea typeface="+mn-ea"/>
              </a:rPr>
              <a:t>. </a:t>
            </a:r>
            <a:endParaRPr lang="en-US" altLang="zh-CN" sz="2200" b="1" kern="0" dirty="0" smtClean="0">
              <a:solidFill>
                <a:srgbClr val="0000CC"/>
              </a:solidFill>
              <a:latin typeface="+mj-lt"/>
              <a:ea typeface="+mn-ea"/>
            </a:endParaRPr>
          </a:p>
          <a:p>
            <a:pPr marL="685800" lvl="0" indent="-342900" algn="just" eaLnBrk="0" hangingPunct="0">
              <a:lnSpc>
                <a:spcPct val="150000"/>
              </a:lnSpc>
              <a:spcBef>
                <a:spcPts val="0"/>
              </a:spcBef>
              <a:buClr>
                <a:schemeClr val="accent1"/>
              </a:buClr>
              <a:buSzPct val="100000"/>
              <a:buFont typeface="Wingdings" panose="05000000000000000000" pitchFamily="2" charset="2"/>
              <a:buChar char="p"/>
              <a:defRPr/>
            </a:pPr>
            <a:r>
              <a:rPr lang="zh-CN" altLang="en-US" sz="2200" b="1" kern="0" dirty="0" smtClean="0">
                <a:solidFill>
                  <a:srgbClr val="0000CC"/>
                </a:solidFill>
                <a:latin typeface="+mj-lt"/>
                <a:ea typeface="+mn-ea"/>
              </a:rPr>
              <a:t>操作</a:t>
            </a:r>
            <a:r>
              <a:rPr lang="zh-CN" altLang="en-US" sz="2200" b="1" kern="0" dirty="0">
                <a:solidFill>
                  <a:srgbClr val="0000CC"/>
                </a:solidFill>
                <a:latin typeface="+mj-lt"/>
                <a:ea typeface="+mn-ea"/>
              </a:rPr>
              <a:t>限制</a:t>
            </a:r>
            <a:r>
              <a:rPr lang="en-US" altLang="zh-CN" sz="2200" b="1" kern="0" dirty="0">
                <a:solidFill>
                  <a:srgbClr val="0000CC"/>
                </a:solidFill>
                <a:latin typeface="+mj-lt"/>
                <a:ea typeface="+mn-ea"/>
              </a:rPr>
              <a:t>:</a:t>
            </a:r>
            <a:r>
              <a:rPr lang="zh-CN" altLang="en-US" sz="2200" b="1" kern="0" dirty="0">
                <a:solidFill>
                  <a:srgbClr val="0000CC"/>
                </a:solidFill>
                <a:latin typeface="+mj-lt"/>
                <a:ea typeface="+mn-ea"/>
              </a:rPr>
              <a:t>通过遍历</a:t>
            </a:r>
            <a:r>
              <a:rPr lang="en-US" altLang="zh-CN" sz="2200" b="1" kern="0" dirty="0">
                <a:solidFill>
                  <a:srgbClr val="0000CC"/>
                </a:solidFill>
                <a:latin typeface="+mj-lt"/>
                <a:ea typeface="+mn-ea"/>
              </a:rPr>
              <a:t>FD_SETSIZE(1024)</a:t>
            </a:r>
            <a:r>
              <a:rPr lang="zh-CN" altLang="en-US" sz="2200" b="1" kern="0" dirty="0">
                <a:solidFill>
                  <a:srgbClr val="0000CC"/>
                </a:solidFill>
                <a:latin typeface="+mj-lt"/>
                <a:ea typeface="+mn-ea"/>
              </a:rPr>
              <a:t>个</a:t>
            </a:r>
            <a:r>
              <a:rPr lang="en-US" altLang="zh-CN" sz="2200" b="1" kern="0" dirty="0">
                <a:solidFill>
                  <a:srgbClr val="0000CC"/>
                </a:solidFill>
                <a:latin typeface="+mj-lt"/>
                <a:ea typeface="+mn-ea"/>
              </a:rPr>
              <a:t>Socket</a:t>
            </a:r>
            <a:r>
              <a:rPr lang="zh-CN" altLang="en-US" sz="2200" b="1" kern="0" dirty="0">
                <a:solidFill>
                  <a:srgbClr val="0000CC"/>
                </a:solidFill>
                <a:latin typeface="+mj-lt"/>
                <a:ea typeface="+mn-ea"/>
              </a:rPr>
              <a:t>来完成调度</a:t>
            </a:r>
            <a:r>
              <a:rPr lang="en-US" altLang="zh-CN" sz="2200" b="1" kern="0" dirty="0">
                <a:solidFill>
                  <a:srgbClr val="0000CC"/>
                </a:solidFill>
                <a:latin typeface="+mj-lt"/>
                <a:ea typeface="+mn-ea"/>
              </a:rPr>
              <a:t>,</a:t>
            </a:r>
            <a:r>
              <a:rPr lang="zh-CN" altLang="en-US" sz="2200" b="1" kern="0" dirty="0">
                <a:solidFill>
                  <a:srgbClr val="0000CC"/>
                </a:solidFill>
                <a:latin typeface="+mj-lt"/>
                <a:ea typeface="+mn-ea"/>
              </a:rPr>
              <a:t>不管哪个</a:t>
            </a:r>
            <a:r>
              <a:rPr lang="en-US" altLang="zh-CN" sz="2200" b="1" kern="0" dirty="0">
                <a:solidFill>
                  <a:srgbClr val="0000CC"/>
                </a:solidFill>
                <a:latin typeface="+mj-lt"/>
                <a:ea typeface="+mn-ea"/>
              </a:rPr>
              <a:t>Socket</a:t>
            </a:r>
            <a:r>
              <a:rPr lang="zh-CN" altLang="en-US" sz="2200" b="1" kern="0" dirty="0">
                <a:solidFill>
                  <a:srgbClr val="0000CC"/>
                </a:solidFill>
                <a:latin typeface="+mj-lt"/>
                <a:ea typeface="+mn-ea"/>
              </a:rPr>
              <a:t>是活跃</a:t>
            </a:r>
            <a:r>
              <a:rPr lang="zh-CN" altLang="en-US" sz="2200" b="1" kern="0" dirty="0" smtClean="0">
                <a:solidFill>
                  <a:srgbClr val="0000CC"/>
                </a:solidFill>
                <a:latin typeface="+mj-lt"/>
                <a:ea typeface="+mn-ea"/>
              </a:rPr>
              <a:t>的</a:t>
            </a:r>
            <a:r>
              <a:rPr lang="zh-CN" altLang="en-US" sz="2200" b="1" kern="0" dirty="0">
                <a:solidFill>
                  <a:srgbClr val="0000CC"/>
                </a:solidFill>
              </a:rPr>
              <a:t>，</a:t>
            </a:r>
            <a:r>
              <a:rPr lang="zh-CN" altLang="en-US" sz="2200" b="1" kern="0" dirty="0" smtClean="0">
                <a:solidFill>
                  <a:srgbClr val="0000CC"/>
                </a:solidFill>
                <a:latin typeface="+mj-lt"/>
                <a:ea typeface="+mn-ea"/>
              </a:rPr>
              <a:t>都</a:t>
            </a:r>
            <a:r>
              <a:rPr lang="zh-CN" altLang="en-US" sz="2200" b="1" kern="0" dirty="0">
                <a:solidFill>
                  <a:srgbClr val="0000CC"/>
                </a:solidFill>
                <a:latin typeface="+mj-lt"/>
                <a:ea typeface="+mn-ea"/>
              </a:rPr>
              <a:t>遍历一</a:t>
            </a:r>
            <a:r>
              <a:rPr lang="zh-CN" altLang="en-US" sz="2200" b="1" kern="0" dirty="0" smtClean="0">
                <a:solidFill>
                  <a:srgbClr val="0000CC"/>
                </a:solidFill>
                <a:latin typeface="+mj-lt"/>
                <a:ea typeface="+mn-ea"/>
              </a:rPr>
              <a:t>遍，</a:t>
            </a:r>
            <a:r>
              <a:rPr lang="zh-CN" altLang="en-US" sz="2200" b="1" kern="0" dirty="0">
                <a:solidFill>
                  <a:srgbClr val="0000CC"/>
                </a:solidFill>
                <a:latin typeface="+mj-lt"/>
                <a:ea typeface="+mn-ea"/>
              </a:rPr>
              <a:t>任何内核在实现</a:t>
            </a:r>
            <a:r>
              <a:rPr lang="en-US" altLang="zh-CN" sz="2200" b="1" kern="0" dirty="0">
                <a:solidFill>
                  <a:srgbClr val="0000CC"/>
                </a:solidFill>
                <a:latin typeface="+mj-lt"/>
                <a:ea typeface="+mn-ea"/>
              </a:rPr>
              <a:t>select</a:t>
            </a:r>
            <a:r>
              <a:rPr lang="zh-CN" altLang="en-US" sz="2200" b="1" kern="0" dirty="0">
                <a:solidFill>
                  <a:srgbClr val="0000CC"/>
                </a:solidFill>
                <a:latin typeface="+mj-lt"/>
                <a:ea typeface="+mn-ea"/>
              </a:rPr>
              <a:t>时</a:t>
            </a:r>
            <a:r>
              <a:rPr lang="zh-CN" altLang="en-US" sz="2200" b="1" kern="0" dirty="0">
                <a:solidFill>
                  <a:srgbClr val="FF0000"/>
                </a:solidFill>
                <a:latin typeface="+mj-lt"/>
                <a:ea typeface="+mn-ea"/>
              </a:rPr>
              <a:t>必须做轮循</a:t>
            </a:r>
            <a:r>
              <a:rPr lang="zh-CN" altLang="en-US" sz="2200" b="1" kern="0" dirty="0">
                <a:solidFill>
                  <a:srgbClr val="0000CC"/>
                </a:solidFill>
                <a:latin typeface="+mj-lt"/>
                <a:ea typeface="+mn-ea"/>
              </a:rPr>
              <a:t>，才能知道这些</a:t>
            </a:r>
            <a:r>
              <a:rPr lang="en-US" altLang="zh-CN" sz="2200" b="1" kern="0" dirty="0">
                <a:solidFill>
                  <a:srgbClr val="0000CC"/>
                </a:solidFill>
                <a:latin typeface="+mj-lt"/>
                <a:ea typeface="+mn-ea"/>
              </a:rPr>
              <a:t>socket</a:t>
            </a:r>
            <a:r>
              <a:rPr lang="zh-CN" altLang="en-US" sz="2200" b="1" kern="0" dirty="0">
                <a:solidFill>
                  <a:srgbClr val="0000CC"/>
                </a:solidFill>
                <a:latin typeface="+mj-lt"/>
                <a:ea typeface="+mn-ea"/>
              </a:rPr>
              <a:t>的情况，这是会消耗 </a:t>
            </a:r>
            <a:r>
              <a:rPr lang="en-US" altLang="zh-CN" sz="2200" b="1" kern="0" dirty="0" err="1">
                <a:solidFill>
                  <a:srgbClr val="0000CC"/>
                </a:solidFill>
                <a:latin typeface="+mj-lt"/>
                <a:ea typeface="+mn-ea"/>
              </a:rPr>
              <a:t>cpu</a:t>
            </a:r>
            <a:r>
              <a:rPr lang="zh-CN" altLang="en-US" sz="2200" b="1" kern="0" dirty="0">
                <a:solidFill>
                  <a:srgbClr val="0000CC"/>
                </a:solidFill>
                <a:latin typeface="+mj-lt"/>
                <a:ea typeface="+mn-ea"/>
              </a:rPr>
              <a:t>的。</a:t>
            </a:r>
            <a:endParaRPr kumimoji="0" lang="zh-CN" altLang="en-US" sz="2200" b="1" i="0" u="none" strike="noStrike" kern="0" cap="none" spc="0" normalizeH="0" baseline="0" noProof="0" dirty="0">
              <a:ln>
                <a:noFill/>
              </a:ln>
              <a:solidFill>
                <a:srgbClr val="0000CC"/>
              </a:solidFill>
              <a:effectLst/>
              <a:uLnTx/>
              <a:uFillTx/>
              <a:latin typeface="+mj-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58303" y="1048236"/>
            <a:ext cx="7890274" cy="341632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n"/>
            </a:pPr>
            <a:r>
              <a:rPr lang="en-US" altLang="zh-CN" sz="2400" b="1" dirty="0" err="1" smtClean="0">
                <a:solidFill>
                  <a:srgbClr val="0000CC"/>
                </a:solidFill>
                <a:latin typeface="+mn-lt"/>
                <a:ea typeface="+mn-ea"/>
              </a:rPr>
              <a:t>epoll</a:t>
            </a:r>
            <a:r>
              <a:rPr lang="zh-CN" altLang="en-US" sz="2400" b="1" dirty="0">
                <a:solidFill>
                  <a:srgbClr val="0000CC"/>
                </a:solidFill>
                <a:latin typeface="+mn-lt"/>
                <a:ea typeface="+mn-ea"/>
              </a:rPr>
              <a:t>诞生于</a:t>
            </a:r>
            <a:r>
              <a:rPr lang="en-US" altLang="zh-CN" sz="2400" b="1" dirty="0">
                <a:solidFill>
                  <a:srgbClr val="0000CC"/>
                </a:solidFill>
                <a:latin typeface="+mn-lt"/>
                <a:ea typeface="+mn-ea"/>
              </a:rPr>
              <a:t>Linux 2.6</a:t>
            </a:r>
            <a:r>
              <a:rPr lang="zh-CN" altLang="en-US" sz="2400" b="1" dirty="0">
                <a:solidFill>
                  <a:srgbClr val="0000CC"/>
                </a:solidFill>
                <a:latin typeface="+mn-lt"/>
                <a:ea typeface="+mn-ea"/>
              </a:rPr>
              <a:t>内核，被公认为是</a:t>
            </a:r>
            <a:r>
              <a:rPr lang="en-US" altLang="zh-CN" sz="2400" b="1" dirty="0">
                <a:solidFill>
                  <a:srgbClr val="0000CC"/>
                </a:solidFill>
                <a:latin typeface="+mn-lt"/>
                <a:ea typeface="+mn-ea"/>
              </a:rPr>
              <a:t>Linux2.6</a:t>
            </a:r>
            <a:r>
              <a:rPr lang="zh-CN" altLang="en-US" sz="2400" b="1" dirty="0">
                <a:solidFill>
                  <a:srgbClr val="0000CC"/>
                </a:solidFill>
                <a:latin typeface="+mn-lt"/>
                <a:ea typeface="+mn-ea"/>
              </a:rPr>
              <a:t>下性能最好的多路</a:t>
            </a:r>
            <a:r>
              <a:rPr lang="en-US" altLang="zh-CN" sz="2400" b="1" dirty="0">
                <a:solidFill>
                  <a:srgbClr val="0000CC"/>
                </a:solidFill>
                <a:latin typeface="+mn-lt"/>
                <a:ea typeface="+mn-ea"/>
              </a:rPr>
              <a:t>IO</a:t>
            </a:r>
            <a:r>
              <a:rPr lang="zh-CN" altLang="en-US" sz="2400" b="1" dirty="0">
                <a:solidFill>
                  <a:srgbClr val="0000CC"/>
                </a:solidFill>
                <a:latin typeface="+mn-lt"/>
                <a:ea typeface="+mn-ea"/>
              </a:rPr>
              <a:t>复用方法</a:t>
            </a:r>
            <a:r>
              <a:rPr lang="zh-CN" altLang="en-US" sz="2400" b="1" dirty="0" smtClean="0">
                <a:solidFill>
                  <a:srgbClr val="0000CC"/>
                </a:solidFill>
                <a:latin typeface="+mn-lt"/>
                <a:ea typeface="+mn-ea"/>
              </a:rPr>
              <a:t>。</a:t>
            </a:r>
            <a:endParaRPr lang="en-US" altLang="zh-CN" sz="2400" b="1" dirty="0" smtClean="0">
              <a:solidFill>
                <a:srgbClr val="0000CC"/>
              </a:solidFill>
              <a:latin typeface="+mn-lt"/>
              <a:ea typeface="+mn-ea"/>
            </a:endParaRPr>
          </a:p>
          <a:p>
            <a:pPr marL="342900" indent="-342900" algn="just">
              <a:lnSpc>
                <a:spcPct val="150000"/>
              </a:lnSpc>
              <a:buFont typeface="Wingdings" panose="05000000000000000000" pitchFamily="2" charset="2"/>
              <a:buChar char="n"/>
            </a:pPr>
            <a:r>
              <a:rPr lang="en-US" altLang="zh-CN" sz="2400" b="1" dirty="0" err="1" smtClean="0">
                <a:solidFill>
                  <a:srgbClr val="0000CC"/>
                </a:solidFill>
                <a:latin typeface="+mn-lt"/>
                <a:ea typeface="+mn-ea"/>
              </a:rPr>
              <a:t>epoll</a:t>
            </a:r>
            <a:r>
              <a:rPr lang="zh-CN" altLang="en-US" sz="2400" b="1" dirty="0">
                <a:solidFill>
                  <a:srgbClr val="0000CC"/>
                </a:solidFill>
                <a:latin typeface="+mn-lt"/>
                <a:ea typeface="+mn-ea"/>
              </a:rPr>
              <a:t>是</a:t>
            </a:r>
            <a:r>
              <a:rPr lang="en-US" altLang="zh-CN" sz="2400" b="1" dirty="0">
                <a:solidFill>
                  <a:srgbClr val="0000CC"/>
                </a:solidFill>
                <a:latin typeface="+mn-lt"/>
                <a:ea typeface="+mn-ea"/>
              </a:rPr>
              <a:t>Linux</a:t>
            </a:r>
            <a:r>
              <a:rPr lang="zh-CN" altLang="en-US" sz="2400" b="1" dirty="0">
                <a:solidFill>
                  <a:srgbClr val="0000CC"/>
                </a:solidFill>
                <a:latin typeface="+mn-lt"/>
                <a:ea typeface="+mn-ea"/>
              </a:rPr>
              <a:t>内核为处理大批量句柄而作了改进的</a:t>
            </a:r>
            <a:r>
              <a:rPr lang="en-US" altLang="zh-CN" sz="2400" b="1" dirty="0">
                <a:solidFill>
                  <a:srgbClr val="0000CC"/>
                </a:solidFill>
                <a:latin typeface="+mn-lt"/>
                <a:ea typeface="+mn-ea"/>
              </a:rPr>
              <a:t>poll</a:t>
            </a:r>
            <a:r>
              <a:rPr lang="zh-CN" altLang="en-US" sz="2400" b="1" dirty="0">
                <a:solidFill>
                  <a:srgbClr val="0000CC"/>
                </a:solidFill>
                <a:latin typeface="+mn-lt"/>
                <a:ea typeface="+mn-ea"/>
              </a:rPr>
              <a:t>，</a:t>
            </a:r>
            <a:r>
              <a:rPr lang="zh-CN" altLang="en-US" sz="2400" b="1" dirty="0">
                <a:solidFill>
                  <a:srgbClr val="FF0000"/>
                </a:solidFill>
                <a:latin typeface="+mn-lt"/>
                <a:ea typeface="+mn-ea"/>
              </a:rPr>
              <a:t>是</a:t>
            </a:r>
            <a:r>
              <a:rPr lang="en-US" altLang="zh-CN" sz="2400" b="1" dirty="0">
                <a:solidFill>
                  <a:srgbClr val="FF0000"/>
                </a:solidFill>
                <a:latin typeface="+mn-lt"/>
                <a:ea typeface="+mn-ea"/>
              </a:rPr>
              <a:t>Linux</a:t>
            </a:r>
            <a:r>
              <a:rPr lang="zh-CN" altLang="en-US" sz="2400" b="1" dirty="0">
                <a:solidFill>
                  <a:srgbClr val="FF0000"/>
                </a:solidFill>
                <a:latin typeface="+mn-lt"/>
                <a:ea typeface="+mn-ea"/>
              </a:rPr>
              <a:t>下多路复用</a:t>
            </a:r>
            <a:r>
              <a:rPr lang="en-US" altLang="zh-CN" sz="2400" b="1" dirty="0">
                <a:solidFill>
                  <a:srgbClr val="FF0000"/>
                </a:solidFill>
                <a:latin typeface="+mn-lt"/>
                <a:ea typeface="+mn-ea"/>
              </a:rPr>
              <a:t>IO</a:t>
            </a:r>
            <a:r>
              <a:rPr lang="zh-CN" altLang="en-US" sz="2400" b="1" dirty="0">
                <a:solidFill>
                  <a:srgbClr val="FF0000"/>
                </a:solidFill>
                <a:latin typeface="+mn-lt"/>
                <a:ea typeface="+mn-ea"/>
              </a:rPr>
              <a:t>接口</a:t>
            </a:r>
            <a:r>
              <a:rPr lang="en-US" altLang="zh-CN" sz="2400" b="1" dirty="0">
                <a:solidFill>
                  <a:srgbClr val="FF0000"/>
                </a:solidFill>
                <a:latin typeface="+mn-lt"/>
                <a:ea typeface="+mn-ea"/>
              </a:rPr>
              <a:t>select/poll</a:t>
            </a:r>
            <a:r>
              <a:rPr lang="zh-CN" altLang="en-US" sz="2400" b="1" dirty="0">
                <a:solidFill>
                  <a:srgbClr val="FF0000"/>
                </a:solidFill>
                <a:latin typeface="+mn-lt"/>
                <a:ea typeface="+mn-ea"/>
              </a:rPr>
              <a:t>的增强版本</a:t>
            </a:r>
            <a:r>
              <a:rPr lang="zh-CN" altLang="en-US" sz="2400" b="1" dirty="0">
                <a:solidFill>
                  <a:srgbClr val="0000CC"/>
                </a:solidFill>
                <a:latin typeface="+mn-lt"/>
                <a:ea typeface="+mn-ea"/>
              </a:rPr>
              <a:t>，它能显著减少程序在大量并发连接中只有少量活跃的情况下的系统</a:t>
            </a:r>
            <a:r>
              <a:rPr lang="en-US" altLang="zh-CN" sz="2400" b="1" dirty="0">
                <a:solidFill>
                  <a:srgbClr val="0000CC"/>
                </a:solidFill>
                <a:latin typeface="+mn-lt"/>
                <a:ea typeface="+mn-ea"/>
              </a:rPr>
              <a:t>CPU</a:t>
            </a:r>
            <a:r>
              <a:rPr lang="zh-CN" altLang="en-US" sz="2400" b="1" dirty="0">
                <a:solidFill>
                  <a:srgbClr val="0000CC"/>
                </a:solidFill>
                <a:latin typeface="+mn-lt"/>
                <a:ea typeface="+mn-ea"/>
              </a:rPr>
              <a:t>利用率</a:t>
            </a:r>
            <a:r>
              <a:rPr lang="zh-CN" altLang="en-US" sz="2400" b="1" dirty="0" smtClean="0">
                <a:solidFill>
                  <a:srgbClr val="0000CC"/>
                </a:solidFill>
                <a:latin typeface="+mn-lt"/>
                <a:ea typeface="+mn-ea"/>
              </a:rPr>
              <a:t>。</a:t>
            </a:r>
            <a:endParaRPr lang="zh-CN" altLang="en-US" sz="2400" b="1" dirty="0">
              <a:solidFill>
                <a:srgbClr val="0000CC"/>
              </a:solidFill>
              <a:latin typeface="+mn-lt"/>
              <a:ea typeface="+mn-ea"/>
            </a:endParaRPr>
          </a:p>
        </p:txBody>
      </p:sp>
      <p:sp>
        <p:nvSpPr>
          <p:cNvPr id="6" name="文本框 5"/>
          <p:cNvSpPr txBox="1"/>
          <p:nvPr/>
        </p:nvSpPr>
        <p:spPr>
          <a:xfrm>
            <a:off x="744028" y="4283581"/>
            <a:ext cx="7890274" cy="2308324"/>
          </a:xfrm>
          <a:prstGeom prst="rect">
            <a:avLst/>
          </a:prstGeom>
          <a:noFill/>
        </p:spPr>
        <p:txBody>
          <a:bodyPr wrap="square" rtlCol="0">
            <a:spAutoFit/>
          </a:bodyPr>
          <a:lstStyle/>
          <a:p>
            <a:pPr algn="just">
              <a:lnSpc>
                <a:spcPct val="150000"/>
              </a:lnSpc>
            </a:pPr>
            <a:r>
              <a:rPr lang="en-US" altLang="zh-CN" sz="2400" b="1" dirty="0" err="1" smtClean="0">
                <a:solidFill>
                  <a:srgbClr val="FF0000"/>
                </a:solidFill>
                <a:latin typeface="+mn-lt"/>
                <a:ea typeface="+mn-ea"/>
              </a:rPr>
              <a:t>Epoll</a:t>
            </a:r>
            <a:r>
              <a:rPr lang="zh-CN" altLang="en-US" sz="2400" b="1" dirty="0">
                <a:solidFill>
                  <a:srgbClr val="FF0000"/>
                </a:solidFill>
                <a:latin typeface="+mn-lt"/>
                <a:ea typeface="+mn-ea"/>
              </a:rPr>
              <a:t>优点</a:t>
            </a:r>
            <a:endParaRPr lang="zh-CN" altLang="zh-CN" sz="2400" b="1" dirty="0">
              <a:solidFill>
                <a:srgbClr val="FF0000"/>
              </a:solidFill>
              <a:latin typeface="+mn-lt"/>
              <a:ea typeface="+mn-ea"/>
            </a:endParaRPr>
          </a:p>
          <a:p>
            <a:pPr marL="342900" indent="-342900" algn="just">
              <a:lnSpc>
                <a:spcPct val="150000"/>
              </a:lnSpc>
              <a:buFont typeface="Wingdings" panose="05000000000000000000" pitchFamily="2" charset="2"/>
              <a:buChar char="n"/>
            </a:pPr>
            <a:r>
              <a:rPr lang="zh-CN" altLang="en-US" sz="2400" b="1" dirty="0" smtClean="0">
                <a:solidFill>
                  <a:srgbClr val="0000CC"/>
                </a:solidFill>
                <a:latin typeface="+mn-lt"/>
                <a:ea typeface="+mn-ea"/>
              </a:rPr>
              <a:t>支持</a:t>
            </a:r>
            <a:r>
              <a:rPr lang="zh-CN" altLang="en-US" sz="2400" b="1" dirty="0">
                <a:solidFill>
                  <a:srgbClr val="0000CC"/>
                </a:solidFill>
                <a:latin typeface="+mn-lt"/>
                <a:ea typeface="+mn-ea"/>
              </a:rPr>
              <a:t>一个进程打开大数目的</a:t>
            </a:r>
            <a:r>
              <a:rPr lang="en-US" altLang="zh-CN" sz="2400" b="1" dirty="0">
                <a:solidFill>
                  <a:srgbClr val="0000CC"/>
                </a:solidFill>
                <a:latin typeface="+mn-lt"/>
                <a:ea typeface="+mn-ea"/>
              </a:rPr>
              <a:t>socket</a:t>
            </a:r>
            <a:r>
              <a:rPr lang="zh-CN" altLang="en-US" sz="2400" b="1" dirty="0">
                <a:solidFill>
                  <a:srgbClr val="0000CC"/>
                </a:solidFill>
                <a:latin typeface="+mn-lt"/>
                <a:ea typeface="+mn-ea"/>
              </a:rPr>
              <a:t>描述符</a:t>
            </a:r>
            <a:endParaRPr lang="zh-CN" altLang="en-US" sz="2400" b="1" dirty="0">
              <a:solidFill>
                <a:srgbClr val="0000CC"/>
              </a:solidFill>
              <a:latin typeface="+mn-lt"/>
              <a:ea typeface="+mn-ea"/>
            </a:endParaRPr>
          </a:p>
          <a:p>
            <a:pPr marL="342900" indent="-342900" algn="just">
              <a:lnSpc>
                <a:spcPct val="150000"/>
              </a:lnSpc>
              <a:buFont typeface="Wingdings" panose="05000000000000000000" pitchFamily="2" charset="2"/>
              <a:buChar char="n"/>
            </a:pPr>
            <a:r>
              <a:rPr lang="en-US" altLang="zh-CN" sz="2400" b="1" dirty="0" smtClean="0">
                <a:solidFill>
                  <a:srgbClr val="0000CC"/>
                </a:solidFill>
                <a:latin typeface="+mn-lt"/>
                <a:ea typeface="+mn-ea"/>
              </a:rPr>
              <a:t>IO</a:t>
            </a:r>
            <a:r>
              <a:rPr lang="zh-CN" altLang="en-US" sz="2400" b="1" dirty="0" smtClean="0">
                <a:solidFill>
                  <a:srgbClr val="0000CC"/>
                </a:solidFill>
                <a:latin typeface="+mn-lt"/>
                <a:ea typeface="+mn-ea"/>
              </a:rPr>
              <a:t>效率</a:t>
            </a:r>
            <a:r>
              <a:rPr lang="zh-CN" altLang="en-US" sz="2400" b="1" dirty="0">
                <a:solidFill>
                  <a:srgbClr val="0000CC"/>
                </a:solidFill>
                <a:latin typeface="+mn-lt"/>
                <a:ea typeface="+mn-ea"/>
              </a:rPr>
              <a:t>不随</a:t>
            </a:r>
            <a:r>
              <a:rPr lang="en-US" altLang="zh-CN" sz="2400" b="1" dirty="0" err="1">
                <a:solidFill>
                  <a:srgbClr val="0000CC"/>
                </a:solidFill>
                <a:latin typeface="+mn-lt"/>
                <a:ea typeface="+mn-ea"/>
              </a:rPr>
              <a:t>fd</a:t>
            </a:r>
            <a:r>
              <a:rPr lang="zh-CN" altLang="en-US" sz="2400" b="1" dirty="0">
                <a:solidFill>
                  <a:srgbClr val="0000CC"/>
                </a:solidFill>
                <a:latin typeface="+mn-lt"/>
                <a:ea typeface="+mn-ea"/>
              </a:rPr>
              <a:t>数目增加而线性下降</a:t>
            </a:r>
            <a:endParaRPr lang="zh-CN" altLang="en-US" sz="2400" b="1" dirty="0">
              <a:solidFill>
                <a:srgbClr val="0000CC"/>
              </a:solidFill>
              <a:latin typeface="+mn-lt"/>
              <a:ea typeface="+mn-ea"/>
            </a:endParaRPr>
          </a:p>
          <a:p>
            <a:pPr marL="342900" indent="-342900" algn="just">
              <a:lnSpc>
                <a:spcPct val="150000"/>
              </a:lnSpc>
              <a:buFont typeface="Wingdings" panose="05000000000000000000" pitchFamily="2" charset="2"/>
              <a:buChar char="n"/>
            </a:pPr>
            <a:r>
              <a:rPr lang="zh-CN" altLang="en-US" sz="2400" b="1" dirty="0">
                <a:solidFill>
                  <a:srgbClr val="FF0000"/>
                </a:solidFill>
                <a:latin typeface="+mn-lt"/>
                <a:ea typeface="+mn-ea"/>
              </a:rPr>
              <a:t>实现高效处理百万</a:t>
            </a:r>
            <a:r>
              <a:rPr lang="en-US" altLang="zh-CN" sz="2400" b="1" dirty="0" err="1" smtClean="0">
                <a:solidFill>
                  <a:srgbClr val="FF0000"/>
                </a:solidFill>
                <a:latin typeface="+mn-lt"/>
                <a:ea typeface="+mn-ea"/>
              </a:rPr>
              <a:t>fd</a:t>
            </a:r>
            <a:endParaRPr lang="en-US" altLang="zh-CN" sz="2400" b="1" dirty="0">
              <a:solidFill>
                <a:srgbClr val="FF0000"/>
              </a:solidFill>
              <a:latin typeface="+mn-lt"/>
              <a:ea typeface="+mn-ea"/>
            </a:endParaRPr>
          </a:p>
        </p:txBody>
      </p:sp>
      <p:sp>
        <p:nvSpPr>
          <p:cNvPr id="8"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a:solidFill>
                  <a:srgbClr val="0000CC"/>
                </a:solidFill>
                <a:latin typeface="+mj-lt"/>
                <a:ea typeface="+mn-ea"/>
              </a:rPr>
              <a:t>3</a:t>
            </a:r>
            <a:r>
              <a:rPr lang="zh-CN" altLang="en-US" b="1" dirty="0" smtClean="0">
                <a:solidFill>
                  <a:srgbClr val="0000CC"/>
                </a:solidFill>
                <a:latin typeface="+mj-lt"/>
                <a:ea typeface="+mn-ea"/>
              </a:rPr>
              <a:t>、</a:t>
            </a:r>
            <a:r>
              <a:rPr lang="en-US" altLang="zh-CN" b="1" dirty="0" err="1" smtClean="0">
                <a:solidFill>
                  <a:srgbClr val="0000CC"/>
                </a:solidFill>
                <a:latin typeface="+mj-lt"/>
                <a:ea typeface="+mn-ea"/>
              </a:rPr>
              <a:t>Epoll</a:t>
            </a:r>
            <a:r>
              <a:rPr lang="zh-CN" altLang="en-US" b="1" dirty="0" smtClean="0">
                <a:solidFill>
                  <a:srgbClr val="0000CC"/>
                </a:solidFill>
                <a:latin typeface="+mj-lt"/>
                <a:ea typeface="+mn-ea"/>
              </a:rPr>
              <a:t>模型</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a:solidFill>
                  <a:srgbClr val="0000CC"/>
                </a:solidFill>
                <a:latin typeface="+mj-lt"/>
                <a:ea typeface="+mn-ea"/>
              </a:rPr>
              <a:t>4</a:t>
            </a:r>
            <a:r>
              <a:rPr lang="zh-CN" altLang="en-US" b="1" dirty="0" smtClean="0">
                <a:solidFill>
                  <a:srgbClr val="0000CC"/>
                </a:solidFill>
                <a:latin typeface="+mj-lt"/>
                <a:ea typeface="+mn-ea"/>
              </a:rPr>
              <a:t>、</a:t>
            </a:r>
            <a:r>
              <a:rPr lang="en-US" altLang="zh-CN" b="1" dirty="0" smtClean="0">
                <a:solidFill>
                  <a:srgbClr val="0000CC"/>
                </a:solidFill>
                <a:latin typeface="+mj-lt"/>
                <a:ea typeface="+mn-ea"/>
              </a:rPr>
              <a:t>select</a:t>
            </a:r>
            <a:r>
              <a:rPr lang="zh-CN" altLang="en-US" b="1" dirty="0" smtClean="0">
                <a:solidFill>
                  <a:srgbClr val="0000CC"/>
                </a:solidFill>
                <a:latin typeface="+mj-lt"/>
                <a:ea typeface="+mn-ea"/>
              </a:rPr>
              <a:t>具体实现</a:t>
            </a:r>
            <a:endParaRPr lang="zh-CN" altLang="en-US" b="1" dirty="0" smtClean="0">
              <a:solidFill>
                <a:srgbClr val="0000CC"/>
              </a:solidFill>
              <a:latin typeface="+mj-lt"/>
              <a:ea typeface="+mn-ea"/>
            </a:endParaRPr>
          </a:p>
        </p:txBody>
      </p:sp>
      <p:graphicFrame>
        <p:nvGraphicFramePr>
          <p:cNvPr id="7" name="表格 6"/>
          <p:cNvGraphicFramePr>
            <a:graphicFrameLocks noGrp="1"/>
          </p:cNvGraphicFramePr>
          <p:nvPr/>
        </p:nvGraphicFramePr>
        <p:xfrm>
          <a:off x="679660" y="1339702"/>
          <a:ext cx="7774045" cy="1028827"/>
        </p:xfrm>
        <a:graphic>
          <a:graphicData uri="http://schemas.openxmlformats.org/drawingml/2006/table">
            <a:tbl>
              <a:tblPr firstRow="1" bandRow="1">
                <a:tableStyleId>{D7AC3CCA-C797-4891-BE02-D94E43425B78}</a:tableStyleId>
              </a:tblPr>
              <a:tblGrid>
                <a:gridCol w="1351976"/>
                <a:gridCol w="6422069"/>
              </a:tblGrid>
              <a:tr h="663067">
                <a:tc>
                  <a:txBody>
                    <a:bodyPr/>
                    <a:lstStyle/>
                    <a:p>
                      <a:r>
                        <a:rPr lang="zh-CN" altLang="en-US" sz="1800" b="0" dirty="0" smtClean="0">
                          <a:latin typeface="+mj-lt"/>
                          <a:ea typeface="+mn-ea"/>
                        </a:rPr>
                        <a:t>函数原型</a:t>
                      </a:r>
                      <a:endParaRPr lang="zh-CN" altLang="en-US" sz="1800" b="0" dirty="0">
                        <a:latin typeface="+mj-lt"/>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800" b="1" dirty="0" err="1" smtClean="0">
                          <a:solidFill>
                            <a:srgbClr val="FF0000"/>
                          </a:solidFill>
                          <a:latin typeface="+mj-lt"/>
                          <a:ea typeface="+mn-ea"/>
                        </a:rPr>
                        <a:t>int</a:t>
                      </a:r>
                      <a:r>
                        <a:rPr lang="en-US" altLang="zh-CN" sz="1800" b="1" dirty="0" smtClean="0">
                          <a:solidFill>
                            <a:srgbClr val="FF0000"/>
                          </a:solidFill>
                          <a:latin typeface="+mj-lt"/>
                          <a:ea typeface="+mn-ea"/>
                        </a:rPr>
                        <a:t> select(</a:t>
                      </a:r>
                      <a:r>
                        <a:rPr lang="en-US" altLang="zh-CN" sz="1800" b="1" dirty="0" err="1" smtClean="0">
                          <a:solidFill>
                            <a:srgbClr val="FF0000"/>
                          </a:solidFill>
                          <a:latin typeface="+mj-lt"/>
                          <a:ea typeface="+mn-ea"/>
                        </a:rPr>
                        <a:t>int</a:t>
                      </a:r>
                      <a:r>
                        <a:rPr lang="en-US" altLang="zh-CN" sz="1800" b="1" dirty="0" smtClean="0">
                          <a:solidFill>
                            <a:srgbClr val="FF0000"/>
                          </a:solidFill>
                          <a:latin typeface="+mj-lt"/>
                          <a:ea typeface="+mn-ea"/>
                        </a:rPr>
                        <a:t> maxfdp1,   </a:t>
                      </a:r>
                      <a:r>
                        <a:rPr lang="en-US" altLang="zh-CN" sz="1800" b="1" dirty="0" err="1" smtClean="0">
                          <a:solidFill>
                            <a:srgbClr val="FF0000"/>
                          </a:solidFill>
                          <a:latin typeface="+mj-lt"/>
                          <a:ea typeface="+mn-ea"/>
                        </a:rPr>
                        <a:t>fd_set</a:t>
                      </a:r>
                      <a:r>
                        <a:rPr lang="en-US" altLang="zh-CN" sz="1800" b="1" dirty="0" smtClean="0">
                          <a:solidFill>
                            <a:srgbClr val="FF0000"/>
                          </a:solidFill>
                          <a:latin typeface="+mj-lt"/>
                          <a:ea typeface="+mn-ea"/>
                        </a:rPr>
                        <a:t> *</a:t>
                      </a:r>
                      <a:r>
                        <a:rPr lang="en-US" altLang="zh-CN" sz="1800" b="1" dirty="0" err="1" smtClean="0">
                          <a:solidFill>
                            <a:srgbClr val="FF0000"/>
                          </a:solidFill>
                          <a:latin typeface="+mj-lt"/>
                          <a:ea typeface="+mn-ea"/>
                        </a:rPr>
                        <a:t>readset</a:t>
                      </a:r>
                      <a:r>
                        <a:rPr lang="en-US" altLang="zh-CN" sz="1800" b="1" dirty="0" smtClean="0">
                          <a:solidFill>
                            <a:srgbClr val="FF0000"/>
                          </a:solidFill>
                          <a:latin typeface="+mj-lt"/>
                          <a:ea typeface="+mn-ea"/>
                        </a:rPr>
                        <a:t>,  </a:t>
                      </a:r>
                      <a:r>
                        <a:rPr lang="en-US" altLang="zh-CN" sz="1800" b="1" dirty="0" err="1" smtClean="0">
                          <a:solidFill>
                            <a:srgbClr val="FF0000"/>
                          </a:solidFill>
                          <a:latin typeface="+mj-lt"/>
                          <a:ea typeface="+mn-ea"/>
                        </a:rPr>
                        <a:t>fd_set</a:t>
                      </a:r>
                      <a:r>
                        <a:rPr lang="en-US" altLang="zh-CN" sz="1800" b="1" dirty="0" smtClean="0">
                          <a:solidFill>
                            <a:srgbClr val="FF0000"/>
                          </a:solidFill>
                          <a:latin typeface="+mj-lt"/>
                          <a:ea typeface="+mn-ea"/>
                        </a:rPr>
                        <a:t> *</a:t>
                      </a:r>
                      <a:r>
                        <a:rPr lang="en-US" altLang="zh-CN" sz="1800" b="1" dirty="0" err="1" smtClean="0">
                          <a:solidFill>
                            <a:srgbClr val="FF0000"/>
                          </a:solidFill>
                          <a:latin typeface="+mj-lt"/>
                          <a:ea typeface="+mn-ea"/>
                        </a:rPr>
                        <a:t>writeset</a:t>
                      </a:r>
                      <a:r>
                        <a:rPr lang="en-US" altLang="zh-CN" sz="1800" b="1" dirty="0" smtClean="0">
                          <a:solidFill>
                            <a:srgbClr val="FF0000"/>
                          </a:solidFill>
                          <a:latin typeface="+mj-lt"/>
                          <a:ea typeface="+mn-ea"/>
                        </a:rPr>
                        <a:t>, </a:t>
                      </a:r>
                      <a:endParaRPr lang="en-US" altLang="zh-CN" sz="1800" b="1" dirty="0" smtClean="0">
                        <a:solidFill>
                          <a:srgbClr val="FF0000"/>
                        </a:solidFill>
                        <a:latin typeface="+mj-lt"/>
                        <a:ea typeface="+mn-ea"/>
                      </a:endParaRPr>
                    </a:p>
                    <a:p>
                      <a:r>
                        <a:rPr lang="en-US" altLang="zh-CN" sz="1800" b="1" dirty="0" smtClean="0">
                          <a:solidFill>
                            <a:srgbClr val="FF0000"/>
                          </a:solidFill>
                          <a:latin typeface="+mj-lt"/>
                          <a:ea typeface="+mn-ea"/>
                        </a:rPr>
                        <a:t>                 </a:t>
                      </a:r>
                      <a:r>
                        <a:rPr lang="en-US" altLang="zh-CN" sz="1800" b="1" dirty="0" err="1" smtClean="0">
                          <a:solidFill>
                            <a:srgbClr val="FF0000"/>
                          </a:solidFill>
                          <a:latin typeface="+mj-lt"/>
                          <a:ea typeface="+mn-ea"/>
                        </a:rPr>
                        <a:t>fd_set</a:t>
                      </a:r>
                      <a:r>
                        <a:rPr lang="en-US" altLang="zh-CN" sz="1800" b="1" dirty="0" smtClean="0">
                          <a:solidFill>
                            <a:srgbClr val="FF0000"/>
                          </a:solidFill>
                          <a:latin typeface="+mj-lt"/>
                          <a:ea typeface="+mn-ea"/>
                        </a:rPr>
                        <a:t>  *</a:t>
                      </a:r>
                      <a:r>
                        <a:rPr lang="en-US" altLang="zh-CN" sz="1800" b="1" dirty="0" err="1" smtClean="0">
                          <a:solidFill>
                            <a:srgbClr val="FF0000"/>
                          </a:solidFill>
                          <a:latin typeface="+mj-lt"/>
                          <a:ea typeface="+mn-ea"/>
                        </a:rPr>
                        <a:t>exceptset</a:t>
                      </a:r>
                      <a:r>
                        <a:rPr lang="en-US" altLang="zh-CN" sz="1800" b="1" dirty="0" smtClean="0">
                          <a:solidFill>
                            <a:srgbClr val="FF0000"/>
                          </a:solidFill>
                          <a:latin typeface="+mj-lt"/>
                          <a:ea typeface="+mn-ea"/>
                        </a:rPr>
                        <a:t>,   </a:t>
                      </a:r>
                      <a:r>
                        <a:rPr lang="en-US" altLang="zh-CN" sz="1800" b="1" dirty="0" err="1" smtClean="0">
                          <a:solidFill>
                            <a:srgbClr val="FF0000"/>
                          </a:solidFill>
                          <a:latin typeface="+mj-lt"/>
                          <a:ea typeface="+mn-ea"/>
                        </a:rPr>
                        <a:t>const</a:t>
                      </a:r>
                      <a:r>
                        <a:rPr lang="en-US" altLang="zh-CN" sz="1800" b="1" dirty="0" smtClean="0">
                          <a:solidFill>
                            <a:srgbClr val="FF0000"/>
                          </a:solidFill>
                          <a:latin typeface="+mj-lt"/>
                          <a:ea typeface="+mn-ea"/>
                        </a:rPr>
                        <a:t> </a:t>
                      </a:r>
                      <a:r>
                        <a:rPr lang="en-US" altLang="zh-CN" sz="1800" b="1" dirty="0" err="1" smtClean="0">
                          <a:solidFill>
                            <a:srgbClr val="FF0000"/>
                          </a:solidFill>
                          <a:latin typeface="+mj-lt"/>
                          <a:ea typeface="+mn-ea"/>
                        </a:rPr>
                        <a:t>struct</a:t>
                      </a:r>
                      <a:r>
                        <a:rPr lang="en-US" altLang="zh-CN" sz="1800" b="1" dirty="0" smtClean="0">
                          <a:solidFill>
                            <a:srgbClr val="FF0000"/>
                          </a:solidFill>
                          <a:latin typeface="+mj-lt"/>
                          <a:ea typeface="+mn-ea"/>
                        </a:rPr>
                        <a:t> </a:t>
                      </a:r>
                      <a:r>
                        <a:rPr lang="en-US" altLang="zh-CN" sz="1800" b="1" dirty="0" err="1" smtClean="0">
                          <a:solidFill>
                            <a:srgbClr val="FF0000"/>
                          </a:solidFill>
                          <a:latin typeface="+mj-lt"/>
                          <a:ea typeface="+mn-ea"/>
                        </a:rPr>
                        <a:t>timeval</a:t>
                      </a:r>
                      <a:r>
                        <a:rPr lang="en-US" altLang="zh-CN" sz="1800" b="1" dirty="0" smtClean="0">
                          <a:solidFill>
                            <a:srgbClr val="FF0000"/>
                          </a:solidFill>
                          <a:latin typeface="+mj-lt"/>
                          <a:ea typeface="+mn-ea"/>
                        </a:rPr>
                        <a:t> *timeout)</a:t>
                      </a:r>
                      <a:endParaRPr lang="zh-CN" altLang="sv-SE" sz="1800" b="1" dirty="0" smtClean="0">
                        <a:solidFill>
                          <a:srgbClr val="FF0000"/>
                        </a:solidFill>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48343">
                <a:tc>
                  <a:txBody>
                    <a:bodyPr/>
                    <a:lstStyle/>
                    <a:p>
                      <a:r>
                        <a:rPr lang="zh-CN" altLang="en-US" sz="1800" b="0" dirty="0" smtClean="0">
                          <a:latin typeface="+mj-lt"/>
                          <a:ea typeface="+mn-ea"/>
                        </a:rPr>
                        <a:t>函数返回值</a:t>
                      </a:r>
                      <a:endParaRPr lang="zh-CN" altLang="en-US" sz="1800" b="0" dirty="0">
                        <a:latin typeface="+mj-lt"/>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pPr>
                        <a:spcBef>
                          <a:spcPts val="600"/>
                        </a:spcBef>
                      </a:pPr>
                      <a:r>
                        <a:rPr lang="zh-CN" altLang="en-US" sz="1800" b="0" dirty="0" smtClean="0">
                          <a:latin typeface="+mj-lt"/>
                          <a:ea typeface="+mn-ea"/>
                        </a:rPr>
                        <a:t>就绪描述符的数目，超时返回</a:t>
                      </a:r>
                      <a:r>
                        <a:rPr lang="en-US" altLang="zh-CN" sz="1800" b="0" dirty="0" smtClean="0">
                          <a:latin typeface="+mj-lt"/>
                          <a:ea typeface="+mn-ea"/>
                        </a:rPr>
                        <a:t>0</a:t>
                      </a:r>
                      <a:r>
                        <a:rPr lang="zh-CN" altLang="en-US" sz="1800" b="0" dirty="0" smtClean="0">
                          <a:latin typeface="+mj-lt"/>
                          <a:ea typeface="+mn-ea"/>
                        </a:rPr>
                        <a:t>，出错返回</a:t>
                      </a:r>
                      <a:r>
                        <a:rPr lang="en-US" altLang="zh-CN" sz="1800" b="0" dirty="0" smtClean="0">
                          <a:latin typeface="+mj-lt"/>
                          <a:ea typeface="+mn-ea"/>
                        </a:rPr>
                        <a:t>-1</a:t>
                      </a:r>
                      <a:endParaRPr lang="zh-CN" altLang="en-US" sz="1800" b="0" dirty="0" smtClean="0">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sp>
        <p:nvSpPr>
          <p:cNvPr id="8" name="Rectangle 3"/>
          <p:cNvSpPr txBox="1">
            <a:spLocks noChangeArrowheads="1"/>
          </p:cNvSpPr>
          <p:nvPr/>
        </p:nvSpPr>
        <p:spPr>
          <a:xfrm>
            <a:off x="233916" y="2562448"/>
            <a:ext cx="8665535" cy="3615070"/>
          </a:xfrm>
          <a:prstGeom prst="rect">
            <a:avLst/>
          </a:prstGeom>
        </p:spPr>
        <p:txBody>
          <a:bodyPr/>
          <a:lstStyle/>
          <a:p>
            <a:pPr lvl="0" algn="just" eaLnBrk="0" hangingPunct="0">
              <a:lnSpc>
                <a:spcPct val="150000"/>
              </a:lnSpc>
              <a:spcBef>
                <a:spcPts val="0"/>
              </a:spcBef>
              <a:spcAft>
                <a:spcPts val="600"/>
              </a:spcAft>
              <a:buClr>
                <a:schemeClr val="accent1"/>
              </a:buClr>
              <a:buSzPct val="60000"/>
            </a:pPr>
            <a:r>
              <a:rPr lang="zh-CN" altLang="en-US" sz="1800" b="1" kern="0" dirty="0">
                <a:solidFill>
                  <a:srgbClr val="0000CC"/>
                </a:solidFill>
                <a:latin typeface="+mj-lt"/>
                <a:ea typeface="+mn-ea"/>
              </a:rPr>
              <a:t>（</a:t>
            </a:r>
            <a:r>
              <a:rPr lang="en-US" altLang="zh-CN" sz="1800" b="1" kern="0" dirty="0">
                <a:solidFill>
                  <a:srgbClr val="0000CC"/>
                </a:solidFill>
                <a:latin typeface="+mj-lt"/>
                <a:ea typeface="+mn-ea"/>
              </a:rPr>
              <a:t>1</a:t>
            </a:r>
            <a:r>
              <a:rPr lang="zh-CN" altLang="en-US" sz="1800" b="1" kern="0" dirty="0" smtClean="0">
                <a:solidFill>
                  <a:srgbClr val="0000CC"/>
                </a:solidFill>
                <a:latin typeface="+mj-lt"/>
                <a:ea typeface="+mn-ea"/>
              </a:rPr>
              <a:t>）参数</a:t>
            </a:r>
            <a:r>
              <a:rPr lang="en-US" altLang="zh-CN" sz="1800" b="1" kern="0" dirty="0">
                <a:solidFill>
                  <a:srgbClr val="0000CC"/>
                </a:solidFill>
                <a:latin typeface="+mj-lt"/>
                <a:ea typeface="+mn-ea"/>
              </a:rPr>
              <a:t>maxfdp1</a:t>
            </a:r>
            <a:r>
              <a:rPr lang="zh-CN" altLang="en-US" sz="1800" b="1" kern="0" dirty="0">
                <a:solidFill>
                  <a:srgbClr val="0000CC"/>
                </a:solidFill>
                <a:latin typeface="+mj-lt"/>
                <a:ea typeface="+mn-ea"/>
              </a:rPr>
              <a:t>指定待测试的描述字个数，它的值是待测试的最大描述字加</a:t>
            </a:r>
            <a:r>
              <a:rPr lang="en-US" altLang="zh-CN" sz="1800" b="1" kern="0" dirty="0">
                <a:solidFill>
                  <a:srgbClr val="0000CC"/>
                </a:solidFill>
                <a:latin typeface="+mj-lt"/>
                <a:ea typeface="+mn-ea"/>
              </a:rPr>
              <a:t>1</a:t>
            </a:r>
            <a:r>
              <a:rPr lang="zh-CN" altLang="en-US" sz="1800" b="1" kern="0" dirty="0">
                <a:solidFill>
                  <a:srgbClr val="0000CC"/>
                </a:solidFill>
                <a:latin typeface="+mj-lt"/>
                <a:ea typeface="+mn-ea"/>
              </a:rPr>
              <a:t>。</a:t>
            </a:r>
            <a:endParaRPr lang="zh-CN" altLang="en-US" sz="1800" b="1" kern="0" dirty="0">
              <a:solidFill>
                <a:srgbClr val="0000CC"/>
              </a:solidFill>
              <a:latin typeface="+mj-lt"/>
              <a:ea typeface="+mn-ea"/>
            </a:endParaRPr>
          </a:p>
          <a:p>
            <a:pPr lvl="0" algn="just" eaLnBrk="0" hangingPunct="0">
              <a:lnSpc>
                <a:spcPct val="150000"/>
              </a:lnSpc>
              <a:spcBef>
                <a:spcPts val="0"/>
              </a:spcBef>
              <a:buClr>
                <a:schemeClr val="accent1"/>
              </a:buClr>
              <a:buSzPct val="60000"/>
            </a:pPr>
            <a:r>
              <a:rPr lang="zh-CN" altLang="en-US" sz="1800" b="1" kern="0" dirty="0">
                <a:solidFill>
                  <a:srgbClr val="0000CC"/>
                </a:solidFill>
                <a:latin typeface="+mj-lt"/>
                <a:ea typeface="+mn-ea"/>
              </a:rPr>
              <a:t>（</a:t>
            </a:r>
            <a:r>
              <a:rPr lang="en-US" altLang="zh-CN" sz="1800" b="1" kern="0" dirty="0">
                <a:solidFill>
                  <a:srgbClr val="0000CC"/>
                </a:solidFill>
                <a:latin typeface="+mj-lt"/>
                <a:ea typeface="+mn-ea"/>
              </a:rPr>
              <a:t>2</a:t>
            </a:r>
            <a:r>
              <a:rPr lang="zh-CN" altLang="en-US" sz="1800" b="1" kern="0" dirty="0">
                <a:solidFill>
                  <a:srgbClr val="0000CC"/>
                </a:solidFill>
                <a:latin typeface="+mj-lt"/>
                <a:ea typeface="+mn-ea"/>
              </a:rPr>
              <a:t>）参数</a:t>
            </a:r>
            <a:r>
              <a:rPr lang="en-US" altLang="zh-CN" sz="1800" b="1" kern="0" dirty="0" err="1">
                <a:solidFill>
                  <a:srgbClr val="0000CC"/>
                </a:solidFill>
                <a:latin typeface="+mj-lt"/>
                <a:ea typeface="+mn-ea"/>
              </a:rPr>
              <a:t>readset</a:t>
            </a:r>
            <a:r>
              <a:rPr lang="zh-CN" altLang="en-US" sz="1800" b="1" kern="0" dirty="0">
                <a:solidFill>
                  <a:srgbClr val="0000CC"/>
                </a:solidFill>
                <a:latin typeface="+mj-lt"/>
                <a:ea typeface="+mn-ea"/>
              </a:rPr>
              <a:t>、</a:t>
            </a:r>
            <a:r>
              <a:rPr lang="en-US" altLang="zh-CN" sz="1800" b="1" kern="0" dirty="0" err="1">
                <a:solidFill>
                  <a:srgbClr val="0000CC"/>
                </a:solidFill>
                <a:latin typeface="+mj-lt"/>
                <a:ea typeface="+mn-ea"/>
              </a:rPr>
              <a:t>writeset</a:t>
            </a:r>
            <a:r>
              <a:rPr lang="zh-CN" altLang="en-US" sz="1800" b="1" kern="0" dirty="0">
                <a:solidFill>
                  <a:srgbClr val="0000CC"/>
                </a:solidFill>
                <a:latin typeface="+mj-lt"/>
                <a:ea typeface="+mn-ea"/>
              </a:rPr>
              <a:t>和</a:t>
            </a:r>
            <a:r>
              <a:rPr lang="en-US" altLang="zh-CN" sz="1800" b="1" kern="0" dirty="0" err="1">
                <a:solidFill>
                  <a:srgbClr val="0000CC"/>
                </a:solidFill>
                <a:latin typeface="+mj-lt"/>
                <a:ea typeface="+mn-ea"/>
              </a:rPr>
              <a:t>exceptset</a:t>
            </a:r>
            <a:r>
              <a:rPr lang="zh-CN" altLang="en-US" sz="1800" b="1" kern="0" dirty="0">
                <a:solidFill>
                  <a:srgbClr val="0000CC"/>
                </a:solidFill>
                <a:latin typeface="+mj-lt"/>
                <a:ea typeface="+mn-ea"/>
              </a:rPr>
              <a:t>指定让内核测试</a:t>
            </a:r>
            <a:r>
              <a:rPr lang="zh-CN" altLang="en-US" sz="1800" b="1" kern="0" dirty="0">
                <a:solidFill>
                  <a:srgbClr val="FF0000"/>
                </a:solidFill>
                <a:latin typeface="+mj-lt"/>
                <a:ea typeface="+mn-ea"/>
              </a:rPr>
              <a:t>读、写和异常条件</a:t>
            </a:r>
            <a:r>
              <a:rPr lang="zh-CN" altLang="en-US" sz="1800" b="1" kern="0" dirty="0">
                <a:solidFill>
                  <a:srgbClr val="0000CC"/>
                </a:solidFill>
                <a:latin typeface="+mj-lt"/>
                <a:ea typeface="+mn-ea"/>
              </a:rPr>
              <a:t>的描述字。如果对某一个的条件不感兴趣，可以将其设为空指针。</a:t>
            </a:r>
            <a:r>
              <a:rPr lang="en-US" altLang="zh-CN" sz="1800" b="1" kern="0" dirty="0" err="1">
                <a:solidFill>
                  <a:srgbClr val="0000CC"/>
                </a:solidFill>
                <a:latin typeface="+mj-lt"/>
                <a:ea typeface="+mn-ea"/>
              </a:rPr>
              <a:t>struct</a:t>
            </a:r>
            <a:r>
              <a:rPr lang="en-US" altLang="zh-CN" sz="1800" b="1" kern="0" dirty="0">
                <a:solidFill>
                  <a:srgbClr val="0000CC"/>
                </a:solidFill>
                <a:latin typeface="+mj-lt"/>
                <a:ea typeface="+mn-ea"/>
              </a:rPr>
              <a:t> </a:t>
            </a:r>
            <a:r>
              <a:rPr lang="en-US" altLang="zh-CN" sz="1800" b="1" kern="0" dirty="0" err="1">
                <a:solidFill>
                  <a:srgbClr val="0000CC"/>
                </a:solidFill>
                <a:latin typeface="+mj-lt"/>
                <a:ea typeface="+mn-ea"/>
              </a:rPr>
              <a:t>fd_set</a:t>
            </a:r>
            <a:r>
              <a:rPr lang="zh-CN" altLang="en-US" sz="1800" b="1" kern="0" dirty="0">
                <a:solidFill>
                  <a:srgbClr val="0000CC"/>
                </a:solidFill>
                <a:latin typeface="+mj-lt"/>
                <a:ea typeface="+mn-ea"/>
              </a:rPr>
              <a:t>可以理解为一个集合，这个集合中存放的是文件描述符，可通过以下四个宏进行设置：</a:t>
            </a:r>
            <a:endParaRPr lang="zh-CN" altLang="en-US" sz="1800" b="1" kern="0" dirty="0">
              <a:solidFill>
                <a:srgbClr val="0000CC"/>
              </a:solidFill>
              <a:latin typeface="+mj-lt"/>
              <a:ea typeface="+mn-ea"/>
            </a:endParaRPr>
          </a:p>
          <a:p>
            <a:pPr lvl="0" algn="just" eaLnBrk="0" hangingPunct="0">
              <a:lnSpc>
                <a:spcPct val="150000"/>
              </a:lnSpc>
              <a:spcBef>
                <a:spcPts val="0"/>
              </a:spcBef>
              <a:buClr>
                <a:schemeClr val="accent1"/>
              </a:buClr>
              <a:buSzPct val="60000"/>
            </a:pPr>
            <a:r>
              <a:rPr lang="zh-CN" altLang="en-US" sz="1800" b="1" kern="0" dirty="0">
                <a:solidFill>
                  <a:srgbClr val="0000CC"/>
                </a:solidFill>
                <a:latin typeface="+mj-lt"/>
                <a:ea typeface="+mn-ea"/>
              </a:rPr>
              <a:t>   </a:t>
            </a:r>
            <a:r>
              <a:rPr lang="zh-CN" altLang="en-US" sz="1800" b="1" kern="0" dirty="0" smtClean="0">
                <a:solidFill>
                  <a:srgbClr val="0000CC"/>
                </a:solidFill>
                <a:latin typeface="+mj-lt"/>
                <a:ea typeface="+mn-ea"/>
              </a:rPr>
              <a:t> </a:t>
            </a:r>
            <a:r>
              <a:rPr lang="en-US" altLang="zh-CN" sz="1800" b="1" kern="0" dirty="0" smtClean="0">
                <a:solidFill>
                  <a:srgbClr val="0000CC"/>
                </a:solidFill>
                <a:latin typeface="+mj-lt"/>
                <a:ea typeface="+mn-ea"/>
              </a:rPr>
              <a:t>void FD_ZERO(</a:t>
            </a:r>
            <a:r>
              <a:rPr lang="en-US" altLang="zh-CN" sz="1800" b="1" kern="0" dirty="0" err="1" smtClean="0">
                <a:solidFill>
                  <a:srgbClr val="0000CC"/>
                </a:solidFill>
                <a:latin typeface="+mj-lt"/>
                <a:ea typeface="+mn-ea"/>
              </a:rPr>
              <a:t>fd_set</a:t>
            </a:r>
            <a:r>
              <a:rPr lang="en-US" altLang="zh-CN" sz="1800" b="1" kern="0" dirty="0" smtClean="0">
                <a:solidFill>
                  <a:srgbClr val="0000CC"/>
                </a:solidFill>
                <a:latin typeface="+mj-lt"/>
                <a:ea typeface="+mn-ea"/>
              </a:rPr>
              <a:t> *</a:t>
            </a:r>
            <a:r>
              <a:rPr lang="en-US" altLang="zh-CN" sz="1800" b="1" kern="0" dirty="0" err="1" smtClean="0">
                <a:solidFill>
                  <a:srgbClr val="0000CC"/>
                </a:solidFill>
                <a:latin typeface="+mj-lt"/>
                <a:ea typeface="+mn-ea"/>
              </a:rPr>
              <a:t>fdset</a:t>
            </a:r>
            <a:r>
              <a:rPr lang="en-US" altLang="zh-CN" sz="1800" b="1" kern="0" dirty="0" smtClean="0">
                <a:solidFill>
                  <a:srgbClr val="0000CC"/>
                </a:solidFill>
                <a:latin typeface="+mj-lt"/>
                <a:ea typeface="+mn-ea"/>
              </a:rPr>
              <a:t>);             //</a:t>
            </a:r>
            <a:r>
              <a:rPr lang="zh-CN" altLang="en-US" sz="1800" b="1" kern="0" dirty="0" smtClean="0">
                <a:solidFill>
                  <a:srgbClr val="0000CC"/>
                </a:solidFill>
                <a:latin typeface="+mj-lt"/>
                <a:ea typeface="+mn-ea"/>
              </a:rPr>
              <a:t>清空集合</a:t>
            </a:r>
            <a:endParaRPr lang="zh-CN" altLang="en-US" sz="1800" b="1" kern="0" dirty="0" smtClean="0">
              <a:solidFill>
                <a:srgbClr val="0000CC"/>
              </a:solidFill>
              <a:latin typeface="+mj-lt"/>
              <a:ea typeface="+mn-ea"/>
            </a:endParaRPr>
          </a:p>
          <a:p>
            <a:pPr lvl="0" algn="just" eaLnBrk="0" hangingPunct="0">
              <a:lnSpc>
                <a:spcPct val="150000"/>
              </a:lnSpc>
              <a:spcBef>
                <a:spcPts val="0"/>
              </a:spcBef>
              <a:buClr>
                <a:schemeClr val="accent1"/>
              </a:buClr>
              <a:buSzPct val="60000"/>
            </a:pPr>
            <a:r>
              <a:rPr lang="zh-CN" altLang="en-US" sz="1800" b="1" kern="0" dirty="0" smtClean="0">
                <a:solidFill>
                  <a:srgbClr val="0000CC"/>
                </a:solidFill>
                <a:latin typeface="+mj-lt"/>
                <a:ea typeface="+mn-ea"/>
              </a:rPr>
              <a:t>    </a:t>
            </a:r>
            <a:r>
              <a:rPr lang="en-US" altLang="zh-CN" sz="1800" b="1" kern="0" dirty="0" smtClean="0">
                <a:solidFill>
                  <a:srgbClr val="0000CC"/>
                </a:solidFill>
                <a:latin typeface="+mj-lt"/>
                <a:ea typeface="+mn-ea"/>
              </a:rPr>
              <a:t>void FD_SET(</a:t>
            </a:r>
            <a:r>
              <a:rPr lang="en-US" altLang="zh-CN" sz="1800" b="1" kern="0" dirty="0" err="1" smtClean="0">
                <a:solidFill>
                  <a:srgbClr val="0000CC"/>
                </a:solidFill>
                <a:latin typeface="+mj-lt"/>
                <a:ea typeface="+mn-ea"/>
              </a:rPr>
              <a:t>int</a:t>
            </a:r>
            <a:r>
              <a:rPr lang="en-US" altLang="zh-CN" sz="1800" b="1" kern="0" dirty="0" smtClean="0">
                <a:solidFill>
                  <a:srgbClr val="0000CC"/>
                </a:solidFill>
                <a:latin typeface="+mj-lt"/>
                <a:ea typeface="+mn-ea"/>
              </a:rPr>
              <a:t> </a:t>
            </a:r>
            <a:r>
              <a:rPr lang="en-US" altLang="zh-CN" sz="1800" b="1" kern="0" dirty="0" err="1" smtClean="0">
                <a:solidFill>
                  <a:srgbClr val="0000CC"/>
                </a:solidFill>
                <a:latin typeface="+mj-lt"/>
                <a:ea typeface="+mn-ea"/>
              </a:rPr>
              <a:t>fd</a:t>
            </a:r>
            <a:r>
              <a:rPr lang="en-US" altLang="zh-CN" sz="1800" b="1" kern="0" dirty="0" smtClean="0">
                <a:solidFill>
                  <a:srgbClr val="0000CC"/>
                </a:solidFill>
                <a:latin typeface="+mj-lt"/>
                <a:ea typeface="+mn-ea"/>
              </a:rPr>
              <a:t>, </a:t>
            </a:r>
            <a:r>
              <a:rPr lang="en-US" altLang="zh-CN" sz="1800" b="1" kern="0" dirty="0" err="1" smtClean="0">
                <a:solidFill>
                  <a:srgbClr val="0000CC"/>
                </a:solidFill>
                <a:latin typeface="+mj-lt"/>
                <a:ea typeface="+mn-ea"/>
              </a:rPr>
              <a:t>fd_set</a:t>
            </a:r>
            <a:r>
              <a:rPr lang="en-US" altLang="zh-CN" sz="1800" b="1" kern="0" dirty="0" smtClean="0">
                <a:solidFill>
                  <a:srgbClr val="0000CC"/>
                </a:solidFill>
                <a:latin typeface="+mj-lt"/>
                <a:ea typeface="+mn-ea"/>
              </a:rPr>
              <a:t> *</a:t>
            </a:r>
            <a:r>
              <a:rPr lang="en-US" altLang="zh-CN" sz="1800" b="1" kern="0" dirty="0" err="1" smtClean="0">
                <a:solidFill>
                  <a:srgbClr val="0000CC"/>
                </a:solidFill>
                <a:latin typeface="+mj-lt"/>
                <a:ea typeface="+mn-ea"/>
              </a:rPr>
              <a:t>fdset</a:t>
            </a:r>
            <a:r>
              <a:rPr lang="en-US" altLang="zh-CN" sz="1800" b="1" kern="0" dirty="0" smtClean="0">
                <a:solidFill>
                  <a:srgbClr val="0000CC"/>
                </a:solidFill>
                <a:latin typeface="+mj-lt"/>
                <a:ea typeface="+mn-ea"/>
              </a:rPr>
              <a:t>);      //</a:t>
            </a:r>
            <a:r>
              <a:rPr lang="zh-CN" altLang="en-US" sz="1800" b="1" kern="0" dirty="0" smtClean="0">
                <a:solidFill>
                  <a:srgbClr val="0000CC"/>
                </a:solidFill>
                <a:latin typeface="+mj-lt"/>
                <a:ea typeface="+mn-ea"/>
              </a:rPr>
              <a:t>将一个给定的文件描述符加入集合之中</a:t>
            </a:r>
            <a:endParaRPr lang="zh-CN" altLang="en-US" sz="1800" b="1" kern="0" dirty="0" smtClean="0">
              <a:solidFill>
                <a:srgbClr val="0000CC"/>
              </a:solidFill>
              <a:latin typeface="+mj-lt"/>
              <a:ea typeface="+mn-ea"/>
            </a:endParaRPr>
          </a:p>
          <a:p>
            <a:pPr lvl="0" algn="just" eaLnBrk="0" hangingPunct="0">
              <a:lnSpc>
                <a:spcPct val="150000"/>
              </a:lnSpc>
              <a:spcBef>
                <a:spcPts val="0"/>
              </a:spcBef>
              <a:buClr>
                <a:schemeClr val="accent1"/>
              </a:buClr>
              <a:buSzPct val="60000"/>
            </a:pPr>
            <a:r>
              <a:rPr lang="zh-CN" altLang="en-US" sz="1800" b="1" kern="0" dirty="0" smtClean="0">
                <a:solidFill>
                  <a:srgbClr val="0000CC"/>
                </a:solidFill>
                <a:latin typeface="+mj-lt"/>
                <a:ea typeface="+mn-ea"/>
              </a:rPr>
              <a:t>    </a:t>
            </a:r>
            <a:r>
              <a:rPr lang="en-US" altLang="zh-CN" sz="1800" b="1" kern="0" dirty="0" smtClean="0">
                <a:solidFill>
                  <a:srgbClr val="0000CC"/>
                </a:solidFill>
                <a:latin typeface="+mj-lt"/>
                <a:ea typeface="+mn-ea"/>
              </a:rPr>
              <a:t>void FD_CLR(</a:t>
            </a:r>
            <a:r>
              <a:rPr lang="en-US" altLang="zh-CN" sz="1800" b="1" kern="0" dirty="0" err="1" smtClean="0">
                <a:solidFill>
                  <a:srgbClr val="0000CC"/>
                </a:solidFill>
                <a:latin typeface="+mj-lt"/>
                <a:ea typeface="+mn-ea"/>
              </a:rPr>
              <a:t>int</a:t>
            </a:r>
            <a:r>
              <a:rPr lang="en-US" altLang="zh-CN" sz="1800" b="1" kern="0" dirty="0" smtClean="0">
                <a:solidFill>
                  <a:srgbClr val="0000CC"/>
                </a:solidFill>
                <a:latin typeface="+mj-lt"/>
                <a:ea typeface="+mn-ea"/>
              </a:rPr>
              <a:t> </a:t>
            </a:r>
            <a:r>
              <a:rPr lang="en-US" altLang="zh-CN" sz="1800" b="1" kern="0" dirty="0" err="1" smtClean="0">
                <a:solidFill>
                  <a:srgbClr val="0000CC"/>
                </a:solidFill>
                <a:latin typeface="+mj-lt"/>
                <a:ea typeface="+mn-ea"/>
              </a:rPr>
              <a:t>fd</a:t>
            </a:r>
            <a:r>
              <a:rPr lang="en-US" altLang="zh-CN" sz="1800" b="1" kern="0" dirty="0" smtClean="0">
                <a:solidFill>
                  <a:srgbClr val="0000CC"/>
                </a:solidFill>
                <a:latin typeface="+mj-lt"/>
                <a:ea typeface="+mn-ea"/>
              </a:rPr>
              <a:t>, </a:t>
            </a:r>
            <a:r>
              <a:rPr lang="en-US" altLang="zh-CN" sz="1800" b="1" kern="0" dirty="0" err="1" smtClean="0">
                <a:solidFill>
                  <a:srgbClr val="0000CC"/>
                </a:solidFill>
                <a:latin typeface="+mj-lt"/>
                <a:ea typeface="+mn-ea"/>
              </a:rPr>
              <a:t>fd_set</a:t>
            </a:r>
            <a:r>
              <a:rPr lang="en-US" altLang="zh-CN" sz="1800" b="1" kern="0" dirty="0" smtClean="0">
                <a:solidFill>
                  <a:srgbClr val="0000CC"/>
                </a:solidFill>
                <a:latin typeface="+mj-lt"/>
                <a:ea typeface="+mn-ea"/>
              </a:rPr>
              <a:t> *</a:t>
            </a:r>
            <a:r>
              <a:rPr lang="en-US" altLang="zh-CN" sz="1800" b="1" kern="0" dirty="0" err="1" smtClean="0">
                <a:solidFill>
                  <a:srgbClr val="0000CC"/>
                </a:solidFill>
                <a:latin typeface="+mj-lt"/>
                <a:ea typeface="+mn-ea"/>
              </a:rPr>
              <a:t>fdset</a:t>
            </a:r>
            <a:r>
              <a:rPr lang="en-US" altLang="zh-CN" sz="1800" b="1" kern="0" dirty="0" smtClean="0">
                <a:solidFill>
                  <a:srgbClr val="0000CC"/>
                </a:solidFill>
                <a:latin typeface="+mj-lt"/>
                <a:ea typeface="+mn-ea"/>
              </a:rPr>
              <a:t>);     //</a:t>
            </a:r>
            <a:r>
              <a:rPr lang="zh-CN" altLang="en-US" sz="1800" b="1" kern="0" dirty="0" smtClean="0">
                <a:solidFill>
                  <a:srgbClr val="0000CC"/>
                </a:solidFill>
                <a:latin typeface="+mj-lt"/>
                <a:ea typeface="+mn-ea"/>
              </a:rPr>
              <a:t>将一个给定的文件描述符从集合中删除</a:t>
            </a:r>
            <a:endParaRPr lang="zh-CN" altLang="en-US" sz="1800" b="1" kern="0" dirty="0" smtClean="0">
              <a:solidFill>
                <a:srgbClr val="0000CC"/>
              </a:solidFill>
              <a:latin typeface="+mj-lt"/>
              <a:ea typeface="+mn-ea"/>
            </a:endParaRPr>
          </a:p>
          <a:p>
            <a:pPr lvl="0" algn="just" eaLnBrk="0" hangingPunct="0">
              <a:lnSpc>
                <a:spcPct val="150000"/>
              </a:lnSpc>
              <a:spcBef>
                <a:spcPts val="0"/>
              </a:spcBef>
              <a:buClr>
                <a:schemeClr val="accent1"/>
              </a:buClr>
              <a:buSzPct val="60000"/>
            </a:pPr>
            <a:r>
              <a:rPr lang="zh-CN" altLang="en-US" sz="1800" b="1" kern="0" dirty="0" smtClean="0">
                <a:solidFill>
                  <a:srgbClr val="0000CC"/>
                </a:solidFill>
                <a:latin typeface="+mj-lt"/>
                <a:ea typeface="+mn-ea"/>
              </a:rPr>
              <a:t>    </a:t>
            </a:r>
            <a:r>
              <a:rPr lang="en-US" altLang="zh-CN" sz="1800" b="1" kern="0" dirty="0" err="1" smtClean="0">
                <a:solidFill>
                  <a:srgbClr val="0000CC"/>
                </a:solidFill>
                <a:latin typeface="+mj-lt"/>
                <a:ea typeface="+mn-ea"/>
              </a:rPr>
              <a:t>int</a:t>
            </a:r>
            <a:r>
              <a:rPr lang="en-US" altLang="zh-CN" sz="1800" b="1" kern="0" dirty="0" smtClean="0">
                <a:solidFill>
                  <a:srgbClr val="0000CC"/>
                </a:solidFill>
                <a:latin typeface="+mj-lt"/>
                <a:ea typeface="+mn-ea"/>
              </a:rPr>
              <a:t> FD_ISSET(</a:t>
            </a:r>
            <a:r>
              <a:rPr lang="en-US" altLang="zh-CN" sz="1800" b="1" kern="0" dirty="0" err="1" smtClean="0">
                <a:solidFill>
                  <a:srgbClr val="0000CC"/>
                </a:solidFill>
                <a:latin typeface="+mj-lt"/>
                <a:ea typeface="+mn-ea"/>
              </a:rPr>
              <a:t>int</a:t>
            </a:r>
            <a:r>
              <a:rPr lang="en-US" altLang="zh-CN" sz="1800" b="1" kern="0" dirty="0" smtClean="0">
                <a:solidFill>
                  <a:srgbClr val="0000CC"/>
                </a:solidFill>
                <a:latin typeface="+mj-lt"/>
                <a:ea typeface="+mn-ea"/>
              </a:rPr>
              <a:t> </a:t>
            </a:r>
            <a:r>
              <a:rPr lang="en-US" altLang="zh-CN" sz="1800" b="1" kern="0" dirty="0" err="1" smtClean="0">
                <a:solidFill>
                  <a:srgbClr val="0000CC"/>
                </a:solidFill>
                <a:latin typeface="+mj-lt"/>
                <a:ea typeface="+mn-ea"/>
              </a:rPr>
              <a:t>fd</a:t>
            </a:r>
            <a:r>
              <a:rPr lang="en-US" altLang="zh-CN" sz="1800" b="1" kern="0" dirty="0" smtClean="0">
                <a:solidFill>
                  <a:srgbClr val="0000CC"/>
                </a:solidFill>
                <a:latin typeface="+mj-lt"/>
                <a:ea typeface="+mn-ea"/>
              </a:rPr>
              <a:t>, </a:t>
            </a:r>
            <a:r>
              <a:rPr lang="en-US" altLang="zh-CN" sz="1800" b="1" kern="0" dirty="0" err="1" smtClean="0">
                <a:solidFill>
                  <a:srgbClr val="0000CC"/>
                </a:solidFill>
                <a:latin typeface="+mj-lt"/>
                <a:ea typeface="+mn-ea"/>
              </a:rPr>
              <a:t>fd_set</a:t>
            </a:r>
            <a:r>
              <a:rPr lang="en-US" altLang="zh-CN" sz="1800" b="1" kern="0" dirty="0" smtClean="0">
                <a:solidFill>
                  <a:srgbClr val="0000CC"/>
                </a:solidFill>
                <a:latin typeface="+mj-lt"/>
                <a:ea typeface="+mn-ea"/>
              </a:rPr>
              <a:t> *</a:t>
            </a:r>
            <a:r>
              <a:rPr lang="en-US" altLang="zh-CN" sz="1800" b="1" kern="0" dirty="0" err="1" smtClean="0">
                <a:solidFill>
                  <a:srgbClr val="0000CC"/>
                </a:solidFill>
                <a:latin typeface="+mj-lt"/>
                <a:ea typeface="+mn-ea"/>
              </a:rPr>
              <a:t>fdset</a:t>
            </a:r>
            <a:r>
              <a:rPr lang="en-US" altLang="zh-CN" sz="1800" b="1" kern="0" dirty="0" smtClean="0">
                <a:solidFill>
                  <a:srgbClr val="0000CC"/>
                </a:solidFill>
                <a:latin typeface="+mj-lt"/>
                <a:ea typeface="+mn-ea"/>
              </a:rPr>
              <a:t>);   //</a:t>
            </a:r>
            <a:r>
              <a:rPr lang="zh-CN" altLang="en-US" sz="1800" b="1" kern="0" dirty="0" smtClean="0">
                <a:solidFill>
                  <a:srgbClr val="0000CC"/>
                </a:solidFill>
                <a:latin typeface="+mj-lt"/>
                <a:ea typeface="+mn-ea"/>
              </a:rPr>
              <a:t>检查集合中指定的文件描述符是否可以读写 </a:t>
            </a:r>
            <a:endParaRPr lang="zh-CN" altLang="en-US" sz="1800" b="1" kern="0" dirty="0">
              <a:solidFill>
                <a:srgbClr val="0000CC"/>
              </a:solidFill>
              <a:latin typeface="+mj-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smtClean="0">
                <a:solidFill>
                  <a:srgbClr val="0000CC"/>
                </a:solidFill>
                <a:latin typeface="+mj-lt"/>
                <a:ea typeface="+mn-ea"/>
              </a:rPr>
              <a:t>2</a:t>
            </a:r>
            <a:r>
              <a:rPr lang="zh-CN" altLang="en-US" b="1" dirty="0" smtClean="0">
                <a:solidFill>
                  <a:srgbClr val="0000CC"/>
                </a:solidFill>
                <a:latin typeface="+mj-lt"/>
                <a:ea typeface="+mn-ea"/>
              </a:rPr>
              <a:t>、</a:t>
            </a:r>
            <a:r>
              <a:rPr lang="en-US" altLang="zh-CN" b="1" dirty="0" smtClean="0">
                <a:solidFill>
                  <a:srgbClr val="0000CC"/>
                </a:solidFill>
                <a:latin typeface="+mj-lt"/>
                <a:ea typeface="+mn-ea"/>
              </a:rPr>
              <a:t>IP</a:t>
            </a:r>
            <a:r>
              <a:rPr lang="zh-CN" altLang="en-US" b="1" dirty="0" smtClean="0">
                <a:solidFill>
                  <a:srgbClr val="0000CC"/>
                </a:solidFill>
                <a:latin typeface="+mj-lt"/>
                <a:ea typeface="+mn-ea"/>
              </a:rPr>
              <a:t>地址与端口</a:t>
            </a:r>
            <a:endParaRPr lang="zh-CN" altLang="en-US" b="1" dirty="0" smtClean="0">
              <a:solidFill>
                <a:srgbClr val="0000CC"/>
              </a:solidFill>
              <a:latin typeface="+mj-lt"/>
              <a:ea typeface="+mn-ea"/>
            </a:endParaRPr>
          </a:p>
        </p:txBody>
      </p:sp>
      <p:sp>
        <p:nvSpPr>
          <p:cNvPr id="6" name="矩形 5"/>
          <p:cNvSpPr/>
          <p:nvPr/>
        </p:nvSpPr>
        <p:spPr>
          <a:xfrm>
            <a:off x="610921" y="1702634"/>
            <a:ext cx="8229599" cy="2308324"/>
          </a:xfrm>
          <a:prstGeom prst="rect">
            <a:avLst/>
          </a:prstGeom>
          <a:solidFill>
            <a:schemeClr val="tx2"/>
          </a:solidFill>
        </p:spPr>
        <p:txBody>
          <a:bodyPr wrap="square">
            <a:spAutoFit/>
          </a:bodyPr>
          <a:lstStyle/>
          <a:p>
            <a:pPr marL="285750" indent="-285750" algn="just" eaLnBrk="1" hangingPunct="1">
              <a:lnSpc>
                <a:spcPct val="150000"/>
              </a:lnSpc>
              <a:spcBef>
                <a:spcPts val="0"/>
              </a:spcBef>
              <a:buFont typeface="Wingdings" panose="05000000000000000000" pitchFamily="2" charset="2"/>
              <a:buChar char="n"/>
            </a:pPr>
            <a:r>
              <a:rPr lang="zh-CN" altLang="en-US" sz="2400" dirty="0">
                <a:solidFill>
                  <a:srgbClr val="0000CC"/>
                </a:solidFill>
                <a:latin typeface="微软雅黑" panose="020B0503020204020204" pitchFamily="34" charset="-122"/>
                <a:ea typeface="微软雅黑" panose="020B0503020204020204" pitchFamily="34" charset="-122"/>
              </a:rPr>
              <a:t>通过</a:t>
            </a:r>
            <a:r>
              <a:rPr lang="zh-CN" altLang="en-US" sz="2400" dirty="0" smtClean="0">
                <a:solidFill>
                  <a:srgbClr val="0000CC"/>
                </a:solidFill>
                <a:latin typeface="微软雅黑" panose="020B0503020204020204" pitchFamily="34" charset="-122"/>
                <a:ea typeface="微软雅黑" panose="020B0503020204020204" pitchFamily="34" charset="-122"/>
              </a:rPr>
              <a:t>端口</a:t>
            </a:r>
            <a:r>
              <a:rPr lang="zh-CN" altLang="en-US" sz="2400" dirty="0">
                <a:solidFill>
                  <a:srgbClr val="0000CC"/>
                </a:solidFill>
                <a:latin typeface="微软雅黑" panose="020B0503020204020204" pitchFamily="34" charset="-122"/>
                <a:ea typeface="微软雅黑" panose="020B0503020204020204" pitchFamily="34" charset="-122"/>
              </a:rPr>
              <a:t>号，可以找到一台设备上唯一的一个程序。  </a:t>
            </a:r>
            <a:endParaRPr lang="en-US" altLang="zh-CN" sz="2400" dirty="0">
              <a:solidFill>
                <a:srgbClr val="0000CC"/>
              </a:solidFill>
              <a:latin typeface="微软雅黑" panose="020B0503020204020204" pitchFamily="34" charset="-122"/>
              <a:ea typeface="微软雅黑" panose="020B0503020204020204" pitchFamily="34" charset="-122"/>
            </a:endParaRPr>
          </a:p>
          <a:p>
            <a:pPr marL="285750" indent="-285750" algn="just" eaLnBrk="1" hangingPunct="1">
              <a:lnSpc>
                <a:spcPct val="150000"/>
              </a:lnSpc>
              <a:spcBef>
                <a:spcPts val="0"/>
              </a:spcBef>
              <a:buFont typeface="Wingdings" panose="05000000000000000000" pitchFamily="2" charset="2"/>
              <a:buChar char="n"/>
            </a:pPr>
            <a:r>
              <a:rPr lang="zh-CN" altLang="en-US" sz="2400" dirty="0">
                <a:solidFill>
                  <a:srgbClr val="0000CC"/>
                </a:solidFill>
                <a:latin typeface="微软雅黑" panose="020B0503020204020204" pitchFamily="34" charset="-122"/>
                <a:ea typeface="微软雅黑" panose="020B0503020204020204" pitchFamily="34" charset="-122"/>
              </a:rPr>
              <a:t>当需要和某台计算机建立连接，知道</a:t>
            </a:r>
            <a:r>
              <a:rPr lang="en-US" altLang="zh-CN" sz="2400" dirty="0">
                <a:solidFill>
                  <a:srgbClr val="0000CC"/>
                </a:solidFill>
                <a:latin typeface="微软雅黑" panose="020B0503020204020204" pitchFamily="34" charset="-122"/>
                <a:ea typeface="微软雅黑" panose="020B0503020204020204" pitchFamily="34" charset="-122"/>
              </a:rPr>
              <a:t>IP</a:t>
            </a:r>
            <a:r>
              <a:rPr lang="zh-CN" altLang="en-US" sz="2400" dirty="0">
                <a:solidFill>
                  <a:srgbClr val="0000CC"/>
                </a:solidFill>
                <a:latin typeface="微软雅黑" panose="020B0503020204020204" pitchFamily="34" charset="-122"/>
                <a:ea typeface="微软雅黑" panose="020B0503020204020204" pitchFamily="34" charset="-122"/>
              </a:rPr>
              <a:t>地址或域名即可；</a:t>
            </a:r>
            <a:r>
              <a:rPr lang="zh-CN" altLang="en-US" sz="2400" b="1" dirty="0">
                <a:solidFill>
                  <a:srgbClr val="FF0000"/>
                </a:solidFill>
                <a:latin typeface="微软雅黑" panose="020B0503020204020204" pitchFamily="34" charset="-122"/>
                <a:ea typeface="微软雅黑" panose="020B0503020204020204" pitchFamily="34" charset="-122"/>
              </a:rPr>
              <a:t>当需要和该计算机上的某个程序通信时，还必须知道该程序使用的端口</a:t>
            </a:r>
            <a:r>
              <a:rPr lang="zh-CN" altLang="en-US" sz="2400" b="1" dirty="0" smtClean="0">
                <a:solidFill>
                  <a:srgbClr val="FF0000"/>
                </a:solidFill>
                <a:latin typeface="微软雅黑" panose="020B0503020204020204" pitchFamily="34" charset="-122"/>
                <a:ea typeface="微软雅黑" panose="020B0503020204020204" pitchFamily="34" charset="-122"/>
              </a:rPr>
              <a:t>号</a:t>
            </a:r>
            <a:r>
              <a:rPr lang="zh-CN" altLang="en-US" sz="2400" dirty="0">
                <a:solidFill>
                  <a:srgbClr val="0000CC"/>
                </a:solidFill>
                <a:latin typeface="微软雅黑" panose="020B0503020204020204" pitchFamily="34" charset="-122"/>
                <a:ea typeface="微软雅黑" panose="020B0503020204020204" pitchFamily="34" charset="-122"/>
              </a:rPr>
              <a:t>。</a:t>
            </a:r>
            <a:endParaRPr lang="en-US" altLang="zh-CN" sz="2400" dirty="0">
              <a:solidFill>
                <a:srgbClr val="0000CC"/>
              </a:solidFill>
              <a:latin typeface="微软雅黑" panose="020B0503020204020204" pitchFamily="34" charset="-122"/>
              <a:ea typeface="微软雅黑" panose="020B0503020204020204" pitchFamily="34" charset="-122"/>
            </a:endParaRPr>
          </a:p>
        </p:txBody>
      </p:sp>
      <p:sp>
        <p:nvSpPr>
          <p:cNvPr id="7" name="AutoShape 9"/>
          <p:cNvSpPr>
            <a:spLocks noChangeArrowheads="1"/>
          </p:cNvSpPr>
          <p:nvPr/>
        </p:nvSpPr>
        <p:spPr bwMode="auto">
          <a:xfrm>
            <a:off x="610921" y="1119885"/>
            <a:ext cx="1741861" cy="429799"/>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lang="zh-CN" altLang="en-US" sz="2400" b="1" kern="10" dirty="0" smtClean="0">
                <a:solidFill>
                  <a:schemeClr val="tx2"/>
                </a:solidFill>
                <a:latin typeface="+mj-lt"/>
              </a:rPr>
              <a:t>端口的类型</a:t>
            </a:r>
            <a:endParaRPr kumimoji="0" lang="zh-CN" altLang="en-US" sz="2400" b="1" kern="10" dirty="0">
              <a:solidFill>
                <a:schemeClr val="tx2"/>
              </a:solidFill>
              <a:latin typeface="+mj-lt"/>
            </a:endParaRPr>
          </a:p>
        </p:txBody>
      </p:sp>
      <p:pic>
        <p:nvPicPr>
          <p:cNvPr id="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06220" y="4010958"/>
            <a:ext cx="7239000" cy="2819400"/>
          </a:xfrm>
          <a:prstGeom prst="rect">
            <a:avLst/>
          </a:prstGeom>
          <a:noFill/>
          <a:ln>
            <a:noFill/>
          </a:ln>
          <a:effectLst/>
          <a:extLst>
            <a:ext uri="{909E8E84-426E-40DD-AFC4-6F175D3DCCD1}">
              <a14:hiddenFill xmlns:a14="http://schemas.microsoft.com/office/drawing/2010/main">
                <a:solidFill>
                  <a:srgbClr val="727DE0"/>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786950"/>
                  </a:outerShdw>
                </a:effectLst>
              </a14:hiddenEffects>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a:solidFill>
                  <a:srgbClr val="0000CC"/>
                </a:solidFill>
                <a:latin typeface="+mj-lt"/>
                <a:ea typeface="+mn-ea"/>
              </a:rPr>
              <a:t>4</a:t>
            </a:r>
            <a:r>
              <a:rPr lang="zh-CN" altLang="en-US" b="1" dirty="0" smtClean="0">
                <a:solidFill>
                  <a:srgbClr val="0000CC"/>
                </a:solidFill>
                <a:latin typeface="+mj-lt"/>
                <a:ea typeface="+mn-ea"/>
              </a:rPr>
              <a:t>、</a:t>
            </a:r>
            <a:r>
              <a:rPr lang="en-US" altLang="zh-CN" b="1" dirty="0" smtClean="0">
                <a:solidFill>
                  <a:srgbClr val="0000CC"/>
                </a:solidFill>
                <a:latin typeface="+mj-lt"/>
                <a:ea typeface="+mn-ea"/>
              </a:rPr>
              <a:t>select</a:t>
            </a:r>
            <a:r>
              <a:rPr lang="zh-CN" altLang="en-US" b="1" dirty="0" smtClean="0">
                <a:solidFill>
                  <a:srgbClr val="0000CC"/>
                </a:solidFill>
                <a:latin typeface="+mj-lt"/>
                <a:ea typeface="+mn-ea"/>
              </a:rPr>
              <a:t>具体实现</a:t>
            </a:r>
            <a:endParaRPr lang="zh-CN" altLang="en-US" b="1" dirty="0" smtClean="0">
              <a:solidFill>
                <a:srgbClr val="0000CC"/>
              </a:solidFill>
              <a:latin typeface="+mj-lt"/>
              <a:ea typeface="+mn-ea"/>
            </a:endParaRPr>
          </a:p>
        </p:txBody>
      </p:sp>
      <p:graphicFrame>
        <p:nvGraphicFramePr>
          <p:cNvPr id="7" name="表格 6"/>
          <p:cNvGraphicFramePr>
            <a:graphicFrameLocks noGrp="1"/>
          </p:cNvGraphicFramePr>
          <p:nvPr/>
        </p:nvGraphicFramePr>
        <p:xfrm>
          <a:off x="679660" y="1339702"/>
          <a:ext cx="7774045" cy="1028827"/>
        </p:xfrm>
        <a:graphic>
          <a:graphicData uri="http://schemas.openxmlformats.org/drawingml/2006/table">
            <a:tbl>
              <a:tblPr firstRow="1" bandRow="1">
                <a:tableStyleId>{D7AC3CCA-C797-4891-BE02-D94E43425B78}</a:tableStyleId>
              </a:tblPr>
              <a:tblGrid>
                <a:gridCol w="1351976"/>
                <a:gridCol w="6422069"/>
              </a:tblGrid>
              <a:tr h="663067">
                <a:tc>
                  <a:txBody>
                    <a:bodyPr/>
                    <a:lstStyle/>
                    <a:p>
                      <a:r>
                        <a:rPr lang="zh-CN" altLang="en-US" sz="1800" b="0" dirty="0" smtClean="0">
                          <a:latin typeface="+mj-lt"/>
                          <a:ea typeface="+mn-ea"/>
                        </a:rPr>
                        <a:t>函数原型</a:t>
                      </a:r>
                      <a:endParaRPr lang="zh-CN" altLang="en-US" sz="1800" b="0" dirty="0">
                        <a:latin typeface="+mj-lt"/>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800" b="1" dirty="0" err="1" smtClean="0">
                          <a:solidFill>
                            <a:srgbClr val="FF0000"/>
                          </a:solidFill>
                          <a:latin typeface="+mj-lt"/>
                          <a:ea typeface="+mn-ea"/>
                        </a:rPr>
                        <a:t>int</a:t>
                      </a:r>
                      <a:r>
                        <a:rPr lang="en-US" altLang="zh-CN" sz="1800" b="1" dirty="0" smtClean="0">
                          <a:solidFill>
                            <a:srgbClr val="FF0000"/>
                          </a:solidFill>
                          <a:latin typeface="+mj-lt"/>
                          <a:ea typeface="+mn-ea"/>
                        </a:rPr>
                        <a:t> select(</a:t>
                      </a:r>
                      <a:r>
                        <a:rPr lang="en-US" altLang="zh-CN" sz="1800" b="1" dirty="0" err="1" smtClean="0">
                          <a:solidFill>
                            <a:srgbClr val="FF0000"/>
                          </a:solidFill>
                          <a:latin typeface="+mj-lt"/>
                          <a:ea typeface="+mn-ea"/>
                        </a:rPr>
                        <a:t>int</a:t>
                      </a:r>
                      <a:r>
                        <a:rPr lang="en-US" altLang="zh-CN" sz="1800" b="1" dirty="0" smtClean="0">
                          <a:solidFill>
                            <a:srgbClr val="FF0000"/>
                          </a:solidFill>
                          <a:latin typeface="+mj-lt"/>
                          <a:ea typeface="+mn-ea"/>
                        </a:rPr>
                        <a:t> maxfdp1,   </a:t>
                      </a:r>
                      <a:r>
                        <a:rPr lang="en-US" altLang="zh-CN" sz="1800" b="1" dirty="0" err="1" smtClean="0">
                          <a:solidFill>
                            <a:srgbClr val="FF0000"/>
                          </a:solidFill>
                          <a:latin typeface="+mj-lt"/>
                          <a:ea typeface="+mn-ea"/>
                        </a:rPr>
                        <a:t>fd_set</a:t>
                      </a:r>
                      <a:r>
                        <a:rPr lang="en-US" altLang="zh-CN" sz="1800" b="1" dirty="0" smtClean="0">
                          <a:solidFill>
                            <a:srgbClr val="FF0000"/>
                          </a:solidFill>
                          <a:latin typeface="+mj-lt"/>
                          <a:ea typeface="+mn-ea"/>
                        </a:rPr>
                        <a:t> *</a:t>
                      </a:r>
                      <a:r>
                        <a:rPr lang="en-US" altLang="zh-CN" sz="1800" b="1" dirty="0" err="1" smtClean="0">
                          <a:solidFill>
                            <a:srgbClr val="FF0000"/>
                          </a:solidFill>
                          <a:latin typeface="+mj-lt"/>
                          <a:ea typeface="+mn-ea"/>
                        </a:rPr>
                        <a:t>readset</a:t>
                      </a:r>
                      <a:r>
                        <a:rPr lang="en-US" altLang="zh-CN" sz="1800" b="1" dirty="0" smtClean="0">
                          <a:solidFill>
                            <a:srgbClr val="FF0000"/>
                          </a:solidFill>
                          <a:latin typeface="+mj-lt"/>
                          <a:ea typeface="+mn-ea"/>
                        </a:rPr>
                        <a:t>,  </a:t>
                      </a:r>
                      <a:r>
                        <a:rPr lang="en-US" altLang="zh-CN" sz="1800" b="1" dirty="0" err="1" smtClean="0">
                          <a:solidFill>
                            <a:srgbClr val="FF0000"/>
                          </a:solidFill>
                          <a:latin typeface="+mj-lt"/>
                          <a:ea typeface="+mn-ea"/>
                        </a:rPr>
                        <a:t>fd_set</a:t>
                      </a:r>
                      <a:r>
                        <a:rPr lang="en-US" altLang="zh-CN" sz="1800" b="1" dirty="0" smtClean="0">
                          <a:solidFill>
                            <a:srgbClr val="FF0000"/>
                          </a:solidFill>
                          <a:latin typeface="+mj-lt"/>
                          <a:ea typeface="+mn-ea"/>
                        </a:rPr>
                        <a:t> *</a:t>
                      </a:r>
                      <a:r>
                        <a:rPr lang="en-US" altLang="zh-CN" sz="1800" b="1" dirty="0" err="1" smtClean="0">
                          <a:solidFill>
                            <a:srgbClr val="FF0000"/>
                          </a:solidFill>
                          <a:latin typeface="+mj-lt"/>
                          <a:ea typeface="+mn-ea"/>
                        </a:rPr>
                        <a:t>writeset</a:t>
                      </a:r>
                      <a:r>
                        <a:rPr lang="en-US" altLang="zh-CN" sz="1800" b="1" dirty="0" smtClean="0">
                          <a:solidFill>
                            <a:srgbClr val="FF0000"/>
                          </a:solidFill>
                          <a:latin typeface="+mj-lt"/>
                          <a:ea typeface="+mn-ea"/>
                        </a:rPr>
                        <a:t>, </a:t>
                      </a:r>
                      <a:endParaRPr lang="en-US" altLang="zh-CN" sz="1800" b="1" dirty="0" smtClean="0">
                        <a:solidFill>
                          <a:srgbClr val="FF0000"/>
                        </a:solidFill>
                        <a:latin typeface="+mj-lt"/>
                        <a:ea typeface="+mn-ea"/>
                      </a:endParaRPr>
                    </a:p>
                    <a:p>
                      <a:r>
                        <a:rPr lang="en-US" altLang="zh-CN" sz="1800" b="1" dirty="0" smtClean="0">
                          <a:solidFill>
                            <a:srgbClr val="FF0000"/>
                          </a:solidFill>
                          <a:latin typeface="+mj-lt"/>
                          <a:ea typeface="+mn-ea"/>
                        </a:rPr>
                        <a:t>                 </a:t>
                      </a:r>
                      <a:r>
                        <a:rPr lang="en-US" altLang="zh-CN" sz="1800" b="1" dirty="0" err="1" smtClean="0">
                          <a:solidFill>
                            <a:srgbClr val="FF0000"/>
                          </a:solidFill>
                          <a:latin typeface="+mj-lt"/>
                          <a:ea typeface="+mn-ea"/>
                        </a:rPr>
                        <a:t>fd_set</a:t>
                      </a:r>
                      <a:r>
                        <a:rPr lang="en-US" altLang="zh-CN" sz="1800" b="1" dirty="0" smtClean="0">
                          <a:solidFill>
                            <a:srgbClr val="FF0000"/>
                          </a:solidFill>
                          <a:latin typeface="+mj-lt"/>
                          <a:ea typeface="+mn-ea"/>
                        </a:rPr>
                        <a:t>  *</a:t>
                      </a:r>
                      <a:r>
                        <a:rPr lang="en-US" altLang="zh-CN" sz="1800" b="1" dirty="0" err="1" smtClean="0">
                          <a:solidFill>
                            <a:srgbClr val="FF0000"/>
                          </a:solidFill>
                          <a:latin typeface="+mj-lt"/>
                          <a:ea typeface="+mn-ea"/>
                        </a:rPr>
                        <a:t>exceptset</a:t>
                      </a:r>
                      <a:r>
                        <a:rPr lang="en-US" altLang="zh-CN" sz="1800" b="1" dirty="0" smtClean="0">
                          <a:solidFill>
                            <a:srgbClr val="FF0000"/>
                          </a:solidFill>
                          <a:latin typeface="+mj-lt"/>
                          <a:ea typeface="+mn-ea"/>
                        </a:rPr>
                        <a:t>,   </a:t>
                      </a:r>
                      <a:r>
                        <a:rPr lang="en-US" altLang="zh-CN" sz="1800" b="1" dirty="0" err="1" smtClean="0">
                          <a:solidFill>
                            <a:srgbClr val="FF0000"/>
                          </a:solidFill>
                          <a:latin typeface="+mj-lt"/>
                          <a:ea typeface="+mn-ea"/>
                        </a:rPr>
                        <a:t>const</a:t>
                      </a:r>
                      <a:r>
                        <a:rPr lang="en-US" altLang="zh-CN" sz="1800" b="1" dirty="0" smtClean="0">
                          <a:solidFill>
                            <a:srgbClr val="FF0000"/>
                          </a:solidFill>
                          <a:latin typeface="+mj-lt"/>
                          <a:ea typeface="+mn-ea"/>
                        </a:rPr>
                        <a:t> </a:t>
                      </a:r>
                      <a:r>
                        <a:rPr lang="en-US" altLang="zh-CN" sz="1800" b="1" dirty="0" err="1" smtClean="0">
                          <a:solidFill>
                            <a:srgbClr val="FF0000"/>
                          </a:solidFill>
                          <a:latin typeface="+mj-lt"/>
                          <a:ea typeface="+mn-ea"/>
                        </a:rPr>
                        <a:t>struct</a:t>
                      </a:r>
                      <a:r>
                        <a:rPr lang="en-US" altLang="zh-CN" sz="1800" b="1" dirty="0" smtClean="0">
                          <a:solidFill>
                            <a:srgbClr val="FF0000"/>
                          </a:solidFill>
                          <a:latin typeface="+mj-lt"/>
                          <a:ea typeface="+mn-ea"/>
                        </a:rPr>
                        <a:t> </a:t>
                      </a:r>
                      <a:r>
                        <a:rPr lang="en-US" altLang="zh-CN" sz="1800" b="1" dirty="0" err="1" smtClean="0">
                          <a:solidFill>
                            <a:srgbClr val="FF0000"/>
                          </a:solidFill>
                          <a:latin typeface="+mj-lt"/>
                          <a:ea typeface="+mn-ea"/>
                        </a:rPr>
                        <a:t>timeval</a:t>
                      </a:r>
                      <a:r>
                        <a:rPr lang="en-US" altLang="zh-CN" sz="1800" b="1" dirty="0" smtClean="0">
                          <a:solidFill>
                            <a:srgbClr val="FF0000"/>
                          </a:solidFill>
                          <a:latin typeface="+mj-lt"/>
                          <a:ea typeface="+mn-ea"/>
                        </a:rPr>
                        <a:t> *timeout)</a:t>
                      </a:r>
                      <a:endParaRPr lang="zh-CN" altLang="sv-SE" sz="1800" b="1" dirty="0" smtClean="0">
                        <a:solidFill>
                          <a:srgbClr val="FF0000"/>
                        </a:solidFill>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48343">
                <a:tc>
                  <a:txBody>
                    <a:bodyPr/>
                    <a:lstStyle/>
                    <a:p>
                      <a:r>
                        <a:rPr lang="zh-CN" altLang="en-US" sz="1800" b="0" dirty="0" smtClean="0">
                          <a:latin typeface="+mj-lt"/>
                          <a:ea typeface="+mn-ea"/>
                        </a:rPr>
                        <a:t>函数返回值</a:t>
                      </a:r>
                      <a:endParaRPr lang="zh-CN" altLang="en-US" sz="1800" b="0" dirty="0">
                        <a:latin typeface="+mj-lt"/>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pPr>
                        <a:spcBef>
                          <a:spcPts val="600"/>
                        </a:spcBef>
                      </a:pPr>
                      <a:r>
                        <a:rPr lang="zh-CN" altLang="en-US" sz="1800" b="0" smtClean="0">
                          <a:latin typeface="+mj-lt"/>
                          <a:ea typeface="+mn-ea"/>
                        </a:rPr>
                        <a:t>就绪</a:t>
                      </a:r>
                      <a:r>
                        <a:rPr lang="zh-CN" altLang="en-US" sz="1800" b="0" dirty="0" smtClean="0">
                          <a:latin typeface="+mj-lt"/>
                          <a:ea typeface="+mn-ea"/>
                        </a:rPr>
                        <a:t>描述符的数目，超时返回</a:t>
                      </a:r>
                      <a:r>
                        <a:rPr lang="en-US" altLang="zh-CN" sz="1800" b="0" dirty="0" smtClean="0">
                          <a:latin typeface="+mj-lt"/>
                          <a:ea typeface="+mn-ea"/>
                        </a:rPr>
                        <a:t>0</a:t>
                      </a:r>
                      <a:r>
                        <a:rPr lang="zh-CN" altLang="en-US" sz="1800" b="0" dirty="0" smtClean="0">
                          <a:latin typeface="+mj-lt"/>
                          <a:ea typeface="+mn-ea"/>
                        </a:rPr>
                        <a:t>，出错返回</a:t>
                      </a:r>
                      <a:r>
                        <a:rPr lang="en-US" altLang="zh-CN" sz="1800" b="0" dirty="0" smtClean="0">
                          <a:latin typeface="+mj-lt"/>
                          <a:ea typeface="+mn-ea"/>
                        </a:rPr>
                        <a:t>-1</a:t>
                      </a:r>
                      <a:endParaRPr lang="zh-CN" altLang="en-US" sz="1800" b="0" dirty="0" smtClean="0">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sp>
        <p:nvSpPr>
          <p:cNvPr id="8" name="Rectangle 3"/>
          <p:cNvSpPr txBox="1">
            <a:spLocks noChangeArrowheads="1"/>
          </p:cNvSpPr>
          <p:nvPr/>
        </p:nvSpPr>
        <p:spPr>
          <a:xfrm>
            <a:off x="233916" y="2562448"/>
            <a:ext cx="8665535" cy="3997840"/>
          </a:xfrm>
          <a:prstGeom prst="rect">
            <a:avLst/>
          </a:prstGeom>
        </p:spPr>
        <p:txBody>
          <a:bodyPr/>
          <a:lstStyle/>
          <a:p>
            <a:pPr lvl="0" algn="just" eaLnBrk="0" hangingPunct="0">
              <a:lnSpc>
                <a:spcPct val="150000"/>
              </a:lnSpc>
              <a:spcBef>
                <a:spcPts val="0"/>
              </a:spcBef>
              <a:spcAft>
                <a:spcPts val="600"/>
              </a:spcAft>
              <a:buClr>
                <a:schemeClr val="accent1"/>
              </a:buClr>
              <a:buSzPct val="60000"/>
            </a:pPr>
            <a:r>
              <a:rPr lang="zh-CN" altLang="en-US" sz="1800" b="1" kern="0" dirty="0">
                <a:solidFill>
                  <a:srgbClr val="0000CC"/>
                </a:solidFill>
                <a:latin typeface="+mj-lt"/>
                <a:ea typeface="+mn-ea"/>
              </a:rPr>
              <a:t>（</a:t>
            </a:r>
            <a:r>
              <a:rPr lang="en-US" altLang="zh-CN" sz="1800" b="1" kern="0" dirty="0">
                <a:solidFill>
                  <a:srgbClr val="0000CC"/>
                </a:solidFill>
                <a:latin typeface="+mj-lt"/>
                <a:ea typeface="+mn-ea"/>
              </a:rPr>
              <a:t>3</a:t>
            </a:r>
            <a:r>
              <a:rPr lang="zh-CN" altLang="en-US" sz="1800" b="1" kern="0" dirty="0">
                <a:solidFill>
                  <a:srgbClr val="0000CC"/>
                </a:solidFill>
                <a:latin typeface="+mj-lt"/>
                <a:ea typeface="+mn-ea"/>
              </a:rPr>
              <a:t>）</a:t>
            </a:r>
            <a:r>
              <a:rPr lang="en-US" altLang="zh-CN" sz="1800" b="1" kern="0" dirty="0">
                <a:solidFill>
                  <a:srgbClr val="0000CC"/>
                </a:solidFill>
                <a:latin typeface="+mj-lt"/>
                <a:ea typeface="+mn-ea"/>
              </a:rPr>
              <a:t>timeout</a:t>
            </a:r>
            <a:r>
              <a:rPr lang="zh-CN" altLang="en-US" sz="1800" b="1" kern="0" dirty="0">
                <a:solidFill>
                  <a:srgbClr val="0000CC"/>
                </a:solidFill>
                <a:latin typeface="+mj-lt"/>
                <a:ea typeface="+mn-ea"/>
              </a:rPr>
              <a:t>告知内核等待所指定描述字中的任何一个就绪可花多少时间。其</a:t>
            </a:r>
            <a:r>
              <a:rPr lang="en-US" altLang="zh-CN" sz="1800" b="1" kern="0" dirty="0" err="1">
                <a:solidFill>
                  <a:srgbClr val="0000CC"/>
                </a:solidFill>
                <a:latin typeface="+mj-lt"/>
                <a:ea typeface="+mn-ea"/>
              </a:rPr>
              <a:t>timeval</a:t>
            </a:r>
            <a:r>
              <a:rPr lang="zh-CN" altLang="en-US" sz="1800" b="1" kern="0" dirty="0">
                <a:solidFill>
                  <a:srgbClr val="0000CC"/>
                </a:solidFill>
                <a:latin typeface="+mj-lt"/>
                <a:ea typeface="+mn-ea"/>
              </a:rPr>
              <a:t>结构用于指定这段时间的秒数和微秒数。</a:t>
            </a:r>
            <a:endParaRPr lang="zh-CN" altLang="en-US" sz="1800" b="1" kern="0" dirty="0">
              <a:solidFill>
                <a:srgbClr val="0000CC"/>
              </a:solidFill>
              <a:latin typeface="+mj-lt"/>
              <a:ea typeface="+mn-ea"/>
            </a:endParaRPr>
          </a:p>
          <a:p>
            <a:pPr lvl="0" algn="just" eaLnBrk="0" hangingPunct="0">
              <a:lnSpc>
                <a:spcPct val="150000"/>
              </a:lnSpc>
              <a:spcBef>
                <a:spcPts val="0"/>
              </a:spcBef>
              <a:spcAft>
                <a:spcPts val="600"/>
              </a:spcAft>
              <a:buClr>
                <a:schemeClr val="accent1"/>
              </a:buClr>
              <a:buSzPct val="60000"/>
            </a:pPr>
            <a:r>
              <a:rPr lang="zh-CN" altLang="en-US" sz="1800" b="1" kern="0" dirty="0">
                <a:solidFill>
                  <a:srgbClr val="0000CC"/>
                </a:solidFill>
                <a:latin typeface="+mj-lt"/>
                <a:ea typeface="+mn-ea"/>
              </a:rPr>
              <a:t>        </a:t>
            </a:r>
            <a:r>
              <a:rPr lang="zh-CN" altLang="en-US" sz="1800" b="1" kern="0" dirty="0" smtClean="0">
                <a:solidFill>
                  <a:srgbClr val="FF0000"/>
                </a:solidFill>
                <a:latin typeface="+mj-lt"/>
                <a:ea typeface="+mn-ea"/>
              </a:rPr>
              <a:t>这个</a:t>
            </a:r>
            <a:r>
              <a:rPr lang="zh-CN" altLang="en-US" sz="1800" b="1" kern="0" dirty="0">
                <a:solidFill>
                  <a:srgbClr val="FF0000"/>
                </a:solidFill>
                <a:latin typeface="+mj-lt"/>
                <a:ea typeface="+mn-ea"/>
              </a:rPr>
              <a:t>参数有三种可能：</a:t>
            </a:r>
            <a:endParaRPr lang="zh-CN" altLang="en-US" sz="1800" b="1" kern="0" dirty="0">
              <a:solidFill>
                <a:srgbClr val="FF0000"/>
              </a:solidFill>
              <a:latin typeface="+mj-lt"/>
              <a:ea typeface="+mn-ea"/>
            </a:endParaRPr>
          </a:p>
          <a:p>
            <a:pPr marL="285750" lvl="0" indent="-285750" algn="just" eaLnBrk="0" hangingPunct="0">
              <a:lnSpc>
                <a:spcPct val="150000"/>
              </a:lnSpc>
              <a:spcBef>
                <a:spcPts val="0"/>
              </a:spcBef>
              <a:spcAft>
                <a:spcPts val="0"/>
              </a:spcAft>
              <a:buClr>
                <a:schemeClr val="accent1"/>
              </a:buClr>
              <a:buSzPct val="100000"/>
              <a:buFont typeface="Wingdings" panose="05000000000000000000" pitchFamily="2" charset="2"/>
              <a:buChar char="n"/>
            </a:pPr>
            <a:r>
              <a:rPr lang="zh-CN" altLang="en-US" sz="1800" b="1" kern="0" dirty="0" smtClean="0">
                <a:solidFill>
                  <a:srgbClr val="0000CC"/>
                </a:solidFill>
                <a:latin typeface="+mj-lt"/>
                <a:ea typeface="+mn-ea"/>
              </a:rPr>
              <a:t>永远</a:t>
            </a:r>
            <a:r>
              <a:rPr lang="zh-CN" altLang="en-US" sz="1800" b="1" kern="0" dirty="0">
                <a:solidFill>
                  <a:srgbClr val="0000CC"/>
                </a:solidFill>
                <a:latin typeface="+mj-lt"/>
                <a:ea typeface="+mn-ea"/>
              </a:rPr>
              <a:t>等待下去：仅在有一个描述字准备好</a:t>
            </a:r>
            <a:r>
              <a:rPr lang="en-US" altLang="zh-CN" sz="1800" b="1" kern="0" dirty="0">
                <a:solidFill>
                  <a:srgbClr val="0000CC"/>
                </a:solidFill>
                <a:latin typeface="+mj-lt"/>
                <a:ea typeface="+mn-ea"/>
              </a:rPr>
              <a:t>I/O</a:t>
            </a:r>
            <a:r>
              <a:rPr lang="zh-CN" altLang="en-US" sz="1800" b="1" kern="0" dirty="0">
                <a:solidFill>
                  <a:srgbClr val="0000CC"/>
                </a:solidFill>
                <a:latin typeface="+mj-lt"/>
                <a:ea typeface="+mn-ea"/>
              </a:rPr>
              <a:t>时才返回。为此，把该参数设置为空指针</a:t>
            </a:r>
            <a:r>
              <a:rPr lang="en-US" altLang="zh-CN" sz="1800" b="1" kern="0" dirty="0">
                <a:solidFill>
                  <a:srgbClr val="0000CC"/>
                </a:solidFill>
                <a:latin typeface="+mj-lt"/>
                <a:ea typeface="+mn-ea"/>
              </a:rPr>
              <a:t>NULL</a:t>
            </a:r>
            <a:r>
              <a:rPr lang="zh-CN" altLang="en-US" sz="1800" b="1" kern="0" dirty="0">
                <a:solidFill>
                  <a:srgbClr val="0000CC"/>
                </a:solidFill>
                <a:latin typeface="+mj-lt"/>
                <a:ea typeface="+mn-ea"/>
              </a:rPr>
              <a:t>。</a:t>
            </a:r>
            <a:endParaRPr lang="zh-CN" altLang="en-US" sz="1800" b="1" kern="0" dirty="0">
              <a:solidFill>
                <a:srgbClr val="0000CC"/>
              </a:solidFill>
              <a:latin typeface="+mj-lt"/>
              <a:ea typeface="+mn-ea"/>
            </a:endParaRPr>
          </a:p>
          <a:p>
            <a:pPr marL="285750" lvl="0" indent="-285750" algn="just" eaLnBrk="0" hangingPunct="0">
              <a:lnSpc>
                <a:spcPct val="150000"/>
              </a:lnSpc>
              <a:spcBef>
                <a:spcPts val="0"/>
              </a:spcBef>
              <a:spcAft>
                <a:spcPts val="0"/>
              </a:spcAft>
              <a:buClr>
                <a:schemeClr val="accent1"/>
              </a:buClr>
              <a:buSzPct val="100000"/>
              <a:buFont typeface="Wingdings" panose="05000000000000000000" pitchFamily="2" charset="2"/>
              <a:buChar char="n"/>
            </a:pPr>
            <a:r>
              <a:rPr lang="zh-CN" altLang="en-US" sz="1800" b="1" kern="0" dirty="0" smtClean="0">
                <a:solidFill>
                  <a:srgbClr val="0000CC"/>
                </a:solidFill>
                <a:latin typeface="+mj-lt"/>
                <a:ea typeface="+mn-ea"/>
              </a:rPr>
              <a:t>等待</a:t>
            </a:r>
            <a:r>
              <a:rPr lang="zh-CN" altLang="en-US" sz="1800" b="1" kern="0" dirty="0">
                <a:solidFill>
                  <a:srgbClr val="0000CC"/>
                </a:solidFill>
                <a:latin typeface="+mj-lt"/>
                <a:ea typeface="+mn-ea"/>
              </a:rPr>
              <a:t>一段固定时间：在有一个描述字准备好</a:t>
            </a:r>
            <a:r>
              <a:rPr lang="en-US" altLang="zh-CN" sz="1800" b="1" kern="0" dirty="0">
                <a:solidFill>
                  <a:srgbClr val="0000CC"/>
                </a:solidFill>
                <a:latin typeface="+mj-lt"/>
                <a:ea typeface="+mn-ea"/>
              </a:rPr>
              <a:t>I/O</a:t>
            </a:r>
            <a:r>
              <a:rPr lang="zh-CN" altLang="en-US" sz="1800" b="1" kern="0" dirty="0">
                <a:solidFill>
                  <a:srgbClr val="0000CC"/>
                </a:solidFill>
                <a:latin typeface="+mj-lt"/>
                <a:ea typeface="+mn-ea"/>
              </a:rPr>
              <a:t>时返回，但是不超过由该参数所指向的</a:t>
            </a:r>
            <a:r>
              <a:rPr lang="en-US" altLang="zh-CN" sz="1800" b="1" kern="0" dirty="0" err="1">
                <a:solidFill>
                  <a:srgbClr val="0000CC"/>
                </a:solidFill>
                <a:latin typeface="+mj-lt"/>
                <a:ea typeface="+mn-ea"/>
              </a:rPr>
              <a:t>timeval</a:t>
            </a:r>
            <a:r>
              <a:rPr lang="zh-CN" altLang="en-US" sz="1800" b="1" kern="0" dirty="0">
                <a:solidFill>
                  <a:srgbClr val="0000CC"/>
                </a:solidFill>
                <a:latin typeface="+mj-lt"/>
                <a:ea typeface="+mn-ea"/>
              </a:rPr>
              <a:t>结构中指定的秒数和微秒数。</a:t>
            </a:r>
            <a:endParaRPr lang="zh-CN" altLang="en-US" sz="1800" b="1" kern="0" dirty="0">
              <a:solidFill>
                <a:srgbClr val="0000CC"/>
              </a:solidFill>
              <a:latin typeface="+mj-lt"/>
              <a:ea typeface="+mn-ea"/>
            </a:endParaRPr>
          </a:p>
          <a:p>
            <a:pPr marL="285750" lvl="0" indent="-285750" algn="just" eaLnBrk="0" hangingPunct="0">
              <a:lnSpc>
                <a:spcPct val="150000"/>
              </a:lnSpc>
              <a:spcBef>
                <a:spcPts val="0"/>
              </a:spcBef>
              <a:spcAft>
                <a:spcPts val="0"/>
              </a:spcAft>
              <a:buClr>
                <a:schemeClr val="accent1"/>
              </a:buClr>
              <a:buSzPct val="100000"/>
              <a:buFont typeface="Wingdings" panose="05000000000000000000" pitchFamily="2" charset="2"/>
              <a:buChar char="n"/>
            </a:pPr>
            <a:r>
              <a:rPr lang="zh-CN" altLang="en-US" sz="1800" b="1" kern="0" dirty="0" smtClean="0">
                <a:solidFill>
                  <a:srgbClr val="0000CC"/>
                </a:solidFill>
                <a:latin typeface="+mj-lt"/>
                <a:ea typeface="+mn-ea"/>
              </a:rPr>
              <a:t>根本</a:t>
            </a:r>
            <a:r>
              <a:rPr lang="zh-CN" altLang="en-US" sz="1800" b="1" kern="0" dirty="0">
                <a:solidFill>
                  <a:srgbClr val="0000CC"/>
                </a:solidFill>
                <a:latin typeface="+mj-lt"/>
                <a:ea typeface="+mn-ea"/>
              </a:rPr>
              <a:t>不等待：检查描述字后立即返回，这称为轮询。为此，该参数必须指向一个</a:t>
            </a:r>
            <a:r>
              <a:rPr lang="en-US" altLang="zh-CN" sz="1800" b="1" kern="0" dirty="0" err="1">
                <a:solidFill>
                  <a:srgbClr val="0000CC"/>
                </a:solidFill>
                <a:latin typeface="+mj-lt"/>
                <a:ea typeface="+mn-ea"/>
              </a:rPr>
              <a:t>timeval</a:t>
            </a:r>
            <a:r>
              <a:rPr lang="zh-CN" altLang="en-US" sz="1800" b="1" kern="0" dirty="0">
                <a:solidFill>
                  <a:srgbClr val="0000CC"/>
                </a:solidFill>
                <a:latin typeface="+mj-lt"/>
                <a:ea typeface="+mn-ea"/>
              </a:rPr>
              <a:t>结构，而且其中的定时器值必须为</a:t>
            </a:r>
            <a:r>
              <a:rPr lang="en-US" altLang="zh-CN" sz="1800" b="1" kern="0" dirty="0">
                <a:solidFill>
                  <a:srgbClr val="0000CC"/>
                </a:solidFill>
                <a:latin typeface="+mj-lt"/>
                <a:ea typeface="+mn-ea"/>
              </a:rPr>
              <a:t>0</a:t>
            </a:r>
            <a:r>
              <a:rPr lang="zh-CN" altLang="en-US" sz="1800" b="1" kern="0" dirty="0">
                <a:solidFill>
                  <a:srgbClr val="0000CC"/>
                </a:solidFill>
                <a:latin typeface="+mj-lt"/>
                <a:ea typeface="+mn-ea"/>
              </a:rPr>
              <a:t>。</a:t>
            </a:r>
            <a:endParaRPr lang="zh-CN" altLang="en-US" sz="1800" b="1" kern="0" dirty="0">
              <a:solidFill>
                <a:srgbClr val="0000CC"/>
              </a:solidFill>
              <a:latin typeface="+mj-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6825" y="1257034"/>
            <a:ext cx="8560850" cy="5078313"/>
          </a:xfrm>
          <a:prstGeom prst="rect">
            <a:avLst/>
          </a:prstGeom>
          <a:noFill/>
        </p:spPr>
        <p:txBody>
          <a:bodyPr wrap="square" rtlCol="0">
            <a:spAutoFit/>
          </a:bodyPr>
          <a:lstStyle/>
          <a:p>
            <a:r>
              <a:rPr lang="en-US" altLang="zh-CN" sz="1800" b="1" dirty="0" smtClean="0">
                <a:solidFill>
                  <a:srgbClr val="0000CC"/>
                </a:solidFill>
              </a:rPr>
              <a:t>while(1</a:t>
            </a:r>
            <a:r>
              <a:rPr lang="en-US" altLang="zh-CN" sz="1800" b="1" dirty="0">
                <a:solidFill>
                  <a:srgbClr val="0000CC"/>
                </a:solidFill>
              </a:rPr>
              <a:t>)  </a:t>
            </a:r>
            <a:endParaRPr lang="en-US" altLang="zh-CN" sz="1800" b="1" dirty="0">
              <a:solidFill>
                <a:srgbClr val="0000CC"/>
              </a:solidFill>
            </a:endParaRPr>
          </a:p>
          <a:p>
            <a:r>
              <a:rPr lang="en-US" altLang="zh-CN" sz="1800" b="1" dirty="0" smtClean="0">
                <a:solidFill>
                  <a:srgbClr val="0000CC"/>
                </a:solidFill>
              </a:rPr>
              <a:t>{</a:t>
            </a:r>
            <a:r>
              <a:rPr lang="en-US" altLang="zh-CN" sz="1800" b="1" dirty="0">
                <a:solidFill>
                  <a:srgbClr val="0000CC"/>
                </a:solidFill>
              </a:rPr>
              <a:t> </a:t>
            </a:r>
            <a:r>
              <a:rPr lang="en-US" altLang="zh-CN" sz="1800" b="1" dirty="0" smtClean="0">
                <a:solidFill>
                  <a:srgbClr val="0000CC"/>
                </a:solidFill>
              </a:rPr>
              <a:t> 	 </a:t>
            </a:r>
            <a:endParaRPr lang="en-US" altLang="zh-CN" sz="1800" b="1" dirty="0" smtClean="0">
              <a:solidFill>
                <a:srgbClr val="0000CC"/>
              </a:solidFill>
            </a:endParaRPr>
          </a:p>
          <a:p>
            <a:r>
              <a:rPr lang="en-US" altLang="zh-CN" sz="1800" b="1" dirty="0">
                <a:solidFill>
                  <a:srgbClr val="0000CC"/>
                </a:solidFill>
              </a:rPr>
              <a:t> </a:t>
            </a:r>
            <a:r>
              <a:rPr lang="en-US" altLang="zh-CN" sz="1800" b="1" dirty="0" smtClean="0">
                <a:solidFill>
                  <a:srgbClr val="0000CC"/>
                </a:solidFill>
              </a:rPr>
              <a:t>       FD_ZERO</a:t>
            </a:r>
            <a:r>
              <a:rPr lang="en-US" altLang="zh-CN" sz="1800" b="1" dirty="0">
                <a:solidFill>
                  <a:srgbClr val="0000CC"/>
                </a:solidFill>
              </a:rPr>
              <a:t>(&amp;</a:t>
            </a:r>
            <a:r>
              <a:rPr lang="en-US" altLang="zh-CN" sz="1800" b="1" dirty="0" err="1">
                <a:solidFill>
                  <a:srgbClr val="0000CC"/>
                </a:solidFill>
              </a:rPr>
              <a:t>server_fd_set</a:t>
            </a:r>
            <a:r>
              <a:rPr lang="en-US" altLang="zh-CN" sz="1800" b="1" dirty="0">
                <a:solidFill>
                  <a:srgbClr val="0000CC"/>
                </a:solidFill>
              </a:rPr>
              <a:t>);  	 </a:t>
            </a:r>
            <a:endParaRPr lang="en-US" altLang="zh-CN" sz="1800" b="1" dirty="0">
              <a:solidFill>
                <a:srgbClr val="0000CC"/>
              </a:solidFill>
            </a:endParaRPr>
          </a:p>
          <a:p>
            <a:r>
              <a:rPr lang="en-US" altLang="zh-CN" sz="1800" b="1" dirty="0">
                <a:solidFill>
                  <a:srgbClr val="0000CC"/>
                </a:solidFill>
              </a:rPr>
              <a:t>     </a:t>
            </a:r>
            <a:r>
              <a:rPr lang="en-US" altLang="zh-CN" sz="1800" b="1" dirty="0" smtClean="0">
                <a:solidFill>
                  <a:srgbClr val="0000CC"/>
                </a:solidFill>
              </a:rPr>
              <a:t>   FD_SET(</a:t>
            </a:r>
            <a:r>
              <a:rPr lang="en-US" altLang="zh-CN" sz="1800" b="1" dirty="0" smtClean="0">
                <a:solidFill>
                  <a:srgbClr val="00B050"/>
                </a:solidFill>
              </a:rPr>
              <a:t>STDIN_FILENO</a:t>
            </a:r>
            <a:r>
              <a:rPr lang="en-US" altLang="zh-CN" sz="1800" b="1" dirty="0">
                <a:solidFill>
                  <a:srgbClr val="0000CC"/>
                </a:solidFill>
              </a:rPr>
              <a:t>, &amp;</a:t>
            </a:r>
            <a:r>
              <a:rPr lang="en-US" altLang="zh-CN" sz="1800" b="1" dirty="0" err="1">
                <a:solidFill>
                  <a:srgbClr val="0000CC"/>
                </a:solidFill>
              </a:rPr>
              <a:t>server_fd_set</a:t>
            </a:r>
            <a:r>
              <a:rPr lang="en-US" altLang="zh-CN" sz="1800" b="1" dirty="0">
                <a:solidFill>
                  <a:srgbClr val="0000CC"/>
                </a:solidFill>
              </a:rPr>
              <a:t>);  </a:t>
            </a:r>
            <a:r>
              <a:rPr lang="en-US" altLang="zh-CN" sz="1800" b="1" dirty="0" smtClean="0">
                <a:solidFill>
                  <a:srgbClr val="0000CC"/>
                </a:solidFill>
              </a:rPr>
              <a:t>  </a:t>
            </a:r>
            <a:endParaRPr lang="en-US" altLang="zh-CN" sz="1800" b="1" dirty="0">
              <a:solidFill>
                <a:srgbClr val="0000CC"/>
              </a:solidFill>
            </a:endParaRPr>
          </a:p>
          <a:p>
            <a:r>
              <a:rPr lang="en-US" altLang="zh-CN" sz="1800" b="1" dirty="0" smtClean="0">
                <a:solidFill>
                  <a:srgbClr val="FF0000"/>
                </a:solidFill>
              </a:rPr>
              <a:t>        </a:t>
            </a:r>
            <a:r>
              <a:rPr lang="en-US" altLang="zh-CN" sz="1800" b="1" dirty="0" err="1" smtClean="0">
                <a:solidFill>
                  <a:srgbClr val="FF0000"/>
                </a:solidFill>
              </a:rPr>
              <a:t>int</a:t>
            </a:r>
            <a:r>
              <a:rPr lang="en-US" altLang="zh-CN" sz="1800" b="1" dirty="0" smtClean="0">
                <a:solidFill>
                  <a:srgbClr val="FF0000"/>
                </a:solidFill>
              </a:rPr>
              <a:t> </a:t>
            </a:r>
            <a:r>
              <a:rPr lang="en-US" altLang="zh-CN" sz="1800" b="1" dirty="0">
                <a:solidFill>
                  <a:srgbClr val="FF0000"/>
                </a:solidFill>
              </a:rPr>
              <a:t>ret = select(</a:t>
            </a:r>
            <a:r>
              <a:rPr lang="en-US" altLang="zh-CN" sz="1800" b="1" dirty="0" err="1">
                <a:solidFill>
                  <a:srgbClr val="FF0000"/>
                </a:solidFill>
              </a:rPr>
              <a:t>max_fd</a:t>
            </a:r>
            <a:r>
              <a:rPr lang="en-US" altLang="zh-CN" sz="1800" b="1" dirty="0">
                <a:solidFill>
                  <a:srgbClr val="FF0000"/>
                </a:solidFill>
              </a:rPr>
              <a:t> + 1, </a:t>
            </a:r>
            <a:r>
              <a:rPr lang="en-US" altLang="zh-CN" sz="1800" b="1" dirty="0" smtClean="0">
                <a:solidFill>
                  <a:srgbClr val="FF0000"/>
                </a:solidFill>
              </a:rPr>
              <a:t>&amp;</a:t>
            </a:r>
            <a:r>
              <a:rPr lang="en-US" altLang="zh-CN" sz="1800" b="1" dirty="0" err="1" smtClean="0">
                <a:solidFill>
                  <a:srgbClr val="FF0000"/>
                </a:solidFill>
              </a:rPr>
              <a:t>fd_set</a:t>
            </a:r>
            <a:r>
              <a:rPr lang="en-US" altLang="zh-CN" sz="1800" b="1" dirty="0">
                <a:solidFill>
                  <a:srgbClr val="FF0000"/>
                </a:solidFill>
              </a:rPr>
              <a:t>, NULL, </a:t>
            </a:r>
            <a:r>
              <a:rPr lang="en-US" altLang="zh-CN" sz="1800" b="1" dirty="0" smtClean="0">
                <a:solidFill>
                  <a:srgbClr val="FF0000"/>
                </a:solidFill>
              </a:rPr>
              <a:t>NULL</a:t>
            </a:r>
            <a:r>
              <a:rPr lang="en-US" altLang="zh-CN" sz="1800" b="1" dirty="0">
                <a:solidFill>
                  <a:srgbClr val="FF0000"/>
                </a:solidFill>
              </a:rPr>
              <a:t>, &amp;</a:t>
            </a:r>
            <a:r>
              <a:rPr lang="en-US" altLang="zh-CN" sz="1800" b="1" dirty="0" err="1">
                <a:solidFill>
                  <a:srgbClr val="FF0000"/>
                </a:solidFill>
              </a:rPr>
              <a:t>tv</a:t>
            </a:r>
            <a:r>
              <a:rPr lang="en-US" altLang="zh-CN" sz="1800" b="1" dirty="0">
                <a:solidFill>
                  <a:srgbClr val="FF0000"/>
                </a:solidFill>
              </a:rPr>
              <a:t>);  </a:t>
            </a:r>
            <a:endParaRPr lang="en-US" altLang="zh-CN" sz="1800" b="1" dirty="0">
              <a:solidFill>
                <a:srgbClr val="FF0000"/>
              </a:solidFill>
            </a:endParaRPr>
          </a:p>
          <a:p>
            <a:r>
              <a:rPr lang="en-US" altLang="zh-CN" sz="1800" b="1" dirty="0" smtClean="0">
                <a:solidFill>
                  <a:srgbClr val="0000CC"/>
                </a:solidFill>
              </a:rPr>
              <a:t>        if(ret </a:t>
            </a:r>
            <a:r>
              <a:rPr lang="en-US" altLang="zh-CN" sz="1800" b="1" dirty="0">
                <a:solidFill>
                  <a:srgbClr val="0000CC"/>
                </a:solidFill>
              </a:rPr>
              <a:t>&gt; 0)         </a:t>
            </a:r>
            <a:endParaRPr lang="en-US" altLang="zh-CN" sz="1800" b="1" dirty="0">
              <a:solidFill>
                <a:srgbClr val="0000CC"/>
              </a:solidFill>
            </a:endParaRPr>
          </a:p>
          <a:p>
            <a:r>
              <a:rPr lang="en-US" altLang="zh-CN" sz="1800" b="1" dirty="0">
                <a:solidFill>
                  <a:srgbClr val="0000CC"/>
                </a:solidFill>
              </a:rPr>
              <a:t>      </a:t>
            </a:r>
            <a:r>
              <a:rPr lang="en-US" altLang="zh-CN" sz="1800" b="1" dirty="0" smtClean="0">
                <a:solidFill>
                  <a:srgbClr val="0000CC"/>
                </a:solidFill>
              </a:rPr>
              <a:t>  { </a:t>
            </a:r>
            <a:endParaRPr lang="en-US" altLang="zh-CN" sz="1800" b="1" dirty="0">
              <a:solidFill>
                <a:srgbClr val="0000CC"/>
              </a:solidFill>
            </a:endParaRPr>
          </a:p>
          <a:p>
            <a:r>
              <a:rPr lang="en-US" altLang="zh-CN" sz="1800" b="1" dirty="0" smtClean="0">
                <a:solidFill>
                  <a:srgbClr val="0000CC"/>
                </a:solidFill>
              </a:rPr>
              <a:t>                if(FD_ISSET(</a:t>
            </a:r>
            <a:r>
              <a:rPr lang="en-US" altLang="zh-CN" sz="1800" b="1" dirty="0" smtClean="0">
                <a:solidFill>
                  <a:srgbClr val="00B050"/>
                </a:solidFill>
              </a:rPr>
              <a:t>STDIN_FILENO</a:t>
            </a:r>
            <a:r>
              <a:rPr lang="en-US" altLang="zh-CN" sz="1800" b="1" dirty="0">
                <a:solidFill>
                  <a:srgbClr val="0000CC"/>
                </a:solidFill>
              </a:rPr>
              <a:t>, &amp;</a:t>
            </a:r>
            <a:r>
              <a:rPr lang="en-US" altLang="zh-CN" sz="1800" b="1" dirty="0" err="1">
                <a:solidFill>
                  <a:srgbClr val="0000CC"/>
                </a:solidFill>
              </a:rPr>
              <a:t>server_fd_set</a:t>
            </a:r>
            <a:r>
              <a:rPr lang="en-US" altLang="zh-CN" sz="1800" b="1" dirty="0">
                <a:solidFill>
                  <a:srgbClr val="0000CC"/>
                </a:solidFill>
              </a:rPr>
              <a:t>))  </a:t>
            </a:r>
            <a:r>
              <a:rPr lang="en-US" altLang="zh-CN" sz="1800" b="1" dirty="0" smtClean="0">
                <a:solidFill>
                  <a:srgbClr val="0000CC"/>
                </a:solidFill>
              </a:rPr>
              <a:t>  //</a:t>
            </a:r>
            <a:endParaRPr lang="en-US" altLang="zh-CN" sz="1800" b="1" dirty="0">
              <a:solidFill>
                <a:srgbClr val="0000CC"/>
              </a:solidFill>
            </a:endParaRPr>
          </a:p>
          <a:p>
            <a:r>
              <a:rPr lang="en-US" altLang="zh-CN" sz="1800" b="1" dirty="0" smtClean="0">
                <a:solidFill>
                  <a:srgbClr val="0000CC"/>
                </a:solidFill>
              </a:rPr>
              <a:t>                {   </a:t>
            </a:r>
            <a:endParaRPr lang="en-US" altLang="zh-CN" sz="1800" b="1" dirty="0">
              <a:solidFill>
                <a:srgbClr val="0000CC"/>
              </a:solidFill>
            </a:endParaRPr>
          </a:p>
          <a:p>
            <a:r>
              <a:rPr lang="en-US" altLang="zh-CN" sz="1800" b="1" dirty="0" smtClean="0">
                <a:solidFill>
                  <a:srgbClr val="0000CC"/>
                </a:solidFill>
              </a:rPr>
              <a:t>                }   	</a:t>
            </a:r>
            <a:endParaRPr lang="en-US" altLang="zh-CN" sz="1800" b="1" dirty="0" smtClean="0">
              <a:solidFill>
                <a:srgbClr val="0000CC"/>
              </a:solidFill>
            </a:endParaRPr>
          </a:p>
          <a:p>
            <a:r>
              <a:rPr lang="en-US" altLang="zh-CN" sz="1800" b="1" dirty="0" smtClean="0">
                <a:solidFill>
                  <a:srgbClr val="0000CC"/>
                </a:solidFill>
              </a:rPr>
              <a:t>                if(FD_ISSET(</a:t>
            </a:r>
            <a:r>
              <a:rPr lang="en-US" altLang="zh-CN" sz="1800" b="1" dirty="0" err="1" smtClean="0">
                <a:solidFill>
                  <a:srgbClr val="0000CC"/>
                </a:solidFill>
              </a:rPr>
              <a:t>server_sock_fd</a:t>
            </a:r>
            <a:r>
              <a:rPr lang="en-US" altLang="zh-CN" sz="1800" b="1" dirty="0">
                <a:solidFill>
                  <a:srgbClr val="0000CC"/>
                </a:solidFill>
              </a:rPr>
              <a:t>, &amp;</a:t>
            </a:r>
            <a:r>
              <a:rPr lang="en-US" altLang="zh-CN" sz="1800" b="1" dirty="0" err="1">
                <a:solidFill>
                  <a:srgbClr val="0000CC"/>
                </a:solidFill>
              </a:rPr>
              <a:t>server_fd_set</a:t>
            </a:r>
            <a:r>
              <a:rPr lang="en-US" altLang="zh-CN" sz="1800" b="1" dirty="0">
                <a:solidFill>
                  <a:srgbClr val="0000CC"/>
                </a:solidFill>
              </a:rPr>
              <a:t>))  </a:t>
            </a:r>
            <a:r>
              <a:rPr lang="en-US" altLang="zh-CN" sz="1800" b="1" dirty="0" smtClean="0">
                <a:solidFill>
                  <a:srgbClr val="0000CC"/>
                </a:solidFill>
              </a:rPr>
              <a:t>  //</a:t>
            </a:r>
            <a:r>
              <a:rPr lang="zh-CN" altLang="en-US" sz="1800" b="1" dirty="0" smtClean="0">
                <a:solidFill>
                  <a:srgbClr val="0000CC"/>
                </a:solidFill>
              </a:rPr>
              <a:t>是否有新的连接</a:t>
            </a:r>
            <a:endParaRPr lang="en-US" altLang="zh-CN" sz="1800" b="1" dirty="0">
              <a:solidFill>
                <a:srgbClr val="0000CC"/>
              </a:solidFill>
            </a:endParaRPr>
          </a:p>
          <a:p>
            <a:r>
              <a:rPr lang="en-US" altLang="zh-CN" sz="1800" b="1" dirty="0" smtClean="0">
                <a:solidFill>
                  <a:srgbClr val="0000CC"/>
                </a:solidFill>
              </a:rPr>
              <a:t>                {               </a:t>
            </a:r>
            <a:endParaRPr lang="en-US" altLang="zh-CN" sz="1800" b="1" dirty="0">
              <a:solidFill>
                <a:srgbClr val="0000CC"/>
              </a:solidFill>
            </a:endParaRPr>
          </a:p>
          <a:p>
            <a:r>
              <a:rPr lang="en-US" altLang="zh-CN" sz="1800" b="1" dirty="0" smtClean="0">
                <a:solidFill>
                  <a:srgbClr val="0000CC"/>
                </a:solidFill>
              </a:rPr>
              <a:t>                }  </a:t>
            </a:r>
            <a:endParaRPr lang="en-US" altLang="zh-CN" sz="1800" b="1" dirty="0">
              <a:solidFill>
                <a:srgbClr val="0000CC"/>
              </a:solidFill>
            </a:endParaRPr>
          </a:p>
          <a:p>
            <a:r>
              <a:rPr lang="en-US" altLang="zh-CN" sz="1800" b="1" dirty="0" smtClean="0">
                <a:solidFill>
                  <a:srgbClr val="0000CC"/>
                </a:solidFill>
              </a:rPr>
              <a:t>                if(FD_ISSET(</a:t>
            </a:r>
            <a:r>
              <a:rPr lang="en-US" altLang="zh-CN" sz="1800" b="1" dirty="0" err="1" smtClean="0">
                <a:solidFill>
                  <a:srgbClr val="0000CC"/>
                </a:solidFill>
              </a:rPr>
              <a:t>client_fds</a:t>
            </a:r>
            <a:r>
              <a:rPr lang="en-US" altLang="zh-CN" sz="1800" b="1" dirty="0" smtClean="0">
                <a:solidFill>
                  <a:srgbClr val="0000CC"/>
                </a:solidFill>
              </a:rPr>
              <a:t>[</a:t>
            </a:r>
            <a:r>
              <a:rPr lang="en-US" altLang="zh-CN" sz="1800" b="1" dirty="0" err="1" smtClean="0">
                <a:solidFill>
                  <a:srgbClr val="0000CC"/>
                </a:solidFill>
              </a:rPr>
              <a:t>i</a:t>
            </a:r>
            <a:r>
              <a:rPr lang="en-US" altLang="zh-CN" sz="1800" b="1" dirty="0">
                <a:solidFill>
                  <a:srgbClr val="0000CC"/>
                </a:solidFill>
              </a:rPr>
              <a:t>], &amp;</a:t>
            </a:r>
            <a:r>
              <a:rPr lang="en-US" altLang="zh-CN" sz="1800" b="1" dirty="0" err="1">
                <a:solidFill>
                  <a:srgbClr val="0000CC"/>
                </a:solidFill>
              </a:rPr>
              <a:t>server_fd_set</a:t>
            </a:r>
            <a:r>
              <a:rPr lang="en-US" altLang="zh-CN" sz="1800" b="1" dirty="0">
                <a:solidFill>
                  <a:srgbClr val="0000CC"/>
                </a:solidFill>
              </a:rPr>
              <a:t>))  </a:t>
            </a:r>
            <a:r>
              <a:rPr lang="en-US" altLang="zh-CN" sz="1800" b="1" dirty="0" smtClean="0">
                <a:solidFill>
                  <a:srgbClr val="0000CC"/>
                </a:solidFill>
              </a:rPr>
              <a:t>        //</a:t>
            </a:r>
            <a:r>
              <a:rPr lang="zh-CN" altLang="en-US" sz="1800" b="1" dirty="0" smtClean="0">
                <a:solidFill>
                  <a:srgbClr val="0000CC"/>
                </a:solidFill>
              </a:rPr>
              <a:t>客户端测试</a:t>
            </a:r>
            <a:endParaRPr lang="en-US" altLang="zh-CN" sz="1800" b="1" dirty="0">
              <a:solidFill>
                <a:srgbClr val="0000CC"/>
              </a:solidFill>
            </a:endParaRPr>
          </a:p>
          <a:p>
            <a:r>
              <a:rPr lang="en-US" altLang="zh-CN" sz="1800" b="1" dirty="0" smtClean="0">
                <a:solidFill>
                  <a:srgbClr val="0000CC"/>
                </a:solidFill>
              </a:rPr>
              <a:t>                {         </a:t>
            </a:r>
            <a:endParaRPr lang="en-US" altLang="zh-CN" sz="1800" b="1" dirty="0" smtClean="0">
              <a:solidFill>
                <a:srgbClr val="0000CC"/>
              </a:solidFill>
            </a:endParaRPr>
          </a:p>
          <a:p>
            <a:r>
              <a:rPr lang="en-US" altLang="zh-CN" sz="1800" b="1" dirty="0" smtClean="0">
                <a:solidFill>
                  <a:srgbClr val="0000CC"/>
                </a:solidFill>
              </a:rPr>
              <a:t>                } </a:t>
            </a:r>
            <a:endParaRPr lang="en-US" altLang="zh-CN" sz="1800" b="1" dirty="0" smtClean="0">
              <a:solidFill>
                <a:srgbClr val="0000CC"/>
              </a:solidFill>
            </a:endParaRPr>
          </a:p>
          <a:p>
            <a:r>
              <a:rPr lang="en-US" altLang="zh-CN" sz="1800" b="1" dirty="0" smtClean="0">
                <a:solidFill>
                  <a:srgbClr val="0000CC"/>
                </a:solidFill>
              </a:rPr>
              <a:t>        }  </a:t>
            </a:r>
            <a:endParaRPr lang="en-US" altLang="zh-CN" sz="1800" b="1" dirty="0" smtClean="0">
              <a:solidFill>
                <a:srgbClr val="0000CC"/>
              </a:solidFill>
            </a:endParaRPr>
          </a:p>
          <a:p>
            <a:r>
              <a:rPr lang="en-US" altLang="zh-CN" sz="1800" b="1" dirty="0" smtClean="0">
                <a:solidFill>
                  <a:srgbClr val="0000CC"/>
                </a:solidFill>
              </a:rPr>
              <a:t>}           </a:t>
            </a:r>
            <a:endParaRPr lang="en-US" altLang="zh-CN" sz="1800" b="1" dirty="0">
              <a:solidFill>
                <a:srgbClr val="0000CC"/>
              </a:solidFill>
            </a:endParaRPr>
          </a:p>
        </p:txBody>
      </p:sp>
      <p:sp>
        <p:nvSpPr>
          <p:cNvPr id="5"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a:solidFill>
                  <a:srgbClr val="0000CC"/>
                </a:solidFill>
                <a:latin typeface="+mj-lt"/>
                <a:ea typeface="+mn-ea"/>
              </a:rPr>
              <a:t>4</a:t>
            </a:r>
            <a:r>
              <a:rPr lang="zh-CN" altLang="en-US" b="1" dirty="0" smtClean="0">
                <a:solidFill>
                  <a:srgbClr val="0000CC"/>
                </a:solidFill>
                <a:latin typeface="+mj-lt"/>
                <a:ea typeface="+mn-ea"/>
              </a:rPr>
              <a:t>、</a:t>
            </a:r>
            <a:r>
              <a:rPr lang="en-US" altLang="zh-CN" b="1" dirty="0" smtClean="0">
                <a:solidFill>
                  <a:srgbClr val="0000CC"/>
                </a:solidFill>
                <a:latin typeface="+mj-lt"/>
                <a:ea typeface="+mn-ea"/>
              </a:rPr>
              <a:t>select</a:t>
            </a:r>
            <a:r>
              <a:rPr lang="zh-CN" altLang="en-US" b="1" dirty="0" smtClean="0">
                <a:solidFill>
                  <a:srgbClr val="0000CC"/>
                </a:solidFill>
                <a:latin typeface="+mj-lt"/>
                <a:ea typeface="+mn-ea"/>
              </a:rPr>
              <a:t>具体实现</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98063" y="1053298"/>
            <a:ext cx="8275596" cy="5237716"/>
          </a:xfrm>
          <a:prstGeom prst="rect">
            <a:avLst/>
          </a:prstGeom>
        </p:spPr>
        <p:txBody>
          <a:bodyPr wrap="square">
            <a:spAutoFit/>
          </a:bodyPr>
          <a:lstStyle/>
          <a:p>
            <a:pPr algn="just">
              <a:lnSpc>
                <a:spcPct val="120000"/>
              </a:lnSpc>
              <a:spcBef>
                <a:spcPts val="600"/>
              </a:spcBef>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  传输控制协议（</a:t>
            </a:r>
            <a:r>
              <a:rPr lang="en-US" altLang="zh-CN" sz="2400" b="1" dirty="0" smtClean="0">
                <a:solidFill>
                  <a:srgbClr val="FF0000"/>
                </a:solidFill>
                <a:latin typeface="微软雅黑" panose="020B0503020204020204" pitchFamily="34" charset="-122"/>
                <a:ea typeface="微软雅黑" panose="020B0503020204020204" pitchFamily="34" charset="-122"/>
              </a:rPr>
              <a:t>Transmission Control Protocol</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TCP</a:t>
            </a:r>
            <a:r>
              <a:rPr lang="zh-CN" altLang="en-US" sz="2400" b="1" dirty="0" smtClean="0">
                <a:solidFill>
                  <a:srgbClr val="FF0000"/>
                </a:solidFill>
                <a:latin typeface="微软雅黑" panose="020B0503020204020204" pitchFamily="34" charset="-122"/>
                <a:ea typeface="微软雅黑" panose="020B0503020204020204" pitchFamily="34" charset="-122"/>
              </a:rPr>
              <a: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450215" indent="360045" algn="just">
              <a:lnSpc>
                <a:spcPct val="120000"/>
              </a:lnSpc>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TCP</a:t>
            </a:r>
            <a:r>
              <a:rPr lang="zh-CN" altLang="en-US" sz="2400" b="1" dirty="0" smtClean="0">
                <a:solidFill>
                  <a:srgbClr val="0000CC"/>
                </a:solidFill>
                <a:latin typeface="微软雅黑" panose="020B0503020204020204" pitchFamily="34" charset="-122"/>
                <a:ea typeface="微软雅黑" panose="020B0503020204020204" pitchFamily="34" charset="-122"/>
              </a:rPr>
              <a:t>提供的是面向连接、可靠的字节流服务</a:t>
            </a:r>
            <a:r>
              <a:rPr lang="zh-CN" altLang="en-US" sz="2400" dirty="0" smtClean="0">
                <a:solidFill>
                  <a:srgbClr val="0000CC"/>
                </a:solidFill>
                <a:latin typeface="微软雅黑" panose="020B0503020204020204" pitchFamily="34" charset="-122"/>
                <a:ea typeface="微软雅黑" panose="020B0503020204020204" pitchFamily="34" charset="-122"/>
              </a:rPr>
              <a:t>。当客户和服务器彼此交换数据前，必须先在双方之间建立一个</a:t>
            </a:r>
            <a:r>
              <a:rPr lang="en-US" altLang="zh-CN" sz="2400" dirty="0" smtClean="0">
                <a:solidFill>
                  <a:srgbClr val="0000CC"/>
                </a:solidFill>
                <a:latin typeface="微软雅黑" panose="020B0503020204020204" pitchFamily="34" charset="-122"/>
                <a:ea typeface="微软雅黑" panose="020B0503020204020204" pitchFamily="34" charset="-122"/>
              </a:rPr>
              <a:t>TCP</a:t>
            </a:r>
            <a:r>
              <a:rPr lang="zh-CN" altLang="en-US" sz="2400" dirty="0" smtClean="0">
                <a:solidFill>
                  <a:srgbClr val="0000CC"/>
                </a:solidFill>
                <a:latin typeface="微软雅黑" panose="020B0503020204020204" pitchFamily="34" charset="-122"/>
                <a:ea typeface="微软雅黑" panose="020B0503020204020204" pitchFamily="34" charset="-122"/>
              </a:rPr>
              <a:t>连接，之后才能传输数据。</a:t>
            </a:r>
            <a:r>
              <a:rPr lang="en-US" altLang="zh-CN" sz="2400" dirty="0" smtClean="0">
                <a:solidFill>
                  <a:srgbClr val="0000CC"/>
                </a:solidFill>
                <a:latin typeface="微软雅黑" panose="020B0503020204020204" pitchFamily="34" charset="-122"/>
                <a:ea typeface="微软雅黑" panose="020B0503020204020204" pitchFamily="34" charset="-122"/>
              </a:rPr>
              <a:t>TCP</a:t>
            </a:r>
            <a:r>
              <a:rPr lang="zh-CN" altLang="en-US" sz="2400" dirty="0" smtClean="0">
                <a:solidFill>
                  <a:srgbClr val="0000CC"/>
                </a:solidFill>
                <a:latin typeface="微软雅黑" panose="020B0503020204020204" pitchFamily="34" charset="-122"/>
                <a:ea typeface="微软雅黑" panose="020B0503020204020204" pitchFamily="34" charset="-122"/>
              </a:rPr>
              <a:t>提供超时重发，丢弃重复数据，检验数据，流量控制等功能，保证数据能从一端传到另一端。</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algn="just">
              <a:lnSpc>
                <a:spcPct val="120000"/>
              </a:lnSpc>
              <a:spcBef>
                <a:spcPts val="1200"/>
              </a:spcBef>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  用户数据报协议（</a:t>
            </a:r>
            <a:r>
              <a:rPr lang="en-US" altLang="zh-CN" sz="2400" b="1" dirty="0" smtClean="0">
                <a:solidFill>
                  <a:srgbClr val="FF0000"/>
                </a:solidFill>
                <a:latin typeface="微软雅黑" panose="020B0503020204020204" pitchFamily="34" charset="-122"/>
                <a:ea typeface="微软雅黑" panose="020B0503020204020204" pitchFamily="34" charset="-122"/>
              </a:rPr>
              <a:t>User Datagram Protocol</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UDP</a:t>
            </a:r>
            <a:r>
              <a:rPr lang="zh-CN" altLang="en-US" sz="2400" b="1" dirty="0" smtClean="0">
                <a:solidFill>
                  <a:srgbClr val="FF0000"/>
                </a:solidFill>
                <a:latin typeface="微软雅黑" panose="020B0503020204020204" pitchFamily="34" charset="-122"/>
                <a:ea typeface="微软雅黑" panose="020B0503020204020204" pitchFamily="34" charset="-122"/>
              </a:rPr>
              <a: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450215" indent="360045" algn="just">
              <a:lnSpc>
                <a:spcPct val="120000"/>
              </a:lnSpc>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UDP</a:t>
            </a:r>
            <a:r>
              <a:rPr lang="zh-CN" altLang="en-US" sz="2400" b="1" dirty="0" smtClean="0">
                <a:solidFill>
                  <a:srgbClr val="0000CC"/>
                </a:solidFill>
                <a:latin typeface="微软雅黑" panose="020B0503020204020204" pitchFamily="34" charset="-122"/>
                <a:ea typeface="微软雅黑" panose="020B0503020204020204" pitchFamily="34" charset="-122"/>
              </a:rPr>
              <a:t>不提供可靠性</a:t>
            </a:r>
            <a:r>
              <a:rPr lang="zh-CN" altLang="en-US" sz="2400" dirty="0" smtClean="0">
                <a:solidFill>
                  <a:srgbClr val="0000CC"/>
                </a:solidFill>
                <a:latin typeface="微软雅黑" panose="020B0503020204020204" pitchFamily="34" charset="-122"/>
                <a:ea typeface="微软雅黑" panose="020B0503020204020204" pitchFamily="34" charset="-122"/>
              </a:rPr>
              <a:t>，它只是把应用程序传给</a:t>
            </a:r>
            <a:r>
              <a:rPr lang="en-US" altLang="zh-CN" sz="2400" dirty="0" smtClean="0">
                <a:solidFill>
                  <a:srgbClr val="0000CC"/>
                </a:solidFill>
                <a:latin typeface="微软雅黑" panose="020B0503020204020204" pitchFamily="34" charset="-122"/>
                <a:ea typeface="微软雅黑" panose="020B0503020204020204" pitchFamily="34" charset="-122"/>
              </a:rPr>
              <a:t>IP</a:t>
            </a:r>
            <a:r>
              <a:rPr lang="zh-CN" altLang="en-US" sz="2400" dirty="0" smtClean="0">
                <a:solidFill>
                  <a:srgbClr val="0000CC"/>
                </a:solidFill>
                <a:latin typeface="微软雅黑" panose="020B0503020204020204" pitchFamily="34" charset="-122"/>
                <a:ea typeface="微软雅黑" panose="020B0503020204020204" pitchFamily="34" charset="-122"/>
              </a:rPr>
              <a:t>层的数据报发送出去，但是</a:t>
            </a:r>
            <a:r>
              <a:rPr lang="zh-CN" altLang="en-US" sz="2400" b="1" dirty="0" smtClean="0">
                <a:solidFill>
                  <a:srgbClr val="FF0000"/>
                </a:solidFill>
                <a:latin typeface="微软雅黑" panose="020B0503020204020204" pitchFamily="34" charset="-122"/>
                <a:ea typeface="微软雅黑" panose="020B0503020204020204" pitchFamily="34" charset="-122"/>
              </a:rPr>
              <a:t>并不保证它们能到达目的地</a:t>
            </a:r>
            <a:r>
              <a:rPr lang="zh-CN" altLang="en-US" sz="2400" dirty="0" smtClean="0">
                <a:solidFill>
                  <a:srgbClr val="0000CC"/>
                </a:solidFill>
                <a:latin typeface="微软雅黑" panose="020B0503020204020204" pitchFamily="34" charset="-122"/>
                <a:ea typeface="微软雅黑" panose="020B0503020204020204" pitchFamily="34" charset="-122"/>
              </a:rPr>
              <a:t>。由于</a:t>
            </a:r>
            <a:r>
              <a:rPr lang="en-US" altLang="zh-CN" sz="2400" dirty="0" smtClean="0">
                <a:solidFill>
                  <a:srgbClr val="0000CC"/>
                </a:solidFill>
                <a:latin typeface="微软雅黑" panose="020B0503020204020204" pitchFamily="34" charset="-122"/>
                <a:ea typeface="微软雅黑" panose="020B0503020204020204" pitchFamily="34" charset="-122"/>
              </a:rPr>
              <a:t>UDP</a:t>
            </a:r>
            <a:r>
              <a:rPr lang="zh-CN" altLang="en-US" sz="2400" dirty="0" smtClean="0">
                <a:solidFill>
                  <a:srgbClr val="0000CC"/>
                </a:solidFill>
                <a:latin typeface="微软雅黑" panose="020B0503020204020204" pitchFamily="34" charset="-122"/>
                <a:ea typeface="微软雅黑" panose="020B0503020204020204" pitchFamily="34" charset="-122"/>
              </a:rPr>
              <a:t>在传输数据报前不用在客户和服务器之间建立一个连接，且没有超时重发等机制，故而传输速度很快。</a:t>
            </a:r>
            <a:endParaRPr lang="zh-CN" altLang="en-US" sz="2400" dirty="0">
              <a:solidFill>
                <a:srgbClr val="0000CC"/>
              </a:solidFill>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a:solidFill>
                  <a:srgbClr val="0000CC"/>
                </a:solidFill>
                <a:latin typeface="+mj-lt"/>
                <a:ea typeface="+mn-ea"/>
              </a:rPr>
              <a:t>3</a:t>
            </a:r>
            <a:r>
              <a:rPr lang="zh-CN" altLang="en-US" b="1" dirty="0" smtClean="0">
                <a:solidFill>
                  <a:srgbClr val="0000CC"/>
                </a:solidFill>
                <a:latin typeface="+mj-lt"/>
                <a:ea typeface="+mn-ea"/>
              </a:rPr>
              <a:t>、</a:t>
            </a:r>
            <a:r>
              <a:rPr lang="en-US" altLang="zh-CN" b="1" dirty="0" smtClean="0">
                <a:solidFill>
                  <a:srgbClr val="0000CC"/>
                </a:solidFill>
                <a:latin typeface="+mj-lt"/>
                <a:ea typeface="+mn-ea"/>
              </a:rPr>
              <a:t>TCP</a:t>
            </a:r>
            <a:r>
              <a:rPr lang="zh-CN" altLang="en-US" b="1" dirty="0" smtClean="0">
                <a:solidFill>
                  <a:srgbClr val="0000CC"/>
                </a:solidFill>
                <a:latin typeface="+mj-lt"/>
                <a:ea typeface="+mn-ea"/>
              </a:rPr>
              <a:t>与</a:t>
            </a:r>
            <a:r>
              <a:rPr lang="en-US" altLang="zh-CN" b="1" dirty="0" smtClean="0">
                <a:solidFill>
                  <a:srgbClr val="0000CC"/>
                </a:solidFill>
                <a:latin typeface="+mj-lt"/>
                <a:ea typeface="+mn-ea"/>
              </a:rPr>
              <a:t>UDP</a:t>
            </a:r>
            <a:r>
              <a:rPr lang="zh-CN" altLang="en-US" b="1" dirty="0" smtClean="0">
                <a:solidFill>
                  <a:srgbClr val="0000CC"/>
                </a:solidFill>
                <a:latin typeface="+mj-lt"/>
                <a:ea typeface="+mn-ea"/>
              </a:rPr>
              <a:t>协议</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13315" y="1534160"/>
            <a:ext cx="5141166" cy="469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内容占位符 2"/>
          <p:cNvSpPr>
            <a:spLocks noGrp="1"/>
          </p:cNvSpPr>
          <p:nvPr>
            <p:ph idx="1"/>
          </p:nvPr>
        </p:nvSpPr>
        <p:spPr>
          <a:xfrm>
            <a:off x="496094" y="1171258"/>
            <a:ext cx="4055586" cy="4975541"/>
          </a:xfrm>
        </p:spPr>
        <p:txBody>
          <a:bodyPr/>
          <a:lstStyle/>
          <a:p>
            <a:pPr>
              <a:lnSpc>
                <a:spcPct val="150000"/>
              </a:lnSpc>
              <a:spcBef>
                <a:spcPts val="0"/>
              </a:spcBef>
              <a:buSzPct val="80000"/>
              <a:buFont typeface="Wingdings" panose="05000000000000000000" pitchFamily="2" charset="2"/>
              <a:buChar char="n"/>
            </a:pPr>
            <a:r>
              <a:rPr lang="zh-CN" altLang="en-US" sz="2400" b="0" dirty="0">
                <a:latin typeface="微软雅黑" panose="020B0503020204020204" pitchFamily="34" charset="-122"/>
                <a:ea typeface="微软雅黑" panose="020B0503020204020204" pitchFamily="34" charset="-122"/>
              </a:rPr>
              <a:t>在</a:t>
            </a:r>
            <a:r>
              <a:rPr lang="en-US" altLang="zh-CN" sz="2400" b="0" dirty="0">
                <a:latin typeface="微软雅黑" panose="020B0503020204020204" pitchFamily="34" charset="-122"/>
                <a:ea typeface="微软雅黑" panose="020B0503020204020204" pitchFamily="34" charset="-122"/>
              </a:rPr>
              <a:t>TCP/IP</a:t>
            </a:r>
            <a:r>
              <a:rPr lang="zh-CN" altLang="en-US" sz="2400" b="0" dirty="0">
                <a:latin typeface="微软雅黑" panose="020B0503020204020204" pitchFamily="34" charset="-122"/>
                <a:ea typeface="微软雅黑" panose="020B0503020204020204" pitchFamily="34" charset="-122"/>
              </a:rPr>
              <a:t>通信协议中，</a:t>
            </a:r>
            <a:r>
              <a:rPr lang="zh-CN" altLang="en-US" sz="2400" dirty="0">
                <a:solidFill>
                  <a:srgbClr val="FF0000"/>
                </a:solidFill>
                <a:latin typeface="微软雅黑" panose="020B0503020204020204" pitchFamily="34" charset="-122"/>
                <a:ea typeface="微软雅黑" panose="020B0503020204020204" pitchFamily="34" charset="-122"/>
              </a:rPr>
              <a:t>套接字（</a:t>
            </a:r>
            <a:r>
              <a:rPr lang="en-US" altLang="zh-CN" sz="2400" dirty="0">
                <a:solidFill>
                  <a:srgbClr val="FF0000"/>
                </a:solidFill>
                <a:latin typeface="微软雅黑" panose="020B0503020204020204" pitchFamily="34" charset="-122"/>
                <a:ea typeface="微软雅黑" panose="020B0503020204020204" pitchFamily="34" charset="-122"/>
              </a:rPr>
              <a:t>Socket</a:t>
            </a:r>
            <a:r>
              <a:rPr lang="zh-CN" altLang="en-US" sz="2400" dirty="0">
                <a:solidFill>
                  <a:srgbClr val="FF0000"/>
                </a:solidFill>
                <a:latin typeface="微软雅黑" panose="020B0503020204020204" pitchFamily="34" charset="-122"/>
                <a:ea typeface="微软雅黑" panose="020B0503020204020204" pitchFamily="34" charset="-122"/>
              </a:rPr>
              <a:t>）就是</a:t>
            </a:r>
            <a:r>
              <a:rPr lang="en-US" altLang="zh-CN" sz="2400" dirty="0">
                <a:solidFill>
                  <a:srgbClr val="FF0000"/>
                </a:solidFill>
                <a:latin typeface="微软雅黑" panose="020B0503020204020204" pitchFamily="34" charset="-122"/>
                <a:ea typeface="微软雅黑" panose="020B0503020204020204" pitchFamily="34" charset="-122"/>
              </a:rPr>
              <a:t>IP</a:t>
            </a:r>
            <a:r>
              <a:rPr lang="zh-CN" altLang="en-US" sz="2400" dirty="0">
                <a:solidFill>
                  <a:srgbClr val="FF0000"/>
                </a:solidFill>
                <a:latin typeface="微软雅黑" panose="020B0503020204020204" pitchFamily="34" charset="-122"/>
                <a:ea typeface="微软雅黑" panose="020B0503020204020204" pitchFamily="34" charset="-122"/>
              </a:rPr>
              <a:t>地址与端口号的组合</a:t>
            </a:r>
            <a:r>
              <a:rPr lang="zh-CN" altLang="en-US" sz="2400" b="0" dirty="0">
                <a:latin typeface="微软雅黑" panose="020B0503020204020204" pitchFamily="34" charset="-122"/>
                <a:ea typeface="微软雅黑" panose="020B0503020204020204" pitchFamily="34" charset="-122"/>
              </a:rPr>
              <a:t>。</a:t>
            </a:r>
            <a:endParaRPr lang="zh-CN" altLang="en-US" sz="2400" b="0" dirty="0">
              <a:latin typeface="微软雅黑" panose="020B0503020204020204" pitchFamily="34" charset="-122"/>
              <a:ea typeface="微软雅黑" panose="020B0503020204020204" pitchFamily="34" charset="-122"/>
            </a:endParaRPr>
          </a:p>
          <a:p>
            <a:pPr>
              <a:lnSpc>
                <a:spcPct val="150000"/>
              </a:lnSpc>
              <a:spcBef>
                <a:spcPts val="0"/>
              </a:spcBef>
              <a:buSzPct val="80000"/>
              <a:buFont typeface="Wingdings" panose="05000000000000000000" pitchFamily="2" charset="2"/>
              <a:buChar char="n"/>
            </a:pPr>
            <a:r>
              <a:rPr lang="zh-CN" altLang="en-US" sz="2400" b="0" dirty="0" smtClean="0">
                <a:latin typeface="微软雅黑" panose="020B0503020204020204" pitchFamily="34" charset="-122"/>
                <a:ea typeface="微软雅黑" panose="020B0503020204020204" pitchFamily="34" charset="-122"/>
              </a:rPr>
              <a:t>起源于</a:t>
            </a:r>
            <a:r>
              <a:rPr lang="en-US" altLang="zh-CN" sz="2400" b="0" dirty="0">
                <a:latin typeface="微软雅黑" panose="020B0503020204020204" pitchFamily="34" charset="-122"/>
                <a:ea typeface="微软雅黑" panose="020B0503020204020204" pitchFamily="34" charset="-122"/>
              </a:rPr>
              <a:t>80</a:t>
            </a:r>
            <a:r>
              <a:rPr lang="zh-CN" altLang="en-US" sz="2400" b="0" dirty="0">
                <a:latin typeface="微软雅黑" panose="020B0503020204020204" pitchFamily="34" charset="-122"/>
                <a:ea typeface="微软雅黑" panose="020B0503020204020204" pitchFamily="34" charset="-122"/>
              </a:rPr>
              <a:t>年代初期</a:t>
            </a:r>
            <a:r>
              <a:rPr lang="zh-CN" altLang="en-US" sz="2400" b="0" dirty="0" smtClean="0">
                <a:latin typeface="微软雅黑" panose="020B0503020204020204" pitchFamily="34" charset="-122"/>
                <a:ea typeface="微软雅黑" panose="020B0503020204020204" pitchFamily="34" charset="-122"/>
              </a:rPr>
              <a:t>，是</a:t>
            </a:r>
            <a:r>
              <a:rPr lang="zh-CN" altLang="en-US" sz="2400" b="0" dirty="0">
                <a:latin typeface="微软雅黑" panose="020B0503020204020204" pitchFamily="34" charset="-122"/>
                <a:ea typeface="微软雅黑" panose="020B0503020204020204" pitchFamily="34" charset="-122"/>
              </a:rPr>
              <a:t>所有因特网应用的</a:t>
            </a:r>
            <a:r>
              <a:rPr lang="zh-CN" altLang="en-US" sz="2400" b="0" dirty="0" smtClean="0">
                <a:latin typeface="微软雅黑" panose="020B0503020204020204" pitchFamily="34" charset="-122"/>
                <a:ea typeface="微软雅黑" panose="020B0503020204020204" pitchFamily="34" charset="-122"/>
              </a:rPr>
              <a:t>基础</a:t>
            </a:r>
            <a:r>
              <a:rPr lang="zh-CN" altLang="en-US" sz="2400" b="0" dirty="0">
                <a:latin typeface="微软雅黑" panose="020B0503020204020204" pitchFamily="34" charset="-122"/>
                <a:ea typeface="微软雅黑" panose="020B0503020204020204" pitchFamily="34" charset="-122"/>
              </a:rPr>
              <a:t>。</a:t>
            </a:r>
            <a:endParaRPr lang="en-US" altLang="zh-CN" sz="2400" b="0" dirty="0">
              <a:latin typeface="微软雅黑" panose="020B0503020204020204" pitchFamily="34" charset="-122"/>
              <a:ea typeface="微软雅黑" panose="020B0503020204020204" pitchFamily="34" charset="-122"/>
            </a:endParaRPr>
          </a:p>
          <a:p>
            <a:pPr>
              <a:lnSpc>
                <a:spcPct val="150000"/>
              </a:lnSpc>
              <a:spcBef>
                <a:spcPts val="0"/>
              </a:spcBef>
              <a:buSzPct val="80000"/>
              <a:buFont typeface="Wingdings" panose="05000000000000000000" pitchFamily="2" charset="2"/>
              <a:buChar char="n"/>
            </a:pPr>
            <a:r>
              <a:rPr lang="zh-CN" altLang="en-US" sz="2400" b="0" dirty="0">
                <a:latin typeface="微软雅黑" panose="020B0503020204020204" pitchFamily="34" charset="-122"/>
                <a:ea typeface="微软雅黑" panose="020B0503020204020204" pitchFamily="34" charset="-122"/>
              </a:rPr>
              <a:t>对于网络应用程序而言，</a:t>
            </a:r>
            <a:r>
              <a:rPr lang="en-US" altLang="zh-CN" sz="2400" b="0" dirty="0">
                <a:latin typeface="微软雅黑" panose="020B0503020204020204" pitchFamily="34" charset="-122"/>
                <a:ea typeface="微软雅黑" panose="020B0503020204020204" pitchFamily="34" charset="-122"/>
              </a:rPr>
              <a:t>Socket</a:t>
            </a:r>
            <a:r>
              <a:rPr lang="zh-CN" altLang="en-US" sz="2400" b="0" dirty="0">
                <a:latin typeface="微软雅黑" panose="020B0503020204020204" pitchFamily="34" charset="-122"/>
                <a:ea typeface="微软雅黑" panose="020B0503020204020204" pitchFamily="34" charset="-122"/>
              </a:rPr>
              <a:t>是进程间（远程）通信的一种机制</a:t>
            </a:r>
            <a:endParaRPr lang="zh-CN" altLang="en-US" sz="2400" b="0" dirty="0">
              <a:latin typeface="微软雅黑" panose="020B0503020204020204" pitchFamily="34" charset="-122"/>
              <a:ea typeface="微软雅黑" panose="020B0503020204020204" pitchFamily="34" charset="-122"/>
            </a:endParaRPr>
          </a:p>
        </p:txBody>
      </p:sp>
      <p:sp>
        <p:nvSpPr>
          <p:cNvPr id="39"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a:solidFill>
                  <a:srgbClr val="0000CC"/>
                </a:solidFill>
                <a:latin typeface="+mj-lt"/>
                <a:ea typeface="+mn-ea"/>
              </a:rPr>
              <a:t>4</a:t>
            </a:r>
            <a:r>
              <a:rPr lang="zh-CN" altLang="en-US" b="1" dirty="0" smtClean="0">
                <a:solidFill>
                  <a:srgbClr val="0000CC"/>
                </a:solidFill>
                <a:latin typeface="+mj-lt"/>
                <a:ea typeface="+mn-ea"/>
              </a:rPr>
              <a:t>、</a:t>
            </a:r>
            <a:r>
              <a:rPr lang="zh-CN" altLang="en-US" b="1" dirty="0">
                <a:solidFill>
                  <a:srgbClr val="0000CC"/>
                </a:solidFill>
                <a:latin typeface="+mj-lt"/>
                <a:ea typeface="+mn-ea"/>
              </a:rPr>
              <a:t>套接字</a:t>
            </a:r>
            <a:endParaRPr lang="zh-CN" altLang="en-US" b="1" dirty="0" smtClean="0">
              <a:solidFill>
                <a:srgbClr val="0000CC"/>
              </a:solidFill>
              <a:latin typeface="+mj-lt"/>
              <a:ea typeface="+mn-ea"/>
            </a:endParaRP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嵌入式系统原理及应用教程第4章">
  <a:themeElements>
    <a:clrScheme name="sample 3">
      <a:dk1>
        <a:srgbClr val="0B398B"/>
      </a:dk1>
      <a:lt1>
        <a:srgbClr val="D1D1D1"/>
      </a:lt1>
      <a:dk2>
        <a:srgbClr val="000072"/>
      </a:dk2>
      <a:lt2>
        <a:srgbClr val="FFFFFF"/>
      </a:lt2>
      <a:accent1>
        <a:srgbClr val="003BB2"/>
      </a:accent1>
      <a:accent2>
        <a:srgbClr val="4DA6FF"/>
      </a:accent2>
      <a:accent3>
        <a:srgbClr val="AAAABC"/>
      </a:accent3>
      <a:accent4>
        <a:srgbClr val="B2B2B2"/>
      </a:accent4>
      <a:accent5>
        <a:srgbClr val="AAAFD5"/>
      </a:accent5>
      <a:accent6>
        <a:srgbClr val="4596E7"/>
      </a:accent6>
      <a:hlink>
        <a:srgbClr val="00D69E"/>
      </a:hlink>
      <a:folHlink>
        <a:srgbClr val="D46AE8"/>
      </a:folHlink>
    </a:clrScheme>
    <a:fontScheme name="sampl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9525">
          <a:solidFill>
            <a:srgbClr val="000000"/>
          </a:solidFill>
          <a:round/>
        </a:ln>
      </a:spPr>
      <a:bodyPr/>
      <a:lstStyle>
        <a:defPPr algn="ctr">
          <a:defRPr sz="1600" b="1" dirty="0">
            <a:solidFill>
              <a:srgbClr val="0000CC"/>
            </a:solidFill>
            <a:latin typeface="+mn-ea"/>
            <a:ea typeface="+mn-ea"/>
          </a:defRPr>
        </a:defPPr>
      </a:lstStyle>
    </a:spDef>
  </a:objectDefaults>
  <a:extraClrSchemeLst>
    <a:extraClrScheme>
      <a:clrScheme name="sample 1">
        <a:dk1>
          <a:srgbClr val="333333"/>
        </a:dk1>
        <a:lt1>
          <a:srgbClr val="FFFFFF"/>
        </a:lt1>
        <a:dk2>
          <a:srgbClr val="470E03"/>
        </a:dk2>
        <a:lt2>
          <a:srgbClr val="FFFFFF"/>
        </a:lt2>
        <a:accent1>
          <a:srgbClr val="CC6600"/>
        </a:accent1>
        <a:accent2>
          <a:srgbClr val="99CCFF"/>
        </a:accent2>
        <a:accent3>
          <a:srgbClr val="B1AAAA"/>
        </a:accent3>
        <a:accent4>
          <a:srgbClr val="DADADA"/>
        </a:accent4>
        <a:accent5>
          <a:srgbClr val="E2B8AA"/>
        </a:accent5>
        <a:accent6>
          <a:srgbClr val="8AB9E7"/>
        </a:accent6>
        <a:hlink>
          <a:srgbClr val="2EB62E"/>
        </a:hlink>
        <a:folHlink>
          <a:srgbClr val="E88A00"/>
        </a:folHlink>
      </a:clrScheme>
      <a:clrMap bg1="dk2" tx1="lt1" bg2="dk1" tx2="lt2" accent1="accent1" accent2="accent2" accent3="accent3" accent4="accent4" accent5="accent5" accent6="accent6" hlink="hlink" folHlink="folHlink"/>
    </a:extraClrScheme>
    <a:extraClrScheme>
      <a:clrScheme name="sample 2">
        <a:dk1>
          <a:srgbClr val="000000"/>
        </a:dk1>
        <a:lt1>
          <a:srgbClr val="D1D1D1"/>
        </a:lt1>
        <a:dk2>
          <a:srgbClr val="003600"/>
        </a:dk2>
        <a:lt2>
          <a:srgbClr val="FFFFFF"/>
        </a:lt2>
        <a:accent1>
          <a:srgbClr val="26A84E"/>
        </a:accent1>
        <a:accent2>
          <a:srgbClr val="C7E46A"/>
        </a:accent2>
        <a:accent3>
          <a:srgbClr val="AAAEAA"/>
        </a:accent3>
        <a:accent4>
          <a:srgbClr val="B2B2B2"/>
        </a:accent4>
        <a:accent5>
          <a:srgbClr val="ACD1B2"/>
        </a:accent5>
        <a:accent6>
          <a:srgbClr val="B4CF5F"/>
        </a:accent6>
        <a:hlink>
          <a:srgbClr val="00D69E"/>
        </a:hlink>
        <a:folHlink>
          <a:srgbClr val="4466A4"/>
        </a:folHlink>
      </a:clrScheme>
      <a:clrMap bg1="dk2" tx1="lt1" bg2="dk1" tx2="lt2" accent1="accent1" accent2="accent2" accent3="accent3" accent4="accent4" accent5="accent5" accent6="accent6" hlink="hlink" folHlink="folHlink"/>
    </a:extraClrScheme>
    <a:extraClrScheme>
      <a:clrScheme name="sample 3">
        <a:dk1>
          <a:srgbClr val="0B398B"/>
        </a:dk1>
        <a:lt1>
          <a:srgbClr val="D1D1D1"/>
        </a:lt1>
        <a:dk2>
          <a:srgbClr val="000072"/>
        </a:dk2>
        <a:lt2>
          <a:srgbClr val="FFFFFF"/>
        </a:lt2>
        <a:accent1>
          <a:srgbClr val="003BB2"/>
        </a:accent1>
        <a:accent2>
          <a:srgbClr val="4DA6FF"/>
        </a:accent2>
        <a:accent3>
          <a:srgbClr val="AAAABC"/>
        </a:accent3>
        <a:accent4>
          <a:srgbClr val="B2B2B2"/>
        </a:accent4>
        <a:accent5>
          <a:srgbClr val="AAAFD5"/>
        </a:accent5>
        <a:accent6>
          <a:srgbClr val="4596E7"/>
        </a:accent6>
        <a:hlink>
          <a:srgbClr val="00D69E"/>
        </a:hlink>
        <a:folHlink>
          <a:srgbClr val="D46A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嵌入式系统原理及应用教程第4章</Template>
  <TotalTime>0</TotalTime>
  <Words>16345</Words>
  <Application>WPS 演示</Application>
  <PresentationFormat>全屏显示(4:3)</PresentationFormat>
  <Paragraphs>1093</Paragraphs>
  <Slides>71</Slides>
  <Notes>36</Notes>
  <HiddenSlides>10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71</vt:i4>
      </vt:variant>
    </vt:vector>
  </HeadingPairs>
  <TitlesOfParts>
    <vt:vector size="88" baseType="lpstr">
      <vt:lpstr>Arial</vt:lpstr>
      <vt:lpstr>宋体</vt:lpstr>
      <vt:lpstr>Wingdings</vt:lpstr>
      <vt:lpstr>文鼎中特广告体</vt:lpstr>
      <vt:lpstr>Times New Roman</vt:lpstr>
      <vt:lpstr>楷体_GB2312</vt:lpstr>
      <vt:lpstr>Times</vt:lpstr>
      <vt:lpstr>Times</vt:lpstr>
      <vt:lpstr>微软雅黑</vt:lpstr>
      <vt:lpstr>Arial Unicode MS</vt:lpstr>
      <vt:lpstr>楷体</vt:lpstr>
      <vt:lpstr>Agency FB</vt:lpstr>
      <vt:lpstr>Verdana</vt:lpstr>
      <vt:lpstr>ZapfDingbats</vt:lpstr>
      <vt:lpstr>Comic Sans MS</vt:lpstr>
      <vt:lpstr>Wingdings 2</vt:lpstr>
      <vt:lpstr>嵌入式系统原理及应用教程第4章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struct  sockaddr的结构 </vt:lpstr>
      <vt:lpstr>struct　sockaddr_in数据结构：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7.4.1　Web服务器</vt:lpstr>
      <vt:lpstr>1、建立Web服务器的主要步骤 </vt:lpstr>
      <vt:lpstr>（1）建立客户端与服务器端的socket套接字通信</vt:lpstr>
      <vt:lpstr>（2）客户端连接处理 </vt:lpstr>
      <vt:lpstr>（2）客户端连接处理 </vt:lpstr>
      <vt:lpstr>（2）客户端连接处理 </vt:lpstr>
      <vt:lpstr>（3）分析和处理客户请求 </vt:lpstr>
      <vt:lpstr>（4）复制一个Web文档副本发送给客户</vt:lpstr>
      <vt:lpstr>【例7-3】编写一个简易的Web服务器程序。（见教材）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海波</cp:lastModifiedBy>
  <cp:revision>2842</cp:revision>
  <dcterms:created xsi:type="dcterms:W3CDTF">2011-03-10T01:48:00Z</dcterms:created>
  <dcterms:modified xsi:type="dcterms:W3CDTF">2021-06-02T04:36:53Z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9410CEBA88CD4E8CADA49FC6CD9A819E</vt:lpwstr>
  </property>
</Properties>
</file>