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9"/>
  </p:handoutMasterIdLst>
  <p:sldIdLst>
    <p:sldId id="494" r:id="rId3"/>
    <p:sldId id="495" r:id="rId4"/>
    <p:sldId id="1063" r:id="rId6"/>
    <p:sldId id="1151" r:id="rId7"/>
    <p:sldId id="1111" r:id="rId8"/>
    <p:sldId id="1145" r:id="rId9"/>
    <p:sldId id="1113" r:id="rId10"/>
    <p:sldId id="1112" r:id="rId11"/>
    <p:sldId id="1114" r:id="rId12"/>
    <p:sldId id="1115" r:id="rId13"/>
    <p:sldId id="1116" r:id="rId14"/>
    <p:sldId id="1118" r:id="rId15"/>
    <p:sldId id="1119" r:id="rId16"/>
    <p:sldId id="1121" r:id="rId17"/>
    <p:sldId id="1066" r:id="rId18"/>
    <p:sldId id="1122" r:id="rId19"/>
    <p:sldId id="1123" r:id="rId20"/>
    <p:sldId id="1124" r:id="rId21"/>
    <p:sldId id="1125" r:id="rId22"/>
    <p:sldId id="1067" r:id="rId23"/>
    <p:sldId id="1126" r:id="rId24"/>
    <p:sldId id="1128" r:id="rId25"/>
    <p:sldId id="1149" r:id="rId26"/>
    <p:sldId id="1069" r:id="rId27"/>
    <p:sldId id="1146" r:id="rId28"/>
    <p:sldId id="1130" r:id="rId29"/>
    <p:sldId id="1150" r:id="rId30"/>
    <p:sldId id="1131" r:id="rId31"/>
    <p:sldId id="1132" r:id="rId32"/>
    <p:sldId id="1133" r:id="rId33"/>
    <p:sldId id="1135" r:id="rId34"/>
    <p:sldId id="1134" r:id="rId35"/>
    <p:sldId id="1136" r:id="rId36"/>
    <p:sldId id="1137" r:id="rId37"/>
    <p:sldId id="1138" r:id="rId38"/>
    <p:sldId id="1139" r:id="rId39"/>
    <p:sldId id="1129" r:id="rId40"/>
    <p:sldId id="1140" r:id="rId41"/>
    <p:sldId id="1141" r:id="rId42"/>
    <p:sldId id="1072" r:id="rId43"/>
    <p:sldId id="1073" r:id="rId44"/>
    <p:sldId id="1074" r:id="rId45"/>
    <p:sldId id="1075" r:id="rId46"/>
    <p:sldId id="1076" r:id="rId47"/>
    <p:sldId id="1077" r:id="rId48"/>
    <p:sldId id="1079" r:id="rId49"/>
    <p:sldId id="1080" r:id="rId50"/>
    <p:sldId id="1081" r:id="rId51"/>
    <p:sldId id="1142" r:id="rId52"/>
    <p:sldId id="1083" r:id="rId53"/>
    <p:sldId id="1084" r:id="rId54"/>
    <p:sldId id="1085" r:id="rId55"/>
    <p:sldId id="1086" r:id="rId56"/>
    <p:sldId id="1087" r:id="rId57"/>
    <p:sldId id="1088" r:id="rId58"/>
    <p:sldId id="1089" r:id="rId59"/>
    <p:sldId id="1143" r:id="rId60"/>
    <p:sldId id="1091" r:id="rId61"/>
    <p:sldId id="1092" r:id="rId62"/>
    <p:sldId id="1093" r:id="rId63"/>
    <p:sldId id="1094" r:id="rId64"/>
    <p:sldId id="1095" r:id="rId65"/>
    <p:sldId id="1096" r:id="rId66"/>
    <p:sldId id="1097" r:id="rId67"/>
    <p:sldId id="1098" r:id="rId68"/>
    <p:sldId id="1099" r:id="rId69"/>
    <p:sldId id="1144" r:id="rId70"/>
    <p:sldId id="1102" r:id="rId71"/>
    <p:sldId id="1103" r:id="rId72"/>
    <p:sldId id="1105" r:id="rId73"/>
    <p:sldId id="1106" r:id="rId74"/>
    <p:sldId id="1107" r:id="rId75"/>
    <p:sldId id="1108" r:id="rId76"/>
    <p:sldId id="1109" r:id="rId77"/>
    <p:sldId id="1110" r:id="rId78"/>
  </p:sldIdLst>
  <p:sldSz cx="9144000" cy="6858000" type="screen4x3"/>
  <p:notesSz cx="6858000" cy="9947275"/>
  <p:defaultTextStyle>
    <a:defPPr>
      <a:defRPr lang="zh-CN"/>
    </a:defPPr>
    <a:lvl1pPr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3300"/>
    <a:srgbClr val="0055FE"/>
    <a:srgbClr val="99CCFF"/>
    <a:srgbClr val="FFFFCC"/>
    <a:srgbClr val="FF5050"/>
    <a:srgbClr val="003366"/>
    <a:srgbClr val="000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7" autoAdjust="0"/>
    <p:restoredTop sz="88916" autoAdjust="0"/>
  </p:normalViewPr>
  <p:slideViewPr>
    <p:cSldViewPr snapToGrid="0">
      <p:cViewPr varScale="1">
        <p:scale>
          <a:sx n="69" d="100"/>
          <a:sy n="69" d="100"/>
        </p:scale>
        <p:origin x="118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284"/>
    </p:cViewPr>
  </p:sorterViewPr>
  <p:notesViewPr>
    <p:cSldViewPr snapToGrid="0">
      <p:cViewPr varScale="1">
        <p:scale>
          <a:sx n="81" d="100"/>
          <a:sy n="81" d="100"/>
        </p:scale>
        <p:origin x="-1230" y="-102"/>
      </p:cViewPr>
      <p:guideLst>
        <p:guide orient="horz" pos="3133"/>
        <p:guide pos="2160"/>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handoutMaster" Target="handoutMasters/handoutMaster1.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46FAA2C5-FFEB-4317-AE37-905123FA2A3C}" type="datetimeFigureOut">
              <a:rPr lang="zh-CN" altLang="en-US" smtClean="0"/>
            </a:fld>
            <a:endParaRPr lang="zh-CN" altLang="en-US"/>
          </a:p>
        </p:txBody>
      </p:sp>
      <p:sp>
        <p:nvSpPr>
          <p:cNvPr id="4" name="页脚占位符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00FCA2BE-8F46-46D6-88CA-2B5CCE2667D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97364"/>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6019" name="Rectangle 3"/>
          <p:cNvSpPr>
            <a:spLocks noGrp="1" noChangeArrowheads="1"/>
          </p:cNvSpPr>
          <p:nvPr>
            <p:ph type="dt" idx="1"/>
          </p:nvPr>
        </p:nvSpPr>
        <p:spPr bwMode="auto">
          <a:xfrm>
            <a:off x="3884613" y="0"/>
            <a:ext cx="2971800" cy="497364"/>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36196" name="Rectangle 4"/>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ln>
        </p:spPr>
      </p:sp>
      <p:sp>
        <p:nvSpPr>
          <p:cNvPr id="86021" name="Rectangle 5"/>
          <p:cNvSpPr>
            <a:spLocks noGrp="1" noChangeArrowheads="1"/>
          </p:cNvSpPr>
          <p:nvPr>
            <p:ph type="body" sz="quarter" idx="3"/>
          </p:nvPr>
        </p:nvSpPr>
        <p:spPr bwMode="auto">
          <a:xfrm>
            <a:off x="685800" y="4724956"/>
            <a:ext cx="5486400" cy="4476274"/>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6022" name="Rectangle 6"/>
          <p:cNvSpPr>
            <a:spLocks noGrp="1" noChangeArrowheads="1"/>
          </p:cNvSpPr>
          <p:nvPr>
            <p:ph type="ftr" sz="quarter" idx="4"/>
          </p:nvPr>
        </p:nvSpPr>
        <p:spPr bwMode="auto">
          <a:xfrm>
            <a:off x="0" y="9448185"/>
            <a:ext cx="2971800" cy="497364"/>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6023" name="Rectangle 7"/>
          <p:cNvSpPr>
            <a:spLocks noGrp="1" noChangeArrowheads="1"/>
          </p:cNvSpPr>
          <p:nvPr>
            <p:ph type="sldNum" sz="quarter" idx="5"/>
          </p:nvPr>
        </p:nvSpPr>
        <p:spPr bwMode="auto">
          <a:xfrm>
            <a:off x="3884613" y="9448185"/>
            <a:ext cx="2971800" cy="497364"/>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FF47F261-1A46-4EE7-92E8-38CF68948EA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8627848-7399-4783-9240-152DF175C48E}" type="slidenum">
              <a:rPr lang="en-US" altLang="zh-CN" smtClean="0"/>
            </a:fld>
            <a:endParaRPr lang="en-US" altLang="zh-CN" smtClean="0"/>
          </a:p>
        </p:txBody>
      </p:sp>
      <p:sp>
        <p:nvSpPr>
          <p:cNvPr id="53251" name="幻灯片图像占位符 1"/>
          <p:cNvSpPr>
            <a:spLocks noGrp="1" noRot="1" noChangeAspect="1" noTextEdit="1"/>
          </p:cNvSpPr>
          <p:nvPr>
            <p:ph type="sldImg"/>
          </p:nvPr>
        </p:nvSpPr>
        <p:spPr/>
      </p:sp>
      <p:sp>
        <p:nvSpPr>
          <p:cNvPr id="53252" name="备注占位符 2"/>
          <p:cNvSpPr>
            <a:spLocks noGrp="1"/>
          </p:cNvSpPr>
          <p:nvPr>
            <p:ph type="body" idx="1"/>
          </p:nvPr>
        </p:nvSpPr>
        <p:spPr>
          <a:xfrm>
            <a:off x="685800" y="5140030"/>
            <a:ext cx="5486400" cy="4869502"/>
          </a:xfrm>
          <a:noFill/>
          <a:ln w="9525"/>
        </p:spPr>
        <p:txBody>
          <a:bodyPr wrap="square"/>
          <a:lstStyle/>
          <a:p>
            <a:pPr eaLnBrk="1" hangingPunct="1">
              <a:spcBef>
                <a:spcPct val="0"/>
              </a:spcBef>
            </a:pPr>
            <a:endParaRPr lang="en-US" altLang="zh-CN" dirty="0" smtClean="0"/>
          </a:p>
        </p:txBody>
      </p:sp>
      <p:sp>
        <p:nvSpPr>
          <p:cNvPr id="53253" name="灯片编号占位符 3"/>
          <p:cNvSpPr txBox="1">
            <a:spLocks noGrp="1"/>
          </p:cNvSpPr>
          <p:nvPr/>
        </p:nvSpPr>
        <p:spPr bwMode="auto">
          <a:xfrm>
            <a:off x="3884613" y="10278182"/>
            <a:ext cx="2971800" cy="541056"/>
          </a:xfrm>
          <a:prstGeom prst="rect">
            <a:avLst/>
          </a:prstGeom>
          <a:noFill/>
          <a:ln w="9525">
            <a:noFill/>
            <a:miter lim="800000"/>
          </a:ln>
        </p:spPr>
        <p:txBody>
          <a:bodyPr anchor="b"/>
          <a:lstStyle/>
          <a:p>
            <a:pPr algn="r"/>
            <a:fld id="{879FB6C2-B935-4E8E-AA9C-BC4CD736EE0E}"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p:cSld name="标题幻灯片">
    <p:spTree>
      <p:nvGrpSpPr>
        <p:cNvPr id="1" name=""/>
        <p:cNvGrpSpPr/>
        <p:nvPr/>
      </p:nvGrpSpPr>
      <p:grpSpPr>
        <a:xfrm>
          <a:off x="0" y="0"/>
          <a:ext cx="0" cy="0"/>
          <a:chOff x="0" y="0"/>
          <a:chExt cx="0" cy="0"/>
        </a:xfrm>
      </p:grpSpPr>
      <p:sp>
        <p:nvSpPr>
          <p:cNvPr id="7" name="Rectangle 10"/>
          <p:cNvSpPr>
            <a:spLocks noChangeArrowheads="1"/>
          </p:cNvSpPr>
          <p:nvPr userDrawn="1"/>
        </p:nvSpPr>
        <p:spPr bwMode="white">
          <a:xfrm>
            <a:off x="2627313" y="692150"/>
            <a:ext cx="6315075" cy="1301750"/>
          </a:xfrm>
          <a:prstGeom prst="rect">
            <a:avLst/>
          </a:prstGeom>
          <a:noFill/>
          <a:ln w="9525">
            <a:noFill/>
            <a:miter lim="800000"/>
          </a:ln>
          <a:effectLst/>
        </p:spPr>
        <p:txBody>
          <a:bodyPr anchor="ctr"/>
          <a:lstStyle/>
          <a:p>
            <a:pPr>
              <a:defRPr/>
            </a:pPr>
            <a:r>
              <a:rPr lang="zh-CN" altLang="en-US" sz="4000" b="1">
                <a:solidFill>
                  <a:schemeClr val="tx2"/>
                </a:solidFill>
                <a:latin typeface="Times New Roman" panose="02020603050405020304" pitchFamily="18" charset="0"/>
                <a:ea typeface="楷体_GB2312" panose="02010609030101010101" pitchFamily="49" charset="-122"/>
              </a:rPr>
              <a:t>嵌入式系统原理及应用教程</a:t>
            </a:r>
            <a:endParaRPr lang="zh-CN" altLang="en-US" sz="4000" b="1">
              <a:solidFill>
                <a:schemeClr val="tx2"/>
              </a:solidFill>
              <a:latin typeface="Times New Roman" panose="02020603050405020304" pitchFamily="18" charset="0"/>
              <a:ea typeface="楷体_GB2312" panose="02010609030101010101" pitchFamily="49" charset="-122"/>
            </a:endParaRPr>
          </a:p>
        </p:txBody>
      </p:sp>
      <p:sp>
        <p:nvSpPr>
          <p:cNvPr id="9" name="Rectangle 6"/>
          <p:cNvSpPr>
            <a:spLocks noGrp="1" noChangeArrowheads="1"/>
          </p:cNvSpPr>
          <p:nvPr>
            <p:ph type="dt" sz="half" idx="10"/>
          </p:nvPr>
        </p:nvSpPr>
        <p:spPr>
          <a:xfrm>
            <a:off x="457200" y="6477000"/>
            <a:ext cx="2133600" cy="244475"/>
          </a:xfrm>
        </p:spPr>
        <p:txBody>
          <a:bodyPr/>
          <a:lstStyle>
            <a:lvl1pPr>
              <a:defRPr sz="1200"/>
            </a:lvl1pPr>
          </a:lstStyle>
          <a:p>
            <a:pPr>
              <a:defRPr/>
            </a:pPr>
            <a:endParaRPr lang="en-US" altLang="zh-CN"/>
          </a:p>
        </p:txBody>
      </p:sp>
      <p:sp>
        <p:nvSpPr>
          <p:cNvPr id="10" name="Rectangle 7"/>
          <p:cNvSpPr>
            <a:spLocks noGrp="1" noChangeArrowheads="1"/>
          </p:cNvSpPr>
          <p:nvPr>
            <p:ph type="ftr" sz="quarter" idx="11"/>
          </p:nvPr>
        </p:nvSpPr>
        <p:spPr>
          <a:xfrm>
            <a:off x="3124200" y="6477000"/>
            <a:ext cx="2895600" cy="244475"/>
          </a:xfrm>
        </p:spPr>
        <p:txBody>
          <a:bodyPr/>
          <a:lstStyle>
            <a:lvl1pPr>
              <a:defRPr sz="1200"/>
            </a:lvl1pPr>
          </a:lstStyle>
          <a:p>
            <a:pPr>
              <a:defRPr/>
            </a:pPr>
            <a:endParaRPr lang="en-US" altLang="zh-CN"/>
          </a:p>
        </p:txBody>
      </p:sp>
      <p:sp>
        <p:nvSpPr>
          <p:cNvPr id="11" name="Rectangle 8"/>
          <p:cNvSpPr>
            <a:spLocks noGrp="1" noChangeArrowheads="1"/>
          </p:cNvSpPr>
          <p:nvPr>
            <p:ph type="sldNum" sz="quarter" idx="12"/>
          </p:nvPr>
        </p:nvSpPr>
        <p:spPr>
          <a:xfrm>
            <a:off x="6553200" y="6477000"/>
            <a:ext cx="2133600" cy="244475"/>
          </a:xfrm>
        </p:spPr>
        <p:txBody>
          <a:bodyPr/>
          <a:lstStyle>
            <a:lvl1pPr>
              <a:defRPr sz="1200"/>
            </a:lvl1pPr>
          </a:lstStyle>
          <a:p>
            <a:pPr>
              <a:defRPr/>
            </a:pPr>
            <a:fld id="{9CA3FB00-AEC8-4D31-A107-18E25BE6F68E}"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F70240DA-EB96-4F40-84C4-D5F1041F6722}" type="slidenum">
              <a:rPr lang="en-US" altLang="zh-CN"/>
            </a:fld>
            <a:endParaRPr lang="en-US" altLang="zh-CN"/>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228600"/>
            <a:ext cx="2095500" cy="6629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228600"/>
            <a:ext cx="6134100" cy="6629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848429C6-C7EE-4A8B-920C-0A2E933DE9F2}" type="slidenum">
              <a:rPr lang="en-US" altLang="zh-CN"/>
            </a:fld>
            <a:endParaRPr lang="en-US" altLang="zh-CN"/>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71628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609725"/>
            <a:ext cx="8229600" cy="5248275"/>
          </a:xfrm>
        </p:spPr>
        <p:txBody>
          <a:bodyPr/>
          <a:lstStyle/>
          <a:p>
            <a:pPr lvl="0"/>
            <a:r>
              <a:rPr lang="zh-CN" altLang="en-US" noProof="0" smtClean="0"/>
              <a:t>单击图标添加表格</a:t>
            </a:r>
            <a:endParaRPr lang="zh-CN" altLang="en-US" noProof="0" smtClean="0"/>
          </a:p>
        </p:txBody>
      </p:sp>
      <p:sp>
        <p:nvSpPr>
          <p:cNvPr id="4" name="Rectangle 3"/>
          <p:cNvSpPr>
            <a:spLocks noGrp="1" noChangeArrowheads="1"/>
          </p:cNvSpPr>
          <p:nvPr>
            <p:ph type="dt" sz="half" idx="10"/>
          </p:nvPr>
        </p:nvSpPr>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04FAEB68-EDE1-48E0-9731-A062AD7C29B7}" type="slidenum">
              <a:rPr lang="en-US" altLang="zh-CN"/>
            </a:fld>
            <a:endParaRPr lang="en-US" altLang="zh-CN"/>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48A4DD4F-F5BB-4C48-A429-261A15828944}"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3"/>
          <p:cNvSpPr>
            <a:spLocks noGrp="1" noChangeArrowheads="1"/>
          </p:cNvSpPr>
          <p:nvPr>
            <p:ph type="dt" sz="half" idx="10"/>
          </p:nvPr>
        </p:nvSpPr>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B976FD8E-BC0E-4FAF-929B-42DBCDE07ADE}" type="slidenum">
              <a:rPr lang="en-US" altLang="zh-CN"/>
            </a:fld>
            <a:endParaRPr lang="en-US" altLang="zh-CN"/>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5E7EA5F2-D70B-4ADF-8D00-163612D83317}" type="slidenum">
              <a:rPr lang="en-US" altLang="zh-CN"/>
            </a:fld>
            <a:endParaRPr lang="en-US" altLang="zh-CN"/>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3"/>
          <p:cNvSpPr>
            <a:spLocks noGrp="1" noChangeArrowheads="1"/>
          </p:cNvSpPr>
          <p:nvPr>
            <p:ph type="dt" sz="half" idx="10"/>
          </p:nvPr>
        </p:nvSpPr>
        <p:spPr/>
        <p:txBody>
          <a:bodyPr/>
          <a:lstStyle>
            <a:lvl1pPr>
              <a:defRPr/>
            </a:lvl1pPr>
          </a:lstStyle>
          <a:p>
            <a:pPr>
              <a:defRPr/>
            </a:pPr>
            <a:endParaRPr lang="en-US" altLang="zh-CN"/>
          </a:p>
        </p:txBody>
      </p:sp>
      <p:sp>
        <p:nvSpPr>
          <p:cNvPr id="8" name="Rectangle 4"/>
          <p:cNvSpPr>
            <a:spLocks noGrp="1" noChangeArrowheads="1"/>
          </p:cNvSpPr>
          <p:nvPr>
            <p:ph type="ftr" sz="quarter" idx="11"/>
          </p:nvPr>
        </p:nvSpPr>
        <p:spPr/>
        <p:txBody>
          <a:bodyPr/>
          <a:lstStyle>
            <a:lvl1pPr>
              <a:defRPr/>
            </a:lvl1pPr>
          </a:lstStyle>
          <a:p>
            <a:pPr>
              <a:defRPr/>
            </a:pPr>
            <a:endParaRPr lang="en-US" altLang="zh-CN"/>
          </a:p>
        </p:txBody>
      </p:sp>
      <p:sp>
        <p:nvSpPr>
          <p:cNvPr id="9" name="Rectangle 5"/>
          <p:cNvSpPr>
            <a:spLocks noGrp="1" noChangeArrowheads="1"/>
          </p:cNvSpPr>
          <p:nvPr>
            <p:ph type="sldNum" sz="quarter" idx="12"/>
          </p:nvPr>
        </p:nvSpPr>
        <p:spPr/>
        <p:txBody>
          <a:bodyPr/>
          <a:lstStyle>
            <a:lvl1pPr>
              <a:defRPr/>
            </a:lvl1pPr>
          </a:lstStyle>
          <a:p>
            <a:pPr>
              <a:defRPr/>
            </a:pPr>
            <a:fld id="{3FA8F371-DDBB-4ED1-BC19-B8BB83E45EA8}" type="slidenum">
              <a:rPr lang="en-US" altLang="zh-CN"/>
            </a:fld>
            <a:endParaRPr lang="en-US" altLang="zh-CN"/>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p:txBody>
          <a:bodyPr/>
          <a:lstStyle>
            <a:lvl1pPr>
              <a:defRPr/>
            </a:lvl1pPr>
          </a:lstStyle>
          <a:p>
            <a:pPr>
              <a:defRPr/>
            </a:pPr>
            <a:endParaRPr lang="en-US" altLang="zh-CN"/>
          </a:p>
        </p:txBody>
      </p:sp>
      <p:sp>
        <p:nvSpPr>
          <p:cNvPr id="4" name="Rectangle 4"/>
          <p:cNvSpPr>
            <a:spLocks noGrp="1" noChangeArrowheads="1"/>
          </p:cNvSpPr>
          <p:nvPr>
            <p:ph type="ftr" sz="quarter" idx="11"/>
          </p:nvPr>
        </p:nvSpPr>
        <p:spPr/>
        <p:txBody>
          <a:bodyPr/>
          <a:lstStyle>
            <a:lvl1pPr>
              <a:defRPr/>
            </a:lvl1pPr>
          </a:lstStyle>
          <a:p>
            <a:pPr>
              <a:defRPr/>
            </a:pPr>
            <a:endParaRPr lang="en-US" altLang="zh-CN"/>
          </a:p>
        </p:txBody>
      </p:sp>
      <p:sp>
        <p:nvSpPr>
          <p:cNvPr id="5" name="Rectangle 5"/>
          <p:cNvSpPr>
            <a:spLocks noGrp="1" noChangeArrowheads="1"/>
          </p:cNvSpPr>
          <p:nvPr>
            <p:ph type="sldNum" sz="quarter" idx="12"/>
          </p:nvPr>
        </p:nvSpPr>
        <p:spPr/>
        <p:txBody>
          <a:bodyPr/>
          <a:lstStyle>
            <a:lvl1pPr>
              <a:defRPr/>
            </a:lvl1pPr>
          </a:lstStyle>
          <a:p>
            <a:pPr>
              <a:defRPr/>
            </a:pPr>
            <a:fld id="{97F17537-8E0B-4F5F-BFD9-33F8F2A78942}" type="slidenum">
              <a:rPr lang="en-US" altLang="zh-CN"/>
            </a:fld>
            <a:endParaRPr lang="en-US" altLang="zh-CN"/>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vl1pPr>
          </a:lstStyle>
          <a:p>
            <a:pPr>
              <a:defRPr/>
            </a:pPr>
            <a:endParaRPr lang="en-US" altLang="zh-CN"/>
          </a:p>
        </p:txBody>
      </p:sp>
      <p:sp>
        <p:nvSpPr>
          <p:cNvPr id="3" name="Rectangle 4"/>
          <p:cNvSpPr>
            <a:spLocks noGrp="1" noChangeArrowheads="1"/>
          </p:cNvSpPr>
          <p:nvPr>
            <p:ph type="ftr" sz="quarter" idx="11"/>
          </p:nvPr>
        </p:nvSpPr>
        <p:spPr/>
        <p:txBody>
          <a:bodyPr/>
          <a:lstStyle>
            <a:lvl1pPr>
              <a:defRPr/>
            </a:lvl1pPr>
          </a:lstStyle>
          <a:p>
            <a:pPr>
              <a:defRPr/>
            </a:pPr>
            <a:endParaRPr lang="en-US" altLang="zh-CN"/>
          </a:p>
        </p:txBody>
      </p:sp>
      <p:sp>
        <p:nvSpPr>
          <p:cNvPr id="4" name="Rectangle 5"/>
          <p:cNvSpPr>
            <a:spLocks noGrp="1" noChangeArrowheads="1"/>
          </p:cNvSpPr>
          <p:nvPr>
            <p:ph type="sldNum" sz="quarter" idx="12"/>
          </p:nvPr>
        </p:nvSpPr>
        <p:spPr/>
        <p:txBody>
          <a:bodyPr/>
          <a:lstStyle>
            <a:lvl1pPr>
              <a:defRPr/>
            </a:lvl1pPr>
          </a:lstStyle>
          <a:p>
            <a:pPr>
              <a:defRPr/>
            </a:pPr>
            <a:fld id="{2FE7F327-47C0-400D-A77B-0C0707B3FD61}" type="slidenum">
              <a:rPr lang="en-US" altLang="zh-CN"/>
            </a:fld>
            <a:endParaRPr lang="en-US" altLang="zh-CN"/>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3"/>
          <p:cNvSpPr>
            <a:spLocks noGrp="1" noChangeArrowheads="1"/>
          </p:cNvSpPr>
          <p:nvPr>
            <p:ph type="dt" sz="half" idx="10"/>
          </p:nvPr>
        </p:nvSpPr>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C0E61320-1ABB-4935-A69F-A831F91BA37A}" type="slidenum">
              <a:rPr lang="en-US" altLang="zh-CN"/>
            </a:fld>
            <a:endParaRPr lang="en-US" altLang="zh-CN"/>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3"/>
          <p:cNvSpPr>
            <a:spLocks noGrp="1" noChangeArrowheads="1"/>
          </p:cNvSpPr>
          <p:nvPr>
            <p:ph type="dt" sz="half" idx="10"/>
          </p:nvPr>
        </p:nvSpPr>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B2E3E282-F83E-4758-89AA-989A0A77927C}" type="slidenum">
              <a:rPr lang="en-US" altLang="zh-CN"/>
            </a:fld>
            <a:endParaRPr lang="en-US" altLang="zh-CN"/>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457200" y="1609725"/>
            <a:ext cx="8229600" cy="5248275"/>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一级标题</a:t>
            </a:r>
            <a:endParaRPr lang="zh-CN" altLang="en-US" dirty="0" smtClean="0"/>
          </a:p>
          <a:p>
            <a:pPr lvl="1"/>
            <a:r>
              <a:rPr lang="zh-CN" altLang="en-US" dirty="0" smtClean="0"/>
              <a:t>二级标题</a:t>
            </a:r>
            <a:endParaRPr lang="zh-CN" altLang="en-US" dirty="0" smtClean="0"/>
          </a:p>
          <a:p>
            <a:pPr lvl="2"/>
            <a:r>
              <a:rPr lang="zh-CN" altLang="en-US" dirty="0" smtClean="0"/>
              <a:t>三级标题</a:t>
            </a:r>
            <a:endParaRPr lang="zh-CN" altLang="en-US" dirty="0" smtClean="0"/>
          </a:p>
        </p:txBody>
      </p:sp>
      <p:sp>
        <p:nvSpPr>
          <p:cNvPr id="3075" name="Rectangle 3"/>
          <p:cNvSpPr>
            <a:spLocks noGrp="1" noChangeArrowheads="1"/>
          </p:cNvSpPr>
          <p:nvPr>
            <p:ph type="dt" sz="half" idx="2"/>
          </p:nvPr>
        </p:nvSpPr>
        <p:spPr bwMode="auto">
          <a:xfrm>
            <a:off x="457200" y="6400800"/>
            <a:ext cx="21336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a:defRPr/>
            </a:pPr>
            <a:endParaRPr lang="en-US" altLang="zh-CN"/>
          </a:p>
        </p:txBody>
      </p:sp>
      <p:sp>
        <p:nvSpPr>
          <p:cNvPr id="3076" name="Rectangle 4"/>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4"/>
          </p:nvPr>
        </p:nvSpPr>
        <p:spPr bwMode="auto">
          <a:xfrm>
            <a:off x="6553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a:defRPr/>
            </a:pPr>
            <a:fld id="{20E04964-1779-4DED-89F8-0FA911829D34}" type="slidenum">
              <a:rPr lang="en-US" altLang="zh-CN"/>
            </a:fld>
            <a:endParaRPr lang="en-US" altLang="zh-CN"/>
          </a:p>
        </p:txBody>
      </p:sp>
      <p:sp>
        <p:nvSpPr>
          <p:cNvPr id="1030" name="Rectangle 6"/>
          <p:cNvSpPr>
            <a:spLocks noGrp="1" noChangeArrowheads="1"/>
          </p:cNvSpPr>
          <p:nvPr>
            <p:ph type="title"/>
          </p:nvPr>
        </p:nvSpPr>
        <p:spPr bwMode="black">
          <a:xfrm>
            <a:off x="304800" y="228600"/>
            <a:ext cx="7162800" cy="838200"/>
          </a:xfrm>
          <a:prstGeom prst="rect">
            <a:avLst/>
          </a:prstGeom>
          <a:noFill/>
          <a:ln w="9525">
            <a:noFill/>
            <a:miter lim="800000"/>
          </a:ln>
        </p:spPr>
        <p:txBody>
          <a:bodyPr vert="horz" wrap="square" lIns="91440" tIns="45720" rIns="91440" bIns="45720" numCol="1" anchor="ctr" anchorCtr="0" compatLnSpc="1"/>
          <a:lstStyle/>
          <a:p>
            <a:pPr lvl="0"/>
            <a:endParaRPr lang="zh-CN" altLang="zh-CN" dirty="0" smtClean="0"/>
          </a:p>
        </p:txBody>
      </p:sp>
      <p:sp>
        <p:nvSpPr>
          <p:cNvPr id="10" name="Rectangle 13"/>
          <p:cNvSpPr txBox="1">
            <a:spLocks noChangeArrowheads="1"/>
          </p:cNvSpPr>
          <p:nvPr userDrawn="1"/>
        </p:nvSpPr>
        <p:spPr bwMode="auto">
          <a:xfrm>
            <a:off x="0" y="6468299"/>
            <a:ext cx="533400" cy="381000"/>
          </a:xfrm>
          <a:prstGeom prst="rect">
            <a:avLst/>
          </a:prstGeom>
          <a:noFill/>
          <a:ln w="9525">
            <a:noFill/>
            <a:miter lim="800000"/>
          </a:ln>
          <a:effectLst/>
        </p:spPr>
        <p:txBody>
          <a:bodyPr vert="horz" wrap="square" lIns="91440" tIns="45720" rIns="91440" bIns="45720" numCol="1" anchor="b" anchorCtr="0" compatLnSpc="1"/>
          <a:lstStyle>
            <a:lvl1pPr algn="r">
              <a:defRPr sz="1400" b="1">
                <a:solidFill>
                  <a:schemeClr val="folHlink"/>
                </a:solidFill>
                <a:latin typeface="文鼎中特广告体" pitchFamily="33" charset="-122"/>
                <a:ea typeface="文鼎中特广告体" pitchFamily="33"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66EED6D-2BCF-49C3-A2BB-5D9F30128102}" type="slidenum">
              <a:rPr kumimoji="0" lang="en-US" altLang="zh-CN" sz="1400" b="1" i="0" u="none" strike="noStrike" kern="1200" cap="none" spc="0" normalizeH="0" baseline="0" noProof="0" smtClean="0">
                <a:ln>
                  <a:noFill/>
                </a:ln>
                <a:solidFill>
                  <a:schemeClr val="bg2"/>
                </a:solidFill>
                <a:effectLst/>
                <a:uLnTx/>
                <a:uFillTx/>
                <a:latin typeface="文鼎中特广告体" pitchFamily="33" charset="-122"/>
                <a:ea typeface="文鼎中特广告体" pitchFamily="33" charset="-122"/>
                <a:cs typeface="+mn-cs"/>
              </a:rPr>
            </a:fld>
            <a:endParaRPr kumimoji="0" lang="en-US" altLang="zh-CN" sz="1400" b="1" i="0" u="none" strike="noStrike" kern="1200" cap="none" spc="0" normalizeH="0" baseline="0" noProof="0" dirty="0">
              <a:ln>
                <a:noFill/>
              </a:ln>
              <a:solidFill>
                <a:schemeClr val="bg2"/>
              </a:solidFill>
              <a:effectLst/>
              <a:uLnTx/>
              <a:uFillTx/>
              <a:latin typeface="文鼎中特广告体" pitchFamily="33" charset="-122"/>
              <a:ea typeface="文鼎中特广告体" pitchFamily="33" charset="-122"/>
              <a:cs typeface="+mn-cs"/>
            </a:endParaRPr>
          </a:p>
        </p:txBody>
      </p:sp>
      <p:sp>
        <p:nvSpPr>
          <p:cNvPr id="11" name="Line 8"/>
          <p:cNvSpPr>
            <a:spLocks noChangeShapeType="1"/>
          </p:cNvSpPr>
          <p:nvPr userDrawn="1"/>
        </p:nvSpPr>
        <p:spPr bwMode="auto">
          <a:xfrm>
            <a:off x="228600" y="1071563"/>
            <a:ext cx="8686800" cy="0"/>
          </a:xfrm>
          <a:prstGeom prst="line">
            <a:avLst/>
          </a:prstGeom>
          <a:noFill/>
          <a:ln w="57150" cmpd="thinThick">
            <a:solidFill>
              <a:schemeClr val="bg2"/>
            </a:solidFill>
            <a:round/>
          </a:ln>
          <a:effectLst/>
        </p:spPr>
        <p:txBody>
          <a:bodyPr/>
          <a:lstStyle/>
          <a:p>
            <a:pPr>
              <a:defRPr/>
            </a:pPr>
            <a:endParaRPr lang="zh-CN" altLang="en-US">
              <a:latin typeface="Arial" panose="020B0604020202020204" pitchFamily="34" charset="0"/>
              <a:ea typeface="宋体" panose="02010600030101010101" pitchFamily="2" charset="-122"/>
            </a:endParaRPr>
          </a:p>
        </p:txBody>
      </p:sp>
      <p:pic>
        <p:nvPicPr>
          <p:cNvPr id="2" name="Picture 1" descr="C:\Users\Puhb\Pictures\川农图片\川农图标.jpg"/>
          <p:cNvPicPr>
            <a:picLocks noChangeAspect="1" noChangeArrowheads="1"/>
          </p:cNvPicPr>
          <p:nvPr userDrawn="1"/>
        </p:nvPicPr>
        <p:blipFill>
          <a:blip r:embed="rId13" cstate="print">
            <a:duotone>
              <a:schemeClr val="accent6">
                <a:shade val="45000"/>
                <a:satMod val="135000"/>
              </a:schemeClr>
              <a:prstClr val="white"/>
            </a:duotone>
          </a:blip>
          <a:srcRect/>
          <a:stretch>
            <a:fillRect/>
          </a:stretch>
        </p:blipFill>
        <p:spPr bwMode="auto">
          <a:xfrm>
            <a:off x="8172406" y="116632"/>
            <a:ext cx="785818" cy="785818"/>
          </a:xfrm>
          <a:prstGeom prst="rect">
            <a:avLst/>
          </a:prstGeom>
          <a:noFill/>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fade/>
  </p:transition>
  <p:timing>
    <p:tnLst>
      <p:par>
        <p:cTn id="1" dur="indefinite" restart="never" nodeType="tmRoot"/>
      </p:par>
    </p:tnLst>
  </p:timing>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p:titleStyle>
    <p:bodyStyle>
      <a:lvl1pPr marL="342900" indent="-342900" algn="l" rtl="0" eaLnBrk="0" fontAlgn="base" hangingPunct="0">
        <a:spcBef>
          <a:spcPct val="20000"/>
        </a:spcBef>
        <a:spcAft>
          <a:spcPct val="0"/>
        </a:spcAft>
        <a:buClr>
          <a:schemeClr val="accent1"/>
        </a:buClr>
        <a:buSzPct val="60000"/>
        <a:buFont typeface="Wingdings" panose="05000000000000000000" pitchFamily="2" charset="2"/>
        <a:buChar char="u"/>
        <a:defRPr sz="2600" b="1">
          <a:solidFill>
            <a:srgbClr val="0000CC"/>
          </a:solidFill>
          <a:latin typeface="+mn-lt"/>
          <a:ea typeface="+mn-ea"/>
          <a:cs typeface="+mn-cs"/>
        </a:defRPr>
      </a:lvl1pPr>
      <a:lvl2pPr marL="742950" indent="-28575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CC0000"/>
          </a:solidFill>
          <a:latin typeface="+mn-lt"/>
          <a:ea typeface="+mn-ea"/>
        </a:defRPr>
      </a:lvl2pPr>
      <a:lvl3pPr marL="1143000" indent="-22860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0000CC"/>
          </a:solidFill>
          <a:latin typeface="+mn-lt"/>
          <a:ea typeface="+mn-ea"/>
        </a:defRPr>
      </a:lvl3pPr>
      <a:lvl4pPr marL="1600200" indent="-228600" algn="l" rtl="0" eaLnBrk="0" fontAlgn="base" hangingPunct="0">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966E86-E3A8-4193-A1CC-5683A48C4E42}" type="datetime1">
              <a:rPr lang="zh-CN" altLang="en-US" smtClean="0"/>
            </a:fld>
            <a:endParaRPr lang="en-US" altLang="zh-CN" b="0"/>
          </a:p>
        </p:txBody>
      </p:sp>
      <p:sp>
        <p:nvSpPr>
          <p:cNvPr id="5" name="灯片编号占位符 4"/>
          <p:cNvSpPr>
            <a:spLocks noGrp="1"/>
          </p:cNvSpPr>
          <p:nvPr>
            <p:ph type="sldNum" sz="quarter" idx="11"/>
          </p:nvPr>
        </p:nvSpPr>
        <p:spPr/>
        <p:txBody>
          <a:bodyPr/>
          <a:lstStyle/>
          <a:p>
            <a:fld id="{F04D6F5C-4C03-4147-A0EF-08368CF5AD09}" type="slidenum">
              <a:rPr lang="en-US" altLang="zh-CN" smtClean="0"/>
            </a:fld>
            <a:endParaRPr lang="en-US" altLang="zh-CN" b="0"/>
          </a:p>
        </p:txBody>
      </p:sp>
      <p:sp>
        <p:nvSpPr>
          <p:cNvPr id="6" name="矩形 5"/>
          <p:cNvSpPr/>
          <p:nvPr/>
        </p:nvSpPr>
        <p:spPr>
          <a:xfrm>
            <a:off x="6143636" y="5795963"/>
            <a:ext cx="2795577" cy="10620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8" name="图片 2" descr="1 - 副本.jpg"/>
          <p:cNvPicPr>
            <a:picLocks noChangeAspect="1"/>
          </p:cNvPicPr>
          <p:nvPr/>
        </p:nvPicPr>
        <p:blipFill>
          <a:blip r:embed="rId1"/>
          <a:srcRect/>
          <a:stretch>
            <a:fillRect/>
          </a:stretch>
        </p:blipFill>
        <p:spPr bwMode="auto">
          <a:xfrm>
            <a:off x="3286125" y="5765800"/>
            <a:ext cx="1079500" cy="1079500"/>
          </a:xfrm>
          <a:prstGeom prst="rect">
            <a:avLst/>
          </a:prstGeom>
          <a:noFill/>
          <a:ln w="9525">
            <a:noFill/>
            <a:miter lim="800000"/>
            <a:headEnd/>
            <a:tailEnd/>
          </a:ln>
        </p:spPr>
      </p:pic>
      <p:pic>
        <p:nvPicPr>
          <p:cNvPr id="9" name="图片 3" descr="2 - 副本.jpg"/>
          <p:cNvPicPr>
            <a:picLocks noChangeAspect="1"/>
          </p:cNvPicPr>
          <p:nvPr/>
        </p:nvPicPr>
        <p:blipFill>
          <a:blip r:embed="rId2"/>
          <a:srcRect/>
          <a:stretch>
            <a:fillRect/>
          </a:stretch>
        </p:blipFill>
        <p:spPr bwMode="auto">
          <a:xfrm>
            <a:off x="4381500" y="5765800"/>
            <a:ext cx="1079500" cy="1079500"/>
          </a:xfrm>
          <a:prstGeom prst="rect">
            <a:avLst/>
          </a:prstGeom>
          <a:noFill/>
          <a:ln w="9525">
            <a:noFill/>
            <a:miter lim="800000"/>
            <a:headEnd/>
            <a:tailEnd/>
          </a:ln>
        </p:spPr>
      </p:pic>
      <p:pic>
        <p:nvPicPr>
          <p:cNvPr id="10" name="图片 4" descr="3 - 信息学院.png"/>
          <p:cNvPicPr>
            <a:picLocks noChangeAspect="1"/>
          </p:cNvPicPr>
          <p:nvPr/>
        </p:nvPicPr>
        <p:blipFill>
          <a:blip r:embed="rId3"/>
          <a:srcRect/>
          <a:stretch>
            <a:fillRect/>
          </a:stretch>
        </p:blipFill>
        <p:spPr bwMode="auto">
          <a:xfrm>
            <a:off x="5476875" y="5765800"/>
            <a:ext cx="1079500" cy="1079500"/>
          </a:xfrm>
          <a:prstGeom prst="rect">
            <a:avLst/>
          </a:prstGeom>
          <a:noFill/>
          <a:ln w="9525">
            <a:noFill/>
            <a:miter lim="800000"/>
            <a:headEnd/>
            <a:tailEnd/>
          </a:ln>
        </p:spPr>
      </p:pic>
      <p:pic>
        <p:nvPicPr>
          <p:cNvPr id="11" name="图片 5" descr="4 - 树林.png"/>
          <p:cNvPicPr>
            <a:picLocks noChangeAspect="1"/>
          </p:cNvPicPr>
          <p:nvPr/>
        </p:nvPicPr>
        <p:blipFill>
          <a:blip r:embed="rId4"/>
          <a:srcRect/>
          <a:stretch>
            <a:fillRect/>
          </a:stretch>
        </p:blipFill>
        <p:spPr bwMode="auto">
          <a:xfrm>
            <a:off x="2198688" y="5765800"/>
            <a:ext cx="1079500" cy="1079500"/>
          </a:xfrm>
          <a:prstGeom prst="rect">
            <a:avLst/>
          </a:prstGeom>
          <a:noFill/>
          <a:ln w="9525">
            <a:noFill/>
            <a:miter lim="800000"/>
            <a:headEnd/>
            <a:tailEnd/>
          </a:ln>
        </p:spPr>
      </p:pic>
      <p:pic>
        <p:nvPicPr>
          <p:cNvPr id="12" name="图片 6" descr="5 - 校庆.png"/>
          <p:cNvPicPr>
            <a:picLocks noChangeAspect="1"/>
          </p:cNvPicPr>
          <p:nvPr/>
        </p:nvPicPr>
        <p:blipFill>
          <a:blip r:embed="rId5"/>
          <a:srcRect/>
          <a:stretch>
            <a:fillRect/>
          </a:stretch>
        </p:blipFill>
        <p:spPr bwMode="auto">
          <a:xfrm>
            <a:off x="1103313" y="5765800"/>
            <a:ext cx="1079500" cy="1079500"/>
          </a:xfrm>
          <a:prstGeom prst="rect">
            <a:avLst/>
          </a:prstGeom>
          <a:noFill/>
          <a:ln w="9525">
            <a:noFill/>
            <a:miter lim="800000"/>
            <a:headEnd/>
            <a:tailEnd/>
          </a:ln>
        </p:spPr>
      </p:pic>
      <p:pic>
        <p:nvPicPr>
          <p:cNvPr id="15" name="图片 19" descr="6.jpg"/>
          <p:cNvPicPr/>
          <p:nvPr/>
        </p:nvPicPr>
        <p:blipFill>
          <a:blip r:embed="rId6"/>
          <a:srcRect/>
          <a:stretch>
            <a:fillRect/>
          </a:stretch>
        </p:blipFill>
        <p:spPr bwMode="auto">
          <a:xfrm>
            <a:off x="7938" y="5765800"/>
            <a:ext cx="1079500" cy="1079500"/>
          </a:xfrm>
          <a:prstGeom prst="rect">
            <a:avLst/>
          </a:prstGeom>
          <a:noFill/>
          <a:ln w="9525">
            <a:noFill/>
            <a:miter lim="800000"/>
            <a:headEnd/>
            <a:tailEnd/>
          </a:ln>
        </p:spPr>
      </p:pic>
      <p:pic>
        <p:nvPicPr>
          <p:cNvPr id="16" name="图片 14" descr="QQ截图20151206154612.png"/>
          <p:cNvPicPr>
            <a:picLocks noChangeAspect="1"/>
          </p:cNvPicPr>
          <p:nvPr/>
        </p:nvPicPr>
        <p:blipFill>
          <a:blip r:embed="rId7"/>
          <a:srcRect/>
          <a:stretch>
            <a:fillRect/>
          </a:stretch>
        </p:blipFill>
        <p:spPr bwMode="auto">
          <a:xfrm>
            <a:off x="227013" y="215900"/>
            <a:ext cx="3248025" cy="693738"/>
          </a:xfrm>
          <a:prstGeom prst="rect">
            <a:avLst/>
          </a:prstGeom>
          <a:noFill/>
          <a:ln w="9525">
            <a:noFill/>
            <a:miter lim="800000"/>
            <a:headEnd/>
            <a:tailEnd/>
          </a:ln>
        </p:spPr>
      </p:pic>
      <p:sp>
        <p:nvSpPr>
          <p:cNvPr id="18" name="Rectangle 2"/>
          <p:cNvSpPr txBox="1">
            <a:spLocks noChangeArrowheads="1"/>
          </p:cNvSpPr>
          <p:nvPr/>
        </p:nvSpPr>
        <p:spPr>
          <a:xfrm>
            <a:off x="1214414" y="1857375"/>
            <a:ext cx="6500813" cy="785813"/>
          </a:xfrm>
          <a:prstGeom prst="rect">
            <a:avLst/>
          </a:prstGeom>
        </p:spPr>
        <p:txBody>
          <a:bodyPr/>
          <a:lstStyle/>
          <a:p>
            <a:pPr algn="ctr">
              <a:defRPr/>
            </a:pPr>
            <a:r>
              <a:rPr lang="en-US" altLang="zh-CN" sz="4000" b="1" kern="0" dirty="0">
                <a:solidFill>
                  <a:srgbClr val="0000CC"/>
                </a:solidFill>
                <a:latin typeface="Times" pitchFamily="18" charset="0"/>
                <a:ea typeface="+mj-ea"/>
                <a:cs typeface="+mj-cs"/>
              </a:rPr>
              <a:t>《</a:t>
            </a:r>
            <a:r>
              <a:rPr lang="zh-CN" altLang="en-US" sz="4000" b="1" kern="0" dirty="0">
                <a:solidFill>
                  <a:srgbClr val="0000CC"/>
                </a:solidFill>
                <a:latin typeface="Times" pitchFamily="18" charset="0"/>
                <a:ea typeface="+mj-ea"/>
                <a:cs typeface="+mj-cs"/>
              </a:rPr>
              <a:t>嵌入式系统设计与应用</a:t>
            </a:r>
            <a:r>
              <a:rPr lang="en-US" altLang="zh-CN" sz="4000" b="1" kern="0" dirty="0">
                <a:solidFill>
                  <a:srgbClr val="0000CC"/>
                </a:solidFill>
                <a:latin typeface="Times" pitchFamily="18" charset="0"/>
                <a:ea typeface="+mj-ea"/>
                <a:cs typeface="+mj-cs"/>
              </a:rPr>
              <a:t>》</a:t>
            </a:r>
            <a:endParaRPr lang="en-US" altLang="zh-CN" sz="4000" b="1" kern="0" dirty="0">
              <a:solidFill>
                <a:srgbClr val="0000CC"/>
              </a:solidFill>
              <a:latin typeface="Times" pitchFamily="18" charset="0"/>
              <a:ea typeface="+mj-ea"/>
              <a:cs typeface="+mj-cs"/>
            </a:endParaRPr>
          </a:p>
          <a:p>
            <a:pPr algn="ctr">
              <a:defRPr/>
            </a:pPr>
            <a:endParaRPr lang="zh-CN" altLang="zh-CN" sz="3600" kern="0" dirty="0">
              <a:solidFill>
                <a:schemeClr val="accent1"/>
              </a:solidFill>
              <a:latin typeface="Times" pitchFamily="18" charset="0"/>
              <a:ea typeface="+mj-ea"/>
              <a:cs typeface="+mj-cs"/>
            </a:endParaRPr>
          </a:p>
        </p:txBody>
      </p:sp>
      <p:sp>
        <p:nvSpPr>
          <p:cNvPr id="19" name="Rectangle 2"/>
          <p:cNvSpPr txBox="1">
            <a:spLocks noChangeArrowheads="1"/>
          </p:cNvSpPr>
          <p:nvPr/>
        </p:nvSpPr>
        <p:spPr>
          <a:xfrm>
            <a:off x="1857356" y="4214813"/>
            <a:ext cx="4929187" cy="584200"/>
          </a:xfrm>
          <a:prstGeom prst="rect">
            <a:avLst/>
          </a:prstGeom>
        </p:spPr>
        <p:txBody>
          <a:bodyPr/>
          <a:lstStyle/>
          <a:p>
            <a:pPr algn="ctr">
              <a:defRPr/>
            </a:pPr>
            <a:r>
              <a:rPr lang="zh-CN" altLang="en-US" b="1" kern="0" dirty="0">
                <a:solidFill>
                  <a:schemeClr val="accent1">
                    <a:lumMod val="75000"/>
                  </a:schemeClr>
                </a:solidFill>
                <a:latin typeface="楷体_GB2312" panose="02010609030101010101" pitchFamily="49" charset="-122"/>
              </a:rPr>
              <a:t>蒲海波 </a:t>
            </a:r>
            <a:r>
              <a:rPr lang="en-US" altLang="zh-CN" b="1" kern="0" dirty="0">
                <a:solidFill>
                  <a:schemeClr val="accent1">
                    <a:lumMod val="75000"/>
                  </a:schemeClr>
                </a:solidFill>
                <a:latin typeface="Times"/>
              </a:rPr>
              <a:t>puhb@sicau.edu.cn</a:t>
            </a:r>
            <a:endParaRPr lang="en-US" altLang="zh-CN" b="1" kern="0" dirty="0">
              <a:solidFill>
                <a:schemeClr val="accent1">
                  <a:lumMod val="75000"/>
                </a:schemeClr>
              </a:solidFill>
              <a:latin typeface="Times"/>
            </a:endParaRPr>
          </a:p>
        </p:txBody>
      </p:sp>
      <p:sp>
        <p:nvSpPr>
          <p:cNvPr id="20" name="Rectangle 2"/>
          <p:cNvSpPr txBox="1">
            <a:spLocks noChangeArrowheads="1"/>
          </p:cNvSpPr>
          <p:nvPr/>
        </p:nvSpPr>
        <p:spPr>
          <a:xfrm>
            <a:off x="493709" y="3071816"/>
            <a:ext cx="7935943" cy="785812"/>
          </a:xfrm>
          <a:prstGeom prst="rect">
            <a:avLst/>
          </a:prstGeom>
        </p:spPr>
        <p:txBody>
          <a:bodyPr/>
          <a:lstStyle/>
          <a:p>
            <a:pPr algn="ctr">
              <a:defRPr/>
            </a:pPr>
            <a:r>
              <a:rPr lang="zh-CN" altLang="en-US" sz="3200" b="1" kern="0" dirty="0" smtClean="0">
                <a:solidFill>
                  <a:srgbClr val="0000CC"/>
                </a:solidFill>
                <a:latin typeface="+mj-lt"/>
                <a:ea typeface="+mj-ea"/>
                <a:cs typeface="+mj-cs"/>
              </a:rPr>
              <a:t>第</a:t>
            </a:r>
            <a:r>
              <a:rPr lang="en-US" altLang="zh-CN" sz="3200" b="1" kern="0" dirty="0" smtClean="0">
                <a:solidFill>
                  <a:srgbClr val="0000CC"/>
                </a:solidFill>
                <a:latin typeface="+mj-lt"/>
                <a:ea typeface="+mj-ea"/>
                <a:cs typeface="+mj-cs"/>
              </a:rPr>
              <a:t>9</a:t>
            </a:r>
            <a:r>
              <a:rPr lang="zh-CN" altLang="en-US" sz="3200" b="1" kern="0" dirty="0" smtClean="0">
                <a:solidFill>
                  <a:srgbClr val="0000CC"/>
                </a:solidFill>
                <a:latin typeface="+mj-lt"/>
                <a:ea typeface="+mj-ea"/>
                <a:cs typeface="+mj-cs"/>
              </a:rPr>
              <a:t>章 设备驱动程序开发</a:t>
            </a:r>
            <a:r>
              <a:rPr lang="zh-CN" altLang="en-US" sz="3200" b="1" kern="0" dirty="0">
                <a:solidFill>
                  <a:srgbClr val="0000CC"/>
                </a:solidFill>
                <a:latin typeface="+mj-lt"/>
                <a:ea typeface="+mj-ea"/>
                <a:cs typeface="+mj-cs"/>
              </a:rPr>
              <a:t>实例</a:t>
            </a:r>
            <a:endParaRPr lang="zh-CN" altLang="zh-CN" sz="3200" b="1" kern="0" dirty="0">
              <a:solidFill>
                <a:srgbClr val="0000CC"/>
              </a:solidFill>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799" y="228600"/>
            <a:ext cx="8200103" cy="838200"/>
          </a:xfrm>
        </p:spPr>
        <p:txBody>
          <a:bodyPr/>
          <a:lstStyle/>
          <a:p>
            <a:r>
              <a:rPr lang="en-US" altLang="zh-CN" sz="3200" dirty="0">
                <a:solidFill>
                  <a:schemeClr val="bg1"/>
                </a:solidFill>
              </a:rPr>
              <a:t>9.1.2</a:t>
            </a:r>
            <a:r>
              <a:rPr lang="zh-CN" altLang="en-US" sz="3200" dirty="0">
                <a:solidFill>
                  <a:schemeClr val="bg1"/>
                </a:solidFill>
              </a:rPr>
              <a:t>　</a:t>
            </a:r>
            <a:r>
              <a:rPr lang="en-US" altLang="zh-CN" sz="3200" dirty="0">
                <a:solidFill>
                  <a:schemeClr val="bg1"/>
                </a:solidFill>
              </a:rPr>
              <a:t>Exynos4412 </a:t>
            </a:r>
            <a:r>
              <a:rPr lang="zh-CN" altLang="en-US" sz="3200" dirty="0">
                <a:solidFill>
                  <a:schemeClr val="bg1"/>
                </a:solidFill>
              </a:rPr>
              <a:t>芯片的 </a:t>
            </a:r>
            <a:r>
              <a:rPr lang="en-US" altLang="zh-CN" sz="3200" dirty="0" smtClean="0">
                <a:solidFill>
                  <a:schemeClr val="bg1"/>
                </a:solidFill>
              </a:rPr>
              <a:t>GPIO</a:t>
            </a:r>
            <a:r>
              <a:rPr lang="zh-CN" altLang="en-US" sz="3200" dirty="0" smtClean="0">
                <a:solidFill>
                  <a:schemeClr val="bg1"/>
                </a:solidFill>
              </a:rPr>
              <a:t>简介</a:t>
            </a:r>
            <a:endParaRPr lang="zh-CN" altLang="en-US" sz="3200" dirty="0">
              <a:solidFill>
                <a:schemeClr val="bg1"/>
              </a:solidFill>
            </a:endParaRPr>
          </a:p>
        </p:txBody>
      </p:sp>
      <p:sp>
        <p:nvSpPr>
          <p:cNvPr id="120835" name="Rectangle 3"/>
          <p:cNvSpPr>
            <a:spLocks noGrp="1" noChangeArrowheads="1"/>
          </p:cNvSpPr>
          <p:nvPr>
            <p:ph type="body" idx="1"/>
          </p:nvPr>
        </p:nvSpPr>
        <p:spPr>
          <a:xfrm>
            <a:off x="304799" y="1157440"/>
            <a:ext cx="8514735" cy="5248275"/>
          </a:xfrm>
        </p:spPr>
        <p:txBody>
          <a:bodyPr/>
          <a:lstStyle/>
          <a:p>
            <a:pPr>
              <a:lnSpc>
                <a:spcPct val="150000"/>
              </a:lnSpc>
            </a:pPr>
            <a:r>
              <a:rPr lang="en-US" altLang="zh-CN" sz="3200" dirty="0"/>
              <a:t>Exynos4412 </a:t>
            </a:r>
            <a:r>
              <a:rPr lang="zh-CN" altLang="en-US" sz="3200" dirty="0"/>
              <a:t>的 </a:t>
            </a:r>
            <a:r>
              <a:rPr lang="en-US" altLang="zh-CN" sz="3200" dirty="0"/>
              <a:t>GPIO </a:t>
            </a:r>
            <a:r>
              <a:rPr lang="zh-CN" altLang="en-US" sz="2800" b="0" dirty="0" smtClean="0"/>
              <a:t>分组</a:t>
            </a:r>
            <a:r>
              <a:rPr lang="zh-CN" altLang="en-US" sz="2800" b="0" dirty="0"/>
              <a:t>预</a:t>
            </a:r>
            <a:r>
              <a:rPr lang="zh-CN" altLang="en-US" sz="2800" b="0" dirty="0" smtClean="0"/>
              <a:t>览</a:t>
            </a:r>
            <a:r>
              <a:rPr lang="zh-CN" altLang="en-US" sz="3200" dirty="0" smtClean="0"/>
              <a:t>：</a:t>
            </a:r>
            <a:endParaRPr lang="zh-CN" altLang="en-US" sz="3200" dirty="0"/>
          </a:p>
          <a:p>
            <a:pPr marL="0" indent="0">
              <a:lnSpc>
                <a:spcPct val="150000"/>
              </a:lnSpc>
              <a:buNone/>
            </a:pPr>
            <a:r>
              <a:rPr lang="zh-CN" altLang="en-US" sz="2400" dirty="0"/>
              <a:t>（</a:t>
            </a:r>
            <a:r>
              <a:rPr lang="en-US" altLang="zh-CN" sz="2400" dirty="0"/>
              <a:t>7</a:t>
            </a:r>
            <a:r>
              <a:rPr lang="zh-CN" altLang="en-US" sz="2400" dirty="0"/>
              <a:t>） </a:t>
            </a:r>
            <a:r>
              <a:rPr lang="en-US" altLang="zh-CN" sz="2400" dirty="0"/>
              <a:t>GPJ0, GPJ1: 13 in/out ports-CAM I/F</a:t>
            </a:r>
            <a:endParaRPr lang="en-US" altLang="zh-CN" sz="2400" dirty="0"/>
          </a:p>
          <a:p>
            <a:pPr marL="0" indent="0">
              <a:lnSpc>
                <a:spcPct val="150000"/>
              </a:lnSpc>
              <a:buNone/>
            </a:pPr>
            <a:r>
              <a:rPr lang="zh-CN" altLang="en-US" sz="2400" dirty="0"/>
              <a:t>（</a:t>
            </a:r>
            <a:r>
              <a:rPr lang="en-US" altLang="zh-CN" sz="2400" dirty="0"/>
              <a:t>8</a:t>
            </a:r>
            <a:r>
              <a:rPr lang="zh-CN" altLang="en-US" sz="2400" dirty="0"/>
              <a:t>） </a:t>
            </a:r>
            <a:r>
              <a:rPr lang="en-US" altLang="zh-CN" sz="2400" dirty="0"/>
              <a:t>GPK0, GPK1, GPK2, GPK3: 28 in/out ports-4xMMC (4-bit MMC), and/ or 2xMMC (8-bit MMC) </a:t>
            </a:r>
            <a:r>
              <a:rPr lang="en-US" altLang="zh-CN" sz="2400" dirty="0" smtClean="0"/>
              <a:t>),and</a:t>
            </a:r>
            <a:r>
              <a:rPr lang="en-US" altLang="zh-CN" sz="2400" dirty="0"/>
              <a:t>/ or GPS debugging I/F</a:t>
            </a:r>
            <a:endParaRPr lang="en-US" altLang="zh-CN" sz="2400" dirty="0"/>
          </a:p>
          <a:p>
            <a:pPr marL="0" indent="0">
              <a:lnSpc>
                <a:spcPct val="150000"/>
              </a:lnSpc>
              <a:buNone/>
            </a:pPr>
            <a:r>
              <a:rPr lang="zh-CN" altLang="en-US" sz="2400" dirty="0"/>
              <a:t>（</a:t>
            </a:r>
            <a:r>
              <a:rPr lang="en-US" altLang="zh-CN" sz="2400" dirty="0"/>
              <a:t>9</a:t>
            </a:r>
            <a:r>
              <a:rPr lang="zh-CN" altLang="en-US" sz="2400" dirty="0"/>
              <a:t>） </a:t>
            </a:r>
            <a:r>
              <a:rPr lang="en-US" altLang="zh-CN" sz="2400" dirty="0"/>
              <a:t>GPL0, GPL1: 11 in/out ports-GPS I/F</a:t>
            </a:r>
            <a:endParaRPr lang="en-US" altLang="zh-CN" sz="2400" dirty="0"/>
          </a:p>
          <a:p>
            <a:pPr marL="0" indent="0">
              <a:lnSpc>
                <a:spcPct val="150000"/>
              </a:lnSpc>
              <a:buNone/>
            </a:pPr>
            <a:r>
              <a:rPr lang="zh-CN" altLang="en-US" sz="2400" dirty="0"/>
              <a:t>（</a:t>
            </a:r>
            <a:r>
              <a:rPr lang="en-US" altLang="zh-CN" sz="2400" dirty="0"/>
              <a:t>10</a:t>
            </a:r>
            <a:r>
              <a:rPr lang="zh-CN" altLang="en-US" sz="2400" dirty="0"/>
              <a:t>） </a:t>
            </a:r>
            <a:r>
              <a:rPr lang="en-US" altLang="zh-CN" sz="2400" dirty="0"/>
              <a:t>GPL2: 8 in/out ports-GPS debugging I/F or Key pad I/F</a:t>
            </a:r>
            <a:endParaRPr lang="en-US" altLang="zh-CN" sz="2400" dirty="0"/>
          </a:p>
          <a:p>
            <a:pPr marL="0" indent="0">
              <a:lnSpc>
                <a:spcPct val="150000"/>
              </a:lnSpc>
              <a:buNone/>
            </a:pPr>
            <a:r>
              <a:rPr lang="zh-CN" altLang="en-US" sz="2400" dirty="0"/>
              <a:t>（</a:t>
            </a:r>
            <a:r>
              <a:rPr lang="en-US" altLang="zh-CN" sz="2400" dirty="0"/>
              <a:t>11</a:t>
            </a:r>
            <a:r>
              <a:rPr lang="zh-CN" altLang="en-US" sz="2400" dirty="0"/>
              <a:t>） </a:t>
            </a:r>
            <a:r>
              <a:rPr lang="en-US" altLang="zh-CN" sz="2400" dirty="0">
                <a:solidFill>
                  <a:srgbClr val="FF0000"/>
                </a:solidFill>
              </a:rPr>
              <a:t>GPX0, GPX1, GPX2, </a:t>
            </a:r>
            <a:r>
              <a:rPr lang="en-US" altLang="zh-CN" sz="2400" dirty="0" smtClean="0">
                <a:solidFill>
                  <a:srgbClr val="FF0000"/>
                </a:solidFill>
              </a:rPr>
              <a:t>GPX3: </a:t>
            </a:r>
            <a:r>
              <a:rPr lang="en-US" altLang="zh-CN" sz="2400" dirty="0">
                <a:solidFill>
                  <a:srgbClr val="FF0000"/>
                </a:solidFill>
              </a:rPr>
              <a:t>32 in/out ports-</a:t>
            </a:r>
            <a:r>
              <a:rPr lang="en-US" altLang="zh-CN" sz="2400" dirty="0"/>
              <a:t>External wake-up, and/ or Key pad I/F</a:t>
            </a:r>
            <a:endParaRPr lang="zh-CN" altLang="en-US" sz="2400" dirty="0"/>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799" y="228600"/>
            <a:ext cx="8200103" cy="838200"/>
          </a:xfrm>
        </p:spPr>
        <p:txBody>
          <a:bodyPr/>
          <a:lstStyle/>
          <a:p>
            <a:r>
              <a:rPr lang="en-US" altLang="zh-CN" sz="3200" dirty="0" smtClean="0">
                <a:solidFill>
                  <a:schemeClr val="bg1"/>
                </a:solidFill>
              </a:rPr>
              <a:t>9.1.3</a:t>
            </a:r>
            <a:r>
              <a:rPr lang="zh-CN" altLang="en-US" sz="3200" dirty="0">
                <a:solidFill>
                  <a:schemeClr val="bg1"/>
                </a:solidFill>
              </a:rPr>
              <a:t>　</a:t>
            </a:r>
            <a:r>
              <a:rPr lang="en-US" altLang="zh-CN" sz="3200" dirty="0">
                <a:solidFill>
                  <a:schemeClr val="bg1"/>
                </a:solidFill>
              </a:rPr>
              <a:t>Exynos4412 </a:t>
            </a:r>
            <a:r>
              <a:rPr lang="zh-CN" altLang="en-US" sz="3200" dirty="0">
                <a:solidFill>
                  <a:schemeClr val="bg1"/>
                </a:solidFill>
              </a:rPr>
              <a:t>的 </a:t>
            </a:r>
            <a:r>
              <a:rPr lang="en-US" altLang="zh-CN" sz="3200" dirty="0">
                <a:solidFill>
                  <a:schemeClr val="bg1"/>
                </a:solidFill>
              </a:rPr>
              <a:t>GPIO </a:t>
            </a:r>
            <a:r>
              <a:rPr lang="zh-CN" altLang="en-US" sz="3200" dirty="0" smtClean="0">
                <a:solidFill>
                  <a:schemeClr val="bg1"/>
                </a:solidFill>
              </a:rPr>
              <a:t>寄存器</a:t>
            </a:r>
            <a:r>
              <a:rPr lang="zh-CN" altLang="en-US" sz="3200" dirty="0">
                <a:solidFill>
                  <a:schemeClr val="bg1"/>
                </a:solidFill>
              </a:rPr>
              <a:t>分类</a:t>
            </a:r>
            <a:endParaRPr lang="zh-CN" altLang="en-US" sz="3200" dirty="0">
              <a:solidFill>
                <a:schemeClr val="bg1"/>
              </a:solidFill>
            </a:endParaRPr>
          </a:p>
        </p:txBody>
      </p:sp>
      <p:sp>
        <p:nvSpPr>
          <p:cNvPr id="120835" name="Rectangle 3"/>
          <p:cNvSpPr>
            <a:spLocks noGrp="1" noChangeArrowheads="1"/>
          </p:cNvSpPr>
          <p:nvPr>
            <p:ph type="body" idx="1"/>
          </p:nvPr>
        </p:nvSpPr>
        <p:spPr>
          <a:xfrm>
            <a:off x="304799" y="1373750"/>
            <a:ext cx="8514735" cy="5248275"/>
          </a:xfrm>
        </p:spPr>
        <p:txBody>
          <a:bodyPr/>
          <a:lstStyle/>
          <a:p>
            <a:pPr marL="0" indent="0">
              <a:lnSpc>
                <a:spcPct val="150000"/>
              </a:lnSpc>
              <a:buNone/>
            </a:pPr>
            <a:r>
              <a:rPr lang="zh-CN" altLang="en-US" sz="2800" dirty="0">
                <a:solidFill>
                  <a:srgbClr val="FF0000"/>
                </a:solidFill>
              </a:rPr>
              <a:t>（</a:t>
            </a:r>
            <a:r>
              <a:rPr lang="en-US" altLang="zh-CN" sz="2800" dirty="0">
                <a:solidFill>
                  <a:srgbClr val="FF0000"/>
                </a:solidFill>
              </a:rPr>
              <a:t>1</a:t>
            </a:r>
            <a:r>
              <a:rPr lang="zh-CN" altLang="en-US" sz="2800" dirty="0">
                <a:solidFill>
                  <a:srgbClr val="FF0000"/>
                </a:solidFill>
              </a:rPr>
              <a:t>） 端口控制寄存器（</a:t>
            </a:r>
            <a:r>
              <a:rPr lang="en-US" altLang="zh-CN" sz="2800" dirty="0" smtClean="0">
                <a:solidFill>
                  <a:srgbClr val="FF0000"/>
                </a:solidFill>
              </a:rPr>
              <a:t>GPA0CON-GPZnCON</a:t>
            </a:r>
            <a:r>
              <a:rPr lang="zh-CN" altLang="en-US" sz="2800" dirty="0">
                <a:solidFill>
                  <a:srgbClr val="FF0000"/>
                </a:solidFill>
              </a:rPr>
              <a:t>）</a:t>
            </a:r>
            <a:endParaRPr lang="zh-CN" altLang="en-US" sz="2800" dirty="0">
              <a:solidFill>
                <a:srgbClr val="FF0000"/>
              </a:solidFill>
            </a:endParaRPr>
          </a:p>
          <a:p>
            <a:pPr>
              <a:lnSpc>
                <a:spcPct val="150000"/>
              </a:lnSpc>
            </a:pPr>
            <a:r>
              <a:rPr lang="zh-CN" altLang="en-US" sz="2800" dirty="0"/>
              <a:t>在 </a:t>
            </a:r>
            <a:r>
              <a:rPr lang="en-US" altLang="zh-CN" sz="2800" dirty="0"/>
              <a:t>Exynos4412 </a:t>
            </a:r>
            <a:r>
              <a:rPr lang="zh-CN" altLang="en-US" sz="2800" dirty="0"/>
              <a:t>中，大多数的引脚都可复用，所以必须对每个引脚进行配置。端口控制寄存器（</a:t>
            </a:r>
            <a:r>
              <a:rPr lang="en-US" altLang="zh-CN" sz="2800" dirty="0" err="1" smtClean="0"/>
              <a:t>GP</a:t>
            </a:r>
            <a:r>
              <a:rPr lang="en-US" altLang="zh-CN" sz="2800" dirty="0" err="1" smtClean="0">
                <a:solidFill>
                  <a:srgbClr val="FF0000"/>
                </a:solidFill>
              </a:rPr>
              <a:t>Xn</a:t>
            </a:r>
            <a:r>
              <a:rPr lang="en-US" altLang="zh-CN" sz="2800" dirty="0" err="1" smtClean="0"/>
              <a:t>CON</a:t>
            </a:r>
            <a:r>
              <a:rPr lang="zh-CN" altLang="en-US" sz="2800" dirty="0" smtClean="0"/>
              <a:t>）定义</a:t>
            </a:r>
            <a:r>
              <a:rPr lang="zh-CN" altLang="en-US" sz="2800" dirty="0"/>
              <a:t>了每个引脚的功能。</a:t>
            </a:r>
            <a:endParaRPr lang="zh-CN" altLang="en-US" sz="2800" dirty="0"/>
          </a:p>
          <a:p>
            <a:pPr marL="0" indent="0">
              <a:lnSpc>
                <a:spcPct val="150000"/>
              </a:lnSpc>
              <a:buNone/>
            </a:pPr>
            <a:r>
              <a:rPr lang="zh-CN" altLang="en-US" sz="2800" dirty="0">
                <a:solidFill>
                  <a:srgbClr val="FF0000"/>
                </a:solidFill>
              </a:rPr>
              <a:t>（</a:t>
            </a:r>
            <a:r>
              <a:rPr lang="en-US" altLang="zh-CN" sz="2800" dirty="0">
                <a:solidFill>
                  <a:srgbClr val="FF0000"/>
                </a:solidFill>
              </a:rPr>
              <a:t>2</a:t>
            </a:r>
            <a:r>
              <a:rPr lang="zh-CN" altLang="en-US" sz="2800" dirty="0">
                <a:solidFill>
                  <a:srgbClr val="FF0000"/>
                </a:solidFill>
              </a:rPr>
              <a:t>） 端口数据寄存器（</a:t>
            </a:r>
            <a:r>
              <a:rPr lang="en-US" altLang="zh-CN" sz="2800" dirty="0" smtClean="0">
                <a:solidFill>
                  <a:srgbClr val="FF0000"/>
                </a:solidFill>
              </a:rPr>
              <a:t>GPA0DAT-GPZnDAT</a:t>
            </a:r>
            <a:r>
              <a:rPr lang="zh-CN" altLang="en-US" sz="2800" dirty="0">
                <a:solidFill>
                  <a:srgbClr val="FF0000"/>
                </a:solidFill>
              </a:rPr>
              <a:t>）</a:t>
            </a:r>
            <a:endParaRPr lang="zh-CN" altLang="en-US" sz="2800" dirty="0">
              <a:solidFill>
                <a:srgbClr val="FF0000"/>
              </a:solidFill>
            </a:endParaRPr>
          </a:p>
          <a:p>
            <a:pPr>
              <a:lnSpc>
                <a:spcPct val="150000"/>
              </a:lnSpc>
            </a:pPr>
            <a:r>
              <a:rPr lang="zh-CN" altLang="en-US" sz="2800" dirty="0"/>
              <a:t>如果端口被配置成了输出端口，可以向 </a:t>
            </a:r>
            <a:r>
              <a:rPr lang="en-US" altLang="zh-CN" sz="2800" dirty="0" err="1" smtClean="0"/>
              <a:t>GP</a:t>
            </a:r>
            <a:r>
              <a:rPr lang="en-US" altLang="zh-CN" sz="2800" dirty="0" err="1" smtClean="0">
                <a:solidFill>
                  <a:srgbClr val="FF0000"/>
                </a:solidFill>
              </a:rPr>
              <a:t>Xn</a:t>
            </a:r>
            <a:r>
              <a:rPr lang="en-US" altLang="zh-CN" sz="2800" dirty="0" err="1" smtClean="0"/>
              <a:t>DAT</a:t>
            </a:r>
            <a:r>
              <a:rPr lang="en-US" altLang="zh-CN" sz="2800" dirty="0" smtClean="0"/>
              <a:t> </a:t>
            </a:r>
            <a:r>
              <a:rPr lang="zh-CN" altLang="en-US" sz="2800" dirty="0"/>
              <a:t>的相应位写数据。如果端口被配置成了输入端口，</a:t>
            </a:r>
            <a:r>
              <a:rPr lang="zh-CN" altLang="en-US" sz="2800" dirty="0" smtClean="0"/>
              <a:t>可以</a:t>
            </a:r>
            <a:r>
              <a:rPr lang="zh-CN" altLang="en-US" sz="2800" dirty="0"/>
              <a:t>从 </a:t>
            </a:r>
            <a:r>
              <a:rPr lang="en-US" altLang="zh-CN" sz="2800" dirty="0" err="1" smtClean="0"/>
              <a:t>GP</a:t>
            </a:r>
            <a:r>
              <a:rPr lang="en-US" altLang="zh-CN" sz="2800" dirty="0" err="1" smtClean="0">
                <a:solidFill>
                  <a:srgbClr val="FF0000"/>
                </a:solidFill>
              </a:rPr>
              <a:t>Xn</a:t>
            </a:r>
            <a:r>
              <a:rPr lang="en-US" altLang="zh-CN" sz="2800" dirty="0" err="1" smtClean="0"/>
              <a:t>DAT</a:t>
            </a:r>
            <a:r>
              <a:rPr lang="en-US" altLang="zh-CN" sz="2800" dirty="0" smtClean="0"/>
              <a:t> </a:t>
            </a:r>
            <a:r>
              <a:rPr lang="zh-CN" altLang="en-US" sz="2800" dirty="0"/>
              <a:t>的相应位读出数据</a:t>
            </a:r>
            <a:r>
              <a:rPr lang="zh-CN" altLang="en-US" sz="2800" dirty="0" smtClean="0"/>
              <a:t>。</a:t>
            </a:r>
            <a:endParaRPr lang="zh-CN" altLang="en-US" sz="2000" dirty="0"/>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799" y="228600"/>
            <a:ext cx="8200103" cy="838200"/>
          </a:xfrm>
        </p:spPr>
        <p:txBody>
          <a:bodyPr/>
          <a:lstStyle/>
          <a:p>
            <a:r>
              <a:rPr lang="en-US" altLang="zh-CN" sz="3200" dirty="0" smtClean="0">
                <a:solidFill>
                  <a:schemeClr val="bg1"/>
                </a:solidFill>
              </a:rPr>
              <a:t>9.1.3</a:t>
            </a:r>
            <a:r>
              <a:rPr lang="zh-CN" altLang="en-US" sz="3200" dirty="0">
                <a:solidFill>
                  <a:schemeClr val="bg1"/>
                </a:solidFill>
              </a:rPr>
              <a:t>　</a:t>
            </a:r>
            <a:r>
              <a:rPr lang="en-US" altLang="zh-CN" sz="3200" dirty="0">
                <a:solidFill>
                  <a:schemeClr val="bg1"/>
                </a:solidFill>
              </a:rPr>
              <a:t>Exynos4412 </a:t>
            </a:r>
            <a:r>
              <a:rPr lang="zh-CN" altLang="en-US" sz="3200" dirty="0">
                <a:solidFill>
                  <a:schemeClr val="bg1"/>
                </a:solidFill>
              </a:rPr>
              <a:t>的 </a:t>
            </a:r>
            <a:r>
              <a:rPr lang="en-US" altLang="zh-CN" sz="3200" dirty="0">
                <a:solidFill>
                  <a:schemeClr val="bg1"/>
                </a:solidFill>
              </a:rPr>
              <a:t>GPIO </a:t>
            </a:r>
            <a:r>
              <a:rPr lang="zh-CN" altLang="en-US" sz="3200" dirty="0" smtClean="0">
                <a:solidFill>
                  <a:schemeClr val="bg1"/>
                </a:solidFill>
              </a:rPr>
              <a:t>寄存器</a:t>
            </a:r>
            <a:r>
              <a:rPr lang="zh-CN" altLang="en-US" sz="3200" dirty="0">
                <a:solidFill>
                  <a:schemeClr val="bg1"/>
                </a:solidFill>
              </a:rPr>
              <a:t>分类</a:t>
            </a:r>
            <a:endParaRPr lang="zh-CN" altLang="en-US" sz="3200" dirty="0">
              <a:solidFill>
                <a:schemeClr val="bg1"/>
              </a:solidFill>
            </a:endParaRPr>
          </a:p>
        </p:txBody>
      </p:sp>
      <p:sp>
        <p:nvSpPr>
          <p:cNvPr id="120835" name="Rectangle 3"/>
          <p:cNvSpPr>
            <a:spLocks noGrp="1" noChangeArrowheads="1"/>
          </p:cNvSpPr>
          <p:nvPr>
            <p:ph type="body" idx="1"/>
          </p:nvPr>
        </p:nvSpPr>
        <p:spPr>
          <a:xfrm>
            <a:off x="304799" y="1373750"/>
            <a:ext cx="8514735" cy="5248275"/>
          </a:xfrm>
        </p:spPr>
        <p:txBody>
          <a:bodyPr/>
          <a:lstStyle/>
          <a:p>
            <a:pPr marL="0" indent="0">
              <a:lnSpc>
                <a:spcPct val="150000"/>
              </a:lnSpc>
              <a:buNone/>
            </a:pPr>
            <a:r>
              <a:rPr lang="zh-CN" altLang="en-US" sz="2800" dirty="0" smtClean="0">
                <a:solidFill>
                  <a:srgbClr val="FF0000"/>
                </a:solidFill>
              </a:rPr>
              <a:t>（</a:t>
            </a:r>
            <a:r>
              <a:rPr lang="en-US" altLang="zh-CN" sz="2800" dirty="0">
                <a:solidFill>
                  <a:srgbClr val="FF0000"/>
                </a:solidFill>
              </a:rPr>
              <a:t>3</a:t>
            </a:r>
            <a:r>
              <a:rPr lang="zh-CN" altLang="en-US" sz="2800" dirty="0">
                <a:solidFill>
                  <a:srgbClr val="FF0000"/>
                </a:solidFill>
              </a:rPr>
              <a:t>） 端口上拉寄存器（</a:t>
            </a:r>
            <a:r>
              <a:rPr lang="en-US" altLang="zh-CN" sz="2800" dirty="0">
                <a:solidFill>
                  <a:srgbClr val="FF0000"/>
                </a:solidFill>
              </a:rPr>
              <a:t>GPA0PUD - </a:t>
            </a:r>
            <a:r>
              <a:rPr lang="en-US" altLang="zh-CN" sz="2800" dirty="0" err="1" smtClean="0">
                <a:solidFill>
                  <a:srgbClr val="FF0000"/>
                </a:solidFill>
              </a:rPr>
              <a:t>GPZnPUD</a:t>
            </a:r>
            <a:r>
              <a:rPr lang="zh-CN" altLang="en-US" sz="2800" dirty="0">
                <a:solidFill>
                  <a:srgbClr val="FF0000"/>
                </a:solidFill>
              </a:rPr>
              <a:t>）</a:t>
            </a:r>
            <a:endParaRPr lang="zh-CN" altLang="en-US" sz="2800" dirty="0">
              <a:solidFill>
                <a:srgbClr val="FF0000"/>
              </a:solidFill>
            </a:endParaRPr>
          </a:p>
          <a:p>
            <a:pPr>
              <a:lnSpc>
                <a:spcPct val="150000"/>
              </a:lnSpc>
            </a:pPr>
            <a:r>
              <a:rPr lang="zh-CN" altLang="en-US" sz="2800" dirty="0"/>
              <a:t>端口上拉寄存器控制了每个端口组的上拉</a:t>
            </a:r>
            <a:r>
              <a:rPr lang="en-US" altLang="zh-CN" sz="2800" dirty="0"/>
              <a:t>/</a:t>
            </a:r>
            <a:r>
              <a:rPr lang="zh-CN" altLang="en-US" sz="2800" dirty="0"/>
              <a:t>下拉电阻的使能</a:t>
            </a:r>
            <a:r>
              <a:rPr lang="en-US" altLang="zh-CN" sz="2800" dirty="0"/>
              <a:t>/</a:t>
            </a:r>
            <a:r>
              <a:rPr lang="zh-CN" altLang="en-US" sz="2800" dirty="0"/>
              <a:t>禁止。根据对应位的 </a:t>
            </a:r>
            <a:r>
              <a:rPr lang="en-US" altLang="zh-CN" sz="2800" dirty="0"/>
              <a:t>0/1 </a:t>
            </a:r>
            <a:r>
              <a:rPr lang="zh-CN" altLang="en-US" sz="2800" dirty="0"/>
              <a:t>组组合，设置</a:t>
            </a:r>
            <a:r>
              <a:rPr lang="zh-CN" altLang="en-US" sz="2800" dirty="0" smtClean="0"/>
              <a:t>对应端口</a:t>
            </a:r>
            <a:r>
              <a:rPr lang="zh-CN" altLang="en-US" sz="2800" dirty="0"/>
              <a:t>的上拉</a:t>
            </a:r>
            <a:r>
              <a:rPr lang="en-US" altLang="zh-CN" sz="2800" dirty="0"/>
              <a:t>/</a:t>
            </a:r>
            <a:r>
              <a:rPr lang="zh-CN" altLang="en-US" sz="2800" dirty="0"/>
              <a:t>下拉电阻功能是否使能。如果端口的上拉电阻被使能，无论在哪种状态（输入、输出、 </a:t>
            </a:r>
            <a:r>
              <a:rPr lang="en-US" altLang="zh-CN" sz="2800" dirty="0" err="1"/>
              <a:t>DATAn</a:t>
            </a:r>
            <a:r>
              <a:rPr lang="zh-CN" altLang="en-US" sz="2800" dirty="0" smtClean="0"/>
              <a:t>、</a:t>
            </a:r>
            <a:r>
              <a:rPr lang="en-US" altLang="zh-CN" sz="2800" dirty="0" err="1" smtClean="0"/>
              <a:t>EINTn</a:t>
            </a:r>
            <a:r>
              <a:rPr lang="en-US" altLang="zh-CN" sz="2800" dirty="0" smtClean="0"/>
              <a:t> </a:t>
            </a:r>
            <a:r>
              <a:rPr lang="zh-CN" altLang="en-US" sz="2800" dirty="0"/>
              <a:t>等）下，上拉电阻都起作用</a:t>
            </a:r>
            <a:r>
              <a:rPr lang="zh-CN" altLang="en-US" sz="2800" dirty="0" smtClean="0"/>
              <a:t>。</a:t>
            </a:r>
            <a:endParaRPr lang="en-US" altLang="zh-CN" sz="2800" dirty="0" smtClean="0"/>
          </a:p>
          <a:p>
            <a:pPr marL="0" indent="0">
              <a:lnSpc>
                <a:spcPct val="150000"/>
              </a:lnSpc>
              <a:buNone/>
            </a:pPr>
            <a:r>
              <a:rPr lang="zh-CN" altLang="en-US" sz="2800" dirty="0">
                <a:solidFill>
                  <a:srgbClr val="FF0000"/>
                </a:solidFill>
              </a:rPr>
              <a:t>（</a:t>
            </a:r>
            <a:r>
              <a:rPr lang="en-US" altLang="zh-CN" sz="2800" dirty="0">
                <a:solidFill>
                  <a:srgbClr val="FF0000"/>
                </a:solidFill>
              </a:rPr>
              <a:t>4</a:t>
            </a:r>
            <a:r>
              <a:rPr lang="zh-CN" altLang="en-US" sz="2800" dirty="0">
                <a:solidFill>
                  <a:srgbClr val="FF0000"/>
                </a:solidFill>
              </a:rPr>
              <a:t>） 驱动能力寄存器（</a:t>
            </a:r>
            <a:r>
              <a:rPr lang="en-US" altLang="zh-CN" sz="2800" dirty="0">
                <a:solidFill>
                  <a:srgbClr val="FF0000"/>
                </a:solidFill>
              </a:rPr>
              <a:t>GPA0DRV - </a:t>
            </a:r>
            <a:r>
              <a:rPr lang="en-US" altLang="zh-CN" sz="2800" dirty="0" err="1" smtClean="0">
                <a:solidFill>
                  <a:srgbClr val="FF0000"/>
                </a:solidFill>
              </a:rPr>
              <a:t>GPZnDRV</a:t>
            </a:r>
            <a:r>
              <a:rPr lang="zh-CN" altLang="en-US" sz="2800" dirty="0">
                <a:solidFill>
                  <a:srgbClr val="FF0000"/>
                </a:solidFill>
              </a:rPr>
              <a:t>）</a:t>
            </a:r>
            <a:endParaRPr lang="zh-CN" altLang="en-US" sz="2800" dirty="0">
              <a:solidFill>
                <a:srgbClr val="FF0000"/>
              </a:solidFill>
            </a:endParaRPr>
          </a:p>
          <a:p>
            <a:pPr>
              <a:lnSpc>
                <a:spcPct val="150000"/>
              </a:lnSpc>
            </a:pPr>
            <a:r>
              <a:rPr lang="zh-CN" altLang="en-US" sz="2800" dirty="0"/>
              <a:t>设置 </a:t>
            </a:r>
            <a:r>
              <a:rPr lang="en-US" altLang="zh-CN" sz="2800" dirty="0"/>
              <a:t>GPIO </a:t>
            </a:r>
            <a:r>
              <a:rPr lang="zh-CN" altLang="en-US" sz="2800" dirty="0"/>
              <a:t>口的驱动能力</a:t>
            </a:r>
            <a:r>
              <a:rPr lang="zh-CN" altLang="en-US" sz="2800" dirty="0" smtClean="0"/>
              <a:t>。</a:t>
            </a:r>
            <a:endParaRPr lang="zh-CN" altLang="en-US" sz="2800" dirty="0"/>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799" y="228600"/>
            <a:ext cx="8200103" cy="838200"/>
          </a:xfrm>
        </p:spPr>
        <p:txBody>
          <a:bodyPr/>
          <a:lstStyle/>
          <a:p>
            <a:r>
              <a:rPr lang="en-US" altLang="zh-CN" sz="3200" dirty="0" smtClean="0">
                <a:solidFill>
                  <a:schemeClr val="bg1"/>
                </a:solidFill>
              </a:rPr>
              <a:t>9.1.4</a:t>
            </a:r>
            <a:r>
              <a:rPr lang="zh-CN" altLang="en-US" sz="3200" dirty="0">
                <a:solidFill>
                  <a:schemeClr val="bg1"/>
                </a:solidFill>
              </a:rPr>
              <a:t>　</a:t>
            </a:r>
            <a:r>
              <a:rPr lang="en-US" altLang="zh-CN" sz="3200" dirty="0">
                <a:solidFill>
                  <a:schemeClr val="bg1"/>
                </a:solidFill>
              </a:rPr>
              <a:t>Exynos4412 </a:t>
            </a:r>
            <a:r>
              <a:rPr lang="zh-CN" altLang="en-US" sz="3200" dirty="0">
                <a:solidFill>
                  <a:schemeClr val="bg1"/>
                </a:solidFill>
              </a:rPr>
              <a:t>的 </a:t>
            </a:r>
            <a:r>
              <a:rPr lang="en-US" altLang="zh-CN" sz="3200" dirty="0">
                <a:solidFill>
                  <a:schemeClr val="bg1"/>
                </a:solidFill>
              </a:rPr>
              <a:t>GPIO </a:t>
            </a:r>
            <a:r>
              <a:rPr lang="zh-CN" altLang="en-US" sz="3200" dirty="0" smtClean="0">
                <a:solidFill>
                  <a:schemeClr val="bg1"/>
                </a:solidFill>
              </a:rPr>
              <a:t>寄存器详解</a:t>
            </a:r>
            <a:endParaRPr lang="zh-CN" altLang="en-US" sz="3200" dirty="0">
              <a:solidFill>
                <a:schemeClr val="bg1"/>
              </a:solidFill>
            </a:endParaRPr>
          </a:p>
        </p:txBody>
      </p:sp>
      <p:sp>
        <p:nvSpPr>
          <p:cNvPr id="120835" name="Rectangle 3"/>
          <p:cNvSpPr>
            <a:spLocks noGrp="1" noChangeArrowheads="1"/>
          </p:cNvSpPr>
          <p:nvPr>
            <p:ph type="body" idx="1"/>
          </p:nvPr>
        </p:nvSpPr>
        <p:spPr>
          <a:xfrm>
            <a:off x="304799" y="1122122"/>
            <a:ext cx="8514735" cy="2106267"/>
          </a:xfrm>
        </p:spPr>
        <p:txBody>
          <a:bodyPr/>
          <a:lstStyle/>
          <a:p>
            <a:pPr>
              <a:lnSpc>
                <a:spcPct val="150000"/>
              </a:lnSpc>
            </a:pPr>
            <a:r>
              <a:rPr lang="zh-CN" altLang="en-US" sz="2800" dirty="0" smtClean="0"/>
              <a:t>这里以</a:t>
            </a:r>
            <a:r>
              <a:rPr lang="en-US" altLang="zh-CN" sz="2800" dirty="0" smtClean="0">
                <a:solidFill>
                  <a:srgbClr val="FF0000"/>
                </a:solidFill>
              </a:rPr>
              <a:t>GPF0CON</a:t>
            </a:r>
            <a:r>
              <a:rPr lang="en-US" altLang="zh-CN" sz="2800" dirty="0" smtClean="0"/>
              <a:t> </a:t>
            </a:r>
            <a:r>
              <a:rPr lang="zh-CN" altLang="en-US" sz="2800" dirty="0" smtClean="0"/>
              <a:t>控制</a:t>
            </a:r>
            <a:r>
              <a:rPr lang="en-US" altLang="zh-CN" sz="2800" dirty="0" smtClean="0">
                <a:solidFill>
                  <a:srgbClr val="FF0000"/>
                </a:solidFill>
              </a:rPr>
              <a:t>GPF0DAT</a:t>
            </a:r>
            <a:r>
              <a:rPr lang="zh-CN" altLang="en-US" sz="2800" dirty="0" smtClean="0"/>
              <a:t>寄存器为例说明。</a:t>
            </a:r>
            <a:endParaRPr lang="zh-CN" altLang="en-US" sz="2800" dirty="0"/>
          </a:p>
        </p:txBody>
      </p:sp>
      <p:graphicFrame>
        <p:nvGraphicFramePr>
          <p:cNvPr id="2" name="表格 1"/>
          <p:cNvGraphicFramePr>
            <a:graphicFrameLocks noGrp="1"/>
          </p:cNvGraphicFramePr>
          <p:nvPr/>
        </p:nvGraphicFramePr>
        <p:xfrm>
          <a:off x="668966" y="1911157"/>
          <a:ext cx="7786399" cy="4946843"/>
        </p:xfrm>
        <a:graphic>
          <a:graphicData uri="http://schemas.openxmlformats.org/drawingml/2006/table">
            <a:tbl>
              <a:tblPr firstRow="1" bandRow="1">
                <a:tableStyleId>{5C22544A-7EE6-4342-B048-85BDC9FD1C3A}</a:tableStyleId>
              </a:tblPr>
              <a:tblGrid>
                <a:gridCol w="2062066"/>
                <a:gridCol w="2043404"/>
                <a:gridCol w="2153722"/>
                <a:gridCol w="1527207"/>
              </a:tblGrid>
              <a:tr h="877125">
                <a:tc>
                  <a:txBody>
                    <a:bodyPr/>
                    <a:lstStyle/>
                    <a:p>
                      <a:pPr algn="ctr"/>
                      <a:r>
                        <a:rPr lang="en-US" altLang="zh-CN" dirty="0" smtClean="0">
                          <a:solidFill>
                            <a:schemeClr val="tx2"/>
                          </a:solidFill>
                        </a:rPr>
                        <a:t>GPF0CON</a:t>
                      </a:r>
                      <a:endParaRPr lang="zh-CN" altLang="en-US" dirty="0">
                        <a:solidFill>
                          <a:schemeClr val="tx2"/>
                        </a:solidFill>
                      </a:endParaRPr>
                    </a:p>
                  </a:txBody>
                  <a:tcPr anchor="ctr"/>
                </a:tc>
                <a:tc>
                  <a:txBody>
                    <a:bodyPr/>
                    <a:lstStyle/>
                    <a:p>
                      <a:pPr algn="ctr"/>
                      <a:r>
                        <a:rPr lang="en-US" altLang="zh-CN" dirty="0" smtClean="0">
                          <a:solidFill>
                            <a:schemeClr val="tx2"/>
                          </a:solidFill>
                        </a:rPr>
                        <a:t>GPF0DAT</a:t>
                      </a:r>
                      <a:endParaRPr lang="en-US" altLang="zh-CN" dirty="0" smtClean="0">
                        <a:solidFill>
                          <a:schemeClr val="tx2"/>
                        </a:solidFill>
                      </a:endParaRPr>
                    </a:p>
                    <a:p>
                      <a:pPr algn="ctr"/>
                      <a:r>
                        <a:rPr lang="zh-CN" altLang="en-US" dirty="0" smtClean="0">
                          <a:solidFill>
                            <a:schemeClr val="tx2"/>
                          </a:solidFill>
                        </a:rPr>
                        <a:t>对应位</a:t>
                      </a:r>
                      <a:endParaRPr lang="zh-CN" altLang="en-US" dirty="0">
                        <a:solidFill>
                          <a:schemeClr val="tx2"/>
                        </a:solidFill>
                      </a:endParaRPr>
                    </a:p>
                  </a:txBody>
                  <a:tcPr anchor="ctr"/>
                </a:tc>
                <a:tc>
                  <a:txBody>
                    <a:bodyPr/>
                    <a:lstStyle/>
                    <a:p>
                      <a:pPr algn="ctr"/>
                      <a:r>
                        <a:rPr lang="zh-CN" altLang="en-US" dirty="0" smtClean="0">
                          <a:solidFill>
                            <a:schemeClr val="tx2"/>
                          </a:solidFill>
                        </a:rPr>
                        <a:t>功能</a:t>
                      </a:r>
                      <a:endParaRPr lang="zh-CN" altLang="en-US" dirty="0">
                        <a:solidFill>
                          <a:schemeClr val="tx2"/>
                        </a:solidFill>
                      </a:endParaRPr>
                    </a:p>
                  </a:txBody>
                  <a:tcPr anchor="ctr"/>
                </a:tc>
                <a:tc>
                  <a:txBody>
                    <a:bodyPr/>
                    <a:lstStyle/>
                    <a:p>
                      <a:pPr algn="ctr"/>
                      <a:r>
                        <a:rPr lang="zh-CN" altLang="en-US" dirty="0" smtClean="0">
                          <a:solidFill>
                            <a:schemeClr val="tx2"/>
                          </a:solidFill>
                        </a:rPr>
                        <a:t>初始值</a:t>
                      </a:r>
                      <a:endParaRPr lang="zh-CN" altLang="en-US" dirty="0">
                        <a:solidFill>
                          <a:schemeClr val="tx2"/>
                        </a:solidFill>
                      </a:endParaRPr>
                    </a:p>
                  </a:txBody>
                  <a:tcPr anchor="ctr"/>
                </a:tc>
              </a:tr>
              <a:tr h="503558">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1" dirty="0" smtClean="0"/>
                        <a:t>GPF0CON[0:3]</a:t>
                      </a:r>
                      <a:endParaRPr lang="zh-CN" altLang="en-US" b="1" dirty="0"/>
                    </a:p>
                  </a:txBody>
                  <a:tcPr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1" dirty="0" smtClean="0"/>
                        <a:t>GPF0DAT[0]</a:t>
                      </a:r>
                      <a:endParaRPr lang="zh-CN" altLang="en-US" b="1" dirty="0" smtClean="0"/>
                    </a:p>
                  </a:txBody>
                  <a:tcPr anchor="ctr">
                    <a:solidFill>
                      <a:schemeClr val="accent2">
                        <a:lumMod val="20000"/>
                        <a:lumOff val="80000"/>
                      </a:schemeClr>
                    </a:solidFill>
                  </a:tcPr>
                </a:tc>
                <a:tc>
                  <a:txBody>
                    <a:bodyPr/>
                    <a:lstStyle/>
                    <a:p>
                      <a:pPr algn="ctr"/>
                      <a:r>
                        <a:rPr lang="en-US" altLang="zh-CN" b="1" dirty="0" smtClean="0"/>
                        <a:t>0:</a:t>
                      </a:r>
                      <a:r>
                        <a:rPr lang="zh-CN" altLang="en-US" b="1" dirty="0" smtClean="0"/>
                        <a:t>输入  </a:t>
                      </a:r>
                      <a:r>
                        <a:rPr lang="en-US" altLang="zh-CN" b="1" dirty="0" smtClean="0"/>
                        <a:t>1</a:t>
                      </a:r>
                      <a:r>
                        <a:rPr lang="zh-CN" altLang="en-US" b="1" dirty="0" smtClean="0"/>
                        <a:t>：输出</a:t>
                      </a:r>
                      <a:endParaRPr lang="en-US" altLang="zh-CN" b="1" dirty="0" smtClean="0"/>
                    </a:p>
                    <a:p>
                      <a:pPr algn="ctr"/>
                      <a:r>
                        <a:rPr lang="en-US" altLang="zh-CN" b="1" dirty="0" smtClean="0"/>
                        <a:t>2</a:t>
                      </a:r>
                      <a:r>
                        <a:rPr lang="zh-CN" altLang="en-US" b="1" dirty="0" smtClean="0"/>
                        <a:t>：</a:t>
                      </a:r>
                      <a:r>
                        <a:rPr lang="en-US" altLang="zh-CN" b="1" dirty="0" smtClean="0"/>
                        <a:t>LCD_VD</a:t>
                      </a:r>
                      <a:endParaRPr lang="en-US" altLang="zh-CN" b="1" dirty="0" smtClean="0"/>
                    </a:p>
                    <a:p>
                      <a:pPr algn="ctr"/>
                      <a:r>
                        <a:rPr lang="en-US" altLang="zh-CN" b="1" dirty="0" smtClean="0"/>
                        <a:t>0x3 to 0xE:</a:t>
                      </a:r>
                      <a:r>
                        <a:rPr lang="zh-CN" altLang="en-US" b="1" dirty="0" smtClean="0"/>
                        <a:t>保留</a:t>
                      </a:r>
                      <a:endParaRPr lang="en-US" altLang="zh-CN" b="1" dirty="0" smtClean="0"/>
                    </a:p>
                    <a:p>
                      <a:pPr algn="ctr"/>
                      <a:r>
                        <a:rPr lang="en-US" altLang="zh-CN" b="1" dirty="0" smtClean="0"/>
                        <a:t>0xF:</a:t>
                      </a:r>
                      <a:r>
                        <a:rPr lang="zh-CN" altLang="en-US" b="1" dirty="0" smtClean="0"/>
                        <a:t>外部中断</a:t>
                      </a:r>
                      <a:endParaRPr lang="zh-CN" altLang="en-US" b="1" dirty="0"/>
                    </a:p>
                  </a:txBody>
                  <a:tcPr anchor="ctr">
                    <a:solidFill>
                      <a:schemeClr val="accent2">
                        <a:lumMod val="20000"/>
                        <a:lumOff val="80000"/>
                      </a:schemeClr>
                    </a:solidFill>
                  </a:tcPr>
                </a:tc>
                <a:tc>
                  <a:txBody>
                    <a:bodyPr/>
                    <a:lstStyle/>
                    <a:p>
                      <a:pPr algn="ctr"/>
                      <a:r>
                        <a:rPr lang="en-US" altLang="zh-CN" b="1" dirty="0" smtClean="0"/>
                        <a:t>0000</a:t>
                      </a:r>
                      <a:endParaRPr lang="zh-CN" altLang="en-US" b="1" dirty="0"/>
                    </a:p>
                  </a:txBody>
                  <a:tcPr anchor="ctr">
                    <a:solidFill>
                      <a:schemeClr val="accent2">
                        <a:lumMod val="20000"/>
                        <a:lumOff val="80000"/>
                      </a:schemeClr>
                    </a:solidFill>
                  </a:tcPr>
                </a:tc>
              </a:tr>
              <a:tr h="503558">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1" dirty="0" smtClean="0"/>
                        <a:t>GPF0CON[4:7]</a:t>
                      </a:r>
                      <a:endParaRPr lang="zh-CN" alt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1" dirty="0" smtClean="0"/>
                        <a:t>GPF0DAT[1]</a:t>
                      </a:r>
                      <a:endParaRPr lang="zh-CN" altLang="en-US" b="1" dirty="0" smtClean="0"/>
                    </a:p>
                  </a:txBody>
                  <a:tcPr anchor="ctr"/>
                </a:tc>
                <a:tc>
                  <a:txBody>
                    <a:bodyPr/>
                    <a:lstStyle/>
                    <a:p>
                      <a:pPr algn="ctr"/>
                      <a:r>
                        <a:rPr lang="en-US" altLang="zh-CN" b="1" dirty="0" smtClean="0"/>
                        <a:t>0:</a:t>
                      </a:r>
                      <a:r>
                        <a:rPr lang="zh-CN" altLang="en-US" b="1" dirty="0" smtClean="0"/>
                        <a:t>输入  </a:t>
                      </a:r>
                      <a:r>
                        <a:rPr lang="en-US" altLang="zh-CN" b="1" dirty="0" smtClean="0"/>
                        <a:t>1</a:t>
                      </a:r>
                      <a:r>
                        <a:rPr lang="zh-CN" altLang="en-US" b="1" dirty="0" smtClean="0"/>
                        <a:t>：输出</a:t>
                      </a:r>
                      <a:endParaRPr lang="en-US" altLang="zh-CN" b="1" dirty="0" smtClean="0"/>
                    </a:p>
                    <a:p>
                      <a:pPr algn="ctr"/>
                      <a:r>
                        <a:rPr lang="en-US" altLang="zh-CN" b="1" dirty="0" smtClean="0"/>
                        <a:t>2</a:t>
                      </a:r>
                      <a:r>
                        <a:rPr lang="zh-CN" altLang="en-US" b="1" dirty="0" smtClean="0"/>
                        <a:t>：</a:t>
                      </a:r>
                      <a:r>
                        <a:rPr lang="en-US" altLang="zh-CN" b="1" dirty="0" smtClean="0"/>
                        <a:t>LCD_VD</a:t>
                      </a:r>
                      <a:endParaRPr lang="en-US" altLang="zh-CN" b="1" dirty="0" smtClean="0"/>
                    </a:p>
                    <a:p>
                      <a:pPr algn="ctr"/>
                      <a:r>
                        <a:rPr lang="en-US" altLang="zh-CN" b="1" dirty="0" smtClean="0"/>
                        <a:t>0x3 to 0xE:</a:t>
                      </a:r>
                      <a:r>
                        <a:rPr lang="zh-CN" altLang="en-US" b="1" dirty="0" smtClean="0"/>
                        <a:t>保留</a:t>
                      </a:r>
                      <a:endParaRPr lang="en-US" altLang="zh-CN" b="1" dirty="0" smtClean="0"/>
                    </a:p>
                    <a:p>
                      <a:pPr algn="ctr"/>
                      <a:r>
                        <a:rPr lang="en-US" altLang="zh-CN" b="1" dirty="0" smtClean="0"/>
                        <a:t>0xF:</a:t>
                      </a:r>
                      <a:r>
                        <a:rPr lang="zh-CN" altLang="en-US" b="1" dirty="0" smtClean="0"/>
                        <a:t>外部中断</a:t>
                      </a:r>
                      <a:endParaRPr lang="zh-CN" altLang="en-US" b="1" dirty="0"/>
                    </a:p>
                  </a:txBody>
                  <a:tcPr anchor="ctr"/>
                </a:tc>
                <a:tc>
                  <a:txBody>
                    <a:bodyPr/>
                    <a:lstStyle/>
                    <a:p>
                      <a:pPr algn="ctr"/>
                      <a:r>
                        <a:rPr lang="en-US" altLang="zh-CN" b="1" dirty="0" smtClean="0"/>
                        <a:t>0000</a:t>
                      </a:r>
                      <a:endParaRPr lang="zh-CN" altLang="en-US" b="1" dirty="0"/>
                    </a:p>
                  </a:txBody>
                  <a:tcPr anchor="ctr"/>
                </a:tc>
              </a:tr>
              <a:tr h="503558">
                <a:tc>
                  <a:txBody>
                    <a:bodyPr/>
                    <a:lstStyle/>
                    <a:p>
                      <a:pPr algn="ctr"/>
                      <a:r>
                        <a:rPr lang="en-US" altLang="zh-CN" b="1" dirty="0" smtClean="0"/>
                        <a:t>……</a:t>
                      </a:r>
                      <a:endParaRPr lang="zh-CN" altLang="en-US" b="1" dirty="0"/>
                    </a:p>
                  </a:txBody>
                  <a:tcPr anchor="ctr">
                    <a:solidFill>
                      <a:schemeClr val="accent2">
                        <a:lumMod val="20000"/>
                        <a:lumOff val="80000"/>
                      </a:schemeClr>
                    </a:solidFill>
                  </a:tcPr>
                </a:tc>
                <a:tc>
                  <a:txBody>
                    <a:bodyPr/>
                    <a:lstStyle/>
                    <a:p>
                      <a:pPr algn="ctr"/>
                      <a:endParaRPr lang="zh-CN" altLang="en-US" b="1" dirty="0"/>
                    </a:p>
                  </a:txBody>
                  <a:tcPr anchor="ctr">
                    <a:solidFill>
                      <a:schemeClr val="accent2">
                        <a:lumMod val="20000"/>
                        <a:lumOff val="80000"/>
                      </a:schemeClr>
                    </a:solidFill>
                  </a:tcPr>
                </a:tc>
                <a:tc>
                  <a:txBody>
                    <a:bodyPr/>
                    <a:lstStyle/>
                    <a:p>
                      <a:pPr algn="ctr"/>
                      <a:endParaRPr lang="zh-CN" altLang="en-US" b="1" dirty="0"/>
                    </a:p>
                  </a:txBody>
                  <a:tcPr anchor="ctr">
                    <a:solidFill>
                      <a:schemeClr val="accent2">
                        <a:lumMod val="20000"/>
                        <a:lumOff val="80000"/>
                      </a:schemeClr>
                    </a:solidFill>
                  </a:tcPr>
                </a:tc>
                <a:tc>
                  <a:txBody>
                    <a:bodyPr/>
                    <a:lstStyle/>
                    <a:p>
                      <a:pPr algn="ctr"/>
                      <a:endParaRPr lang="zh-CN" altLang="en-US" b="1" dirty="0"/>
                    </a:p>
                  </a:txBody>
                  <a:tcPr anchor="ctr">
                    <a:solidFill>
                      <a:schemeClr val="accent2">
                        <a:lumMod val="20000"/>
                        <a:lumOff val="80000"/>
                      </a:schemeClr>
                    </a:solidFill>
                  </a:tcPr>
                </a:tc>
              </a:tr>
              <a:tr h="503558">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1" dirty="0" smtClean="0"/>
                        <a:t>GPF0CON[28:31]</a:t>
                      </a:r>
                      <a:endParaRPr lang="zh-CN" alt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1" dirty="0" smtClean="0"/>
                        <a:t>GPF0DAT[7]</a:t>
                      </a:r>
                      <a:endParaRPr lang="zh-CN" altLang="en-US" b="1" dirty="0" smtClean="0"/>
                    </a:p>
                  </a:txBody>
                  <a:tcPr anchor="ctr"/>
                </a:tc>
                <a:tc>
                  <a:txBody>
                    <a:bodyPr/>
                    <a:lstStyle/>
                    <a:p>
                      <a:pPr algn="ctr"/>
                      <a:r>
                        <a:rPr lang="en-US" altLang="zh-CN" b="1" dirty="0" smtClean="0"/>
                        <a:t>0:</a:t>
                      </a:r>
                      <a:r>
                        <a:rPr lang="zh-CN" altLang="en-US" b="1" dirty="0" smtClean="0"/>
                        <a:t>输入  </a:t>
                      </a:r>
                      <a:r>
                        <a:rPr lang="en-US" altLang="zh-CN" b="1" dirty="0" smtClean="0"/>
                        <a:t>1</a:t>
                      </a:r>
                      <a:r>
                        <a:rPr lang="zh-CN" altLang="en-US" b="1" dirty="0" smtClean="0"/>
                        <a:t>：输出</a:t>
                      </a:r>
                      <a:endParaRPr lang="en-US" altLang="zh-CN" b="1" dirty="0" smtClean="0"/>
                    </a:p>
                    <a:p>
                      <a:pPr algn="ctr"/>
                      <a:r>
                        <a:rPr lang="en-US" altLang="zh-CN" b="1" dirty="0" smtClean="0"/>
                        <a:t>2</a:t>
                      </a:r>
                      <a:r>
                        <a:rPr lang="zh-CN" altLang="en-US" b="1" dirty="0" smtClean="0"/>
                        <a:t>：</a:t>
                      </a:r>
                      <a:r>
                        <a:rPr lang="en-US" altLang="zh-CN" b="1" dirty="0" smtClean="0"/>
                        <a:t>LCD_VD</a:t>
                      </a:r>
                      <a:endParaRPr lang="en-US" altLang="zh-CN" b="1" dirty="0" smtClean="0"/>
                    </a:p>
                    <a:p>
                      <a:pPr algn="ctr"/>
                      <a:r>
                        <a:rPr lang="en-US" altLang="zh-CN" b="1" dirty="0" smtClean="0"/>
                        <a:t>0x3 to 0xE:</a:t>
                      </a:r>
                      <a:r>
                        <a:rPr lang="zh-CN" altLang="en-US" b="1" dirty="0" smtClean="0"/>
                        <a:t>保留</a:t>
                      </a:r>
                      <a:endParaRPr lang="en-US" altLang="zh-CN" b="1" dirty="0" smtClean="0"/>
                    </a:p>
                    <a:p>
                      <a:pPr algn="ctr"/>
                      <a:r>
                        <a:rPr lang="en-US" altLang="zh-CN" b="1" dirty="0" smtClean="0"/>
                        <a:t>0xF:</a:t>
                      </a:r>
                      <a:r>
                        <a:rPr lang="zh-CN" altLang="en-US" b="1" dirty="0" smtClean="0"/>
                        <a:t>外部中断</a:t>
                      </a:r>
                      <a:endParaRPr lang="zh-CN" altLang="en-US" b="1" dirty="0"/>
                    </a:p>
                  </a:txBody>
                  <a:tcPr anchor="ctr"/>
                </a:tc>
                <a:tc>
                  <a:txBody>
                    <a:bodyPr/>
                    <a:lstStyle/>
                    <a:p>
                      <a:pPr algn="ctr"/>
                      <a:r>
                        <a:rPr lang="en-US" altLang="zh-CN" b="1" dirty="0" smtClean="0"/>
                        <a:t>0000</a:t>
                      </a:r>
                      <a:endParaRPr lang="zh-CN" altLang="en-US" b="1" dirty="0"/>
                    </a:p>
                  </a:txBody>
                  <a:tcPr anchor="ctr"/>
                </a:tc>
              </a:tr>
            </a:tbl>
          </a:graphicData>
        </a:graphic>
      </p:graphicFrame>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799" y="228600"/>
            <a:ext cx="8200103" cy="838200"/>
          </a:xfrm>
        </p:spPr>
        <p:txBody>
          <a:bodyPr/>
          <a:lstStyle/>
          <a:p>
            <a:r>
              <a:rPr lang="en-US" altLang="zh-CN" sz="3200" dirty="0" smtClean="0">
                <a:solidFill>
                  <a:schemeClr val="bg1"/>
                </a:solidFill>
              </a:rPr>
              <a:t>9.1.4</a:t>
            </a:r>
            <a:r>
              <a:rPr lang="zh-CN" altLang="en-US" sz="3200" dirty="0">
                <a:solidFill>
                  <a:schemeClr val="bg1"/>
                </a:solidFill>
              </a:rPr>
              <a:t>　</a:t>
            </a:r>
            <a:r>
              <a:rPr lang="en-US" altLang="zh-CN" sz="3200" dirty="0">
                <a:solidFill>
                  <a:schemeClr val="bg1"/>
                </a:solidFill>
              </a:rPr>
              <a:t>Exynos4412 </a:t>
            </a:r>
            <a:r>
              <a:rPr lang="zh-CN" altLang="en-US" sz="3200" dirty="0">
                <a:solidFill>
                  <a:schemeClr val="bg1"/>
                </a:solidFill>
              </a:rPr>
              <a:t>的 </a:t>
            </a:r>
            <a:r>
              <a:rPr lang="en-US" altLang="zh-CN" sz="3200" dirty="0">
                <a:solidFill>
                  <a:schemeClr val="bg1"/>
                </a:solidFill>
              </a:rPr>
              <a:t>GPIO </a:t>
            </a:r>
            <a:r>
              <a:rPr lang="zh-CN" altLang="en-US" sz="3200" dirty="0" smtClean="0">
                <a:solidFill>
                  <a:schemeClr val="bg1"/>
                </a:solidFill>
              </a:rPr>
              <a:t>寄存器详解</a:t>
            </a:r>
            <a:endParaRPr lang="zh-CN" altLang="en-US" sz="3200" dirty="0">
              <a:solidFill>
                <a:schemeClr val="bg1"/>
              </a:solidFill>
            </a:endParaRPr>
          </a:p>
        </p:txBody>
      </p:sp>
      <p:sp>
        <p:nvSpPr>
          <p:cNvPr id="120835" name="Rectangle 3"/>
          <p:cNvSpPr>
            <a:spLocks noGrp="1" noChangeArrowheads="1"/>
          </p:cNvSpPr>
          <p:nvPr>
            <p:ph type="body" idx="1"/>
          </p:nvPr>
        </p:nvSpPr>
        <p:spPr>
          <a:xfrm>
            <a:off x="304799" y="1122122"/>
            <a:ext cx="8514735" cy="2106267"/>
          </a:xfrm>
        </p:spPr>
        <p:txBody>
          <a:bodyPr/>
          <a:lstStyle/>
          <a:p>
            <a:pPr>
              <a:lnSpc>
                <a:spcPct val="150000"/>
              </a:lnSpc>
            </a:pPr>
            <a:r>
              <a:rPr lang="en-US" altLang="zh-CN" sz="2800" dirty="0" smtClean="0"/>
              <a:t>GPF0CON </a:t>
            </a:r>
            <a:r>
              <a:rPr lang="zh-CN" altLang="en-US" sz="2800" dirty="0"/>
              <a:t>控制</a:t>
            </a:r>
            <a:r>
              <a:rPr lang="zh-CN" altLang="en-US" sz="2800" dirty="0" smtClean="0"/>
              <a:t>寄存器控制外部引脚如</a:t>
            </a:r>
            <a:r>
              <a:rPr lang="zh-CN" altLang="en-US" sz="2800" dirty="0" smtClean="0"/>
              <a:t>下：</a:t>
            </a:r>
            <a:endParaRPr lang="zh-CN" altLang="en-US" sz="2800" dirty="0" smtClean="0"/>
          </a:p>
        </p:txBody>
      </p:sp>
      <p:pic>
        <p:nvPicPr>
          <p:cNvPr id="4" name="图片 3"/>
          <p:cNvPicPr>
            <a:picLocks noChangeAspect="1"/>
          </p:cNvPicPr>
          <p:nvPr/>
        </p:nvPicPr>
        <p:blipFill>
          <a:blip r:embed="rId1"/>
          <a:stretch>
            <a:fillRect/>
          </a:stretch>
        </p:blipFill>
        <p:spPr>
          <a:xfrm>
            <a:off x="1661589" y="3898341"/>
            <a:ext cx="7241924" cy="673667"/>
          </a:xfrm>
          <a:prstGeom prst="rect">
            <a:avLst/>
          </a:prstGeom>
        </p:spPr>
      </p:pic>
      <p:graphicFrame>
        <p:nvGraphicFramePr>
          <p:cNvPr id="5" name="表格 4"/>
          <p:cNvGraphicFramePr>
            <a:graphicFrameLocks noGrp="1"/>
          </p:cNvGraphicFramePr>
          <p:nvPr/>
        </p:nvGraphicFramePr>
        <p:xfrm>
          <a:off x="1747940" y="4998626"/>
          <a:ext cx="7146240" cy="469123"/>
        </p:xfrm>
        <a:graphic>
          <a:graphicData uri="http://schemas.openxmlformats.org/drawingml/2006/table">
            <a:tbl>
              <a:tblPr firstRow="1" bandRow="1">
                <a:tableStyleId>{5C22544A-7EE6-4342-B048-85BDC9FD1C3A}</a:tableStyleId>
              </a:tblPr>
              <a:tblGrid>
                <a:gridCol w="893280"/>
                <a:gridCol w="893280"/>
                <a:gridCol w="893280"/>
                <a:gridCol w="893280"/>
                <a:gridCol w="893280"/>
                <a:gridCol w="893280"/>
                <a:gridCol w="893280"/>
                <a:gridCol w="893280"/>
              </a:tblGrid>
              <a:tr h="469123">
                <a:tc>
                  <a:txBody>
                    <a:bodyPr/>
                    <a:lstStyle/>
                    <a:p>
                      <a:pPr algn="ctr"/>
                      <a:r>
                        <a:rPr lang="en-US" altLang="zh-CN" dirty="0" smtClean="0">
                          <a:solidFill>
                            <a:schemeClr val="tx2"/>
                          </a:solidFill>
                        </a:rPr>
                        <a:t>7</a:t>
                      </a:r>
                      <a:endParaRPr lang="zh-CN" altLang="en-US" dirty="0">
                        <a:solidFill>
                          <a:schemeClr val="tx2"/>
                        </a:solidFill>
                      </a:endParaRPr>
                    </a:p>
                  </a:txBody>
                  <a:tcPr anchor="ctr"/>
                </a:tc>
                <a:tc>
                  <a:txBody>
                    <a:bodyPr/>
                    <a:lstStyle/>
                    <a:p>
                      <a:pPr algn="ctr"/>
                      <a:r>
                        <a:rPr lang="en-US" altLang="zh-CN" dirty="0" smtClean="0">
                          <a:solidFill>
                            <a:schemeClr val="tx2"/>
                          </a:solidFill>
                        </a:rPr>
                        <a:t>6</a:t>
                      </a:r>
                      <a:endParaRPr lang="zh-CN" altLang="en-US" dirty="0">
                        <a:solidFill>
                          <a:schemeClr val="tx2"/>
                        </a:solidFill>
                      </a:endParaRPr>
                    </a:p>
                  </a:txBody>
                  <a:tcPr anchor="ctr"/>
                </a:tc>
                <a:tc>
                  <a:txBody>
                    <a:bodyPr/>
                    <a:lstStyle/>
                    <a:p>
                      <a:pPr algn="ctr"/>
                      <a:r>
                        <a:rPr lang="en-US" altLang="zh-CN" dirty="0" smtClean="0">
                          <a:solidFill>
                            <a:schemeClr val="tx2"/>
                          </a:solidFill>
                        </a:rPr>
                        <a:t>5</a:t>
                      </a:r>
                      <a:endParaRPr lang="zh-CN" altLang="en-US" dirty="0">
                        <a:solidFill>
                          <a:schemeClr val="tx2"/>
                        </a:solidFill>
                      </a:endParaRPr>
                    </a:p>
                  </a:txBody>
                  <a:tcPr anchor="ctr"/>
                </a:tc>
                <a:tc>
                  <a:txBody>
                    <a:bodyPr/>
                    <a:lstStyle/>
                    <a:p>
                      <a:pPr algn="ctr"/>
                      <a:r>
                        <a:rPr lang="en-US" altLang="zh-CN" dirty="0" smtClean="0">
                          <a:solidFill>
                            <a:schemeClr val="tx2"/>
                          </a:solidFill>
                        </a:rPr>
                        <a:t>4</a:t>
                      </a:r>
                      <a:endParaRPr lang="zh-CN" altLang="en-US" dirty="0">
                        <a:solidFill>
                          <a:schemeClr val="tx2"/>
                        </a:solidFill>
                      </a:endParaRPr>
                    </a:p>
                  </a:txBody>
                  <a:tcPr anchor="ctr"/>
                </a:tc>
                <a:tc>
                  <a:txBody>
                    <a:bodyPr/>
                    <a:lstStyle/>
                    <a:p>
                      <a:pPr algn="ctr"/>
                      <a:r>
                        <a:rPr lang="en-US" altLang="zh-CN" dirty="0" smtClean="0">
                          <a:solidFill>
                            <a:schemeClr val="tx2"/>
                          </a:solidFill>
                        </a:rPr>
                        <a:t>3</a:t>
                      </a:r>
                      <a:endParaRPr lang="zh-CN" altLang="en-US" dirty="0">
                        <a:solidFill>
                          <a:schemeClr val="tx2"/>
                        </a:solidFill>
                      </a:endParaRPr>
                    </a:p>
                  </a:txBody>
                  <a:tcPr anchor="ctr"/>
                </a:tc>
                <a:tc>
                  <a:txBody>
                    <a:bodyPr/>
                    <a:lstStyle/>
                    <a:p>
                      <a:pPr algn="ctr"/>
                      <a:r>
                        <a:rPr lang="en-US" altLang="zh-CN" dirty="0" smtClean="0">
                          <a:solidFill>
                            <a:schemeClr val="tx2"/>
                          </a:solidFill>
                        </a:rPr>
                        <a:t>2</a:t>
                      </a:r>
                      <a:endParaRPr lang="zh-CN" altLang="en-US" dirty="0">
                        <a:solidFill>
                          <a:schemeClr val="tx2"/>
                        </a:solidFill>
                      </a:endParaRPr>
                    </a:p>
                  </a:txBody>
                  <a:tcPr anchor="ctr"/>
                </a:tc>
                <a:tc>
                  <a:txBody>
                    <a:bodyPr/>
                    <a:lstStyle/>
                    <a:p>
                      <a:pPr algn="ctr"/>
                      <a:r>
                        <a:rPr lang="en-US" altLang="zh-CN" dirty="0" smtClean="0">
                          <a:solidFill>
                            <a:schemeClr val="tx2"/>
                          </a:solidFill>
                        </a:rPr>
                        <a:t>1</a:t>
                      </a:r>
                      <a:endParaRPr lang="zh-CN" altLang="en-US" dirty="0">
                        <a:solidFill>
                          <a:schemeClr val="tx2"/>
                        </a:solidFill>
                      </a:endParaRPr>
                    </a:p>
                  </a:txBody>
                  <a:tcPr anchor="ctr"/>
                </a:tc>
                <a:tc>
                  <a:txBody>
                    <a:bodyPr/>
                    <a:lstStyle/>
                    <a:p>
                      <a:pPr algn="ctr"/>
                      <a:r>
                        <a:rPr lang="en-US" altLang="zh-CN" dirty="0" smtClean="0">
                          <a:solidFill>
                            <a:schemeClr val="tx2"/>
                          </a:solidFill>
                        </a:rPr>
                        <a:t>0</a:t>
                      </a:r>
                      <a:endParaRPr lang="zh-CN" altLang="en-US" dirty="0">
                        <a:solidFill>
                          <a:schemeClr val="tx2"/>
                        </a:solidFill>
                      </a:endParaRPr>
                    </a:p>
                  </a:txBody>
                  <a:tcPr anchor="ctr"/>
                </a:tc>
              </a:tr>
            </a:tbl>
          </a:graphicData>
        </a:graphic>
      </p:graphicFrame>
      <p:sp>
        <p:nvSpPr>
          <p:cNvPr id="6" name="矩形 5"/>
          <p:cNvSpPr/>
          <p:nvPr/>
        </p:nvSpPr>
        <p:spPr>
          <a:xfrm>
            <a:off x="62599" y="4004341"/>
            <a:ext cx="1757212" cy="461665"/>
          </a:xfrm>
          <a:prstGeom prst="rect">
            <a:avLst/>
          </a:prstGeom>
        </p:spPr>
        <p:txBody>
          <a:bodyPr wrap="none">
            <a:spAutoFit/>
          </a:bodyPr>
          <a:lstStyle/>
          <a:p>
            <a:r>
              <a:rPr lang="en-US" altLang="zh-CN" sz="2400" b="1" dirty="0">
                <a:solidFill>
                  <a:srgbClr val="FF0000"/>
                </a:solidFill>
              </a:rPr>
              <a:t>GPF0CON </a:t>
            </a:r>
            <a:endParaRPr lang="zh-CN" altLang="en-US" sz="2400" b="1" dirty="0">
              <a:solidFill>
                <a:srgbClr val="FF0000"/>
              </a:solidFill>
            </a:endParaRPr>
          </a:p>
        </p:txBody>
      </p:sp>
      <p:sp>
        <p:nvSpPr>
          <p:cNvPr id="9" name="矩形 8"/>
          <p:cNvSpPr/>
          <p:nvPr/>
        </p:nvSpPr>
        <p:spPr>
          <a:xfrm>
            <a:off x="62599" y="4998626"/>
            <a:ext cx="1683089" cy="461665"/>
          </a:xfrm>
          <a:prstGeom prst="rect">
            <a:avLst/>
          </a:prstGeom>
        </p:spPr>
        <p:txBody>
          <a:bodyPr wrap="none">
            <a:spAutoFit/>
          </a:bodyPr>
          <a:lstStyle/>
          <a:p>
            <a:r>
              <a:rPr lang="en-US" altLang="zh-CN" sz="2400" b="1" dirty="0" smtClean="0">
                <a:solidFill>
                  <a:srgbClr val="FF0000"/>
                </a:solidFill>
              </a:rPr>
              <a:t>GPF0DAT </a:t>
            </a:r>
            <a:endParaRPr lang="zh-CN" altLang="en-US" sz="2400" b="1" dirty="0">
              <a:solidFill>
                <a:srgbClr val="FF0000"/>
              </a:solidFill>
            </a:endParaRPr>
          </a:p>
        </p:txBody>
      </p:sp>
      <p:sp>
        <p:nvSpPr>
          <p:cNvPr id="7" name="下箭头 6"/>
          <p:cNvSpPr/>
          <p:nvPr/>
        </p:nvSpPr>
        <p:spPr bwMode="auto">
          <a:xfrm>
            <a:off x="8350897" y="4600001"/>
            <a:ext cx="135343" cy="326568"/>
          </a:xfrm>
          <a:prstGeom prst="downArrow">
            <a:avLst/>
          </a:prstGeom>
          <a:solidFill>
            <a:srgbClr val="FF0000"/>
          </a:solidFill>
          <a:ln w="9525">
            <a:solidFill>
              <a:srgbClr val="FF0000"/>
            </a:solidFill>
            <a:round/>
          </a:ln>
        </p:spPr>
        <p:txBody>
          <a:bodyPr rtlCol="0" anchor="ctr"/>
          <a:lstStyle/>
          <a:p>
            <a:pPr algn="ctr"/>
            <a:endParaRPr lang="zh-CN" altLang="en-US" sz="1600" b="1" dirty="0">
              <a:solidFill>
                <a:srgbClr val="0000CC"/>
              </a:solidFill>
              <a:latin typeface="+mn-ea"/>
              <a:ea typeface="+mn-ea"/>
            </a:endParaRPr>
          </a:p>
        </p:txBody>
      </p:sp>
      <p:sp>
        <p:nvSpPr>
          <p:cNvPr id="11" name="下箭头 10"/>
          <p:cNvSpPr/>
          <p:nvPr/>
        </p:nvSpPr>
        <p:spPr bwMode="auto">
          <a:xfrm>
            <a:off x="7473819" y="4600001"/>
            <a:ext cx="135343" cy="326568"/>
          </a:xfrm>
          <a:prstGeom prst="downArrow">
            <a:avLst/>
          </a:prstGeom>
          <a:solidFill>
            <a:srgbClr val="FF0000"/>
          </a:solidFill>
          <a:ln w="9525">
            <a:solidFill>
              <a:srgbClr val="FF0000"/>
            </a:solidFill>
            <a:round/>
          </a:ln>
        </p:spPr>
        <p:txBody>
          <a:bodyPr rtlCol="0" anchor="ctr"/>
          <a:lstStyle/>
          <a:p>
            <a:pPr algn="ctr"/>
            <a:endParaRPr lang="zh-CN" altLang="en-US" sz="1600" b="1" dirty="0">
              <a:solidFill>
                <a:srgbClr val="0000CC"/>
              </a:solidFill>
              <a:latin typeface="+mn-ea"/>
              <a:ea typeface="+mn-ea"/>
            </a:endParaRPr>
          </a:p>
        </p:txBody>
      </p:sp>
      <p:sp>
        <p:nvSpPr>
          <p:cNvPr id="12" name="下箭头 11"/>
          <p:cNvSpPr/>
          <p:nvPr/>
        </p:nvSpPr>
        <p:spPr bwMode="auto">
          <a:xfrm>
            <a:off x="6596741" y="4600001"/>
            <a:ext cx="135343" cy="326568"/>
          </a:xfrm>
          <a:prstGeom prst="downArrow">
            <a:avLst/>
          </a:prstGeom>
          <a:solidFill>
            <a:srgbClr val="FF0000"/>
          </a:solidFill>
          <a:ln w="9525">
            <a:solidFill>
              <a:srgbClr val="FF0000"/>
            </a:solidFill>
            <a:round/>
          </a:ln>
        </p:spPr>
        <p:txBody>
          <a:bodyPr rtlCol="0" anchor="ctr"/>
          <a:lstStyle/>
          <a:p>
            <a:pPr algn="ctr"/>
            <a:endParaRPr lang="zh-CN" altLang="en-US" sz="1600" b="1" dirty="0">
              <a:solidFill>
                <a:srgbClr val="0000CC"/>
              </a:solidFill>
              <a:latin typeface="+mn-ea"/>
              <a:ea typeface="+mn-ea"/>
            </a:endParaRPr>
          </a:p>
        </p:txBody>
      </p:sp>
      <p:sp>
        <p:nvSpPr>
          <p:cNvPr id="13" name="下箭头 12"/>
          <p:cNvSpPr/>
          <p:nvPr/>
        </p:nvSpPr>
        <p:spPr bwMode="auto">
          <a:xfrm>
            <a:off x="5719663" y="4591456"/>
            <a:ext cx="135343" cy="326568"/>
          </a:xfrm>
          <a:prstGeom prst="downArrow">
            <a:avLst/>
          </a:prstGeom>
          <a:solidFill>
            <a:srgbClr val="FF0000"/>
          </a:solidFill>
          <a:ln w="9525">
            <a:solidFill>
              <a:srgbClr val="FF0000"/>
            </a:solidFill>
            <a:round/>
          </a:ln>
        </p:spPr>
        <p:txBody>
          <a:bodyPr rtlCol="0" anchor="ctr"/>
          <a:lstStyle/>
          <a:p>
            <a:pPr algn="ctr"/>
            <a:endParaRPr lang="zh-CN" altLang="en-US" sz="1600" b="1" dirty="0">
              <a:solidFill>
                <a:srgbClr val="0000CC"/>
              </a:solidFill>
              <a:latin typeface="+mn-ea"/>
              <a:ea typeface="+mn-ea"/>
            </a:endParaRPr>
          </a:p>
        </p:txBody>
      </p:sp>
      <p:sp>
        <p:nvSpPr>
          <p:cNvPr id="14" name="下箭头 13"/>
          <p:cNvSpPr/>
          <p:nvPr/>
        </p:nvSpPr>
        <p:spPr bwMode="auto">
          <a:xfrm>
            <a:off x="4791313" y="4591456"/>
            <a:ext cx="135343" cy="326568"/>
          </a:xfrm>
          <a:prstGeom prst="downArrow">
            <a:avLst/>
          </a:prstGeom>
          <a:solidFill>
            <a:srgbClr val="FF0000"/>
          </a:solidFill>
          <a:ln w="9525">
            <a:solidFill>
              <a:srgbClr val="FF0000"/>
            </a:solidFill>
            <a:round/>
          </a:ln>
        </p:spPr>
        <p:txBody>
          <a:bodyPr rtlCol="0" anchor="ctr"/>
          <a:lstStyle/>
          <a:p>
            <a:pPr algn="ctr"/>
            <a:endParaRPr lang="zh-CN" altLang="en-US" sz="1600" b="1" dirty="0">
              <a:solidFill>
                <a:srgbClr val="0000CC"/>
              </a:solidFill>
              <a:latin typeface="+mn-ea"/>
              <a:ea typeface="+mn-ea"/>
            </a:endParaRPr>
          </a:p>
        </p:txBody>
      </p:sp>
      <p:sp>
        <p:nvSpPr>
          <p:cNvPr id="15" name="下箭头 14"/>
          <p:cNvSpPr/>
          <p:nvPr/>
        </p:nvSpPr>
        <p:spPr bwMode="auto">
          <a:xfrm>
            <a:off x="3930634" y="4608040"/>
            <a:ext cx="135343" cy="326568"/>
          </a:xfrm>
          <a:prstGeom prst="downArrow">
            <a:avLst/>
          </a:prstGeom>
          <a:solidFill>
            <a:srgbClr val="FF0000"/>
          </a:solidFill>
          <a:ln w="9525">
            <a:solidFill>
              <a:srgbClr val="FF0000"/>
            </a:solidFill>
            <a:round/>
          </a:ln>
        </p:spPr>
        <p:txBody>
          <a:bodyPr rtlCol="0" anchor="ctr"/>
          <a:lstStyle/>
          <a:p>
            <a:pPr algn="ctr"/>
            <a:endParaRPr lang="zh-CN" altLang="en-US" sz="1600" b="1" dirty="0">
              <a:solidFill>
                <a:srgbClr val="0000CC"/>
              </a:solidFill>
              <a:latin typeface="+mn-ea"/>
              <a:ea typeface="+mn-ea"/>
            </a:endParaRPr>
          </a:p>
        </p:txBody>
      </p:sp>
      <p:sp>
        <p:nvSpPr>
          <p:cNvPr id="16" name="下箭头 15"/>
          <p:cNvSpPr/>
          <p:nvPr/>
        </p:nvSpPr>
        <p:spPr bwMode="auto">
          <a:xfrm>
            <a:off x="3004731" y="4591456"/>
            <a:ext cx="135343" cy="326568"/>
          </a:xfrm>
          <a:prstGeom prst="downArrow">
            <a:avLst/>
          </a:prstGeom>
          <a:solidFill>
            <a:srgbClr val="FF0000"/>
          </a:solidFill>
          <a:ln w="9525">
            <a:solidFill>
              <a:srgbClr val="FF0000"/>
            </a:solidFill>
            <a:round/>
          </a:ln>
        </p:spPr>
        <p:txBody>
          <a:bodyPr rtlCol="0" anchor="ctr"/>
          <a:lstStyle/>
          <a:p>
            <a:pPr algn="ctr"/>
            <a:endParaRPr lang="zh-CN" altLang="en-US" sz="1600" b="1" dirty="0">
              <a:solidFill>
                <a:srgbClr val="0000CC"/>
              </a:solidFill>
              <a:latin typeface="+mn-ea"/>
              <a:ea typeface="+mn-ea"/>
            </a:endParaRPr>
          </a:p>
        </p:txBody>
      </p:sp>
      <p:sp>
        <p:nvSpPr>
          <p:cNvPr id="17" name="下箭头 16"/>
          <p:cNvSpPr/>
          <p:nvPr/>
        </p:nvSpPr>
        <p:spPr bwMode="auto">
          <a:xfrm>
            <a:off x="2160079" y="4591456"/>
            <a:ext cx="135343" cy="326568"/>
          </a:xfrm>
          <a:prstGeom prst="downArrow">
            <a:avLst/>
          </a:prstGeom>
          <a:solidFill>
            <a:srgbClr val="FF0000"/>
          </a:solidFill>
          <a:ln w="9525">
            <a:solidFill>
              <a:srgbClr val="FF0000"/>
            </a:solidFill>
            <a:round/>
          </a:ln>
        </p:spPr>
        <p:txBody>
          <a:bodyPr rtlCol="0" anchor="ctr"/>
          <a:lstStyle/>
          <a:p>
            <a:pPr algn="ctr"/>
            <a:endParaRPr lang="zh-CN" altLang="en-US" sz="1600" b="1" dirty="0">
              <a:solidFill>
                <a:srgbClr val="0000CC"/>
              </a:solidFill>
              <a:latin typeface="+mn-ea"/>
              <a:ea typeface="+mn-ea"/>
            </a:endParaRPr>
          </a:p>
        </p:txBody>
      </p:sp>
      <p:sp>
        <p:nvSpPr>
          <p:cNvPr id="8" name="线形标注 2(带强调线) 7"/>
          <p:cNvSpPr/>
          <p:nvPr/>
        </p:nvSpPr>
        <p:spPr bwMode="auto">
          <a:xfrm>
            <a:off x="3201201" y="2175255"/>
            <a:ext cx="2407298" cy="1276995"/>
          </a:xfrm>
          <a:prstGeom prst="accentCallout2">
            <a:avLst>
              <a:gd name="adj1" fmla="val 18750"/>
              <a:gd name="adj2" fmla="val -8333"/>
              <a:gd name="adj3" fmla="val 18750"/>
              <a:gd name="adj4" fmla="val -16667"/>
              <a:gd name="adj5" fmla="val 127684"/>
              <a:gd name="adj6" fmla="val -37681"/>
            </a:avLst>
          </a:prstGeom>
          <a:solidFill>
            <a:srgbClr val="FFFFFF"/>
          </a:solidFill>
          <a:ln w="9525">
            <a:solidFill>
              <a:srgbClr val="000000"/>
            </a:solidFill>
            <a:round/>
          </a:ln>
        </p:spPr>
        <p:txBody>
          <a:bodyPr rtlCol="0" anchor="ctr"/>
          <a:lstStyle/>
          <a:p>
            <a:r>
              <a:rPr lang="en-US" altLang="zh-CN" sz="2000" b="1" dirty="0" smtClean="0">
                <a:solidFill>
                  <a:srgbClr val="FF0000"/>
                </a:solidFill>
                <a:latin typeface="+mn-ea"/>
                <a:ea typeface="+mn-ea"/>
              </a:rPr>
              <a:t>0</a:t>
            </a:r>
            <a:r>
              <a:rPr lang="zh-CN" altLang="en-US" sz="2000" b="1" dirty="0" smtClean="0">
                <a:solidFill>
                  <a:srgbClr val="FF0000"/>
                </a:solidFill>
                <a:latin typeface="+mn-ea"/>
                <a:ea typeface="+mn-ea"/>
              </a:rPr>
              <a:t>：输入 </a:t>
            </a:r>
            <a:endParaRPr lang="en-US" altLang="zh-CN" sz="2000" b="1" dirty="0" smtClean="0">
              <a:solidFill>
                <a:srgbClr val="FF0000"/>
              </a:solidFill>
              <a:latin typeface="+mn-ea"/>
              <a:ea typeface="+mn-ea"/>
            </a:endParaRPr>
          </a:p>
          <a:p>
            <a:r>
              <a:rPr lang="en-US" altLang="zh-CN" sz="2000" b="1" dirty="0" smtClean="0">
                <a:solidFill>
                  <a:srgbClr val="FF0000"/>
                </a:solidFill>
                <a:latin typeface="+mn-ea"/>
                <a:ea typeface="+mn-ea"/>
              </a:rPr>
              <a:t>1</a:t>
            </a:r>
            <a:r>
              <a:rPr lang="zh-CN" altLang="en-US" sz="2000" b="1" dirty="0">
                <a:solidFill>
                  <a:srgbClr val="FF0000"/>
                </a:solidFill>
                <a:latin typeface="+mn-ea"/>
                <a:ea typeface="+mn-ea"/>
              </a:rPr>
              <a:t>：输出</a:t>
            </a:r>
            <a:endParaRPr lang="zh-CN" altLang="en-US" sz="2000" b="1" dirty="0">
              <a:solidFill>
                <a:srgbClr val="FF0000"/>
              </a:solidFill>
              <a:latin typeface="+mn-ea"/>
              <a:ea typeface="+mn-ea"/>
            </a:endParaRPr>
          </a:p>
          <a:p>
            <a:r>
              <a:rPr lang="en-US" altLang="zh-CN" sz="2000" b="1" dirty="0">
                <a:solidFill>
                  <a:srgbClr val="FF0000"/>
                </a:solidFill>
                <a:latin typeface="+mn-ea"/>
                <a:ea typeface="+mn-ea"/>
              </a:rPr>
              <a:t>2</a:t>
            </a:r>
            <a:r>
              <a:rPr lang="zh-CN" altLang="en-US" sz="2000" b="1" dirty="0">
                <a:solidFill>
                  <a:srgbClr val="FF0000"/>
                </a:solidFill>
                <a:latin typeface="+mn-ea"/>
                <a:ea typeface="+mn-ea"/>
              </a:rPr>
              <a:t>：</a:t>
            </a:r>
            <a:r>
              <a:rPr lang="en-US" altLang="zh-CN" sz="2000" b="1" dirty="0">
                <a:solidFill>
                  <a:srgbClr val="FF0000"/>
                </a:solidFill>
                <a:latin typeface="+mn-ea"/>
                <a:ea typeface="+mn-ea"/>
              </a:rPr>
              <a:t>LCD_VD</a:t>
            </a:r>
            <a:endParaRPr lang="en-US" altLang="zh-CN" sz="2000" b="1" dirty="0">
              <a:solidFill>
                <a:srgbClr val="FF0000"/>
              </a:solidFill>
              <a:latin typeface="+mn-ea"/>
              <a:ea typeface="+mn-ea"/>
            </a:endParaRPr>
          </a:p>
          <a:p>
            <a:r>
              <a:rPr lang="en-US" altLang="zh-CN" sz="2000" b="1" dirty="0" smtClean="0">
                <a:solidFill>
                  <a:srgbClr val="FF0000"/>
                </a:solidFill>
                <a:latin typeface="+mn-ea"/>
                <a:ea typeface="+mn-ea"/>
              </a:rPr>
              <a:t>0x3-0xE</a:t>
            </a:r>
            <a:r>
              <a:rPr lang="en-US" altLang="zh-CN" sz="2000" b="1" dirty="0">
                <a:solidFill>
                  <a:srgbClr val="FF0000"/>
                </a:solidFill>
                <a:latin typeface="+mn-ea"/>
                <a:ea typeface="+mn-ea"/>
              </a:rPr>
              <a:t>:</a:t>
            </a:r>
            <a:r>
              <a:rPr lang="zh-CN" altLang="en-US" sz="2000" b="1" dirty="0">
                <a:solidFill>
                  <a:srgbClr val="FF0000"/>
                </a:solidFill>
                <a:latin typeface="+mn-ea"/>
                <a:ea typeface="+mn-ea"/>
              </a:rPr>
              <a:t>保留</a:t>
            </a:r>
            <a:endParaRPr lang="zh-CN" altLang="en-US" sz="2000" b="1" dirty="0">
              <a:solidFill>
                <a:srgbClr val="FF0000"/>
              </a:solidFill>
              <a:latin typeface="+mn-ea"/>
              <a:ea typeface="+mn-ea"/>
            </a:endParaRPr>
          </a:p>
          <a:p>
            <a:r>
              <a:rPr lang="en-US" altLang="zh-CN" sz="2000" b="1" dirty="0">
                <a:solidFill>
                  <a:srgbClr val="FF0000"/>
                </a:solidFill>
                <a:latin typeface="+mn-ea"/>
                <a:ea typeface="+mn-ea"/>
              </a:rPr>
              <a:t>0xF:</a:t>
            </a:r>
            <a:r>
              <a:rPr lang="zh-CN" altLang="en-US" sz="2000" b="1" dirty="0">
                <a:solidFill>
                  <a:srgbClr val="FF0000"/>
                </a:solidFill>
                <a:latin typeface="+mn-ea"/>
                <a:ea typeface="+mn-ea"/>
              </a:rPr>
              <a:t>外部中断</a:t>
            </a:r>
            <a:endParaRPr lang="zh-CN" altLang="en-US" sz="2000" b="1" dirty="0">
              <a:solidFill>
                <a:srgbClr val="FF0000"/>
              </a:solidFill>
              <a:latin typeface="+mn-ea"/>
              <a:ea typeface="+mn-ea"/>
            </a:endParaRPr>
          </a:p>
        </p:txBody>
      </p:sp>
      <p:cxnSp>
        <p:nvCxnSpPr>
          <p:cNvPr id="3" name="直接连接符 2"/>
          <p:cNvCxnSpPr/>
          <p:nvPr/>
        </p:nvCxnSpPr>
        <p:spPr>
          <a:xfrm>
            <a:off x="2201211" y="5467749"/>
            <a:ext cx="0" cy="4758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116833" y="5467749"/>
            <a:ext cx="0" cy="4758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961366" y="5467749"/>
            <a:ext cx="0" cy="4758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909072" y="5460291"/>
            <a:ext cx="0" cy="4758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796424" y="5460291"/>
            <a:ext cx="0" cy="4758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88124" y="5460291"/>
            <a:ext cx="0" cy="4758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571170" y="5467749"/>
            <a:ext cx="0" cy="4758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453141" y="5460291"/>
            <a:ext cx="0" cy="4758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矩形标注 9"/>
          <p:cNvSpPr/>
          <p:nvPr/>
        </p:nvSpPr>
        <p:spPr bwMode="auto">
          <a:xfrm>
            <a:off x="38146" y="6145823"/>
            <a:ext cx="2163065" cy="694593"/>
          </a:xfrm>
          <a:prstGeom prst="wedgeRectCallout">
            <a:avLst>
              <a:gd name="adj1" fmla="val 48268"/>
              <a:gd name="adj2" fmla="val -71677"/>
            </a:avLst>
          </a:prstGeom>
          <a:solidFill>
            <a:srgbClr val="FFFFFF"/>
          </a:solidFill>
          <a:ln w="9525">
            <a:solidFill>
              <a:srgbClr val="000000"/>
            </a:solidFill>
            <a:round/>
          </a:ln>
        </p:spPr>
        <p:txBody>
          <a:bodyPr rtlCol="0" anchor="ctr"/>
          <a:lstStyle/>
          <a:p>
            <a:pPr algn="ctr"/>
            <a:r>
              <a:rPr lang="zh-CN" altLang="en-US" sz="2400" b="1" dirty="0">
                <a:solidFill>
                  <a:srgbClr val="0000FF"/>
                </a:solidFill>
              </a:rPr>
              <a:t>对应外部</a:t>
            </a:r>
            <a:r>
              <a:rPr lang="zh-CN" altLang="en-US" sz="2400" b="1" dirty="0" smtClean="0">
                <a:solidFill>
                  <a:srgbClr val="0000FF"/>
                </a:solidFill>
              </a:rPr>
              <a:t>引脚</a:t>
            </a:r>
            <a:endParaRPr lang="zh-CN" altLang="en-US" sz="2400" b="1" dirty="0">
              <a:solidFill>
                <a:srgbClr val="0000CC"/>
              </a:solidFill>
              <a:latin typeface="+mn-ea"/>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147017" y="2426677"/>
            <a:ext cx="6515665" cy="4360984"/>
          </a:xfrm>
          <a:prstGeom prst="rect">
            <a:avLst/>
          </a:prstGeom>
        </p:spPr>
      </p:pic>
      <p:sp>
        <p:nvSpPr>
          <p:cNvPr id="121858" name="Rectangle 2"/>
          <p:cNvSpPr>
            <a:spLocks noGrp="1" noChangeArrowheads="1"/>
          </p:cNvSpPr>
          <p:nvPr>
            <p:ph type="title"/>
          </p:nvPr>
        </p:nvSpPr>
        <p:spPr/>
        <p:txBody>
          <a:bodyPr/>
          <a:lstStyle/>
          <a:p>
            <a:r>
              <a:rPr lang="en-US" altLang="zh-CN"/>
              <a:t>9.1.3</a:t>
            </a:r>
            <a:r>
              <a:rPr lang="zh-CN" altLang="en-US"/>
              <a:t>　编写</a:t>
            </a:r>
            <a:r>
              <a:rPr lang="en-US" altLang="zh-CN"/>
              <a:t>LED</a:t>
            </a:r>
            <a:r>
              <a:rPr lang="zh-CN" altLang="en-US"/>
              <a:t>设备驱动程序</a:t>
            </a:r>
            <a:endParaRPr lang="zh-CN" altLang="en-US"/>
          </a:p>
        </p:txBody>
      </p:sp>
      <p:sp>
        <p:nvSpPr>
          <p:cNvPr id="121859" name="Rectangle 3"/>
          <p:cNvSpPr>
            <a:spLocks noGrp="1" noChangeArrowheads="1"/>
          </p:cNvSpPr>
          <p:nvPr>
            <p:ph type="body" idx="1"/>
          </p:nvPr>
        </p:nvSpPr>
        <p:spPr>
          <a:xfrm>
            <a:off x="386861" y="1140860"/>
            <a:ext cx="8379069" cy="1962826"/>
          </a:xfrm>
        </p:spPr>
        <p:txBody>
          <a:bodyPr/>
          <a:lstStyle/>
          <a:p>
            <a:pPr algn="just">
              <a:lnSpc>
                <a:spcPct val="150000"/>
              </a:lnSpc>
            </a:pPr>
            <a:r>
              <a:rPr lang="en-US" altLang="zh-CN" sz="2400" dirty="0"/>
              <a:t>【</a:t>
            </a:r>
            <a:r>
              <a:rPr lang="zh-CN" altLang="en-US" sz="2400" dirty="0"/>
              <a:t>例</a:t>
            </a:r>
            <a:r>
              <a:rPr lang="en-US" altLang="zh-CN" sz="2400" dirty="0"/>
              <a:t>9-1】</a:t>
            </a:r>
            <a:r>
              <a:rPr lang="zh-CN" altLang="en-US" sz="2400" dirty="0"/>
              <a:t>实验箱中，</a:t>
            </a:r>
            <a:r>
              <a:rPr lang="en-US" altLang="zh-CN" sz="2400" dirty="0"/>
              <a:t>4</a:t>
            </a:r>
            <a:r>
              <a:rPr lang="zh-CN" altLang="en-US" sz="2400" dirty="0"/>
              <a:t>个</a:t>
            </a:r>
            <a:r>
              <a:rPr lang="en-US" altLang="zh-CN" sz="2400" dirty="0"/>
              <a:t>LED</a:t>
            </a:r>
            <a:r>
              <a:rPr lang="zh-CN" altLang="en-US" sz="2400" dirty="0"/>
              <a:t>灯分别与 </a:t>
            </a:r>
            <a:r>
              <a:rPr lang="en-US" altLang="zh-CN" sz="2400" dirty="0"/>
              <a:t>GPX2_7</a:t>
            </a:r>
            <a:r>
              <a:rPr lang="zh-CN" altLang="en-US" sz="2400" dirty="0"/>
              <a:t>、 </a:t>
            </a:r>
            <a:r>
              <a:rPr lang="en-US" altLang="zh-CN" sz="2400" dirty="0"/>
              <a:t>GPX1_0</a:t>
            </a:r>
            <a:r>
              <a:rPr lang="zh-CN" altLang="en-US" sz="2400" dirty="0"/>
              <a:t>、 </a:t>
            </a:r>
            <a:r>
              <a:rPr lang="en-US" altLang="zh-CN" sz="2400" dirty="0"/>
              <a:t>GPF3_4</a:t>
            </a:r>
            <a:r>
              <a:rPr lang="zh-CN" altLang="en-US" sz="2400" dirty="0"/>
              <a:t>、 </a:t>
            </a:r>
            <a:r>
              <a:rPr lang="en-US" altLang="zh-CN" sz="2400" dirty="0"/>
              <a:t>GPF3_5 </a:t>
            </a:r>
            <a:r>
              <a:rPr lang="zh-CN" altLang="en-US" sz="2400" dirty="0"/>
              <a:t>相连，通过这些引脚的高低电平来控制</a:t>
            </a:r>
            <a:r>
              <a:rPr lang="en-US" altLang="zh-CN" sz="2400" dirty="0"/>
              <a:t>LED </a:t>
            </a:r>
            <a:r>
              <a:rPr lang="zh-CN" altLang="en-US" sz="2400" dirty="0"/>
              <a:t>的亮灭，电路原理图如下。 </a:t>
            </a:r>
            <a:endParaRPr lang="zh-CN" altLang="en-US" sz="2400" dirty="0"/>
          </a:p>
        </p:txBody>
      </p:sp>
      <p:sp>
        <p:nvSpPr>
          <p:cNvPr id="5" name="Rectangle 2"/>
          <p:cNvSpPr txBox="1">
            <a:spLocks noChangeArrowheads="1"/>
          </p:cNvSpPr>
          <p:nvPr/>
        </p:nvSpPr>
        <p:spPr bwMode="black">
          <a:xfrm>
            <a:off x="304799" y="228600"/>
            <a:ext cx="8200103" cy="83820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smtClean="0">
                <a:solidFill>
                  <a:schemeClr val="bg1"/>
                </a:solidFill>
              </a:rPr>
              <a:t>9.1.5</a:t>
            </a:r>
            <a:r>
              <a:rPr lang="zh-CN" altLang="en-US" sz="3200" kern="0" dirty="0" smtClean="0">
                <a:solidFill>
                  <a:schemeClr val="bg1"/>
                </a:solidFill>
              </a:rPr>
              <a:t>　</a:t>
            </a:r>
            <a:r>
              <a:rPr lang="en-US" altLang="zh-CN" sz="3200" kern="0" dirty="0" smtClean="0">
                <a:solidFill>
                  <a:schemeClr val="bg1"/>
                </a:solidFill>
              </a:rPr>
              <a:t>Exynos4412 </a:t>
            </a:r>
            <a:r>
              <a:rPr lang="zh-CN" altLang="en-US" sz="3200" kern="0" dirty="0" smtClean="0">
                <a:solidFill>
                  <a:schemeClr val="bg1"/>
                </a:solidFill>
              </a:rPr>
              <a:t>的 </a:t>
            </a:r>
            <a:r>
              <a:rPr lang="en-US" altLang="zh-CN" sz="3200" kern="0" dirty="0" smtClean="0">
                <a:solidFill>
                  <a:schemeClr val="bg1"/>
                </a:solidFill>
              </a:rPr>
              <a:t>GPIO </a:t>
            </a:r>
            <a:r>
              <a:rPr lang="zh-CN" altLang="en-US" sz="3200" kern="0" dirty="0" smtClean="0">
                <a:solidFill>
                  <a:schemeClr val="bg1"/>
                </a:solidFill>
              </a:rPr>
              <a:t>示例</a:t>
            </a:r>
            <a:endParaRPr lang="zh-CN" altLang="en-US" sz="3200" kern="0" dirty="0">
              <a:solidFill>
                <a:schemeClr val="bg1"/>
              </a:solidFill>
            </a:endParaRPr>
          </a:p>
        </p:txBody>
      </p:sp>
      <p:sp>
        <p:nvSpPr>
          <p:cNvPr id="2" name="矩形 1"/>
          <p:cNvSpPr/>
          <p:nvPr/>
        </p:nvSpPr>
        <p:spPr>
          <a:xfrm>
            <a:off x="181706" y="3103686"/>
            <a:ext cx="1348446" cy="461665"/>
          </a:xfrm>
          <a:prstGeom prst="rect">
            <a:avLst/>
          </a:prstGeom>
        </p:spPr>
        <p:txBody>
          <a:bodyPr wrap="none">
            <a:spAutoFit/>
          </a:bodyPr>
          <a:lstStyle/>
          <a:p>
            <a:r>
              <a:rPr lang="en-US" altLang="zh-CN" sz="2400" b="1" dirty="0">
                <a:solidFill>
                  <a:srgbClr val="FF0000"/>
                </a:solidFill>
              </a:rPr>
              <a:t>GPX2_7</a:t>
            </a:r>
            <a:endParaRPr lang="zh-CN" altLang="en-US" sz="2400" b="1" dirty="0">
              <a:solidFill>
                <a:srgbClr val="FF0000"/>
              </a:solidFill>
            </a:endParaRPr>
          </a:p>
        </p:txBody>
      </p:sp>
      <p:sp>
        <p:nvSpPr>
          <p:cNvPr id="7" name="矩形 6"/>
          <p:cNvSpPr/>
          <p:nvPr/>
        </p:nvSpPr>
        <p:spPr>
          <a:xfrm>
            <a:off x="181706" y="3927838"/>
            <a:ext cx="1348446" cy="461665"/>
          </a:xfrm>
          <a:prstGeom prst="rect">
            <a:avLst/>
          </a:prstGeom>
        </p:spPr>
        <p:txBody>
          <a:bodyPr wrap="none">
            <a:spAutoFit/>
          </a:bodyPr>
          <a:lstStyle/>
          <a:p>
            <a:r>
              <a:rPr lang="en-US" altLang="zh-CN" sz="2400" b="1" dirty="0" smtClean="0">
                <a:solidFill>
                  <a:srgbClr val="FF0000"/>
                </a:solidFill>
              </a:rPr>
              <a:t>GPX1_0</a:t>
            </a:r>
            <a:endParaRPr lang="zh-CN" altLang="en-US" sz="2400" b="1" dirty="0">
              <a:solidFill>
                <a:srgbClr val="FF0000"/>
              </a:solidFill>
            </a:endParaRPr>
          </a:p>
        </p:txBody>
      </p:sp>
      <p:sp>
        <p:nvSpPr>
          <p:cNvPr id="8" name="矩形 7"/>
          <p:cNvSpPr/>
          <p:nvPr/>
        </p:nvSpPr>
        <p:spPr>
          <a:xfrm>
            <a:off x="181706" y="4851168"/>
            <a:ext cx="1330814" cy="461665"/>
          </a:xfrm>
          <a:prstGeom prst="rect">
            <a:avLst/>
          </a:prstGeom>
        </p:spPr>
        <p:txBody>
          <a:bodyPr wrap="none">
            <a:spAutoFit/>
          </a:bodyPr>
          <a:lstStyle/>
          <a:p>
            <a:r>
              <a:rPr lang="en-US" altLang="zh-CN" sz="2400" b="1" dirty="0" smtClean="0">
                <a:solidFill>
                  <a:srgbClr val="FF0000"/>
                </a:solidFill>
              </a:rPr>
              <a:t>GPF3_4</a:t>
            </a:r>
            <a:endParaRPr lang="zh-CN" altLang="en-US" sz="2400" b="1" dirty="0">
              <a:solidFill>
                <a:srgbClr val="FF0000"/>
              </a:solidFill>
            </a:endParaRPr>
          </a:p>
        </p:txBody>
      </p:sp>
      <p:sp>
        <p:nvSpPr>
          <p:cNvPr id="9" name="矩形 8"/>
          <p:cNvSpPr/>
          <p:nvPr/>
        </p:nvSpPr>
        <p:spPr>
          <a:xfrm>
            <a:off x="181706" y="5774498"/>
            <a:ext cx="1348446" cy="461665"/>
          </a:xfrm>
          <a:prstGeom prst="rect">
            <a:avLst/>
          </a:prstGeom>
        </p:spPr>
        <p:txBody>
          <a:bodyPr wrap="none">
            <a:spAutoFit/>
          </a:bodyPr>
          <a:lstStyle/>
          <a:p>
            <a:r>
              <a:rPr lang="en-US" altLang="zh-CN" sz="2400" b="1" dirty="0" smtClean="0">
                <a:solidFill>
                  <a:srgbClr val="FF0000"/>
                </a:solidFill>
              </a:rPr>
              <a:t>GPF3_5</a:t>
            </a:r>
            <a:endParaRPr lang="zh-CN" altLang="en-US" sz="2400" b="1" dirty="0">
              <a:solidFill>
                <a:srgbClr val="FF0000"/>
              </a:solidFill>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a:t>9.1.3</a:t>
            </a:r>
            <a:r>
              <a:rPr lang="zh-CN" altLang="en-US"/>
              <a:t>　编写</a:t>
            </a:r>
            <a:r>
              <a:rPr lang="en-US" altLang="zh-CN"/>
              <a:t>LED</a:t>
            </a:r>
            <a:r>
              <a:rPr lang="zh-CN" altLang="en-US"/>
              <a:t>设备驱动程序</a:t>
            </a:r>
            <a:endParaRPr lang="zh-CN" altLang="en-US"/>
          </a:p>
        </p:txBody>
      </p:sp>
      <p:sp>
        <p:nvSpPr>
          <p:cNvPr id="121859" name="Rectangle 3"/>
          <p:cNvSpPr>
            <a:spLocks noGrp="1" noChangeArrowheads="1"/>
          </p:cNvSpPr>
          <p:nvPr>
            <p:ph type="body" idx="1"/>
          </p:nvPr>
        </p:nvSpPr>
        <p:spPr>
          <a:xfrm>
            <a:off x="457200" y="1255159"/>
            <a:ext cx="8229600" cy="5248275"/>
          </a:xfrm>
        </p:spPr>
        <p:txBody>
          <a:bodyPr/>
          <a:lstStyle/>
          <a:p>
            <a:pPr>
              <a:lnSpc>
                <a:spcPct val="150000"/>
              </a:lnSpc>
            </a:pPr>
            <a:r>
              <a:rPr lang="zh-CN" altLang="en-US" dirty="0">
                <a:solidFill>
                  <a:srgbClr val="C00000"/>
                </a:solidFill>
              </a:rPr>
              <a:t>分析： </a:t>
            </a:r>
            <a:r>
              <a:rPr lang="en-US" altLang="zh-CN" dirty="0" smtClean="0"/>
              <a:t>4</a:t>
            </a:r>
            <a:r>
              <a:rPr lang="zh-CN" altLang="en-US" dirty="0" smtClean="0"/>
              <a:t>个</a:t>
            </a:r>
            <a:r>
              <a:rPr lang="en-US" altLang="zh-CN" dirty="0" smtClean="0"/>
              <a:t>LED</a:t>
            </a:r>
            <a:r>
              <a:rPr lang="zh-CN" altLang="en-US" dirty="0"/>
              <a:t>灯分别与 </a:t>
            </a:r>
            <a:r>
              <a:rPr lang="en-US" altLang="zh-CN" dirty="0"/>
              <a:t>GPX2_7</a:t>
            </a:r>
            <a:r>
              <a:rPr lang="zh-CN" altLang="en-US" dirty="0"/>
              <a:t>、 </a:t>
            </a:r>
            <a:r>
              <a:rPr lang="en-US" altLang="zh-CN" dirty="0"/>
              <a:t>GPX1_0</a:t>
            </a:r>
            <a:r>
              <a:rPr lang="zh-CN" altLang="en-US" dirty="0"/>
              <a:t>、 </a:t>
            </a:r>
            <a:r>
              <a:rPr lang="en-US" altLang="zh-CN" dirty="0"/>
              <a:t>GPF3_4</a:t>
            </a:r>
            <a:r>
              <a:rPr lang="zh-CN" altLang="en-US" dirty="0"/>
              <a:t>、 </a:t>
            </a:r>
            <a:r>
              <a:rPr lang="en-US" altLang="zh-CN" dirty="0"/>
              <a:t>GPF3_5 </a:t>
            </a:r>
            <a:r>
              <a:rPr lang="zh-CN" altLang="en-US" dirty="0"/>
              <a:t>相连，</a:t>
            </a:r>
            <a:r>
              <a:rPr lang="zh-CN" altLang="en-US" dirty="0" smtClean="0"/>
              <a:t>通过这些引脚</a:t>
            </a:r>
            <a:r>
              <a:rPr lang="zh-CN" altLang="en-US" dirty="0"/>
              <a:t>的高低电平来</a:t>
            </a:r>
            <a:r>
              <a:rPr lang="zh-CN" altLang="en-US" dirty="0" smtClean="0"/>
              <a:t>控制</a:t>
            </a:r>
            <a:r>
              <a:rPr lang="en-US" altLang="zh-CN" dirty="0" smtClean="0"/>
              <a:t>LED </a:t>
            </a:r>
            <a:r>
              <a:rPr lang="zh-CN" altLang="en-US" dirty="0"/>
              <a:t>的亮</a:t>
            </a:r>
            <a:r>
              <a:rPr lang="zh-CN" altLang="en-US" dirty="0" smtClean="0"/>
              <a:t>灭。</a:t>
            </a:r>
            <a:endParaRPr lang="en-US" altLang="zh-CN" dirty="0" smtClean="0"/>
          </a:p>
          <a:p>
            <a:pPr>
              <a:lnSpc>
                <a:spcPct val="150000"/>
              </a:lnSpc>
            </a:pPr>
            <a:r>
              <a:rPr lang="zh-CN" altLang="en-US" dirty="0" smtClean="0"/>
              <a:t>因要输出电平控制</a:t>
            </a:r>
            <a:r>
              <a:rPr lang="en-US" altLang="zh-CN" dirty="0" smtClean="0"/>
              <a:t>LED</a:t>
            </a:r>
            <a:r>
              <a:rPr lang="zh-CN" altLang="en-US" dirty="0" smtClean="0"/>
              <a:t>，故相应端口（引脚）应设置为输出。按其控制格式分别对</a:t>
            </a:r>
            <a:r>
              <a:rPr lang="zh-CN" altLang="en-US" dirty="0" smtClean="0">
                <a:solidFill>
                  <a:srgbClr val="FF0000"/>
                </a:solidFill>
              </a:rPr>
              <a:t>控制寄存器</a:t>
            </a:r>
            <a:r>
              <a:rPr lang="zh-CN" altLang="en-US" dirty="0" smtClean="0"/>
              <a:t>和</a:t>
            </a:r>
            <a:r>
              <a:rPr lang="zh-CN" altLang="en-US" dirty="0" smtClean="0">
                <a:solidFill>
                  <a:srgbClr val="FF0000"/>
                </a:solidFill>
              </a:rPr>
              <a:t>数据寄存器</a:t>
            </a:r>
            <a:r>
              <a:rPr lang="zh-CN" altLang="en-US" dirty="0" smtClean="0"/>
              <a:t>进行设置。</a:t>
            </a:r>
            <a:endParaRPr lang="en-US" altLang="zh-CN" dirty="0" smtClean="0"/>
          </a:p>
          <a:p>
            <a:pPr>
              <a:lnSpc>
                <a:spcPct val="150000"/>
              </a:lnSpc>
            </a:pPr>
            <a:r>
              <a:rPr lang="zh-CN" altLang="en-US" dirty="0" smtClean="0"/>
              <a:t>根据</a:t>
            </a:r>
            <a:r>
              <a:rPr lang="zh-CN" altLang="en-US" dirty="0"/>
              <a:t>三极管的特性，当这几个</a:t>
            </a:r>
            <a:r>
              <a:rPr lang="zh-CN" altLang="en-US" dirty="0">
                <a:solidFill>
                  <a:srgbClr val="FF0000"/>
                </a:solidFill>
              </a:rPr>
              <a:t>引脚输出高电平</a:t>
            </a:r>
            <a:r>
              <a:rPr lang="zh-CN" altLang="en-US" dirty="0"/>
              <a:t>时，集电极和发射极导通， </a:t>
            </a:r>
            <a:r>
              <a:rPr lang="en-US" altLang="zh-CN" dirty="0" smtClean="0"/>
              <a:t>LED</a:t>
            </a:r>
            <a:r>
              <a:rPr lang="zh-CN" altLang="en-US" dirty="0" smtClean="0"/>
              <a:t>点</a:t>
            </a:r>
            <a:r>
              <a:rPr lang="zh-CN" altLang="en-US" dirty="0"/>
              <a:t>亮；反之</a:t>
            </a:r>
            <a:r>
              <a:rPr lang="zh-CN" altLang="en-US" dirty="0" smtClean="0"/>
              <a:t>，</a:t>
            </a:r>
            <a:r>
              <a:rPr lang="en-US" altLang="zh-CN" dirty="0" smtClean="0"/>
              <a:t>LED</a:t>
            </a:r>
            <a:r>
              <a:rPr lang="zh-CN" altLang="en-US" dirty="0" smtClean="0"/>
              <a:t>熄灭</a:t>
            </a:r>
            <a:r>
              <a:rPr lang="zh-CN" altLang="en-US" dirty="0"/>
              <a:t>。 </a:t>
            </a:r>
            <a:endParaRPr lang="zh-CN" altLang="en-US" dirty="0"/>
          </a:p>
        </p:txBody>
      </p:sp>
      <p:sp>
        <p:nvSpPr>
          <p:cNvPr id="5" name="Rectangle 2"/>
          <p:cNvSpPr txBox="1">
            <a:spLocks noChangeArrowheads="1"/>
          </p:cNvSpPr>
          <p:nvPr/>
        </p:nvSpPr>
        <p:spPr bwMode="black">
          <a:xfrm>
            <a:off x="304799" y="228600"/>
            <a:ext cx="8200103" cy="83820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smtClean="0">
                <a:solidFill>
                  <a:schemeClr val="bg1"/>
                </a:solidFill>
              </a:rPr>
              <a:t>9.1.5</a:t>
            </a:r>
            <a:r>
              <a:rPr lang="zh-CN" altLang="en-US" sz="3200" kern="0" dirty="0" smtClean="0">
                <a:solidFill>
                  <a:schemeClr val="bg1"/>
                </a:solidFill>
              </a:rPr>
              <a:t>　</a:t>
            </a:r>
            <a:r>
              <a:rPr lang="en-US" altLang="zh-CN" sz="3200" kern="0" dirty="0" smtClean="0">
                <a:solidFill>
                  <a:schemeClr val="bg1"/>
                </a:solidFill>
              </a:rPr>
              <a:t>Exynos4412 </a:t>
            </a:r>
            <a:r>
              <a:rPr lang="zh-CN" altLang="en-US" sz="3200" kern="0" dirty="0" smtClean="0">
                <a:solidFill>
                  <a:schemeClr val="bg1"/>
                </a:solidFill>
              </a:rPr>
              <a:t>的 </a:t>
            </a:r>
            <a:r>
              <a:rPr lang="en-US" altLang="zh-CN" sz="3200" kern="0" dirty="0" smtClean="0">
                <a:solidFill>
                  <a:schemeClr val="bg1"/>
                </a:solidFill>
              </a:rPr>
              <a:t>GPIO </a:t>
            </a:r>
            <a:r>
              <a:rPr lang="zh-CN" altLang="en-US" sz="3200" kern="0" dirty="0" smtClean="0">
                <a:solidFill>
                  <a:schemeClr val="bg1"/>
                </a:solidFill>
              </a:rPr>
              <a:t>示例</a:t>
            </a:r>
            <a:endParaRPr lang="zh-CN" altLang="en-US" sz="3200" kern="0" dirty="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a:t>9.1.3</a:t>
            </a:r>
            <a:r>
              <a:rPr lang="zh-CN" altLang="en-US"/>
              <a:t>　编写</a:t>
            </a:r>
            <a:r>
              <a:rPr lang="en-US" altLang="zh-CN"/>
              <a:t>LED</a:t>
            </a:r>
            <a:r>
              <a:rPr lang="zh-CN" altLang="en-US"/>
              <a:t>设备驱动程序</a:t>
            </a:r>
            <a:endParaRPr lang="zh-CN" altLang="en-US"/>
          </a:p>
        </p:txBody>
      </p:sp>
      <p:sp>
        <p:nvSpPr>
          <p:cNvPr id="121859" name="Rectangle 3"/>
          <p:cNvSpPr>
            <a:spLocks noGrp="1" noChangeArrowheads="1"/>
          </p:cNvSpPr>
          <p:nvPr>
            <p:ph type="body" idx="1"/>
          </p:nvPr>
        </p:nvSpPr>
        <p:spPr>
          <a:xfrm>
            <a:off x="457200" y="1255159"/>
            <a:ext cx="8229600" cy="5248275"/>
          </a:xfrm>
        </p:spPr>
        <p:txBody>
          <a:bodyPr/>
          <a:lstStyle/>
          <a:p>
            <a:pPr>
              <a:lnSpc>
                <a:spcPct val="150000"/>
              </a:lnSpc>
            </a:pPr>
            <a:r>
              <a:rPr lang="zh-CN" altLang="en-US" dirty="0" smtClean="0"/>
              <a:t>因此：以</a:t>
            </a:r>
            <a:r>
              <a:rPr lang="en-US" altLang="zh-CN" dirty="0" smtClean="0">
                <a:sym typeface="+mn-ea"/>
              </a:rPr>
              <a:t>GPX1_0</a:t>
            </a:r>
            <a:r>
              <a:rPr lang="zh-CN" altLang="en-US" dirty="0" smtClean="0">
                <a:sym typeface="+mn-ea"/>
              </a:rPr>
              <a:t>为例，</a:t>
            </a:r>
            <a:r>
              <a:rPr lang="zh-CN" altLang="en-US" dirty="0" smtClean="0"/>
              <a:t>设置及点亮</a:t>
            </a:r>
            <a:r>
              <a:rPr lang="zh-CN" altLang="en-US" dirty="0" smtClean="0"/>
              <a:t>其所对应的</a:t>
            </a:r>
            <a:r>
              <a:rPr lang="en-US" altLang="zh-CN" dirty="0" smtClean="0"/>
              <a:t>LED</a:t>
            </a:r>
            <a:r>
              <a:rPr lang="zh-CN" altLang="en-US" dirty="0" smtClean="0"/>
              <a:t>灯，其对应的操作为：</a:t>
            </a:r>
            <a:endParaRPr lang="en-US" altLang="zh-CN" dirty="0" smtClean="0"/>
          </a:p>
          <a:p>
            <a:pPr marL="0" indent="0">
              <a:lnSpc>
                <a:spcPct val="150000"/>
              </a:lnSpc>
              <a:spcBef>
                <a:spcPts val="0"/>
              </a:spcBef>
              <a:buNone/>
            </a:pPr>
            <a:r>
              <a:rPr lang="zh-CN" altLang="en-US" dirty="0" smtClean="0"/>
              <a:t>（</a:t>
            </a:r>
            <a:r>
              <a:rPr lang="en-US" altLang="zh-CN" dirty="0" smtClean="0"/>
              <a:t>1</a:t>
            </a:r>
            <a:r>
              <a:rPr lang="zh-CN" altLang="en-US" dirty="0" smtClean="0"/>
              <a:t>）设置其控制寄存器</a:t>
            </a:r>
            <a:r>
              <a:rPr lang="en-US" altLang="zh-CN" dirty="0" smtClean="0"/>
              <a:t>GPX1CON[0:3]</a:t>
            </a:r>
            <a:r>
              <a:rPr lang="zh-CN" altLang="en-US" dirty="0" smtClean="0"/>
              <a:t>为</a:t>
            </a:r>
            <a:r>
              <a:rPr lang="en-US" altLang="zh-CN" dirty="0" smtClean="0"/>
              <a:t>1</a:t>
            </a:r>
            <a:r>
              <a:rPr lang="zh-CN" altLang="en-US" dirty="0" smtClean="0"/>
              <a:t>（即输出）</a:t>
            </a:r>
            <a:endParaRPr lang="en-US" altLang="zh-CN" dirty="0" smtClean="0"/>
          </a:p>
          <a:p>
            <a:pPr marL="0" indent="0">
              <a:lnSpc>
                <a:spcPct val="150000"/>
              </a:lnSpc>
              <a:spcBef>
                <a:spcPts val="0"/>
              </a:spcBef>
              <a:buNone/>
            </a:pPr>
            <a:r>
              <a:rPr lang="en-US" altLang="zh-CN" sz="2800" dirty="0" smtClean="0">
                <a:solidFill>
                  <a:srgbClr val="FF0000"/>
                </a:solidFill>
              </a:rPr>
              <a:t>           GPX1.CON </a:t>
            </a:r>
            <a:r>
              <a:rPr lang="en-US" altLang="zh-CN" sz="2800" dirty="0">
                <a:solidFill>
                  <a:srgbClr val="FF0000"/>
                </a:solidFill>
              </a:rPr>
              <a:t>= (GPX1.CON &amp; </a:t>
            </a:r>
            <a:r>
              <a:rPr lang="en-US" altLang="zh-CN" sz="2800" dirty="0" smtClean="0">
                <a:solidFill>
                  <a:srgbClr val="FF0000"/>
                </a:solidFill>
              </a:rPr>
              <a:t>~ (</a:t>
            </a:r>
            <a:r>
              <a:rPr lang="en-US" altLang="zh-CN" sz="2800" dirty="0">
                <a:solidFill>
                  <a:srgbClr val="FF0000"/>
                </a:solidFill>
              </a:rPr>
              <a:t>0xf</a:t>
            </a:r>
            <a:r>
              <a:rPr lang="en-US" altLang="zh-CN" sz="2800" dirty="0" smtClean="0">
                <a:solidFill>
                  <a:srgbClr val="FF0000"/>
                </a:solidFill>
              </a:rPr>
              <a:t>) ) </a:t>
            </a:r>
            <a:r>
              <a:rPr lang="en-US" altLang="zh-CN" sz="2800" dirty="0">
                <a:solidFill>
                  <a:srgbClr val="FF0000"/>
                </a:solidFill>
              </a:rPr>
              <a:t>| 1; </a:t>
            </a:r>
            <a:endParaRPr lang="en-US" altLang="zh-CN" sz="2800" dirty="0" smtClean="0">
              <a:solidFill>
                <a:srgbClr val="FF0000"/>
              </a:solidFill>
            </a:endParaRPr>
          </a:p>
          <a:p>
            <a:pPr marL="0" indent="0">
              <a:lnSpc>
                <a:spcPct val="150000"/>
              </a:lnSpc>
              <a:spcBef>
                <a:spcPts val="0"/>
              </a:spcBef>
              <a:buNone/>
            </a:pPr>
            <a:endParaRPr lang="en-US" altLang="zh-CN" dirty="0" smtClean="0"/>
          </a:p>
          <a:p>
            <a:pPr marL="0" indent="0">
              <a:lnSpc>
                <a:spcPct val="150000"/>
              </a:lnSpc>
              <a:spcBef>
                <a:spcPts val="0"/>
              </a:spcBef>
              <a:buNone/>
            </a:pPr>
            <a:endParaRPr lang="en-US" altLang="zh-CN" dirty="0" smtClean="0"/>
          </a:p>
          <a:p>
            <a:pPr marL="0" indent="0">
              <a:lnSpc>
                <a:spcPct val="150000"/>
              </a:lnSpc>
              <a:spcBef>
                <a:spcPts val="0"/>
              </a:spcBef>
              <a:buNone/>
            </a:pPr>
            <a:endParaRPr lang="en-US" altLang="zh-CN" dirty="0"/>
          </a:p>
          <a:p>
            <a:pPr marL="0" indent="0">
              <a:lnSpc>
                <a:spcPct val="150000"/>
              </a:lnSpc>
              <a:spcBef>
                <a:spcPts val="0"/>
              </a:spcBef>
              <a:buNone/>
            </a:pPr>
            <a:r>
              <a:rPr lang="zh-CN" altLang="en-US" dirty="0" smtClean="0"/>
              <a:t>（</a:t>
            </a:r>
            <a:r>
              <a:rPr lang="en-US" altLang="zh-CN" dirty="0" smtClean="0"/>
              <a:t>2</a:t>
            </a:r>
            <a:r>
              <a:rPr lang="zh-CN" altLang="en-US" dirty="0" smtClean="0"/>
              <a:t>）向数据寄存器的对应位</a:t>
            </a:r>
            <a:r>
              <a:rPr lang="en-US" altLang="zh-CN" dirty="0" smtClean="0"/>
              <a:t>GPX1DAT[0]</a:t>
            </a:r>
            <a:r>
              <a:rPr lang="zh-CN" altLang="en-US" dirty="0" smtClean="0"/>
              <a:t>写入高电平</a:t>
            </a:r>
            <a:endParaRPr lang="en-US" altLang="zh-CN" dirty="0" smtClean="0"/>
          </a:p>
          <a:p>
            <a:pPr marL="0" indent="0">
              <a:lnSpc>
                <a:spcPct val="150000"/>
              </a:lnSpc>
              <a:spcBef>
                <a:spcPts val="0"/>
              </a:spcBef>
              <a:buNone/>
            </a:pPr>
            <a:r>
              <a:rPr lang="en-US" altLang="zh-CN" sz="2800" dirty="0">
                <a:solidFill>
                  <a:srgbClr val="FF0000"/>
                </a:solidFill>
              </a:rPr>
              <a:t>     </a:t>
            </a:r>
            <a:r>
              <a:rPr lang="en-US" altLang="zh-CN" sz="2800" dirty="0" smtClean="0">
                <a:solidFill>
                  <a:srgbClr val="FF0000"/>
                </a:solidFill>
              </a:rPr>
              <a:t>                  </a:t>
            </a:r>
            <a:r>
              <a:rPr lang="en-US" altLang="zh-CN" sz="2800" dirty="0">
                <a:solidFill>
                  <a:srgbClr val="FF0000"/>
                </a:solidFill>
              </a:rPr>
              <a:t>GPX1.DAT |= 0x1;</a:t>
            </a:r>
            <a:endParaRPr lang="en-US" altLang="zh-CN" sz="2800" dirty="0" smtClean="0">
              <a:solidFill>
                <a:srgbClr val="FF0000"/>
              </a:solidFill>
            </a:endParaRPr>
          </a:p>
          <a:p>
            <a:pPr>
              <a:lnSpc>
                <a:spcPct val="150000"/>
              </a:lnSpc>
            </a:pPr>
            <a:endParaRPr lang="zh-CN" altLang="en-US" dirty="0"/>
          </a:p>
        </p:txBody>
      </p:sp>
      <p:sp>
        <p:nvSpPr>
          <p:cNvPr id="5" name="Rectangle 2"/>
          <p:cNvSpPr txBox="1">
            <a:spLocks noChangeArrowheads="1"/>
          </p:cNvSpPr>
          <p:nvPr/>
        </p:nvSpPr>
        <p:spPr bwMode="black">
          <a:xfrm>
            <a:off x="304799" y="228600"/>
            <a:ext cx="8200103" cy="83820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smtClean="0">
                <a:solidFill>
                  <a:schemeClr val="bg1"/>
                </a:solidFill>
              </a:rPr>
              <a:t>9.1.5</a:t>
            </a:r>
            <a:r>
              <a:rPr lang="zh-CN" altLang="en-US" sz="3200" kern="0" dirty="0" smtClean="0">
                <a:solidFill>
                  <a:schemeClr val="bg1"/>
                </a:solidFill>
              </a:rPr>
              <a:t>　</a:t>
            </a:r>
            <a:r>
              <a:rPr lang="en-US" altLang="zh-CN" sz="3200" kern="0" dirty="0" smtClean="0">
                <a:solidFill>
                  <a:schemeClr val="bg1"/>
                </a:solidFill>
              </a:rPr>
              <a:t>Exynos4412 </a:t>
            </a:r>
            <a:r>
              <a:rPr lang="zh-CN" altLang="en-US" sz="3200" kern="0" dirty="0" smtClean="0">
                <a:solidFill>
                  <a:schemeClr val="bg1"/>
                </a:solidFill>
              </a:rPr>
              <a:t>的 </a:t>
            </a:r>
            <a:r>
              <a:rPr lang="en-US" altLang="zh-CN" sz="3200" kern="0" dirty="0" smtClean="0">
                <a:solidFill>
                  <a:schemeClr val="bg1"/>
                </a:solidFill>
              </a:rPr>
              <a:t>GPIO </a:t>
            </a:r>
            <a:r>
              <a:rPr lang="zh-CN" altLang="en-US" sz="3200" kern="0" dirty="0" smtClean="0">
                <a:solidFill>
                  <a:schemeClr val="bg1"/>
                </a:solidFill>
              </a:rPr>
              <a:t>示例</a:t>
            </a:r>
            <a:endParaRPr lang="zh-CN" altLang="en-US" sz="3200" kern="0" dirty="0">
              <a:solidFill>
                <a:schemeClr val="bg1"/>
              </a:solidFill>
            </a:endParaRPr>
          </a:p>
        </p:txBody>
      </p:sp>
      <p:pic>
        <p:nvPicPr>
          <p:cNvPr id="6" name="图片 5"/>
          <p:cNvPicPr>
            <a:picLocks noChangeAspect="1"/>
          </p:cNvPicPr>
          <p:nvPr/>
        </p:nvPicPr>
        <p:blipFill>
          <a:blip r:embed="rId1"/>
          <a:stretch>
            <a:fillRect/>
          </a:stretch>
        </p:blipFill>
        <p:spPr>
          <a:xfrm>
            <a:off x="1661589" y="3828002"/>
            <a:ext cx="7241924" cy="673667"/>
          </a:xfrm>
          <a:prstGeom prst="rect">
            <a:avLst/>
          </a:prstGeom>
        </p:spPr>
      </p:pic>
      <p:graphicFrame>
        <p:nvGraphicFramePr>
          <p:cNvPr id="7" name="表格 6"/>
          <p:cNvGraphicFramePr>
            <a:graphicFrameLocks noGrp="1"/>
          </p:cNvGraphicFramePr>
          <p:nvPr/>
        </p:nvGraphicFramePr>
        <p:xfrm>
          <a:off x="1747940" y="4928287"/>
          <a:ext cx="7146240" cy="469123"/>
        </p:xfrm>
        <a:graphic>
          <a:graphicData uri="http://schemas.openxmlformats.org/drawingml/2006/table">
            <a:tbl>
              <a:tblPr firstRow="1" bandRow="1">
                <a:tableStyleId>{5C22544A-7EE6-4342-B048-85BDC9FD1C3A}</a:tableStyleId>
              </a:tblPr>
              <a:tblGrid>
                <a:gridCol w="893280"/>
                <a:gridCol w="893280"/>
                <a:gridCol w="893280"/>
                <a:gridCol w="893280"/>
                <a:gridCol w="893280"/>
                <a:gridCol w="893280"/>
                <a:gridCol w="893280"/>
                <a:gridCol w="893280"/>
              </a:tblGrid>
              <a:tr h="469123">
                <a:tc>
                  <a:txBody>
                    <a:bodyPr/>
                    <a:lstStyle/>
                    <a:p>
                      <a:pPr algn="ctr"/>
                      <a:r>
                        <a:rPr lang="en-US" altLang="zh-CN" dirty="0" smtClean="0">
                          <a:solidFill>
                            <a:schemeClr val="tx2"/>
                          </a:solidFill>
                        </a:rPr>
                        <a:t>7</a:t>
                      </a:r>
                      <a:endParaRPr lang="zh-CN" altLang="en-US" dirty="0">
                        <a:solidFill>
                          <a:schemeClr val="tx2"/>
                        </a:solidFill>
                      </a:endParaRPr>
                    </a:p>
                  </a:txBody>
                  <a:tcPr anchor="ctr"/>
                </a:tc>
                <a:tc>
                  <a:txBody>
                    <a:bodyPr/>
                    <a:lstStyle/>
                    <a:p>
                      <a:pPr algn="ctr"/>
                      <a:r>
                        <a:rPr lang="en-US" altLang="zh-CN" dirty="0" smtClean="0">
                          <a:solidFill>
                            <a:schemeClr val="tx2"/>
                          </a:solidFill>
                        </a:rPr>
                        <a:t>6</a:t>
                      </a:r>
                      <a:endParaRPr lang="zh-CN" altLang="en-US" dirty="0">
                        <a:solidFill>
                          <a:schemeClr val="tx2"/>
                        </a:solidFill>
                      </a:endParaRPr>
                    </a:p>
                  </a:txBody>
                  <a:tcPr anchor="ctr"/>
                </a:tc>
                <a:tc>
                  <a:txBody>
                    <a:bodyPr/>
                    <a:lstStyle/>
                    <a:p>
                      <a:pPr algn="ctr"/>
                      <a:r>
                        <a:rPr lang="en-US" altLang="zh-CN" dirty="0" smtClean="0">
                          <a:solidFill>
                            <a:schemeClr val="tx2"/>
                          </a:solidFill>
                        </a:rPr>
                        <a:t>5</a:t>
                      </a:r>
                      <a:endParaRPr lang="zh-CN" altLang="en-US" dirty="0">
                        <a:solidFill>
                          <a:schemeClr val="tx2"/>
                        </a:solidFill>
                      </a:endParaRPr>
                    </a:p>
                  </a:txBody>
                  <a:tcPr anchor="ctr"/>
                </a:tc>
                <a:tc>
                  <a:txBody>
                    <a:bodyPr/>
                    <a:lstStyle/>
                    <a:p>
                      <a:pPr algn="ctr"/>
                      <a:r>
                        <a:rPr lang="en-US" altLang="zh-CN" dirty="0" smtClean="0">
                          <a:solidFill>
                            <a:schemeClr val="tx2"/>
                          </a:solidFill>
                        </a:rPr>
                        <a:t>4</a:t>
                      </a:r>
                      <a:endParaRPr lang="zh-CN" altLang="en-US" dirty="0">
                        <a:solidFill>
                          <a:schemeClr val="tx2"/>
                        </a:solidFill>
                      </a:endParaRPr>
                    </a:p>
                  </a:txBody>
                  <a:tcPr anchor="ctr"/>
                </a:tc>
                <a:tc>
                  <a:txBody>
                    <a:bodyPr/>
                    <a:lstStyle/>
                    <a:p>
                      <a:pPr algn="ctr"/>
                      <a:r>
                        <a:rPr lang="en-US" altLang="zh-CN" dirty="0" smtClean="0">
                          <a:solidFill>
                            <a:schemeClr val="tx2"/>
                          </a:solidFill>
                        </a:rPr>
                        <a:t>3</a:t>
                      </a:r>
                      <a:endParaRPr lang="zh-CN" altLang="en-US" dirty="0">
                        <a:solidFill>
                          <a:schemeClr val="tx2"/>
                        </a:solidFill>
                      </a:endParaRPr>
                    </a:p>
                  </a:txBody>
                  <a:tcPr anchor="ctr"/>
                </a:tc>
                <a:tc>
                  <a:txBody>
                    <a:bodyPr/>
                    <a:lstStyle/>
                    <a:p>
                      <a:pPr algn="ctr"/>
                      <a:r>
                        <a:rPr lang="en-US" altLang="zh-CN" dirty="0" smtClean="0">
                          <a:solidFill>
                            <a:schemeClr val="tx2"/>
                          </a:solidFill>
                        </a:rPr>
                        <a:t>2</a:t>
                      </a:r>
                      <a:endParaRPr lang="zh-CN" altLang="en-US" dirty="0">
                        <a:solidFill>
                          <a:schemeClr val="tx2"/>
                        </a:solidFill>
                      </a:endParaRPr>
                    </a:p>
                  </a:txBody>
                  <a:tcPr anchor="ctr"/>
                </a:tc>
                <a:tc>
                  <a:txBody>
                    <a:bodyPr/>
                    <a:lstStyle/>
                    <a:p>
                      <a:pPr algn="ctr"/>
                      <a:r>
                        <a:rPr lang="en-US" altLang="zh-CN" dirty="0" smtClean="0">
                          <a:solidFill>
                            <a:schemeClr val="tx2"/>
                          </a:solidFill>
                        </a:rPr>
                        <a:t>1</a:t>
                      </a:r>
                      <a:endParaRPr lang="zh-CN" altLang="en-US" dirty="0">
                        <a:solidFill>
                          <a:schemeClr val="tx2"/>
                        </a:solidFill>
                      </a:endParaRPr>
                    </a:p>
                  </a:txBody>
                  <a:tcPr anchor="ctr"/>
                </a:tc>
                <a:tc>
                  <a:txBody>
                    <a:bodyPr/>
                    <a:lstStyle/>
                    <a:p>
                      <a:pPr algn="ctr"/>
                      <a:r>
                        <a:rPr lang="en-US" altLang="zh-CN" dirty="0" smtClean="0">
                          <a:solidFill>
                            <a:schemeClr val="tx2"/>
                          </a:solidFill>
                        </a:rPr>
                        <a:t>0</a:t>
                      </a:r>
                      <a:endParaRPr lang="zh-CN" altLang="en-US" dirty="0">
                        <a:solidFill>
                          <a:schemeClr val="tx2"/>
                        </a:solidFill>
                      </a:endParaRPr>
                    </a:p>
                  </a:txBody>
                  <a:tcPr anchor="ctr"/>
                </a:tc>
              </a:tr>
            </a:tbl>
          </a:graphicData>
        </a:graphic>
      </p:graphicFrame>
      <p:sp>
        <p:nvSpPr>
          <p:cNvPr id="8" name="矩形 7"/>
          <p:cNvSpPr/>
          <p:nvPr/>
        </p:nvSpPr>
        <p:spPr>
          <a:xfrm>
            <a:off x="62599" y="3934002"/>
            <a:ext cx="1774845" cy="461665"/>
          </a:xfrm>
          <a:prstGeom prst="rect">
            <a:avLst/>
          </a:prstGeom>
        </p:spPr>
        <p:txBody>
          <a:bodyPr wrap="none">
            <a:spAutoFit/>
          </a:bodyPr>
          <a:lstStyle/>
          <a:p>
            <a:r>
              <a:rPr lang="en-US" altLang="zh-CN" sz="2400" b="1" dirty="0" smtClean="0">
                <a:solidFill>
                  <a:srgbClr val="FF0000"/>
                </a:solidFill>
              </a:rPr>
              <a:t>GPX1CON </a:t>
            </a:r>
            <a:endParaRPr lang="zh-CN" altLang="en-US" sz="2400" b="1" dirty="0">
              <a:solidFill>
                <a:srgbClr val="FF0000"/>
              </a:solidFill>
            </a:endParaRPr>
          </a:p>
        </p:txBody>
      </p:sp>
      <p:sp>
        <p:nvSpPr>
          <p:cNvPr id="9" name="矩形 8"/>
          <p:cNvSpPr/>
          <p:nvPr/>
        </p:nvSpPr>
        <p:spPr>
          <a:xfrm>
            <a:off x="62599" y="4928287"/>
            <a:ext cx="1700722" cy="461665"/>
          </a:xfrm>
          <a:prstGeom prst="rect">
            <a:avLst/>
          </a:prstGeom>
        </p:spPr>
        <p:txBody>
          <a:bodyPr wrap="none">
            <a:spAutoFit/>
          </a:bodyPr>
          <a:lstStyle/>
          <a:p>
            <a:r>
              <a:rPr lang="en-US" altLang="zh-CN" sz="2400" b="1" dirty="0" smtClean="0">
                <a:solidFill>
                  <a:srgbClr val="FF0000"/>
                </a:solidFill>
              </a:rPr>
              <a:t>GPX1DAT </a:t>
            </a:r>
            <a:endParaRPr lang="zh-CN" altLang="en-US" sz="2400" b="1" dirty="0">
              <a:solidFill>
                <a:srgbClr val="FF0000"/>
              </a:solidFill>
            </a:endParaRPr>
          </a:p>
        </p:txBody>
      </p:sp>
      <p:sp>
        <p:nvSpPr>
          <p:cNvPr id="10" name="下箭头 9"/>
          <p:cNvSpPr/>
          <p:nvPr/>
        </p:nvSpPr>
        <p:spPr bwMode="auto">
          <a:xfrm>
            <a:off x="8350897" y="4529662"/>
            <a:ext cx="135343" cy="326568"/>
          </a:xfrm>
          <a:prstGeom prst="downArrow">
            <a:avLst/>
          </a:prstGeom>
          <a:solidFill>
            <a:srgbClr val="FF0000"/>
          </a:solidFill>
          <a:ln w="9525">
            <a:solidFill>
              <a:srgbClr val="FF0000"/>
            </a:solidFill>
            <a:round/>
          </a:ln>
        </p:spPr>
        <p:txBody>
          <a:bodyPr rtlCol="0" anchor="ctr"/>
          <a:lstStyle/>
          <a:p>
            <a:pPr algn="ctr"/>
            <a:endParaRPr lang="zh-CN" altLang="en-US" sz="1600" b="1" dirty="0">
              <a:solidFill>
                <a:srgbClr val="0000CC"/>
              </a:solidFill>
              <a:latin typeface="+mn-ea"/>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1859">
                                            <p:txEl>
                                              <p:pRg st="2" end="2"/>
                                            </p:txEl>
                                          </p:spTgt>
                                        </p:tgtEl>
                                        <p:attrNameLst>
                                          <p:attrName>style.visibility</p:attrName>
                                        </p:attrNameLst>
                                      </p:cBhvr>
                                      <p:to>
                                        <p:strVal val="visible"/>
                                      </p:to>
                                    </p:set>
                                    <p:animEffect transition="in" filter="fade">
                                      <p:cBhvr>
                                        <p:cTn id="24" dur="500"/>
                                        <p:tgtEl>
                                          <p:spTgt spid="12185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1859">
                                            <p:txEl>
                                              <p:pRg st="7" end="7"/>
                                            </p:txEl>
                                          </p:spTgt>
                                        </p:tgtEl>
                                        <p:attrNameLst>
                                          <p:attrName>style.visibility</p:attrName>
                                        </p:attrNameLst>
                                      </p:cBhvr>
                                      <p:to>
                                        <p:strVal val="visible"/>
                                      </p:to>
                                    </p:set>
                                    <p:animEffect transition="in" filter="fade">
                                      <p:cBhvr>
                                        <p:cTn id="29" dur="500"/>
                                        <p:tgtEl>
                                          <p:spTgt spid="1218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a:t>9.1.3</a:t>
            </a:r>
            <a:r>
              <a:rPr lang="zh-CN" altLang="en-US"/>
              <a:t>　编写</a:t>
            </a:r>
            <a:r>
              <a:rPr lang="en-US" altLang="zh-CN"/>
              <a:t>LED</a:t>
            </a:r>
            <a:r>
              <a:rPr lang="zh-CN" altLang="en-US"/>
              <a:t>设备驱动程序</a:t>
            </a:r>
            <a:endParaRPr lang="zh-CN" altLang="en-US"/>
          </a:p>
        </p:txBody>
      </p:sp>
      <p:sp>
        <p:nvSpPr>
          <p:cNvPr id="121859" name="Rectangle 3"/>
          <p:cNvSpPr>
            <a:spLocks noGrp="1" noChangeArrowheads="1"/>
          </p:cNvSpPr>
          <p:nvPr>
            <p:ph type="body" idx="1"/>
          </p:nvPr>
        </p:nvSpPr>
        <p:spPr>
          <a:xfrm>
            <a:off x="457200" y="1255159"/>
            <a:ext cx="8229600" cy="5248275"/>
          </a:xfrm>
        </p:spPr>
        <p:txBody>
          <a:bodyPr/>
          <a:lstStyle/>
          <a:p>
            <a:pPr>
              <a:lnSpc>
                <a:spcPct val="150000"/>
              </a:lnSpc>
            </a:pPr>
            <a:r>
              <a:rPr lang="zh-CN" altLang="en-US" dirty="0" smtClean="0"/>
              <a:t>设置</a:t>
            </a:r>
            <a:r>
              <a:rPr lang="en-US" altLang="zh-CN" dirty="0" smtClean="0"/>
              <a:t>GPX2_7</a:t>
            </a:r>
            <a:r>
              <a:rPr lang="zh-CN" altLang="en-US" dirty="0" smtClean="0"/>
              <a:t>所对应的</a:t>
            </a:r>
            <a:r>
              <a:rPr lang="en-US" altLang="zh-CN" dirty="0" smtClean="0"/>
              <a:t>LED</a:t>
            </a:r>
            <a:r>
              <a:rPr lang="zh-CN" altLang="en-US" dirty="0" smtClean="0"/>
              <a:t>灯操作要复杂一些：</a:t>
            </a:r>
            <a:endParaRPr lang="en-US" altLang="zh-CN" dirty="0" smtClean="0"/>
          </a:p>
          <a:p>
            <a:pPr marL="0" indent="0">
              <a:lnSpc>
                <a:spcPct val="150000"/>
              </a:lnSpc>
              <a:buNone/>
            </a:pPr>
            <a:r>
              <a:rPr lang="zh-CN" altLang="en-US" dirty="0" smtClean="0"/>
              <a:t>（</a:t>
            </a:r>
            <a:r>
              <a:rPr lang="en-US" altLang="zh-CN" dirty="0" smtClean="0"/>
              <a:t>1</a:t>
            </a:r>
            <a:r>
              <a:rPr lang="zh-CN" altLang="en-US" dirty="0" smtClean="0"/>
              <a:t>）设置其控制寄存器</a:t>
            </a:r>
            <a:r>
              <a:rPr lang="en-US" altLang="zh-CN" dirty="0" smtClean="0"/>
              <a:t>GPX2CON[</a:t>
            </a:r>
            <a:r>
              <a:rPr lang="en-US" altLang="zh-CN" dirty="0" smtClean="0">
                <a:solidFill>
                  <a:srgbClr val="FF0000"/>
                </a:solidFill>
              </a:rPr>
              <a:t>28:31</a:t>
            </a:r>
            <a:r>
              <a:rPr lang="en-US" altLang="zh-CN" dirty="0" smtClean="0"/>
              <a:t>]</a:t>
            </a:r>
            <a:r>
              <a:rPr lang="zh-CN" altLang="en-US" dirty="0" smtClean="0"/>
              <a:t>为</a:t>
            </a:r>
            <a:r>
              <a:rPr lang="en-US" altLang="zh-CN" dirty="0" smtClean="0"/>
              <a:t>1</a:t>
            </a:r>
            <a:endParaRPr lang="en-US" altLang="zh-CN" dirty="0" smtClean="0"/>
          </a:p>
          <a:p>
            <a:pPr marL="0" indent="0">
              <a:lnSpc>
                <a:spcPct val="150000"/>
              </a:lnSpc>
              <a:buNone/>
            </a:pPr>
            <a:r>
              <a:rPr lang="en-US" altLang="zh-CN" sz="2800" dirty="0" smtClean="0">
                <a:solidFill>
                  <a:srgbClr val="FF0000"/>
                </a:solidFill>
              </a:rPr>
              <a:t>   GPX2.CON </a:t>
            </a:r>
            <a:r>
              <a:rPr lang="en-US" altLang="zh-CN" sz="2800" dirty="0">
                <a:solidFill>
                  <a:srgbClr val="FF0000"/>
                </a:solidFill>
              </a:rPr>
              <a:t>= (GPX2.CON &amp; ~(0xf&lt;&lt;28))| 1&lt;&lt;28</a:t>
            </a:r>
            <a:r>
              <a:rPr lang="en-US" altLang="zh-CN" sz="2800" dirty="0" smtClean="0">
                <a:solidFill>
                  <a:srgbClr val="FF0000"/>
                </a:solidFill>
              </a:rPr>
              <a:t>;</a:t>
            </a:r>
            <a:endParaRPr lang="en-US" altLang="zh-CN" sz="2800" dirty="0" smtClean="0">
              <a:solidFill>
                <a:srgbClr val="FF0000"/>
              </a:solidFill>
            </a:endParaRPr>
          </a:p>
          <a:p>
            <a:pPr marL="0" indent="0">
              <a:lnSpc>
                <a:spcPct val="150000"/>
              </a:lnSpc>
              <a:buNone/>
            </a:pPr>
            <a:endParaRPr lang="en-US" altLang="zh-CN" dirty="0" smtClean="0"/>
          </a:p>
          <a:p>
            <a:pPr marL="0" indent="0">
              <a:lnSpc>
                <a:spcPct val="150000"/>
              </a:lnSpc>
              <a:buNone/>
            </a:pPr>
            <a:endParaRPr lang="en-US" altLang="zh-CN" dirty="0" smtClean="0"/>
          </a:p>
          <a:p>
            <a:pPr marL="0" indent="0">
              <a:lnSpc>
                <a:spcPct val="150000"/>
              </a:lnSpc>
              <a:buNone/>
            </a:pPr>
            <a:endParaRPr lang="en-US" altLang="zh-CN" dirty="0"/>
          </a:p>
          <a:p>
            <a:pPr marL="0" indent="0">
              <a:lnSpc>
                <a:spcPct val="150000"/>
              </a:lnSpc>
              <a:buNone/>
            </a:pPr>
            <a:r>
              <a:rPr lang="zh-CN" altLang="en-US" dirty="0" smtClean="0"/>
              <a:t>（</a:t>
            </a:r>
            <a:r>
              <a:rPr lang="en-US" altLang="zh-CN" dirty="0" smtClean="0"/>
              <a:t>2</a:t>
            </a:r>
            <a:r>
              <a:rPr lang="zh-CN" altLang="en-US" dirty="0" smtClean="0"/>
              <a:t>）向数据寄存器的对应位</a:t>
            </a:r>
            <a:r>
              <a:rPr lang="en-US" altLang="zh-CN" dirty="0" smtClean="0"/>
              <a:t>GPX1DAT[7]</a:t>
            </a:r>
            <a:r>
              <a:rPr lang="zh-CN" altLang="en-US" dirty="0" smtClean="0"/>
              <a:t>写入高电平</a:t>
            </a:r>
            <a:endParaRPr lang="en-US" altLang="zh-CN" dirty="0" smtClean="0"/>
          </a:p>
          <a:p>
            <a:pPr marL="0" indent="0">
              <a:lnSpc>
                <a:spcPct val="150000"/>
              </a:lnSpc>
              <a:buNone/>
            </a:pPr>
            <a:r>
              <a:rPr lang="en-US" altLang="zh-CN" sz="2800" dirty="0">
                <a:solidFill>
                  <a:srgbClr val="FF0000"/>
                </a:solidFill>
              </a:rPr>
              <a:t>     </a:t>
            </a:r>
            <a:r>
              <a:rPr lang="en-US" altLang="zh-CN" sz="2800" dirty="0" smtClean="0">
                <a:solidFill>
                  <a:srgbClr val="FF0000"/>
                </a:solidFill>
              </a:rPr>
              <a:t>             GPX2.DAT </a:t>
            </a:r>
            <a:r>
              <a:rPr lang="en-US" altLang="zh-CN" sz="2800" dirty="0">
                <a:solidFill>
                  <a:srgbClr val="FF0000"/>
                </a:solidFill>
              </a:rPr>
              <a:t>|= 0x1 &lt;&lt; 7;</a:t>
            </a:r>
            <a:endParaRPr lang="zh-CN" altLang="en-US" dirty="0"/>
          </a:p>
        </p:txBody>
      </p:sp>
      <p:sp>
        <p:nvSpPr>
          <p:cNvPr id="5" name="Rectangle 2"/>
          <p:cNvSpPr txBox="1">
            <a:spLocks noChangeArrowheads="1"/>
          </p:cNvSpPr>
          <p:nvPr/>
        </p:nvSpPr>
        <p:spPr bwMode="black">
          <a:xfrm>
            <a:off x="304799" y="228600"/>
            <a:ext cx="8200103" cy="83820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smtClean="0">
                <a:solidFill>
                  <a:schemeClr val="bg1"/>
                </a:solidFill>
              </a:rPr>
              <a:t>9.1.5</a:t>
            </a:r>
            <a:r>
              <a:rPr lang="zh-CN" altLang="en-US" sz="3200" kern="0" dirty="0" smtClean="0">
                <a:solidFill>
                  <a:schemeClr val="bg1"/>
                </a:solidFill>
              </a:rPr>
              <a:t>　</a:t>
            </a:r>
            <a:r>
              <a:rPr lang="en-US" altLang="zh-CN" sz="3200" kern="0" dirty="0" smtClean="0">
                <a:solidFill>
                  <a:schemeClr val="bg1"/>
                </a:solidFill>
              </a:rPr>
              <a:t>Exynos4412 </a:t>
            </a:r>
            <a:r>
              <a:rPr lang="zh-CN" altLang="en-US" sz="3200" kern="0" dirty="0" smtClean="0">
                <a:solidFill>
                  <a:schemeClr val="bg1"/>
                </a:solidFill>
              </a:rPr>
              <a:t>的 </a:t>
            </a:r>
            <a:r>
              <a:rPr lang="en-US" altLang="zh-CN" sz="3200" kern="0" dirty="0" smtClean="0">
                <a:solidFill>
                  <a:schemeClr val="bg1"/>
                </a:solidFill>
              </a:rPr>
              <a:t>GPIO </a:t>
            </a:r>
            <a:r>
              <a:rPr lang="zh-CN" altLang="en-US" sz="3200" kern="0" dirty="0" smtClean="0">
                <a:solidFill>
                  <a:schemeClr val="bg1"/>
                </a:solidFill>
              </a:rPr>
              <a:t>示例</a:t>
            </a:r>
            <a:endParaRPr lang="zh-CN" altLang="en-US" sz="3200" kern="0" dirty="0">
              <a:solidFill>
                <a:schemeClr val="bg1"/>
              </a:solidFill>
            </a:endParaRPr>
          </a:p>
        </p:txBody>
      </p:sp>
      <p:pic>
        <p:nvPicPr>
          <p:cNvPr id="6" name="图片 5"/>
          <p:cNvPicPr>
            <a:picLocks noChangeAspect="1"/>
          </p:cNvPicPr>
          <p:nvPr/>
        </p:nvPicPr>
        <p:blipFill>
          <a:blip r:embed="rId1"/>
          <a:stretch>
            <a:fillRect/>
          </a:stretch>
        </p:blipFill>
        <p:spPr>
          <a:xfrm>
            <a:off x="1661589" y="3485102"/>
            <a:ext cx="7241924" cy="673667"/>
          </a:xfrm>
          <a:prstGeom prst="rect">
            <a:avLst/>
          </a:prstGeom>
        </p:spPr>
      </p:pic>
      <p:graphicFrame>
        <p:nvGraphicFramePr>
          <p:cNvPr id="7" name="表格 6"/>
          <p:cNvGraphicFramePr>
            <a:graphicFrameLocks noGrp="1"/>
          </p:cNvGraphicFramePr>
          <p:nvPr/>
        </p:nvGraphicFramePr>
        <p:xfrm>
          <a:off x="1747940" y="4585387"/>
          <a:ext cx="7146240" cy="469123"/>
        </p:xfrm>
        <a:graphic>
          <a:graphicData uri="http://schemas.openxmlformats.org/drawingml/2006/table">
            <a:tbl>
              <a:tblPr firstRow="1" bandRow="1">
                <a:tableStyleId>{5C22544A-7EE6-4342-B048-85BDC9FD1C3A}</a:tableStyleId>
              </a:tblPr>
              <a:tblGrid>
                <a:gridCol w="893280"/>
                <a:gridCol w="893280"/>
                <a:gridCol w="893280"/>
                <a:gridCol w="893280"/>
                <a:gridCol w="893280"/>
                <a:gridCol w="893280"/>
                <a:gridCol w="893280"/>
                <a:gridCol w="893280"/>
              </a:tblGrid>
              <a:tr h="469123">
                <a:tc>
                  <a:txBody>
                    <a:bodyPr/>
                    <a:lstStyle/>
                    <a:p>
                      <a:pPr algn="ctr"/>
                      <a:r>
                        <a:rPr lang="en-US" altLang="zh-CN" dirty="0" smtClean="0">
                          <a:solidFill>
                            <a:schemeClr val="tx2"/>
                          </a:solidFill>
                        </a:rPr>
                        <a:t>7</a:t>
                      </a:r>
                      <a:endParaRPr lang="zh-CN" altLang="en-US" dirty="0">
                        <a:solidFill>
                          <a:schemeClr val="tx2"/>
                        </a:solidFill>
                      </a:endParaRPr>
                    </a:p>
                  </a:txBody>
                  <a:tcPr anchor="ctr"/>
                </a:tc>
                <a:tc>
                  <a:txBody>
                    <a:bodyPr/>
                    <a:lstStyle/>
                    <a:p>
                      <a:pPr algn="ctr"/>
                      <a:r>
                        <a:rPr lang="en-US" altLang="zh-CN" dirty="0" smtClean="0">
                          <a:solidFill>
                            <a:schemeClr val="tx2"/>
                          </a:solidFill>
                        </a:rPr>
                        <a:t>6</a:t>
                      </a:r>
                      <a:endParaRPr lang="zh-CN" altLang="en-US" dirty="0">
                        <a:solidFill>
                          <a:schemeClr val="tx2"/>
                        </a:solidFill>
                      </a:endParaRPr>
                    </a:p>
                  </a:txBody>
                  <a:tcPr anchor="ctr"/>
                </a:tc>
                <a:tc>
                  <a:txBody>
                    <a:bodyPr/>
                    <a:lstStyle/>
                    <a:p>
                      <a:pPr algn="ctr"/>
                      <a:r>
                        <a:rPr lang="en-US" altLang="zh-CN" dirty="0" smtClean="0">
                          <a:solidFill>
                            <a:schemeClr val="tx2"/>
                          </a:solidFill>
                        </a:rPr>
                        <a:t>5</a:t>
                      </a:r>
                      <a:endParaRPr lang="zh-CN" altLang="en-US" dirty="0">
                        <a:solidFill>
                          <a:schemeClr val="tx2"/>
                        </a:solidFill>
                      </a:endParaRPr>
                    </a:p>
                  </a:txBody>
                  <a:tcPr anchor="ctr"/>
                </a:tc>
                <a:tc>
                  <a:txBody>
                    <a:bodyPr/>
                    <a:lstStyle/>
                    <a:p>
                      <a:pPr algn="ctr"/>
                      <a:r>
                        <a:rPr lang="en-US" altLang="zh-CN" dirty="0" smtClean="0">
                          <a:solidFill>
                            <a:schemeClr val="tx2"/>
                          </a:solidFill>
                        </a:rPr>
                        <a:t>4</a:t>
                      </a:r>
                      <a:endParaRPr lang="zh-CN" altLang="en-US" dirty="0">
                        <a:solidFill>
                          <a:schemeClr val="tx2"/>
                        </a:solidFill>
                      </a:endParaRPr>
                    </a:p>
                  </a:txBody>
                  <a:tcPr anchor="ctr"/>
                </a:tc>
                <a:tc>
                  <a:txBody>
                    <a:bodyPr/>
                    <a:lstStyle/>
                    <a:p>
                      <a:pPr algn="ctr"/>
                      <a:r>
                        <a:rPr lang="en-US" altLang="zh-CN" dirty="0" smtClean="0">
                          <a:solidFill>
                            <a:schemeClr val="tx2"/>
                          </a:solidFill>
                        </a:rPr>
                        <a:t>3</a:t>
                      </a:r>
                      <a:endParaRPr lang="zh-CN" altLang="en-US" dirty="0">
                        <a:solidFill>
                          <a:schemeClr val="tx2"/>
                        </a:solidFill>
                      </a:endParaRPr>
                    </a:p>
                  </a:txBody>
                  <a:tcPr anchor="ctr"/>
                </a:tc>
                <a:tc>
                  <a:txBody>
                    <a:bodyPr/>
                    <a:lstStyle/>
                    <a:p>
                      <a:pPr algn="ctr"/>
                      <a:r>
                        <a:rPr lang="en-US" altLang="zh-CN" dirty="0" smtClean="0">
                          <a:solidFill>
                            <a:schemeClr val="tx2"/>
                          </a:solidFill>
                        </a:rPr>
                        <a:t>2</a:t>
                      </a:r>
                      <a:endParaRPr lang="zh-CN" altLang="en-US" dirty="0">
                        <a:solidFill>
                          <a:schemeClr val="tx2"/>
                        </a:solidFill>
                      </a:endParaRPr>
                    </a:p>
                  </a:txBody>
                  <a:tcPr anchor="ctr"/>
                </a:tc>
                <a:tc>
                  <a:txBody>
                    <a:bodyPr/>
                    <a:lstStyle/>
                    <a:p>
                      <a:pPr algn="ctr"/>
                      <a:r>
                        <a:rPr lang="en-US" altLang="zh-CN" dirty="0" smtClean="0">
                          <a:solidFill>
                            <a:schemeClr val="tx2"/>
                          </a:solidFill>
                        </a:rPr>
                        <a:t>1</a:t>
                      </a:r>
                      <a:endParaRPr lang="zh-CN" altLang="en-US" dirty="0">
                        <a:solidFill>
                          <a:schemeClr val="tx2"/>
                        </a:solidFill>
                      </a:endParaRPr>
                    </a:p>
                  </a:txBody>
                  <a:tcPr anchor="ctr"/>
                </a:tc>
                <a:tc>
                  <a:txBody>
                    <a:bodyPr/>
                    <a:lstStyle/>
                    <a:p>
                      <a:pPr algn="ctr"/>
                      <a:r>
                        <a:rPr lang="en-US" altLang="zh-CN" dirty="0" smtClean="0">
                          <a:solidFill>
                            <a:schemeClr val="tx2"/>
                          </a:solidFill>
                        </a:rPr>
                        <a:t>0</a:t>
                      </a:r>
                      <a:endParaRPr lang="zh-CN" altLang="en-US" dirty="0">
                        <a:solidFill>
                          <a:schemeClr val="tx2"/>
                        </a:solidFill>
                      </a:endParaRPr>
                    </a:p>
                  </a:txBody>
                  <a:tcPr anchor="ctr"/>
                </a:tc>
              </a:tr>
            </a:tbl>
          </a:graphicData>
        </a:graphic>
      </p:graphicFrame>
      <p:sp>
        <p:nvSpPr>
          <p:cNvPr id="8" name="矩形 7"/>
          <p:cNvSpPr/>
          <p:nvPr/>
        </p:nvSpPr>
        <p:spPr>
          <a:xfrm>
            <a:off x="62599" y="3591102"/>
            <a:ext cx="1774845" cy="461665"/>
          </a:xfrm>
          <a:prstGeom prst="rect">
            <a:avLst/>
          </a:prstGeom>
        </p:spPr>
        <p:txBody>
          <a:bodyPr wrap="none">
            <a:spAutoFit/>
          </a:bodyPr>
          <a:lstStyle/>
          <a:p>
            <a:r>
              <a:rPr lang="en-US" altLang="zh-CN" sz="2400" b="1" dirty="0" smtClean="0">
                <a:solidFill>
                  <a:srgbClr val="FF0000"/>
                </a:solidFill>
              </a:rPr>
              <a:t>GPX2CON </a:t>
            </a:r>
            <a:endParaRPr lang="zh-CN" altLang="en-US" sz="2400" b="1" dirty="0">
              <a:solidFill>
                <a:srgbClr val="FF0000"/>
              </a:solidFill>
            </a:endParaRPr>
          </a:p>
        </p:txBody>
      </p:sp>
      <p:sp>
        <p:nvSpPr>
          <p:cNvPr id="9" name="矩形 8"/>
          <p:cNvSpPr/>
          <p:nvPr/>
        </p:nvSpPr>
        <p:spPr>
          <a:xfrm>
            <a:off x="62599" y="4585387"/>
            <a:ext cx="1700722" cy="461665"/>
          </a:xfrm>
          <a:prstGeom prst="rect">
            <a:avLst/>
          </a:prstGeom>
        </p:spPr>
        <p:txBody>
          <a:bodyPr wrap="none">
            <a:spAutoFit/>
          </a:bodyPr>
          <a:lstStyle/>
          <a:p>
            <a:r>
              <a:rPr lang="en-US" altLang="zh-CN" sz="2400" b="1" dirty="0" smtClean="0">
                <a:solidFill>
                  <a:srgbClr val="FF0000"/>
                </a:solidFill>
              </a:rPr>
              <a:t>GPX2DAT </a:t>
            </a:r>
            <a:endParaRPr lang="zh-CN" altLang="en-US" sz="2400" b="1" dirty="0">
              <a:solidFill>
                <a:srgbClr val="FF0000"/>
              </a:solidFill>
            </a:endParaRPr>
          </a:p>
        </p:txBody>
      </p:sp>
      <p:sp>
        <p:nvSpPr>
          <p:cNvPr id="17" name="下箭头 16"/>
          <p:cNvSpPr/>
          <p:nvPr/>
        </p:nvSpPr>
        <p:spPr bwMode="auto">
          <a:xfrm>
            <a:off x="2160079" y="4178217"/>
            <a:ext cx="135343" cy="326568"/>
          </a:xfrm>
          <a:prstGeom prst="downArrow">
            <a:avLst/>
          </a:prstGeom>
          <a:solidFill>
            <a:srgbClr val="FF0000"/>
          </a:solidFill>
          <a:ln w="9525">
            <a:solidFill>
              <a:srgbClr val="FF0000"/>
            </a:solidFill>
            <a:round/>
          </a:ln>
        </p:spPr>
        <p:txBody>
          <a:bodyPr rtlCol="0" anchor="ctr"/>
          <a:lstStyle/>
          <a:p>
            <a:pPr algn="ctr"/>
            <a:endParaRPr lang="zh-CN" altLang="en-US" sz="1600" b="1" dirty="0">
              <a:solidFill>
                <a:srgbClr val="0000CC"/>
              </a:solidFill>
              <a:latin typeface="+mn-ea"/>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1859">
                                            <p:txEl>
                                              <p:pRg st="2" end="2"/>
                                            </p:txEl>
                                          </p:spTgt>
                                        </p:tgtEl>
                                        <p:attrNameLst>
                                          <p:attrName>style.visibility</p:attrName>
                                        </p:attrNameLst>
                                      </p:cBhvr>
                                      <p:to>
                                        <p:strVal val="visible"/>
                                      </p:to>
                                    </p:set>
                                    <p:animEffect transition="in" filter="fade">
                                      <p:cBhvr>
                                        <p:cTn id="24" dur="500"/>
                                        <p:tgtEl>
                                          <p:spTgt spid="12185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1859">
                                            <p:txEl>
                                              <p:pRg st="7" end="7"/>
                                            </p:txEl>
                                          </p:spTgt>
                                        </p:tgtEl>
                                        <p:attrNameLst>
                                          <p:attrName>style.visibility</p:attrName>
                                        </p:attrNameLst>
                                      </p:cBhvr>
                                      <p:to>
                                        <p:strVal val="visible"/>
                                      </p:to>
                                    </p:set>
                                    <p:animEffect transition="in" filter="fade">
                                      <p:cBhvr>
                                        <p:cTn id="29" dur="500"/>
                                        <p:tgtEl>
                                          <p:spTgt spid="1218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a:t>9.1.3</a:t>
            </a:r>
            <a:r>
              <a:rPr lang="zh-CN" altLang="en-US"/>
              <a:t>　编写</a:t>
            </a:r>
            <a:r>
              <a:rPr lang="en-US" altLang="zh-CN"/>
              <a:t>LED</a:t>
            </a:r>
            <a:r>
              <a:rPr lang="zh-CN" altLang="en-US"/>
              <a:t>设备驱动程序</a:t>
            </a:r>
            <a:endParaRPr lang="zh-CN" altLang="en-US"/>
          </a:p>
        </p:txBody>
      </p:sp>
      <p:sp>
        <p:nvSpPr>
          <p:cNvPr id="121859" name="Rectangle 3"/>
          <p:cNvSpPr>
            <a:spLocks noGrp="1" noChangeArrowheads="1"/>
          </p:cNvSpPr>
          <p:nvPr>
            <p:ph type="body" idx="1"/>
          </p:nvPr>
        </p:nvSpPr>
        <p:spPr>
          <a:xfrm>
            <a:off x="457199" y="1255159"/>
            <a:ext cx="8546123" cy="5248275"/>
          </a:xfrm>
        </p:spPr>
        <p:txBody>
          <a:bodyPr/>
          <a:lstStyle/>
          <a:p>
            <a:pPr>
              <a:lnSpc>
                <a:spcPct val="150000"/>
              </a:lnSpc>
            </a:pPr>
            <a:r>
              <a:rPr lang="zh-CN" altLang="en-US" dirty="0" smtClean="0"/>
              <a:t>设置</a:t>
            </a:r>
            <a:r>
              <a:rPr lang="en-US" altLang="zh-CN" dirty="0" smtClean="0"/>
              <a:t>GPF3_4</a:t>
            </a:r>
            <a:r>
              <a:rPr lang="zh-CN" altLang="en-US" dirty="0" smtClean="0"/>
              <a:t>、</a:t>
            </a:r>
            <a:r>
              <a:rPr lang="en-US" altLang="zh-CN" dirty="0"/>
              <a:t> </a:t>
            </a:r>
            <a:r>
              <a:rPr lang="en-US" altLang="zh-CN" dirty="0" smtClean="0"/>
              <a:t>GPF3_5</a:t>
            </a:r>
            <a:r>
              <a:rPr lang="zh-CN" altLang="en-US" dirty="0" smtClean="0"/>
              <a:t>所对应的</a:t>
            </a:r>
            <a:r>
              <a:rPr lang="en-US" altLang="zh-CN" dirty="0" smtClean="0"/>
              <a:t>LED</a:t>
            </a:r>
            <a:r>
              <a:rPr lang="zh-CN" altLang="en-US" dirty="0" smtClean="0"/>
              <a:t>灯：</a:t>
            </a:r>
            <a:endParaRPr lang="en-US" altLang="zh-CN" dirty="0" smtClean="0"/>
          </a:p>
          <a:p>
            <a:pPr marL="0" indent="0">
              <a:lnSpc>
                <a:spcPct val="150000"/>
              </a:lnSpc>
              <a:buNone/>
            </a:pPr>
            <a:r>
              <a:rPr lang="zh-CN" altLang="en-US" dirty="0" smtClean="0"/>
              <a:t>（</a:t>
            </a:r>
            <a:r>
              <a:rPr lang="en-US" altLang="zh-CN" dirty="0" smtClean="0"/>
              <a:t>1</a:t>
            </a:r>
            <a:r>
              <a:rPr lang="zh-CN" altLang="en-US" dirty="0" smtClean="0"/>
              <a:t>）设置其控制寄存器</a:t>
            </a:r>
            <a:r>
              <a:rPr lang="en-US" altLang="zh-CN" dirty="0" smtClean="0"/>
              <a:t>GPF3CON[</a:t>
            </a:r>
            <a:r>
              <a:rPr lang="en-US" altLang="zh-CN" dirty="0" smtClean="0">
                <a:solidFill>
                  <a:srgbClr val="FF0000"/>
                </a:solidFill>
              </a:rPr>
              <a:t>16:23</a:t>
            </a:r>
            <a:r>
              <a:rPr lang="en-US" altLang="zh-CN" dirty="0" smtClean="0"/>
              <a:t>]</a:t>
            </a:r>
            <a:r>
              <a:rPr lang="zh-CN" altLang="en-US" dirty="0" smtClean="0"/>
              <a:t>为</a:t>
            </a:r>
            <a:r>
              <a:rPr lang="en-US" altLang="zh-CN" dirty="0" smtClean="0"/>
              <a:t>1</a:t>
            </a:r>
            <a:endParaRPr lang="en-US" altLang="zh-CN" dirty="0" smtClean="0"/>
          </a:p>
          <a:p>
            <a:pPr marL="0" indent="0">
              <a:lnSpc>
                <a:spcPct val="150000"/>
              </a:lnSpc>
              <a:buNone/>
            </a:pPr>
            <a:r>
              <a:rPr lang="en-US" altLang="zh-CN" sz="2800" dirty="0">
                <a:solidFill>
                  <a:srgbClr val="FF0000"/>
                </a:solidFill>
              </a:rPr>
              <a:t>   </a:t>
            </a:r>
            <a:r>
              <a:rPr lang="en-US" altLang="zh-CN" sz="2000" dirty="0">
                <a:solidFill>
                  <a:srgbClr val="FF0000"/>
                </a:solidFill>
              </a:rPr>
              <a:t>GPF3.CON = (GPX3.CON &amp; ~(0xf&lt;&lt;16 | 0xf&lt;&lt;20)) | (1&lt;&lt;16 | 1&lt;&lt;20);</a:t>
            </a:r>
            <a:endParaRPr lang="en-US" altLang="zh-CN" sz="2000" dirty="0" smtClean="0"/>
          </a:p>
          <a:p>
            <a:pPr marL="0" indent="0">
              <a:lnSpc>
                <a:spcPct val="150000"/>
              </a:lnSpc>
              <a:buNone/>
            </a:pPr>
            <a:endParaRPr lang="en-US" altLang="zh-CN" sz="2000" dirty="0" smtClean="0"/>
          </a:p>
          <a:p>
            <a:pPr marL="0" indent="0">
              <a:lnSpc>
                <a:spcPct val="150000"/>
              </a:lnSpc>
              <a:buNone/>
            </a:pPr>
            <a:endParaRPr lang="en-US" altLang="zh-CN" sz="2000" dirty="0" smtClean="0"/>
          </a:p>
          <a:p>
            <a:pPr marL="0" indent="0">
              <a:lnSpc>
                <a:spcPct val="150000"/>
              </a:lnSpc>
              <a:buNone/>
            </a:pPr>
            <a:endParaRPr lang="en-US" altLang="zh-CN" dirty="0" smtClean="0"/>
          </a:p>
          <a:p>
            <a:pPr marL="0" indent="0">
              <a:lnSpc>
                <a:spcPct val="150000"/>
              </a:lnSpc>
              <a:buNone/>
            </a:pPr>
            <a:r>
              <a:rPr lang="zh-CN" altLang="en-US" dirty="0" smtClean="0"/>
              <a:t>（</a:t>
            </a:r>
            <a:r>
              <a:rPr lang="en-US" altLang="zh-CN" dirty="0" smtClean="0"/>
              <a:t>2</a:t>
            </a:r>
            <a:r>
              <a:rPr lang="zh-CN" altLang="en-US" dirty="0" smtClean="0"/>
              <a:t>）向数据寄存器的对应位</a:t>
            </a:r>
            <a:r>
              <a:rPr lang="en-US" altLang="zh-CN" dirty="0" smtClean="0"/>
              <a:t>GPF3DAT[4:5]</a:t>
            </a:r>
            <a:r>
              <a:rPr lang="zh-CN" altLang="en-US" dirty="0" smtClean="0"/>
              <a:t>写入高电平</a:t>
            </a:r>
            <a:endParaRPr lang="en-US" altLang="zh-CN" dirty="0" smtClean="0"/>
          </a:p>
          <a:p>
            <a:pPr marL="0" indent="0">
              <a:buNone/>
            </a:pPr>
            <a:r>
              <a:rPr lang="en-US" altLang="zh-CN" sz="2800" dirty="0">
                <a:solidFill>
                  <a:srgbClr val="FF0000"/>
                </a:solidFill>
              </a:rPr>
              <a:t>     </a:t>
            </a:r>
            <a:r>
              <a:rPr lang="en-US" altLang="zh-CN" sz="2800" dirty="0" smtClean="0">
                <a:solidFill>
                  <a:srgbClr val="FF0000"/>
                </a:solidFill>
              </a:rPr>
              <a:t>                 </a:t>
            </a:r>
            <a:r>
              <a:rPr lang="en-US" altLang="zh-CN" sz="2400" dirty="0" smtClean="0">
                <a:solidFill>
                  <a:srgbClr val="FF0000"/>
                </a:solidFill>
              </a:rPr>
              <a:t>GPF3.DAT </a:t>
            </a:r>
            <a:r>
              <a:rPr lang="en-US" altLang="zh-CN" sz="2400" dirty="0">
                <a:solidFill>
                  <a:srgbClr val="FF0000"/>
                </a:solidFill>
              </a:rPr>
              <a:t>|= (0x1 &lt;&lt; 4</a:t>
            </a:r>
            <a:r>
              <a:rPr lang="en-US" altLang="zh-CN" sz="2400" dirty="0" smtClean="0">
                <a:solidFill>
                  <a:srgbClr val="FF0000"/>
                </a:solidFill>
              </a:rPr>
              <a:t>); </a:t>
            </a:r>
            <a:endParaRPr lang="en-US" altLang="zh-CN" sz="2400" dirty="0" smtClean="0">
              <a:solidFill>
                <a:srgbClr val="FF0000"/>
              </a:solidFill>
            </a:endParaRPr>
          </a:p>
          <a:p>
            <a:pPr marL="0" indent="0">
              <a:buNone/>
            </a:pPr>
            <a:r>
              <a:rPr lang="en-US" altLang="zh-CN" sz="2400" dirty="0" smtClean="0">
                <a:solidFill>
                  <a:srgbClr val="FF0000"/>
                </a:solidFill>
              </a:rPr>
              <a:t>                          GPF3.DAT </a:t>
            </a:r>
            <a:r>
              <a:rPr lang="en-US" altLang="zh-CN" sz="2400" dirty="0">
                <a:solidFill>
                  <a:srgbClr val="FF0000"/>
                </a:solidFill>
              </a:rPr>
              <a:t>|= (0x1 &lt;&lt; </a:t>
            </a:r>
            <a:r>
              <a:rPr lang="en-US" altLang="zh-CN" sz="2400" dirty="0" smtClean="0">
                <a:solidFill>
                  <a:srgbClr val="FF0000"/>
                </a:solidFill>
              </a:rPr>
              <a:t>5);</a:t>
            </a:r>
            <a:endParaRPr lang="zh-CN" altLang="en-US" sz="2400" dirty="0"/>
          </a:p>
        </p:txBody>
      </p:sp>
      <p:sp>
        <p:nvSpPr>
          <p:cNvPr id="5" name="Rectangle 2"/>
          <p:cNvSpPr txBox="1">
            <a:spLocks noChangeArrowheads="1"/>
          </p:cNvSpPr>
          <p:nvPr/>
        </p:nvSpPr>
        <p:spPr bwMode="black">
          <a:xfrm>
            <a:off x="304799" y="228600"/>
            <a:ext cx="8200103" cy="83820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smtClean="0">
                <a:solidFill>
                  <a:schemeClr val="bg1"/>
                </a:solidFill>
              </a:rPr>
              <a:t>9.1.5</a:t>
            </a:r>
            <a:r>
              <a:rPr lang="zh-CN" altLang="en-US" sz="3200" kern="0" dirty="0" smtClean="0">
                <a:solidFill>
                  <a:schemeClr val="bg1"/>
                </a:solidFill>
              </a:rPr>
              <a:t>　</a:t>
            </a:r>
            <a:r>
              <a:rPr lang="en-US" altLang="zh-CN" sz="3200" kern="0" dirty="0" smtClean="0">
                <a:solidFill>
                  <a:schemeClr val="bg1"/>
                </a:solidFill>
              </a:rPr>
              <a:t>Exynos4412 </a:t>
            </a:r>
            <a:r>
              <a:rPr lang="zh-CN" altLang="en-US" sz="3200" kern="0" dirty="0" smtClean="0">
                <a:solidFill>
                  <a:schemeClr val="bg1"/>
                </a:solidFill>
              </a:rPr>
              <a:t>的 </a:t>
            </a:r>
            <a:r>
              <a:rPr lang="en-US" altLang="zh-CN" sz="3200" kern="0" dirty="0" smtClean="0">
                <a:solidFill>
                  <a:schemeClr val="bg1"/>
                </a:solidFill>
              </a:rPr>
              <a:t>GPIO </a:t>
            </a:r>
            <a:r>
              <a:rPr lang="zh-CN" altLang="en-US" sz="3200" kern="0" dirty="0" smtClean="0">
                <a:solidFill>
                  <a:schemeClr val="bg1"/>
                </a:solidFill>
              </a:rPr>
              <a:t>示例</a:t>
            </a:r>
            <a:endParaRPr lang="zh-CN" altLang="en-US" sz="3200" kern="0" dirty="0">
              <a:solidFill>
                <a:schemeClr val="bg1"/>
              </a:solidFill>
            </a:endParaRPr>
          </a:p>
        </p:txBody>
      </p:sp>
      <p:pic>
        <p:nvPicPr>
          <p:cNvPr id="6" name="图片 5"/>
          <p:cNvPicPr>
            <a:picLocks noChangeAspect="1"/>
          </p:cNvPicPr>
          <p:nvPr/>
        </p:nvPicPr>
        <p:blipFill>
          <a:blip r:embed="rId1"/>
          <a:stretch>
            <a:fillRect/>
          </a:stretch>
        </p:blipFill>
        <p:spPr>
          <a:xfrm>
            <a:off x="1661589" y="3485102"/>
            <a:ext cx="7241924" cy="673667"/>
          </a:xfrm>
          <a:prstGeom prst="rect">
            <a:avLst/>
          </a:prstGeom>
        </p:spPr>
      </p:pic>
      <p:graphicFrame>
        <p:nvGraphicFramePr>
          <p:cNvPr id="7" name="表格 6"/>
          <p:cNvGraphicFramePr>
            <a:graphicFrameLocks noGrp="1"/>
          </p:cNvGraphicFramePr>
          <p:nvPr/>
        </p:nvGraphicFramePr>
        <p:xfrm>
          <a:off x="1747940" y="4585387"/>
          <a:ext cx="7146240" cy="469123"/>
        </p:xfrm>
        <a:graphic>
          <a:graphicData uri="http://schemas.openxmlformats.org/drawingml/2006/table">
            <a:tbl>
              <a:tblPr firstRow="1" bandRow="1">
                <a:tableStyleId>{5C22544A-7EE6-4342-B048-85BDC9FD1C3A}</a:tableStyleId>
              </a:tblPr>
              <a:tblGrid>
                <a:gridCol w="893280"/>
                <a:gridCol w="893280"/>
                <a:gridCol w="893280"/>
                <a:gridCol w="893280"/>
                <a:gridCol w="893280"/>
                <a:gridCol w="893280"/>
                <a:gridCol w="893280"/>
                <a:gridCol w="893280"/>
              </a:tblGrid>
              <a:tr h="469123">
                <a:tc>
                  <a:txBody>
                    <a:bodyPr/>
                    <a:lstStyle/>
                    <a:p>
                      <a:pPr algn="ctr"/>
                      <a:r>
                        <a:rPr lang="en-US" altLang="zh-CN" dirty="0" smtClean="0">
                          <a:solidFill>
                            <a:schemeClr val="tx2"/>
                          </a:solidFill>
                        </a:rPr>
                        <a:t>7</a:t>
                      </a:r>
                      <a:endParaRPr lang="zh-CN" altLang="en-US" dirty="0">
                        <a:solidFill>
                          <a:schemeClr val="tx2"/>
                        </a:solidFill>
                      </a:endParaRPr>
                    </a:p>
                  </a:txBody>
                  <a:tcPr anchor="ctr"/>
                </a:tc>
                <a:tc>
                  <a:txBody>
                    <a:bodyPr/>
                    <a:lstStyle/>
                    <a:p>
                      <a:pPr algn="ctr"/>
                      <a:r>
                        <a:rPr lang="en-US" altLang="zh-CN" dirty="0" smtClean="0">
                          <a:solidFill>
                            <a:schemeClr val="tx2"/>
                          </a:solidFill>
                        </a:rPr>
                        <a:t>6</a:t>
                      </a:r>
                      <a:endParaRPr lang="zh-CN" altLang="en-US" dirty="0">
                        <a:solidFill>
                          <a:schemeClr val="tx2"/>
                        </a:solidFill>
                      </a:endParaRPr>
                    </a:p>
                  </a:txBody>
                  <a:tcPr anchor="ctr"/>
                </a:tc>
                <a:tc>
                  <a:txBody>
                    <a:bodyPr/>
                    <a:lstStyle/>
                    <a:p>
                      <a:pPr algn="ctr"/>
                      <a:r>
                        <a:rPr lang="en-US" altLang="zh-CN" dirty="0" smtClean="0">
                          <a:solidFill>
                            <a:schemeClr val="tx2"/>
                          </a:solidFill>
                        </a:rPr>
                        <a:t>5</a:t>
                      </a:r>
                      <a:endParaRPr lang="zh-CN" altLang="en-US" dirty="0">
                        <a:solidFill>
                          <a:schemeClr val="tx2"/>
                        </a:solidFill>
                      </a:endParaRPr>
                    </a:p>
                  </a:txBody>
                  <a:tcPr anchor="ctr"/>
                </a:tc>
                <a:tc>
                  <a:txBody>
                    <a:bodyPr/>
                    <a:lstStyle/>
                    <a:p>
                      <a:pPr algn="ctr"/>
                      <a:r>
                        <a:rPr lang="en-US" altLang="zh-CN" dirty="0" smtClean="0">
                          <a:solidFill>
                            <a:schemeClr val="tx2"/>
                          </a:solidFill>
                        </a:rPr>
                        <a:t>4</a:t>
                      </a:r>
                      <a:endParaRPr lang="zh-CN" altLang="en-US" dirty="0">
                        <a:solidFill>
                          <a:schemeClr val="tx2"/>
                        </a:solidFill>
                      </a:endParaRPr>
                    </a:p>
                  </a:txBody>
                  <a:tcPr anchor="ctr"/>
                </a:tc>
                <a:tc>
                  <a:txBody>
                    <a:bodyPr/>
                    <a:lstStyle/>
                    <a:p>
                      <a:pPr algn="ctr"/>
                      <a:r>
                        <a:rPr lang="en-US" altLang="zh-CN" dirty="0" smtClean="0">
                          <a:solidFill>
                            <a:schemeClr val="tx2"/>
                          </a:solidFill>
                        </a:rPr>
                        <a:t>3</a:t>
                      </a:r>
                      <a:endParaRPr lang="zh-CN" altLang="en-US" dirty="0">
                        <a:solidFill>
                          <a:schemeClr val="tx2"/>
                        </a:solidFill>
                      </a:endParaRPr>
                    </a:p>
                  </a:txBody>
                  <a:tcPr anchor="ctr"/>
                </a:tc>
                <a:tc>
                  <a:txBody>
                    <a:bodyPr/>
                    <a:lstStyle/>
                    <a:p>
                      <a:pPr algn="ctr"/>
                      <a:r>
                        <a:rPr lang="en-US" altLang="zh-CN" dirty="0" smtClean="0">
                          <a:solidFill>
                            <a:schemeClr val="tx2"/>
                          </a:solidFill>
                        </a:rPr>
                        <a:t>2</a:t>
                      </a:r>
                      <a:endParaRPr lang="zh-CN" altLang="en-US" dirty="0">
                        <a:solidFill>
                          <a:schemeClr val="tx2"/>
                        </a:solidFill>
                      </a:endParaRPr>
                    </a:p>
                  </a:txBody>
                  <a:tcPr anchor="ctr"/>
                </a:tc>
                <a:tc>
                  <a:txBody>
                    <a:bodyPr/>
                    <a:lstStyle/>
                    <a:p>
                      <a:pPr algn="ctr"/>
                      <a:r>
                        <a:rPr lang="en-US" altLang="zh-CN" dirty="0" smtClean="0">
                          <a:solidFill>
                            <a:schemeClr val="tx2"/>
                          </a:solidFill>
                        </a:rPr>
                        <a:t>1</a:t>
                      </a:r>
                      <a:endParaRPr lang="zh-CN" altLang="en-US" dirty="0">
                        <a:solidFill>
                          <a:schemeClr val="tx2"/>
                        </a:solidFill>
                      </a:endParaRPr>
                    </a:p>
                  </a:txBody>
                  <a:tcPr anchor="ctr"/>
                </a:tc>
                <a:tc>
                  <a:txBody>
                    <a:bodyPr/>
                    <a:lstStyle/>
                    <a:p>
                      <a:pPr algn="ctr"/>
                      <a:r>
                        <a:rPr lang="en-US" altLang="zh-CN" dirty="0" smtClean="0">
                          <a:solidFill>
                            <a:schemeClr val="tx2"/>
                          </a:solidFill>
                        </a:rPr>
                        <a:t>0</a:t>
                      </a:r>
                      <a:endParaRPr lang="zh-CN" altLang="en-US" dirty="0">
                        <a:solidFill>
                          <a:schemeClr val="tx2"/>
                        </a:solidFill>
                      </a:endParaRPr>
                    </a:p>
                  </a:txBody>
                  <a:tcPr anchor="ctr"/>
                </a:tc>
              </a:tr>
            </a:tbl>
          </a:graphicData>
        </a:graphic>
      </p:graphicFrame>
      <p:sp>
        <p:nvSpPr>
          <p:cNvPr id="8" name="矩形 7"/>
          <p:cNvSpPr/>
          <p:nvPr/>
        </p:nvSpPr>
        <p:spPr>
          <a:xfrm>
            <a:off x="51582" y="3591102"/>
            <a:ext cx="1757212" cy="461665"/>
          </a:xfrm>
          <a:prstGeom prst="rect">
            <a:avLst/>
          </a:prstGeom>
        </p:spPr>
        <p:txBody>
          <a:bodyPr wrap="none">
            <a:spAutoFit/>
          </a:bodyPr>
          <a:lstStyle/>
          <a:p>
            <a:r>
              <a:rPr lang="en-US" altLang="zh-CN" sz="2400" b="1" dirty="0" smtClean="0">
                <a:solidFill>
                  <a:srgbClr val="FF0000"/>
                </a:solidFill>
              </a:rPr>
              <a:t>GPF3CON </a:t>
            </a:r>
            <a:endParaRPr lang="zh-CN" altLang="en-US" sz="2400" b="1" dirty="0">
              <a:solidFill>
                <a:srgbClr val="FF0000"/>
              </a:solidFill>
            </a:endParaRPr>
          </a:p>
        </p:txBody>
      </p:sp>
      <p:sp>
        <p:nvSpPr>
          <p:cNvPr id="9" name="矩形 8"/>
          <p:cNvSpPr/>
          <p:nvPr/>
        </p:nvSpPr>
        <p:spPr>
          <a:xfrm>
            <a:off x="62599" y="4585387"/>
            <a:ext cx="1683089" cy="461665"/>
          </a:xfrm>
          <a:prstGeom prst="rect">
            <a:avLst/>
          </a:prstGeom>
        </p:spPr>
        <p:txBody>
          <a:bodyPr wrap="none">
            <a:spAutoFit/>
          </a:bodyPr>
          <a:lstStyle/>
          <a:p>
            <a:r>
              <a:rPr lang="en-US" altLang="zh-CN" sz="2400" b="1" dirty="0" smtClean="0">
                <a:solidFill>
                  <a:srgbClr val="FF0000"/>
                </a:solidFill>
              </a:rPr>
              <a:t>GPF3DAT </a:t>
            </a:r>
            <a:endParaRPr lang="zh-CN" altLang="en-US" sz="2400" b="1" dirty="0">
              <a:solidFill>
                <a:srgbClr val="FF0000"/>
              </a:solidFill>
            </a:endParaRPr>
          </a:p>
        </p:txBody>
      </p:sp>
      <p:sp>
        <p:nvSpPr>
          <p:cNvPr id="17" name="下箭头 16"/>
          <p:cNvSpPr/>
          <p:nvPr/>
        </p:nvSpPr>
        <p:spPr bwMode="auto">
          <a:xfrm>
            <a:off x="3892167" y="4178217"/>
            <a:ext cx="135343" cy="326568"/>
          </a:xfrm>
          <a:prstGeom prst="downArrow">
            <a:avLst/>
          </a:prstGeom>
          <a:solidFill>
            <a:srgbClr val="FF0000"/>
          </a:solidFill>
          <a:ln w="9525">
            <a:solidFill>
              <a:srgbClr val="FF0000"/>
            </a:solidFill>
            <a:round/>
          </a:ln>
        </p:spPr>
        <p:txBody>
          <a:bodyPr rtlCol="0" anchor="ctr"/>
          <a:lstStyle/>
          <a:p>
            <a:pPr algn="ctr"/>
            <a:endParaRPr lang="zh-CN" altLang="en-US" sz="1600" b="1" dirty="0">
              <a:solidFill>
                <a:srgbClr val="0000CC"/>
              </a:solidFill>
              <a:latin typeface="+mn-ea"/>
              <a:ea typeface="+mn-ea"/>
            </a:endParaRPr>
          </a:p>
        </p:txBody>
      </p:sp>
      <p:sp>
        <p:nvSpPr>
          <p:cNvPr id="10" name="下箭头 9"/>
          <p:cNvSpPr/>
          <p:nvPr/>
        </p:nvSpPr>
        <p:spPr bwMode="auto">
          <a:xfrm>
            <a:off x="4797775" y="4178217"/>
            <a:ext cx="135343" cy="326568"/>
          </a:xfrm>
          <a:prstGeom prst="downArrow">
            <a:avLst/>
          </a:prstGeom>
          <a:solidFill>
            <a:srgbClr val="FF0000"/>
          </a:solidFill>
          <a:ln w="9525">
            <a:solidFill>
              <a:srgbClr val="FF0000"/>
            </a:solidFill>
            <a:round/>
          </a:ln>
        </p:spPr>
        <p:txBody>
          <a:bodyPr rtlCol="0" anchor="ctr"/>
          <a:lstStyle/>
          <a:p>
            <a:pPr algn="ctr"/>
            <a:endParaRPr lang="zh-CN" altLang="en-US" sz="1600" b="1" dirty="0">
              <a:solidFill>
                <a:srgbClr val="0000CC"/>
              </a:solidFill>
              <a:latin typeface="+mn-ea"/>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859">
                                            <p:txEl>
                                              <p:pRg st="2" end="2"/>
                                            </p:txEl>
                                          </p:spTgt>
                                        </p:tgtEl>
                                        <p:attrNameLst>
                                          <p:attrName>style.visibility</p:attrName>
                                        </p:attrNameLst>
                                      </p:cBhvr>
                                      <p:to>
                                        <p:strVal val="visible"/>
                                      </p:to>
                                    </p:set>
                                    <p:animEffect transition="in" filter="fade">
                                      <p:cBhvr>
                                        <p:cTn id="27" dur="500"/>
                                        <p:tgtEl>
                                          <p:spTgt spid="12185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1859">
                                            <p:txEl>
                                              <p:pRg st="7" end="7"/>
                                            </p:txEl>
                                          </p:spTgt>
                                        </p:tgtEl>
                                        <p:attrNameLst>
                                          <p:attrName>style.visibility</p:attrName>
                                        </p:attrNameLst>
                                      </p:cBhvr>
                                      <p:to>
                                        <p:strVal val="visible"/>
                                      </p:to>
                                    </p:set>
                                    <p:animEffect transition="in" filter="fade">
                                      <p:cBhvr>
                                        <p:cTn id="32" dur="500"/>
                                        <p:tgtEl>
                                          <p:spTgt spid="121859">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21859">
                                            <p:txEl>
                                              <p:pRg st="8" end="8"/>
                                            </p:txEl>
                                          </p:spTgt>
                                        </p:tgtEl>
                                        <p:attrNameLst>
                                          <p:attrName>style.visibility</p:attrName>
                                        </p:attrNameLst>
                                      </p:cBhvr>
                                      <p:to>
                                        <p:strVal val="visible"/>
                                      </p:to>
                                    </p:set>
                                    <p:animEffect transition="in" filter="fade">
                                      <p:cBhvr>
                                        <p:cTn id="35" dur="500"/>
                                        <p:tgtEl>
                                          <p:spTgt spid="1218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7"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28648" y="1484285"/>
            <a:ext cx="5792841" cy="4052943"/>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FF0000"/>
                </a:solidFill>
                <a:latin typeface="+mn-lt"/>
                <a:ea typeface="+mn-ea"/>
              </a:rPr>
              <a:t>9.1 </a:t>
            </a:r>
            <a:r>
              <a:rPr lang="zh-CN" altLang="en-US" b="1" kern="0" dirty="0" smtClean="0">
                <a:solidFill>
                  <a:srgbClr val="FF0000"/>
                </a:solidFill>
                <a:latin typeface="+mn-lt"/>
                <a:ea typeface="+mn-ea"/>
              </a:rPr>
              <a:t>通用</a:t>
            </a:r>
            <a:r>
              <a:rPr lang="en-US" altLang="zh-CN" b="1" kern="0" dirty="0" smtClean="0">
                <a:solidFill>
                  <a:srgbClr val="FF0000"/>
                </a:solidFill>
                <a:latin typeface="+mn-lt"/>
                <a:ea typeface="+mn-ea"/>
              </a:rPr>
              <a:t>IO</a:t>
            </a:r>
            <a:r>
              <a:rPr lang="zh-CN" altLang="en-US" b="1" kern="0" dirty="0" smtClean="0">
                <a:solidFill>
                  <a:srgbClr val="FF0000"/>
                </a:solidFill>
                <a:latin typeface="+mn-lt"/>
                <a:ea typeface="+mn-ea"/>
              </a:rPr>
              <a:t>接口驱动程序设计</a:t>
            </a:r>
            <a:endParaRPr lang="en-US" altLang="zh-CN" b="1" kern="0" dirty="0" smtClean="0">
              <a:solidFill>
                <a:srgbClr val="FF0000"/>
              </a:solidFill>
              <a:latin typeface="+mn-lt"/>
              <a:ea typeface="+mn-ea"/>
            </a:endParaRPr>
          </a:p>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9.2 </a:t>
            </a:r>
            <a:r>
              <a:rPr lang="zh-CN" altLang="en-US" b="1" kern="0" dirty="0" smtClean="0">
                <a:solidFill>
                  <a:srgbClr val="0000CC"/>
                </a:solidFill>
                <a:latin typeface="+mn-lt"/>
                <a:ea typeface="+mn-ea"/>
              </a:rPr>
              <a:t>键盘驱动程序设计</a:t>
            </a:r>
            <a:endParaRPr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kumimoji="0" lang="en-US" altLang="zh-CN" b="1" kern="0" dirty="0" smtClean="0">
                <a:solidFill>
                  <a:srgbClr val="0000CC"/>
                </a:solidFill>
                <a:latin typeface="+mn-lt"/>
                <a:ea typeface="+mn-ea"/>
              </a:rPr>
              <a:t>9.3 </a:t>
            </a:r>
            <a:r>
              <a:rPr kumimoji="0" lang="zh-CN" altLang="en-US" b="1" kern="0" dirty="0" smtClean="0">
                <a:solidFill>
                  <a:srgbClr val="0000CC"/>
                </a:solidFill>
                <a:latin typeface="+mn-lt"/>
                <a:ea typeface="+mn-ea"/>
              </a:rPr>
              <a:t>直流电机驱动设计</a:t>
            </a:r>
            <a:endParaRPr kumimoji="0"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9.4 </a:t>
            </a:r>
            <a:r>
              <a:rPr lang="zh-CN" altLang="en-US" b="1" kern="0" dirty="0" smtClean="0">
                <a:solidFill>
                  <a:srgbClr val="0000CC"/>
                </a:solidFill>
                <a:latin typeface="+mn-lt"/>
                <a:ea typeface="+mn-ea"/>
              </a:rPr>
              <a:t>步进电机驱动设计</a:t>
            </a:r>
            <a:endParaRPr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kumimoji="0" lang="en-US" altLang="zh-CN" b="1" kern="0" dirty="0" smtClean="0">
                <a:solidFill>
                  <a:srgbClr val="0000CC"/>
                </a:solidFill>
                <a:latin typeface="+mn-lt"/>
                <a:ea typeface="+mn-ea"/>
              </a:rPr>
              <a:t>9.5  </a:t>
            </a:r>
            <a:r>
              <a:rPr kumimoji="0" lang="zh-CN" altLang="en-US" b="1" kern="0" dirty="0" smtClean="0">
                <a:solidFill>
                  <a:srgbClr val="0000CC"/>
                </a:solidFill>
                <a:latin typeface="+mn-lt"/>
                <a:ea typeface="+mn-ea"/>
              </a:rPr>
              <a:t>数码管驱动程序设计</a:t>
            </a:r>
            <a:endParaRPr kumimoji="0" lang="en-US" altLang="zh-CN" b="1" kern="0" dirty="0" smtClean="0">
              <a:solidFill>
                <a:srgbClr val="0000CC"/>
              </a:solidFill>
              <a:latin typeface="+mn-lt"/>
              <a:ea typeface="+mn-ea"/>
            </a:endParaRPr>
          </a:p>
        </p:txBody>
      </p:sp>
      <p:sp>
        <p:nvSpPr>
          <p:cNvPr id="5" name="Rectangle 2"/>
          <p:cNvSpPr txBox="1">
            <a:spLocks noChangeArrowheads="1"/>
          </p:cNvSpPr>
          <p:nvPr/>
        </p:nvSpPr>
        <p:spPr bwMode="black">
          <a:xfrm>
            <a:off x="357158" y="28572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ea"/>
                <a:ea typeface="+mn-ea"/>
                <a:cs typeface="+mj-cs"/>
              </a:rPr>
              <a:t>第</a:t>
            </a:r>
            <a:r>
              <a:rPr lang="en-US" altLang="zh-CN" sz="3600" b="1" kern="0" dirty="0" smtClean="0">
                <a:solidFill>
                  <a:srgbClr val="0000CC"/>
                </a:solidFill>
                <a:latin typeface="+mn-ea"/>
                <a:ea typeface="+mn-ea"/>
                <a:cs typeface="+mj-cs"/>
              </a:rPr>
              <a:t>9</a:t>
            </a:r>
            <a:r>
              <a:rPr lang="zh-CN" altLang="en-US" sz="3600" b="1" kern="0" dirty="0" smtClean="0">
                <a:solidFill>
                  <a:srgbClr val="0000CC"/>
                </a:solidFill>
                <a:latin typeface="+mn-ea"/>
                <a:ea typeface="+mn-ea"/>
                <a:cs typeface="+mj-cs"/>
              </a:rPr>
              <a:t>章 设备驱动程序开发实例</a:t>
            </a:r>
            <a:endParaRPr lang="zh-CN" altLang="en-US" sz="3600" b="1" kern="0" dirty="0" smtClean="0">
              <a:solidFill>
                <a:srgbClr val="0000CC"/>
              </a:solidFill>
              <a:latin typeface="+mn-ea"/>
              <a:ea typeface="+mn-ea"/>
              <a:cs typeface="+mj-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sz="3200" dirty="0" smtClean="0">
                <a:solidFill>
                  <a:schemeClr val="bg1"/>
                </a:solidFill>
              </a:rPr>
              <a:t>程序实现（直接操作硬件）：</a:t>
            </a:r>
            <a:endParaRPr lang="zh-CN" altLang="en-US" sz="3200" dirty="0">
              <a:solidFill>
                <a:schemeClr val="bg1"/>
              </a:solidFill>
            </a:endParaRPr>
          </a:p>
        </p:txBody>
      </p:sp>
      <p:sp>
        <p:nvSpPr>
          <p:cNvPr id="122883" name="Rectangle 3"/>
          <p:cNvSpPr>
            <a:spLocks noGrp="1" noChangeArrowheads="1"/>
          </p:cNvSpPr>
          <p:nvPr>
            <p:ph type="body" idx="1"/>
          </p:nvPr>
        </p:nvSpPr>
        <p:spPr>
          <a:xfrm>
            <a:off x="457199" y="1266093"/>
            <a:ext cx="8546123" cy="5688622"/>
          </a:xfrm>
          <a:noFill/>
        </p:spPr>
        <p:txBody>
          <a:bodyPr/>
          <a:lstStyle/>
          <a:p>
            <a:pPr marL="0" indent="0">
              <a:buNone/>
            </a:pPr>
            <a:r>
              <a:rPr lang="en-US" altLang="zh-CN" dirty="0"/>
              <a:t>#include "exynos_4412.h</a:t>
            </a:r>
            <a:endParaRPr lang="en-US" altLang="zh-CN" dirty="0"/>
          </a:p>
          <a:p>
            <a:pPr marL="0" indent="0">
              <a:buNone/>
            </a:pPr>
            <a:r>
              <a:rPr lang="en-US" altLang="zh-CN" dirty="0" err="1"/>
              <a:t>int</a:t>
            </a:r>
            <a:r>
              <a:rPr lang="en-US" altLang="zh-CN" dirty="0"/>
              <a:t> main(void)</a:t>
            </a:r>
            <a:endParaRPr lang="en-US" altLang="zh-CN" dirty="0"/>
          </a:p>
          <a:p>
            <a:pPr marL="0" indent="0">
              <a:buNone/>
            </a:pPr>
            <a:r>
              <a:rPr lang="en-US" altLang="zh-CN" dirty="0"/>
              <a:t>{</a:t>
            </a:r>
            <a:endParaRPr lang="en-US" altLang="zh-CN" dirty="0"/>
          </a:p>
          <a:p>
            <a:pPr marL="0" indent="0">
              <a:buNone/>
            </a:pPr>
            <a:r>
              <a:rPr lang="en-US" altLang="zh-CN" dirty="0"/>
              <a:t> </a:t>
            </a:r>
            <a:r>
              <a:rPr lang="en-US" altLang="zh-CN" dirty="0" smtClean="0"/>
              <a:t>  // </a:t>
            </a:r>
            <a:r>
              <a:rPr lang="zh-CN" altLang="en-US" dirty="0"/>
              <a:t>设置控制寄存器</a:t>
            </a:r>
            <a:endParaRPr lang="zh-CN" altLang="en-US" dirty="0"/>
          </a:p>
          <a:p>
            <a:pPr marL="0" indent="0">
              <a:buNone/>
            </a:pPr>
            <a:r>
              <a:rPr lang="en-US" altLang="zh-CN" dirty="0" smtClean="0"/>
              <a:t>   GPX2.CON </a:t>
            </a:r>
            <a:r>
              <a:rPr lang="en-US" altLang="zh-CN" dirty="0"/>
              <a:t>= (GPX2.CON &amp; ~(0xf&lt;&lt;28))| </a:t>
            </a:r>
            <a:r>
              <a:rPr lang="en-US" altLang="zh-CN" dirty="0" smtClean="0"/>
              <a:t>1</a:t>
            </a:r>
            <a:r>
              <a:rPr lang="en-US" altLang="zh-CN" dirty="0"/>
              <a:t>&lt;&lt;28</a:t>
            </a:r>
            <a:r>
              <a:rPr lang="en-US" altLang="zh-CN" dirty="0" smtClean="0"/>
              <a:t>; </a:t>
            </a:r>
            <a:endParaRPr lang="en-US" altLang="zh-CN" dirty="0" smtClean="0"/>
          </a:p>
          <a:p>
            <a:pPr marL="0" indent="0">
              <a:buNone/>
            </a:pPr>
            <a:r>
              <a:rPr lang="en-US" altLang="zh-CN" dirty="0">
                <a:solidFill>
                  <a:srgbClr val="FF0000"/>
                </a:solidFill>
              </a:rPr>
              <a:t> </a:t>
            </a:r>
            <a:r>
              <a:rPr lang="en-US" altLang="zh-CN" dirty="0" smtClean="0">
                <a:solidFill>
                  <a:srgbClr val="FF0000"/>
                </a:solidFill>
              </a:rPr>
              <a:t>   //</a:t>
            </a:r>
            <a:r>
              <a:rPr lang="en-US" altLang="zh-CN" dirty="0">
                <a:solidFill>
                  <a:srgbClr val="FF0000"/>
                </a:solidFill>
              </a:rPr>
              <a:t>GPX2_7:output, </a:t>
            </a:r>
            <a:r>
              <a:rPr lang="en-US" altLang="zh-CN" dirty="0" smtClean="0">
                <a:solidFill>
                  <a:srgbClr val="FF0000"/>
                </a:solidFill>
              </a:rPr>
              <a:t>LED2   </a:t>
            </a:r>
            <a:endParaRPr lang="en-US" altLang="zh-CN" dirty="0" smtClean="0">
              <a:solidFill>
                <a:srgbClr val="FF0000"/>
              </a:solidFill>
            </a:endParaRPr>
          </a:p>
          <a:p>
            <a:pPr marL="0" indent="0">
              <a:buNone/>
            </a:pPr>
            <a:r>
              <a:rPr lang="en-US" altLang="zh-CN" dirty="0" smtClean="0"/>
              <a:t>   GPX1.CON </a:t>
            </a:r>
            <a:r>
              <a:rPr lang="en-US" altLang="zh-CN" dirty="0"/>
              <a:t>= (GPX1.CON &amp; ~(0xf)) | 1; </a:t>
            </a:r>
            <a:endParaRPr lang="en-US" altLang="zh-CN" dirty="0" smtClean="0"/>
          </a:p>
          <a:p>
            <a:pPr marL="0" indent="0">
              <a:buNone/>
            </a:pPr>
            <a:r>
              <a:rPr lang="en-US" altLang="zh-CN" dirty="0" smtClean="0">
                <a:solidFill>
                  <a:srgbClr val="FF0000"/>
                </a:solidFill>
              </a:rPr>
              <a:t>   //</a:t>
            </a:r>
            <a:r>
              <a:rPr lang="en-US" altLang="zh-CN" dirty="0">
                <a:solidFill>
                  <a:srgbClr val="FF0000"/>
                </a:solidFill>
              </a:rPr>
              <a:t>GPX1_0:output, LED3</a:t>
            </a:r>
            <a:endParaRPr lang="en-US" altLang="zh-CN" dirty="0">
              <a:solidFill>
                <a:srgbClr val="FF0000"/>
              </a:solidFill>
            </a:endParaRPr>
          </a:p>
          <a:p>
            <a:pPr marL="0" indent="0">
              <a:buNone/>
            </a:pPr>
            <a:r>
              <a:rPr lang="en-US" altLang="zh-CN" dirty="0" smtClean="0"/>
              <a:t>   GPF3.CON </a:t>
            </a:r>
            <a:r>
              <a:rPr lang="en-US" altLang="zh-CN" dirty="0"/>
              <a:t>= (GPX3.CON &amp; </a:t>
            </a:r>
            <a:r>
              <a:rPr lang="en-US" altLang="zh-CN" dirty="0" smtClean="0"/>
              <a:t>~</a:t>
            </a:r>
            <a:endParaRPr lang="en-US" altLang="zh-CN" dirty="0" smtClean="0"/>
          </a:p>
          <a:p>
            <a:pPr marL="0" indent="0">
              <a:buNone/>
            </a:pPr>
            <a:r>
              <a:rPr lang="en-US" altLang="zh-CN" dirty="0"/>
              <a:t> </a:t>
            </a:r>
            <a:r>
              <a:rPr lang="en-US" altLang="zh-CN" dirty="0" smtClean="0"/>
              <a:t>                          (</a:t>
            </a:r>
            <a:r>
              <a:rPr lang="en-US" altLang="zh-CN" dirty="0"/>
              <a:t>0xf&lt;&lt;16 | 0xf&lt;&lt;20)) | (1&lt;&lt;16 | 1&lt;&lt;20</a:t>
            </a:r>
            <a:r>
              <a:rPr lang="en-US" altLang="zh-CN" dirty="0" smtClean="0"/>
              <a:t>);</a:t>
            </a:r>
            <a:endParaRPr lang="en-US" altLang="zh-CN" dirty="0" smtClean="0"/>
          </a:p>
          <a:p>
            <a:pPr marL="0" indent="0">
              <a:buNone/>
            </a:pPr>
            <a:r>
              <a:rPr lang="en-US" altLang="zh-CN" dirty="0" smtClean="0">
                <a:solidFill>
                  <a:srgbClr val="FF0000"/>
                </a:solidFill>
              </a:rPr>
              <a:t>  //</a:t>
            </a:r>
            <a:r>
              <a:rPr lang="en-US" altLang="zh-CN" dirty="0">
                <a:solidFill>
                  <a:srgbClr val="FF0000"/>
                </a:solidFill>
              </a:rPr>
              <a:t>GPF3_4:output, </a:t>
            </a:r>
            <a:r>
              <a:rPr lang="en-US" altLang="zh-CN" dirty="0" smtClean="0">
                <a:solidFill>
                  <a:srgbClr val="FF0000"/>
                </a:solidFill>
              </a:rPr>
              <a:t>LED4     GPF3_5:output</a:t>
            </a:r>
            <a:r>
              <a:rPr lang="en-US" altLang="zh-CN" dirty="0">
                <a:solidFill>
                  <a:srgbClr val="FF0000"/>
                </a:solidFill>
              </a:rPr>
              <a:t>, </a:t>
            </a:r>
            <a:r>
              <a:rPr lang="en-US" altLang="zh-CN" dirty="0" smtClean="0">
                <a:solidFill>
                  <a:srgbClr val="FF0000"/>
                </a:solidFill>
              </a:rPr>
              <a:t>LED5</a:t>
            </a:r>
            <a:endParaRPr lang="en-US" altLang="zh-CN" dirty="0">
              <a:solidFill>
                <a:srgbClr val="FF0000"/>
              </a:solidFill>
            </a:endParaRPr>
          </a:p>
        </p:txBody>
      </p:sp>
      <p:sp>
        <p:nvSpPr>
          <p:cNvPr id="122884" name="Rectangle 4"/>
          <p:cNvSpPr>
            <a:spLocks noChangeArrowheads="1"/>
          </p:cNvSpPr>
          <p:nvPr/>
        </p:nvSpPr>
        <p:spPr bwMode="auto">
          <a:xfrm>
            <a:off x="0" y="275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sz="3200" dirty="0" smtClean="0">
                <a:solidFill>
                  <a:schemeClr val="bg1"/>
                </a:solidFill>
              </a:rPr>
              <a:t>程序实现（直接操作硬件）：</a:t>
            </a:r>
            <a:endParaRPr lang="zh-CN" altLang="en-US" sz="3200" dirty="0">
              <a:solidFill>
                <a:schemeClr val="bg1"/>
              </a:solidFill>
            </a:endParaRPr>
          </a:p>
        </p:txBody>
      </p:sp>
      <p:sp>
        <p:nvSpPr>
          <p:cNvPr id="122883" name="Rectangle 3"/>
          <p:cNvSpPr>
            <a:spLocks noGrp="1" noChangeArrowheads="1"/>
          </p:cNvSpPr>
          <p:nvPr>
            <p:ph type="body" idx="1"/>
          </p:nvPr>
        </p:nvSpPr>
        <p:spPr>
          <a:xfrm>
            <a:off x="457200" y="1169378"/>
            <a:ext cx="8229600" cy="5688622"/>
          </a:xfrm>
          <a:noFill/>
        </p:spPr>
        <p:txBody>
          <a:bodyPr/>
          <a:lstStyle/>
          <a:p>
            <a:pPr marL="0" indent="0">
              <a:buNone/>
            </a:pPr>
            <a:r>
              <a:rPr lang="en-US" altLang="zh-CN" dirty="0" smtClean="0">
                <a:solidFill>
                  <a:srgbClr val="FF0000"/>
                </a:solidFill>
              </a:rPr>
              <a:t>//</a:t>
            </a:r>
            <a:r>
              <a:rPr lang="zh-CN" altLang="en-US" dirty="0">
                <a:solidFill>
                  <a:srgbClr val="FF0000"/>
                </a:solidFill>
              </a:rPr>
              <a:t>点亮、熄灭</a:t>
            </a:r>
            <a:r>
              <a:rPr lang="en-US" altLang="zh-CN" dirty="0">
                <a:solidFill>
                  <a:srgbClr val="FF0000"/>
                </a:solidFill>
              </a:rPr>
              <a:t>LED</a:t>
            </a:r>
            <a:r>
              <a:rPr lang="zh-CN" altLang="en-US" dirty="0">
                <a:solidFill>
                  <a:srgbClr val="FF0000"/>
                </a:solidFill>
              </a:rPr>
              <a:t>灯</a:t>
            </a:r>
            <a:endParaRPr lang="zh-CN" altLang="en-US" dirty="0">
              <a:solidFill>
                <a:srgbClr val="FF0000"/>
              </a:solidFill>
            </a:endParaRPr>
          </a:p>
          <a:p>
            <a:pPr marL="0" indent="0">
              <a:buNone/>
            </a:pPr>
            <a:r>
              <a:rPr lang="en-US" altLang="zh-CN" dirty="0"/>
              <a:t>while(1)</a:t>
            </a:r>
            <a:endParaRPr lang="en-US" altLang="zh-CN" dirty="0"/>
          </a:p>
          <a:p>
            <a:pPr marL="0" indent="0">
              <a:buNone/>
            </a:pPr>
            <a:r>
              <a:rPr lang="en-US" altLang="zh-CN" dirty="0" smtClean="0"/>
              <a:t>{ </a:t>
            </a:r>
            <a:endParaRPr lang="en-US" altLang="zh-CN" dirty="0"/>
          </a:p>
          <a:p>
            <a:pPr marL="0" indent="0">
              <a:buNone/>
            </a:pPr>
            <a:r>
              <a:rPr lang="en-US" altLang="zh-CN" dirty="0" smtClean="0"/>
              <a:t>GPX2.DAT </a:t>
            </a:r>
            <a:r>
              <a:rPr lang="en-US" altLang="zh-CN" dirty="0"/>
              <a:t>|= 0x1 &lt;&lt; 7</a:t>
            </a:r>
            <a:r>
              <a:rPr lang="en-US" altLang="zh-CN" dirty="0" smtClean="0"/>
              <a:t>;</a:t>
            </a:r>
            <a:r>
              <a:rPr lang="en-US" altLang="zh-CN" dirty="0"/>
              <a:t> </a:t>
            </a:r>
            <a:r>
              <a:rPr lang="en-US" altLang="zh-CN" dirty="0" smtClean="0"/>
              <a:t>         </a:t>
            </a:r>
            <a:r>
              <a:rPr lang="en-US" altLang="zh-CN" dirty="0" smtClean="0">
                <a:solidFill>
                  <a:srgbClr val="FF0000"/>
                </a:solidFill>
              </a:rPr>
              <a:t>//</a:t>
            </a:r>
            <a:r>
              <a:rPr lang="en-US" altLang="zh-CN" dirty="0">
                <a:solidFill>
                  <a:srgbClr val="FF0000"/>
                </a:solidFill>
              </a:rPr>
              <a:t>Turn on LED2</a:t>
            </a:r>
            <a:endParaRPr lang="en-US" altLang="zh-CN" dirty="0">
              <a:solidFill>
                <a:srgbClr val="FF0000"/>
              </a:solidFill>
            </a:endParaRPr>
          </a:p>
          <a:p>
            <a:pPr marL="0" indent="0">
              <a:buNone/>
            </a:pPr>
            <a:r>
              <a:rPr lang="en-US" altLang="zh-CN" dirty="0" err="1" smtClean="0"/>
              <a:t>mydelay_ms</a:t>
            </a:r>
            <a:r>
              <a:rPr lang="en-US" altLang="zh-CN" dirty="0" smtClean="0"/>
              <a:t>(500</a:t>
            </a:r>
            <a:r>
              <a:rPr lang="en-US" altLang="zh-CN" dirty="0"/>
              <a:t>);</a:t>
            </a:r>
            <a:endParaRPr lang="en-US" altLang="zh-CN" dirty="0"/>
          </a:p>
          <a:p>
            <a:pPr marL="0" indent="0">
              <a:buNone/>
            </a:pPr>
            <a:r>
              <a:rPr lang="en-US" altLang="zh-CN" dirty="0" smtClean="0"/>
              <a:t>GPX1.DAT </a:t>
            </a:r>
            <a:r>
              <a:rPr lang="en-US" altLang="zh-CN" dirty="0"/>
              <a:t>|= 0x1</a:t>
            </a:r>
            <a:r>
              <a:rPr lang="en-US" altLang="zh-CN" dirty="0" smtClean="0"/>
              <a:t>;</a:t>
            </a:r>
            <a:r>
              <a:rPr lang="en-US" altLang="zh-CN" dirty="0"/>
              <a:t> </a:t>
            </a:r>
            <a:r>
              <a:rPr lang="en-US" altLang="zh-CN" dirty="0" smtClean="0"/>
              <a:t>                 </a:t>
            </a:r>
            <a:r>
              <a:rPr lang="en-US" altLang="zh-CN" dirty="0" smtClean="0">
                <a:solidFill>
                  <a:srgbClr val="FF0000"/>
                </a:solidFill>
              </a:rPr>
              <a:t>//</a:t>
            </a:r>
            <a:r>
              <a:rPr lang="en-US" altLang="zh-CN" dirty="0">
                <a:solidFill>
                  <a:srgbClr val="FF0000"/>
                </a:solidFill>
              </a:rPr>
              <a:t>Turn on LED3</a:t>
            </a:r>
            <a:endParaRPr lang="en-US" altLang="zh-CN" dirty="0">
              <a:solidFill>
                <a:srgbClr val="FF0000"/>
              </a:solidFill>
            </a:endParaRPr>
          </a:p>
          <a:p>
            <a:pPr marL="0" indent="0">
              <a:buNone/>
            </a:pPr>
            <a:r>
              <a:rPr lang="en-US" altLang="zh-CN" dirty="0" smtClean="0"/>
              <a:t>GPX2.DAT </a:t>
            </a:r>
            <a:r>
              <a:rPr lang="en-US" altLang="zh-CN" dirty="0"/>
              <a:t>&amp;= ~(0x1&lt;&lt;7</a:t>
            </a:r>
            <a:r>
              <a:rPr lang="en-US" altLang="zh-CN" dirty="0" smtClean="0"/>
              <a:t>);     </a:t>
            </a:r>
            <a:r>
              <a:rPr lang="en-US" altLang="zh-CN" dirty="0">
                <a:solidFill>
                  <a:srgbClr val="FF0000"/>
                </a:solidFill>
              </a:rPr>
              <a:t>//Turn off LED2</a:t>
            </a:r>
            <a:endParaRPr lang="en-US" altLang="zh-CN" dirty="0">
              <a:solidFill>
                <a:srgbClr val="FF0000"/>
              </a:solidFill>
            </a:endParaRPr>
          </a:p>
          <a:p>
            <a:pPr marL="0" indent="0">
              <a:buNone/>
            </a:pPr>
            <a:r>
              <a:rPr lang="en-US" altLang="zh-CN" dirty="0" err="1" smtClean="0"/>
              <a:t>mydelay_ms</a:t>
            </a:r>
            <a:r>
              <a:rPr lang="en-US" altLang="zh-CN" dirty="0" smtClean="0"/>
              <a:t>(500</a:t>
            </a:r>
            <a:r>
              <a:rPr lang="en-US" altLang="zh-CN" dirty="0"/>
              <a:t>);</a:t>
            </a:r>
            <a:endParaRPr lang="en-US" altLang="zh-CN" dirty="0"/>
          </a:p>
          <a:p>
            <a:pPr marL="0" indent="0">
              <a:buNone/>
            </a:pPr>
            <a:r>
              <a:rPr lang="en-US" altLang="zh-CN" dirty="0" smtClean="0"/>
              <a:t>GPF3.DAT </a:t>
            </a:r>
            <a:r>
              <a:rPr lang="en-US" altLang="zh-CN" dirty="0"/>
              <a:t>|= (0x1 &lt;&lt; 5</a:t>
            </a:r>
            <a:r>
              <a:rPr lang="en-US" altLang="zh-CN" dirty="0" smtClean="0"/>
              <a:t>);</a:t>
            </a:r>
            <a:r>
              <a:rPr lang="en-US" altLang="zh-CN" dirty="0"/>
              <a:t> </a:t>
            </a:r>
            <a:r>
              <a:rPr lang="en-US" altLang="zh-CN" dirty="0" smtClean="0"/>
              <a:t>        </a:t>
            </a:r>
            <a:r>
              <a:rPr lang="en-US" altLang="zh-CN" dirty="0" smtClean="0">
                <a:solidFill>
                  <a:srgbClr val="FF0000"/>
                </a:solidFill>
              </a:rPr>
              <a:t>//</a:t>
            </a:r>
            <a:r>
              <a:rPr lang="en-US" altLang="zh-CN" dirty="0">
                <a:solidFill>
                  <a:srgbClr val="FF0000"/>
                </a:solidFill>
              </a:rPr>
              <a:t>Turn on LED5</a:t>
            </a:r>
            <a:endParaRPr lang="en-US" altLang="zh-CN" dirty="0">
              <a:solidFill>
                <a:srgbClr val="FF0000"/>
              </a:solidFill>
            </a:endParaRPr>
          </a:p>
          <a:p>
            <a:pPr marL="0" indent="0">
              <a:buNone/>
            </a:pPr>
            <a:r>
              <a:rPr lang="en-US" altLang="zh-CN" dirty="0" smtClean="0"/>
              <a:t>GPX1.DAT </a:t>
            </a:r>
            <a:r>
              <a:rPr lang="en-US" altLang="zh-CN" dirty="0"/>
              <a:t>&amp;= ~0x1</a:t>
            </a:r>
            <a:r>
              <a:rPr lang="en-US" altLang="zh-CN" dirty="0" smtClean="0"/>
              <a:t>;</a:t>
            </a:r>
            <a:r>
              <a:rPr lang="en-US" altLang="zh-CN" dirty="0"/>
              <a:t> </a:t>
            </a:r>
            <a:r>
              <a:rPr lang="en-US" altLang="zh-CN" dirty="0" smtClean="0"/>
              <a:t>              </a:t>
            </a:r>
            <a:r>
              <a:rPr lang="en-US" altLang="zh-CN" dirty="0" smtClean="0">
                <a:solidFill>
                  <a:srgbClr val="FF0000"/>
                </a:solidFill>
              </a:rPr>
              <a:t>//</a:t>
            </a:r>
            <a:r>
              <a:rPr lang="en-US" altLang="zh-CN" dirty="0">
                <a:solidFill>
                  <a:srgbClr val="FF0000"/>
                </a:solidFill>
              </a:rPr>
              <a:t>Turn off LED3</a:t>
            </a:r>
            <a:endParaRPr lang="en-US" altLang="zh-CN" dirty="0">
              <a:solidFill>
                <a:srgbClr val="FF0000"/>
              </a:solidFill>
            </a:endParaRPr>
          </a:p>
          <a:p>
            <a:pPr marL="0" indent="0">
              <a:buNone/>
            </a:pPr>
            <a:r>
              <a:rPr lang="en-US" altLang="zh-CN" dirty="0" err="1" smtClean="0"/>
              <a:t>mydelay_ms</a:t>
            </a:r>
            <a:r>
              <a:rPr lang="en-US" altLang="zh-CN" dirty="0" smtClean="0"/>
              <a:t>(500);</a:t>
            </a:r>
            <a:endParaRPr lang="en-US" altLang="zh-CN" dirty="0"/>
          </a:p>
        </p:txBody>
      </p:sp>
      <p:sp>
        <p:nvSpPr>
          <p:cNvPr id="122884" name="Rectangle 4"/>
          <p:cNvSpPr>
            <a:spLocks noChangeArrowheads="1"/>
          </p:cNvSpPr>
          <p:nvPr/>
        </p:nvSpPr>
        <p:spPr bwMode="auto">
          <a:xfrm>
            <a:off x="0" y="275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sz="3200" dirty="0" smtClean="0">
                <a:solidFill>
                  <a:schemeClr val="bg1"/>
                </a:solidFill>
              </a:rPr>
              <a:t>程序实现（直接操作硬件）：</a:t>
            </a:r>
            <a:endParaRPr lang="zh-CN" altLang="en-US" sz="3200" dirty="0">
              <a:solidFill>
                <a:schemeClr val="bg1"/>
              </a:solidFill>
            </a:endParaRPr>
          </a:p>
        </p:txBody>
      </p:sp>
      <p:sp>
        <p:nvSpPr>
          <p:cNvPr id="122883" name="Rectangle 3"/>
          <p:cNvSpPr>
            <a:spLocks noGrp="1" noChangeArrowheads="1"/>
          </p:cNvSpPr>
          <p:nvPr>
            <p:ph type="body" idx="1"/>
          </p:nvPr>
        </p:nvSpPr>
        <p:spPr>
          <a:xfrm>
            <a:off x="457200" y="1441939"/>
            <a:ext cx="8229600" cy="4800599"/>
          </a:xfrm>
          <a:noFill/>
        </p:spPr>
        <p:txBody>
          <a:bodyPr/>
          <a:lstStyle/>
          <a:p>
            <a:pPr marL="0" indent="0">
              <a:buNone/>
            </a:pPr>
            <a:r>
              <a:rPr lang="en-US" altLang="zh-CN" dirty="0" smtClean="0"/>
              <a:t>GPF3.DAT </a:t>
            </a:r>
            <a:r>
              <a:rPr lang="en-US" altLang="zh-CN" dirty="0"/>
              <a:t>|= (0x1 &lt;&lt; 4</a:t>
            </a:r>
            <a:r>
              <a:rPr lang="en-US" altLang="zh-CN" dirty="0" smtClean="0"/>
              <a:t>);        </a:t>
            </a:r>
            <a:r>
              <a:rPr lang="en-US" altLang="zh-CN" dirty="0" smtClean="0">
                <a:solidFill>
                  <a:srgbClr val="FF0000"/>
                </a:solidFill>
              </a:rPr>
              <a:t>//</a:t>
            </a:r>
            <a:r>
              <a:rPr lang="en-US" altLang="zh-CN" dirty="0">
                <a:solidFill>
                  <a:srgbClr val="FF0000"/>
                </a:solidFill>
              </a:rPr>
              <a:t>Turn on LED4</a:t>
            </a:r>
            <a:endParaRPr lang="en-US" altLang="zh-CN" dirty="0">
              <a:solidFill>
                <a:srgbClr val="FF0000"/>
              </a:solidFill>
            </a:endParaRPr>
          </a:p>
          <a:p>
            <a:pPr marL="0" indent="0">
              <a:buNone/>
            </a:pPr>
            <a:r>
              <a:rPr lang="en-US" altLang="zh-CN" dirty="0" smtClean="0"/>
              <a:t>GPF3.DAT </a:t>
            </a:r>
            <a:r>
              <a:rPr lang="en-US" altLang="zh-CN" dirty="0"/>
              <a:t>&amp;= ~(0x1 &lt;&lt; 5</a:t>
            </a:r>
            <a:r>
              <a:rPr lang="en-US" altLang="zh-CN" dirty="0" smtClean="0"/>
              <a:t>);</a:t>
            </a:r>
            <a:r>
              <a:rPr lang="en-US" altLang="zh-CN" dirty="0"/>
              <a:t> </a:t>
            </a:r>
            <a:r>
              <a:rPr lang="en-US" altLang="zh-CN" dirty="0" smtClean="0"/>
              <a:t>   </a:t>
            </a:r>
            <a:r>
              <a:rPr lang="en-US" altLang="zh-CN" dirty="0" smtClean="0">
                <a:solidFill>
                  <a:srgbClr val="FF0000"/>
                </a:solidFill>
              </a:rPr>
              <a:t>//</a:t>
            </a:r>
            <a:r>
              <a:rPr lang="en-US" altLang="zh-CN" dirty="0">
                <a:solidFill>
                  <a:srgbClr val="FF0000"/>
                </a:solidFill>
              </a:rPr>
              <a:t>Turn off LED5</a:t>
            </a:r>
            <a:endParaRPr lang="en-US" altLang="zh-CN" dirty="0">
              <a:solidFill>
                <a:srgbClr val="FF0000"/>
              </a:solidFill>
            </a:endParaRPr>
          </a:p>
          <a:p>
            <a:pPr marL="0" indent="0">
              <a:buNone/>
            </a:pPr>
            <a:r>
              <a:rPr lang="en-US" altLang="zh-CN" dirty="0" err="1" smtClean="0"/>
              <a:t>mydelay_ms</a:t>
            </a:r>
            <a:r>
              <a:rPr lang="en-US" altLang="zh-CN" dirty="0" smtClean="0"/>
              <a:t>(500</a:t>
            </a:r>
            <a:r>
              <a:rPr lang="en-US" altLang="zh-CN" dirty="0"/>
              <a:t>);</a:t>
            </a:r>
            <a:endParaRPr lang="en-US" altLang="zh-CN" dirty="0"/>
          </a:p>
          <a:p>
            <a:pPr marL="0" indent="0">
              <a:buNone/>
            </a:pPr>
            <a:r>
              <a:rPr lang="en-US" altLang="zh-CN" dirty="0" smtClean="0"/>
              <a:t>GPF3.DAT </a:t>
            </a:r>
            <a:r>
              <a:rPr lang="en-US" altLang="zh-CN" dirty="0"/>
              <a:t>&amp;= ~(0x1 &lt;&lt; 4</a:t>
            </a:r>
            <a:r>
              <a:rPr lang="en-US" altLang="zh-CN" dirty="0" smtClean="0"/>
              <a:t>);</a:t>
            </a:r>
            <a:r>
              <a:rPr lang="en-US" altLang="zh-CN" dirty="0"/>
              <a:t> </a:t>
            </a:r>
            <a:r>
              <a:rPr lang="en-US" altLang="zh-CN" dirty="0" smtClean="0"/>
              <a:t>   </a:t>
            </a:r>
            <a:r>
              <a:rPr lang="en-US" altLang="zh-CN" dirty="0" smtClean="0">
                <a:solidFill>
                  <a:srgbClr val="FF0000"/>
                </a:solidFill>
              </a:rPr>
              <a:t>//</a:t>
            </a:r>
            <a:r>
              <a:rPr lang="en-US" altLang="zh-CN" dirty="0">
                <a:solidFill>
                  <a:srgbClr val="FF0000"/>
                </a:solidFill>
              </a:rPr>
              <a:t>Turn off LED4</a:t>
            </a:r>
            <a:endParaRPr lang="en-US" altLang="zh-CN" dirty="0">
              <a:solidFill>
                <a:srgbClr val="FF0000"/>
              </a:solidFill>
            </a:endParaRPr>
          </a:p>
          <a:p>
            <a:pPr marL="0" indent="0">
              <a:buNone/>
            </a:pPr>
            <a:r>
              <a:rPr lang="en-US" altLang="zh-CN" dirty="0" smtClean="0"/>
              <a:t>}</a:t>
            </a:r>
            <a:endParaRPr lang="en-US" altLang="zh-CN" dirty="0"/>
          </a:p>
          <a:p>
            <a:pPr marL="0" indent="0">
              <a:buNone/>
            </a:pPr>
            <a:r>
              <a:rPr lang="en-US" altLang="zh-CN" dirty="0"/>
              <a:t>return 0</a:t>
            </a:r>
            <a:r>
              <a:rPr lang="en-US" altLang="zh-CN" dirty="0" smtClean="0"/>
              <a:t>;</a:t>
            </a:r>
            <a:endParaRPr lang="en-US" altLang="zh-CN" dirty="0" smtClean="0"/>
          </a:p>
          <a:p>
            <a:pPr marL="0" indent="0">
              <a:buNone/>
            </a:pPr>
            <a:r>
              <a:rPr lang="en-US" altLang="zh-CN" dirty="0" smtClean="0"/>
              <a:t>}</a:t>
            </a:r>
            <a:endParaRPr lang="zh-CN" altLang="en-US" dirty="0"/>
          </a:p>
        </p:txBody>
      </p:sp>
      <p:sp>
        <p:nvSpPr>
          <p:cNvPr id="122884" name="Rectangle 4"/>
          <p:cNvSpPr>
            <a:spLocks noChangeArrowheads="1"/>
          </p:cNvSpPr>
          <p:nvPr/>
        </p:nvSpPr>
        <p:spPr bwMode="auto">
          <a:xfrm>
            <a:off x="0" y="275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9.1.6</a:t>
            </a:r>
            <a:r>
              <a:rPr lang="zh-CN" altLang="en-US" sz="3200" dirty="0">
                <a:solidFill>
                  <a:schemeClr val="bg1"/>
                </a:solidFill>
              </a:rPr>
              <a:t>　编写</a:t>
            </a:r>
            <a:r>
              <a:rPr lang="en-US" altLang="zh-CN" sz="3200" dirty="0" smtClean="0">
                <a:solidFill>
                  <a:schemeClr val="bg1"/>
                </a:solidFill>
              </a:rPr>
              <a:t>LED</a:t>
            </a:r>
            <a:r>
              <a:rPr lang="zh-CN" altLang="en-US" sz="3200" dirty="0" smtClean="0">
                <a:solidFill>
                  <a:schemeClr val="bg1"/>
                </a:solidFill>
              </a:rPr>
              <a:t>驱动程序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457200" y="1292468"/>
            <a:ext cx="8686800" cy="5055577"/>
          </a:xfrm>
        </p:spPr>
        <p:txBody>
          <a:bodyPr/>
          <a:lstStyle/>
          <a:p>
            <a:pPr>
              <a:lnSpc>
                <a:spcPct val="150000"/>
              </a:lnSpc>
            </a:pPr>
            <a:r>
              <a:rPr lang="zh-CN" altLang="en-US" dirty="0" smtClean="0"/>
              <a:t>编写</a:t>
            </a:r>
            <a:r>
              <a:rPr lang="en-US" altLang="zh-CN" dirty="0" smtClean="0"/>
              <a:t>LED</a:t>
            </a:r>
            <a:r>
              <a:rPr lang="zh-CN" altLang="en-US" dirty="0" smtClean="0"/>
              <a:t>驱动程序的流程与上一章相同，只是在相应的接口函数中加入上面的实际功能的语句。这里先介绍几个用到的函数：</a:t>
            </a:r>
            <a:endParaRPr lang="en-US" altLang="zh-CN" dirty="0" smtClean="0"/>
          </a:p>
          <a:p>
            <a:pPr marL="0" indent="0">
              <a:lnSpc>
                <a:spcPct val="150000"/>
              </a:lnSpc>
              <a:buNone/>
            </a:pPr>
            <a:r>
              <a:rPr lang="zh-CN" altLang="en-US" dirty="0" smtClean="0">
                <a:solidFill>
                  <a:srgbClr val="FF0000"/>
                </a:solidFill>
              </a:rPr>
              <a:t>（</a:t>
            </a:r>
            <a:r>
              <a:rPr lang="en-US" altLang="zh-CN" dirty="0" smtClean="0">
                <a:solidFill>
                  <a:srgbClr val="FF0000"/>
                </a:solidFill>
              </a:rPr>
              <a:t>1</a:t>
            </a:r>
            <a:r>
              <a:rPr lang="zh-CN" altLang="en-US" dirty="0" smtClean="0">
                <a:solidFill>
                  <a:srgbClr val="FF0000"/>
                </a:solidFill>
              </a:rPr>
              <a:t>）</a:t>
            </a:r>
            <a:r>
              <a:rPr lang="en-US" altLang="zh-CN" dirty="0" err="1">
                <a:solidFill>
                  <a:srgbClr val="FF0000"/>
                </a:solidFill>
              </a:rPr>
              <a:t>ioremap</a:t>
            </a:r>
            <a:r>
              <a:rPr lang="zh-CN" altLang="en-US" dirty="0">
                <a:solidFill>
                  <a:srgbClr val="FF0000"/>
                </a:solidFill>
              </a:rPr>
              <a:t>（ ）函数 </a:t>
            </a:r>
            <a:endParaRPr lang="zh-CN" altLang="en-US" dirty="0">
              <a:solidFill>
                <a:srgbClr val="FF0000"/>
              </a:solidFill>
            </a:endParaRPr>
          </a:p>
          <a:p>
            <a:pPr marL="0" indent="0">
              <a:lnSpc>
                <a:spcPct val="150000"/>
              </a:lnSpc>
              <a:buNone/>
            </a:pPr>
            <a:r>
              <a:rPr lang="zh-CN" altLang="en-US" dirty="0"/>
              <a:t>    作用是把一个物理内存地址点映射为一个</a:t>
            </a:r>
            <a:r>
              <a:rPr lang="zh-CN" altLang="en-US" dirty="0">
                <a:latin typeface="微软雅黑" panose="020B0503020204020204" pitchFamily="34" charset="-122"/>
                <a:ea typeface="微软雅黑" panose="020B0503020204020204" pitchFamily="34" charset="-122"/>
              </a:rPr>
              <a:t>内核指针</a:t>
            </a:r>
            <a:r>
              <a:rPr lang="zh-CN" altLang="en-US" dirty="0"/>
              <a:t>，实现</a:t>
            </a:r>
            <a:r>
              <a:rPr lang="zh-CN" altLang="en-US" dirty="0">
                <a:solidFill>
                  <a:schemeClr val="bg1"/>
                </a:solidFill>
                <a:latin typeface="微软雅黑" panose="020B0503020204020204" pitchFamily="34" charset="-122"/>
                <a:ea typeface="微软雅黑" panose="020B0503020204020204" pitchFamily="34" charset="-122"/>
              </a:rPr>
              <a:t>从物理地址到内核空间虚拟地址的映射</a:t>
            </a:r>
            <a:r>
              <a:rPr lang="zh-CN" altLang="en-US" dirty="0"/>
              <a:t>。原型为：</a:t>
            </a:r>
            <a:endParaRPr lang="en-US" altLang="zh-CN" dirty="0"/>
          </a:p>
          <a:p>
            <a:pPr marL="0" indent="0">
              <a:lnSpc>
                <a:spcPct val="150000"/>
              </a:lnSpc>
              <a:buNone/>
            </a:pPr>
            <a:r>
              <a:rPr lang="en-US" altLang="zh-CN" sz="2400" dirty="0">
                <a:solidFill>
                  <a:srgbClr val="FF0000"/>
                </a:solidFill>
              </a:rPr>
              <a:t>void* </a:t>
            </a:r>
            <a:r>
              <a:rPr lang="en-US" altLang="zh-CN" sz="2400" dirty="0" err="1">
                <a:solidFill>
                  <a:srgbClr val="FF0000"/>
                </a:solidFill>
              </a:rPr>
              <a:t>ioremap</a:t>
            </a:r>
            <a:r>
              <a:rPr lang="zh-CN" altLang="en-US" sz="2400" dirty="0">
                <a:solidFill>
                  <a:srgbClr val="FF0000"/>
                </a:solidFill>
              </a:rPr>
              <a:t>（</a:t>
            </a:r>
            <a:r>
              <a:rPr lang="en-US" altLang="zh-CN" sz="2400" dirty="0">
                <a:solidFill>
                  <a:srgbClr val="FF0000"/>
                </a:solidFill>
              </a:rPr>
              <a:t>unsigned long </a:t>
            </a:r>
            <a:r>
              <a:rPr lang="en-US" altLang="zh-CN" sz="2400" dirty="0" err="1">
                <a:solidFill>
                  <a:srgbClr val="FF0000"/>
                </a:solidFill>
              </a:rPr>
              <a:t>phys_addr</a:t>
            </a:r>
            <a:r>
              <a:rPr lang="en-US" altLang="zh-CN" sz="2400" dirty="0">
                <a:solidFill>
                  <a:srgbClr val="FF0000"/>
                </a:solidFill>
              </a:rPr>
              <a:t> , </a:t>
            </a:r>
            <a:r>
              <a:rPr lang="en-US" altLang="zh-CN" sz="2400" dirty="0">
                <a:solidFill>
                  <a:srgbClr val="00B050"/>
                </a:solidFill>
                <a:latin typeface="微软雅黑" panose="020B0503020204020204" pitchFamily="34" charset="-122"/>
                <a:ea typeface="微软雅黑" panose="020B0503020204020204" pitchFamily="34" charset="-122"/>
              </a:rPr>
              <a:t>//</a:t>
            </a:r>
            <a:r>
              <a:rPr lang="zh-CN" altLang="en-US" sz="2400" dirty="0">
                <a:solidFill>
                  <a:srgbClr val="00B050"/>
                </a:solidFill>
                <a:latin typeface="微软雅黑" panose="020B0503020204020204" pitchFamily="34" charset="-122"/>
                <a:ea typeface="微软雅黑" panose="020B0503020204020204" pitchFamily="34" charset="-122"/>
              </a:rPr>
              <a:t>物理地址</a:t>
            </a:r>
            <a:endParaRPr lang="en-US" altLang="zh-CN" sz="2400" dirty="0">
              <a:solidFill>
                <a:srgbClr val="00B05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rgbClr val="FF0000"/>
                </a:solidFill>
              </a:rPr>
              <a:t>                      </a:t>
            </a:r>
            <a:r>
              <a:rPr lang="en-US" altLang="zh-CN" sz="2400" dirty="0" smtClean="0">
                <a:solidFill>
                  <a:srgbClr val="FF0000"/>
                </a:solidFill>
              </a:rPr>
              <a:t>      </a:t>
            </a:r>
            <a:r>
              <a:rPr lang="en-US" altLang="zh-CN" sz="2400" dirty="0">
                <a:solidFill>
                  <a:srgbClr val="FF0000"/>
                </a:solidFill>
              </a:rPr>
              <a:t>unsigned long size </a:t>
            </a:r>
            <a:r>
              <a:rPr lang="zh-CN" altLang="en-US" sz="2400" dirty="0" smtClean="0">
                <a:solidFill>
                  <a:srgbClr val="FF0000"/>
                </a:solidFill>
              </a:rPr>
              <a:t>）          </a:t>
            </a:r>
            <a:r>
              <a:rPr lang="en-US" altLang="zh-CN" sz="2400" dirty="0">
                <a:solidFill>
                  <a:srgbClr val="00B050"/>
                </a:solidFill>
                <a:latin typeface="微软雅黑" panose="020B0503020204020204" pitchFamily="34" charset="-122"/>
                <a:ea typeface="微软雅黑" panose="020B0503020204020204" pitchFamily="34" charset="-122"/>
              </a:rPr>
              <a:t>//</a:t>
            </a:r>
            <a:r>
              <a:rPr lang="zh-CN" altLang="en-US" sz="2400" dirty="0">
                <a:solidFill>
                  <a:srgbClr val="00B050"/>
                </a:solidFill>
                <a:latin typeface="微软雅黑" panose="020B0503020204020204" pitchFamily="34" charset="-122"/>
                <a:ea typeface="微软雅黑" panose="020B0503020204020204" pitchFamily="34" charset="-122"/>
              </a:rPr>
              <a:t>地址的长度</a:t>
            </a:r>
            <a:endParaRPr lang="en-US" altLang="zh-CN" sz="2400" dirty="0">
              <a:solidFill>
                <a:srgbClr val="00B050"/>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dirty="0"/>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9.1.6</a:t>
            </a:r>
            <a:r>
              <a:rPr lang="zh-CN" altLang="en-US" sz="3200" dirty="0">
                <a:solidFill>
                  <a:schemeClr val="bg1"/>
                </a:solidFill>
              </a:rPr>
              <a:t>　编写</a:t>
            </a:r>
            <a:r>
              <a:rPr lang="en-US" altLang="zh-CN" sz="3200" dirty="0" smtClean="0">
                <a:solidFill>
                  <a:schemeClr val="bg1"/>
                </a:solidFill>
              </a:rPr>
              <a:t>LED</a:t>
            </a:r>
            <a:r>
              <a:rPr lang="zh-CN" altLang="en-US" sz="3200" dirty="0" smtClean="0">
                <a:solidFill>
                  <a:schemeClr val="bg1"/>
                </a:solidFill>
              </a:rPr>
              <a:t>驱动程序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457200" y="1292468"/>
            <a:ext cx="8686800" cy="5055577"/>
          </a:xfrm>
        </p:spPr>
        <p:txBody>
          <a:bodyPr/>
          <a:lstStyle/>
          <a:p>
            <a:pPr marL="0" indent="0">
              <a:lnSpc>
                <a:spcPct val="150000"/>
              </a:lnSpc>
              <a:buNone/>
            </a:pPr>
            <a:r>
              <a:rPr lang="zh-CN" altLang="en-US" dirty="0" smtClean="0"/>
              <a:t>（</a:t>
            </a:r>
            <a:r>
              <a:rPr lang="en-US" altLang="zh-CN" dirty="0" smtClean="0"/>
              <a:t>2</a:t>
            </a:r>
            <a:r>
              <a:rPr lang="zh-CN" altLang="en-US" dirty="0" smtClean="0"/>
              <a:t>）</a:t>
            </a:r>
            <a:r>
              <a:rPr lang="en-US" altLang="zh-CN" dirty="0"/>
              <a:t>void </a:t>
            </a:r>
            <a:r>
              <a:rPr lang="en-US" altLang="zh-CN" dirty="0" err="1">
                <a:solidFill>
                  <a:srgbClr val="FF0000"/>
                </a:solidFill>
              </a:rPr>
              <a:t>writel</a:t>
            </a:r>
            <a:r>
              <a:rPr lang="en-US" altLang="zh-CN" dirty="0"/>
              <a:t> (char </a:t>
            </a:r>
            <a:r>
              <a:rPr lang="en-US" altLang="zh-CN" dirty="0">
                <a:solidFill>
                  <a:srgbClr val="FF0000"/>
                </a:solidFill>
              </a:rPr>
              <a:t>data</a:t>
            </a:r>
            <a:r>
              <a:rPr lang="en-US" altLang="zh-CN" dirty="0"/>
              <a:t> , unsigned short </a:t>
            </a:r>
            <a:r>
              <a:rPr lang="en-US" altLang="zh-CN" dirty="0" err="1">
                <a:solidFill>
                  <a:srgbClr val="FF0000"/>
                </a:solidFill>
              </a:rPr>
              <a:t>addr</a:t>
            </a:r>
            <a:r>
              <a:rPr lang="en-US" altLang="zh-CN" dirty="0"/>
              <a:t> )</a:t>
            </a:r>
            <a:endParaRPr lang="en-US" altLang="zh-CN" dirty="0"/>
          </a:p>
          <a:p>
            <a:pPr marL="0" indent="0">
              <a:lnSpc>
                <a:spcPct val="150000"/>
              </a:lnSpc>
              <a:buNone/>
            </a:pPr>
            <a:r>
              <a:rPr lang="zh-CN" altLang="en-US" dirty="0"/>
              <a:t>         向内存映射的 </a:t>
            </a:r>
            <a:r>
              <a:rPr lang="en-US" altLang="zh-CN" dirty="0"/>
              <a:t>I/O </a:t>
            </a:r>
            <a:r>
              <a:rPr lang="zh-CN" altLang="en-US" dirty="0"/>
              <a:t>空间上写数据</a:t>
            </a:r>
            <a:endParaRPr lang="en-US" altLang="zh-CN" dirty="0"/>
          </a:p>
          <a:p>
            <a:pPr marL="0" indent="0">
              <a:lnSpc>
                <a:spcPct val="150000"/>
              </a:lnSpc>
              <a:buNone/>
            </a:pPr>
            <a:r>
              <a:rPr lang="zh-CN" altLang="en-US" dirty="0" smtClean="0"/>
              <a:t>（</a:t>
            </a:r>
            <a:r>
              <a:rPr lang="en-US" altLang="zh-CN" dirty="0" smtClean="0"/>
              <a:t>3</a:t>
            </a:r>
            <a:r>
              <a:rPr lang="zh-CN" altLang="en-US" dirty="0" smtClean="0"/>
              <a:t>）</a:t>
            </a:r>
            <a:r>
              <a:rPr lang="en-US" altLang="zh-CN" dirty="0"/>
              <a:t>unsigned char </a:t>
            </a:r>
            <a:r>
              <a:rPr lang="en-US" altLang="zh-CN" dirty="0" err="1">
                <a:solidFill>
                  <a:srgbClr val="FF0000"/>
                </a:solidFill>
              </a:rPr>
              <a:t>readl</a:t>
            </a:r>
            <a:r>
              <a:rPr lang="en-US" altLang="zh-CN" dirty="0">
                <a:solidFill>
                  <a:srgbClr val="FF0000"/>
                </a:solidFill>
              </a:rPr>
              <a:t> </a:t>
            </a:r>
            <a:r>
              <a:rPr lang="en-US" altLang="zh-CN" dirty="0"/>
              <a:t>(unsigned </a:t>
            </a:r>
            <a:r>
              <a:rPr lang="en-US" altLang="zh-CN" dirty="0" err="1"/>
              <a:t>int</a:t>
            </a:r>
            <a:r>
              <a:rPr lang="en-US" altLang="zh-CN" dirty="0"/>
              <a:t> </a:t>
            </a:r>
            <a:r>
              <a:rPr lang="en-US" altLang="zh-CN" dirty="0" err="1">
                <a:solidFill>
                  <a:srgbClr val="FF0000"/>
                </a:solidFill>
              </a:rPr>
              <a:t>addr</a:t>
            </a:r>
            <a:r>
              <a:rPr lang="en-US" altLang="zh-CN" dirty="0"/>
              <a:t> )</a:t>
            </a:r>
            <a:endParaRPr lang="en-US" altLang="zh-CN" dirty="0"/>
          </a:p>
          <a:p>
            <a:pPr marL="0" indent="0">
              <a:lnSpc>
                <a:spcPct val="150000"/>
              </a:lnSpc>
              <a:buNone/>
            </a:pPr>
            <a:r>
              <a:rPr lang="zh-CN" altLang="en-US" dirty="0"/>
              <a:t>          从内存映射的 </a:t>
            </a:r>
            <a:r>
              <a:rPr lang="en-US" altLang="zh-CN" dirty="0"/>
              <a:t>I/O </a:t>
            </a:r>
            <a:r>
              <a:rPr lang="zh-CN" altLang="en-US" dirty="0"/>
              <a:t>空间读取数据</a:t>
            </a:r>
            <a:endParaRPr lang="zh-CN" altLang="en-US" dirty="0"/>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9.1.6</a:t>
            </a:r>
            <a:r>
              <a:rPr lang="zh-CN" altLang="en-US" sz="3200" dirty="0">
                <a:solidFill>
                  <a:schemeClr val="bg1"/>
                </a:solidFill>
              </a:rPr>
              <a:t>　编写</a:t>
            </a:r>
            <a:r>
              <a:rPr lang="en-US" altLang="zh-CN" sz="3200" dirty="0" smtClean="0">
                <a:solidFill>
                  <a:schemeClr val="bg1"/>
                </a:solidFill>
              </a:rPr>
              <a:t>LED</a:t>
            </a:r>
            <a:r>
              <a:rPr lang="zh-CN" altLang="en-US" sz="3200" dirty="0" smtClean="0">
                <a:solidFill>
                  <a:schemeClr val="bg1"/>
                </a:solidFill>
              </a:rPr>
              <a:t>驱动程序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457200" y="1292468"/>
            <a:ext cx="8229600" cy="5055577"/>
          </a:xfrm>
        </p:spPr>
        <p:txBody>
          <a:bodyPr/>
          <a:lstStyle/>
          <a:p>
            <a:pPr>
              <a:lnSpc>
                <a:spcPct val="150000"/>
              </a:lnSpc>
            </a:pPr>
            <a:r>
              <a:rPr lang="zh-CN" altLang="en-US" dirty="0" smtClean="0"/>
              <a:t>编写</a:t>
            </a:r>
            <a:r>
              <a:rPr lang="en-US" altLang="zh-CN" dirty="0" smtClean="0"/>
              <a:t>LED</a:t>
            </a:r>
            <a:r>
              <a:rPr lang="zh-CN" altLang="en-US" dirty="0" smtClean="0"/>
              <a:t>驱动程序与上一章相同，只是在相应的接口函数中加入上面的实际功能的语句。具体代码如下：</a:t>
            </a:r>
            <a:endParaRPr lang="zh-CN" altLang="en-US" dirty="0" smtClean="0"/>
          </a:p>
          <a:p>
            <a:pPr marL="800100" lvl="2" indent="0">
              <a:buNone/>
            </a:pPr>
            <a:r>
              <a:rPr lang="en-US" altLang="zh-CN" sz="2800" dirty="0" smtClean="0"/>
              <a:t>#</a:t>
            </a:r>
            <a:r>
              <a:rPr lang="en-US" altLang="zh-CN" sz="2800" dirty="0"/>
              <a:t>include &lt;</a:t>
            </a:r>
            <a:r>
              <a:rPr lang="en-US" altLang="zh-CN" sz="2800" dirty="0" err="1"/>
              <a:t>linux</a:t>
            </a:r>
            <a:r>
              <a:rPr lang="en-US" altLang="zh-CN" sz="2800" dirty="0"/>
              <a:t>/</a:t>
            </a:r>
            <a:r>
              <a:rPr lang="en-US" altLang="zh-CN" sz="2800" dirty="0" err="1"/>
              <a:t>kernel.h</a:t>
            </a:r>
            <a:r>
              <a:rPr lang="en-US" altLang="zh-CN" sz="2800" dirty="0"/>
              <a:t>&gt;</a:t>
            </a:r>
            <a:endParaRPr lang="en-US" altLang="zh-CN" sz="2800" dirty="0"/>
          </a:p>
          <a:p>
            <a:pPr marL="800100" lvl="2" indent="0">
              <a:buNone/>
            </a:pPr>
            <a:r>
              <a:rPr lang="en-US" altLang="zh-CN" sz="2800" dirty="0"/>
              <a:t>#include &lt;</a:t>
            </a:r>
            <a:r>
              <a:rPr lang="en-US" altLang="zh-CN" sz="2800" dirty="0" err="1"/>
              <a:t>linux</a:t>
            </a:r>
            <a:r>
              <a:rPr lang="en-US" altLang="zh-CN" sz="2800" dirty="0"/>
              <a:t>/</a:t>
            </a:r>
            <a:r>
              <a:rPr lang="en-US" altLang="zh-CN" sz="2800" dirty="0" err="1"/>
              <a:t>module.h</a:t>
            </a:r>
            <a:r>
              <a:rPr lang="en-US" altLang="zh-CN" sz="2800" dirty="0"/>
              <a:t>&gt;</a:t>
            </a:r>
            <a:endParaRPr lang="en-US" altLang="zh-CN" sz="2800" dirty="0"/>
          </a:p>
          <a:p>
            <a:pPr marL="800100" lvl="2" indent="0">
              <a:buNone/>
            </a:pPr>
            <a:r>
              <a:rPr lang="en-US" altLang="zh-CN" sz="2800" dirty="0"/>
              <a:t>#include &lt;</a:t>
            </a:r>
            <a:r>
              <a:rPr lang="en-US" altLang="zh-CN" sz="2800" dirty="0" err="1"/>
              <a:t>linux</a:t>
            </a:r>
            <a:r>
              <a:rPr lang="en-US" altLang="zh-CN" sz="2800" dirty="0"/>
              <a:t>/</a:t>
            </a:r>
            <a:r>
              <a:rPr lang="en-US" altLang="zh-CN" sz="2800" dirty="0" err="1"/>
              <a:t>fs.h</a:t>
            </a:r>
            <a:r>
              <a:rPr lang="en-US" altLang="zh-CN" sz="2800" dirty="0"/>
              <a:t>&gt;</a:t>
            </a:r>
            <a:endParaRPr lang="en-US" altLang="zh-CN" sz="2800" dirty="0"/>
          </a:p>
          <a:p>
            <a:pPr marL="800100" lvl="2" indent="0">
              <a:buNone/>
            </a:pPr>
            <a:r>
              <a:rPr lang="en-US" altLang="zh-CN" sz="2800" dirty="0"/>
              <a:t>#include &lt;</a:t>
            </a:r>
            <a:r>
              <a:rPr lang="en-US" altLang="zh-CN" sz="2800" dirty="0" err="1"/>
              <a:t>linux</a:t>
            </a:r>
            <a:r>
              <a:rPr lang="en-US" altLang="zh-CN" sz="2800" dirty="0"/>
              <a:t>/</a:t>
            </a:r>
            <a:r>
              <a:rPr lang="en-US" altLang="zh-CN" sz="2800" dirty="0" err="1"/>
              <a:t>cdev.h</a:t>
            </a:r>
            <a:r>
              <a:rPr lang="en-US" altLang="zh-CN" sz="2800" dirty="0"/>
              <a:t>&gt;</a:t>
            </a:r>
            <a:endParaRPr lang="en-US" altLang="zh-CN" sz="2800" dirty="0"/>
          </a:p>
          <a:p>
            <a:pPr marL="800100" lvl="2" indent="0">
              <a:buNone/>
            </a:pPr>
            <a:r>
              <a:rPr lang="en-US" altLang="zh-CN" sz="2800" dirty="0" smtClean="0"/>
              <a:t>#</a:t>
            </a:r>
            <a:r>
              <a:rPr lang="en-US" altLang="zh-CN" sz="2800" dirty="0"/>
              <a:t>include &lt;</a:t>
            </a:r>
            <a:r>
              <a:rPr lang="en-US" altLang="zh-CN" sz="2800" dirty="0" err="1"/>
              <a:t>asm</a:t>
            </a:r>
            <a:r>
              <a:rPr lang="en-US" altLang="zh-CN" sz="2800" dirty="0"/>
              <a:t>/</a:t>
            </a:r>
            <a:r>
              <a:rPr lang="en-US" altLang="zh-CN" sz="2800" dirty="0" err="1"/>
              <a:t>io.h</a:t>
            </a:r>
            <a:r>
              <a:rPr lang="en-US" altLang="zh-CN" sz="2800" dirty="0"/>
              <a:t>&gt;</a:t>
            </a:r>
            <a:endParaRPr lang="en-US" altLang="zh-CN" sz="2800" dirty="0"/>
          </a:p>
          <a:p>
            <a:pPr marL="800100" lvl="2" indent="0">
              <a:buNone/>
            </a:pPr>
            <a:r>
              <a:rPr lang="en-US" altLang="zh-CN" sz="2800" dirty="0"/>
              <a:t>#include &lt;</a:t>
            </a:r>
            <a:r>
              <a:rPr lang="en-US" altLang="zh-CN" sz="2800" dirty="0" err="1"/>
              <a:t>asm</a:t>
            </a:r>
            <a:r>
              <a:rPr lang="en-US" altLang="zh-CN" sz="2800" dirty="0"/>
              <a:t>/</a:t>
            </a:r>
            <a:r>
              <a:rPr lang="en-US" altLang="zh-CN" sz="2800" dirty="0" err="1"/>
              <a:t>uaccess.h</a:t>
            </a:r>
            <a:r>
              <a:rPr lang="en-US" altLang="zh-CN" sz="2800" dirty="0" smtClean="0"/>
              <a:t>&gt;</a:t>
            </a:r>
            <a:endParaRPr lang="en-US" altLang="zh-CN" sz="2800" dirty="0" smtClean="0"/>
          </a:p>
          <a:p>
            <a:pPr marL="800100" lvl="2" indent="0">
              <a:buNone/>
            </a:pPr>
            <a:r>
              <a:rPr lang="en-US" altLang="zh-CN" sz="2800" dirty="0">
                <a:solidFill>
                  <a:srgbClr val="FF0000"/>
                </a:solidFill>
              </a:rPr>
              <a:t>#include "fs4412_led.h</a:t>
            </a:r>
            <a:r>
              <a:rPr lang="en-US" altLang="zh-CN" sz="2800" dirty="0" smtClean="0">
                <a:solidFill>
                  <a:srgbClr val="FF0000"/>
                </a:solidFill>
              </a:rPr>
              <a:t>"</a:t>
            </a:r>
            <a:endParaRPr lang="en-US" altLang="zh-CN" sz="2800" dirty="0">
              <a:solidFill>
                <a:srgbClr val="FF0000"/>
              </a:solidFill>
            </a:endParaRPr>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9.1.6</a:t>
            </a:r>
            <a:r>
              <a:rPr lang="zh-CN" altLang="en-US" sz="3200" dirty="0" smtClean="0">
                <a:solidFill>
                  <a:schemeClr val="bg1"/>
                </a:solidFill>
              </a:rPr>
              <a:t>　编写</a:t>
            </a:r>
            <a:r>
              <a:rPr lang="en-US" altLang="zh-CN" sz="3200" dirty="0" smtClean="0">
                <a:solidFill>
                  <a:schemeClr val="bg1"/>
                </a:solidFill>
              </a:rPr>
              <a:t>LED</a:t>
            </a:r>
            <a:r>
              <a:rPr lang="zh-CN" altLang="en-US" sz="3200" dirty="0" smtClean="0">
                <a:solidFill>
                  <a:schemeClr val="bg1"/>
                </a:solidFill>
              </a:rPr>
              <a:t>驱动程序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457200" y="1292468"/>
            <a:ext cx="8229600" cy="5231423"/>
          </a:xfrm>
        </p:spPr>
        <p:txBody>
          <a:bodyPr/>
          <a:lstStyle/>
          <a:p>
            <a:pPr marL="0" indent="0">
              <a:lnSpc>
                <a:spcPct val="150000"/>
              </a:lnSpc>
              <a:buNone/>
            </a:pPr>
            <a:r>
              <a:rPr lang="en-US" altLang="zh-CN" dirty="0" smtClean="0">
                <a:solidFill>
                  <a:srgbClr val="FF0000"/>
                </a:solidFill>
              </a:rPr>
              <a:t>MODULE_LICENSE</a:t>
            </a:r>
            <a:r>
              <a:rPr lang="en-US" altLang="zh-CN" dirty="0">
                <a:solidFill>
                  <a:srgbClr val="FF0000"/>
                </a:solidFill>
              </a:rPr>
              <a:t>("Dual BSD/GPL");</a:t>
            </a:r>
            <a:endParaRPr lang="en-US" altLang="zh-CN" dirty="0">
              <a:solidFill>
                <a:srgbClr val="FF0000"/>
              </a:solidFill>
            </a:endParaRPr>
          </a:p>
          <a:p>
            <a:pPr marL="0" indent="0">
              <a:lnSpc>
                <a:spcPct val="150000"/>
              </a:lnSpc>
              <a:buNone/>
            </a:pPr>
            <a:r>
              <a:rPr lang="en-US" altLang="zh-CN" dirty="0" smtClean="0">
                <a:solidFill>
                  <a:srgbClr val="FF0000"/>
                </a:solidFill>
              </a:rPr>
              <a:t>//</a:t>
            </a:r>
            <a:r>
              <a:rPr lang="zh-CN" altLang="en-US" dirty="0" smtClean="0">
                <a:solidFill>
                  <a:srgbClr val="FF0000"/>
                </a:solidFill>
              </a:rPr>
              <a:t>端口物理地址</a:t>
            </a:r>
            <a:endParaRPr lang="en-US" altLang="zh-CN" dirty="0" smtClean="0">
              <a:solidFill>
                <a:srgbClr val="FF0000"/>
              </a:solidFill>
            </a:endParaRPr>
          </a:p>
          <a:p>
            <a:pPr marL="0" indent="0">
              <a:lnSpc>
                <a:spcPct val="150000"/>
              </a:lnSpc>
              <a:buNone/>
            </a:pPr>
            <a:r>
              <a:rPr lang="en-US" altLang="zh-CN" dirty="0" smtClean="0"/>
              <a:t>#</a:t>
            </a:r>
            <a:r>
              <a:rPr lang="en-US" altLang="zh-CN" dirty="0"/>
              <a:t>define FS4412_GPF3CON	0x114001E0</a:t>
            </a:r>
            <a:endParaRPr lang="en-US" altLang="zh-CN" dirty="0"/>
          </a:p>
          <a:p>
            <a:pPr marL="0" indent="0">
              <a:lnSpc>
                <a:spcPct val="150000"/>
              </a:lnSpc>
              <a:buNone/>
            </a:pPr>
            <a:r>
              <a:rPr lang="en-US" altLang="zh-CN" dirty="0"/>
              <a:t>#define FS4412_GPF3DAT	0x114001E4</a:t>
            </a:r>
            <a:endParaRPr lang="en-US" altLang="zh-CN" dirty="0"/>
          </a:p>
          <a:p>
            <a:pPr marL="0" indent="0">
              <a:lnSpc>
                <a:spcPct val="150000"/>
              </a:lnSpc>
              <a:buNone/>
            </a:pPr>
            <a:r>
              <a:rPr lang="en-US" altLang="zh-CN" dirty="0" smtClean="0"/>
              <a:t>#</a:t>
            </a:r>
            <a:r>
              <a:rPr lang="en-US" altLang="zh-CN" dirty="0"/>
              <a:t>define FS4412_GPX1CON	0x11000C20</a:t>
            </a:r>
            <a:endParaRPr lang="en-US" altLang="zh-CN" dirty="0"/>
          </a:p>
          <a:p>
            <a:pPr marL="0" indent="0">
              <a:lnSpc>
                <a:spcPct val="150000"/>
              </a:lnSpc>
              <a:buNone/>
            </a:pPr>
            <a:r>
              <a:rPr lang="en-US" altLang="zh-CN" dirty="0"/>
              <a:t>#define FS4412_GPX1DAT	0x11000C24</a:t>
            </a:r>
            <a:endParaRPr lang="en-US" altLang="zh-CN" dirty="0"/>
          </a:p>
          <a:p>
            <a:pPr marL="0" indent="0">
              <a:lnSpc>
                <a:spcPct val="150000"/>
              </a:lnSpc>
              <a:buNone/>
            </a:pPr>
            <a:r>
              <a:rPr lang="en-US" altLang="zh-CN" dirty="0" smtClean="0"/>
              <a:t>#</a:t>
            </a:r>
            <a:r>
              <a:rPr lang="en-US" altLang="zh-CN" dirty="0"/>
              <a:t>define FS4412_GPX2CON	0x11000C40</a:t>
            </a:r>
            <a:endParaRPr lang="en-US" altLang="zh-CN" dirty="0"/>
          </a:p>
          <a:p>
            <a:pPr marL="0" indent="0">
              <a:lnSpc>
                <a:spcPct val="150000"/>
              </a:lnSpc>
              <a:buNone/>
            </a:pPr>
            <a:r>
              <a:rPr lang="en-US" altLang="zh-CN" dirty="0"/>
              <a:t>#define FS4412_GPX2DAT	0x11000C44</a:t>
            </a:r>
            <a:endParaRPr lang="en-US" altLang="zh-CN" dirty="0"/>
          </a:p>
          <a:p>
            <a:pPr marL="0" indent="0">
              <a:lnSpc>
                <a:spcPct val="150000"/>
              </a:lnSpc>
              <a:buNone/>
            </a:pPr>
            <a:endParaRPr lang="zh-CN" altLang="en-US" dirty="0"/>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9.1.6</a:t>
            </a:r>
            <a:r>
              <a:rPr lang="zh-CN" altLang="en-US" sz="3200" dirty="0" smtClean="0">
                <a:solidFill>
                  <a:schemeClr val="bg1"/>
                </a:solidFill>
              </a:rPr>
              <a:t>　编写</a:t>
            </a:r>
            <a:r>
              <a:rPr lang="en-US" altLang="zh-CN" sz="3200" dirty="0" smtClean="0">
                <a:solidFill>
                  <a:schemeClr val="bg1"/>
                </a:solidFill>
              </a:rPr>
              <a:t>LED</a:t>
            </a:r>
            <a:r>
              <a:rPr lang="zh-CN" altLang="en-US" sz="3200" dirty="0" smtClean="0">
                <a:solidFill>
                  <a:schemeClr val="bg1"/>
                </a:solidFill>
              </a:rPr>
              <a:t>驱动程序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457200" y="1292468"/>
            <a:ext cx="8229600" cy="5231423"/>
          </a:xfrm>
        </p:spPr>
        <p:txBody>
          <a:bodyPr/>
          <a:lstStyle/>
          <a:p>
            <a:pPr marL="0" indent="0">
              <a:lnSpc>
                <a:spcPct val="150000"/>
              </a:lnSpc>
              <a:buNone/>
            </a:pPr>
            <a:r>
              <a:rPr lang="en-US" altLang="zh-CN" dirty="0" smtClean="0">
                <a:solidFill>
                  <a:srgbClr val="FF0000"/>
                </a:solidFill>
              </a:rPr>
              <a:t>//</a:t>
            </a:r>
            <a:r>
              <a:rPr lang="zh-CN" altLang="en-US" dirty="0" smtClean="0">
                <a:solidFill>
                  <a:srgbClr val="FF0000"/>
                </a:solidFill>
              </a:rPr>
              <a:t>定义物理地址到内存映射的指针</a:t>
            </a:r>
            <a:endParaRPr lang="en-US" altLang="zh-CN" dirty="0">
              <a:solidFill>
                <a:srgbClr val="FF0000"/>
              </a:solidFill>
            </a:endParaRPr>
          </a:p>
          <a:p>
            <a:pPr marL="0" indent="0">
              <a:lnSpc>
                <a:spcPct val="150000"/>
              </a:lnSpc>
              <a:buNone/>
            </a:pPr>
            <a:r>
              <a:rPr lang="en-US" altLang="zh-CN" dirty="0"/>
              <a:t>static unsigned </a:t>
            </a:r>
            <a:r>
              <a:rPr lang="en-US" altLang="zh-CN" dirty="0" err="1"/>
              <a:t>int</a:t>
            </a:r>
            <a:r>
              <a:rPr lang="en-US" altLang="zh-CN" dirty="0"/>
              <a:t> *gpf3con;</a:t>
            </a:r>
            <a:endParaRPr lang="en-US" altLang="zh-CN" dirty="0"/>
          </a:p>
          <a:p>
            <a:pPr marL="0" indent="0">
              <a:lnSpc>
                <a:spcPct val="150000"/>
              </a:lnSpc>
              <a:buNone/>
            </a:pPr>
            <a:r>
              <a:rPr lang="en-US" altLang="zh-CN" dirty="0"/>
              <a:t>static unsigned </a:t>
            </a:r>
            <a:r>
              <a:rPr lang="en-US" altLang="zh-CN" dirty="0" err="1"/>
              <a:t>int</a:t>
            </a:r>
            <a:r>
              <a:rPr lang="en-US" altLang="zh-CN" dirty="0"/>
              <a:t> *gpf3dat;</a:t>
            </a:r>
            <a:endParaRPr lang="en-US" altLang="zh-CN" dirty="0"/>
          </a:p>
          <a:p>
            <a:pPr marL="0" indent="0">
              <a:lnSpc>
                <a:spcPct val="150000"/>
              </a:lnSpc>
              <a:buNone/>
            </a:pPr>
            <a:r>
              <a:rPr lang="en-US" altLang="zh-CN" dirty="0" smtClean="0"/>
              <a:t>static </a:t>
            </a:r>
            <a:r>
              <a:rPr lang="en-US" altLang="zh-CN" dirty="0"/>
              <a:t>unsigned </a:t>
            </a:r>
            <a:r>
              <a:rPr lang="en-US" altLang="zh-CN" dirty="0" err="1"/>
              <a:t>int</a:t>
            </a:r>
            <a:r>
              <a:rPr lang="en-US" altLang="zh-CN" dirty="0"/>
              <a:t> *gpx1con;</a:t>
            </a:r>
            <a:endParaRPr lang="en-US" altLang="zh-CN" dirty="0"/>
          </a:p>
          <a:p>
            <a:pPr marL="0" indent="0">
              <a:lnSpc>
                <a:spcPct val="150000"/>
              </a:lnSpc>
              <a:buNone/>
            </a:pPr>
            <a:r>
              <a:rPr lang="en-US" altLang="zh-CN" dirty="0"/>
              <a:t>static unsigned </a:t>
            </a:r>
            <a:r>
              <a:rPr lang="en-US" altLang="zh-CN" dirty="0" err="1"/>
              <a:t>int</a:t>
            </a:r>
            <a:r>
              <a:rPr lang="en-US" altLang="zh-CN" dirty="0"/>
              <a:t> *gpx1dat;</a:t>
            </a:r>
            <a:endParaRPr lang="en-US" altLang="zh-CN" dirty="0"/>
          </a:p>
          <a:p>
            <a:pPr marL="0" indent="0">
              <a:lnSpc>
                <a:spcPct val="150000"/>
              </a:lnSpc>
              <a:buNone/>
            </a:pPr>
            <a:r>
              <a:rPr lang="en-US" altLang="zh-CN" dirty="0" smtClean="0"/>
              <a:t>static </a:t>
            </a:r>
            <a:r>
              <a:rPr lang="en-US" altLang="zh-CN" dirty="0"/>
              <a:t>unsigned </a:t>
            </a:r>
            <a:r>
              <a:rPr lang="en-US" altLang="zh-CN" dirty="0" err="1"/>
              <a:t>int</a:t>
            </a:r>
            <a:r>
              <a:rPr lang="en-US" altLang="zh-CN" dirty="0"/>
              <a:t> *gpx2con;</a:t>
            </a:r>
            <a:endParaRPr lang="en-US" altLang="zh-CN" dirty="0"/>
          </a:p>
          <a:p>
            <a:pPr marL="0" indent="0">
              <a:lnSpc>
                <a:spcPct val="150000"/>
              </a:lnSpc>
              <a:buNone/>
            </a:pPr>
            <a:r>
              <a:rPr lang="en-US" altLang="zh-CN" dirty="0"/>
              <a:t>static unsigned </a:t>
            </a:r>
            <a:r>
              <a:rPr lang="en-US" altLang="zh-CN" dirty="0" err="1"/>
              <a:t>int</a:t>
            </a:r>
            <a:r>
              <a:rPr lang="en-US" altLang="zh-CN" dirty="0"/>
              <a:t> *gpx2dat;</a:t>
            </a: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endParaRPr lang="zh-CN" altLang="en-US" dirty="0"/>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9.1.6</a:t>
            </a:r>
            <a:r>
              <a:rPr lang="zh-CN" altLang="en-US" sz="3200" dirty="0" smtClean="0">
                <a:solidFill>
                  <a:schemeClr val="bg1"/>
                </a:solidFill>
              </a:rPr>
              <a:t>　编写</a:t>
            </a:r>
            <a:r>
              <a:rPr lang="en-US" altLang="zh-CN" sz="3200" dirty="0" smtClean="0">
                <a:solidFill>
                  <a:schemeClr val="bg1"/>
                </a:solidFill>
              </a:rPr>
              <a:t>LED</a:t>
            </a:r>
            <a:r>
              <a:rPr lang="zh-CN" altLang="en-US" sz="3200" dirty="0" smtClean="0">
                <a:solidFill>
                  <a:schemeClr val="bg1"/>
                </a:solidFill>
              </a:rPr>
              <a:t>驱动程序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457199" y="1116626"/>
            <a:ext cx="8765931" cy="5231423"/>
          </a:xfrm>
        </p:spPr>
        <p:txBody>
          <a:bodyPr/>
          <a:lstStyle/>
          <a:p>
            <a:pPr marL="0" indent="0">
              <a:buNone/>
            </a:pPr>
            <a:r>
              <a:rPr lang="en-US" altLang="zh-CN" dirty="0"/>
              <a:t>void </a:t>
            </a:r>
            <a:r>
              <a:rPr lang="en-US" altLang="zh-CN" dirty="0" smtClean="0"/>
              <a:t>  fs4412_led_on(</a:t>
            </a:r>
            <a:r>
              <a:rPr lang="en-US" altLang="zh-CN" dirty="0" err="1" smtClean="0"/>
              <a:t>int</a:t>
            </a:r>
            <a:r>
              <a:rPr lang="en-US" altLang="zh-CN" dirty="0" smtClean="0"/>
              <a:t> </a:t>
            </a:r>
            <a:r>
              <a:rPr lang="en-US" altLang="zh-CN" dirty="0" err="1"/>
              <a:t>nr</a:t>
            </a:r>
            <a:r>
              <a:rPr lang="en-US" altLang="zh-CN" dirty="0" smtClean="0"/>
              <a:t>)</a:t>
            </a:r>
            <a:r>
              <a:rPr lang="en-US" altLang="zh-CN" dirty="0"/>
              <a:t> </a:t>
            </a:r>
            <a:r>
              <a:rPr lang="en-US" altLang="zh-CN" dirty="0" smtClean="0"/>
              <a:t>   //</a:t>
            </a:r>
            <a:r>
              <a:rPr lang="zh-CN" altLang="en-US" dirty="0" smtClean="0">
                <a:solidFill>
                  <a:srgbClr val="FF0000"/>
                </a:solidFill>
              </a:rPr>
              <a:t>点亮</a:t>
            </a:r>
            <a:r>
              <a:rPr lang="en-US" altLang="zh-CN" dirty="0" smtClean="0">
                <a:solidFill>
                  <a:srgbClr val="FF0000"/>
                </a:solidFill>
              </a:rPr>
              <a:t>LED</a:t>
            </a:r>
            <a:r>
              <a:rPr lang="zh-CN" altLang="en-US" dirty="0" smtClean="0">
                <a:solidFill>
                  <a:srgbClr val="FF0000"/>
                </a:solidFill>
              </a:rPr>
              <a:t>灯</a:t>
            </a:r>
            <a:endParaRPr lang="en-US" altLang="zh-CN" dirty="0">
              <a:solidFill>
                <a:srgbClr val="FF0000"/>
              </a:solidFill>
            </a:endParaRPr>
          </a:p>
          <a:p>
            <a:pPr marL="0" indent="0">
              <a:buNone/>
            </a:pPr>
            <a:r>
              <a:rPr lang="en-US" altLang="zh-CN" dirty="0"/>
              <a:t>{</a:t>
            </a:r>
            <a:endParaRPr lang="en-US" altLang="zh-CN" dirty="0"/>
          </a:p>
          <a:p>
            <a:pPr marL="0" indent="0">
              <a:buNone/>
            </a:pPr>
            <a:r>
              <a:rPr lang="en-US" altLang="zh-CN" dirty="0"/>
              <a:t>	switch(</a:t>
            </a:r>
            <a:r>
              <a:rPr lang="en-US" altLang="zh-CN" dirty="0" err="1"/>
              <a:t>nr</a:t>
            </a:r>
            <a:r>
              <a:rPr lang="en-US" altLang="zh-CN" dirty="0"/>
              <a:t>) {</a:t>
            </a:r>
            <a:endParaRPr lang="en-US" altLang="zh-CN" dirty="0"/>
          </a:p>
          <a:p>
            <a:pPr marL="0" indent="0">
              <a:buNone/>
            </a:pPr>
            <a:r>
              <a:rPr lang="en-US" altLang="zh-CN" dirty="0"/>
              <a:t>	</a:t>
            </a:r>
            <a:r>
              <a:rPr lang="en-US" altLang="zh-CN" dirty="0" smtClean="0"/>
              <a:t> case </a:t>
            </a:r>
            <a:r>
              <a:rPr lang="en-US" altLang="zh-CN" dirty="0"/>
              <a:t>1: </a:t>
            </a:r>
            <a:endParaRPr lang="en-US" altLang="zh-CN" dirty="0"/>
          </a:p>
          <a:p>
            <a:pPr marL="0" indent="0">
              <a:buNone/>
            </a:pPr>
            <a:r>
              <a:rPr lang="en-US" altLang="zh-CN" dirty="0"/>
              <a:t>	</a:t>
            </a:r>
            <a:r>
              <a:rPr lang="en-US" altLang="zh-CN" dirty="0" smtClean="0"/>
              <a:t>  </a:t>
            </a:r>
            <a:r>
              <a:rPr lang="en-US" altLang="zh-CN" dirty="0" err="1" smtClean="0">
                <a:solidFill>
                  <a:srgbClr val="FF0000"/>
                </a:solidFill>
              </a:rPr>
              <a:t>writel</a:t>
            </a:r>
            <a:r>
              <a:rPr lang="en-US" altLang="zh-CN" dirty="0" smtClean="0">
                <a:solidFill>
                  <a:srgbClr val="FF0000"/>
                </a:solidFill>
              </a:rPr>
              <a:t>(</a:t>
            </a:r>
            <a:r>
              <a:rPr lang="en-US" altLang="zh-CN" dirty="0" err="1" smtClean="0">
                <a:solidFill>
                  <a:srgbClr val="FF0000"/>
                </a:solidFill>
              </a:rPr>
              <a:t>readl</a:t>
            </a:r>
            <a:r>
              <a:rPr lang="en-US" altLang="zh-CN" dirty="0" smtClean="0">
                <a:solidFill>
                  <a:srgbClr val="FF0000"/>
                </a:solidFill>
              </a:rPr>
              <a:t>(gpx2dat</a:t>
            </a:r>
            <a:r>
              <a:rPr lang="en-US" altLang="zh-CN" dirty="0">
                <a:solidFill>
                  <a:srgbClr val="FF0000"/>
                </a:solidFill>
              </a:rPr>
              <a:t>) | 1 &lt;&lt; 7, gpx2dat</a:t>
            </a:r>
            <a:r>
              <a:rPr lang="en-US" altLang="zh-CN" dirty="0" smtClean="0">
                <a:solidFill>
                  <a:srgbClr val="FF0000"/>
                </a:solidFill>
              </a:rPr>
              <a:t>)</a:t>
            </a:r>
            <a:r>
              <a:rPr lang="en-US" altLang="zh-CN" dirty="0" smtClean="0"/>
              <a:t>;break</a:t>
            </a:r>
            <a:r>
              <a:rPr lang="en-US" altLang="zh-CN" dirty="0"/>
              <a:t>;</a:t>
            </a:r>
            <a:endParaRPr lang="en-US" altLang="zh-CN" dirty="0"/>
          </a:p>
          <a:p>
            <a:pPr marL="0" indent="0">
              <a:buNone/>
            </a:pPr>
            <a:r>
              <a:rPr lang="en-US" altLang="zh-CN" dirty="0"/>
              <a:t>	</a:t>
            </a:r>
            <a:r>
              <a:rPr lang="en-US" altLang="zh-CN" dirty="0" smtClean="0"/>
              <a:t>case </a:t>
            </a:r>
            <a:r>
              <a:rPr lang="en-US" altLang="zh-CN" dirty="0"/>
              <a:t>2: </a:t>
            </a:r>
            <a:endParaRPr lang="en-US" altLang="zh-CN" dirty="0"/>
          </a:p>
          <a:p>
            <a:pPr marL="0" indent="0">
              <a:buNone/>
            </a:pPr>
            <a:r>
              <a:rPr lang="en-US" altLang="zh-CN" dirty="0"/>
              <a:t>	</a:t>
            </a:r>
            <a:r>
              <a:rPr lang="en-US" altLang="zh-CN" dirty="0" smtClean="0"/>
              <a:t>   </a:t>
            </a:r>
            <a:r>
              <a:rPr lang="en-US" altLang="zh-CN" dirty="0" err="1" smtClean="0"/>
              <a:t>writel</a:t>
            </a:r>
            <a:r>
              <a:rPr lang="en-US" altLang="zh-CN" dirty="0" smtClean="0"/>
              <a:t>(</a:t>
            </a:r>
            <a:r>
              <a:rPr lang="en-US" altLang="zh-CN" dirty="0" err="1" smtClean="0"/>
              <a:t>readl</a:t>
            </a:r>
            <a:r>
              <a:rPr lang="en-US" altLang="zh-CN" dirty="0" smtClean="0"/>
              <a:t>(gpx1dat</a:t>
            </a:r>
            <a:r>
              <a:rPr lang="en-US" altLang="zh-CN" dirty="0"/>
              <a:t>) | 1 &lt;&lt; 0, gpx1dat</a:t>
            </a:r>
            <a:r>
              <a:rPr lang="en-US" altLang="zh-CN" dirty="0" smtClean="0"/>
              <a:t>);break</a:t>
            </a:r>
            <a:r>
              <a:rPr lang="en-US" altLang="zh-CN" dirty="0"/>
              <a:t>;</a:t>
            </a:r>
            <a:endParaRPr lang="en-US" altLang="zh-CN" dirty="0"/>
          </a:p>
          <a:p>
            <a:pPr marL="0" indent="0">
              <a:buNone/>
            </a:pPr>
            <a:r>
              <a:rPr lang="en-US" altLang="zh-CN" dirty="0"/>
              <a:t>	</a:t>
            </a:r>
            <a:r>
              <a:rPr lang="en-US" altLang="zh-CN" dirty="0" smtClean="0"/>
              <a:t>case </a:t>
            </a:r>
            <a:r>
              <a:rPr lang="en-US" altLang="zh-CN" dirty="0"/>
              <a:t>3: </a:t>
            </a:r>
            <a:endParaRPr lang="en-US" altLang="zh-CN" dirty="0"/>
          </a:p>
          <a:p>
            <a:pPr marL="0" indent="0">
              <a:buNone/>
            </a:pPr>
            <a:r>
              <a:rPr lang="en-US" altLang="zh-CN" dirty="0"/>
              <a:t>	</a:t>
            </a:r>
            <a:r>
              <a:rPr lang="en-US" altLang="zh-CN" dirty="0" smtClean="0"/>
              <a:t>   </a:t>
            </a:r>
            <a:r>
              <a:rPr lang="en-US" altLang="zh-CN" dirty="0" err="1" smtClean="0"/>
              <a:t>writel</a:t>
            </a:r>
            <a:r>
              <a:rPr lang="en-US" altLang="zh-CN" dirty="0" smtClean="0"/>
              <a:t>(</a:t>
            </a:r>
            <a:r>
              <a:rPr lang="en-US" altLang="zh-CN" dirty="0" err="1" smtClean="0"/>
              <a:t>readl</a:t>
            </a:r>
            <a:r>
              <a:rPr lang="en-US" altLang="zh-CN" dirty="0" smtClean="0"/>
              <a:t>(gpf3dat</a:t>
            </a:r>
            <a:r>
              <a:rPr lang="en-US" altLang="zh-CN" dirty="0"/>
              <a:t>) | 1 &lt;&lt; 4, gpf3dat</a:t>
            </a:r>
            <a:r>
              <a:rPr lang="en-US" altLang="zh-CN" dirty="0" smtClean="0"/>
              <a:t>);break</a:t>
            </a:r>
            <a:r>
              <a:rPr lang="en-US" altLang="zh-CN" dirty="0"/>
              <a:t>;</a:t>
            </a:r>
            <a:endParaRPr lang="en-US" altLang="zh-CN" dirty="0"/>
          </a:p>
          <a:p>
            <a:pPr marL="0" indent="0">
              <a:buNone/>
            </a:pPr>
            <a:r>
              <a:rPr lang="en-US" altLang="zh-CN" dirty="0"/>
              <a:t>	</a:t>
            </a:r>
            <a:r>
              <a:rPr lang="en-US" altLang="zh-CN" dirty="0" smtClean="0"/>
              <a:t>case </a:t>
            </a:r>
            <a:r>
              <a:rPr lang="en-US" altLang="zh-CN" dirty="0"/>
              <a:t>4: </a:t>
            </a:r>
            <a:endParaRPr lang="en-US" altLang="zh-CN" dirty="0"/>
          </a:p>
          <a:p>
            <a:pPr marL="0" indent="0">
              <a:buNone/>
            </a:pPr>
            <a:r>
              <a:rPr lang="en-US" altLang="zh-CN" dirty="0"/>
              <a:t>	</a:t>
            </a:r>
            <a:r>
              <a:rPr lang="en-US" altLang="zh-CN" dirty="0" smtClean="0"/>
              <a:t>  </a:t>
            </a:r>
            <a:r>
              <a:rPr lang="en-US" altLang="zh-CN" dirty="0" err="1" smtClean="0"/>
              <a:t>writel</a:t>
            </a:r>
            <a:r>
              <a:rPr lang="en-US" altLang="zh-CN" dirty="0" smtClean="0"/>
              <a:t>(</a:t>
            </a:r>
            <a:r>
              <a:rPr lang="en-US" altLang="zh-CN" dirty="0" err="1" smtClean="0"/>
              <a:t>readl</a:t>
            </a:r>
            <a:r>
              <a:rPr lang="en-US" altLang="zh-CN" dirty="0" smtClean="0"/>
              <a:t>(gpf3dat</a:t>
            </a:r>
            <a:r>
              <a:rPr lang="en-US" altLang="zh-CN" dirty="0"/>
              <a:t>) | 1 &lt;&lt; 5, gpf3dat</a:t>
            </a:r>
            <a:r>
              <a:rPr lang="en-US" altLang="zh-CN" dirty="0" smtClean="0"/>
              <a:t>);break</a:t>
            </a:r>
            <a:r>
              <a:rPr lang="en-US" altLang="zh-CN" dirty="0"/>
              <a:t>;</a:t>
            </a:r>
            <a:endParaRPr lang="en-US" altLang="zh-CN" dirty="0"/>
          </a:p>
          <a:p>
            <a:pPr marL="0" indent="0">
              <a:buNone/>
            </a:pPr>
            <a:r>
              <a:rPr lang="zh-CN" altLang="en-US" dirty="0"/>
              <a:t>	</a:t>
            </a:r>
            <a:r>
              <a:rPr lang="en-US" altLang="zh-CN" dirty="0" smtClean="0"/>
              <a:t>}}</a:t>
            </a:r>
            <a:endParaRPr lang="en-US" altLang="zh-CN" dirty="0"/>
          </a:p>
          <a:p>
            <a:pPr marL="0" indent="0">
              <a:lnSpc>
                <a:spcPct val="150000"/>
              </a:lnSpc>
              <a:buNone/>
            </a:pPr>
            <a:endParaRPr lang="zh-CN" altLang="en-US" dirty="0"/>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9.1.6</a:t>
            </a:r>
            <a:r>
              <a:rPr lang="zh-CN" altLang="en-US" sz="3200" dirty="0" smtClean="0">
                <a:solidFill>
                  <a:schemeClr val="bg1"/>
                </a:solidFill>
              </a:rPr>
              <a:t>　编写</a:t>
            </a:r>
            <a:r>
              <a:rPr lang="en-US" altLang="zh-CN" sz="3200" dirty="0" smtClean="0">
                <a:solidFill>
                  <a:schemeClr val="bg1"/>
                </a:solidFill>
              </a:rPr>
              <a:t>LED</a:t>
            </a:r>
            <a:r>
              <a:rPr lang="zh-CN" altLang="en-US" sz="3200" dirty="0" smtClean="0">
                <a:solidFill>
                  <a:schemeClr val="bg1"/>
                </a:solidFill>
              </a:rPr>
              <a:t>驱动程序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457199" y="1186962"/>
            <a:ext cx="8765931" cy="5741374"/>
          </a:xfrm>
        </p:spPr>
        <p:txBody>
          <a:bodyPr/>
          <a:lstStyle/>
          <a:p>
            <a:pPr marL="0" indent="0">
              <a:buNone/>
            </a:pPr>
            <a:r>
              <a:rPr lang="en-US" altLang="zh-CN" dirty="0"/>
              <a:t>void </a:t>
            </a:r>
            <a:r>
              <a:rPr lang="en-US" altLang="zh-CN" dirty="0" smtClean="0"/>
              <a:t>fs4412_led_</a:t>
            </a:r>
            <a:r>
              <a:rPr lang="en-US" altLang="zh-CN" dirty="0"/>
              <a:t>off </a:t>
            </a:r>
            <a:r>
              <a:rPr lang="en-US" altLang="zh-CN" dirty="0" smtClean="0"/>
              <a:t>(</a:t>
            </a:r>
            <a:r>
              <a:rPr lang="en-US" altLang="zh-CN" dirty="0" err="1"/>
              <a:t>int</a:t>
            </a:r>
            <a:r>
              <a:rPr lang="en-US" altLang="zh-CN" dirty="0"/>
              <a:t> </a:t>
            </a:r>
            <a:r>
              <a:rPr lang="en-US" altLang="zh-CN" dirty="0" err="1"/>
              <a:t>nr</a:t>
            </a:r>
            <a:r>
              <a:rPr lang="en-US" altLang="zh-CN" dirty="0" smtClean="0"/>
              <a:t>)     //</a:t>
            </a:r>
            <a:r>
              <a:rPr lang="zh-CN" altLang="en-US" dirty="0" smtClean="0">
                <a:solidFill>
                  <a:srgbClr val="FF0000"/>
                </a:solidFill>
              </a:rPr>
              <a:t>熄灭</a:t>
            </a:r>
            <a:r>
              <a:rPr lang="en-US" altLang="zh-CN" dirty="0" smtClean="0">
                <a:solidFill>
                  <a:srgbClr val="FF0000"/>
                </a:solidFill>
              </a:rPr>
              <a:t>LED</a:t>
            </a:r>
            <a:r>
              <a:rPr lang="zh-CN" altLang="en-US" dirty="0" smtClean="0">
                <a:solidFill>
                  <a:srgbClr val="FF0000"/>
                </a:solidFill>
              </a:rPr>
              <a:t>灯</a:t>
            </a:r>
            <a:endParaRPr lang="en-US" altLang="zh-CN" dirty="0">
              <a:solidFill>
                <a:srgbClr val="FF0000"/>
              </a:solidFill>
            </a:endParaRPr>
          </a:p>
          <a:p>
            <a:pPr marL="0" indent="0">
              <a:buNone/>
            </a:pPr>
            <a:r>
              <a:rPr lang="en-US" altLang="zh-CN" dirty="0"/>
              <a:t>{</a:t>
            </a:r>
            <a:endParaRPr lang="en-US" altLang="zh-CN" dirty="0"/>
          </a:p>
          <a:p>
            <a:pPr marL="0" indent="0">
              <a:buNone/>
            </a:pPr>
            <a:r>
              <a:rPr lang="en-US" altLang="zh-CN" dirty="0"/>
              <a:t>	switch(</a:t>
            </a:r>
            <a:r>
              <a:rPr lang="en-US" altLang="zh-CN" dirty="0" err="1"/>
              <a:t>nr</a:t>
            </a:r>
            <a:r>
              <a:rPr lang="en-US" altLang="zh-CN" dirty="0"/>
              <a:t>) {</a:t>
            </a:r>
            <a:endParaRPr lang="en-US" altLang="zh-CN" dirty="0"/>
          </a:p>
          <a:p>
            <a:pPr marL="0" indent="0">
              <a:buNone/>
            </a:pPr>
            <a:r>
              <a:rPr lang="en-US" altLang="zh-CN" dirty="0"/>
              <a:t>	</a:t>
            </a:r>
            <a:r>
              <a:rPr lang="en-US" altLang="zh-CN" dirty="0" smtClean="0"/>
              <a:t> case </a:t>
            </a:r>
            <a:r>
              <a:rPr lang="en-US" altLang="zh-CN" dirty="0"/>
              <a:t>1: </a:t>
            </a:r>
            <a:endParaRPr lang="en-US" altLang="zh-CN" dirty="0"/>
          </a:p>
          <a:p>
            <a:pPr marL="0" indent="0">
              <a:buNone/>
            </a:pPr>
            <a:r>
              <a:rPr lang="en-US" altLang="zh-CN" dirty="0"/>
              <a:t>	</a:t>
            </a:r>
            <a:r>
              <a:rPr lang="en-US" altLang="zh-CN" dirty="0" smtClean="0"/>
              <a:t>  </a:t>
            </a:r>
            <a:r>
              <a:rPr lang="en-US" altLang="zh-CN" dirty="0" err="1" smtClean="0">
                <a:solidFill>
                  <a:srgbClr val="FF0000"/>
                </a:solidFill>
              </a:rPr>
              <a:t>writel</a:t>
            </a:r>
            <a:r>
              <a:rPr lang="en-US" altLang="zh-CN" dirty="0" smtClean="0">
                <a:solidFill>
                  <a:srgbClr val="FF0000"/>
                </a:solidFill>
              </a:rPr>
              <a:t>(</a:t>
            </a:r>
            <a:r>
              <a:rPr lang="en-US" altLang="zh-CN" dirty="0" err="1" smtClean="0">
                <a:solidFill>
                  <a:srgbClr val="FF0000"/>
                </a:solidFill>
              </a:rPr>
              <a:t>readl</a:t>
            </a:r>
            <a:r>
              <a:rPr lang="en-US" altLang="zh-CN" dirty="0" smtClean="0">
                <a:solidFill>
                  <a:srgbClr val="FF0000"/>
                </a:solidFill>
              </a:rPr>
              <a:t>(gpx2dat</a:t>
            </a:r>
            <a:r>
              <a:rPr lang="en-US" altLang="zh-CN" dirty="0">
                <a:solidFill>
                  <a:srgbClr val="FF0000"/>
                </a:solidFill>
              </a:rPr>
              <a:t>) &amp; ~(</a:t>
            </a:r>
            <a:r>
              <a:rPr lang="en-US" altLang="zh-CN" dirty="0" smtClean="0">
                <a:solidFill>
                  <a:srgbClr val="FF0000"/>
                </a:solidFill>
              </a:rPr>
              <a:t>1 </a:t>
            </a:r>
            <a:r>
              <a:rPr lang="en-US" altLang="zh-CN" dirty="0">
                <a:solidFill>
                  <a:srgbClr val="FF0000"/>
                </a:solidFill>
              </a:rPr>
              <a:t>&lt;&lt; </a:t>
            </a:r>
            <a:r>
              <a:rPr lang="en-US" altLang="zh-CN" dirty="0" smtClean="0">
                <a:solidFill>
                  <a:srgbClr val="FF0000"/>
                </a:solidFill>
              </a:rPr>
              <a:t>7</a:t>
            </a:r>
            <a:r>
              <a:rPr lang="en-US" altLang="zh-CN" dirty="0">
                <a:solidFill>
                  <a:srgbClr val="FF0000"/>
                </a:solidFill>
              </a:rPr>
              <a:t>)</a:t>
            </a:r>
            <a:r>
              <a:rPr lang="en-US" altLang="zh-CN" dirty="0" smtClean="0">
                <a:solidFill>
                  <a:srgbClr val="FF0000"/>
                </a:solidFill>
              </a:rPr>
              <a:t>, </a:t>
            </a:r>
            <a:r>
              <a:rPr lang="en-US" altLang="zh-CN" dirty="0">
                <a:solidFill>
                  <a:srgbClr val="FF0000"/>
                </a:solidFill>
              </a:rPr>
              <a:t>gpx2dat</a:t>
            </a:r>
            <a:r>
              <a:rPr lang="en-US" altLang="zh-CN" dirty="0" smtClean="0">
                <a:solidFill>
                  <a:srgbClr val="FF0000"/>
                </a:solidFill>
              </a:rPr>
              <a:t>)</a:t>
            </a:r>
            <a:r>
              <a:rPr lang="en-US" altLang="zh-CN" dirty="0" smtClean="0"/>
              <a:t>;break</a:t>
            </a:r>
            <a:r>
              <a:rPr lang="en-US" altLang="zh-CN" dirty="0"/>
              <a:t>;</a:t>
            </a:r>
            <a:endParaRPr lang="en-US" altLang="zh-CN" dirty="0"/>
          </a:p>
          <a:p>
            <a:pPr marL="0" indent="0">
              <a:buNone/>
            </a:pPr>
            <a:r>
              <a:rPr lang="en-US" altLang="zh-CN" dirty="0"/>
              <a:t>	</a:t>
            </a:r>
            <a:r>
              <a:rPr lang="en-US" altLang="zh-CN" dirty="0" smtClean="0"/>
              <a:t>case </a:t>
            </a:r>
            <a:r>
              <a:rPr lang="en-US" altLang="zh-CN" dirty="0"/>
              <a:t>2: </a:t>
            </a:r>
            <a:endParaRPr lang="en-US" altLang="zh-CN" dirty="0"/>
          </a:p>
          <a:p>
            <a:pPr marL="0" indent="0">
              <a:buNone/>
            </a:pPr>
            <a:r>
              <a:rPr lang="en-US" altLang="zh-CN" dirty="0"/>
              <a:t>	</a:t>
            </a:r>
            <a:r>
              <a:rPr lang="en-US" altLang="zh-CN" dirty="0" smtClean="0"/>
              <a:t>   </a:t>
            </a:r>
            <a:r>
              <a:rPr lang="en-US" altLang="zh-CN" dirty="0" err="1" smtClean="0"/>
              <a:t>writel</a:t>
            </a:r>
            <a:r>
              <a:rPr lang="en-US" altLang="zh-CN" dirty="0" smtClean="0"/>
              <a:t>(</a:t>
            </a:r>
            <a:r>
              <a:rPr lang="en-US" altLang="zh-CN" dirty="0" err="1" smtClean="0"/>
              <a:t>readl</a:t>
            </a:r>
            <a:r>
              <a:rPr lang="en-US" altLang="zh-CN" dirty="0" smtClean="0"/>
              <a:t>(gpx1dat</a:t>
            </a:r>
            <a:r>
              <a:rPr lang="en-US" altLang="zh-CN" dirty="0"/>
              <a:t>) &amp; ~(</a:t>
            </a:r>
            <a:r>
              <a:rPr lang="en-US" altLang="zh-CN" dirty="0" smtClean="0"/>
              <a:t>1 </a:t>
            </a:r>
            <a:r>
              <a:rPr lang="en-US" altLang="zh-CN" dirty="0"/>
              <a:t>&lt;&lt; </a:t>
            </a:r>
            <a:r>
              <a:rPr lang="en-US" altLang="zh-CN" dirty="0" smtClean="0"/>
              <a:t>0), </a:t>
            </a:r>
            <a:r>
              <a:rPr lang="en-US" altLang="zh-CN" dirty="0"/>
              <a:t>gpx1dat</a:t>
            </a:r>
            <a:r>
              <a:rPr lang="en-US" altLang="zh-CN" dirty="0" smtClean="0"/>
              <a:t>);break</a:t>
            </a:r>
            <a:r>
              <a:rPr lang="en-US" altLang="zh-CN" dirty="0"/>
              <a:t>;</a:t>
            </a:r>
            <a:endParaRPr lang="en-US" altLang="zh-CN" dirty="0"/>
          </a:p>
          <a:p>
            <a:pPr marL="0" indent="0">
              <a:buNone/>
            </a:pPr>
            <a:r>
              <a:rPr lang="en-US" altLang="zh-CN" dirty="0"/>
              <a:t>	</a:t>
            </a:r>
            <a:r>
              <a:rPr lang="en-US" altLang="zh-CN" dirty="0" smtClean="0"/>
              <a:t>case </a:t>
            </a:r>
            <a:r>
              <a:rPr lang="en-US" altLang="zh-CN" dirty="0"/>
              <a:t>3: </a:t>
            </a:r>
            <a:endParaRPr lang="en-US" altLang="zh-CN" dirty="0"/>
          </a:p>
          <a:p>
            <a:pPr marL="0" indent="0">
              <a:buNone/>
            </a:pPr>
            <a:r>
              <a:rPr lang="en-US" altLang="zh-CN" dirty="0"/>
              <a:t>	</a:t>
            </a:r>
            <a:r>
              <a:rPr lang="en-US" altLang="zh-CN" dirty="0" smtClean="0"/>
              <a:t>   </a:t>
            </a:r>
            <a:r>
              <a:rPr lang="en-US" altLang="zh-CN" dirty="0" err="1" smtClean="0"/>
              <a:t>writel</a:t>
            </a:r>
            <a:r>
              <a:rPr lang="en-US" altLang="zh-CN" dirty="0" smtClean="0"/>
              <a:t>(</a:t>
            </a:r>
            <a:r>
              <a:rPr lang="en-US" altLang="zh-CN" dirty="0" err="1" smtClean="0"/>
              <a:t>readl</a:t>
            </a:r>
            <a:r>
              <a:rPr lang="en-US" altLang="zh-CN" dirty="0" smtClean="0"/>
              <a:t>(gpf3dat</a:t>
            </a:r>
            <a:r>
              <a:rPr lang="en-US" altLang="zh-CN" dirty="0"/>
              <a:t>) &amp; ~(</a:t>
            </a:r>
            <a:r>
              <a:rPr lang="en-US" altLang="zh-CN" dirty="0" smtClean="0"/>
              <a:t>1 </a:t>
            </a:r>
            <a:r>
              <a:rPr lang="en-US" altLang="zh-CN" dirty="0"/>
              <a:t>&lt;&lt; </a:t>
            </a:r>
            <a:r>
              <a:rPr lang="en-US" altLang="zh-CN" dirty="0" smtClean="0"/>
              <a:t>4), </a:t>
            </a:r>
            <a:r>
              <a:rPr lang="en-US" altLang="zh-CN" dirty="0"/>
              <a:t>gpf3dat</a:t>
            </a:r>
            <a:r>
              <a:rPr lang="en-US" altLang="zh-CN" dirty="0" smtClean="0"/>
              <a:t>);break</a:t>
            </a:r>
            <a:r>
              <a:rPr lang="en-US" altLang="zh-CN" dirty="0"/>
              <a:t>;</a:t>
            </a:r>
            <a:endParaRPr lang="en-US" altLang="zh-CN" dirty="0"/>
          </a:p>
          <a:p>
            <a:pPr marL="0" indent="0">
              <a:buNone/>
            </a:pPr>
            <a:r>
              <a:rPr lang="en-US" altLang="zh-CN" dirty="0"/>
              <a:t>	</a:t>
            </a:r>
            <a:r>
              <a:rPr lang="en-US" altLang="zh-CN" dirty="0" smtClean="0"/>
              <a:t>case </a:t>
            </a:r>
            <a:r>
              <a:rPr lang="en-US" altLang="zh-CN" dirty="0"/>
              <a:t>4: </a:t>
            </a:r>
            <a:endParaRPr lang="en-US" altLang="zh-CN" dirty="0"/>
          </a:p>
          <a:p>
            <a:pPr marL="0" indent="0">
              <a:buNone/>
            </a:pPr>
            <a:r>
              <a:rPr lang="en-US" altLang="zh-CN" dirty="0"/>
              <a:t>	</a:t>
            </a:r>
            <a:r>
              <a:rPr lang="en-US" altLang="zh-CN" dirty="0" smtClean="0"/>
              <a:t>  </a:t>
            </a:r>
            <a:r>
              <a:rPr lang="en-US" altLang="zh-CN" dirty="0" err="1" smtClean="0"/>
              <a:t>writel</a:t>
            </a:r>
            <a:r>
              <a:rPr lang="en-US" altLang="zh-CN" dirty="0" smtClean="0"/>
              <a:t>(</a:t>
            </a:r>
            <a:r>
              <a:rPr lang="en-US" altLang="zh-CN" dirty="0" err="1" smtClean="0"/>
              <a:t>readl</a:t>
            </a:r>
            <a:r>
              <a:rPr lang="en-US" altLang="zh-CN" dirty="0" smtClean="0"/>
              <a:t>(gpf3dat</a:t>
            </a:r>
            <a:r>
              <a:rPr lang="en-US" altLang="zh-CN" dirty="0"/>
              <a:t>) &amp; </a:t>
            </a:r>
            <a:r>
              <a:rPr lang="en-US" altLang="zh-CN" dirty="0" smtClean="0"/>
              <a:t>~(1 </a:t>
            </a:r>
            <a:r>
              <a:rPr lang="en-US" altLang="zh-CN" dirty="0"/>
              <a:t>&lt;&lt; </a:t>
            </a:r>
            <a:r>
              <a:rPr lang="en-US" altLang="zh-CN" dirty="0" smtClean="0"/>
              <a:t>5), </a:t>
            </a:r>
            <a:r>
              <a:rPr lang="en-US" altLang="zh-CN" dirty="0"/>
              <a:t>gpf3dat</a:t>
            </a:r>
            <a:r>
              <a:rPr lang="en-US" altLang="zh-CN" dirty="0" smtClean="0"/>
              <a:t>);break</a:t>
            </a:r>
            <a:r>
              <a:rPr lang="en-US" altLang="zh-CN" dirty="0"/>
              <a:t>;</a:t>
            </a:r>
            <a:endParaRPr lang="en-US" altLang="zh-CN" dirty="0"/>
          </a:p>
          <a:p>
            <a:pPr marL="0" indent="0">
              <a:buNone/>
            </a:pPr>
            <a:r>
              <a:rPr lang="zh-CN" altLang="en-US" dirty="0"/>
              <a:t>	</a:t>
            </a:r>
            <a:r>
              <a:rPr lang="en-US" altLang="zh-CN" dirty="0" smtClean="0"/>
              <a:t>}}</a:t>
            </a:r>
            <a:endParaRPr lang="en-US" altLang="zh-CN" dirty="0"/>
          </a:p>
          <a:p>
            <a:pPr marL="0" indent="0">
              <a:lnSpc>
                <a:spcPct val="150000"/>
              </a:lnSpc>
              <a:buNone/>
            </a:pPr>
            <a:endParaRPr lang="zh-CN" altLang="en-US" dirty="0"/>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428597" y="1229032"/>
            <a:ext cx="8587584" cy="5510981"/>
          </a:xfrm>
        </p:spPr>
        <p:txBody>
          <a:bodyPr/>
          <a:lstStyle/>
          <a:p>
            <a:pPr>
              <a:lnSpc>
                <a:spcPct val="150000"/>
              </a:lnSpc>
              <a:spcBef>
                <a:spcPts val="0"/>
              </a:spcBef>
            </a:pPr>
            <a:r>
              <a:rPr lang="zh-CN" altLang="en-US" dirty="0" smtClean="0"/>
              <a:t>通用</a:t>
            </a:r>
            <a:r>
              <a:rPr lang="en-US" altLang="zh-CN" dirty="0"/>
              <a:t>I</a:t>
            </a:r>
            <a:r>
              <a:rPr lang="zh-CN" altLang="en-US" dirty="0"/>
              <a:t>／</a:t>
            </a:r>
            <a:r>
              <a:rPr lang="en-US" altLang="zh-CN" dirty="0"/>
              <a:t>O</a:t>
            </a:r>
            <a:r>
              <a:rPr lang="zh-CN" altLang="en-US" dirty="0"/>
              <a:t>接口（</a:t>
            </a:r>
            <a:r>
              <a:rPr lang="en-US" altLang="zh-CN" dirty="0"/>
              <a:t>General Purpose IO</a:t>
            </a:r>
            <a:r>
              <a:rPr lang="zh-CN" altLang="en-US" dirty="0"/>
              <a:t>，</a:t>
            </a:r>
            <a:r>
              <a:rPr lang="en-US" altLang="zh-CN" dirty="0">
                <a:solidFill>
                  <a:srgbClr val="FF0000"/>
                </a:solidFill>
              </a:rPr>
              <a:t>GPIO</a:t>
            </a:r>
            <a:r>
              <a:rPr lang="zh-CN" altLang="en-US" dirty="0"/>
              <a:t>）是嵌入式系统中一种非常重要的</a:t>
            </a:r>
            <a:r>
              <a:rPr lang="en-US" altLang="zh-CN" dirty="0"/>
              <a:t>I</a:t>
            </a:r>
            <a:r>
              <a:rPr lang="zh-CN" altLang="en-US" dirty="0"/>
              <a:t>／</a:t>
            </a:r>
            <a:r>
              <a:rPr lang="en-US" altLang="zh-CN" dirty="0"/>
              <a:t>O</a:t>
            </a:r>
            <a:r>
              <a:rPr lang="zh-CN" altLang="en-US" dirty="0"/>
              <a:t>接口。它具有使用灵活、可配置性好</a:t>
            </a:r>
            <a:r>
              <a:rPr lang="zh-CN" altLang="en-US" dirty="0" smtClean="0"/>
              <a:t>、代价</a:t>
            </a:r>
            <a:r>
              <a:rPr lang="zh-CN" altLang="en-US" dirty="0"/>
              <a:t>小等</a:t>
            </a:r>
            <a:r>
              <a:rPr lang="zh-CN" altLang="en-US" dirty="0" smtClean="0"/>
              <a:t>优点，在嵌入式中被广泛应用。</a:t>
            </a:r>
            <a:endParaRPr lang="en-US" altLang="zh-CN" dirty="0" smtClean="0"/>
          </a:p>
          <a:p>
            <a:pPr>
              <a:lnSpc>
                <a:spcPct val="150000"/>
              </a:lnSpc>
              <a:spcBef>
                <a:spcPts val="0"/>
              </a:spcBef>
            </a:pPr>
            <a:r>
              <a:rPr lang="zh-CN" altLang="en-US" dirty="0"/>
              <a:t>通俗地说，</a:t>
            </a:r>
            <a:r>
              <a:rPr lang="en-US" altLang="zh-CN" dirty="0">
                <a:solidFill>
                  <a:srgbClr val="FF0000"/>
                </a:solidFill>
              </a:rPr>
              <a:t>GPIO</a:t>
            </a:r>
            <a:r>
              <a:rPr lang="zh-CN" altLang="en-US" dirty="0">
                <a:solidFill>
                  <a:srgbClr val="FF0000"/>
                </a:solidFill>
              </a:rPr>
              <a:t>就是一些引脚</a:t>
            </a:r>
            <a:r>
              <a:rPr lang="zh-CN" altLang="en-US" dirty="0"/>
              <a:t>，可以通过它们输出高低电平或者通过它们读入引脚的状态</a:t>
            </a:r>
            <a:r>
              <a:rPr lang="en-US" altLang="zh-CN" dirty="0"/>
              <a:t>-</a:t>
            </a:r>
            <a:r>
              <a:rPr lang="zh-CN" altLang="en-US" dirty="0"/>
              <a:t>是高电平或是低电平。</a:t>
            </a:r>
            <a:endParaRPr lang="zh-CN" altLang="en-US" dirty="0"/>
          </a:p>
          <a:p>
            <a:pPr>
              <a:lnSpc>
                <a:spcPct val="150000"/>
              </a:lnSpc>
              <a:spcBef>
                <a:spcPts val="0"/>
              </a:spcBef>
            </a:pPr>
            <a:r>
              <a:rPr lang="zh-CN" altLang="en-US" dirty="0"/>
              <a:t>用户可以通过</a:t>
            </a:r>
            <a:r>
              <a:rPr lang="en-US" altLang="zh-CN" dirty="0"/>
              <a:t>GPIO</a:t>
            </a:r>
            <a:r>
              <a:rPr lang="zh-CN" altLang="en-US" dirty="0"/>
              <a:t>口和硬件进行数据交互</a:t>
            </a:r>
            <a:r>
              <a:rPr lang="en-US" altLang="zh-CN" dirty="0"/>
              <a:t>(</a:t>
            </a:r>
            <a:r>
              <a:rPr lang="zh-CN" altLang="en-US" dirty="0"/>
              <a:t>如</a:t>
            </a:r>
            <a:r>
              <a:rPr lang="en-US" altLang="zh-CN" dirty="0"/>
              <a:t>UART)</a:t>
            </a:r>
            <a:r>
              <a:rPr lang="zh-CN" altLang="en-US" dirty="0"/>
              <a:t>，控制硬件工作</a:t>
            </a:r>
            <a:r>
              <a:rPr lang="en-US" altLang="zh-CN" dirty="0"/>
              <a:t>(</a:t>
            </a:r>
            <a:r>
              <a:rPr lang="zh-CN" altLang="en-US" dirty="0"/>
              <a:t>如</a:t>
            </a:r>
            <a:r>
              <a:rPr lang="en-US" altLang="zh-CN" dirty="0"/>
              <a:t>LED</a:t>
            </a:r>
            <a:r>
              <a:rPr lang="zh-CN" altLang="en-US" dirty="0"/>
              <a:t>、蜂鸣器等</a:t>
            </a:r>
            <a:r>
              <a:rPr lang="en-US" altLang="zh-CN" dirty="0" smtClean="0"/>
              <a:t>)</a:t>
            </a:r>
            <a:r>
              <a:rPr lang="zh-CN" altLang="en-US" dirty="0" smtClean="0"/>
              <a:t>，读取</a:t>
            </a:r>
            <a:r>
              <a:rPr lang="zh-CN" altLang="en-US" dirty="0"/>
              <a:t>硬件的工作状态信号（如中断信号）等</a:t>
            </a:r>
            <a:r>
              <a:rPr lang="zh-CN" altLang="en-US" dirty="0" smtClean="0"/>
              <a:t>。</a:t>
            </a:r>
            <a:endParaRPr lang="zh-CN" altLang="en-US" dirty="0"/>
          </a:p>
        </p:txBody>
      </p:sp>
      <p:sp>
        <p:nvSpPr>
          <p:cNvPr id="3" name="Rectangle 2"/>
          <p:cNvSpPr>
            <a:spLocks noChangeArrowheads="1"/>
          </p:cNvSpPr>
          <p:nvPr/>
        </p:nvSpPr>
        <p:spPr bwMode="auto">
          <a:xfrm>
            <a:off x="428596" y="418772"/>
            <a:ext cx="5786478" cy="563562"/>
          </a:xfrm>
          <a:prstGeom prst="rect">
            <a:avLst/>
          </a:prstGeom>
          <a:noFill/>
          <a:ln w="9525">
            <a:noFill/>
            <a:miter lim="800000"/>
          </a:ln>
          <a:effectLst/>
        </p:spPr>
        <p:txBody>
          <a:bodyPr anchor="ctr"/>
          <a:lstStyle/>
          <a:p>
            <a:r>
              <a:rPr lang="en-US" altLang="zh-CN" sz="3200" b="1" dirty="0" smtClean="0">
                <a:solidFill>
                  <a:schemeClr val="bg1"/>
                </a:solidFill>
                <a:latin typeface="微软雅黑" panose="020B0503020204020204" pitchFamily="34" charset="-122"/>
                <a:ea typeface="微软雅黑" panose="020B0503020204020204" pitchFamily="34" charset="-122"/>
              </a:rPr>
              <a:t>9.1.1   GPIO</a:t>
            </a:r>
            <a:r>
              <a:rPr lang="zh-CN" altLang="en-US" sz="3200" b="1" dirty="0" smtClean="0">
                <a:solidFill>
                  <a:schemeClr val="bg1"/>
                </a:solidFill>
                <a:latin typeface="微软雅黑" panose="020B0503020204020204" pitchFamily="34" charset="-122"/>
                <a:ea typeface="微软雅黑" panose="020B0503020204020204" pitchFamily="34" charset="-122"/>
              </a:rPr>
              <a:t>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9.1.6</a:t>
            </a:r>
            <a:r>
              <a:rPr lang="zh-CN" altLang="en-US" sz="3200" dirty="0" smtClean="0">
                <a:solidFill>
                  <a:schemeClr val="bg1"/>
                </a:solidFill>
              </a:rPr>
              <a:t>　编写</a:t>
            </a:r>
            <a:r>
              <a:rPr lang="en-US" altLang="zh-CN" sz="3200" dirty="0" smtClean="0">
                <a:solidFill>
                  <a:schemeClr val="bg1"/>
                </a:solidFill>
              </a:rPr>
              <a:t>LED</a:t>
            </a:r>
            <a:r>
              <a:rPr lang="zh-CN" altLang="en-US" sz="3200" dirty="0" smtClean="0">
                <a:solidFill>
                  <a:schemeClr val="bg1"/>
                </a:solidFill>
              </a:rPr>
              <a:t>驱动程序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189034" y="1274885"/>
            <a:ext cx="8765931" cy="4923692"/>
          </a:xfrm>
        </p:spPr>
        <p:txBody>
          <a:bodyPr/>
          <a:lstStyle/>
          <a:p>
            <a:pPr marL="0" indent="0">
              <a:buNone/>
            </a:pPr>
            <a:r>
              <a:rPr lang="en-US" altLang="zh-CN" sz="2400" dirty="0"/>
              <a:t>static </a:t>
            </a:r>
            <a:r>
              <a:rPr lang="en-US" altLang="zh-CN" sz="2400" dirty="0" err="1"/>
              <a:t>int</a:t>
            </a:r>
            <a:r>
              <a:rPr lang="en-US" altLang="zh-CN" sz="2400" dirty="0"/>
              <a:t> s5pv210_led_open(</a:t>
            </a:r>
            <a:r>
              <a:rPr lang="en-US" altLang="zh-CN" sz="2400" dirty="0" err="1"/>
              <a:t>struct</a:t>
            </a:r>
            <a:r>
              <a:rPr lang="en-US" altLang="zh-CN" sz="2400" dirty="0"/>
              <a:t> </a:t>
            </a:r>
            <a:r>
              <a:rPr lang="en-US" altLang="zh-CN" sz="2400" dirty="0" err="1"/>
              <a:t>inode</a:t>
            </a:r>
            <a:r>
              <a:rPr lang="en-US" altLang="zh-CN" sz="2400" dirty="0"/>
              <a:t> *</a:t>
            </a:r>
            <a:r>
              <a:rPr lang="en-US" altLang="zh-CN" sz="2400" dirty="0" err="1"/>
              <a:t>inode</a:t>
            </a:r>
            <a:r>
              <a:rPr lang="en-US" altLang="zh-CN" sz="2400" dirty="0"/>
              <a:t>, </a:t>
            </a:r>
            <a:r>
              <a:rPr lang="en-US" altLang="zh-CN" sz="2400" dirty="0" err="1"/>
              <a:t>struct</a:t>
            </a:r>
            <a:r>
              <a:rPr lang="en-US" altLang="zh-CN" sz="2400" dirty="0"/>
              <a:t> file *file)</a:t>
            </a:r>
            <a:endParaRPr lang="en-US" altLang="zh-CN" sz="2400" dirty="0"/>
          </a:p>
          <a:p>
            <a:pPr marL="0" indent="0">
              <a:buNone/>
            </a:pPr>
            <a:r>
              <a:rPr lang="en-US" altLang="zh-CN" dirty="0" smtClean="0"/>
              <a:t>{  </a:t>
            </a:r>
            <a:endParaRPr lang="en-US" altLang="zh-CN" dirty="0"/>
          </a:p>
          <a:p>
            <a:pPr marL="0" indent="0">
              <a:buNone/>
            </a:pPr>
            <a:r>
              <a:rPr lang="en-US" altLang="zh-CN" sz="2800" dirty="0"/>
              <a:t>	return 0;</a:t>
            </a:r>
            <a:endParaRPr lang="en-US" altLang="zh-CN" sz="2800" dirty="0"/>
          </a:p>
          <a:p>
            <a:pPr marL="0" indent="0">
              <a:buNone/>
            </a:pPr>
            <a:r>
              <a:rPr lang="en-US" altLang="zh-CN" dirty="0"/>
              <a:t>}</a:t>
            </a:r>
            <a:endParaRPr lang="en-US" altLang="zh-CN" dirty="0"/>
          </a:p>
          <a:p>
            <a:pPr marL="0" indent="0">
              <a:buNone/>
            </a:pPr>
            <a:r>
              <a:rPr lang="zh-CN" altLang="en-US" dirty="0"/>
              <a:t>	</a:t>
            </a:r>
            <a:endParaRPr lang="zh-CN" altLang="en-US" dirty="0"/>
          </a:p>
          <a:p>
            <a:pPr marL="0" indent="0">
              <a:buNone/>
            </a:pPr>
            <a:r>
              <a:rPr lang="en-US" altLang="zh-CN" sz="2400" dirty="0"/>
              <a:t>static </a:t>
            </a:r>
            <a:r>
              <a:rPr lang="en-US" altLang="zh-CN" sz="2400" dirty="0" err="1"/>
              <a:t>int</a:t>
            </a:r>
            <a:r>
              <a:rPr lang="en-US" altLang="zh-CN" sz="2400" dirty="0"/>
              <a:t> s5pv210_led_release(</a:t>
            </a:r>
            <a:r>
              <a:rPr lang="en-US" altLang="zh-CN" sz="2400" dirty="0" err="1"/>
              <a:t>struct</a:t>
            </a:r>
            <a:r>
              <a:rPr lang="en-US" altLang="zh-CN" sz="2400" dirty="0"/>
              <a:t> </a:t>
            </a:r>
            <a:r>
              <a:rPr lang="en-US" altLang="zh-CN" sz="2400" dirty="0" err="1"/>
              <a:t>inode</a:t>
            </a:r>
            <a:r>
              <a:rPr lang="en-US" altLang="zh-CN" sz="2400" dirty="0"/>
              <a:t> *</a:t>
            </a:r>
            <a:r>
              <a:rPr lang="en-US" altLang="zh-CN" sz="2400" dirty="0" err="1"/>
              <a:t>inode</a:t>
            </a:r>
            <a:r>
              <a:rPr lang="en-US" altLang="zh-CN" sz="2400" dirty="0"/>
              <a:t>, </a:t>
            </a:r>
            <a:r>
              <a:rPr lang="en-US" altLang="zh-CN" sz="2400" dirty="0" err="1"/>
              <a:t>struct</a:t>
            </a:r>
            <a:r>
              <a:rPr lang="en-US" altLang="zh-CN" sz="2400" dirty="0"/>
              <a:t> file *file)</a:t>
            </a:r>
            <a:endParaRPr lang="en-US" altLang="zh-CN" sz="2400" dirty="0"/>
          </a:p>
          <a:p>
            <a:pPr marL="0" indent="0">
              <a:buNone/>
            </a:pPr>
            <a:r>
              <a:rPr lang="en-US" altLang="zh-CN" dirty="0"/>
              <a:t>{</a:t>
            </a:r>
            <a:endParaRPr lang="en-US" altLang="zh-CN" dirty="0"/>
          </a:p>
          <a:p>
            <a:pPr marL="0" indent="0">
              <a:buNone/>
            </a:pPr>
            <a:r>
              <a:rPr lang="en-US" altLang="zh-CN" sz="2800" dirty="0"/>
              <a:t>	return 0;</a:t>
            </a:r>
            <a:endParaRPr lang="en-US" altLang="zh-CN" sz="2800" dirty="0"/>
          </a:p>
          <a:p>
            <a:pPr marL="0" indent="0">
              <a:buNone/>
            </a:pPr>
            <a:r>
              <a:rPr lang="en-US" altLang="zh-CN" dirty="0"/>
              <a:t>}</a:t>
            </a:r>
            <a:endParaRPr lang="en-US" altLang="zh-CN" dirty="0"/>
          </a:p>
          <a:p>
            <a:pPr marL="0" indent="0">
              <a:lnSpc>
                <a:spcPct val="150000"/>
              </a:lnSpc>
              <a:buNone/>
            </a:pPr>
            <a:endParaRPr lang="zh-CN" altLang="en-US" dirty="0"/>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9.1.6</a:t>
            </a:r>
            <a:r>
              <a:rPr lang="zh-CN" altLang="en-US" sz="3200" dirty="0" smtClean="0">
                <a:solidFill>
                  <a:schemeClr val="bg1"/>
                </a:solidFill>
              </a:rPr>
              <a:t>　编写</a:t>
            </a:r>
            <a:r>
              <a:rPr lang="en-US" altLang="zh-CN" sz="3200" dirty="0" smtClean="0">
                <a:solidFill>
                  <a:schemeClr val="bg1"/>
                </a:solidFill>
              </a:rPr>
              <a:t>LED</a:t>
            </a:r>
            <a:r>
              <a:rPr lang="zh-CN" altLang="en-US" sz="3200" dirty="0" smtClean="0">
                <a:solidFill>
                  <a:schemeClr val="bg1"/>
                </a:solidFill>
              </a:rPr>
              <a:t>驱动程序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189034" y="1195754"/>
            <a:ext cx="8765931" cy="4923692"/>
          </a:xfrm>
        </p:spPr>
        <p:txBody>
          <a:bodyPr/>
          <a:lstStyle/>
          <a:p>
            <a:pPr marL="0" indent="0">
              <a:buNone/>
            </a:pPr>
            <a:r>
              <a:rPr lang="en-US" altLang="zh-CN" sz="2400" dirty="0"/>
              <a:t>static long s5pv210_led_unlocked_ioctl(</a:t>
            </a:r>
            <a:r>
              <a:rPr lang="en-US" altLang="zh-CN" sz="2400" dirty="0" err="1"/>
              <a:t>struct</a:t>
            </a:r>
            <a:r>
              <a:rPr lang="en-US" altLang="zh-CN" sz="2400" dirty="0"/>
              <a:t> file *file, unsigned </a:t>
            </a:r>
            <a:r>
              <a:rPr lang="en-US" altLang="zh-CN" sz="2400" dirty="0" err="1"/>
              <a:t>int</a:t>
            </a:r>
            <a:r>
              <a:rPr lang="en-US" altLang="zh-CN" sz="2400" dirty="0"/>
              <a:t> </a:t>
            </a:r>
            <a:r>
              <a:rPr lang="en-US" altLang="zh-CN" sz="2400" dirty="0" err="1"/>
              <a:t>cmd</a:t>
            </a:r>
            <a:r>
              <a:rPr lang="en-US" altLang="zh-CN" sz="2400" dirty="0"/>
              <a:t>, unsigned long </a:t>
            </a:r>
            <a:r>
              <a:rPr lang="en-US" altLang="zh-CN" sz="2400" dirty="0" err="1"/>
              <a:t>arg</a:t>
            </a:r>
            <a:r>
              <a:rPr lang="en-US" altLang="zh-CN" sz="2400" dirty="0" smtClean="0"/>
              <a:t>)               </a:t>
            </a:r>
            <a:r>
              <a:rPr lang="en-US" altLang="zh-CN" sz="2400" dirty="0" smtClean="0">
                <a:solidFill>
                  <a:srgbClr val="FF0000"/>
                </a:solidFill>
              </a:rPr>
              <a:t>//LED</a:t>
            </a:r>
            <a:r>
              <a:rPr lang="zh-CN" altLang="en-US" sz="2400" dirty="0" smtClean="0">
                <a:solidFill>
                  <a:srgbClr val="FF0000"/>
                </a:solidFill>
              </a:rPr>
              <a:t>灯控制函数</a:t>
            </a:r>
            <a:endParaRPr lang="en-US" altLang="zh-CN" sz="2400" dirty="0">
              <a:solidFill>
                <a:srgbClr val="FF0000"/>
              </a:solidFill>
            </a:endParaRPr>
          </a:p>
          <a:p>
            <a:pPr marL="0" indent="0">
              <a:buNone/>
            </a:pPr>
            <a:r>
              <a:rPr lang="en-US" altLang="zh-CN" sz="2400" dirty="0"/>
              <a:t>{</a:t>
            </a:r>
            <a:endParaRPr lang="en-US" altLang="zh-CN" sz="2400" dirty="0"/>
          </a:p>
          <a:p>
            <a:pPr marL="0" indent="0">
              <a:buNone/>
            </a:pPr>
            <a:r>
              <a:rPr lang="en-US" altLang="zh-CN" sz="2400" dirty="0"/>
              <a:t>	</a:t>
            </a:r>
            <a:r>
              <a:rPr lang="en-US" altLang="zh-CN" sz="2400" dirty="0" err="1"/>
              <a:t>int</a:t>
            </a:r>
            <a:r>
              <a:rPr lang="en-US" altLang="zh-CN" sz="2400" dirty="0"/>
              <a:t> </a:t>
            </a:r>
            <a:r>
              <a:rPr lang="en-US" altLang="zh-CN" sz="2400" dirty="0" err="1"/>
              <a:t>nr</a:t>
            </a:r>
            <a:r>
              <a:rPr lang="en-US" altLang="zh-CN" sz="2400" dirty="0"/>
              <a:t>;</a:t>
            </a:r>
            <a:endParaRPr lang="en-US" altLang="zh-CN" sz="2400" dirty="0"/>
          </a:p>
          <a:p>
            <a:pPr marL="0" indent="0">
              <a:buNone/>
            </a:pPr>
            <a:r>
              <a:rPr lang="en-US" altLang="zh-CN" sz="2400" dirty="0"/>
              <a:t>	if(</a:t>
            </a:r>
            <a:r>
              <a:rPr lang="en-US" altLang="zh-CN" sz="2400" dirty="0" err="1"/>
              <a:t>copy_from_user</a:t>
            </a:r>
            <a:r>
              <a:rPr lang="en-US" altLang="zh-CN" sz="2400" dirty="0"/>
              <a:t>((void *)&amp;</a:t>
            </a:r>
            <a:r>
              <a:rPr lang="en-US" altLang="zh-CN" sz="2400" dirty="0" err="1"/>
              <a:t>nr</a:t>
            </a:r>
            <a:r>
              <a:rPr lang="en-US" altLang="zh-CN" sz="2400" dirty="0"/>
              <a:t>, (void *)</a:t>
            </a:r>
            <a:r>
              <a:rPr lang="en-US" altLang="zh-CN" sz="2400" dirty="0" err="1"/>
              <a:t>arg</a:t>
            </a:r>
            <a:r>
              <a:rPr lang="en-US" altLang="zh-CN" sz="2400" dirty="0"/>
              <a:t>, </a:t>
            </a:r>
            <a:r>
              <a:rPr lang="en-US" altLang="zh-CN" sz="2400" dirty="0" err="1"/>
              <a:t>sizeof</a:t>
            </a:r>
            <a:r>
              <a:rPr lang="en-US" altLang="zh-CN" sz="2400" dirty="0"/>
              <a:t>(</a:t>
            </a:r>
            <a:r>
              <a:rPr lang="en-US" altLang="zh-CN" sz="2400" dirty="0" err="1"/>
              <a:t>nr</a:t>
            </a:r>
            <a:r>
              <a:rPr lang="en-US" altLang="zh-CN" sz="2400" dirty="0"/>
              <a:t>)))</a:t>
            </a:r>
            <a:endParaRPr lang="en-US" altLang="zh-CN" sz="2400" dirty="0"/>
          </a:p>
          <a:p>
            <a:pPr marL="0" indent="0">
              <a:buNone/>
            </a:pPr>
            <a:r>
              <a:rPr lang="en-US" altLang="zh-CN" sz="2400" dirty="0"/>
              <a:t>		return -EFAULT;</a:t>
            </a:r>
            <a:endParaRPr lang="en-US" altLang="zh-CN" sz="2400" dirty="0"/>
          </a:p>
          <a:p>
            <a:pPr marL="0" indent="0">
              <a:buNone/>
            </a:pPr>
            <a:r>
              <a:rPr lang="nn-NO" altLang="zh-CN" sz="2400" dirty="0"/>
              <a:t>	</a:t>
            </a:r>
            <a:r>
              <a:rPr lang="nn-NO" altLang="zh-CN" sz="2400" dirty="0">
                <a:solidFill>
                  <a:srgbClr val="FF0000"/>
                </a:solidFill>
              </a:rPr>
              <a:t>if (nr &lt; 1 || nr &gt; 4</a:t>
            </a:r>
            <a:r>
              <a:rPr lang="nn-NO" altLang="zh-CN" sz="2400" dirty="0" smtClean="0">
                <a:solidFill>
                  <a:srgbClr val="FF0000"/>
                </a:solidFill>
              </a:rPr>
              <a:t>)  </a:t>
            </a:r>
            <a:r>
              <a:rPr lang="en-US" altLang="zh-CN" sz="2400" dirty="0">
                <a:solidFill>
                  <a:srgbClr val="FF0000"/>
                </a:solidFill>
              </a:rPr>
              <a:t>		return -EINVAL;</a:t>
            </a:r>
            <a:endParaRPr lang="en-US" altLang="zh-CN" sz="2400" dirty="0">
              <a:solidFill>
                <a:srgbClr val="FF0000"/>
              </a:solidFill>
            </a:endParaRPr>
          </a:p>
          <a:p>
            <a:pPr marL="0" indent="0">
              <a:buNone/>
            </a:pPr>
            <a:r>
              <a:rPr lang="en-US" altLang="zh-CN" sz="2400" dirty="0"/>
              <a:t>	switch (</a:t>
            </a:r>
            <a:r>
              <a:rPr lang="en-US" altLang="zh-CN" sz="2400" dirty="0" err="1"/>
              <a:t>cmd</a:t>
            </a:r>
            <a:r>
              <a:rPr lang="en-US" altLang="zh-CN" sz="2400" dirty="0"/>
              <a:t>) {</a:t>
            </a:r>
            <a:endParaRPr lang="en-US" altLang="zh-CN" sz="2400" dirty="0"/>
          </a:p>
          <a:p>
            <a:pPr marL="0" indent="0">
              <a:buNone/>
            </a:pPr>
            <a:r>
              <a:rPr lang="en-US" altLang="zh-CN" sz="2400" dirty="0"/>
              <a:t>		case </a:t>
            </a:r>
            <a:r>
              <a:rPr lang="en-US" altLang="zh-CN" sz="2400" dirty="0" smtClean="0">
                <a:solidFill>
                  <a:srgbClr val="FF0000"/>
                </a:solidFill>
              </a:rPr>
              <a:t>LED_ON</a:t>
            </a:r>
            <a:r>
              <a:rPr lang="en-US" altLang="zh-CN" sz="2400" dirty="0" smtClean="0"/>
              <a:t>: fs4412_led_on(</a:t>
            </a:r>
            <a:r>
              <a:rPr lang="en-US" altLang="zh-CN" sz="2400" dirty="0" err="1" smtClean="0"/>
              <a:t>nr</a:t>
            </a:r>
            <a:r>
              <a:rPr lang="en-US" altLang="zh-CN" sz="2400" dirty="0" smtClean="0"/>
              <a:t>);</a:t>
            </a:r>
            <a:r>
              <a:rPr lang="en-US" altLang="zh-CN" sz="2400" dirty="0"/>
              <a:t>	break;</a:t>
            </a:r>
            <a:endParaRPr lang="en-US" altLang="zh-CN" sz="2400" dirty="0"/>
          </a:p>
          <a:p>
            <a:pPr marL="0" indent="0">
              <a:buNone/>
            </a:pPr>
            <a:r>
              <a:rPr lang="en-US" altLang="zh-CN" sz="2400" dirty="0"/>
              <a:t>		case </a:t>
            </a:r>
            <a:r>
              <a:rPr lang="en-US" altLang="zh-CN" sz="2400" dirty="0" smtClean="0">
                <a:solidFill>
                  <a:srgbClr val="FF0000"/>
                </a:solidFill>
              </a:rPr>
              <a:t>LED_OFF</a:t>
            </a:r>
            <a:r>
              <a:rPr lang="en-US" altLang="zh-CN" sz="2400" dirty="0" smtClean="0"/>
              <a:t>: fs4412_led_off(</a:t>
            </a:r>
            <a:r>
              <a:rPr lang="en-US" altLang="zh-CN" sz="2400" dirty="0" err="1" smtClean="0"/>
              <a:t>nr</a:t>
            </a:r>
            <a:r>
              <a:rPr lang="en-US" altLang="zh-CN" sz="2400" dirty="0" smtClean="0"/>
              <a:t>);break</a:t>
            </a:r>
            <a:r>
              <a:rPr lang="en-US" altLang="zh-CN" sz="2400" dirty="0"/>
              <a:t>;</a:t>
            </a:r>
            <a:endParaRPr lang="en-US" altLang="zh-CN" sz="2400" dirty="0"/>
          </a:p>
          <a:p>
            <a:pPr marL="0" indent="0">
              <a:buNone/>
            </a:pPr>
            <a:r>
              <a:rPr lang="en-US" altLang="zh-CN" sz="2400" dirty="0"/>
              <a:t>		</a:t>
            </a:r>
            <a:r>
              <a:rPr lang="en-US" altLang="zh-CN" sz="2400" dirty="0" smtClean="0"/>
              <a:t>default: </a:t>
            </a:r>
            <a:r>
              <a:rPr lang="en-US" altLang="zh-CN" sz="2400" dirty="0" err="1" smtClean="0"/>
              <a:t>printk</a:t>
            </a:r>
            <a:r>
              <a:rPr lang="en-US" altLang="zh-CN" sz="2400" dirty="0"/>
              <a:t>("Invalid argument</a:t>
            </a:r>
            <a:r>
              <a:rPr lang="en-US" altLang="zh-CN" sz="2400" dirty="0" smtClean="0"/>
              <a:t>");</a:t>
            </a:r>
            <a:endParaRPr lang="en-US" altLang="zh-CN" sz="2400" dirty="0" smtClean="0"/>
          </a:p>
          <a:p>
            <a:pPr marL="0" indent="0">
              <a:buNone/>
            </a:pPr>
            <a:r>
              <a:rPr lang="en-US" altLang="zh-CN" sz="2400" dirty="0"/>
              <a:t> </a:t>
            </a:r>
            <a:r>
              <a:rPr lang="en-US" altLang="zh-CN" sz="2400" dirty="0" smtClean="0"/>
              <a:t>                           return -EINVAL</a:t>
            </a:r>
            <a:r>
              <a:rPr lang="en-US" altLang="zh-CN" sz="2400" dirty="0"/>
              <a:t>;</a:t>
            </a:r>
            <a:endParaRPr lang="en-US" altLang="zh-CN" sz="2400" dirty="0"/>
          </a:p>
          <a:p>
            <a:pPr marL="0" indent="0">
              <a:buNone/>
            </a:pPr>
            <a:r>
              <a:rPr lang="zh-CN" altLang="en-US" sz="2400" dirty="0"/>
              <a:t>	</a:t>
            </a:r>
            <a:r>
              <a:rPr lang="en-US" altLang="zh-CN" sz="2400" dirty="0" smtClean="0"/>
              <a:t>}return </a:t>
            </a:r>
            <a:r>
              <a:rPr lang="en-US" altLang="zh-CN" sz="2400" dirty="0"/>
              <a:t>0</a:t>
            </a:r>
            <a:r>
              <a:rPr lang="en-US" altLang="zh-CN" sz="2400" dirty="0" smtClean="0"/>
              <a:t>;}</a:t>
            </a:r>
            <a:endParaRPr lang="en-US" altLang="zh-CN" sz="2400" dirty="0"/>
          </a:p>
          <a:p>
            <a:pPr marL="0" indent="0">
              <a:lnSpc>
                <a:spcPct val="150000"/>
              </a:lnSpc>
              <a:buNone/>
            </a:pPr>
            <a:endParaRPr lang="zh-CN" altLang="en-US" dirty="0"/>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9.1.6</a:t>
            </a:r>
            <a:r>
              <a:rPr lang="zh-CN" altLang="en-US" sz="3200" dirty="0" smtClean="0">
                <a:solidFill>
                  <a:schemeClr val="bg1"/>
                </a:solidFill>
              </a:rPr>
              <a:t>　编写</a:t>
            </a:r>
            <a:r>
              <a:rPr lang="en-US" altLang="zh-CN" sz="3200" dirty="0" smtClean="0">
                <a:solidFill>
                  <a:schemeClr val="bg1"/>
                </a:solidFill>
              </a:rPr>
              <a:t>LED</a:t>
            </a:r>
            <a:r>
              <a:rPr lang="zh-CN" altLang="en-US" sz="3200" dirty="0" smtClean="0">
                <a:solidFill>
                  <a:schemeClr val="bg1"/>
                </a:solidFill>
              </a:rPr>
              <a:t>驱动程序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189034" y="1195753"/>
            <a:ext cx="8765931" cy="5662247"/>
          </a:xfrm>
        </p:spPr>
        <p:txBody>
          <a:bodyPr/>
          <a:lstStyle/>
          <a:p>
            <a:pPr marL="0" indent="0">
              <a:buNone/>
            </a:pPr>
            <a:r>
              <a:rPr lang="en-US" altLang="zh-CN" dirty="0" err="1"/>
              <a:t>int</a:t>
            </a:r>
            <a:r>
              <a:rPr lang="en-US" altLang="zh-CN" dirty="0"/>
              <a:t> fs4412_led_ioremap(void</a:t>
            </a:r>
            <a:r>
              <a:rPr lang="en-US" altLang="zh-CN" dirty="0" smtClean="0"/>
              <a:t>)            </a:t>
            </a:r>
            <a:r>
              <a:rPr lang="en-US" altLang="zh-CN" dirty="0" smtClean="0">
                <a:solidFill>
                  <a:srgbClr val="FF0000"/>
                </a:solidFill>
              </a:rPr>
              <a:t>//</a:t>
            </a:r>
            <a:r>
              <a:rPr lang="zh-CN" altLang="en-US" dirty="0" smtClean="0">
                <a:solidFill>
                  <a:srgbClr val="FF0000"/>
                </a:solidFill>
              </a:rPr>
              <a:t>物理地址向内存映射</a:t>
            </a:r>
            <a:endParaRPr lang="en-US" altLang="zh-CN" dirty="0">
              <a:solidFill>
                <a:srgbClr val="FF0000"/>
              </a:solidFill>
            </a:endParaRPr>
          </a:p>
          <a:p>
            <a:pPr marL="0" indent="0">
              <a:buNone/>
            </a:pPr>
            <a:r>
              <a:rPr lang="en-US" altLang="zh-CN" dirty="0" smtClean="0"/>
              <a:t>{</a:t>
            </a:r>
            <a:r>
              <a:rPr lang="en-US" altLang="zh-CN" dirty="0"/>
              <a:t>	</a:t>
            </a:r>
            <a:r>
              <a:rPr lang="en-US" altLang="zh-CN" dirty="0" err="1"/>
              <a:t>int</a:t>
            </a:r>
            <a:r>
              <a:rPr lang="en-US" altLang="zh-CN" dirty="0"/>
              <a:t> ret;</a:t>
            </a:r>
            <a:endParaRPr lang="en-US" altLang="zh-CN" dirty="0"/>
          </a:p>
          <a:p>
            <a:pPr marL="0" indent="0">
              <a:buNone/>
            </a:pPr>
            <a:r>
              <a:rPr lang="en-US" altLang="zh-CN" dirty="0"/>
              <a:t>	</a:t>
            </a:r>
            <a:r>
              <a:rPr lang="en-US" altLang="zh-CN" dirty="0">
                <a:solidFill>
                  <a:srgbClr val="FF0000"/>
                </a:solidFill>
              </a:rPr>
              <a:t>gpf3con = </a:t>
            </a:r>
            <a:r>
              <a:rPr lang="en-US" altLang="zh-CN" dirty="0" err="1">
                <a:solidFill>
                  <a:srgbClr val="FF0000"/>
                </a:solidFill>
              </a:rPr>
              <a:t>ioremap</a:t>
            </a:r>
            <a:r>
              <a:rPr lang="en-US" altLang="zh-CN" dirty="0">
                <a:solidFill>
                  <a:srgbClr val="FF0000"/>
                </a:solidFill>
              </a:rPr>
              <a:t>(FS4412_GPF3CON, 4);</a:t>
            </a:r>
            <a:endParaRPr lang="en-US" altLang="zh-CN" dirty="0">
              <a:solidFill>
                <a:srgbClr val="FF0000"/>
              </a:solidFill>
            </a:endParaRPr>
          </a:p>
          <a:p>
            <a:pPr marL="0" indent="0">
              <a:buNone/>
            </a:pPr>
            <a:r>
              <a:rPr lang="en-US" altLang="zh-CN" dirty="0"/>
              <a:t>	if (gpf3con == NULL) {</a:t>
            </a:r>
            <a:endParaRPr lang="en-US" altLang="zh-CN" dirty="0"/>
          </a:p>
          <a:p>
            <a:pPr marL="0" indent="0">
              <a:buNone/>
            </a:pPr>
            <a:r>
              <a:rPr lang="en-US" altLang="zh-CN" dirty="0"/>
              <a:t>		</a:t>
            </a:r>
            <a:r>
              <a:rPr lang="en-US" altLang="zh-CN" dirty="0" err="1"/>
              <a:t>printk</a:t>
            </a:r>
            <a:r>
              <a:rPr lang="en-US" altLang="zh-CN" dirty="0"/>
              <a:t>("</a:t>
            </a:r>
            <a:r>
              <a:rPr lang="en-US" altLang="zh-CN" dirty="0" err="1"/>
              <a:t>ioremap</a:t>
            </a:r>
            <a:r>
              <a:rPr lang="en-US" altLang="zh-CN" dirty="0"/>
              <a:t> gpf3con\n");</a:t>
            </a:r>
            <a:endParaRPr lang="en-US" altLang="zh-CN" dirty="0"/>
          </a:p>
          <a:p>
            <a:pPr marL="0" indent="0">
              <a:buNone/>
            </a:pPr>
            <a:r>
              <a:rPr lang="en-US" altLang="zh-CN" dirty="0"/>
              <a:t>		ret = -ENOMEM;</a:t>
            </a:r>
            <a:endParaRPr lang="en-US" altLang="zh-CN" dirty="0"/>
          </a:p>
          <a:p>
            <a:pPr marL="0" indent="0">
              <a:buNone/>
            </a:pPr>
            <a:r>
              <a:rPr lang="en-US" altLang="zh-CN" dirty="0"/>
              <a:t>		return ret</a:t>
            </a:r>
            <a:r>
              <a:rPr lang="en-US" altLang="zh-CN" dirty="0" smtClean="0"/>
              <a:t>;</a:t>
            </a:r>
            <a:r>
              <a:rPr lang="zh-CN" altLang="en-US" dirty="0"/>
              <a:t>	</a:t>
            </a:r>
            <a:r>
              <a:rPr lang="en-US" altLang="zh-CN" dirty="0"/>
              <a:t>}</a:t>
            </a:r>
            <a:endParaRPr lang="en-US" altLang="zh-CN" dirty="0"/>
          </a:p>
          <a:p>
            <a:pPr marL="0" indent="0">
              <a:buNone/>
            </a:pPr>
            <a:r>
              <a:rPr lang="en-US" altLang="zh-CN" dirty="0"/>
              <a:t>	</a:t>
            </a:r>
            <a:r>
              <a:rPr lang="en-US" altLang="zh-CN" dirty="0">
                <a:solidFill>
                  <a:srgbClr val="FF0000"/>
                </a:solidFill>
              </a:rPr>
              <a:t>gpf3dat = </a:t>
            </a:r>
            <a:r>
              <a:rPr lang="en-US" altLang="zh-CN" dirty="0" err="1">
                <a:solidFill>
                  <a:srgbClr val="FF0000"/>
                </a:solidFill>
              </a:rPr>
              <a:t>ioremap</a:t>
            </a:r>
            <a:r>
              <a:rPr lang="en-US" altLang="zh-CN" dirty="0">
                <a:solidFill>
                  <a:srgbClr val="FF0000"/>
                </a:solidFill>
              </a:rPr>
              <a:t>(FS4412_GPF3DAT, 4);</a:t>
            </a:r>
            <a:endParaRPr lang="en-US" altLang="zh-CN" dirty="0">
              <a:solidFill>
                <a:srgbClr val="FF0000"/>
              </a:solidFill>
            </a:endParaRPr>
          </a:p>
          <a:p>
            <a:pPr marL="0" indent="0">
              <a:buNone/>
            </a:pPr>
            <a:r>
              <a:rPr lang="en-US" altLang="zh-CN" dirty="0"/>
              <a:t>	if (gpf3dat == NULL) {</a:t>
            </a:r>
            <a:endParaRPr lang="en-US" altLang="zh-CN" dirty="0"/>
          </a:p>
          <a:p>
            <a:pPr marL="0" indent="0">
              <a:buNone/>
            </a:pPr>
            <a:r>
              <a:rPr lang="en-US" altLang="zh-CN" dirty="0"/>
              <a:t>		</a:t>
            </a:r>
            <a:r>
              <a:rPr lang="en-US" altLang="zh-CN" dirty="0" err="1"/>
              <a:t>printk</a:t>
            </a:r>
            <a:r>
              <a:rPr lang="en-US" altLang="zh-CN" dirty="0"/>
              <a:t>("</a:t>
            </a:r>
            <a:r>
              <a:rPr lang="en-US" altLang="zh-CN" dirty="0" err="1"/>
              <a:t>ioremap</a:t>
            </a:r>
            <a:r>
              <a:rPr lang="en-US" altLang="zh-CN" dirty="0"/>
              <a:t> gpx2dat\n");</a:t>
            </a:r>
            <a:endParaRPr lang="en-US" altLang="zh-CN" dirty="0"/>
          </a:p>
          <a:p>
            <a:pPr marL="0" indent="0">
              <a:buNone/>
            </a:pPr>
            <a:r>
              <a:rPr lang="en-US" altLang="zh-CN" dirty="0"/>
              <a:t>		ret = -ENOMEM;</a:t>
            </a:r>
            <a:endParaRPr lang="en-US" altLang="zh-CN" dirty="0"/>
          </a:p>
          <a:p>
            <a:pPr marL="0" indent="0">
              <a:buNone/>
            </a:pPr>
            <a:r>
              <a:rPr lang="en-US" altLang="zh-CN" dirty="0"/>
              <a:t>		return ret</a:t>
            </a:r>
            <a:r>
              <a:rPr lang="en-US" altLang="zh-CN" dirty="0" smtClean="0"/>
              <a:t>;}   </a:t>
            </a:r>
            <a:r>
              <a:rPr lang="en-US" altLang="zh-CN" dirty="0" smtClean="0">
                <a:solidFill>
                  <a:srgbClr val="FF0000"/>
                </a:solidFill>
              </a:rPr>
              <a:t>……</a:t>
            </a:r>
            <a:endParaRPr lang="en-US" altLang="zh-CN" dirty="0">
              <a:solidFill>
                <a:srgbClr val="FF0000"/>
              </a:solidFill>
            </a:endParaRPr>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9.1.6</a:t>
            </a:r>
            <a:r>
              <a:rPr lang="zh-CN" altLang="en-US" sz="3200" dirty="0" smtClean="0">
                <a:solidFill>
                  <a:schemeClr val="bg1"/>
                </a:solidFill>
              </a:rPr>
              <a:t>　编写</a:t>
            </a:r>
            <a:r>
              <a:rPr lang="en-US" altLang="zh-CN" sz="3200" dirty="0" smtClean="0">
                <a:solidFill>
                  <a:schemeClr val="bg1"/>
                </a:solidFill>
              </a:rPr>
              <a:t>LED</a:t>
            </a:r>
            <a:r>
              <a:rPr lang="zh-CN" altLang="en-US" sz="3200" dirty="0" smtClean="0">
                <a:solidFill>
                  <a:schemeClr val="bg1"/>
                </a:solidFill>
              </a:rPr>
              <a:t>驱动程序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189034" y="1195753"/>
            <a:ext cx="8765931" cy="5662247"/>
          </a:xfrm>
        </p:spPr>
        <p:txBody>
          <a:bodyPr/>
          <a:lstStyle/>
          <a:p>
            <a:pPr marL="0" indent="0">
              <a:buNone/>
            </a:pPr>
            <a:r>
              <a:rPr lang="en-US" altLang="zh-CN" dirty="0"/>
              <a:t>void fs4412_led_io_init(void</a:t>
            </a:r>
            <a:r>
              <a:rPr lang="en-US" altLang="zh-CN" dirty="0" smtClean="0"/>
              <a:t>)    </a:t>
            </a:r>
            <a:r>
              <a:rPr lang="en-US" altLang="zh-CN" dirty="0" smtClean="0">
                <a:solidFill>
                  <a:srgbClr val="FF0000"/>
                </a:solidFill>
              </a:rPr>
              <a:t>//LED</a:t>
            </a:r>
            <a:r>
              <a:rPr lang="zh-CN" altLang="en-US" dirty="0" smtClean="0">
                <a:solidFill>
                  <a:srgbClr val="FF0000"/>
                </a:solidFill>
              </a:rPr>
              <a:t>初始化</a:t>
            </a:r>
            <a:endParaRPr lang="en-US" altLang="zh-CN" dirty="0">
              <a:solidFill>
                <a:srgbClr val="FF0000"/>
              </a:solidFill>
            </a:endParaRPr>
          </a:p>
          <a:p>
            <a:pPr marL="0" indent="0">
              <a:buNone/>
            </a:pPr>
            <a:r>
              <a:rPr lang="en-US" altLang="zh-CN" dirty="0" smtClean="0"/>
              <a:t>{</a:t>
            </a:r>
            <a:endParaRPr lang="zh-CN" altLang="en-US" dirty="0"/>
          </a:p>
          <a:p>
            <a:pPr marL="0" indent="0">
              <a:buNone/>
            </a:pPr>
            <a:r>
              <a:rPr lang="es-ES" altLang="zh-CN" sz="2400" dirty="0" smtClean="0"/>
              <a:t>   </a:t>
            </a:r>
            <a:r>
              <a:rPr lang="es-ES" altLang="zh-CN" sz="2400" dirty="0" smtClean="0">
                <a:solidFill>
                  <a:srgbClr val="FF0000"/>
                </a:solidFill>
              </a:rPr>
              <a:t>writel</a:t>
            </a:r>
            <a:r>
              <a:rPr lang="es-ES" altLang="zh-CN" sz="2400" dirty="0">
                <a:solidFill>
                  <a:srgbClr val="FF0000"/>
                </a:solidFill>
              </a:rPr>
              <a:t>((readl(gpf3con) &amp; ~(0xff &lt;&lt; 16)) | (0x11 &lt;&lt; 16), gpf3con);</a:t>
            </a:r>
            <a:endParaRPr lang="es-ES" altLang="zh-CN" sz="2400" dirty="0">
              <a:solidFill>
                <a:srgbClr val="FF0000"/>
              </a:solidFill>
            </a:endParaRPr>
          </a:p>
          <a:p>
            <a:pPr marL="0" indent="0">
              <a:buNone/>
            </a:pPr>
            <a:r>
              <a:rPr lang="en-US" altLang="zh-CN" sz="2400" dirty="0" smtClean="0"/>
              <a:t>   </a:t>
            </a:r>
            <a:r>
              <a:rPr lang="en-US" altLang="zh-CN" sz="2400" dirty="0" err="1" smtClean="0"/>
              <a:t>writel</a:t>
            </a:r>
            <a:r>
              <a:rPr lang="en-US" altLang="zh-CN" sz="2400" dirty="0" smtClean="0"/>
              <a:t>(</a:t>
            </a:r>
            <a:r>
              <a:rPr lang="en-US" altLang="zh-CN" sz="2400" dirty="0" err="1" smtClean="0"/>
              <a:t>readl</a:t>
            </a:r>
            <a:r>
              <a:rPr lang="en-US" altLang="zh-CN" sz="2400" dirty="0" smtClean="0"/>
              <a:t>(gpx2dat</a:t>
            </a:r>
            <a:r>
              <a:rPr lang="en-US" altLang="zh-CN" sz="2400" dirty="0"/>
              <a:t>) &amp; ~(0x3&lt;&lt;4), gpf3dat);</a:t>
            </a:r>
            <a:endParaRPr lang="en-US" altLang="zh-CN" sz="2400" dirty="0"/>
          </a:p>
          <a:p>
            <a:pPr marL="0" indent="0">
              <a:buNone/>
            </a:pPr>
            <a:r>
              <a:rPr lang="en-US" altLang="zh-CN" sz="2400" dirty="0" smtClean="0"/>
              <a:t>  </a:t>
            </a:r>
            <a:endParaRPr lang="en-US" altLang="zh-CN" sz="2400" dirty="0" smtClean="0"/>
          </a:p>
          <a:p>
            <a:pPr marL="0" indent="0">
              <a:buNone/>
            </a:pPr>
            <a:r>
              <a:rPr lang="en-US" altLang="zh-CN" sz="2400" dirty="0"/>
              <a:t> </a:t>
            </a:r>
            <a:r>
              <a:rPr lang="en-US" altLang="zh-CN" sz="2400" dirty="0" smtClean="0"/>
              <a:t>   </a:t>
            </a:r>
            <a:r>
              <a:rPr lang="en-US" altLang="zh-CN" sz="2400" dirty="0" err="1" smtClean="0"/>
              <a:t>writel</a:t>
            </a:r>
            <a:r>
              <a:rPr lang="en-US" altLang="zh-CN" sz="2400" dirty="0"/>
              <a:t>((</a:t>
            </a:r>
            <a:r>
              <a:rPr lang="en-US" altLang="zh-CN" sz="2400" dirty="0" err="1"/>
              <a:t>readl</a:t>
            </a:r>
            <a:r>
              <a:rPr lang="en-US" altLang="zh-CN" sz="2400" dirty="0"/>
              <a:t>(gpx1con) &amp; ~(0xf &lt;&lt; 0)) | (0x1 &lt;&lt; 0), gpx1con);</a:t>
            </a:r>
            <a:endParaRPr lang="en-US" altLang="zh-CN" sz="2400" dirty="0"/>
          </a:p>
          <a:p>
            <a:pPr marL="0" indent="0">
              <a:buNone/>
            </a:pPr>
            <a:r>
              <a:rPr lang="en-US" altLang="zh-CN" sz="2400" dirty="0" smtClean="0"/>
              <a:t>    </a:t>
            </a:r>
            <a:r>
              <a:rPr lang="en-US" altLang="zh-CN" sz="2400" dirty="0" err="1" smtClean="0"/>
              <a:t>writel</a:t>
            </a:r>
            <a:r>
              <a:rPr lang="en-US" altLang="zh-CN" sz="2400" dirty="0" smtClean="0"/>
              <a:t>(</a:t>
            </a:r>
            <a:r>
              <a:rPr lang="en-US" altLang="zh-CN" sz="2400" dirty="0" err="1" smtClean="0"/>
              <a:t>readl</a:t>
            </a:r>
            <a:r>
              <a:rPr lang="en-US" altLang="zh-CN" sz="2400" dirty="0" smtClean="0"/>
              <a:t>(gpx1dat</a:t>
            </a:r>
            <a:r>
              <a:rPr lang="en-US" altLang="zh-CN" sz="2400" dirty="0"/>
              <a:t>) &amp; ~(0x1&lt;&lt;0), gpx1dat);</a:t>
            </a:r>
            <a:endParaRPr lang="en-US" altLang="zh-CN" sz="2400" dirty="0"/>
          </a:p>
          <a:p>
            <a:pPr marL="0" indent="0">
              <a:buNone/>
            </a:pPr>
            <a:endParaRPr lang="zh-CN" altLang="en-US" sz="2400" dirty="0"/>
          </a:p>
          <a:p>
            <a:pPr marL="0" indent="0">
              <a:buNone/>
            </a:pPr>
            <a:r>
              <a:rPr lang="en-US" altLang="zh-CN" sz="2400" dirty="0" smtClean="0"/>
              <a:t>     </a:t>
            </a:r>
            <a:r>
              <a:rPr lang="en-US" altLang="zh-CN" sz="2400" dirty="0" err="1" smtClean="0"/>
              <a:t>writel</a:t>
            </a:r>
            <a:r>
              <a:rPr lang="en-US" altLang="zh-CN" sz="2400" dirty="0"/>
              <a:t>((</a:t>
            </a:r>
            <a:r>
              <a:rPr lang="en-US" altLang="zh-CN" sz="2400" dirty="0" err="1"/>
              <a:t>readl</a:t>
            </a:r>
            <a:r>
              <a:rPr lang="en-US" altLang="zh-CN" sz="2400" dirty="0"/>
              <a:t>(gpx2con) &amp; ~(0xf &lt;&lt; 28)) | (0x1 &lt;&lt; 28), gpx2con);</a:t>
            </a:r>
            <a:endParaRPr lang="en-US" altLang="zh-CN" sz="2400" dirty="0"/>
          </a:p>
          <a:p>
            <a:pPr marL="0" indent="0">
              <a:buNone/>
            </a:pPr>
            <a:r>
              <a:rPr lang="en-US" altLang="zh-CN" sz="2400" dirty="0" smtClean="0"/>
              <a:t>     </a:t>
            </a:r>
            <a:r>
              <a:rPr lang="en-US" altLang="zh-CN" sz="2400" dirty="0" err="1" smtClean="0"/>
              <a:t>writel</a:t>
            </a:r>
            <a:r>
              <a:rPr lang="en-US" altLang="zh-CN" sz="2400" dirty="0" smtClean="0"/>
              <a:t>(</a:t>
            </a:r>
            <a:r>
              <a:rPr lang="en-US" altLang="zh-CN" sz="2400" dirty="0" err="1" smtClean="0"/>
              <a:t>readl</a:t>
            </a:r>
            <a:r>
              <a:rPr lang="en-US" altLang="zh-CN" sz="2400" dirty="0" smtClean="0"/>
              <a:t>(gpx2dat</a:t>
            </a:r>
            <a:r>
              <a:rPr lang="en-US" altLang="zh-CN" sz="2400" dirty="0"/>
              <a:t>) &amp; ~(0x1&lt;&lt;7), gpx2dat);</a:t>
            </a:r>
            <a:endParaRPr lang="en-US" altLang="zh-CN" sz="2400" dirty="0"/>
          </a:p>
          <a:p>
            <a:pPr marL="0" indent="0">
              <a:buNone/>
            </a:pPr>
            <a:r>
              <a:rPr lang="en-US" altLang="zh-CN" sz="2400" dirty="0"/>
              <a:t>}</a:t>
            </a:r>
            <a:endParaRPr lang="en-US" altLang="zh-CN" sz="2400" dirty="0"/>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9.1.6</a:t>
            </a:r>
            <a:r>
              <a:rPr lang="zh-CN" altLang="en-US" sz="3200" dirty="0" smtClean="0">
                <a:solidFill>
                  <a:schemeClr val="bg1"/>
                </a:solidFill>
              </a:rPr>
              <a:t>　编写</a:t>
            </a:r>
            <a:r>
              <a:rPr lang="en-US" altLang="zh-CN" sz="3200" dirty="0" smtClean="0">
                <a:solidFill>
                  <a:schemeClr val="bg1"/>
                </a:solidFill>
              </a:rPr>
              <a:t>LED</a:t>
            </a:r>
            <a:r>
              <a:rPr lang="zh-CN" altLang="en-US" sz="3200" dirty="0" smtClean="0">
                <a:solidFill>
                  <a:schemeClr val="bg1"/>
                </a:solidFill>
              </a:rPr>
              <a:t>驱动程序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189034" y="1195753"/>
            <a:ext cx="8765931" cy="5662247"/>
          </a:xfrm>
        </p:spPr>
        <p:txBody>
          <a:bodyPr/>
          <a:lstStyle/>
          <a:p>
            <a:pPr marL="0" indent="0">
              <a:lnSpc>
                <a:spcPct val="150000"/>
              </a:lnSpc>
              <a:buNone/>
            </a:pPr>
            <a:r>
              <a:rPr lang="en-US" altLang="zh-CN" dirty="0">
                <a:solidFill>
                  <a:srgbClr val="FF0000"/>
                </a:solidFill>
              </a:rPr>
              <a:t>//</a:t>
            </a:r>
            <a:r>
              <a:rPr lang="zh-CN" altLang="en-US" dirty="0" smtClean="0">
                <a:solidFill>
                  <a:srgbClr val="FF0000"/>
                </a:solidFill>
              </a:rPr>
              <a:t>初始化驱动程序结构体</a:t>
            </a:r>
            <a:endParaRPr lang="en-US" altLang="zh-CN" dirty="0">
              <a:solidFill>
                <a:srgbClr val="FF0000"/>
              </a:solidFill>
            </a:endParaRPr>
          </a:p>
          <a:p>
            <a:pPr marL="0" indent="0">
              <a:lnSpc>
                <a:spcPct val="150000"/>
              </a:lnSpc>
              <a:buNone/>
            </a:pPr>
            <a:r>
              <a:rPr lang="en-US" altLang="zh-CN" dirty="0" err="1" smtClean="0"/>
              <a:t>struct</a:t>
            </a:r>
            <a:r>
              <a:rPr lang="en-US" altLang="zh-CN" dirty="0" smtClean="0"/>
              <a:t> </a:t>
            </a:r>
            <a:r>
              <a:rPr lang="en-US" altLang="zh-CN" dirty="0" err="1"/>
              <a:t>file_operations</a:t>
            </a:r>
            <a:r>
              <a:rPr lang="en-US" altLang="zh-CN" dirty="0"/>
              <a:t> s5pv210_led_fops = </a:t>
            </a:r>
            <a:r>
              <a:rPr lang="en-US" altLang="zh-CN" dirty="0" smtClean="0"/>
              <a:t>{</a:t>
            </a:r>
            <a:endParaRPr lang="en-US" altLang="zh-CN" dirty="0" smtClean="0"/>
          </a:p>
          <a:p>
            <a:pPr marL="0" indent="0">
              <a:lnSpc>
                <a:spcPct val="150000"/>
              </a:lnSpc>
              <a:buNone/>
            </a:pPr>
            <a:r>
              <a:rPr lang="en-US" altLang="zh-CN" dirty="0"/>
              <a:t>	.owner = THIS_MODULE,</a:t>
            </a:r>
            <a:endParaRPr lang="en-US" altLang="zh-CN" dirty="0"/>
          </a:p>
          <a:p>
            <a:pPr marL="0" indent="0">
              <a:lnSpc>
                <a:spcPct val="150000"/>
              </a:lnSpc>
              <a:buNone/>
            </a:pPr>
            <a:r>
              <a:rPr lang="en-US" altLang="zh-CN" dirty="0">
                <a:solidFill>
                  <a:srgbClr val="FF0000"/>
                </a:solidFill>
              </a:rPr>
              <a:t>	.open = s5pv210_led_open,</a:t>
            </a:r>
            <a:endParaRPr lang="en-US" altLang="zh-CN" dirty="0">
              <a:solidFill>
                <a:srgbClr val="FF0000"/>
              </a:solidFill>
            </a:endParaRPr>
          </a:p>
          <a:p>
            <a:pPr marL="0" indent="0">
              <a:lnSpc>
                <a:spcPct val="150000"/>
              </a:lnSpc>
              <a:buNone/>
            </a:pPr>
            <a:r>
              <a:rPr lang="en-US" altLang="zh-CN" dirty="0">
                <a:solidFill>
                  <a:srgbClr val="FF0000"/>
                </a:solidFill>
              </a:rPr>
              <a:t>	.release = s5pv210_led_release,</a:t>
            </a:r>
            <a:endParaRPr lang="en-US" altLang="zh-CN" dirty="0">
              <a:solidFill>
                <a:srgbClr val="FF0000"/>
              </a:solidFill>
            </a:endParaRPr>
          </a:p>
          <a:p>
            <a:pPr marL="0" indent="0">
              <a:lnSpc>
                <a:spcPct val="150000"/>
              </a:lnSpc>
              <a:buNone/>
            </a:pPr>
            <a:r>
              <a:rPr lang="en-US" altLang="zh-CN" dirty="0">
                <a:solidFill>
                  <a:srgbClr val="FF0000"/>
                </a:solidFill>
              </a:rPr>
              <a:t>	.</a:t>
            </a:r>
            <a:r>
              <a:rPr lang="en-US" altLang="zh-CN" dirty="0" err="1">
                <a:solidFill>
                  <a:srgbClr val="FF0000"/>
                </a:solidFill>
              </a:rPr>
              <a:t>unlocked_ioctl</a:t>
            </a:r>
            <a:r>
              <a:rPr lang="en-US" altLang="zh-CN" dirty="0">
                <a:solidFill>
                  <a:srgbClr val="FF0000"/>
                </a:solidFill>
              </a:rPr>
              <a:t> = s5pv210_led_unlocked_ioctl</a:t>
            </a:r>
            <a:r>
              <a:rPr lang="en-US" altLang="zh-CN" dirty="0"/>
              <a:t>,</a:t>
            </a:r>
            <a:endParaRPr lang="en-US" altLang="zh-CN" dirty="0"/>
          </a:p>
          <a:p>
            <a:pPr marL="0" indent="0">
              <a:lnSpc>
                <a:spcPct val="150000"/>
              </a:lnSpc>
              <a:buNone/>
            </a:pPr>
            <a:r>
              <a:rPr lang="en-US" altLang="zh-CN" dirty="0"/>
              <a:t>};</a:t>
            </a:r>
            <a:endParaRPr lang="en-US" altLang="zh-CN" dirty="0"/>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9.1.6</a:t>
            </a:r>
            <a:r>
              <a:rPr lang="zh-CN" altLang="en-US" sz="3200" dirty="0" smtClean="0">
                <a:solidFill>
                  <a:schemeClr val="bg1"/>
                </a:solidFill>
              </a:rPr>
              <a:t>　编写</a:t>
            </a:r>
            <a:r>
              <a:rPr lang="en-US" altLang="zh-CN" sz="3200" dirty="0" smtClean="0">
                <a:solidFill>
                  <a:schemeClr val="bg1"/>
                </a:solidFill>
              </a:rPr>
              <a:t>LED</a:t>
            </a:r>
            <a:r>
              <a:rPr lang="zh-CN" altLang="en-US" sz="3200" dirty="0" smtClean="0">
                <a:solidFill>
                  <a:schemeClr val="bg1"/>
                </a:solidFill>
              </a:rPr>
              <a:t>驱动程序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189034" y="1195753"/>
            <a:ext cx="8765931" cy="5662247"/>
          </a:xfrm>
        </p:spPr>
        <p:txBody>
          <a:bodyPr/>
          <a:lstStyle/>
          <a:p>
            <a:pPr marL="0" indent="0">
              <a:buNone/>
            </a:pPr>
            <a:r>
              <a:rPr lang="en-US" altLang="zh-CN" dirty="0"/>
              <a:t>static </a:t>
            </a:r>
            <a:r>
              <a:rPr lang="en-US" altLang="zh-CN" dirty="0" err="1"/>
              <a:t>int</a:t>
            </a:r>
            <a:r>
              <a:rPr lang="en-US" altLang="zh-CN" dirty="0"/>
              <a:t> s5pv210_led_init(void</a:t>
            </a:r>
            <a:r>
              <a:rPr lang="en-US" altLang="zh-CN" dirty="0" smtClean="0"/>
              <a:t>)    </a:t>
            </a:r>
            <a:r>
              <a:rPr lang="en-US" altLang="zh-CN" dirty="0" smtClean="0">
                <a:solidFill>
                  <a:srgbClr val="FF0000"/>
                </a:solidFill>
              </a:rPr>
              <a:t>//</a:t>
            </a:r>
            <a:r>
              <a:rPr lang="zh-CN" altLang="en-US" dirty="0" smtClean="0">
                <a:solidFill>
                  <a:srgbClr val="FF0000"/>
                </a:solidFill>
              </a:rPr>
              <a:t>驱动程序初始化</a:t>
            </a:r>
            <a:endParaRPr lang="en-US" altLang="zh-CN" dirty="0">
              <a:solidFill>
                <a:srgbClr val="FF0000"/>
              </a:solidFill>
            </a:endParaRPr>
          </a:p>
          <a:p>
            <a:pPr marL="0" indent="0">
              <a:buNone/>
            </a:pPr>
            <a:r>
              <a:rPr lang="en-US" altLang="zh-CN" dirty="0"/>
              <a:t>{</a:t>
            </a:r>
            <a:endParaRPr lang="en-US" altLang="zh-CN" dirty="0"/>
          </a:p>
          <a:p>
            <a:pPr marL="0" indent="0">
              <a:buNone/>
            </a:pPr>
            <a:r>
              <a:rPr lang="en-US" altLang="zh-CN" dirty="0"/>
              <a:t>	</a:t>
            </a:r>
            <a:r>
              <a:rPr lang="en-US" altLang="zh-CN" dirty="0" err="1"/>
              <a:t>dev_t</a:t>
            </a:r>
            <a:r>
              <a:rPr lang="en-US" altLang="zh-CN" dirty="0"/>
              <a:t> </a:t>
            </a:r>
            <a:r>
              <a:rPr lang="en-US" altLang="zh-CN" dirty="0" err="1"/>
              <a:t>devno</a:t>
            </a:r>
            <a:r>
              <a:rPr lang="en-US" altLang="zh-CN" dirty="0"/>
              <a:t> = MKDEV(LED_MA, LED_MI); </a:t>
            </a:r>
            <a:endParaRPr lang="en-US" altLang="zh-CN" dirty="0"/>
          </a:p>
          <a:p>
            <a:pPr marL="0" indent="0">
              <a:buNone/>
            </a:pPr>
            <a:r>
              <a:rPr lang="en-US" altLang="zh-CN" dirty="0"/>
              <a:t>	</a:t>
            </a:r>
            <a:r>
              <a:rPr lang="en-US" altLang="zh-CN" dirty="0" err="1"/>
              <a:t>int</a:t>
            </a:r>
            <a:r>
              <a:rPr lang="en-US" altLang="zh-CN" dirty="0"/>
              <a:t> ret;</a:t>
            </a:r>
            <a:endParaRPr lang="en-US" altLang="zh-CN" dirty="0"/>
          </a:p>
          <a:p>
            <a:pPr marL="0" indent="0">
              <a:buNone/>
            </a:pPr>
            <a:r>
              <a:rPr lang="en-US" altLang="zh-CN" dirty="0"/>
              <a:t>	ret = </a:t>
            </a:r>
            <a:r>
              <a:rPr lang="en-US" altLang="zh-CN" dirty="0" err="1" smtClean="0"/>
              <a:t>register_chrdev_region</a:t>
            </a:r>
            <a:endParaRPr lang="en-US" altLang="zh-CN" dirty="0" smtClean="0"/>
          </a:p>
          <a:p>
            <a:pPr marL="0" indent="0">
              <a:buNone/>
            </a:pPr>
            <a:r>
              <a:rPr lang="en-US" altLang="zh-CN" dirty="0"/>
              <a:t> </a:t>
            </a:r>
            <a:r>
              <a:rPr lang="en-US" altLang="zh-CN" dirty="0" smtClean="0"/>
              <a:t>                                        (</a:t>
            </a:r>
            <a:r>
              <a:rPr lang="en-US" altLang="zh-CN" dirty="0" err="1"/>
              <a:t>devno</a:t>
            </a:r>
            <a:r>
              <a:rPr lang="en-US" altLang="zh-CN" dirty="0"/>
              <a:t>, LED_NUM, "</a:t>
            </a:r>
            <a:r>
              <a:rPr lang="en-US" altLang="zh-CN" dirty="0" err="1"/>
              <a:t>newled</a:t>
            </a:r>
            <a:r>
              <a:rPr lang="en-US" altLang="zh-CN" dirty="0"/>
              <a:t>");</a:t>
            </a:r>
            <a:endParaRPr lang="en-US" altLang="zh-CN" dirty="0"/>
          </a:p>
          <a:p>
            <a:pPr marL="0" indent="0">
              <a:buNone/>
            </a:pPr>
            <a:r>
              <a:rPr lang="en-US" altLang="zh-CN" dirty="0"/>
              <a:t>	</a:t>
            </a:r>
            <a:r>
              <a:rPr lang="en-US" altLang="zh-CN" dirty="0" err="1" smtClean="0"/>
              <a:t>cdev_init</a:t>
            </a:r>
            <a:r>
              <a:rPr lang="en-US" altLang="zh-CN" dirty="0"/>
              <a:t>(&amp;</a:t>
            </a:r>
            <a:r>
              <a:rPr lang="en-US" altLang="zh-CN" dirty="0" err="1"/>
              <a:t>cdev</a:t>
            </a:r>
            <a:r>
              <a:rPr lang="en-US" altLang="zh-CN" dirty="0"/>
              <a:t>, &amp;s5pv210_led_fops);</a:t>
            </a:r>
            <a:endParaRPr lang="en-US" altLang="zh-CN" dirty="0"/>
          </a:p>
          <a:p>
            <a:pPr marL="0" indent="0">
              <a:buNone/>
            </a:pPr>
            <a:r>
              <a:rPr lang="en-US" altLang="zh-CN" dirty="0"/>
              <a:t>	</a:t>
            </a:r>
            <a:r>
              <a:rPr lang="en-US" altLang="zh-CN" dirty="0" err="1"/>
              <a:t>cdev.owner</a:t>
            </a:r>
            <a:r>
              <a:rPr lang="en-US" altLang="zh-CN" dirty="0"/>
              <a:t> = THIS_MODULE;</a:t>
            </a:r>
            <a:endParaRPr lang="en-US" altLang="zh-CN" dirty="0"/>
          </a:p>
          <a:p>
            <a:pPr marL="0" indent="0">
              <a:buNone/>
            </a:pPr>
            <a:r>
              <a:rPr lang="da-DK" altLang="zh-CN" dirty="0"/>
              <a:t>	ret = cdev_add(&amp;cdev, devno, LED_NUM);</a:t>
            </a:r>
            <a:endParaRPr lang="da-DK" altLang="zh-CN" dirty="0"/>
          </a:p>
          <a:p>
            <a:pPr marL="0" indent="0">
              <a:buNone/>
            </a:pPr>
            <a:r>
              <a:rPr lang="en-US" altLang="zh-CN" dirty="0"/>
              <a:t>	</a:t>
            </a:r>
            <a:r>
              <a:rPr lang="en-US" altLang="zh-CN" dirty="0">
                <a:solidFill>
                  <a:srgbClr val="FF0000"/>
                </a:solidFill>
              </a:rPr>
              <a:t>ret = fs4412_led_ioremap();</a:t>
            </a:r>
            <a:endParaRPr lang="en-US" altLang="zh-CN" dirty="0">
              <a:solidFill>
                <a:srgbClr val="FF0000"/>
              </a:solidFill>
            </a:endParaRPr>
          </a:p>
          <a:p>
            <a:pPr marL="0" indent="0">
              <a:buNone/>
            </a:pPr>
            <a:r>
              <a:rPr lang="en-US" altLang="zh-CN" dirty="0"/>
              <a:t>	</a:t>
            </a:r>
            <a:r>
              <a:rPr lang="en-US" altLang="zh-CN" dirty="0">
                <a:solidFill>
                  <a:srgbClr val="FF0000"/>
                </a:solidFill>
              </a:rPr>
              <a:t>fs4412_led_io_init();</a:t>
            </a:r>
            <a:endParaRPr lang="en-US" altLang="zh-CN" dirty="0">
              <a:solidFill>
                <a:srgbClr val="FF0000"/>
              </a:solidFill>
            </a:endParaRPr>
          </a:p>
          <a:p>
            <a:pPr marL="0" indent="0">
              <a:buNone/>
            </a:pPr>
            <a:r>
              <a:rPr lang="en-US" altLang="zh-CN" dirty="0"/>
              <a:t>	</a:t>
            </a:r>
            <a:r>
              <a:rPr lang="en-US" altLang="zh-CN" dirty="0" err="1"/>
              <a:t>printk</a:t>
            </a:r>
            <a:r>
              <a:rPr lang="en-US" altLang="zh-CN" dirty="0"/>
              <a:t>("Led </a:t>
            </a:r>
            <a:r>
              <a:rPr lang="en-US" altLang="zh-CN" dirty="0" err="1"/>
              <a:t>init</a:t>
            </a:r>
            <a:r>
              <a:rPr lang="en-US" altLang="zh-CN" dirty="0"/>
              <a:t>\n</a:t>
            </a:r>
            <a:r>
              <a:rPr lang="en-US" altLang="zh-CN" dirty="0" smtClean="0"/>
              <a:t>");}</a:t>
            </a:r>
            <a:endParaRPr lang="en-US" altLang="zh-CN" dirty="0"/>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9.1.6</a:t>
            </a:r>
            <a:r>
              <a:rPr lang="zh-CN" altLang="en-US" sz="3200" dirty="0" smtClean="0">
                <a:solidFill>
                  <a:schemeClr val="bg1"/>
                </a:solidFill>
              </a:rPr>
              <a:t>　编写</a:t>
            </a:r>
            <a:r>
              <a:rPr lang="en-US" altLang="zh-CN" sz="3200" dirty="0" smtClean="0">
                <a:solidFill>
                  <a:schemeClr val="bg1"/>
                </a:solidFill>
              </a:rPr>
              <a:t>LED</a:t>
            </a:r>
            <a:r>
              <a:rPr lang="zh-CN" altLang="en-US" sz="3200" dirty="0" smtClean="0">
                <a:solidFill>
                  <a:schemeClr val="bg1"/>
                </a:solidFill>
              </a:rPr>
              <a:t>驱动程序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189035" y="1195753"/>
            <a:ext cx="8374674" cy="5662247"/>
          </a:xfrm>
        </p:spPr>
        <p:txBody>
          <a:bodyPr/>
          <a:lstStyle/>
          <a:p>
            <a:pPr marL="0" indent="0">
              <a:buNone/>
            </a:pPr>
            <a:r>
              <a:rPr lang="en-US" altLang="zh-CN" sz="2800" dirty="0"/>
              <a:t>static void s5pv210_led_exit(void)</a:t>
            </a:r>
            <a:endParaRPr lang="en-US" altLang="zh-CN" sz="2800" dirty="0"/>
          </a:p>
          <a:p>
            <a:pPr marL="0" indent="0">
              <a:buNone/>
            </a:pPr>
            <a:r>
              <a:rPr lang="en-US" altLang="zh-CN" sz="2800" dirty="0"/>
              <a:t>{</a:t>
            </a:r>
            <a:endParaRPr lang="en-US" altLang="zh-CN" sz="2800" dirty="0"/>
          </a:p>
          <a:p>
            <a:pPr marL="0" indent="0">
              <a:buNone/>
            </a:pPr>
            <a:r>
              <a:rPr lang="en-US" altLang="zh-CN" sz="2800" dirty="0"/>
              <a:t>	</a:t>
            </a:r>
            <a:r>
              <a:rPr lang="en-US" altLang="zh-CN" sz="2800" dirty="0" err="1"/>
              <a:t>dev_t</a:t>
            </a:r>
            <a:r>
              <a:rPr lang="en-US" altLang="zh-CN" sz="2800" dirty="0"/>
              <a:t> </a:t>
            </a:r>
            <a:r>
              <a:rPr lang="en-US" altLang="zh-CN" sz="2800" dirty="0" err="1"/>
              <a:t>devno</a:t>
            </a:r>
            <a:r>
              <a:rPr lang="en-US" altLang="zh-CN" sz="2800" dirty="0"/>
              <a:t> = MKDEV(LED_MA, LED_MI);</a:t>
            </a:r>
            <a:endParaRPr lang="en-US" altLang="zh-CN" sz="2800" dirty="0"/>
          </a:p>
          <a:p>
            <a:pPr marL="0" indent="0">
              <a:buNone/>
            </a:pPr>
            <a:r>
              <a:rPr lang="en-US" altLang="zh-CN" sz="2800" dirty="0"/>
              <a:t>	fs4412_led_iounmap();</a:t>
            </a:r>
            <a:endParaRPr lang="en-US" altLang="zh-CN" sz="2800" dirty="0"/>
          </a:p>
          <a:p>
            <a:pPr marL="0" indent="0">
              <a:buNone/>
            </a:pPr>
            <a:r>
              <a:rPr lang="en-US" altLang="zh-CN" sz="2800" dirty="0"/>
              <a:t>	</a:t>
            </a:r>
            <a:r>
              <a:rPr lang="en-US" altLang="zh-CN" sz="2800" dirty="0" err="1"/>
              <a:t>cdev_del</a:t>
            </a:r>
            <a:r>
              <a:rPr lang="en-US" altLang="zh-CN" sz="2800" dirty="0"/>
              <a:t>(&amp;</a:t>
            </a:r>
            <a:r>
              <a:rPr lang="en-US" altLang="zh-CN" sz="2800" dirty="0" err="1"/>
              <a:t>cdev</a:t>
            </a:r>
            <a:r>
              <a:rPr lang="en-US" altLang="zh-CN" sz="2800" dirty="0"/>
              <a:t>);</a:t>
            </a:r>
            <a:endParaRPr lang="en-US" altLang="zh-CN" sz="2800" dirty="0"/>
          </a:p>
          <a:p>
            <a:pPr marL="0" indent="0">
              <a:buNone/>
            </a:pPr>
            <a:r>
              <a:rPr lang="en-US" altLang="zh-CN" sz="2800" dirty="0"/>
              <a:t>	</a:t>
            </a:r>
            <a:r>
              <a:rPr lang="en-US" altLang="zh-CN" sz="2800" dirty="0" err="1"/>
              <a:t>unregister_chrdev_region</a:t>
            </a:r>
            <a:r>
              <a:rPr lang="en-US" altLang="zh-CN" sz="2800" dirty="0"/>
              <a:t>(</a:t>
            </a:r>
            <a:r>
              <a:rPr lang="en-US" altLang="zh-CN" sz="2800" dirty="0" err="1"/>
              <a:t>devno</a:t>
            </a:r>
            <a:r>
              <a:rPr lang="en-US" altLang="zh-CN" sz="2800" dirty="0"/>
              <a:t>, LED_NUM);</a:t>
            </a:r>
            <a:endParaRPr lang="en-US" altLang="zh-CN" sz="2800" dirty="0"/>
          </a:p>
          <a:p>
            <a:pPr marL="0" indent="0">
              <a:buNone/>
            </a:pPr>
            <a:r>
              <a:rPr lang="en-US" altLang="zh-CN" sz="2800" dirty="0"/>
              <a:t>	</a:t>
            </a:r>
            <a:r>
              <a:rPr lang="en-US" altLang="zh-CN" sz="2800" dirty="0" err="1"/>
              <a:t>printk</a:t>
            </a:r>
            <a:r>
              <a:rPr lang="en-US" altLang="zh-CN" sz="2800" dirty="0"/>
              <a:t>("Led exit\n");</a:t>
            </a:r>
            <a:endParaRPr lang="en-US" altLang="zh-CN" sz="2800" dirty="0"/>
          </a:p>
          <a:p>
            <a:pPr marL="0" indent="0">
              <a:buNone/>
            </a:pPr>
            <a:r>
              <a:rPr lang="en-US" altLang="zh-CN" sz="2800" dirty="0" smtClean="0"/>
              <a:t>}</a:t>
            </a:r>
            <a:endParaRPr lang="en-US" altLang="zh-CN" sz="2800" dirty="0" smtClean="0"/>
          </a:p>
          <a:p>
            <a:pPr marL="0" indent="0">
              <a:buNone/>
            </a:pPr>
            <a:r>
              <a:rPr lang="en-US" altLang="zh-CN" sz="2800" dirty="0" err="1" smtClean="0">
                <a:solidFill>
                  <a:srgbClr val="FF0000"/>
                </a:solidFill>
              </a:rPr>
              <a:t>module_init</a:t>
            </a:r>
            <a:r>
              <a:rPr lang="en-US" altLang="zh-CN" sz="2800" dirty="0" smtClean="0">
                <a:solidFill>
                  <a:srgbClr val="FF0000"/>
                </a:solidFill>
              </a:rPr>
              <a:t>(s5pv210_led_init</a:t>
            </a:r>
            <a:r>
              <a:rPr lang="en-US" altLang="zh-CN" sz="2800" dirty="0">
                <a:solidFill>
                  <a:srgbClr val="FF0000"/>
                </a:solidFill>
              </a:rPr>
              <a:t>);</a:t>
            </a:r>
            <a:endParaRPr lang="en-US" altLang="zh-CN" sz="2800" dirty="0">
              <a:solidFill>
                <a:srgbClr val="FF0000"/>
              </a:solidFill>
            </a:endParaRPr>
          </a:p>
          <a:p>
            <a:pPr marL="0" indent="0">
              <a:buNone/>
            </a:pPr>
            <a:r>
              <a:rPr lang="en-US" altLang="zh-CN" sz="2800" dirty="0" err="1">
                <a:solidFill>
                  <a:srgbClr val="FF0000"/>
                </a:solidFill>
              </a:rPr>
              <a:t>module_exit</a:t>
            </a:r>
            <a:r>
              <a:rPr lang="en-US" altLang="zh-CN" sz="2800" dirty="0">
                <a:solidFill>
                  <a:srgbClr val="FF0000"/>
                </a:solidFill>
              </a:rPr>
              <a:t>(s5pv210_led_exit);</a:t>
            </a:r>
            <a:endParaRPr lang="en-US" altLang="zh-CN" sz="2800" dirty="0">
              <a:solidFill>
                <a:srgbClr val="FF0000"/>
              </a:solidFill>
            </a:endParaRPr>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9.1.7</a:t>
            </a:r>
            <a:r>
              <a:rPr lang="zh-CN" altLang="en-US" sz="3200" dirty="0">
                <a:solidFill>
                  <a:schemeClr val="bg1"/>
                </a:solidFill>
              </a:rPr>
              <a:t>　编写</a:t>
            </a:r>
            <a:r>
              <a:rPr lang="en-US" altLang="zh-CN" sz="3200" dirty="0">
                <a:solidFill>
                  <a:schemeClr val="bg1"/>
                </a:solidFill>
              </a:rPr>
              <a:t>LED</a:t>
            </a:r>
            <a:r>
              <a:rPr lang="zh-CN" altLang="en-US" sz="3200" dirty="0">
                <a:solidFill>
                  <a:schemeClr val="bg1"/>
                </a:solidFill>
              </a:rPr>
              <a:t>用户应用程序 </a:t>
            </a:r>
            <a:endParaRPr lang="zh-CN" altLang="en-US" sz="3200" dirty="0">
              <a:solidFill>
                <a:schemeClr val="bg1"/>
              </a:solidFill>
            </a:endParaRPr>
          </a:p>
        </p:txBody>
      </p:sp>
      <p:sp>
        <p:nvSpPr>
          <p:cNvPr id="124931" name="Rectangle 3"/>
          <p:cNvSpPr>
            <a:spLocks noGrp="1" noChangeArrowheads="1"/>
          </p:cNvSpPr>
          <p:nvPr>
            <p:ph type="body" idx="1"/>
          </p:nvPr>
        </p:nvSpPr>
        <p:spPr>
          <a:xfrm>
            <a:off x="457200" y="1202715"/>
            <a:ext cx="8229600" cy="2286000"/>
          </a:xfrm>
        </p:spPr>
        <p:txBody>
          <a:bodyPr/>
          <a:lstStyle/>
          <a:p>
            <a:pPr>
              <a:lnSpc>
                <a:spcPct val="150000"/>
              </a:lnSpc>
            </a:pPr>
            <a:r>
              <a:rPr lang="zh-CN" altLang="en-US" dirty="0"/>
              <a:t>在编写用户应用程序过程中，考虑通过接口</a:t>
            </a:r>
            <a:r>
              <a:rPr lang="en-US" altLang="zh-CN" dirty="0"/>
              <a:t>open()</a:t>
            </a:r>
            <a:r>
              <a:rPr lang="zh-CN" altLang="en-US" dirty="0"/>
              <a:t>函数打开设备，再通过接口</a:t>
            </a:r>
            <a:r>
              <a:rPr lang="en-US" altLang="zh-CN" dirty="0" err="1"/>
              <a:t>ioctl</a:t>
            </a:r>
            <a:r>
              <a:rPr lang="en-US" altLang="zh-CN" dirty="0" smtClean="0"/>
              <a:t>( )</a:t>
            </a:r>
            <a:r>
              <a:rPr lang="zh-CN" altLang="en-US" dirty="0"/>
              <a:t>函数来实现对</a:t>
            </a:r>
            <a:r>
              <a:rPr lang="en-US" altLang="zh-CN" dirty="0"/>
              <a:t>LED</a:t>
            </a:r>
            <a:r>
              <a:rPr lang="zh-CN" altLang="en-US" dirty="0"/>
              <a:t>的控制功能。其调用关系如图</a:t>
            </a:r>
            <a:r>
              <a:rPr lang="en-US" altLang="zh-CN" dirty="0"/>
              <a:t>9.2</a:t>
            </a:r>
            <a:r>
              <a:rPr lang="zh-CN" altLang="en-US" dirty="0"/>
              <a:t>所示： </a:t>
            </a:r>
            <a:endParaRPr lang="zh-CN" altLang="en-US" dirty="0"/>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2493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8746" y="3323492"/>
            <a:ext cx="7924800" cy="2819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a:xfrm>
            <a:off x="189034" y="1195753"/>
            <a:ext cx="8765931" cy="5662247"/>
          </a:xfrm>
        </p:spPr>
        <p:txBody>
          <a:bodyPr/>
          <a:lstStyle/>
          <a:p>
            <a:pPr marL="0" indent="0">
              <a:buNone/>
            </a:pPr>
            <a:r>
              <a:rPr lang="en-US" altLang="zh-CN" dirty="0"/>
              <a:t>#include "fs4412_led.h"</a:t>
            </a:r>
            <a:endParaRPr lang="en-US" altLang="zh-CN" dirty="0"/>
          </a:p>
          <a:p>
            <a:pPr marL="0" indent="0">
              <a:buNone/>
            </a:pPr>
            <a:r>
              <a:rPr lang="en-US" altLang="zh-CN" dirty="0" err="1" smtClean="0"/>
              <a:t>int</a:t>
            </a:r>
            <a:r>
              <a:rPr lang="en-US" altLang="zh-CN" dirty="0" smtClean="0"/>
              <a:t> </a:t>
            </a:r>
            <a:r>
              <a:rPr lang="en-US" altLang="zh-CN" dirty="0"/>
              <a:t>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en-US" altLang="zh-CN" dirty="0"/>
          </a:p>
          <a:p>
            <a:pPr marL="0" indent="0">
              <a:buNone/>
            </a:pPr>
            <a:r>
              <a:rPr lang="en-US" altLang="zh-CN" dirty="0" smtClean="0"/>
              <a:t>{</a:t>
            </a:r>
            <a:r>
              <a:rPr lang="en-US" altLang="zh-CN" dirty="0"/>
              <a:t>	</a:t>
            </a:r>
            <a:r>
              <a:rPr lang="en-US" altLang="zh-CN" dirty="0" err="1"/>
              <a:t>int</a:t>
            </a:r>
            <a:r>
              <a:rPr lang="en-US" altLang="zh-CN" dirty="0"/>
              <a:t> </a:t>
            </a:r>
            <a:r>
              <a:rPr lang="en-US" altLang="zh-CN" dirty="0" err="1"/>
              <a:t>fd</a:t>
            </a:r>
            <a:r>
              <a:rPr lang="en-US" altLang="zh-CN" dirty="0"/>
              <a:t>;</a:t>
            </a:r>
            <a:endParaRPr lang="en-US" altLang="zh-CN" dirty="0"/>
          </a:p>
          <a:p>
            <a:pPr marL="0" indent="0">
              <a:buNone/>
            </a:pPr>
            <a:r>
              <a:rPr lang="en-US" altLang="zh-CN" dirty="0"/>
              <a:t>	</a:t>
            </a:r>
            <a:r>
              <a:rPr lang="en-US" altLang="zh-CN" dirty="0" err="1"/>
              <a:t>int</a:t>
            </a:r>
            <a:r>
              <a:rPr lang="en-US" altLang="zh-CN" dirty="0"/>
              <a:t> </a:t>
            </a:r>
            <a:r>
              <a:rPr lang="en-US" altLang="zh-CN" dirty="0" err="1"/>
              <a:t>i</a:t>
            </a:r>
            <a:r>
              <a:rPr lang="en-US" altLang="zh-CN" dirty="0"/>
              <a:t> = 1;</a:t>
            </a:r>
            <a:endParaRPr lang="en-US" altLang="zh-CN" dirty="0"/>
          </a:p>
          <a:p>
            <a:pPr marL="0" indent="0">
              <a:buNone/>
            </a:pPr>
            <a:r>
              <a:rPr lang="en-US" altLang="zh-CN" dirty="0"/>
              <a:t>	</a:t>
            </a:r>
            <a:r>
              <a:rPr lang="en-US" altLang="zh-CN" dirty="0" err="1"/>
              <a:t>fd</a:t>
            </a:r>
            <a:r>
              <a:rPr lang="en-US" altLang="zh-CN" dirty="0"/>
              <a:t> = </a:t>
            </a:r>
            <a:r>
              <a:rPr lang="en-US" altLang="zh-CN" dirty="0">
                <a:solidFill>
                  <a:srgbClr val="FF0000"/>
                </a:solidFill>
              </a:rPr>
              <a:t>open("/dev/led", O_RDWR);</a:t>
            </a:r>
            <a:endParaRPr lang="en-US" altLang="zh-CN" dirty="0">
              <a:solidFill>
                <a:srgbClr val="FF0000"/>
              </a:solidFill>
            </a:endParaRPr>
          </a:p>
          <a:p>
            <a:pPr marL="0" indent="0">
              <a:buNone/>
            </a:pPr>
            <a:r>
              <a:rPr lang="en-US" altLang="zh-CN" dirty="0"/>
              <a:t>	if (</a:t>
            </a:r>
            <a:r>
              <a:rPr lang="en-US" altLang="zh-CN" dirty="0" err="1"/>
              <a:t>fd</a:t>
            </a:r>
            <a:r>
              <a:rPr lang="en-US" altLang="zh-CN" dirty="0"/>
              <a:t> &lt; 0) </a:t>
            </a:r>
            <a:r>
              <a:rPr lang="en-US" altLang="zh-CN" dirty="0" smtClean="0"/>
              <a:t>{</a:t>
            </a:r>
            <a:r>
              <a:rPr lang="en-US" altLang="zh-CN" dirty="0"/>
              <a:t>	</a:t>
            </a:r>
            <a:r>
              <a:rPr lang="en-US" altLang="zh-CN" dirty="0" err="1" smtClean="0"/>
              <a:t>perror</a:t>
            </a:r>
            <a:r>
              <a:rPr lang="en-US" altLang="zh-CN" dirty="0"/>
              <a:t>("open</a:t>
            </a:r>
            <a:r>
              <a:rPr lang="en-US" altLang="zh-CN" dirty="0" smtClean="0"/>
              <a:t>");</a:t>
            </a:r>
            <a:r>
              <a:rPr lang="en-US" altLang="zh-CN" dirty="0"/>
              <a:t>	</a:t>
            </a:r>
            <a:r>
              <a:rPr lang="en-US" altLang="zh-CN" dirty="0" smtClean="0"/>
              <a:t>exit(1);</a:t>
            </a:r>
            <a:r>
              <a:rPr lang="zh-CN" altLang="en-US" dirty="0"/>
              <a:t>	</a:t>
            </a:r>
            <a:r>
              <a:rPr lang="en-US" altLang="zh-CN" dirty="0"/>
              <a:t>}</a:t>
            </a:r>
            <a:endParaRPr lang="en-US" altLang="zh-CN" dirty="0"/>
          </a:p>
          <a:p>
            <a:pPr marL="0" indent="0">
              <a:buNone/>
            </a:pPr>
            <a:r>
              <a:rPr lang="en-US" altLang="zh-CN" dirty="0"/>
              <a:t>	while(1)</a:t>
            </a:r>
            <a:endParaRPr lang="en-US" altLang="zh-CN" dirty="0"/>
          </a:p>
          <a:p>
            <a:pPr marL="0" indent="0">
              <a:buNone/>
            </a:pPr>
            <a:r>
              <a:rPr lang="zh-CN" altLang="en-US" dirty="0"/>
              <a:t>	</a:t>
            </a:r>
            <a:r>
              <a:rPr lang="en-US" altLang="zh-CN" dirty="0" smtClean="0"/>
              <a:t>{</a:t>
            </a:r>
            <a:r>
              <a:rPr lang="en-US" altLang="zh-CN" dirty="0"/>
              <a:t>	</a:t>
            </a:r>
            <a:r>
              <a:rPr lang="en-US" altLang="zh-CN" dirty="0" err="1">
                <a:solidFill>
                  <a:srgbClr val="FF0000"/>
                </a:solidFill>
              </a:rPr>
              <a:t>ioctl</a:t>
            </a:r>
            <a:r>
              <a:rPr lang="en-US" altLang="zh-CN" dirty="0">
                <a:solidFill>
                  <a:srgbClr val="FF0000"/>
                </a:solidFill>
              </a:rPr>
              <a:t>(</a:t>
            </a:r>
            <a:r>
              <a:rPr lang="en-US" altLang="zh-CN" dirty="0" err="1">
                <a:solidFill>
                  <a:srgbClr val="FF0000"/>
                </a:solidFill>
              </a:rPr>
              <a:t>fd</a:t>
            </a:r>
            <a:r>
              <a:rPr lang="en-US" altLang="zh-CN" dirty="0">
                <a:solidFill>
                  <a:srgbClr val="FF0000"/>
                </a:solidFill>
              </a:rPr>
              <a:t>, LED_ON, &amp;</a:t>
            </a:r>
            <a:r>
              <a:rPr lang="en-US" altLang="zh-CN" dirty="0" err="1">
                <a:solidFill>
                  <a:srgbClr val="FF0000"/>
                </a:solidFill>
              </a:rPr>
              <a:t>i</a:t>
            </a:r>
            <a:r>
              <a:rPr lang="en-US" altLang="zh-CN" dirty="0" smtClean="0">
                <a:solidFill>
                  <a:srgbClr val="FF0000"/>
                </a:solidFill>
              </a:rPr>
              <a:t>);</a:t>
            </a:r>
            <a:r>
              <a:rPr lang="en-US" altLang="zh-CN" dirty="0"/>
              <a:t>	</a:t>
            </a:r>
            <a:r>
              <a:rPr lang="en-US" altLang="zh-CN" dirty="0" smtClean="0"/>
              <a:t>sleep(1);</a:t>
            </a:r>
            <a:endParaRPr lang="en-US" altLang="zh-CN" dirty="0"/>
          </a:p>
          <a:p>
            <a:pPr marL="0" indent="0">
              <a:buNone/>
            </a:pPr>
            <a:r>
              <a:rPr lang="en-US" altLang="zh-CN" dirty="0"/>
              <a:t>		</a:t>
            </a:r>
            <a:r>
              <a:rPr lang="en-US" altLang="zh-CN" dirty="0" err="1"/>
              <a:t>ioctl</a:t>
            </a:r>
            <a:r>
              <a:rPr lang="en-US" altLang="zh-CN" dirty="0"/>
              <a:t>(</a:t>
            </a:r>
            <a:r>
              <a:rPr lang="en-US" altLang="zh-CN" dirty="0" err="1"/>
              <a:t>fd</a:t>
            </a:r>
            <a:r>
              <a:rPr lang="en-US" altLang="zh-CN" dirty="0"/>
              <a:t>, LED_OFF, &amp;</a:t>
            </a:r>
            <a:r>
              <a:rPr lang="en-US" altLang="zh-CN" dirty="0" err="1"/>
              <a:t>i</a:t>
            </a:r>
            <a:r>
              <a:rPr lang="en-US" altLang="zh-CN" dirty="0" smtClean="0"/>
              <a:t>);</a:t>
            </a:r>
            <a:r>
              <a:rPr lang="en-US" altLang="zh-CN" dirty="0"/>
              <a:t>	</a:t>
            </a:r>
            <a:r>
              <a:rPr lang="en-US" altLang="zh-CN" dirty="0" smtClean="0"/>
              <a:t>sleep(1);</a:t>
            </a:r>
            <a:endParaRPr lang="en-US" altLang="zh-CN" dirty="0"/>
          </a:p>
          <a:p>
            <a:pPr marL="0" indent="0">
              <a:buNone/>
            </a:pPr>
            <a:r>
              <a:rPr lang="en-US" altLang="zh-CN" dirty="0"/>
              <a:t>		if(++</a:t>
            </a:r>
            <a:r>
              <a:rPr lang="en-US" altLang="zh-CN" dirty="0" err="1"/>
              <a:t>i</a:t>
            </a:r>
            <a:r>
              <a:rPr lang="en-US" altLang="zh-CN" dirty="0"/>
              <a:t> == 5</a:t>
            </a:r>
            <a:r>
              <a:rPr lang="en-US" altLang="zh-CN" dirty="0" smtClean="0"/>
              <a:t>)</a:t>
            </a:r>
            <a:r>
              <a:rPr lang="en-US" altLang="zh-CN" dirty="0"/>
              <a:t>	</a:t>
            </a:r>
            <a:r>
              <a:rPr lang="en-US" altLang="zh-CN" dirty="0" err="1"/>
              <a:t>i</a:t>
            </a:r>
            <a:r>
              <a:rPr lang="en-US" altLang="zh-CN" dirty="0"/>
              <a:t> = 1;</a:t>
            </a:r>
            <a:endParaRPr lang="en-US" altLang="zh-CN" dirty="0"/>
          </a:p>
          <a:p>
            <a:pPr marL="0" indent="0">
              <a:buNone/>
            </a:pPr>
            <a:r>
              <a:rPr lang="zh-CN" altLang="en-US" dirty="0"/>
              <a:t>	</a:t>
            </a:r>
            <a:r>
              <a:rPr lang="en-US" altLang="zh-CN" dirty="0" smtClean="0"/>
              <a:t>}</a:t>
            </a:r>
            <a:r>
              <a:rPr lang="en-US" altLang="zh-CN" dirty="0"/>
              <a:t>	return 0;</a:t>
            </a:r>
            <a:endParaRPr lang="en-US" altLang="zh-CN" dirty="0"/>
          </a:p>
          <a:p>
            <a:pPr marL="0" indent="0">
              <a:buNone/>
            </a:pPr>
            <a:r>
              <a:rPr lang="en-US" altLang="zh-CN" dirty="0"/>
              <a:t>}</a:t>
            </a:r>
            <a:endParaRPr lang="en-US" altLang="zh-CN" dirty="0"/>
          </a:p>
        </p:txBody>
      </p:sp>
      <p:sp>
        <p:nvSpPr>
          <p:cNvPr id="124932" name="Rectangle 4"/>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 name="Rectangle 2"/>
          <p:cNvSpPr>
            <a:spLocks noGrp="1" noChangeArrowheads="1"/>
          </p:cNvSpPr>
          <p:nvPr>
            <p:ph type="title"/>
          </p:nvPr>
        </p:nvSpPr>
        <p:spPr>
          <a:xfrm>
            <a:off x="149468" y="193431"/>
            <a:ext cx="8229600" cy="808892"/>
          </a:xfrm>
        </p:spPr>
        <p:txBody>
          <a:bodyPr/>
          <a:lstStyle/>
          <a:p>
            <a:r>
              <a:rPr lang="en-US" altLang="zh-CN" sz="3200" dirty="0" smtClean="0">
                <a:solidFill>
                  <a:schemeClr val="bg1"/>
                </a:solidFill>
              </a:rPr>
              <a:t>9.1.7</a:t>
            </a:r>
            <a:r>
              <a:rPr lang="zh-CN" altLang="en-US" sz="3200" dirty="0">
                <a:solidFill>
                  <a:schemeClr val="bg1"/>
                </a:solidFill>
              </a:rPr>
              <a:t>　编写</a:t>
            </a:r>
            <a:r>
              <a:rPr lang="en-US" altLang="zh-CN" sz="3200" dirty="0">
                <a:solidFill>
                  <a:schemeClr val="bg1"/>
                </a:solidFill>
              </a:rPr>
              <a:t>LED</a:t>
            </a:r>
            <a:r>
              <a:rPr lang="zh-CN" altLang="en-US" sz="3200" dirty="0">
                <a:solidFill>
                  <a:schemeClr val="bg1"/>
                </a:solidFill>
              </a:rPr>
              <a:t>用户应用程序 </a:t>
            </a:r>
            <a:endParaRPr lang="zh-CN" altLang="en-US" sz="3200" dirty="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28648" y="1484285"/>
            <a:ext cx="5792841" cy="4052943"/>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9.1 </a:t>
            </a:r>
            <a:r>
              <a:rPr lang="zh-CN" altLang="en-US" b="1" kern="0" dirty="0" smtClean="0">
                <a:solidFill>
                  <a:srgbClr val="0000CC"/>
                </a:solidFill>
                <a:latin typeface="+mn-lt"/>
                <a:ea typeface="+mn-ea"/>
              </a:rPr>
              <a:t>通用</a:t>
            </a:r>
            <a:r>
              <a:rPr lang="en-US" altLang="zh-CN" b="1" kern="0" dirty="0" smtClean="0">
                <a:solidFill>
                  <a:srgbClr val="0000CC"/>
                </a:solidFill>
                <a:latin typeface="+mn-lt"/>
                <a:ea typeface="+mn-ea"/>
              </a:rPr>
              <a:t>IO</a:t>
            </a:r>
            <a:r>
              <a:rPr lang="zh-CN" altLang="en-US" b="1" kern="0" dirty="0" smtClean="0">
                <a:solidFill>
                  <a:srgbClr val="0000CC"/>
                </a:solidFill>
                <a:latin typeface="+mn-lt"/>
                <a:ea typeface="+mn-ea"/>
              </a:rPr>
              <a:t>接口驱动程序设计</a:t>
            </a:r>
            <a:endParaRPr lang="en-US" altLang="zh-CN" b="1" kern="0" dirty="0" smtClean="0">
              <a:solidFill>
                <a:srgbClr val="0000CC"/>
              </a:solidFill>
              <a:latin typeface="+mn-lt"/>
              <a:ea typeface="+mn-ea"/>
            </a:endParaRPr>
          </a:p>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FF0000"/>
                </a:solidFill>
                <a:latin typeface="+mn-lt"/>
                <a:ea typeface="+mn-ea"/>
              </a:rPr>
              <a:t>9.2 </a:t>
            </a:r>
            <a:r>
              <a:rPr lang="zh-CN" altLang="en-US" b="1" kern="0" dirty="0" smtClean="0">
                <a:solidFill>
                  <a:srgbClr val="FF0000"/>
                </a:solidFill>
                <a:latin typeface="+mn-lt"/>
                <a:ea typeface="+mn-ea"/>
              </a:rPr>
              <a:t>键盘驱动程序设计</a:t>
            </a:r>
            <a:endParaRPr lang="en-US" altLang="zh-CN" b="1" kern="0" dirty="0" smtClean="0">
              <a:solidFill>
                <a:srgbClr val="FF0000"/>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kumimoji="0" lang="en-US" altLang="zh-CN" b="1" kern="0" dirty="0" smtClean="0">
                <a:solidFill>
                  <a:srgbClr val="0000CC"/>
                </a:solidFill>
                <a:latin typeface="+mn-lt"/>
                <a:ea typeface="+mn-ea"/>
              </a:rPr>
              <a:t>9.3 </a:t>
            </a:r>
            <a:r>
              <a:rPr kumimoji="0" lang="zh-CN" altLang="en-US" b="1" kern="0" dirty="0" smtClean="0">
                <a:solidFill>
                  <a:srgbClr val="0000CC"/>
                </a:solidFill>
                <a:latin typeface="+mn-lt"/>
                <a:ea typeface="+mn-ea"/>
              </a:rPr>
              <a:t>直流电机驱动设计</a:t>
            </a:r>
            <a:endParaRPr kumimoji="0"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9.4 </a:t>
            </a:r>
            <a:r>
              <a:rPr lang="zh-CN" altLang="en-US" b="1" kern="0" dirty="0" smtClean="0">
                <a:solidFill>
                  <a:srgbClr val="0000CC"/>
                </a:solidFill>
                <a:latin typeface="+mn-lt"/>
                <a:ea typeface="+mn-ea"/>
              </a:rPr>
              <a:t>步进电机驱动设计</a:t>
            </a:r>
            <a:endParaRPr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kumimoji="0" lang="en-US" altLang="zh-CN" b="1" kern="0" dirty="0" smtClean="0">
                <a:solidFill>
                  <a:srgbClr val="0000CC"/>
                </a:solidFill>
                <a:latin typeface="+mn-lt"/>
                <a:ea typeface="+mn-ea"/>
              </a:rPr>
              <a:t>9.5  </a:t>
            </a:r>
            <a:r>
              <a:rPr kumimoji="0" lang="zh-CN" altLang="en-US" b="1" kern="0" dirty="0" smtClean="0">
                <a:solidFill>
                  <a:srgbClr val="0000CC"/>
                </a:solidFill>
                <a:latin typeface="+mn-lt"/>
                <a:ea typeface="+mn-ea"/>
              </a:rPr>
              <a:t>数码管驱动程序设计</a:t>
            </a:r>
            <a:endParaRPr kumimoji="0" lang="en-US" altLang="zh-CN" b="1" kern="0" dirty="0" smtClean="0">
              <a:solidFill>
                <a:srgbClr val="0000CC"/>
              </a:solidFill>
              <a:latin typeface="+mn-lt"/>
              <a:ea typeface="+mn-ea"/>
            </a:endParaRPr>
          </a:p>
        </p:txBody>
      </p:sp>
      <p:sp>
        <p:nvSpPr>
          <p:cNvPr id="5" name="Rectangle 2"/>
          <p:cNvSpPr txBox="1">
            <a:spLocks noChangeArrowheads="1"/>
          </p:cNvSpPr>
          <p:nvPr/>
        </p:nvSpPr>
        <p:spPr bwMode="black">
          <a:xfrm>
            <a:off x="357158" y="28572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ea"/>
                <a:ea typeface="+mn-ea"/>
                <a:cs typeface="+mj-cs"/>
              </a:rPr>
              <a:t>第</a:t>
            </a:r>
            <a:r>
              <a:rPr lang="en-US" altLang="zh-CN" sz="3600" b="1" kern="0" dirty="0" smtClean="0">
                <a:solidFill>
                  <a:srgbClr val="0000CC"/>
                </a:solidFill>
                <a:latin typeface="+mn-ea"/>
                <a:ea typeface="+mn-ea"/>
                <a:cs typeface="+mj-cs"/>
              </a:rPr>
              <a:t>9</a:t>
            </a:r>
            <a:r>
              <a:rPr lang="zh-CN" altLang="en-US" sz="3600" b="1" kern="0" dirty="0" smtClean="0">
                <a:solidFill>
                  <a:srgbClr val="0000CC"/>
                </a:solidFill>
                <a:latin typeface="+mn-ea"/>
                <a:ea typeface="+mn-ea"/>
                <a:cs typeface="+mj-cs"/>
              </a:rPr>
              <a:t>章 设备驱动程序开发实例</a:t>
            </a:r>
            <a:endParaRPr lang="zh-CN" altLang="en-US" sz="3600" b="1" kern="0" dirty="0" smtClean="0">
              <a:solidFill>
                <a:srgbClr val="0000CC"/>
              </a:solidFill>
              <a:latin typeface="+mn-ea"/>
              <a:ea typeface="+mn-ea"/>
              <a:cs typeface="+mj-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rPr>
              <a:t>GPIO</a:t>
            </a:r>
            <a:r>
              <a:rPr lang="zh-CN" altLang="en-US" dirty="0" smtClean="0">
                <a:solidFill>
                  <a:srgbClr val="0000CC"/>
                </a:solidFill>
              </a:rPr>
              <a:t>引脚</a:t>
            </a:r>
            <a:endParaRPr lang="zh-CN" altLang="en-US" dirty="0">
              <a:solidFill>
                <a:srgbClr val="0000CC"/>
              </a:solidFill>
            </a:endParaRPr>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26471" r="20956"/>
          <a:stretch>
            <a:fillRect/>
          </a:stretch>
        </p:blipFill>
        <p:spPr>
          <a:xfrm>
            <a:off x="0" y="1796999"/>
            <a:ext cx="3131127" cy="4285147"/>
          </a:xfrm>
          <a:prstGeom prst="rect">
            <a:avLst/>
          </a:prstGeom>
        </p:spPr>
      </p:pic>
      <p:pic>
        <p:nvPicPr>
          <p:cNvPr id="2052" name="Picture 4" descr="https://timgsa.baidu.com/timg?image&amp;quality=80&amp;size=b9999_10000&amp;sec=1577894833&amp;di=f209259ccf7e34a4d2b0ff49706cda49&amp;imgtype=jpg&amp;er=1&amp;src=http%3A%2F%2Fshumeipai.nxez.com%2Fwp-content%2Fuploads%2F2018%2F06%2F20180621110255422-0.jpg"/>
          <p:cNvPicPr>
            <a:picLocks noChangeAspect="1" noChangeArrowheads="1"/>
          </p:cNvPicPr>
          <p:nvPr/>
        </p:nvPicPr>
        <p:blipFill rotWithShape="1">
          <a:blip r:embed="rId2">
            <a:extLst>
              <a:ext uri="{28A0092B-C50C-407E-A947-70E740481C1C}">
                <a14:useLocalDpi xmlns:a14="http://schemas.microsoft.com/office/drawing/2010/main" val="0"/>
              </a:ext>
            </a:extLst>
          </a:blip>
          <a:srcRect b="10051"/>
          <a:stretch>
            <a:fillRect/>
          </a:stretch>
        </p:blipFill>
        <p:spPr bwMode="auto">
          <a:xfrm>
            <a:off x="3396262" y="1990962"/>
            <a:ext cx="5747738" cy="36755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76201"/>
            <a:ext cx="7467600" cy="926122"/>
          </a:xfrm>
        </p:spPr>
        <p:txBody>
          <a:bodyPr/>
          <a:lstStyle/>
          <a:p>
            <a:r>
              <a:rPr lang="en-US" altLang="zh-CN" sz="3200" dirty="0" smtClean="0">
                <a:solidFill>
                  <a:schemeClr val="bg1"/>
                </a:solidFill>
              </a:rPr>
              <a:t>9.2.1 </a:t>
            </a:r>
            <a:r>
              <a:rPr lang="zh-CN" altLang="en-US" sz="3200" dirty="0">
                <a:solidFill>
                  <a:schemeClr val="bg1"/>
                </a:solidFill>
              </a:rPr>
              <a:t>键盘原理介绍 </a:t>
            </a:r>
            <a:endParaRPr lang="zh-CN" altLang="en-US" sz="3200" dirty="0">
              <a:solidFill>
                <a:schemeClr val="bg1"/>
              </a:solidFill>
            </a:endParaRPr>
          </a:p>
        </p:txBody>
      </p:sp>
      <p:sp>
        <p:nvSpPr>
          <p:cNvPr id="9222" name="Rectangle 6"/>
          <p:cNvSpPr>
            <a:spLocks noGrp="1" noChangeArrowheads="1"/>
          </p:cNvSpPr>
          <p:nvPr>
            <p:ph type="body" idx="1"/>
          </p:nvPr>
        </p:nvSpPr>
        <p:spPr>
          <a:xfrm>
            <a:off x="457200" y="1460989"/>
            <a:ext cx="8229600" cy="762000"/>
          </a:xfrm>
        </p:spPr>
        <p:txBody>
          <a:bodyPr/>
          <a:lstStyle/>
          <a:p>
            <a:r>
              <a:rPr lang="en-US" altLang="zh-CN" dirty="0"/>
              <a:t>1</a:t>
            </a:r>
            <a:r>
              <a:rPr lang="zh-CN" altLang="en-US" dirty="0"/>
              <a:t>、按键原理 </a:t>
            </a:r>
            <a:endParaRPr lang="zh-CN" altLang="en-US" dirty="0"/>
          </a:p>
        </p:txBody>
      </p:sp>
      <p:sp>
        <p:nvSpPr>
          <p:cNvPr id="9224" name="Rectangle 8"/>
          <p:cNvSpPr>
            <a:spLocks noChangeArrowheads="1"/>
          </p:cNvSpPr>
          <p:nvPr/>
        </p:nvSpPr>
        <p:spPr bwMode="auto">
          <a:xfrm>
            <a:off x="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922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2813538"/>
            <a:ext cx="2629716" cy="2088540"/>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741" y="3396368"/>
            <a:ext cx="5511930" cy="1473472"/>
          </a:xfrm>
          <a:prstGeom prst="rect">
            <a:avLst/>
          </a:prstGeom>
          <a:noFill/>
          <a:extLst>
            <a:ext uri="{909E8E84-426E-40DD-AFC4-6F175D3DCCD1}">
              <a14:hiddenFill xmlns:a14="http://schemas.microsoft.com/office/drawing/2010/main">
                <a:solidFill>
                  <a:srgbClr val="FFFFFF"/>
                </a:solidFill>
              </a14:hiddenFill>
            </a:ext>
          </a:extLst>
        </p:spPr>
      </p:pic>
      <p:sp>
        <p:nvSpPr>
          <p:cNvPr id="9227" name="Text Box 11"/>
          <p:cNvSpPr txBox="1">
            <a:spLocks noChangeArrowheads="1"/>
          </p:cNvSpPr>
          <p:nvPr/>
        </p:nvSpPr>
        <p:spPr bwMode="auto">
          <a:xfrm>
            <a:off x="885091" y="5353415"/>
            <a:ext cx="2016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rgbClr val="0000FF"/>
                </a:solidFill>
              </a:rPr>
              <a:t>键盘电路</a:t>
            </a:r>
            <a:endParaRPr lang="zh-CN" altLang="en-US" b="1" dirty="0">
              <a:solidFill>
                <a:srgbClr val="0000FF"/>
              </a:solidFill>
            </a:endParaRPr>
          </a:p>
        </p:txBody>
      </p:sp>
      <p:sp>
        <p:nvSpPr>
          <p:cNvPr id="9228" name="Text Box 12"/>
          <p:cNvSpPr txBox="1">
            <a:spLocks noChangeArrowheads="1"/>
          </p:cNvSpPr>
          <p:nvPr/>
        </p:nvSpPr>
        <p:spPr bwMode="auto">
          <a:xfrm>
            <a:off x="5046784" y="5353415"/>
            <a:ext cx="31535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rgbClr val="0000FF"/>
                </a:solidFill>
              </a:rPr>
              <a:t>点触按键产生抖动 </a:t>
            </a:r>
            <a:endParaRPr lang="zh-CN" altLang="en-US" b="1" dirty="0">
              <a:solidFill>
                <a:srgbClr val="0000FF"/>
              </a:solidFill>
            </a:endParaRPr>
          </a:p>
        </p:txBody>
      </p:sp>
    </p:spTree>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sz="3200" dirty="0">
                <a:solidFill>
                  <a:schemeClr val="bg1"/>
                </a:solidFill>
              </a:rPr>
              <a:t>2</a:t>
            </a:r>
            <a:r>
              <a:rPr lang="zh-CN" altLang="en-US" sz="3200" dirty="0">
                <a:solidFill>
                  <a:schemeClr val="bg1"/>
                </a:solidFill>
              </a:rPr>
              <a:t>．矩阵键盘原理 </a:t>
            </a:r>
            <a:endParaRPr lang="zh-CN" altLang="en-US" sz="3200" dirty="0">
              <a:solidFill>
                <a:schemeClr val="bg1"/>
              </a:solidFill>
            </a:endParaRPr>
          </a:p>
        </p:txBody>
      </p:sp>
      <p:sp>
        <p:nvSpPr>
          <p:cNvPr id="72709" name="Rectangle 5"/>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7270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1295400"/>
            <a:ext cx="7476392" cy="4739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67054" y="228600"/>
            <a:ext cx="8229600" cy="835269"/>
          </a:xfrm>
        </p:spPr>
        <p:txBody>
          <a:bodyPr/>
          <a:lstStyle/>
          <a:p>
            <a:r>
              <a:rPr lang="en-US" altLang="zh-CN" dirty="0">
                <a:solidFill>
                  <a:schemeClr val="bg1"/>
                </a:solidFill>
              </a:rPr>
              <a:t>9.2.2 </a:t>
            </a:r>
            <a:r>
              <a:rPr lang="zh-CN" altLang="en-US" dirty="0">
                <a:solidFill>
                  <a:schemeClr val="bg1"/>
                </a:solidFill>
              </a:rPr>
              <a:t>键盘驱动程序设计思路分析</a:t>
            </a:r>
            <a:endParaRPr lang="zh-CN" altLang="en-US" dirty="0">
              <a:solidFill>
                <a:schemeClr val="bg1"/>
              </a:solidFill>
            </a:endParaRPr>
          </a:p>
        </p:txBody>
      </p:sp>
      <p:sp>
        <p:nvSpPr>
          <p:cNvPr id="73731" name="Rectangle 3"/>
          <p:cNvSpPr>
            <a:spLocks noGrp="1" noChangeArrowheads="1"/>
          </p:cNvSpPr>
          <p:nvPr>
            <p:ph type="body" idx="1"/>
          </p:nvPr>
        </p:nvSpPr>
        <p:spPr>
          <a:xfrm>
            <a:off x="483576" y="1441938"/>
            <a:ext cx="8168054" cy="4525963"/>
          </a:xfrm>
        </p:spPr>
        <p:txBody>
          <a:bodyPr/>
          <a:lstStyle/>
          <a:p>
            <a:pPr>
              <a:lnSpc>
                <a:spcPct val="150000"/>
              </a:lnSpc>
            </a:pPr>
            <a:r>
              <a:rPr lang="zh-CN" altLang="en-US" dirty="0"/>
              <a:t>下面以一个</a:t>
            </a:r>
            <a:r>
              <a:rPr lang="en-US" altLang="zh-CN" dirty="0"/>
              <a:t>6×4</a:t>
            </a:r>
            <a:r>
              <a:rPr lang="zh-CN" altLang="en-US" dirty="0"/>
              <a:t>按键的键盘为例来讲述键盘驱动程序的设计方法。</a:t>
            </a:r>
            <a:endParaRPr lang="zh-CN" altLang="en-US" dirty="0"/>
          </a:p>
          <a:p>
            <a:pPr>
              <a:lnSpc>
                <a:spcPct val="150000"/>
              </a:lnSpc>
            </a:pPr>
            <a:r>
              <a:rPr lang="zh-CN" altLang="en-US" dirty="0"/>
              <a:t>该键盘有四列，其地址分别为：</a:t>
            </a:r>
            <a:r>
              <a:rPr lang="en-US" altLang="zh-CN" dirty="0"/>
              <a:t>0xfe</a:t>
            </a:r>
            <a:r>
              <a:rPr lang="zh-CN" altLang="en-US" dirty="0"/>
              <a:t>、</a:t>
            </a:r>
            <a:r>
              <a:rPr lang="en-US" altLang="zh-CN" dirty="0"/>
              <a:t>0xfd</a:t>
            </a:r>
            <a:r>
              <a:rPr lang="zh-CN" altLang="en-US" dirty="0"/>
              <a:t>、</a:t>
            </a:r>
            <a:r>
              <a:rPr lang="en-US" altLang="zh-CN" dirty="0"/>
              <a:t>0xfb</a:t>
            </a:r>
            <a:r>
              <a:rPr lang="zh-CN" altLang="en-US" dirty="0"/>
              <a:t>、</a:t>
            </a:r>
            <a:r>
              <a:rPr lang="en-US" altLang="zh-CN" dirty="0"/>
              <a:t>Oxf7</a:t>
            </a:r>
            <a:r>
              <a:rPr lang="zh-CN" altLang="en-US" dirty="0"/>
              <a:t>。该键盘的六行地址分别为：</a:t>
            </a:r>
            <a:r>
              <a:rPr lang="en-US" altLang="zh-CN" dirty="0"/>
              <a:t>0xfe</a:t>
            </a:r>
            <a:r>
              <a:rPr lang="zh-CN" altLang="en-US" dirty="0"/>
              <a:t>、</a:t>
            </a:r>
            <a:r>
              <a:rPr lang="en-US" altLang="zh-CN" dirty="0"/>
              <a:t>0xfd</a:t>
            </a:r>
            <a:r>
              <a:rPr lang="zh-CN" altLang="en-US" dirty="0"/>
              <a:t>、</a:t>
            </a:r>
            <a:r>
              <a:rPr lang="en-US" altLang="zh-CN" dirty="0"/>
              <a:t>0xfb</a:t>
            </a:r>
            <a:r>
              <a:rPr lang="zh-CN" altLang="en-US" dirty="0"/>
              <a:t>、</a:t>
            </a:r>
            <a:r>
              <a:rPr lang="en-US" altLang="zh-CN" dirty="0"/>
              <a:t>Oxf7</a:t>
            </a:r>
            <a:r>
              <a:rPr lang="zh-CN" altLang="en-US" dirty="0"/>
              <a:t>、</a:t>
            </a:r>
            <a:r>
              <a:rPr lang="en-US" altLang="zh-CN" dirty="0"/>
              <a:t>0xef</a:t>
            </a:r>
            <a:r>
              <a:rPr lang="zh-CN" altLang="en-US" dirty="0"/>
              <a:t>、</a:t>
            </a:r>
            <a:r>
              <a:rPr lang="en-US" altLang="zh-CN" dirty="0"/>
              <a:t>0xdf</a:t>
            </a:r>
            <a:r>
              <a:rPr lang="zh-CN" altLang="en-US" dirty="0"/>
              <a:t>。各行按键的地址分布排列如表</a:t>
            </a:r>
            <a:r>
              <a:rPr lang="en-US" altLang="zh-CN" dirty="0"/>
              <a:t>9.1</a:t>
            </a:r>
            <a:r>
              <a:rPr lang="zh-CN" altLang="en-US" dirty="0"/>
              <a:t>所示：</a:t>
            </a:r>
            <a:endParaRPr lang="zh-CN" altLang="en-US" dirty="0"/>
          </a:p>
        </p:txBody>
      </p:sp>
    </p:spTree>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dirty="0">
                <a:solidFill>
                  <a:schemeClr val="bg1"/>
                </a:solidFill>
              </a:rPr>
              <a:t>表</a:t>
            </a:r>
            <a:r>
              <a:rPr lang="en-US" altLang="zh-CN" dirty="0">
                <a:solidFill>
                  <a:schemeClr val="bg1"/>
                </a:solidFill>
              </a:rPr>
              <a:t>9.2</a:t>
            </a:r>
            <a:r>
              <a:rPr lang="zh-CN" altLang="en-US" dirty="0">
                <a:solidFill>
                  <a:schemeClr val="bg1"/>
                </a:solidFill>
              </a:rPr>
              <a:t>　各按键的地址分布排列</a:t>
            </a:r>
            <a:endParaRPr lang="zh-CN" altLang="en-US" dirty="0">
              <a:solidFill>
                <a:schemeClr val="bg1"/>
              </a:solidFill>
            </a:endParaRPr>
          </a:p>
        </p:txBody>
      </p:sp>
      <p:graphicFrame>
        <p:nvGraphicFramePr>
          <p:cNvPr id="74756" name="Object 4"/>
          <p:cNvGraphicFramePr>
            <a:graphicFrameLocks noGrp="1" noChangeAspect="1"/>
          </p:cNvGraphicFramePr>
          <p:nvPr>
            <p:ph idx="1"/>
          </p:nvPr>
        </p:nvGraphicFramePr>
        <p:xfrm>
          <a:off x="0" y="1582371"/>
          <a:ext cx="9074150" cy="4651375"/>
        </p:xfrm>
        <a:graphic>
          <a:graphicData uri="http://schemas.openxmlformats.org/presentationml/2006/ole">
            <mc:AlternateContent xmlns:mc="http://schemas.openxmlformats.org/markup-compatibility/2006">
              <mc:Choice xmlns:v="urn:schemas-microsoft-com:vml" Requires="v">
                <p:oleObj spid="_x0000_s1196" name="文档" r:id="rId1" imgW="5452745" imgH="2127250" progId="Word.Document.8">
                  <p:embed/>
                </p:oleObj>
              </mc:Choice>
              <mc:Fallback>
                <p:oleObj name="文档" r:id="rId1" imgW="5452745" imgH="212725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2371"/>
                        <a:ext cx="9074150" cy="465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dirty="0">
                <a:solidFill>
                  <a:schemeClr val="bg1"/>
                </a:solidFill>
              </a:rPr>
              <a:t>1</a:t>
            </a:r>
            <a:r>
              <a:rPr lang="zh-CN" altLang="en-US" dirty="0">
                <a:solidFill>
                  <a:schemeClr val="bg1"/>
                </a:solidFill>
              </a:rPr>
              <a:t>、头文件</a:t>
            </a:r>
            <a:endParaRPr lang="zh-CN" altLang="en-US" dirty="0">
              <a:solidFill>
                <a:schemeClr val="bg1"/>
              </a:solidFill>
            </a:endParaRPr>
          </a:p>
        </p:txBody>
      </p:sp>
      <p:sp>
        <p:nvSpPr>
          <p:cNvPr id="75779" name="Rectangle 3"/>
          <p:cNvSpPr>
            <a:spLocks noGrp="1" noChangeArrowheads="1"/>
          </p:cNvSpPr>
          <p:nvPr>
            <p:ph type="body" idx="1"/>
          </p:nvPr>
        </p:nvSpPr>
        <p:spPr/>
        <p:txBody>
          <a:bodyPr/>
          <a:lstStyle/>
          <a:p>
            <a:pPr>
              <a:lnSpc>
                <a:spcPct val="80000"/>
              </a:lnSpc>
            </a:pPr>
            <a:r>
              <a:rPr lang="en-US" altLang="zh-CN" sz="2800" dirty="0"/>
              <a:t>#include &lt;</a:t>
            </a:r>
            <a:r>
              <a:rPr lang="en-US" altLang="zh-CN" sz="2800" dirty="0" err="1"/>
              <a:t>linux</a:t>
            </a:r>
            <a:r>
              <a:rPr lang="en-US" altLang="zh-CN" sz="2800" dirty="0"/>
              <a:t>/</a:t>
            </a:r>
            <a:r>
              <a:rPr lang="en-US" altLang="zh-CN" sz="2800" dirty="0" err="1"/>
              <a:t>config.h</a:t>
            </a:r>
            <a:r>
              <a:rPr lang="en-US" altLang="zh-CN" sz="2800" dirty="0"/>
              <a:t>&gt;</a:t>
            </a:r>
            <a:endParaRPr lang="en-US" altLang="zh-CN" sz="2800" dirty="0"/>
          </a:p>
          <a:p>
            <a:pPr>
              <a:lnSpc>
                <a:spcPct val="80000"/>
              </a:lnSpc>
            </a:pPr>
            <a:r>
              <a:rPr lang="en-US" altLang="zh-CN" sz="2800" dirty="0"/>
              <a:t>#include &lt;</a:t>
            </a:r>
            <a:r>
              <a:rPr lang="en-US" altLang="zh-CN" sz="2800" dirty="0" err="1"/>
              <a:t>linux</a:t>
            </a:r>
            <a:r>
              <a:rPr lang="en-US" altLang="zh-CN" sz="2800" dirty="0"/>
              <a:t>/</a:t>
            </a:r>
            <a:r>
              <a:rPr lang="en-US" altLang="zh-CN" sz="2800" dirty="0" err="1"/>
              <a:t>kernel.h</a:t>
            </a:r>
            <a:r>
              <a:rPr lang="en-US" altLang="zh-CN" sz="2800" dirty="0"/>
              <a:t>&gt;</a:t>
            </a:r>
            <a:endParaRPr lang="en-US" altLang="zh-CN" sz="2800" dirty="0"/>
          </a:p>
          <a:p>
            <a:pPr>
              <a:lnSpc>
                <a:spcPct val="80000"/>
              </a:lnSpc>
            </a:pPr>
            <a:r>
              <a:rPr lang="en-US" altLang="zh-CN" sz="2800" dirty="0"/>
              <a:t>#include &lt;</a:t>
            </a:r>
            <a:r>
              <a:rPr lang="en-US" altLang="zh-CN" sz="2800" dirty="0" err="1"/>
              <a:t>linux</a:t>
            </a:r>
            <a:r>
              <a:rPr lang="en-US" altLang="zh-CN" sz="2800" dirty="0"/>
              <a:t>/</a:t>
            </a:r>
            <a:r>
              <a:rPr lang="en-US" altLang="zh-CN" sz="2800" dirty="0" err="1"/>
              <a:t>sched.h</a:t>
            </a:r>
            <a:r>
              <a:rPr lang="en-US" altLang="zh-CN" sz="2800" dirty="0"/>
              <a:t>&gt;</a:t>
            </a:r>
            <a:endParaRPr lang="en-US" altLang="zh-CN" sz="2800" dirty="0"/>
          </a:p>
          <a:p>
            <a:pPr>
              <a:lnSpc>
                <a:spcPct val="80000"/>
              </a:lnSpc>
            </a:pPr>
            <a:r>
              <a:rPr lang="en-US" altLang="zh-CN" sz="2800" dirty="0"/>
              <a:t>#include &lt;</a:t>
            </a:r>
            <a:r>
              <a:rPr lang="en-US" altLang="zh-CN" sz="2800" dirty="0" err="1"/>
              <a:t>linux</a:t>
            </a:r>
            <a:r>
              <a:rPr lang="en-US" altLang="zh-CN" sz="2800" dirty="0"/>
              <a:t>/</a:t>
            </a:r>
            <a:r>
              <a:rPr lang="en-US" altLang="zh-CN" sz="2800" dirty="0" err="1"/>
              <a:t>timer.h</a:t>
            </a:r>
            <a:r>
              <a:rPr lang="en-US" altLang="zh-CN" sz="2800" dirty="0"/>
              <a:t>&gt;</a:t>
            </a:r>
            <a:endParaRPr lang="en-US" altLang="zh-CN" sz="2800" dirty="0"/>
          </a:p>
          <a:p>
            <a:pPr>
              <a:lnSpc>
                <a:spcPct val="80000"/>
              </a:lnSpc>
            </a:pPr>
            <a:r>
              <a:rPr lang="en-US" altLang="zh-CN" sz="2800" dirty="0"/>
              <a:t>#include &lt;</a:t>
            </a:r>
            <a:r>
              <a:rPr lang="en-US" altLang="zh-CN" sz="2800" dirty="0" err="1"/>
              <a:t>linux</a:t>
            </a:r>
            <a:r>
              <a:rPr lang="en-US" altLang="zh-CN" sz="2800" dirty="0"/>
              <a:t>/</a:t>
            </a:r>
            <a:r>
              <a:rPr lang="en-US" altLang="zh-CN" sz="2800" dirty="0" err="1"/>
              <a:t>init.h</a:t>
            </a:r>
            <a:r>
              <a:rPr lang="en-US" altLang="zh-CN" sz="2800" dirty="0"/>
              <a:t>&gt;</a:t>
            </a:r>
            <a:endParaRPr lang="en-US" altLang="zh-CN" sz="2800" dirty="0"/>
          </a:p>
          <a:p>
            <a:pPr>
              <a:lnSpc>
                <a:spcPct val="80000"/>
              </a:lnSpc>
            </a:pPr>
            <a:r>
              <a:rPr lang="en-US" altLang="zh-CN" sz="2800" dirty="0"/>
              <a:t>#include &lt;</a:t>
            </a:r>
            <a:r>
              <a:rPr lang="en-US" altLang="zh-CN" sz="2800" dirty="0" err="1"/>
              <a:t>linux</a:t>
            </a:r>
            <a:r>
              <a:rPr lang="en-US" altLang="zh-CN" sz="2800" dirty="0"/>
              <a:t>/</a:t>
            </a:r>
            <a:r>
              <a:rPr lang="en-US" altLang="zh-CN" sz="2800" dirty="0" err="1"/>
              <a:t>module.h</a:t>
            </a:r>
            <a:r>
              <a:rPr lang="en-US" altLang="zh-CN" sz="2800" dirty="0"/>
              <a:t>&gt;</a:t>
            </a:r>
            <a:endParaRPr lang="en-US" altLang="zh-CN" sz="2800" dirty="0"/>
          </a:p>
          <a:p>
            <a:pPr>
              <a:lnSpc>
                <a:spcPct val="80000"/>
              </a:lnSpc>
            </a:pPr>
            <a:r>
              <a:rPr lang="en-US" altLang="zh-CN" sz="2800" dirty="0"/>
              <a:t>#include &lt;</a:t>
            </a:r>
            <a:r>
              <a:rPr lang="en-US" altLang="zh-CN" sz="2800" dirty="0" err="1"/>
              <a:t>asm</a:t>
            </a:r>
            <a:r>
              <a:rPr lang="en-US" altLang="zh-CN" sz="2800" dirty="0"/>
              <a:t>/</a:t>
            </a:r>
            <a:r>
              <a:rPr lang="en-US" altLang="zh-CN" sz="2800" dirty="0" err="1"/>
              <a:t>hardware.h</a:t>
            </a:r>
            <a:r>
              <a:rPr lang="en-US" altLang="zh-CN" sz="2800" dirty="0"/>
              <a:t>&gt;</a:t>
            </a:r>
            <a:endParaRPr lang="en-US" altLang="zh-CN" sz="2800" dirty="0"/>
          </a:p>
          <a:p>
            <a:pPr>
              <a:lnSpc>
                <a:spcPct val="80000"/>
              </a:lnSpc>
            </a:pPr>
            <a:r>
              <a:rPr lang="en-US" altLang="zh-CN" sz="2800" dirty="0"/>
              <a:t>#include &lt;</a:t>
            </a:r>
            <a:r>
              <a:rPr lang="en-US" altLang="zh-CN" sz="2800" dirty="0" err="1"/>
              <a:t>asm</a:t>
            </a:r>
            <a:r>
              <a:rPr lang="en-US" altLang="zh-CN" sz="2800" dirty="0"/>
              <a:t>/</a:t>
            </a:r>
            <a:r>
              <a:rPr lang="en-US" altLang="zh-CN" sz="2800" dirty="0" err="1"/>
              <a:t>io.h</a:t>
            </a:r>
            <a:r>
              <a:rPr lang="en-US" altLang="zh-CN" sz="2800" dirty="0"/>
              <a:t>&gt;</a:t>
            </a:r>
            <a:endParaRPr lang="en-US" altLang="zh-CN" sz="2800" dirty="0"/>
          </a:p>
          <a:p>
            <a:pPr>
              <a:lnSpc>
                <a:spcPct val="80000"/>
              </a:lnSpc>
            </a:pPr>
            <a:r>
              <a:rPr lang="en-US" altLang="zh-CN" sz="2800" dirty="0"/>
              <a:t>#include &lt;</a:t>
            </a:r>
            <a:r>
              <a:rPr lang="en-US" altLang="zh-CN" sz="2800" dirty="0" err="1"/>
              <a:t>linux</a:t>
            </a:r>
            <a:r>
              <a:rPr lang="en-US" altLang="zh-CN" sz="2800" dirty="0"/>
              <a:t>/</a:t>
            </a:r>
            <a:r>
              <a:rPr lang="en-US" altLang="zh-CN" sz="2800" dirty="0" err="1"/>
              <a:t>delay.h</a:t>
            </a:r>
            <a:r>
              <a:rPr lang="en-US" altLang="zh-CN" sz="2800" dirty="0"/>
              <a:t>&gt;</a:t>
            </a:r>
            <a:endParaRPr lang="en-US" altLang="zh-CN" sz="2800" dirty="0"/>
          </a:p>
          <a:p>
            <a:pPr>
              <a:lnSpc>
                <a:spcPct val="80000"/>
              </a:lnSpc>
            </a:pPr>
            <a:r>
              <a:rPr lang="en-US" altLang="zh-CN" sz="2800" dirty="0"/>
              <a:t>#include &lt;</a:t>
            </a:r>
            <a:r>
              <a:rPr lang="en-US" altLang="zh-CN" sz="2800" dirty="0" err="1"/>
              <a:t>linux</a:t>
            </a:r>
            <a:r>
              <a:rPr lang="en-US" altLang="zh-CN" sz="2800" dirty="0"/>
              <a:t>/</a:t>
            </a:r>
            <a:r>
              <a:rPr lang="en-US" altLang="zh-CN" sz="2800" dirty="0" err="1"/>
              <a:t>fs.h</a:t>
            </a:r>
            <a:r>
              <a:rPr lang="en-US" altLang="zh-CN" sz="2800" dirty="0"/>
              <a:t>&gt; </a:t>
            </a:r>
            <a:endParaRPr lang="en-US" altLang="zh-CN" sz="2800" dirty="0"/>
          </a:p>
        </p:txBody>
      </p:sp>
    </p:spTree>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04799" y="228600"/>
            <a:ext cx="8689731" cy="838200"/>
          </a:xfrm>
        </p:spPr>
        <p:txBody>
          <a:bodyPr/>
          <a:lstStyle/>
          <a:p>
            <a:r>
              <a:rPr lang="en-US" altLang="zh-CN" dirty="0">
                <a:solidFill>
                  <a:schemeClr val="bg1"/>
                </a:solidFill>
              </a:rPr>
              <a:t>2</a:t>
            </a:r>
            <a:r>
              <a:rPr lang="zh-CN" altLang="en-US" dirty="0">
                <a:solidFill>
                  <a:schemeClr val="bg1"/>
                </a:solidFill>
              </a:rPr>
              <a:t>、处理设备</a:t>
            </a:r>
            <a:r>
              <a:rPr lang="en-US" altLang="zh-CN" dirty="0">
                <a:solidFill>
                  <a:schemeClr val="bg1"/>
                </a:solidFill>
              </a:rPr>
              <a:t>I/O</a:t>
            </a:r>
            <a:r>
              <a:rPr lang="zh-CN" altLang="en-US" dirty="0">
                <a:solidFill>
                  <a:schemeClr val="bg1"/>
                </a:solidFill>
              </a:rPr>
              <a:t>端口</a:t>
            </a:r>
            <a:r>
              <a:rPr lang="zh-CN" altLang="en-US" dirty="0" smtClean="0">
                <a:solidFill>
                  <a:schemeClr val="bg1"/>
                </a:solidFill>
              </a:rPr>
              <a:t>的几</a:t>
            </a:r>
            <a:r>
              <a:rPr lang="zh-CN" altLang="en-US" dirty="0">
                <a:solidFill>
                  <a:schemeClr val="bg1"/>
                </a:solidFill>
              </a:rPr>
              <a:t>个重要函数</a:t>
            </a:r>
            <a:endParaRPr lang="zh-CN" altLang="en-US" dirty="0">
              <a:solidFill>
                <a:schemeClr val="bg1"/>
              </a:solidFill>
            </a:endParaRPr>
          </a:p>
        </p:txBody>
      </p:sp>
      <p:sp>
        <p:nvSpPr>
          <p:cNvPr id="77827" name="Rectangle 3"/>
          <p:cNvSpPr>
            <a:spLocks noGrp="1" noChangeArrowheads="1"/>
          </p:cNvSpPr>
          <p:nvPr>
            <p:ph type="body" idx="1"/>
          </p:nvPr>
        </p:nvSpPr>
        <p:spPr>
          <a:xfrm>
            <a:off x="422030" y="1266829"/>
            <a:ext cx="8572499" cy="5248275"/>
          </a:xfrm>
        </p:spPr>
        <p:txBody>
          <a:bodyPr/>
          <a:lstStyle/>
          <a:p>
            <a:pPr marL="0" indent="0">
              <a:lnSpc>
                <a:spcPct val="130000"/>
              </a:lnSpc>
              <a:spcBef>
                <a:spcPts val="0"/>
              </a:spcBef>
              <a:buNone/>
            </a:pPr>
            <a:r>
              <a:rPr lang="zh-CN" altLang="en-US" dirty="0"/>
              <a:t>（</a:t>
            </a:r>
            <a:r>
              <a:rPr lang="en-US" altLang="zh-CN" dirty="0"/>
              <a:t>1</a:t>
            </a:r>
            <a:r>
              <a:rPr lang="zh-CN" altLang="en-US" dirty="0"/>
              <a:t>）</a:t>
            </a:r>
            <a:r>
              <a:rPr lang="en-US" altLang="zh-CN" dirty="0" err="1"/>
              <a:t>ioremap</a:t>
            </a:r>
            <a:r>
              <a:rPr lang="zh-CN" altLang="en-US" dirty="0"/>
              <a:t>（ ）函数 </a:t>
            </a:r>
            <a:endParaRPr lang="zh-CN" altLang="en-US" dirty="0"/>
          </a:p>
          <a:p>
            <a:pPr marL="0" indent="0">
              <a:lnSpc>
                <a:spcPct val="130000"/>
              </a:lnSpc>
              <a:spcBef>
                <a:spcPts val="0"/>
              </a:spcBef>
              <a:buNone/>
            </a:pPr>
            <a:r>
              <a:rPr lang="zh-CN" altLang="en-US" dirty="0" smtClean="0"/>
              <a:t>  作用</a:t>
            </a:r>
            <a:r>
              <a:rPr lang="zh-CN" altLang="en-US" dirty="0"/>
              <a:t>是把一个物理内存地址点映射为一个内核指针，实现从物理地址到内核空间虚拟地址的映射。 </a:t>
            </a:r>
            <a:endParaRPr lang="zh-CN" altLang="en-US" dirty="0"/>
          </a:p>
          <a:p>
            <a:pPr marL="0" indent="0">
              <a:lnSpc>
                <a:spcPct val="130000"/>
              </a:lnSpc>
              <a:spcBef>
                <a:spcPts val="0"/>
              </a:spcBef>
              <a:buNone/>
            </a:pPr>
            <a:endParaRPr lang="zh-CN" altLang="en-US" dirty="0"/>
          </a:p>
          <a:p>
            <a:pPr marL="0" indent="0">
              <a:lnSpc>
                <a:spcPct val="130000"/>
              </a:lnSpc>
              <a:spcBef>
                <a:spcPts val="0"/>
              </a:spcBef>
              <a:buNone/>
            </a:pPr>
            <a:r>
              <a:rPr lang="zh-CN" altLang="en-US" dirty="0"/>
              <a:t>（</a:t>
            </a:r>
            <a:r>
              <a:rPr lang="en-US" altLang="zh-CN" dirty="0"/>
              <a:t>2</a:t>
            </a:r>
            <a:r>
              <a:rPr lang="zh-CN" altLang="en-US" dirty="0"/>
              <a:t>）</a:t>
            </a:r>
            <a:r>
              <a:rPr lang="en-US" altLang="zh-CN" dirty="0" err="1"/>
              <a:t>inb</a:t>
            </a:r>
            <a:r>
              <a:rPr lang="zh-CN" altLang="en-US" dirty="0"/>
              <a:t>（ ）函数　　</a:t>
            </a:r>
            <a:endParaRPr lang="zh-CN" altLang="en-US" dirty="0"/>
          </a:p>
          <a:p>
            <a:pPr marL="0" indent="0">
              <a:lnSpc>
                <a:spcPct val="130000"/>
              </a:lnSpc>
              <a:spcBef>
                <a:spcPts val="0"/>
              </a:spcBef>
              <a:buNone/>
            </a:pPr>
            <a:r>
              <a:rPr lang="zh-CN" altLang="en-US" dirty="0"/>
              <a:t>函数</a:t>
            </a:r>
            <a:r>
              <a:rPr lang="en-US" altLang="zh-CN" dirty="0" err="1"/>
              <a:t>inb</a:t>
            </a:r>
            <a:r>
              <a:rPr lang="zh-CN" altLang="en-US" dirty="0"/>
              <a:t>（</a:t>
            </a:r>
            <a:r>
              <a:rPr lang="en-US" altLang="zh-CN" dirty="0"/>
              <a:t>&lt;</a:t>
            </a:r>
            <a:r>
              <a:rPr lang="zh-CN" altLang="en-US" dirty="0"/>
              <a:t>端口地址</a:t>
            </a:r>
            <a:r>
              <a:rPr lang="en-US" altLang="zh-CN" dirty="0"/>
              <a:t>&gt;</a:t>
            </a:r>
            <a:r>
              <a:rPr lang="zh-CN" altLang="en-US" dirty="0"/>
              <a:t>）作用是从端口读取一个字节，这个函数的返回值就是从这个端口读取到的数据。 </a:t>
            </a:r>
            <a:endParaRPr lang="en-US" altLang="zh-CN" dirty="0" smtClean="0"/>
          </a:p>
          <a:p>
            <a:pPr marL="0" indent="0">
              <a:lnSpc>
                <a:spcPct val="130000"/>
              </a:lnSpc>
              <a:spcBef>
                <a:spcPts val="0"/>
              </a:spcBef>
              <a:buNone/>
            </a:pPr>
            <a:endParaRPr lang="en-US" altLang="zh-CN" dirty="0" smtClean="0"/>
          </a:p>
          <a:p>
            <a:pPr marL="0" indent="0">
              <a:lnSpc>
                <a:spcPct val="130000"/>
              </a:lnSpc>
              <a:spcBef>
                <a:spcPts val="0"/>
              </a:spcBef>
              <a:buNone/>
            </a:pPr>
            <a:r>
              <a:rPr lang="zh-CN" altLang="en-US" dirty="0" smtClean="0"/>
              <a:t>（</a:t>
            </a:r>
            <a:r>
              <a:rPr lang="en-US" altLang="zh-CN" dirty="0"/>
              <a:t>3</a:t>
            </a:r>
            <a:r>
              <a:rPr lang="zh-CN" altLang="en-US" dirty="0"/>
              <a:t>）</a:t>
            </a:r>
            <a:r>
              <a:rPr lang="en-US" altLang="zh-CN" dirty="0" err="1"/>
              <a:t>outb</a:t>
            </a:r>
            <a:r>
              <a:rPr lang="zh-CN" altLang="en-US" dirty="0" smtClean="0"/>
              <a:t>（</a:t>
            </a:r>
            <a:r>
              <a:rPr lang="en-US" altLang="zh-CN" dirty="0"/>
              <a:t>&lt;</a:t>
            </a:r>
            <a:r>
              <a:rPr lang="zh-CN" altLang="en-US" dirty="0"/>
              <a:t>数值</a:t>
            </a:r>
            <a:r>
              <a:rPr lang="en-US" altLang="zh-CN" dirty="0"/>
              <a:t>&gt;</a:t>
            </a:r>
            <a:r>
              <a:rPr lang="zh-CN" altLang="en-US" dirty="0"/>
              <a:t>，</a:t>
            </a:r>
            <a:r>
              <a:rPr lang="en-US" altLang="zh-CN" dirty="0"/>
              <a:t>&lt;</a:t>
            </a:r>
            <a:r>
              <a:rPr lang="zh-CN" altLang="en-US" dirty="0"/>
              <a:t>端口地址</a:t>
            </a:r>
            <a:r>
              <a:rPr lang="en-US" altLang="zh-CN" dirty="0"/>
              <a:t>&gt;</a:t>
            </a:r>
            <a:r>
              <a:rPr lang="zh-CN" altLang="en-US" dirty="0" smtClean="0"/>
              <a:t> </a:t>
            </a:r>
            <a:r>
              <a:rPr lang="zh-CN" altLang="en-US" dirty="0"/>
              <a:t>）函数</a:t>
            </a:r>
            <a:endParaRPr lang="zh-CN" altLang="en-US" dirty="0"/>
          </a:p>
          <a:p>
            <a:pPr marL="0" indent="0">
              <a:lnSpc>
                <a:spcPct val="130000"/>
              </a:lnSpc>
              <a:spcBef>
                <a:spcPts val="0"/>
              </a:spcBef>
              <a:buNone/>
            </a:pPr>
            <a:r>
              <a:rPr lang="zh-CN" altLang="en-US" dirty="0" smtClean="0"/>
              <a:t>   作用</a:t>
            </a:r>
            <a:r>
              <a:rPr lang="zh-CN" altLang="en-US" dirty="0"/>
              <a:t>是向端口发送数值。 </a:t>
            </a:r>
            <a:endParaRPr lang="zh-CN" altLang="en-US" dirty="0"/>
          </a:p>
          <a:p>
            <a:pPr marL="0" indent="0">
              <a:lnSpc>
                <a:spcPct val="130000"/>
              </a:lnSpc>
              <a:spcBef>
                <a:spcPts val="0"/>
              </a:spcBef>
              <a:buNone/>
            </a:pPr>
            <a:endParaRPr lang="zh-CN" altLang="en-US" dirty="0"/>
          </a:p>
        </p:txBody>
      </p:sp>
    </p:spTree>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solidFill>
                  <a:schemeClr val="bg1"/>
                </a:solidFill>
              </a:rPr>
              <a:t>3</a:t>
            </a:r>
            <a:r>
              <a:rPr lang="zh-CN" altLang="en-US" dirty="0">
                <a:solidFill>
                  <a:schemeClr val="bg1"/>
                </a:solidFill>
              </a:rPr>
              <a:t>、设备初始化</a:t>
            </a:r>
            <a:endParaRPr lang="zh-CN" altLang="en-US" dirty="0">
              <a:solidFill>
                <a:schemeClr val="bg1"/>
              </a:solidFill>
            </a:endParaRPr>
          </a:p>
        </p:txBody>
      </p:sp>
      <p:sp>
        <p:nvSpPr>
          <p:cNvPr id="79875" name="Rectangle 3"/>
          <p:cNvSpPr>
            <a:spLocks noGrp="1" noChangeArrowheads="1"/>
          </p:cNvSpPr>
          <p:nvPr>
            <p:ph type="body" idx="1"/>
          </p:nvPr>
        </p:nvSpPr>
        <p:spPr>
          <a:xfrm>
            <a:off x="448407" y="1274885"/>
            <a:ext cx="8229600" cy="5257800"/>
          </a:xfrm>
        </p:spPr>
        <p:txBody>
          <a:bodyPr/>
          <a:lstStyle/>
          <a:p>
            <a:pPr marL="0" indent="0">
              <a:lnSpc>
                <a:spcPct val="150000"/>
              </a:lnSpc>
              <a:buNone/>
            </a:pPr>
            <a:r>
              <a:rPr lang="zh-CN" altLang="en-US" dirty="0"/>
              <a:t>定义设备驱动程序的初始化函数</a:t>
            </a:r>
            <a:r>
              <a:rPr lang="en-US" altLang="zh-CN" dirty="0" err="1"/>
              <a:t>KEYBOARD_CTL_init</a:t>
            </a:r>
            <a:r>
              <a:rPr lang="en-US" altLang="zh-CN" dirty="0"/>
              <a:t>( )</a:t>
            </a:r>
            <a:r>
              <a:rPr lang="zh-CN" altLang="en-US" dirty="0"/>
              <a:t>，在该函数中实现向系统注册设备号、设备名称和初始化寄存器。</a:t>
            </a:r>
            <a:endParaRPr lang="zh-CN" altLang="en-US" dirty="0"/>
          </a:p>
          <a:p>
            <a:pPr marL="0" indent="0">
              <a:lnSpc>
                <a:spcPct val="150000"/>
              </a:lnSpc>
              <a:buNone/>
            </a:pPr>
            <a:r>
              <a:rPr lang="zh-CN" altLang="en-US" dirty="0"/>
              <a:t>（</a:t>
            </a:r>
            <a:r>
              <a:rPr lang="en-US" altLang="zh-CN" dirty="0"/>
              <a:t>1</a:t>
            </a:r>
            <a:r>
              <a:rPr lang="zh-CN" altLang="en-US" dirty="0"/>
              <a:t>）向系统注册设备</a:t>
            </a:r>
            <a:endParaRPr lang="zh-CN" altLang="en-US" dirty="0"/>
          </a:p>
          <a:p>
            <a:pPr marL="0" indent="0">
              <a:lnSpc>
                <a:spcPct val="150000"/>
              </a:lnSpc>
              <a:buNone/>
            </a:pPr>
            <a:r>
              <a:rPr lang="zh-CN" altLang="en-US" dirty="0"/>
              <a:t>（</a:t>
            </a:r>
            <a:r>
              <a:rPr lang="en-US" altLang="zh-CN" dirty="0"/>
              <a:t>2</a:t>
            </a:r>
            <a:r>
              <a:rPr lang="zh-CN" altLang="en-US" dirty="0"/>
              <a:t>）初始化寄存器 </a:t>
            </a:r>
            <a:endParaRPr lang="zh-CN" altLang="en-US" dirty="0"/>
          </a:p>
          <a:p>
            <a:pPr marL="0" indent="0">
              <a:lnSpc>
                <a:spcPct val="150000"/>
              </a:lnSpc>
              <a:buNone/>
            </a:pPr>
            <a:r>
              <a:rPr lang="zh-CN" altLang="en-US" dirty="0"/>
              <a:t>（</a:t>
            </a:r>
            <a:r>
              <a:rPr lang="en-US" altLang="zh-CN" dirty="0"/>
              <a:t>3</a:t>
            </a:r>
            <a:r>
              <a:rPr lang="zh-CN" altLang="en-US" dirty="0"/>
              <a:t>）初始化函数</a:t>
            </a:r>
            <a:r>
              <a:rPr lang="en-US" altLang="zh-CN" dirty="0" err="1"/>
              <a:t>KEYBOARD_init</a:t>
            </a:r>
            <a:r>
              <a:rPr lang="en-US" altLang="zh-CN" dirty="0"/>
              <a:t>( ) </a:t>
            </a:r>
            <a:endParaRPr lang="en-US" altLang="zh-CN" dirty="0"/>
          </a:p>
          <a:p>
            <a:pPr marL="0" indent="0">
              <a:lnSpc>
                <a:spcPct val="150000"/>
              </a:lnSpc>
              <a:buNone/>
            </a:pPr>
            <a:r>
              <a:rPr lang="en-US" altLang="zh-CN" dirty="0"/>
              <a:t>4</a:t>
            </a:r>
            <a:r>
              <a:rPr lang="zh-CN" altLang="en-US" dirty="0"/>
              <a:t>、驱动程序的</a:t>
            </a:r>
            <a:r>
              <a:rPr lang="en-US" altLang="zh-CN" dirty="0"/>
              <a:t>file-operation</a:t>
            </a:r>
            <a:r>
              <a:rPr lang="zh-CN" altLang="en-US" dirty="0"/>
              <a:t>数据结构 </a:t>
            </a:r>
            <a:endParaRPr lang="zh-CN" altLang="en-US" dirty="0"/>
          </a:p>
          <a:p>
            <a:pPr marL="0" indent="0">
              <a:lnSpc>
                <a:spcPct val="150000"/>
              </a:lnSpc>
              <a:buNone/>
            </a:pPr>
            <a:r>
              <a:rPr lang="en-US" altLang="zh-CN" dirty="0"/>
              <a:t>5</a:t>
            </a:r>
            <a:r>
              <a:rPr lang="zh-CN" altLang="en-US" dirty="0"/>
              <a:t>、键盘扫描的接口函数 </a:t>
            </a:r>
            <a:endParaRPr lang="zh-CN" altLang="en-US" dirty="0"/>
          </a:p>
        </p:txBody>
      </p:sp>
    </p:spTree>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04799" y="228600"/>
            <a:ext cx="8531469" cy="838200"/>
          </a:xfrm>
        </p:spPr>
        <p:txBody>
          <a:bodyPr/>
          <a:lstStyle/>
          <a:p>
            <a:r>
              <a:rPr lang="en-US" altLang="zh-CN" sz="3200" dirty="0">
                <a:solidFill>
                  <a:schemeClr val="bg1"/>
                </a:solidFill>
              </a:rPr>
              <a:t>【</a:t>
            </a:r>
            <a:r>
              <a:rPr lang="zh-CN" altLang="en-US" sz="3200" dirty="0">
                <a:solidFill>
                  <a:schemeClr val="bg1"/>
                </a:solidFill>
              </a:rPr>
              <a:t>例</a:t>
            </a:r>
            <a:r>
              <a:rPr lang="en-US" altLang="zh-CN" sz="3200" dirty="0">
                <a:solidFill>
                  <a:schemeClr val="bg1"/>
                </a:solidFill>
              </a:rPr>
              <a:t>9-2】</a:t>
            </a:r>
            <a:r>
              <a:rPr lang="zh-CN" altLang="en-US" sz="3200" dirty="0">
                <a:solidFill>
                  <a:schemeClr val="bg1"/>
                </a:solidFill>
              </a:rPr>
              <a:t>编写一个</a:t>
            </a:r>
            <a:r>
              <a:rPr lang="en-US" altLang="zh-CN" sz="3200" dirty="0">
                <a:solidFill>
                  <a:schemeClr val="bg1"/>
                </a:solidFill>
              </a:rPr>
              <a:t>6×4</a:t>
            </a:r>
            <a:r>
              <a:rPr lang="zh-CN" altLang="en-US" sz="3200" dirty="0">
                <a:solidFill>
                  <a:schemeClr val="bg1"/>
                </a:solidFill>
              </a:rPr>
              <a:t>按键的键盘驱动程序。</a:t>
            </a:r>
            <a:endParaRPr lang="zh-CN" altLang="en-US" sz="3200" dirty="0">
              <a:solidFill>
                <a:schemeClr val="bg1"/>
              </a:solidFill>
            </a:endParaRPr>
          </a:p>
        </p:txBody>
      </p:sp>
      <p:sp>
        <p:nvSpPr>
          <p:cNvPr id="80899" name="Rectangle 3"/>
          <p:cNvSpPr>
            <a:spLocks noGrp="1" noChangeArrowheads="1"/>
          </p:cNvSpPr>
          <p:nvPr>
            <p:ph type="body" idx="1"/>
          </p:nvPr>
        </p:nvSpPr>
        <p:spPr/>
        <p:txBody>
          <a:bodyPr/>
          <a:lstStyle/>
          <a:p>
            <a:r>
              <a:rPr lang="zh-CN" altLang="en-US" dirty="0"/>
              <a:t>源程序见教材</a:t>
            </a:r>
            <a:endParaRPr lang="zh-CN" altLang="en-US" dirty="0"/>
          </a:p>
        </p:txBody>
      </p:sp>
    </p:spTree>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54977" y="230676"/>
            <a:ext cx="8229600" cy="710101"/>
          </a:xfrm>
        </p:spPr>
        <p:txBody>
          <a:bodyPr/>
          <a:lstStyle/>
          <a:p>
            <a:r>
              <a:rPr lang="en-US" altLang="zh-CN" dirty="0">
                <a:solidFill>
                  <a:schemeClr val="bg1"/>
                </a:solidFill>
              </a:rPr>
              <a:t>9.2.4 </a:t>
            </a:r>
            <a:r>
              <a:rPr lang="zh-CN" altLang="en-US" dirty="0">
                <a:solidFill>
                  <a:schemeClr val="bg1"/>
                </a:solidFill>
              </a:rPr>
              <a:t>键盘用户应用程序设计</a:t>
            </a:r>
            <a:endParaRPr lang="zh-CN" altLang="en-US" dirty="0">
              <a:solidFill>
                <a:schemeClr val="bg1"/>
              </a:solidFill>
            </a:endParaRPr>
          </a:p>
        </p:txBody>
      </p:sp>
      <p:sp>
        <p:nvSpPr>
          <p:cNvPr id="81923" name="Rectangle 3"/>
          <p:cNvSpPr>
            <a:spLocks noGrp="1" noChangeArrowheads="1"/>
          </p:cNvSpPr>
          <p:nvPr>
            <p:ph type="body" idx="1"/>
          </p:nvPr>
        </p:nvSpPr>
        <p:spPr>
          <a:xfrm>
            <a:off x="413239" y="1196487"/>
            <a:ext cx="8229600" cy="5248275"/>
          </a:xfrm>
        </p:spPr>
        <p:txBody>
          <a:bodyPr/>
          <a:lstStyle/>
          <a:p>
            <a:pPr marL="0" indent="0">
              <a:lnSpc>
                <a:spcPct val="150000"/>
              </a:lnSpc>
              <a:buNone/>
            </a:pPr>
            <a:r>
              <a:rPr lang="en-US" altLang="zh-CN" dirty="0"/>
              <a:t>1</a:t>
            </a:r>
            <a:r>
              <a:rPr lang="zh-CN" altLang="en-US" dirty="0"/>
              <a:t>、键盘用户应用程序设计分析</a:t>
            </a:r>
            <a:endParaRPr lang="zh-CN" altLang="en-US" dirty="0"/>
          </a:p>
          <a:p>
            <a:pPr marL="0" indent="0">
              <a:lnSpc>
                <a:spcPct val="150000"/>
              </a:lnSpc>
              <a:buNone/>
            </a:pPr>
            <a:r>
              <a:rPr lang="zh-CN" altLang="en-US" dirty="0"/>
              <a:t>（</a:t>
            </a:r>
            <a:r>
              <a:rPr lang="en-US" altLang="zh-CN" dirty="0"/>
              <a:t>1</a:t>
            </a:r>
            <a:r>
              <a:rPr lang="zh-CN" altLang="en-US" dirty="0"/>
              <a:t>）获取设备驱动程序的文件描述符</a:t>
            </a:r>
            <a:endParaRPr lang="zh-CN" altLang="en-US" dirty="0"/>
          </a:p>
          <a:p>
            <a:pPr marL="0" indent="0">
              <a:lnSpc>
                <a:spcPct val="150000"/>
              </a:lnSpc>
              <a:buNone/>
            </a:pPr>
            <a:r>
              <a:rPr lang="zh-CN" altLang="en-US" dirty="0"/>
              <a:t>（</a:t>
            </a:r>
            <a:r>
              <a:rPr lang="en-US" altLang="zh-CN" dirty="0"/>
              <a:t>2</a:t>
            </a:r>
            <a:r>
              <a:rPr lang="zh-CN" altLang="en-US" dirty="0"/>
              <a:t>）调用设备驱动程序中的</a:t>
            </a:r>
            <a:r>
              <a:rPr lang="en-US" altLang="zh-CN" dirty="0"/>
              <a:t>read( )</a:t>
            </a:r>
            <a:r>
              <a:rPr lang="zh-CN" altLang="en-US" dirty="0"/>
              <a:t>方法，读取检测到的按键数据值 </a:t>
            </a:r>
            <a:endParaRPr lang="zh-CN" altLang="en-US" dirty="0"/>
          </a:p>
          <a:p>
            <a:pPr marL="0" indent="0">
              <a:lnSpc>
                <a:spcPct val="150000"/>
              </a:lnSpc>
              <a:buNone/>
            </a:pPr>
            <a:r>
              <a:rPr lang="zh-CN" altLang="en-US" dirty="0"/>
              <a:t>（</a:t>
            </a:r>
            <a:r>
              <a:rPr lang="en-US" altLang="zh-CN" dirty="0"/>
              <a:t>3</a:t>
            </a:r>
            <a:r>
              <a:rPr lang="zh-CN" altLang="en-US" dirty="0"/>
              <a:t>）在用户应用程序中还用到一个函数</a:t>
            </a:r>
            <a:r>
              <a:rPr lang="en-US" altLang="zh-CN" dirty="0" err="1"/>
              <a:t>usleep</a:t>
            </a:r>
            <a:r>
              <a:rPr lang="en-US" altLang="zh-CN" dirty="0"/>
              <a:t>( )</a:t>
            </a:r>
            <a:r>
              <a:rPr lang="zh-CN" altLang="en-US" dirty="0"/>
              <a:t>，</a:t>
            </a:r>
            <a:r>
              <a:rPr lang="en-US" altLang="zh-CN" dirty="0" err="1"/>
              <a:t>usleep</a:t>
            </a:r>
            <a:r>
              <a:rPr lang="en-US" altLang="zh-CN" dirty="0"/>
              <a:t>()</a:t>
            </a:r>
            <a:r>
              <a:rPr lang="zh-CN" altLang="en-US" dirty="0"/>
              <a:t>函数的作用是：休眠若干微秒，延迟执行的时间，起到去除抖动的作用。 </a:t>
            </a:r>
            <a:endParaRPr lang="zh-CN" altLang="en-US" dirty="0"/>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28648" y="1484285"/>
            <a:ext cx="5792841" cy="4052943"/>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9.1 </a:t>
            </a:r>
            <a:r>
              <a:rPr lang="zh-CN" altLang="en-US" b="1" kern="0" dirty="0" smtClean="0">
                <a:solidFill>
                  <a:srgbClr val="0000CC"/>
                </a:solidFill>
                <a:latin typeface="+mn-lt"/>
                <a:ea typeface="+mn-ea"/>
              </a:rPr>
              <a:t>通用</a:t>
            </a:r>
            <a:r>
              <a:rPr lang="en-US" altLang="zh-CN" b="1" kern="0" dirty="0" smtClean="0">
                <a:solidFill>
                  <a:srgbClr val="0000CC"/>
                </a:solidFill>
                <a:latin typeface="+mn-lt"/>
                <a:ea typeface="+mn-ea"/>
              </a:rPr>
              <a:t>IO</a:t>
            </a:r>
            <a:r>
              <a:rPr lang="zh-CN" altLang="en-US" b="1" kern="0" dirty="0" smtClean="0">
                <a:solidFill>
                  <a:srgbClr val="0000CC"/>
                </a:solidFill>
                <a:latin typeface="+mn-lt"/>
                <a:ea typeface="+mn-ea"/>
              </a:rPr>
              <a:t>接口驱动程序设计</a:t>
            </a:r>
            <a:endParaRPr lang="en-US" altLang="zh-CN" b="1" kern="0" dirty="0" smtClean="0">
              <a:solidFill>
                <a:srgbClr val="0000CC"/>
              </a:solidFill>
              <a:latin typeface="+mn-lt"/>
              <a:ea typeface="+mn-ea"/>
            </a:endParaRPr>
          </a:p>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9.2 </a:t>
            </a:r>
            <a:r>
              <a:rPr lang="zh-CN" altLang="en-US" b="1" kern="0" dirty="0" smtClean="0">
                <a:solidFill>
                  <a:srgbClr val="0000CC"/>
                </a:solidFill>
                <a:latin typeface="+mn-lt"/>
                <a:ea typeface="+mn-ea"/>
              </a:rPr>
              <a:t>键盘驱动程序设计</a:t>
            </a:r>
            <a:endParaRPr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kumimoji="0" lang="en-US" altLang="zh-CN" b="1" kern="0" dirty="0" smtClean="0">
                <a:solidFill>
                  <a:srgbClr val="FF0000"/>
                </a:solidFill>
                <a:latin typeface="+mn-lt"/>
                <a:ea typeface="+mn-ea"/>
              </a:rPr>
              <a:t>9.3 </a:t>
            </a:r>
            <a:r>
              <a:rPr kumimoji="0" lang="zh-CN" altLang="en-US" b="1" kern="0" dirty="0" smtClean="0">
                <a:solidFill>
                  <a:srgbClr val="FF0000"/>
                </a:solidFill>
                <a:latin typeface="+mn-lt"/>
                <a:ea typeface="+mn-ea"/>
              </a:rPr>
              <a:t>直流电机驱动设计</a:t>
            </a:r>
            <a:endParaRPr kumimoji="0" lang="en-US" altLang="zh-CN" b="1" kern="0" dirty="0" smtClean="0">
              <a:solidFill>
                <a:srgbClr val="FF0000"/>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9.4 </a:t>
            </a:r>
            <a:r>
              <a:rPr lang="zh-CN" altLang="en-US" b="1" kern="0" dirty="0" smtClean="0">
                <a:solidFill>
                  <a:srgbClr val="0000CC"/>
                </a:solidFill>
                <a:latin typeface="+mn-lt"/>
                <a:ea typeface="+mn-ea"/>
              </a:rPr>
              <a:t>步进电机驱动设计</a:t>
            </a:r>
            <a:endParaRPr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kumimoji="0" lang="en-US" altLang="zh-CN" b="1" kern="0" dirty="0" smtClean="0">
                <a:solidFill>
                  <a:srgbClr val="0000CC"/>
                </a:solidFill>
                <a:latin typeface="+mn-lt"/>
                <a:ea typeface="+mn-ea"/>
              </a:rPr>
              <a:t>9.5  </a:t>
            </a:r>
            <a:r>
              <a:rPr kumimoji="0" lang="zh-CN" altLang="en-US" b="1" kern="0" dirty="0" smtClean="0">
                <a:solidFill>
                  <a:srgbClr val="0000CC"/>
                </a:solidFill>
                <a:latin typeface="+mn-lt"/>
                <a:ea typeface="+mn-ea"/>
              </a:rPr>
              <a:t>数码管驱动程序设计</a:t>
            </a:r>
            <a:endParaRPr kumimoji="0" lang="en-US" altLang="zh-CN" b="1" kern="0" dirty="0" smtClean="0">
              <a:solidFill>
                <a:srgbClr val="0000CC"/>
              </a:solidFill>
              <a:latin typeface="+mn-lt"/>
              <a:ea typeface="+mn-ea"/>
            </a:endParaRPr>
          </a:p>
        </p:txBody>
      </p:sp>
      <p:sp>
        <p:nvSpPr>
          <p:cNvPr id="5" name="Rectangle 2"/>
          <p:cNvSpPr txBox="1">
            <a:spLocks noChangeArrowheads="1"/>
          </p:cNvSpPr>
          <p:nvPr/>
        </p:nvSpPr>
        <p:spPr bwMode="black">
          <a:xfrm>
            <a:off x="357158" y="28572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ea"/>
                <a:ea typeface="+mn-ea"/>
                <a:cs typeface="+mj-cs"/>
              </a:rPr>
              <a:t>第</a:t>
            </a:r>
            <a:r>
              <a:rPr lang="en-US" altLang="zh-CN" sz="3600" b="1" kern="0" dirty="0" smtClean="0">
                <a:solidFill>
                  <a:srgbClr val="0000CC"/>
                </a:solidFill>
                <a:latin typeface="+mn-ea"/>
                <a:ea typeface="+mn-ea"/>
                <a:cs typeface="+mj-cs"/>
              </a:rPr>
              <a:t>9</a:t>
            </a:r>
            <a:r>
              <a:rPr lang="zh-CN" altLang="en-US" sz="3600" b="1" kern="0" dirty="0" smtClean="0">
                <a:solidFill>
                  <a:srgbClr val="0000CC"/>
                </a:solidFill>
                <a:latin typeface="+mn-ea"/>
                <a:ea typeface="+mn-ea"/>
                <a:cs typeface="+mj-cs"/>
              </a:rPr>
              <a:t>章 设备驱动程序开发实例</a:t>
            </a:r>
            <a:endParaRPr lang="zh-CN" altLang="en-US" sz="3600" b="1" kern="0" dirty="0" smtClean="0">
              <a:solidFill>
                <a:srgbClr val="0000CC"/>
              </a:solidFill>
              <a:latin typeface="+mn-ea"/>
              <a:ea typeface="+mn-ea"/>
              <a:cs typeface="+mj-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457200" y="1347019"/>
            <a:ext cx="8519746" cy="5510981"/>
          </a:xfrm>
        </p:spPr>
        <p:txBody>
          <a:bodyPr/>
          <a:lstStyle/>
          <a:p>
            <a:pPr>
              <a:lnSpc>
                <a:spcPct val="150000"/>
              </a:lnSpc>
            </a:pPr>
            <a:r>
              <a:rPr lang="en-US" altLang="zh-CN" dirty="0" smtClean="0"/>
              <a:t>GPIO</a:t>
            </a:r>
            <a:r>
              <a:rPr lang="zh-CN" altLang="en-US" dirty="0" smtClean="0"/>
              <a:t>接口</a:t>
            </a:r>
            <a:r>
              <a:rPr lang="zh-CN" altLang="en-US" dirty="0"/>
              <a:t>至少有两个寄存器，即“</a:t>
            </a:r>
            <a:r>
              <a:rPr lang="zh-CN" altLang="en-US" dirty="0">
                <a:solidFill>
                  <a:srgbClr val="FF0000"/>
                </a:solidFill>
              </a:rPr>
              <a:t>控制寄存器</a:t>
            </a:r>
            <a:r>
              <a:rPr lang="zh-CN" altLang="en-US" dirty="0"/>
              <a:t>”</a:t>
            </a:r>
            <a:r>
              <a:rPr lang="zh-CN" altLang="en-US" dirty="0" smtClean="0"/>
              <a:t>与“</a:t>
            </a:r>
            <a:r>
              <a:rPr lang="zh-CN" altLang="en-US" dirty="0">
                <a:solidFill>
                  <a:srgbClr val="FF0000"/>
                </a:solidFill>
              </a:rPr>
              <a:t>数据寄存器</a:t>
            </a:r>
            <a:r>
              <a:rPr lang="zh-CN" altLang="en-US" dirty="0"/>
              <a:t>”</a:t>
            </a:r>
            <a:r>
              <a:rPr lang="zh-CN" altLang="en-US" dirty="0" smtClean="0"/>
              <a:t>。</a:t>
            </a:r>
            <a:endParaRPr lang="en-US" altLang="zh-CN" dirty="0"/>
          </a:p>
          <a:p>
            <a:pPr>
              <a:lnSpc>
                <a:spcPct val="150000"/>
              </a:lnSpc>
            </a:pPr>
            <a:r>
              <a:rPr lang="zh-CN" altLang="en-US" dirty="0" smtClean="0">
                <a:solidFill>
                  <a:srgbClr val="FF0000"/>
                </a:solidFill>
                <a:latin typeface="微软雅黑" panose="020B0503020204020204" pitchFamily="34" charset="-122"/>
                <a:ea typeface="微软雅黑" panose="020B0503020204020204" pitchFamily="34" charset="-122"/>
              </a:rPr>
              <a:t>数据</a:t>
            </a:r>
            <a:r>
              <a:rPr lang="zh-CN" altLang="en-US" dirty="0">
                <a:solidFill>
                  <a:srgbClr val="FF0000"/>
                </a:solidFill>
                <a:latin typeface="微软雅黑" panose="020B0503020204020204" pitchFamily="34" charset="-122"/>
                <a:ea typeface="微软雅黑" panose="020B0503020204020204" pitchFamily="34" charset="-122"/>
              </a:rPr>
              <a:t>寄存器</a:t>
            </a:r>
            <a:r>
              <a:rPr lang="zh-CN" altLang="en-US" dirty="0"/>
              <a:t>的各位都直接引到芯片外部，而对这种寄存器中每一位的作用，即</a:t>
            </a:r>
            <a:r>
              <a:rPr lang="zh-CN" altLang="en-US" dirty="0" smtClean="0"/>
              <a:t>每一</a:t>
            </a:r>
            <a:r>
              <a:rPr lang="zh-CN" altLang="en-US" dirty="0"/>
              <a:t>位的信号流通方向，则可以通过</a:t>
            </a:r>
            <a:r>
              <a:rPr lang="zh-CN" altLang="en-US" dirty="0">
                <a:solidFill>
                  <a:srgbClr val="FF0000"/>
                </a:solidFill>
                <a:latin typeface="微软雅黑" panose="020B0503020204020204" pitchFamily="34" charset="-122"/>
                <a:ea typeface="微软雅黑" panose="020B0503020204020204" pitchFamily="34" charset="-122"/>
              </a:rPr>
              <a:t>控制寄存器</a:t>
            </a:r>
            <a:r>
              <a:rPr lang="zh-CN" altLang="en-US" dirty="0"/>
              <a:t>中对应位独立地加以设置。比如，可以设置某个引脚的</a:t>
            </a:r>
            <a:r>
              <a:rPr lang="zh-CN" altLang="en-US" dirty="0" smtClean="0"/>
              <a:t>属性为</a:t>
            </a:r>
            <a:r>
              <a:rPr lang="zh-CN" altLang="en-US" dirty="0"/>
              <a:t>输入、输出或其他特殊功能</a:t>
            </a:r>
            <a:r>
              <a:rPr lang="zh-CN" altLang="en-US" dirty="0" smtClean="0"/>
              <a:t>。</a:t>
            </a:r>
            <a:endParaRPr lang="en-US" altLang="zh-CN" dirty="0" smtClean="0"/>
          </a:p>
          <a:p>
            <a:pPr>
              <a:lnSpc>
                <a:spcPct val="150000"/>
              </a:lnSpc>
            </a:pPr>
            <a:r>
              <a:rPr lang="zh-CN" altLang="en-US" dirty="0" smtClean="0"/>
              <a:t>现在的</a:t>
            </a:r>
            <a:r>
              <a:rPr lang="en-US" altLang="zh-CN" dirty="0" smtClean="0"/>
              <a:t>GPIO</a:t>
            </a:r>
            <a:r>
              <a:rPr lang="zh-CN" altLang="en-US" dirty="0" smtClean="0"/>
              <a:t>因功能众多，一般通过更多的寄存器进行控制。</a:t>
            </a:r>
            <a:endParaRPr lang="zh-CN" altLang="en-US" dirty="0"/>
          </a:p>
        </p:txBody>
      </p:sp>
      <p:sp>
        <p:nvSpPr>
          <p:cNvPr id="4" name="Rectangle 2"/>
          <p:cNvSpPr>
            <a:spLocks noChangeArrowheads="1"/>
          </p:cNvSpPr>
          <p:nvPr/>
        </p:nvSpPr>
        <p:spPr bwMode="auto">
          <a:xfrm>
            <a:off x="428596" y="418772"/>
            <a:ext cx="5786478" cy="563562"/>
          </a:xfrm>
          <a:prstGeom prst="rect">
            <a:avLst/>
          </a:prstGeom>
          <a:noFill/>
          <a:ln w="9525">
            <a:noFill/>
            <a:miter lim="800000"/>
          </a:ln>
          <a:effectLst/>
        </p:spPr>
        <p:txBody>
          <a:bodyPr anchor="ctr"/>
          <a:lstStyle/>
          <a:p>
            <a:r>
              <a:rPr lang="en-US" altLang="zh-CN" sz="3200" b="1" dirty="0">
                <a:solidFill>
                  <a:schemeClr val="bg1"/>
                </a:solidFill>
                <a:latin typeface="微软雅黑" panose="020B0503020204020204" pitchFamily="34" charset="-122"/>
                <a:ea typeface="微软雅黑" panose="020B0503020204020204" pitchFamily="34" charset="-122"/>
              </a:rPr>
              <a:t>9.1.1   GPIO</a:t>
            </a:r>
            <a:r>
              <a:rPr lang="zh-CN" altLang="en-US" sz="3200" b="1" dirty="0">
                <a:solidFill>
                  <a:schemeClr val="bg1"/>
                </a:solidFill>
                <a:latin typeface="微软雅黑" panose="020B0503020204020204" pitchFamily="34" charset="-122"/>
                <a:ea typeface="微软雅黑" panose="020B0503020204020204" pitchFamily="34" charset="-122"/>
              </a:rPr>
              <a:t>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noFill/>
        </p:spPr>
        <p:txBody>
          <a:bodyPr/>
          <a:lstStyle/>
          <a:p>
            <a:r>
              <a:rPr lang="en-US" altLang="zh-CN">
                <a:solidFill>
                  <a:schemeClr val="bg1"/>
                </a:solidFill>
              </a:rPr>
              <a:t>9.3.1 </a:t>
            </a:r>
            <a:r>
              <a:rPr lang="zh-CN" altLang="en-US">
                <a:solidFill>
                  <a:schemeClr val="bg1"/>
                </a:solidFill>
              </a:rPr>
              <a:t>直流电机控制电路设计</a:t>
            </a:r>
            <a:endParaRPr lang="zh-CN" altLang="en-US">
              <a:solidFill>
                <a:schemeClr val="bg1"/>
              </a:solidFill>
            </a:endParaRPr>
          </a:p>
        </p:txBody>
      </p:sp>
      <p:sp>
        <p:nvSpPr>
          <p:cNvPr id="133123" name="Rectangle 3"/>
          <p:cNvSpPr>
            <a:spLocks noGrp="1" noChangeArrowheads="1"/>
          </p:cNvSpPr>
          <p:nvPr>
            <p:ph type="body" idx="1"/>
          </p:nvPr>
        </p:nvSpPr>
        <p:spPr>
          <a:xfrm>
            <a:off x="518746" y="1400175"/>
            <a:ext cx="8229600" cy="5248275"/>
          </a:xfrm>
        </p:spPr>
        <p:txBody>
          <a:bodyPr/>
          <a:lstStyle/>
          <a:p>
            <a:pPr>
              <a:buFontTx/>
              <a:buNone/>
            </a:pPr>
            <a:r>
              <a:rPr lang="en-US" altLang="zh-CN" sz="2800" dirty="0"/>
              <a:t>1</a:t>
            </a:r>
            <a:r>
              <a:rPr lang="zh-CN" altLang="en-US" sz="2800" dirty="0"/>
              <a:t>、</a:t>
            </a:r>
            <a:r>
              <a:rPr lang="en-US" altLang="zh-CN" sz="2800" dirty="0"/>
              <a:t>GPIO</a:t>
            </a:r>
            <a:r>
              <a:rPr lang="zh-CN" altLang="en-US" sz="2800" dirty="0"/>
              <a:t>端口控制直流电机原理图</a:t>
            </a:r>
            <a:endParaRPr lang="zh-CN" altLang="en-US" sz="2800" dirty="0"/>
          </a:p>
          <a:p>
            <a:pPr>
              <a:buFontTx/>
              <a:buNone/>
            </a:pPr>
            <a:r>
              <a:rPr lang="zh-CN" altLang="en-US" sz="2800" dirty="0"/>
              <a:t>利用嵌入式开发板的</a:t>
            </a:r>
            <a:r>
              <a:rPr lang="en-US" altLang="zh-CN" sz="2800" dirty="0"/>
              <a:t>GPIO</a:t>
            </a:r>
            <a:r>
              <a:rPr lang="zh-CN" altLang="en-US" sz="2800" dirty="0"/>
              <a:t>端口控制直流电机是嵌入式系统的一个应用。</a:t>
            </a:r>
            <a:r>
              <a:rPr lang="en-US" altLang="zh-CN" sz="2800" dirty="0"/>
              <a:t>GPIO</a:t>
            </a:r>
            <a:r>
              <a:rPr lang="zh-CN" altLang="en-US" sz="2800" dirty="0"/>
              <a:t>端口与电机驱动模块相连，其电路原理图如图</a:t>
            </a:r>
            <a:r>
              <a:rPr lang="en-US" altLang="zh-CN" sz="2800" dirty="0"/>
              <a:t>9.7</a:t>
            </a:r>
            <a:r>
              <a:rPr lang="zh-CN" altLang="en-US" sz="2800" dirty="0"/>
              <a:t>所示。</a:t>
            </a:r>
            <a:endParaRPr lang="zh-CN" altLang="en-US" sz="2800" dirty="0"/>
          </a:p>
        </p:txBody>
      </p:sp>
      <p:pic>
        <p:nvPicPr>
          <p:cNvPr id="133130"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7946" y="3733800"/>
            <a:ext cx="5038725" cy="291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type="body" idx="1"/>
          </p:nvPr>
        </p:nvSpPr>
        <p:spPr>
          <a:xfrm>
            <a:off x="386862" y="1307124"/>
            <a:ext cx="8229600" cy="4267200"/>
          </a:xfrm>
          <a:noFill/>
        </p:spPr>
        <p:txBody>
          <a:bodyPr/>
          <a:lstStyle/>
          <a:p>
            <a:pPr marL="0" indent="0">
              <a:buNone/>
            </a:pPr>
            <a:r>
              <a:rPr lang="en-US" altLang="zh-CN" dirty="0"/>
              <a:t>2</a:t>
            </a:r>
            <a:r>
              <a:rPr lang="zh-CN" altLang="en-US" dirty="0"/>
              <a:t>、电机驱动芯片</a:t>
            </a:r>
            <a:r>
              <a:rPr lang="en-US" altLang="zh-CN" dirty="0"/>
              <a:t>L298</a:t>
            </a:r>
            <a:r>
              <a:rPr lang="zh-CN" altLang="en-US" dirty="0"/>
              <a:t>特性简介 </a:t>
            </a:r>
            <a:endParaRPr lang="zh-CN" altLang="en-US" dirty="0"/>
          </a:p>
          <a:p>
            <a:pPr marL="0" indent="0">
              <a:buNone/>
            </a:pPr>
            <a:r>
              <a:rPr lang="zh-CN" altLang="en-US" dirty="0"/>
              <a:t> </a:t>
            </a:r>
            <a:r>
              <a:rPr lang="en-US" altLang="zh-CN" dirty="0"/>
              <a:t>L298N</a:t>
            </a:r>
            <a:r>
              <a:rPr lang="zh-CN" altLang="en-US" dirty="0"/>
              <a:t>是一种高电压、大电流电机驱动芯片。 </a:t>
            </a:r>
            <a:endParaRPr lang="zh-CN" altLang="en-US" dirty="0"/>
          </a:p>
          <a:p>
            <a:endParaRPr lang="en-US" altLang="zh-CN" dirty="0"/>
          </a:p>
        </p:txBody>
      </p:sp>
      <p:pic>
        <p:nvPicPr>
          <p:cNvPr id="13414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2292" y="3941762"/>
            <a:ext cx="2362200" cy="1808163"/>
          </a:xfrm>
          <a:prstGeom prst="rect">
            <a:avLst/>
          </a:prstGeom>
          <a:noFill/>
          <a:extLst>
            <a:ext uri="{909E8E84-426E-40DD-AFC4-6F175D3DCCD1}">
              <a14:hiddenFill xmlns:a14="http://schemas.microsoft.com/office/drawing/2010/main">
                <a:solidFill>
                  <a:srgbClr val="FFFFFF"/>
                </a:solidFill>
              </a14:hiddenFill>
            </a:ext>
          </a:extLst>
        </p:spPr>
      </p:pic>
      <p:pic>
        <p:nvPicPr>
          <p:cNvPr id="134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6846" y="3408362"/>
            <a:ext cx="3810000" cy="2341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53" name="Rectangle 385"/>
          <p:cNvSpPr>
            <a:spLocks noGrp="1" noChangeArrowheads="1"/>
          </p:cNvSpPr>
          <p:nvPr>
            <p:ph type="title"/>
          </p:nvPr>
        </p:nvSpPr>
        <p:spPr/>
        <p:txBody>
          <a:bodyPr/>
          <a:lstStyle/>
          <a:p>
            <a:pPr algn="ctr"/>
            <a:r>
              <a:rPr lang="zh-CN" altLang="en-US" sz="3200" dirty="0">
                <a:solidFill>
                  <a:schemeClr val="bg1"/>
                </a:solidFill>
              </a:rPr>
              <a:t>表 </a:t>
            </a:r>
            <a:r>
              <a:rPr lang="en-US" altLang="zh-CN" sz="3200" dirty="0">
                <a:solidFill>
                  <a:schemeClr val="bg1"/>
                </a:solidFill>
              </a:rPr>
              <a:t>9.3       </a:t>
            </a:r>
            <a:r>
              <a:rPr lang="zh-CN" altLang="en-US" sz="3200" dirty="0">
                <a:solidFill>
                  <a:schemeClr val="bg1"/>
                </a:solidFill>
              </a:rPr>
              <a:t>控制电机旋转方式 </a:t>
            </a:r>
            <a:endParaRPr lang="zh-CN" altLang="en-US" sz="3200" dirty="0">
              <a:solidFill>
                <a:schemeClr val="bg1"/>
              </a:solidFill>
            </a:endParaRPr>
          </a:p>
        </p:txBody>
      </p:sp>
      <p:graphicFrame>
        <p:nvGraphicFramePr>
          <p:cNvPr id="135552" name="Group 384"/>
          <p:cNvGraphicFramePr>
            <a:graphicFrameLocks noGrp="1"/>
          </p:cNvGraphicFramePr>
          <p:nvPr>
            <p:ph idx="1"/>
          </p:nvPr>
        </p:nvGraphicFramePr>
        <p:xfrm>
          <a:off x="430823" y="1450731"/>
          <a:ext cx="8229602" cy="4525963"/>
        </p:xfrm>
        <a:graphic>
          <a:graphicData uri="http://schemas.openxmlformats.org/drawingml/2006/table">
            <a:tbl>
              <a:tblPr/>
              <a:tblGrid>
                <a:gridCol w="782515"/>
                <a:gridCol w="1151793"/>
                <a:gridCol w="967008"/>
                <a:gridCol w="1022033"/>
                <a:gridCol w="1022033"/>
                <a:gridCol w="1022033"/>
                <a:gridCol w="1131887"/>
                <a:gridCol w="1130300"/>
              </a:tblGrid>
              <a:tr h="908050">
                <a:tc rowSpan="2">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电机</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旋转方式</a:t>
                      </a:r>
                      <a:endParaRPr kumimoji="0" lang="zh-CN" altLang="en-US"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控制端</a:t>
                      </a: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IN1</a:t>
                      </a:r>
                      <a:endParaRPr kumimoji="0" lang="en-US" alt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控制端</a:t>
                      </a: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IN2</a:t>
                      </a:r>
                      <a:endParaRPr kumimoji="0" lang="en-US" alt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控制端</a:t>
                      </a: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IN3</a:t>
                      </a:r>
                      <a:endParaRPr kumimoji="0" lang="en-US" alt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控制端</a:t>
                      </a: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IN4</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输入</a:t>
                      </a: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PWM</a:t>
                      </a: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信号改变脉宽可调速</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587375">
                <a:tc vMerge="1">
                  <a:tcPr/>
                </a:tc>
                <a:tc vMerge="1">
                  <a:tcPr/>
                </a:tc>
                <a:tc vMerge="1">
                  <a:tcPr/>
                </a:tc>
                <a:tc vMerge="1">
                  <a:tcPr/>
                </a:tc>
                <a:tc vMerge="1">
                  <a:tcPr/>
                </a:tc>
                <a:tc vMerge="1">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调速端</a:t>
                      </a: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调速端</a:t>
                      </a: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rowSpan="3">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M1</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正转</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高</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低</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高</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vMerge="1">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反转</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低</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高</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高</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6413">
                <a:tc vMerge="1">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停止</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低</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低</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高</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rowSpan="3">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M2</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正转</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高</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低</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高</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vMerge="1">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反转</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低</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高</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高</a:t>
                      </a:r>
                      <a:endParaRPr kumimoji="0" lang="zh-CN" altLang="en-US"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vMerge="1">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停止</a:t>
                      </a:r>
                      <a:endParaRPr kumimoji="0" lang="zh-CN" altLang="en-US"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低</a:t>
                      </a:r>
                      <a:endParaRPr kumimoji="0" lang="zh-CN" altLang="en-US"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低</a:t>
                      </a:r>
                      <a:endParaRPr kumimoji="0" lang="zh-CN" altLang="en-US"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高</a:t>
                      </a:r>
                      <a:endParaRPr kumimoji="0" lang="zh-CN" altLang="en-US" sz="18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zh-CN" sz="3200" dirty="0">
                <a:solidFill>
                  <a:schemeClr val="bg1"/>
                </a:solidFill>
              </a:rPr>
              <a:t>9.3.2 </a:t>
            </a:r>
            <a:r>
              <a:rPr lang="zh-CN" altLang="en-US" sz="3200" dirty="0">
                <a:solidFill>
                  <a:schemeClr val="bg1"/>
                </a:solidFill>
              </a:rPr>
              <a:t>直流电机驱动程序</a:t>
            </a:r>
            <a:endParaRPr lang="zh-CN" altLang="en-US" sz="3200" dirty="0">
              <a:solidFill>
                <a:schemeClr val="bg1"/>
              </a:solidFill>
            </a:endParaRPr>
          </a:p>
        </p:txBody>
      </p:sp>
      <p:sp>
        <p:nvSpPr>
          <p:cNvPr id="129027" name="Rectangle 3"/>
          <p:cNvSpPr>
            <a:spLocks noGrp="1" noChangeArrowheads="1"/>
          </p:cNvSpPr>
          <p:nvPr>
            <p:ph type="body" idx="1"/>
          </p:nvPr>
        </p:nvSpPr>
        <p:spPr>
          <a:xfrm>
            <a:off x="457200" y="1371600"/>
            <a:ext cx="8616462" cy="4800600"/>
          </a:xfrm>
        </p:spPr>
        <p:txBody>
          <a:bodyPr/>
          <a:lstStyle/>
          <a:p>
            <a:pPr marL="0" indent="0">
              <a:lnSpc>
                <a:spcPct val="150000"/>
              </a:lnSpc>
              <a:buNone/>
            </a:pPr>
            <a:r>
              <a:rPr lang="en-US" altLang="zh-CN" dirty="0"/>
              <a:t>1</a:t>
            </a:r>
            <a:r>
              <a:rPr lang="zh-CN" altLang="en-US" dirty="0"/>
              <a:t>、设备初始化 </a:t>
            </a:r>
            <a:endParaRPr lang="zh-CN" altLang="en-US" dirty="0"/>
          </a:p>
          <a:p>
            <a:pPr marL="0" indent="0">
              <a:lnSpc>
                <a:spcPct val="150000"/>
              </a:lnSpc>
              <a:buNone/>
            </a:pPr>
            <a:r>
              <a:rPr lang="zh-CN" altLang="en-US" dirty="0"/>
              <a:t>（</a:t>
            </a:r>
            <a:r>
              <a:rPr lang="en-US" altLang="zh-CN" dirty="0"/>
              <a:t>1</a:t>
            </a:r>
            <a:r>
              <a:rPr lang="zh-CN" altLang="en-US" dirty="0"/>
              <a:t>）向系统注册设备 </a:t>
            </a:r>
            <a:endParaRPr lang="zh-CN" altLang="en-US" dirty="0"/>
          </a:p>
          <a:p>
            <a:pPr marL="0" indent="0">
              <a:lnSpc>
                <a:spcPct val="150000"/>
              </a:lnSpc>
              <a:buNone/>
            </a:pPr>
            <a:r>
              <a:rPr lang="zh-CN" altLang="en-US" dirty="0"/>
              <a:t>我们定义电机的主设备号宏符号名为</a:t>
            </a:r>
            <a:r>
              <a:rPr lang="en-US" altLang="zh-CN" dirty="0"/>
              <a:t>ZLDJ_MAJOR</a:t>
            </a:r>
            <a:r>
              <a:rPr lang="zh-CN" altLang="en-US" dirty="0"/>
              <a:t>，设备名称为</a:t>
            </a:r>
            <a:r>
              <a:rPr lang="en-US" altLang="zh-CN" dirty="0" err="1"/>
              <a:t>zldj_drv</a:t>
            </a:r>
            <a:r>
              <a:rPr lang="zh-CN" altLang="en-US" dirty="0"/>
              <a:t>，设备的结构体为</a:t>
            </a:r>
            <a:r>
              <a:rPr lang="en-US" altLang="zh-CN" dirty="0"/>
              <a:t>&amp;</a:t>
            </a:r>
            <a:r>
              <a:rPr lang="en-US" altLang="zh-CN" dirty="0" err="1"/>
              <a:t>ZLDJ_ops</a:t>
            </a:r>
            <a:r>
              <a:rPr lang="zh-CN" altLang="en-US" dirty="0"/>
              <a:t>，则 ：</a:t>
            </a:r>
            <a:endParaRPr lang="zh-CN" altLang="en-US" dirty="0"/>
          </a:p>
          <a:p>
            <a:pPr marL="0" indent="0">
              <a:lnSpc>
                <a:spcPct val="150000"/>
              </a:lnSpc>
              <a:buNone/>
            </a:pPr>
            <a:r>
              <a:rPr lang="en-US" altLang="zh-CN" dirty="0" err="1" smtClean="0"/>
              <a:t>register_chrdev</a:t>
            </a:r>
            <a:r>
              <a:rPr lang="en-US" altLang="zh-CN" dirty="0" smtClean="0"/>
              <a:t>(ZLDJ_MAJOR</a:t>
            </a:r>
            <a:r>
              <a:rPr lang="en-US" altLang="zh-CN" dirty="0"/>
              <a:t>, "</a:t>
            </a:r>
            <a:r>
              <a:rPr lang="en-US" altLang="zh-CN" dirty="0" err="1"/>
              <a:t>zldj_drv</a:t>
            </a:r>
            <a:r>
              <a:rPr lang="en-US" altLang="zh-CN" dirty="0"/>
              <a:t>", </a:t>
            </a:r>
            <a:r>
              <a:rPr lang="en-US" altLang="zh-CN" dirty="0" err="1"/>
              <a:t>ZLDJ_ops</a:t>
            </a:r>
            <a:r>
              <a:rPr lang="en-US" altLang="zh-CN" dirty="0"/>
              <a:t>); </a:t>
            </a:r>
            <a:endParaRPr lang="en-US" altLang="zh-CN" dirty="0"/>
          </a:p>
        </p:txBody>
      </p:sp>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a:xfrm>
            <a:off x="386862" y="1354748"/>
            <a:ext cx="8229600" cy="5248275"/>
          </a:xfrm>
        </p:spPr>
        <p:txBody>
          <a:bodyPr/>
          <a:lstStyle/>
          <a:p>
            <a:pPr marL="0" indent="0">
              <a:lnSpc>
                <a:spcPct val="150000"/>
              </a:lnSpc>
              <a:buNone/>
            </a:pPr>
            <a:r>
              <a:rPr lang="zh-CN" altLang="en-US" dirty="0"/>
              <a:t>（</a:t>
            </a:r>
            <a:r>
              <a:rPr lang="en-US" altLang="zh-CN" dirty="0"/>
              <a:t>2</a:t>
            </a:r>
            <a:r>
              <a:rPr lang="zh-CN" altLang="en-US" dirty="0"/>
              <a:t>）设备初始化函数 </a:t>
            </a:r>
            <a:endParaRPr lang="zh-CN" altLang="en-US" dirty="0"/>
          </a:p>
          <a:p>
            <a:pPr marL="0" indent="0">
              <a:lnSpc>
                <a:spcPct val="150000"/>
              </a:lnSpc>
              <a:buNone/>
            </a:pPr>
            <a:r>
              <a:rPr lang="zh-CN" altLang="en-US" dirty="0"/>
              <a:t>（</a:t>
            </a:r>
            <a:r>
              <a:rPr lang="en-US" altLang="zh-CN" dirty="0"/>
              <a:t>3</a:t>
            </a:r>
            <a:r>
              <a:rPr lang="zh-CN" altLang="en-US" dirty="0"/>
              <a:t>）驱动程序的</a:t>
            </a:r>
            <a:r>
              <a:rPr lang="en-US" altLang="zh-CN" dirty="0"/>
              <a:t>file-operation</a:t>
            </a:r>
            <a:r>
              <a:rPr lang="zh-CN" altLang="en-US" dirty="0"/>
              <a:t>数据结构 </a:t>
            </a:r>
            <a:endParaRPr lang="zh-CN" altLang="en-US" dirty="0"/>
          </a:p>
          <a:p>
            <a:pPr marL="0" indent="0">
              <a:lnSpc>
                <a:spcPct val="150000"/>
              </a:lnSpc>
              <a:buNone/>
            </a:pPr>
            <a:r>
              <a:rPr lang="en-US" altLang="zh-CN" dirty="0"/>
              <a:t>static </a:t>
            </a:r>
            <a:r>
              <a:rPr lang="en-US" altLang="zh-CN" dirty="0" err="1"/>
              <a:t>struct</a:t>
            </a:r>
            <a:r>
              <a:rPr lang="en-US" altLang="zh-CN" dirty="0"/>
              <a:t> </a:t>
            </a:r>
            <a:r>
              <a:rPr lang="en-US" altLang="zh-CN" dirty="0" err="1"/>
              <a:t>file_operations</a:t>
            </a:r>
            <a:r>
              <a:rPr lang="en-US" altLang="zh-CN" dirty="0"/>
              <a:t> </a:t>
            </a:r>
            <a:r>
              <a:rPr lang="en-US" altLang="zh-CN" dirty="0" err="1"/>
              <a:t>ZLDJ_ops</a:t>
            </a:r>
            <a:r>
              <a:rPr lang="en-US" altLang="zh-CN" dirty="0"/>
              <a:t> = {</a:t>
            </a:r>
            <a:endParaRPr lang="en-US" altLang="zh-CN" dirty="0"/>
          </a:p>
          <a:p>
            <a:pPr marL="0" indent="0">
              <a:lnSpc>
                <a:spcPct val="150000"/>
              </a:lnSpc>
              <a:buNone/>
            </a:pPr>
            <a:r>
              <a:rPr lang="en-US" altLang="zh-CN" dirty="0"/>
              <a:t>	      </a:t>
            </a:r>
            <a:r>
              <a:rPr lang="en-US" altLang="zh-CN" dirty="0" err="1"/>
              <a:t>ioctl</a:t>
            </a:r>
            <a:r>
              <a:rPr lang="en-US" altLang="zh-CN" dirty="0"/>
              <a:t>:      </a:t>
            </a:r>
            <a:r>
              <a:rPr lang="en-US" altLang="zh-CN" dirty="0" err="1"/>
              <a:t>ZLDJ_ioctl</a:t>
            </a:r>
            <a:r>
              <a:rPr lang="en-US" altLang="zh-CN" dirty="0"/>
              <a:t>,</a:t>
            </a:r>
            <a:endParaRPr lang="en-US" altLang="zh-CN" dirty="0"/>
          </a:p>
          <a:p>
            <a:pPr marL="0" indent="0">
              <a:lnSpc>
                <a:spcPct val="150000"/>
              </a:lnSpc>
              <a:buNone/>
            </a:pPr>
            <a:r>
              <a:rPr lang="en-US" altLang="zh-CN" dirty="0"/>
              <a:t>   }; </a:t>
            </a:r>
            <a:endParaRPr lang="en-US" altLang="zh-CN" dirty="0"/>
          </a:p>
        </p:txBody>
      </p:sp>
      <p:sp>
        <p:nvSpPr>
          <p:cNvPr id="4" name="Rectangle 2"/>
          <p:cNvSpPr>
            <a:spLocks noGrp="1" noChangeArrowheads="1"/>
          </p:cNvSpPr>
          <p:nvPr>
            <p:ph type="title"/>
          </p:nvPr>
        </p:nvSpPr>
        <p:spPr>
          <a:xfrm>
            <a:off x="304800" y="228600"/>
            <a:ext cx="7162800" cy="838200"/>
          </a:xfrm>
        </p:spPr>
        <p:txBody>
          <a:bodyPr/>
          <a:lstStyle/>
          <a:p>
            <a:r>
              <a:rPr lang="en-US" altLang="zh-CN" sz="3200" dirty="0">
                <a:solidFill>
                  <a:schemeClr val="bg1"/>
                </a:solidFill>
              </a:rPr>
              <a:t>9.3.2 </a:t>
            </a:r>
            <a:r>
              <a:rPr lang="zh-CN" altLang="en-US" sz="3200" dirty="0">
                <a:solidFill>
                  <a:schemeClr val="bg1"/>
                </a:solidFill>
              </a:rPr>
              <a:t>直流电机驱动程序</a:t>
            </a:r>
            <a:endParaRPr lang="zh-CN" altLang="en-US" sz="3200" dirty="0">
              <a:solidFill>
                <a:schemeClr val="bg1"/>
              </a:solidFill>
            </a:endParaRPr>
          </a:p>
        </p:txBody>
      </p:sp>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39969" y="1197828"/>
            <a:ext cx="7874977" cy="692516"/>
          </a:xfrm>
        </p:spPr>
        <p:txBody>
          <a:bodyPr/>
          <a:lstStyle/>
          <a:p>
            <a:r>
              <a:rPr lang="en-US" altLang="zh-CN" sz="2800" dirty="0">
                <a:solidFill>
                  <a:schemeClr val="bg1"/>
                </a:solidFill>
              </a:rPr>
              <a:t>2</a:t>
            </a:r>
            <a:r>
              <a:rPr lang="zh-CN" altLang="en-US" sz="2800" dirty="0">
                <a:solidFill>
                  <a:schemeClr val="bg1"/>
                </a:solidFill>
              </a:rPr>
              <a:t>、控制直流电机转动和停止的接口函数 </a:t>
            </a:r>
            <a:endParaRPr lang="zh-CN" altLang="en-US" sz="2800" dirty="0">
              <a:solidFill>
                <a:schemeClr val="bg1"/>
              </a:solidFill>
            </a:endParaRPr>
          </a:p>
        </p:txBody>
      </p:sp>
      <p:sp>
        <p:nvSpPr>
          <p:cNvPr id="131075" name="Rectangle 3"/>
          <p:cNvSpPr>
            <a:spLocks noGrp="1" noChangeArrowheads="1"/>
          </p:cNvSpPr>
          <p:nvPr>
            <p:ph type="body" idx="1"/>
          </p:nvPr>
        </p:nvSpPr>
        <p:spPr>
          <a:xfrm>
            <a:off x="339969" y="2066191"/>
            <a:ext cx="8686800" cy="4053254"/>
          </a:xfrm>
        </p:spPr>
        <p:txBody>
          <a:bodyPr/>
          <a:lstStyle/>
          <a:p>
            <a:pPr marL="0" indent="0">
              <a:buNone/>
            </a:pPr>
            <a:r>
              <a:rPr lang="zh-CN" altLang="en-US" sz="2800" dirty="0"/>
              <a:t>定义控制直流电机转动和停止的接口函数</a:t>
            </a:r>
            <a:r>
              <a:rPr lang="en-US" altLang="zh-CN" sz="2800" dirty="0" err="1"/>
              <a:t>ioctl</a:t>
            </a:r>
            <a:r>
              <a:rPr lang="en-US" altLang="zh-CN" sz="2800" dirty="0"/>
              <a:t>( )</a:t>
            </a:r>
            <a:r>
              <a:rPr lang="zh-CN" altLang="en-US" sz="2800" dirty="0"/>
              <a:t>。主要是设置寄存器</a:t>
            </a:r>
            <a:r>
              <a:rPr lang="en-US" altLang="zh-CN" sz="2800" dirty="0"/>
              <a:t>GPSR</a:t>
            </a:r>
            <a:r>
              <a:rPr lang="zh-CN" altLang="en-US" sz="2800" dirty="0"/>
              <a:t>与寄存器</a:t>
            </a:r>
            <a:r>
              <a:rPr lang="en-US" altLang="zh-CN" sz="2800" dirty="0"/>
              <a:t>GPCR</a:t>
            </a:r>
            <a:r>
              <a:rPr lang="zh-CN" altLang="en-US" sz="2800" dirty="0"/>
              <a:t>的值。</a:t>
            </a:r>
            <a:endParaRPr lang="zh-CN" altLang="en-US" sz="2800" dirty="0"/>
          </a:p>
          <a:p>
            <a:pPr marL="0" indent="0">
              <a:buNone/>
            </a:pPr>
            <a:r>
              <a:rPr lang="en-US" altLang="zh-CN" sz="2800" dirty="0"/>
              <a:t>GPSR</a:t>
            </a:r>
            <a:r>
              <a:rPr lang="zh-CN" altLang="en-US" sz="2800" dirty="0"/>
              <a:t>为置位寄存器，当取值</a:t>
            </a:r>
            <a:r>
              <a:rPr lang="en-US" altLang="zh-CN" sz="2800" dirty="0"/>
              <a:t>1</a:t>
            </a:r>
            <a:r>
              <a:rPr lang="zh-CN" altLang="en-US" sz="2800" dirty="0"/>
              <a:t>时，电机开始旋转。</a:t>
            </a:r>
            <a:endParaRPr lang="zh-CN" altLang="en-US" sz="2800" dirty="0"/>
          </a:p>
          <a:p>
            <a:pPr marL="0" indent="0">
              <a:buNone/>
            </a:pPr>
            <a:r>
              <a:rPr lang="zh-CN" altLang="en-US" sz="2800" dirty="0"/>
              <a:t>  	</a:t>
            </a:r>
            <a:r>
              <a:rPr lang="en-US" altLang="zh-CN" sz="2800" dirty="0"/>
              <a:t>GPSR2 |= (0x1 &lt;&lt; 20);   //</a:t>
            </a:r>
            <a:r>
              <a:rPr lang="zh-CN" altLang="en-US" sz="2800" dirty="0"/>
              <a:t>电机正转</a:t>
            </a:r>
            <a:endParaRPr lang="zh-CN" altLang="en-US" sz="2800" dirty="0"/>
          </a:p>
          <a:p>
            <a:pPr marL="0" indent="0">
              <a:buNone/>
            </a:pPr>
            <a:r>
              <a:rPr lang="zh-CN" altLang="en-US" sz="2800" dirty="0"/>
              <a:t>      </a:t>
            </a:r>
            <a:r>
              <a:rPr lang="en-US" altLang="zh-CN" sz="2800" dirty="0"/>
              <a:t>GPSR2 |= (0x1 &lt;&lt; 18);   //</a:t>
            </a:r>
            <a:r>
              <a:rPr lang="zh-CN" altLang="en-US" sz="2800" dirty="0"/>
              <a:t>电机反转</a:t>
            </a:r>
            <a:endParaRPr lang="zh-CN" altLang="en-US" sz="2800" dirty="0"/>
          </a:p>
          <a:p>
            <a:pPr marL="0" indent="0">
              <a:buNone/>
            </a:pPr>
            <a:r>
              <a:rPr lang="en-US" altLang="zh-CN" sz="2800" dirty="0"/>
              <a:t>GPCR</a:t>
            </a:r>
            <a:r>
              <a:rPr lang="zh-CN" altLang="en-US" sz="2800" dirty="0"/>
              <a:t>为复位寄存器，当取值</a:t>
            </a:r>
            <a:r>
              <a:rPr lang="en-US" altLang="zh-CN" sz="2800" dirty="0"/>
              <a:t>1</a:t>
            </a:r>
            <a:r>
              <a:rPr lang="zh-CN" altLang="en-US" sz="2800" dirty="0"/>
              <a:t>时，电机停止转动。</a:t>
            </a:r>
            <a:endParaRPr lang="zh-CN" altLang="en-US" sz="2800" dirty="0"/>
          </a:p>
          <a:p>
            <a:pPr marL="0" indent="0">
              <a:buNone/>
            </a:pPr>
            <a:r>
              <a:rPr lang="zh-CN" altLang="en-US" sz="2800" dirty="0"/>
              <a:t>        </a:t>
            </a:r>
            <a:r>
              <a:rPr lang="en-US" altLang="zh-CN" sz="2800" dirty="0"/>
              <a:t>GPCR2 |= (0x1 &lt;&lt; 20);   //</a:t>
            </a:r>
            <a:r>
              <a:rPr lang="zh-CN" altLang="en-US" sz="2800" dirty="0"/>
              <a:t>电机正转停止</a:t>
            </a:r>
            <a:endParaRPr lang="zh-CN" altLang="en-US" sz="2800" dirty="0"/>
          </a:p>
          <a:p>
            <a:pPr marL="0" indent="0">
              <a:buNone/>
            </a:pPr>
            <a:r>
              <a:rPr lang="zh-CN" altLang="en-US" sz="2800" dirty="0"/>
              <a:t>        </a:t>
            </a:r>
            <a:r>
              <a:rPr lang="en-US" altLang="zh-CN" sz="2800" dirty="0"/>
              <a:t>GPCR2 |= (0x1 &lt;&lt; 18);   //</a:t>
            </a:r>
            <a:r>
              <a:rPr lang="zh-CN" altLang="en-US" sz="2800" dirty="0"/>
              <a:t>电机反转停止 </a:t>
            </a:r>
            <a:endParaRPr lang="zh-CN" altLang="en-US" sz="2800" dirty="0"/>
          </a:p>
        </p:txBody>
      </p:sp>
      <p:sp>
        <p:nvSpPr>
          <p:cNvPr id="4" name="Rectangle 2"/>
          <p:cNvSpPr txBox="1">
            <a:spLocks noChangeArrowheads="1"/>
          </p:cNvSpPr>
          <p:nvPr/>
        </p:nvSpPr>
        <p:spPr bwMode="black">
          <a:xfrm>
            <a:off x="304800" y="228600"/>
            <a:ext cx="7162800" cy="83820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smtClean="0">
                <a:solidFill>
                  <a:schemeClr val="bg1"/>
                </a:solidFill>
              </a:rPr>
              <a:t>9.3.2 </a:t>
            </a:r>
            <a:r>
              <a:rPr lang="zh-CN" altLang="en-US" sz="3200" kern="0" smtClean="0">
                <a:solidFill>
                  <a:schemeClr val="bg1"/>
                </a:solidFill>
              </a:rPr>
              <a:t>直流电机驱动程序</a:t>
            </a:r>
            <a:endParaRPr lang="zh-CN" altLang="en-US" sz="3200" kern="0" dirty="0">
              <a:solidFill>
                <a:schemeClr val="bg1"/>
              </a:solidFill>
            </a:endParaRPr>
          </a:p>
        </p:txBody>
      </p:sp>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254977" y="221884"/>
            <a:ext cx="8229600" cy="780439"/>
          </a:xfrm>
        </p:spPr>
        <p:txBody>
          <a:bodyPr/>
          <a:lstStyle/>
          <a:p>
            <a:r>
              <a:rPr lang="en-US" altLang="zh-CN" dirty="0">
                <a:solidFill>
                  <a:schemeClr val="bg1"/>
                </a:solidFill>
              </a:rPr>
              <a:t>9.3.3 </a:t>
            </a:r>
            <a:r>
              <a:rPr lang="zh-CN" altLang="en-US" dirty="0">
                <a:solidFill>
                  <a:schemeClr val="bg1"/>
                </a:solidFill>
              </a:rPr>
              <a:t>直流电机用户应用程序</a:t>
            </a:r>
            <a:endParaRPr lang="zh-CN" altLang="en-US" dirty="0">
              <a:solidFill>
                <a:schemeClr val="bg1"/>
              </a:solidFill>
            </a:endParaRPr>
          </a:p>
        </p:txBody>
      </p:sp>
      <p:sp>
        <p:nvSpPr>
          <p:cNvPr id="132099" name="Rectangle 3"/>
          <p:cNvSpPr>
            <a:spLocks noGrp="1" noChangeArrowheads="1"/>
          </p:cNvSpPr>
          <p:nvPr>
            <p:ph type="body" idx="1"/>
          </p:nvPr>
        </p:nvSpPr>
        <p:spPr>
          <a:xfrm>
            <a:off x="536331" y="1565764"/>
            <a:ext cx="8229600" cy="3410682"/>
          </a:xfrm>
        </p:spPr>
        <p:txBody>
          <a:bodyPr/>
          <a:lstStyle/>
          <a:p>
            <a:pPr marL="0" indent="0">
              <a:buNone/>
            </a:pPr>
            <a:r>
              <a:rPr lang="zh-CN" altLang="en-US" sz="2800" dirty="0"/>
              <a:t>（</a:t>
            </a:r>
            <a:r>
              <a:rPr lang="en-US" altLang="zh-CN" sz="2800" dirty="0"/>
              <a:t>1</a:t>
            </a:r>
            <a:r>
              <a:rPr lang="zh-CN" altLang="en-US" sz="2800" dirty="0"/>
              <a:t>）获取直流电机驱动程序的文件描述符</a:t>
            </a:r>
            <a:endParaRPr lang="zh-CN" altLang="en-US" sz="2800" dirty="0"/>
          </a:p>
          <a:p>
            <a:pPr marL="0" indent="0">
              <a:buNone/>
            </a:pPr>
            <a:r>
              <a:rPr lang="en-US" altLang="zh-CN" sz="2800" dirty="0" err="1"/>
              <a:t>fd</a:t>
            </a:r>
            <a:r>
              <a:rPr lang="en-US" altLang="zh-CN" sz="2800" dirty="0"/>
              <a:t>=open("/dev/zldj_</a:t>
            </a:r>
            <a:r>
              <a:rPr lang="en-US" altLang="zh-CN" sz="2800" dirty="0" err="1"/>
              <a:t>drv</a:t>
            </a:r>
            <a:r>
              <a:rPr lang="en-US" altLang="zh-CN" sz="2800" dirty="0"/>
              <a:t>",O_RDWR);</a:t>
            </a:r>
            <a:endParaRPr lang="en-US" altLang="zh-CN" sz="2800" dirty="0"/>
          </a:p>
          <a:p>
            <a:pPr marL="0" indent="0">
              <a:buNone/>
            </a:pPr>
            <a:endParaRPr lang="en-US" altLang="zh-CN" sz="2800" dirty="0"/>
          </a:p>
          <a:p>
            <a:pPr marL="0" indent="0">
              <a:buNone/>
            </a:pPr>
            <a:r>
              <a:rPr lang="zh-CN" altLang="en-US" sz="2800" dirty="0"/>
              <a:t>（</a:t>
            </a:r>
            <a:r>
              <a:rPr lang="en-US" altLang="zh-CN" sz="2800" dirty="0"/>
              <a:t>2</a:t>
            </a:r>
            <a:r>
              <a:rPr lang="zh-CN" altLang="en-US" sz="2800" dirty="0"/>
              <a:t>）调用设备驱动程序中的</a:t>
            </a:r>
            <a:r>
              <a:rPr lang="en-US" altLang="zh-CN" sz="2800" dirty="0" err="1"/>
              <a:t>ioctl</a:t>
            </a:r>
            <a:r>
              <a:rPr lang="en-US" altLang="zh-CN" sz="2800" dirty="0"/>
              <a:t>( )</a:t>
            </a:r>
            <a:r>
              <a:rPr lang="zh-CN" altLang="en-US" sz="2800" dirty="0"/>
              <a:t>方法，向电机发出控制指令：</a:t>
            </a:r>
            <a:endParaRPr lang="zh-CN" altLang="en-US" sz="2800" dirty="0"/>
          </a:p>
          <a:p>
            <a:pPr marL="0" indent="0">
              <a:buNone/>
            </a:pPr>
            <a:r>
              <a:rPr lang="zh-CN" altLang="en-US" sz="2800" dirty="0"/>
              <a:t>	　</a:t>
            </a:r>
            <a:r>
              <a:rPr lang="en-US" altLang="zh-CN" sz="2800" dirty="0" err="1"/>
              <a:t>ioctl</a:t>
            </a:r>
            <a:r>
              <a:rPr lang="en-US" altLang="zh-CN" sz="2800" dirty="0"/>
              <a:t>(fd,0x1,1000); </a:t>
            </a:r>
            <a:endParaRPr lang="en-US" altLang="zh-CN" sz="2800" dirty="0"/>
          </a:p>
        </p:txBody>
      </p:sp>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28648" y="1484285"/>
            <a:ext cx="5792841" cy="4052943"/>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9.1 </a:t>
            </a:r>
            <a:r>
              <a:rPr lang="zh-CN" altLang="en-US" b="1" kern="0" dirty="0" smtClean="0">
                <a:solidFill>
                  <a:srgbClr val="0000CC"/>
                </a:solidFill>
                <a:latin typeface="+mn-lt"/>
                <a:ea typeface="+mn-ea"/>
              </a:rPr>
              <a:t>通用</a:t>
            </a:r>
            <a:r>
              <a:rPr lang="en-US" altLang="zh-CN" b="1" kern="0" dirty="0" smtClean="0">
                <a:solidFill>
                  <a:srgbClr val="0000CC"/>
                </a:solidFill>
                <a:latin typeface="+mn-lt"/>
                <a:ea typeface="+mn-ea"/>
              </a:rPr>
              <a:t>IO</a:t>
            </a:r>
            <a:r>
              <a:rPr lang="zh-CN" altLang="en-US" b="1" kern="0" dirty="0" smtClean="0">
                <a:solidFill>
                  <a:srgbClr val="0000CC"/>
                </a:solidFill>
                <a:latin typeface="+mn-lt"/>
                <a:ea typeface="+mn-ea"/>
              </a:rPr>
              <a:t>接口驱动程序设计</a:t>
            </a:r>
            <a:endParaRPr lang="en-US" altLang="zh-CN" b="1" kern="0" dirty="0" smtClean="0">
              <a:solidFill>
                <a:srgbClr val="0000CC"/>
              </a:solidFill>
              <a:latin typeface="+mn-lt"/>
              <a:ea typeface="+mn-ea"/>
            </a:endParaRPr>
          </a:p>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9.2 </a:t>
            </a:r>
            <a:r>
              <a:rPr lang="zh-CN" altLang="en-US" b="1" kern="0" dirty="0" smtClean="0">
                <a:solidFill>
                  <a:srgbClr val="0000CC"/>
                </a:solidFill>
                <a:latin typeface="+mn-lt"/>
                <a:ea typeface="+mn-ea"/>
              </a:rPr>
              <a:t>键盘驱动程序设计</a:t>
            </a:r>
            <a:endParaRPr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kumimoji="0" lang="en-US" altLang="zh-CN" b="1" kern="0" dirty="0" smtClean="0">
                <a:solidFill>
                  <a:srgbClr val="0000CC"/>
                </a:solidFill>
                <a:latin typeface="+mn-lt"/>
                <a:ea typeface="+mn-ea"/>
              </a:rPr>
              <a:t>9.3 </a:t>
            </a:r>
            <a:r>
              <a:rPr kumimoji="0" lang="zh-CN" altLang="en-US" b="1" kern="0" dirty="0" smtClean="0">
                <a:solidFill>
                  <a:srgbClr val="0000CC"/>
                </a:solidFill>
                <a:latin typeface="+mn-lt"/>
                <a:ea typeface="+mn-ea"/>
              </a:rPr>
              <a:t>直流电机驱动设计</a:t>
            </a:r>
            <a:endParaRPr kumimoji="0"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FF0000"/>
                </a:solidFill>
                <a:latin typeface="+mn-lt"/>
                <a:ea typeface="+mn-ea"/>
              </a:rPr>
              <a:t>9.4 </a:t>
            </a:r>
            <a:r>
              <a:rPr lang="zh-CN" altLang="en-US" b="1" kern="0" dirty="0" smtClean="0">
                <a:solidFill>
                  <a:srgbClr val="FF0000"/>
                </a:solidFill>
                <a:latin typeface="+mn-lt"/>
                <a:ea typeface="+mn-ea"/>
              </a:rPr>
              <a:t>步进电机驱动设计</a:t>
            </a:r>
            <a:endParaRPr lang="en-US" altLang="zh-CN" b="1" kern="0" dirty="0" smtClean="0">
              <a:solidFill>
                <a:srgbClr val="FF0000"/>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kumimoji="0" lang="en-US" altLang="zh-CN" b="1" kern="0" dirty="0" smtClean="0">
                <a:solidFill>
                  <a:srgbClr val="0000CC"/>
                </a:solidFill>
                <a:latin typeface="+mn-lt"/>
                <a:ea typeface="+mn-ea"/>
              </a:rPr>
              <a:t>9.5  </a:t>
            </a:r>
            <a:r>
              <a:rPr kumimoji="0" lang="zh-CN" altLang="en-US" b="1" kern="0" dirty="0" smtClean="0">
                <a:solidFill>
                  <a:srgbClr val="0000CC"/>
                </a:solidFill>
                <a:latin typeface="+mn-lt"/>
                <a:ea typeface="+mn-ea"/>
              </a:rPr>
              <a:t>数码管驱动程序设计</a:t>
            </a:r>
            <a:endParaRPr kumimoji="0" lang="en-US" altLang="zh-CN" b="1" kern="0" dirty="0" smtClean="0">
              <a:solidFill>
                <a:srgbClr val="0000CC"/>
              </a:solidFill>
              <a:latin typeface="+mn-lt"/>
              <a:ea typeface="+mn-ea"/>
            </a:endParaRPr>
          </a:p>
        </p:txBody>
      </p:sp>
      <p:sp>
        <p:nvSpPr>
          <p:cNvPr id="5" name="Rectangle 2"/>
          <p:cNvSpPr txBox="1">
            <a:spLocks noChangeArrowheads="1"/>
          </p:cNvSpPr>
          <p:nvPr/>
        </p:nvSpPr>
        <p:spPr bwMode="black">
          <a:xfrm>
            <a:off x="357158" y="28572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ea"/>
                <a:ea typeface="+mn-ea"/>
                <a:cs typeface="+mj-cs"/>
              </a:rPr>
              <a:t>第</a:t>
            </a:r>
            <a:r>
              <a:rPr lang="en-US" altLang="zh-CN" sz="3600" b="1" kern="0" dirty="0" smtClean="0">
                <a:solidFill>
                  <a:srgbClr val="0000CC"/>
                </a:solidFill>
                <a:latin typeface="+mn-ea"/>
                <a:ea typeface="+mn-ea"/>
                <a:cs typeface="+mj-cs"/>
              </a:rPr>
              <a:t>9</a:t>
            </a:r>
            <a:r>
              <a:rPr lang="zh-CN" altLang="en-US" sz="3600" b="1" kern="0" dirty="0" smtClean="0">
                <a:solidFill>
                  <a:srgbClr val="0000CC"/>
                </a:solidFill>
                <a:latin typeface="+mn-ea"/>
                <a:ea typeface="+mn-ea"/>
                <a:cs typeface="+mj-cs"/>
              </a:rPr>
              <a:t>章 设备驱动程序开发实例</a:t>
            </a:r>
            <a:endParaRPr lang="zh-CN" altLang="en-US" sz="3600" b="1" kern="0" dirty="0" smtClean="0">
              <a:solidFill>
                <a:srgbClr val="0000CC"/>
              </a:solidFill>
              <a:latin typeface="+mn-ea"/>
              <a:ea typeface="+mn-ea"/>
              <a:cs typeface="+mj-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85017" y="200880"/>
            <a:ext cx="7239000" cy="801568"/>
          </a:xfrm>
        </p:spPr>
        <p:txBody>
          <a:bodyPr/>
          <a:lstStyle/>
          <a:p>
            <a:r>
              <a:rPr lang="en-US" altLang="zh-CN" sz="3200" dirty="0" smtClean="0">
                <a:solidFill>
                  <a:schemeClr val="bg1"/>
                </a:solidFill>
              </a:rPr>
              <a:t>9.4.1  </a:t>
            </a:r>
            <a:r>
              <a:rPr lang="zh-CN" altLang="en-US" sz="3200" dirty="0">
                <a:solidFill>
                  <a:schemeClr val="bg1"/>
                </a:solidFill>
              </a:rPr>
              <a:t>嵌入式系统控制步进电机 </a:t>
            </a:r>
            <a:endParaRPr lang="zh-CN" altLang="en-US" sz="3200" dirty="0">
              <a:solidFill>
                <a:schemeClr val="bg1"/>
              </a:solidFill>
            </a:endParaRPr>
          </a:p>
        </p:txBody>
      </p:sp>
      <p:sp>
        <p:nvSpPr>
          <p:cNvPr id="82950" name="Rectangle 6"/>
          <p:cNvSpPr>
            <a:spLocks noChangeArrowheads="1"/>
          </p:cNvSpPr>
          <p:nvPr/>
        </p:nvSpPr>
        <p:spPr bwMode="auto">
          <a:xfrm>
            <a:off x="0" y="146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951" name="Rectangle 7"/>
          <p:cNvSpPr>
            <a:spLocks noChangeArrowheads="1"/>
          </p:cNvSpPr>
          <p:nvPr/>
        </p:nvSpPr>
        <p:spPr bwMode="auto">
          <a:xfrm>
            <a:off x="4352925" y="3068638"/>
            <a:ext cx="438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1000">
                <a:solidFill>
                  <a:srgbClr val="000000"/>
                </a:solidFill>
                <a:latin typeface="ˎ̥" charset="0"/>
              </a:rPr>
              <a:t>　　</a:t>
            </a:r>
            <a:endParaRPr lang="zh-CN" altLang="en-US"/>
          </a:p>
        </p:txBody>
      </p:sp>
      <p:sp>
        <p:nvSpPr>
          <p:cNvPr id="8295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82953"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5926" y="1774400"/>
            <a:ext cx="8452148" cy="19692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步进电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12" y="4025106"/>
            <a:ext cx="3465513" cy="25987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323" y="3935413"/>
            <a:ext cx="3505200" cy="2778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37393" y="316523"/>
            <a:ext cx="8229600" cy="703385"/>
          </a:xfrm>
        </p:spPr>
        <p:txBody>
          <a:bodyPr/>
          <a:lstStyle/>
          <a:p>
            <a:r>
              <a:rPr lang="en-US" altLang="zh-CN" sz="3200" dirty="0" smtClean="0">
                <a:solidFill>
                  <a:schemeClr val="bg1"/>
                </a:solidFill>
              </a:rPr>
              <a:t>9.4.2</a:t>
            </a:r>
            <a:r>
              <a:rPr lang="zh-CN" altLang="en-US" sz="3200" dirty="0">
                <a:solidFill>
                  <a:schemeClr val="bg1"/>
                </a:solidFill>
              </a:rPr>
              <a:t>　步进电机驱动程序设计</a:t>
            </a:r>
            <a:endParaRPr lang="zh-CN" altLang="en-US" sz="3200" dirty="0">
              <a:solidFill>
                <a:schemeClr val="bg1"/>
              </a:solidFill>
            </a:endParaRPr>
          </a:p>
        </p:txBody>
      </p:sp>
      <p:sp>
        <p:nvSpPr>
          <p:cNvPr id="83971" name="Rectangle 3"/>
          <p:cNvSpPr>
            <a:spLocks noGrp="1" noChangeArrowheads="1"/>
          </p:cNvSpPr>
          <p:nvPr>
            <p:ph type="body" idx="1"/>
          </p:nvPr>
        </p:nvSpPr>
        <p:spPr>
          <a:xfrm>
            <a:off x="237393" y="1205280"/>
            <a:ext cx="8229600" cy="5248275"/>
          </a:xfrm>
        </p:spPr>
        <p:txBody>
          <a:bodyPr/>
          <a:lstStyle/>
          <a:p>
            <a:pPr marL="0" indent="0">
              <a:lnSpc>
                <a:spcPct val="150000"/>
              </a:lnSpc>
              <a:buNone/>
            </a:pPr>
            <a:r>
              <a:rPr lang="en-US" altLang="zh-CN" dirty="0"/>
              <a:t>1</a:t>
            </a:r>
            <a:r>
              <a:rPr lang="zh-CN" altLang="en-US" dirty="0"/>
              <a:t>、头文件</a:t>
            </a:r>
            <a:endParaRPr lang="zh-CN" altLang="en-US" dirty="0"/>
          </a:p>
          <a:p>
            <a:pPr marL="0" indent="0">
              <a:lnSpc>
                <a:spcPct val="150000"/>
              </a:lnSpc>
              <a:buNone/>
            </a:pPr>
            <a:r>
              <a:rPr lang="zh-CN" altLang="en-US" dirty="0"/>
              <a:t>设计键盘驱动程序，要使用</a:t>
            </a:r>
            <a:r>
              <a:rPr lang="en-US" altLang="zh-CN" dirty="0"/>
              <a:t>Linux</a:t>
            </a:r>
            <a:r>
              <a:rPr lang="zh-CN" altLang="en-US" dirty="0"/>
              <a:t>系统头文件，其顶部位于 </a:t>
            </a:r>
            <a:r>
              <a:rPr lang="en-US" altLang="zh-CN" dirty="0"/>
              <a:t>/*</a:t>
            </a:r>
            <a:r>
              <a:rPr lang="en-US" altLang="zh-CN" dirty="0" err="1"/>
              <a:t>ARM_Linux</a:t>
            </a:r>
            <a:r>
              <a:rPr lang="zh-CN" altLang="en-US" dirty="0"/>
              <a:t>。 </a:t>
            </a:r>
            <a:endParaRPr lang="zh-CN" altLang="en-US" dirty="0"/>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1" cstate="print"/>
          <a:srcRect/>
          <a:stretch>
            <a:fillRect/>
          </a:stretch>
        </p:blipFill>
        <p:spPr bwMode="auto">
          <a:xfrm>
            <a:off x="1285852" y="1814497"/>
            <a:ext cx="5905500" cy="47339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圆角矩形 5"/>
          <p:cNvSpPr>
            <a:spLocks noChangeArrowheads="1"/>
          </p:cNvSpPr>
          <p:nvPr/>
        </p:nvSpPr>
        <p:spPr bwMode="auto">
          <a:xfrm>
            <a:off x="5019652" y="1873236"/>
            <a:ext cx="2133600" cy="496887"/>
          </a:xfrm>
          <a:prstGeom prst="roundRect">
            <a:avLst>
              <a:gd name="adj" fmla="val 16667"/>
            </a:avLst>
          </a:prstGeom>
          <a:noFill/>
          <a:ln w="28575" algn="ctr">
            <a:solidFill>
              <a:srgbClr val="FF0000"/>
            </a:solidFill>
            <a:round/>
          </a:ln>
        </p:spPr>
        <p:txBody>
          <a:bodyPr/>
          <a:lstStyle/>
          <a:p>
            <a:pPr algn="l"/>
            <a:endParaRPr kumimoji="0" lang="zh-CN" altLang="zh-CN" sz="1800" b="1">
              <a:latin typeface="Arial" panose="020B0604020202020204" pitchFamily="34" charset="0"/>
              <a:ea typeface="宋体" panose="02010600030101010101" pitchFamily="2" charset="-122"/>
            </a:endParaRPr>
          </a:p>
        </p:txBody>
      </p:sp>
      <p:sp>
        <p:nvSpPr>
          <p:cNvPr id="7" name="圆角矩形 6"/>
          <p:cNvSpPr>
            <a:spLocks noChangeArrowheads="1"/>
          </p:cNvSpPr>
          <p:nvPr/>
        </p:nvSpPr>
        <p:spPr bwMode="auto">
          <a:xfrm>
            <a:off x="5019652" y="2433622"/>
            <a:ext cx="2133600" cy="457200"/>
          </a:xfrm>
          <a:prstGeom prst="roundRect">
            <a:avLst>
              <a:gd name="adj" fmla="val 16667"/>
            </a:avLst>
          </a:prstGeom>
          <a:noFill/>
          <a:ln w="28575" algn="ctr">
            <a:solidFill>
              <a:srgbClr val="FF0000"/>
            </a:solidFill>
            <a:round/>
          </a:ln>
        </p:spPr>
        <p:txBody>
          <a:bodyPr/>
          <a:lstStyle/>
          <a:p>
            <a:pPr algn="l"/>
            <a:endParaRPr kumimoji="0" lang="zh-CN" altLang="zh-CN" sz="1800" b="1">
              <a:latin typeface="Arial" panose="020B0604020202020204" pitchFamily="34" charset="0"/>
              <a:ea typeface="宋体" panose="02010600030101010101" pitchFamily="2" charset="-122"/>
            </a:endParaRPr>
          </a:p>
        </p:txBody>
      </p:sp>
      <p:sp>
        <p:nvSpPr>
          <p:cNvPr id="8" name="圆角矩形 7"/>
          <p:cNvSpPr>
            <a:spLocks noChangeArrowheads="1"/>
          </p:cNvSpPr>
          <p:nvPr/>
        </p:nvSpPr>
        <p:spPr bwMode="auto">
          <a:xfrm>
            <a:off x="5019652" y="4378338"/>
            <a:ext cx="2133600" cy="533400"/>
          </a:xfrm>
          <a:prstGeom prst="roundRect">
            <a:avLst>
              <a:gd name="adj" fmla="val 16667"/>
            </a:avLst>
          </a:prstGeom>
          <a:noFill/>
          <a:ln w="28575" algn="ctr">
            <a:solidFill>
              <a:srgbClr val="FF0000"/>
            </a:solidFill>
            <a:round/>
          </a:ln>
        </p:spPr>
        <p:txBody>
          <a:bodyPr/>
          <a:lstStyle/>
          <a:p>
            <a:pPr algn="l"/>
            <a:endParaRPr kumimoji="0" lang="zh-CN" altLang="zh-CN" sz="1800" b="1">
              <a:latin typeface="Arial" panose="020B0604020202020204" pitchFamily="34" charset="0"/>
              <a:ea typeface="宋体" panose="02010600030101010101" pitchFamily="2" charset="-122"/>
            </a:endParaRPr>
          </a:p>
        </p:txBody>
      </p:sp>
      <p:sp>
        <p:nvSpPr>
          <p:cNvPr id="9" name="圆角矩形 8"/>
          <p:cNvSpPr>
            <a:spLocks noChangeArrowheads="1"/>
          </p:cNvSpPr>
          <p:nvPr/>
        </p:nvSpPr>
        <p:spPr bwMode="auto">
          <a:xfrm>
            <a:off x="5038702" y="2967022"/>
            <a:ext cx="2133600" cy="457200"/>
          </a:xfrm>
          <a:prstGeom prst="roundRect">
            <a:avLst>
              <a:gd name="adj" fmla="val 16667"/>
            </a:avLst>
          </a:prstGeom>
          <a:noFill/>
          <a:ln w="28575" algn="ctr">
            <a:solidFill>
              <a:srgbClr val="FF0000"/>
            </a:solidFill>
            <a:round/>
          </a:ln>
        </p:spPr>
        <p:txBody>
          <a:bodyPr/>
          <a:lstStyle/>
          <a:p>
            <a:pPr algn="l"/>
            <a:endParaRPr kumimoji="0" lang="zh-CN" altLang="zh-CN" sz="1800" b="1">
              <a:latin typeface="Arial" panose="020B0604020202020204" pitchFamily="34" charset="0"/>
              <a:ea typeface="宋体" panose="02010600030101010101" pitchFamily="2" charset="-122"/>
            </a:endParaRPr>
          </a:p>
        </p:txBody>
      </p:sp>
      <p:sp>
        <p:nvSpPr>
          <p:cNvPr id="10" name="圆角矩形 9"/>
          <p:cNvSpPr>
            <a:spLocks noChangeArrowheads="1"/>
          </p:cNvSpPr>
          <p:nvPr/>
        </p:nvSpPr>
        <p:spPr bwMode="auto">
          <a:xfrm>
            <a:off x="1362052" y="3271822"/>
            <a:ext cx="1143000" cy="457200"/>
          </a:xfrm>
          <a:prstGeom prst="roundRect">
            <a:avLst>
              <a:gd name="adj" fmla="val 16667"/>
            </a:avLst>
          </a:prstGeom>
          <a:noFill/>
          <a:ln w="28575" algn="ctr">
            <a:solidFill>
              <a:srgbClr val="FF0000"/>
            </a:solidFill>
            <a:round/>
          </a:ln>
        </p:spPr>
        <p:txBody>
          <a:bodyPr/>
          <a:lstStyle/>
          <a:p>
            <a:pPr algn="l"/>
            <a:endParaRPr kumimoji="0" lang="zh-CN" altLang="zh-CN" sz="1800" b="1">
              <a:latin typeface="Arial" panose="020B0604020202020204" pitchFamily="34" charset="0"/>
              <a:ea typeface="宋体" panose="02010600030101010101" pitchFamily="2" charset="-122"/>
            </a:endParaRPr>
          </a:p>
        </p:txBody>
      </p:sp>
      <p:sp>
        <p:nvSpPr>
          <p:cNvPr id="11" name="云形标注 10"/>
          <p:cNvSpPr>
            <a:spLocks noChangeArrowheads="1"/>
          </p:cNvSpPr>
          <p:nvPr/>
        </p:nvSpPr>
        <p:spPr bwMode="auto">
          <a:xfrm>
            <a:off x="6695769" y="860382"/>
            <a:ext cx="2343434" cy="926470"/>
          </a:xfrm>
          <a:prstGeom prst="cloudCallout">
            <a:avLst>
              <a:gd name="adj1" fmla="val -54010"/>
              <a:gd name="adj2" fmla="val 58725"/>
            </a:avLst>
          </a:prstGeom>
          <a:solidFill>
            <a:schemeClr val="accent1"/>
          </a:solidFill>
          <a:ln w="9525" algn="ctr">
            <a:solidFill>
              <a:schemeClr val="tx1"/>
            </a:solidFill>
            <a:round/>
          </a:ln>
        </p:spPr>
        <p:txBody>
          <a:bodyPr/>
          <a:lstStyle/>
          <a:p>
            <a:pPr algn="ctr"/>
            <a:r>
              <a:rPr kumimoji="0" lang="zh-CN" altLang="en-US" sz="2400" b="1" dirty="0" smtClean="0">
                <a:solidFill>
                  <a:schemeClr val="tx2"/>
                </a:solidFill>
                <a:latin typeface="Arial" panose="020B0604020202020204" pitchFamily="34" charset="0"/>
                <a:ea typeface="宋体" panose="02010600030101010101" pitchFamily="2" charset="-122"/>
              </a:rPr>
              <a:t>方向寄存器</a:t>
            </a:r>
            <a:endParaRPr kumimoji="0" lang="zh-CN" altLang="en-US" sz="2400" b="1" dirty="0">
              <a:solidFill>
                <a:schemeClr val="tx2"/>
              </a:solidFill>
              <a:latin typeface="Arial" panose="020B0604020202020204" pitchFamily="34" charset="0"/>
              <a:ea typeface="宋体" panose="02010600030101010101" pitchFamily="2" charset="-122"/>
            </a:endParaRPr>
          </a:p>
        </p:txBody>
      </p:sp>
      <p:sp>
        <p:nvSpPr>
          <p:cNvPr id="12" name="云形标注 11"/>
          <p:cNvSpPr>
            <a:spLocks noChangeArrowheads="1"/>
          </p:cNvSpPr>
          <p:nvPr/>
        </p:nvSpPr>
        <p:spPr bwMode="auto">
          <a:xfrm>
            <a:off x="6981802" y="1892024"/>
            <a:ext cx="2162198" cy="1074998"/>
          </a:xfrm>
          <a:prstGeom prst="cloudCallout">
            <a:avLst>
              <a:gd name="adj1" fmla="val -58607"/>
              <a:gd name="adj2" fmla="val 40429"/>
            </a:avLst>
          </a:prstGeom>
          <a:solidFill>
            <a:schemeClr val="accent1"/>
          </a:solidFill>
          <a:ln w="9525" algn="ctr">
            <a:solidFill>
              <a:schemeClr val="tx1"/>
            </a:solidFill>
            <a:round/>
          </a:ln>
        </p:spPr>
        <p:txBody>
          <a:bodyPr/>
          <a:lstStyle/>
          <a:p>
            <a:pPr algn="ctr"/>
            <a:r>
              <a:rPr kumimoji="0" lang="zh-CN" altLang="en-US" sz="2400" b="1" dirty="0" smtClean="0">
                <a:solidFill>
                  <a:schemeClr val="tx2"/>
                </a:solidFill>
                <a:latin typeface="Arial" panose="020B0604020202020204" pitchFamily="34" charset="0"/>
                <a:ea typeface="宋体" panose="02010600030101010101" pitchFamily="2" charset="-122"/>
              </a:rPr>
              <a:t>功能寄存器</a:t>
            </a:r>
            <a:endParaRPr kumimoji="0" lang="zh-CN" altLang="en-US" sz="2400" b="1" dirty="0">
              <a:solidFill>
                <a:schemeClr val="tx2"/>
              </a:solidFill>
              <a:latin typeface="Arial" panose="020B0604020202020204" pitchFamily="34" charset="0"/>
              <a:ea typeface="宋体" panose="02010600030101010101" pitchFamily="2" charset="-122"/>
            </a:endParaRPr>
          </a:p>
        </p:txBody>
      </p:sp>
      <p:sp>
        <p:nvSpPr>
          <p:cNvPr id="13" name="云形标注 12"/>
          <p:cNvSpPr>
            <a:spLocks noChangeArrowheads="1"/>
          </p:cNvSpPr>
          <p:nvPr/>
        </p:nvSpPr>
        <p:spPr bwMode="auto">
          <a:xfrm>
            <a:off x="6981802" y="3075622"/>
            <a:ext cx="2172315" cy="1243977"/>
          </a:xfrm>
          <a:prstGeom prst="cloudCallout">
            <a:avLst>
              <a:gd name="adj1" fmla="val -56328"/>
              <a:gd name="adj2" fmla="val -37776"/>
            </a:avLst>
          </a:prstGeom>
          <a:solidFill>
            <a:schemeClr val="accent1"/>
          </a:solidFill>
          <a:ln w="9525" algn="ctr">
            <a:solidFill>
              <a:schemeClr val="tx1"/>
            </a:solidFill>
            <a:round/>
          </a:ln>
        </p:spPr>
        <p:txBody>
          <a:bodyPr/>
          <a:lstStyle/>
          <a:p>
            <a:pPr algn="ctr"/>
            <a:r>
              <a:rPr kumimoji="0" lang="zh-CN" altLang="en-US" sz="2400" b="1" dirty="0" smtClean="0">
                <a:solidFill>
                  <a:schemeClr val="tx2"/>
                </a:solidFill>
                <a:latin typeface="Arial" panose="020B0604020202020204" pitchFamily="34" charset="0"/>
                <a:ea typeface="宋体" panose="02010600030101010101" pitchFamily="2" charset="-122"/>
              </a:rPr>
              <a:t>置位</a:t>
            </a:r>
            <a:r>
              <a:rPr kumimoji="0" lang="en-US" altLang="zh-CN" sz="2400" b="1" dirty="0" smtClean="0">
                <a:solidFill>
                  <a:schemeClr val="tx2"/>
                </a:solidFill>
                <a:latin typeface="Arial" panose="020B0604020202020204" pitchFamily="34" charset="0"/>
                <a:ea typeface="宋体" panose="02010600030101010101" pitchFamily="2" charset="-122"/>
              </a:rPr>
              <a:t>/</a:t>
            </a:r>
            <a:r>
              <a:rPr kumimoji="0" lang="zh-CN" altLang="en-US" sz="2400" b="1" dirty="0" smtClean="0">
                <a:solidFill>
                  <a:schemeClr val="tx2"/>
                </a:solidFill>
                <a:latin typeface="Arial" panose="020B0604020202020204" pitchFamily="34" charset="0"/>
                <a:ea typeface="宋体" panose="02010600030101010101" pitchFamily="2" charset="-122"/>
              </a:rPr>
              <a:t>复位寄存器</a:t>
            </a:r>
            <a:endParaRPr kumimoji="0" lang="zh-CN" altLang="en-US" sz="2400" b="1" dirty="0">
              <a:solidFill>
                <a:schemeClr val="tx2"/>
              </a:solidFill>
              <a:latin typeface="Arial" panose="020B0604020202020204" pitchFamily="34" charset="0"/>
              <a:ea typeface="宋体" panose="02010600030101010101" pitchFamily="2" charset="-122"/>
            </a:endParaRPr>
          </a:p>
        </p:txBody>
      </p:sp>
      <p:sp>
        <p:nvSpPr>
          <p:cNvPr id="14" name="云形标注 13"/>
          <p:cNvSpPr>
            <a:spLocks noChangeArrowheads="1"/>
          </p:cNvSpPr>
          <p:nvPr/>
        </p:nvSpPr>
        <p:spPr bwMode="auto">
          <a:xfrm>
            <a:off x="7086600" y="4732940"/>
            <a:ext cx="2057400" cy="1081549"/>
          </a:xfrm>
          <a:prstGeom prst="cloudCallout">
            <a:avLst>
              <a:gd name="adj1" fmla="val -43647"/>
              <a:gd name="adj2" fmla="val -54928"/>
            </a:avLst>
          </a:prstGeom>
          <a:solidFill>
            <a:schemeClr val="accent1"/>
          </a:solidFill>
          <a:ln w="9525" algn="ctr">
            <a:solidFill>
              <a:schemeClr val="tx1"/>
            </a:solidFill>
            <a:round/>
          </a:ln>
        </p:spPr>
        <p:txBody>
          <a:bodyPr/>
          <a:lstStyle/>
          <a:p>
            <a:pPr algn="ctr"/>
            <a:r>
              <a:rPr kumimoji="0" lang="zh-CN" altLang="en-US" sz="2400" b="1" dirty="0">
                <a:solidFill>
                  <a:schemeClr val="tx2"/>
                </a:solidFill>
                <a:latin typeface="Arial" panose="020B0604020202020204" pitchFamily="34" charset="0"/>
                <a:ea typeface="宋体" panose="02010600030101010101" pitchFamily="2" charset="-122"/>
              </a:rPr>
              <a:t>状态寄存器</a:t>
            </a:r>
            <a:endParaRPr kumimoji="0" lang="zh-CN" altLang="en-US" sz="2400" b="1" dirty="0">
              <a:solidFill>
                <a:schemeClr val="tx2"/>
              </a:solidFill>
              <a:latin typeface="Arial" panose="020B0604020202020204" pitchFamily="34" charset="0"/>
              <a:ea typeface="宋体" panose="02010600030101010101" pitchFamily="2" charset="-122"/>
            </a:endParaRPr>
          </a:p>
        </p:txBody>
      </p:sp>
      <p:sp>
        <p:nvSpPr>
          <p:cNvPr id="16" name="Rectangle 2"/>
          <p:cNvSpPr>
            <a:spLocks noChangeArrowheads="1"/>
          </p:cNvSpPr>
          <p:nvPr/>
        </p:nvSpPr>
        <p:spPr bwMode="auto">
          <a:xfrm>
            <a:off x="1345363" y="398468"/>
            <a:ext cx="5786478" cy="563562"/>
          </a:xfrm>
          <a:prstGeom prst="rect">
            <a:avLst/>
          </a:prstGeom>
          <a:noFill/>
          <a:ln w="9525">
            <a:noFill/>
            <a:miter lim="800000"/>
          </a:ln>
          <a:effectLst/>
        </p:spPr>
        <p:txBody>
          <a:bodyPr anchor="ct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GPIO</a:t>
            </a:r>
            <a:r>
              <a:rPr lang="zh-CN" altLang="en-US" b="1" dirty="0">
                <a:solidFill>
                  <a:schemeClr val="bg1"/>
                </a:solidFill>
                <a:latin typeface="微软雅黑" panose="020B0503020204020204" pitchFamily="34" charset="-122"/>
                <a:ea typeface="微软雅黑" panose="020B0503020204020204" pitchFamily="34" charset="-122"/>
              </a:rPr>
              <a:t>工作</a:t>
            </a:r>
            <a:r>
              <a:rPr lang="zh-CN" altLang="en-US" b="1" dirty="0" smtClean="0">
                <a:solidFill>
                  <a:schemeClr val="bg1"/>
                </a:solidFill>
                <a:latin typeface="微软雅黑" panose="020B0503020204020204" pitchFamily="34" charset="-122"/>
                <a:ea typeface="微软雅黑" panose="020B0503020204020204" pitchFamily="34" charset="-122"/>
              </a:rPr>
              <a:t>原理</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20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500"/>
                            </p:stCondLst>
                            <p:childTnLst>
                              <p:par>
                                <p:cTn id="37" presetID="2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par>
                          <p:cTn id="45" fill="hold">
                            <p:stCondLst>
                              <p:cond delay="500"/>
                            </p:stCondLst>
                            <p:childTnLst>
                              <p:par>
                                <p:cTn id="46" presetID="22" presetClass="entr" presetSubtype="2"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right)">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04800" y="1125415"/>
            <a:ext cx="7162800" cy="838200"/>
          </a:xfrm>
        </p:spPr>
        <p:txBody>
          <a:bodyPr/>
          <a:lstStyle/>
          <a:p>
            <a:r>
              <a:rPr lang="en-US" altLang="zh-CN" dirty="0">
                <a:solidFill>
                  <a:schemeClr val="bg1"/>
                </a:solidFill>
              </a:rPr>
              <a:t>2</a:t>
            </a:r>
            <a:r>
              <a:rPr lang="zh-CN" altLang="en-US" dirty="0">
                <a:solidFill>
                  <a:schemeClr val="bg1"/>
                </a:solidFill>
              </a:rPr>
              <a:t>、设备初始化 </a:t>
            </a:r>
            <a:endParaRPr lang="zh-CN" altLang="en-US" dirty="0">
              <a:solidFill>
                <a:schemeClr val="bg1"/>
              </a:solidFill>
            </a:endParaRPr>
          </a:p>
        </p:txBody>
      </p:sp>
      <p:sp>
        <p:nvSpPr>
          <p:cNvPr id="84995" name="Rectangle 3"/>
          <p:cNvSpPr>
            <a:spLocks noGrp="1" noChangeArrowheads="1"/>
          </p:cNvSpPr>
          <p:nvPr>
            <p:ph type="body" idx="1"/>
          </p:nvPr>
        </p:nvSpPr>
        <p:spPr>
          <a:xfrm>
            <a:off x="304800" y="1963615"/>
            <a:ext cx="8229600" cy="3357930"/>
          </a:xfrm>
        </p:spPr>
        <p:txBody>
          <a:bodyPr/>
          <a:lstStyle/>
          <a:p>
            <a:pPr marL="0" indent="0">
              <a:lnSpc>
                <a:spcPct val="150000"/>
              </a:lnSpc>
              <a:buNone/>
            </a:pPr>
            <a:r>
              <a:rPr lang="zh-CN" altLang="en-US" dirty="0"/>
              <a:t>定义初始化函数</a:t>
            </a:r>
            <a:r>
              <a:rPr lang="en-US" altLang="zh-CN" dirty="0" err="1"/>
              <a:t>BJDJ_init</a:t>
            </a:r>
            <a:r>
              <a:rPr lang="en-US" altLang="zh-CN" dirty="0"/>
              <a:t>( )</a:t>
            </a:r>
            <a:r>
              <a:rPr lang="zh-CN" altLang="en-US" dirty="0"/>
              <a:t>，在该函数中实现向系统注册设备号、设备名称和初始化寄存器。 </a:t>
            </a:r>
            <a:endParaRPr lang="zh-CN" altLang="en-US" dirty="0"/>
          </a:p>
          <a:p>
            <a:pPr marL="0" indent="0">
              <a:lnSpc>
                <a:spcPct val="150000"/>
              </a:lnSpc>
              <a:buNone/>
            </a:pPr>
            <a:r>
              <a:rPr lang="zh-CN" altLang="en-US" dirty="0"/>
              <a:t>（</a:t>
            </a:r>
            <a:r>
              <a:rPr lang="en-US" altLang="zh-CN" dirty="0"/>
              <a:t>1</a:t>
            </a:r>
            <a:r>
              <a:rPr lang="zh-CN" altLang="en-US" dirty="0"/>
              <a:t>）向系统注册设备 </a:t>
            </a:r>
            <a:endParaRPr lang="zh-CN" altLang="en-US" dirty="0"/>
          </a:p>
          <a:p>
            <a:pPr marL="0" indent="0">
              <a:lnSpc>
                <a:spcPct val="150000"/>
              </a:lnSpc>
              <a:buNone/>
            </a:pPr>
            <a:r>
              <a:rPr lang="en-US" altLang="zh-CN" dirty="0">
                <a:solidFill>
                  <a:srgbClr val="FF0000"/>
                </a:solidFill>
              </a:rPr>
              <a:t>ret = </a:t>
            </a:r>
            <a:r>
              <a:rPr lang="en-US" altLang="zh-CN" dirty="0" err="1">
                <a:solidFill>
                  <a:srgbClr val="FF0000"/>
                </a:solidFill>
              </a:rPr>
              <a:t>devfs_register_chrdev</a:t>
            </a:r>
            <a:r>
              <a:rPr lang="en-US" altLang="zh-CN" dirty="0">
                <a:solidFill>
                  <a:srgbClr val="FF0000"/>
                </a:solidFill>
              </a:rPr>
              <a:t>(BJDJ_MAJOR, "BJDJ", &amp;</a:t>
            </a:r>
            <a:r>
              <a:rPr lang="en-US" altLang="zh-CN" dirty="0" err="1">
                <a:solidFill>
                  <a:srgbClr val="FF0000"/>
                </a:solidFill>
              </a:rPr>
              <a:t>bjdj_ops</a:t>
            </a:r>
            <a:r>
              <a:rPr lang="en-US" altLang="zh-CN" dirty="0">
                <a:solidFill>
                  <a:srgbClr val="FF0000"/>
                </a:solidFill>
              </a:rPr>
              <a:t>);</a:t>
            </a:r>
            <a:endParaRPr lang="en-US" altLang="zh-CN" dirty="0">
              <a:solidFill>
                <a:srgbClr val="FF0000"/>
              </a:solidFill>
            </a:endParaRPr>
          </a:p>
          <a:p>
            <a:pPr>
              <a:lnSpc>
                <a:spcPct val="150000"/>
              </a:lnSpc>
              <a:buFontTx/>
              <a:buNone/>
            </a:pPr>
            <a:endParaRPr lang="en-US" altLang="zh-CN" dirty="0">
              <a:solidFill>
                <a:srgbClr val="990000"/>
              </a:solidFill>
            </a:endParaRPr>
          </a:p>
        </p:txBody>
      </p:sp>
      <p:sp>
        <p:nvSpPr>
          <p:cNvPr id="4" name="Rectangle 2"/>
          <p:cNvSpPr txBox="1">
            <a:spLocks noChangeArrowheads="1"/>
          </p:cNvSpPr>
          <p:nvPr/>
        </p:nvSpPr>
        <p:spPr bwMode="black">
          <a:xfrm>
            <a:off x="237393" y="316523"/>
            <a:ext cx="8229600" cy="703385"/>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smtClean="0">
                <a:solidFill>
                  <a:schemeClr val="bg1"/>
                </a:solidFill>
              </a:rPr>
              <a:t>9.4.2</a:t>
            </a:r>
            <a:r>
              <a:rPr lang="zh-CN" altLang="en-US" sz="3200" kern="0" dirty="0" smtClean="0">
                <a:solidFill>
                  <a:schemeClr val="bg1"/>
                </a:solidFill>
              </a:rPr>
              <a:t>　步进电机驱动程序设计</a:t>
            </a:r>
            <a:endParaRPr lang="zh-CN" altLang="en-US" sz="3200" kern="0" dirty="0">
              <a:solidFill>
                <a:schemeClr val="bg1"/>
              </a:solidFill>
            </a:endParaRPr>
          </a:p>
        </p:txBody>
      </p:sp>
    </p:spTree>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325316" y="1514351"/>
            <a:ext cx="8598876" cy="4394079"/>
          </a:xfrm>
        </p:spPr>
        <p:txBody>
          <a:bodyPr/>
          <a:lstStyle/>
          <a:p>
            <a:pPr marL="0" indent="0">
              <a:lnSpc>
                <a:spcPct val="150000"/>
              </a:lnSpc>
              <a:buNone/>
            </a:pPr>
            <a:r>
              <a:rPr lang="zh-CN" altLang="en-US" dirty="0"/>
              <a:t>（</a:t>
            </a:r>
            <a:r>
              <a:rPr lang="en-US" altLang="zh-CN" dirty="0"/>
              <a:t>2</a:t>
            </a:r>
            <a:r>
              <a:rPr lang="zh-CN" altLang="en-US" dirty="0"/>
              <a:t>）初始化通用</a:t>
            </a:r>
            <a:r>
              <a:rPr lang="en-US" altLang="zh-CN" dirty="0"/>
              <a:t>I/O</a:t>
            </a:r>
            <a:r>
              <a:rPr lang="zh-CN" altLang="en-US" dirty="0"/>
              <a:t>端口</a:t>
            </a:r>
            <a:r>
              <a:rPr lang="en-US" altLang="zh-CN" dirty="0"/>
              <a:t>GPIO</a:t>
            </a:r>
            <a:endParaRPr lang="en-US" altLang="zh-CN" dirty="0"/>
          </a:p>
          <a:p>
            <a:pPr marL="0" indent="0">
              <a:lnSpc>
                <a:spcPct val="150000"/>
              </a:lnSpc>
              <a:buNone/>
            </a:pPr>
            <a:r>
              <a:rPr lang="zh-CN" altLang="en-US" dirty="0" smtClean="0"/>
              <a:t>对</a:t>
            </a:r>
            <a:r>
              <a:rPr lang="zh-CN" altLang="en-US" dirty="0"/>
              <a:t>通用</a:t>
            </a:r>
            <a:r>
              <a:rPr lang="en-US" altLang="zh-CN" dirty="0"/>
              <a:t>I/O</a:t>
            </a:r>
            <a:r>
              <a:rPr lang="zh-CN" altLang="en-US" dirty="0"/>
              <a:t>端口</a:t>
            </a:r>
            <a:r>
              <a:rPr lang="en-US" altLang="zh-CN" dirty="0"/>
              <a:t>GPIO</a:t>
            </a:r>
            <a:r>
              <a:rPr lang="zh-CN" altLang="en-US" dirty="0"/>
              <a:t>的</a:t>
            </a:r>
            <a:r>
              <a:rPr lang="en-US" altLang="zh-CN" dirty="0"/>
              <a:t>GPDR</a:t>
            </a:r>
            <a:r>
              <a:rPr lang="zh-CN" altLang="en-US" dirty="0"/>
              <a:t>和</a:t>
            </a:r>
            <a:r>
              <a:rPr lang="en-US" altLang="zh-CN" dirty="0"/>
              <a:t>GAFR</a:t>
            </a:r>
            <a:r>
              <a:rPr lang="zh-CN" altLang="en-US" dirty="0"/>
              <a:t>寄存器设置初值 ：</a:t>
            </a:r>
            <a:endParaRPr lang="zh-CN" altLang="en-US" dirty="0"/>
          </a:p>
          <a:p>
            <a:pPr>
              <a:lnSpc>
                <a:spcPct val="150000"/>
              </a:lnSpc>
            </a:pPr>
            <a:r>
              <a:rPr lang="en-US" altLang="zh-CN" dirty="0"/>
              <a:t>GPSR</a:t>
            </a:r>
            <a:r>
              <a:rPr lang="zh-CN" altLang="en-US" dirty="0"/>
              <a:t>为置位寄存器，当</a:t>
            </a:r>
            <a:r>
              <a:rPr lang="en-US" altLang="zh-CN" dirty="0"/>
              <a:t>1</a:t>
            </a:r>
            <a:r>
              <a:rPr lang="zh-CN" altLang="en-US" dirty="0"/>
              <a:t>时，电机开始旋转。</a:t>
            </a:r>
            <a:endParaRPr lang="zh-CN" altLang="en-US" dirty="0"/>
          </a:p>
          <a:p>
            <a:pPr>
              <a:lnSpc>
                <a:spcPct val="150000"/>
              </a:lnSpc>
            </a:pPr>
            <a:r>
              <a:rPr lang="en-US" altLang="zh-CN" dirty="0"/>
              <a:t>GPCR</a:t>
            </a:r>
            <a:r>
              <a:rPr lang="zh-CN" altLang="en-US" dirty="0"/>
              <a:t>为复位寄存器，当</a:t>
            </a:r>
            <a:r>
              <a:rPr lang="en-US" altLang="zh-CN" dirty="0"/>
              <a:t>1</a:t>
            </a:r>
            <a:r>
              <a:rPr lang="zh-CN" altLang="en-US" dirty="0"/>
              <a:t>时，电机停止转动。</a:t>
            </a:r>
            <a:endParaRPr lang="zh-CN" altLang="en-US" dirty="0"/>
          </a:p>
          <a:p>
            <a:pPr>
              <a:lnSpc>
                <a:spcPct val="150000"/>
              </a:lnSpc>
            </a:pPr>
            <a:r>
              <a:rPr lang="en-US" altLang="zh-CN" dirty="0"/>
              <a:t>GPDR</a:t>
            </a:r>
            <a:r>
              <a:rPr lang="zh-CN" altLang="en-US" dirty="0"/>
              <a:t>为方向寄存器， </a:t>
            </a:r>
            <a:r>
              <a:rPr lang="en-US" altLang="zh-CN" dirty="0"/>
              <a:t>1</a:t>
            </a:r>
            <a:r>
              <a:rPr lang="zh-CN" altLang="en-US" dirty="0"/>
              <a:t>为输出，</a:t>
            </a:r>
            <a:r>
              <a:rPr lang="en-US" altLang="zh-CN" dirty="0"/>
              <a:t>0</a:t>
            </a:r>
            <a:r>
              <a:rPr lang="zh-CN" altLang="en-US" dirty="0"/>
              <a:t>为输入。</a:t>
            </a:r>
            <a:endParaRPr lang="zh-CN" altLang="en-US" dirty="0"/>
          </a:p>
          <a:p>
            <a:pPr>
              <a:lnSpc>
                <a:spcPct val="150000"/>
              </a:lnSpc>
            </a:pPr>
            <a:r>
              <a:rPr lang="en-US" altLang="zh-CN" dirty="0"/>
              <a:t>GAFR</a:t>
            </a:r>
            <a:r>
              <a:rPr lang="zh-CN" altLang="en-US" dirty="0"/>
              <a:t>为第二功能寄存器， </a:t>
            </a:r>
            <a:endParaRPr lang="zh-CN" altLang="en-US" dirty="0"/>
          </a:p>
        </p:txBody>
      </p:sp>
      <p:sp>
        <p:nvSpPr>
          <p:cNvPr id="4" name="Rectangle 2"/>
          <p:cNvSpPr txBox="1">
            <a:spLocks noChangeArrowheads="1"/>
          </p:cNvSpPr>
          <p:nvPr/>
        </p:nvSpPr>
        <p:spPr bwMode="black">
          <a:xfrm>
            <a:off x="237393" y="316523"/>
            <a:ext cx="8229600" cy="703385"/>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smtClean="0">
                <a:solidFill>
                  <a:schemeClr val="bg1"/>
                </a:solidFill>
              </a:rPr>
              <a:t>9.4.2</a:t>
            </a:r>
            <a:r>
              <a:rPr lang="zh-CN" altLang="en-US" sz="3200" kern="0" dirty="0" smtClean="0">
                <a:solidFill>
                  <a:schemeClr val="bg1"/>
                </a:solidFill>
              </a:rPr>
              <a:t>　步进电机驱动程序设计</a:t>
            </a:r>
            <a:endParaRPr lang="zh-CN" altLang="en-US" sz="3200" kern="0" dirty="0">
              <a:solidFill>
                <a:schemeClr val="bg1"/>
              </a:solidFill>
            </a:endParaRPr>
          </a:p>
        </p:txBody>
      </p:sp>
    </p:spTree>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04800" y="1230923"/>
            <a:ext cx="7162800" cy="545123"/>
          </a:xfrm>
        </p:spPr>
        <p:txBody>
          <a:bodyPr/>
          <a:lstStyle/>
          <a:p>
            <a:r>
              <a:rPr lang="en-US" altLang="zh-CN" sz="2800" dirty="0">
                <a:solidFill>
                  <a:schemeClr val="bg1"/>
                </a:solidFill>
              </a:rPr>
              <a:t>3</a:t>
            </a:r>
            <a:r>
              <a:rPr lang="zh-CN" altLang="en-US" sz="2800" dirty="0">
                <a:solidFill>
                  <a:schemeClr val="bg1"/>
                </a:solidFill>
              </a:rPr>
              <a:t>、定义设备数据结构</a:t>
            </a:r>
            <a:endParaRPr lang="zh-CN" altLang="en-US" sz="2800" dirty="0">
              <a:solidFill>
                <a:schemeClr val="bg1"/>
              </a:solidFill>
            </a:endParaRPr>
          </a:p>
        </p:txBody>
      </p:sp>
      <p:sp>
        <p:nvSpPr>
          <p:cNvPr id="87043" name="Rectangle 3"/>
          <p:cNvSpPr>
            <a:spLocks noGrp="1" noChangeArrowheads="1"/>
          </p:cNvSpPr>
          <p:nvPr>
            <p:ph type="body" idx="1"/>
          </p:nvPr>
        </p:nvSpPr>
        <p:spPr>
          <a:xfrm>
            <a:off x="304800" y="2066192"/>
            <a:ext cx="8686800" cy="3332285"/>
          </a:xfrm>
        </p:spPr>
        <p:txBody>
          <a:bodyPr/>
          <a:lstStyle/>
          <a:p>
            <a:r>
              <a:rPr lang="zh-CN" altLang="en-US" dirty="0"/>
              <a:t>由于本驱动程序只需对设备</a:t>
            </a:r>
            <a:r>
              <a:rPr lang="en-US" altLang="zh-CN" dirty="0"/>
              <a:t>I</a:t>
            </a:r>
            <a:r>
              <a:rPr lang="zh-CN" altLang="en-US" dirty="0"/>
              <a:t>／</a:t>
            </a:r>
            <a:r>
              <a:rPr lang="en-US" altLang="zh-CN" dirty="0"/>
              <a:t>O</a:t>
            </a:r>
            <a:r>
              <a:rPr lang="zh-CN" altLang="en-US" dirty="0"/>
              <a:t>端口进行控制处理，故在设备驱动的数据结构中仅定义了一个</a:t>
            </a:r>
            <a:r>
              <a:rPr lang="en-US" altLang="zh-CN" dirty="0" err="1"/>
              <a:t>ioctl</a:t>
            </a:r>
            <a:r>
              <a:rPr lang="en-US" altLang="zh-CN" dirty="0"/>
              <a:t>( )</a:t>
            </a:r>
            <a:r>
              <a:rPr lang="zh-CN" altLang="en-US" dirty="0"/>
              <a:t>接口函数：</a:t>
            </a:r>
            <a:endParaRPr lang="zh-CN" altLang="en-US" dirty="0"/>
          </a:p>
          <a:p>
            <a:endParaRPr lang="zh-CN" altLang="en-US" dirty="0"/>
          </a:p>
          <a:p>
            <a:pPr>
              <a:buFontTx/>
              <a:buNone/>
            </a:pPr>
            <a:r>
              <a:rPr lang="en-US" altLang="zh-CN" dirty="0">
                <a:solidFill>
                  <a:srgbClr val="FF0000"/>
                </a:solidFill>
              </a:rPr>
              <a:t>static </a:t>
            </a:r>
            <a:r>
              <a:rPr lang="en-US" altLang="zh-CN" dirty="0" err="1">
                <a:solidFill>
                  <a:srgbClr val="FF0000"/>
                </a:solidFill>
              </a:rPr>
              <a:t>struct</a:t>
            </a:r>
            <a:r>
              <a:rPr lang="en-US" altLang="zh-CN" dirty="0">
                <a:solidFill>
                  <a:srgbClr val="FF0000"/>
                </a:solidFill>
              </a:rPr>
              <a:t> </a:t>
            </a:r>
            <a:r>
              <a:rPr lang="en-US" altLang="zh-CN" dirty="0" err="1">
                <a:solidFill>
                  <a:srgbClr val="FF0000"/>
                </a:solidFill>
              </a:rPr>
              <a:t>file_operations</a:t>
            </a:r>
            <a:r>
              <a:rPr lang="en-US" altLang="zh-CN" dirty="0">
                <a:solidFill>
                  <a:srgbClr val="FF0000"/>
                </a:solidFill>
              </a:rPr>
              <a:t> </a:t>
            </a:r>
            <a:r>
              <a:rPr lang="en-US" altLang="zh-CN" dirty="0" err="1">
                <a:solidFill>
                  <a:srgbClr val="FF0000"/>
                </a:solidFill>
              </a:rPr>
              <a:t>bjdj_ops</a:t>
            </a:r>
            <a:r>
              <a:rPr lang="en-US" altLang="zh-CN" dirty="0">
                <a:solidFill>
                  <a:srgbClr val="FF0000"/>
                </a:solidFill>
              </a:rPr>
              <a:t> = {</a:t>
            </a:r>
            <a:endParaRPr lang="en-US" altLang="zh-CN" dirty="0">
              <a:solidFill>
                <a:srgbClr val="FF0000"/>
              </a:solidFill>
            </a:endParaRPr>
          </a:p>
          <a:p>
            <a:pPr>
              <a:buFontTx/>
              <a:buNone/>
            </a:pPr>
            <a:r>
              <a:rPr lang="zh-CN" altLang="en-US" dirty="0">
                <a:solidFill>
                  <a:srgbClr val="FF0000"/>
                </a:solidFill>
              </a:rPr>
              <a:t>　　　　	</a:t>
            </a:r>
            <a:r>
              <a:rPr lang="en-US" altLang="zh-CN" dirty="0" err="1">
                <a:solidFill>
                  <a:srgbClr val="FF0000"/>
                </a:solidFill>
              </a:rPr>
              <a:t>ioctl</a:t>
            </a:r>
            <a:r>
              <a:rPr lang="en-US" altLang="zh-CN" dirty="0">
                <a:solidFill>
                  <a:srgbClr val="FF0000"/>
                </a:solidFill>
              </a:rPr>
              <a:t>:	</a:t>
            </a:r>
            <a:r>
              <a:rPr lang="en-US" altLang="zh-CN" dirty="0" err="1">
                <a:solidFill>
                  <a:srgbClr val="FF0000"/>
                </a:solidFill>
              </a:rPr>
              <a:t>bjdj_ioctl</a:t>
            </a:r>
            <a:r>
              <a:rPr lang="en-US" altLang="zh-CN" dirty="0">
                <a:solidFill>
                  <a:srgbClr val="FF0000"/>
                </a:solidFill>
              </a:rPr>
              <a:t>,</a:t>
            </a:r>
            <a:endParaRPr lang="en-US" altLang="zh-CN" dirty="0">
              <a:solidFill>
                <a:srgbClr val="FF0000"/>
              </a:solidFill>
            </a:endParaRPr>
          </a:p>
          <a:p>
            <a:pPr>
              <a:buFontTx/>
              <a:buNone/>
            </a:pPr>
            <a:r>
              <a:rPr lang="zh-CN" altLang="en-US" dirty="0">
                <a:solidFill>
                  <a:srgbClr val="FF0000"/>
                </a:solidFill>
              </a:rPr>
              <a:t>　</a:t>
            </a:r>
            <a:r>
              <a:rPr lang="en-US" altLang="zh-CN" dirty="0">
                <a:solidFill>
                  <a:srgbClr val="FF0000"/>
                </a:solidFill>
              </a:rPr>
              <a:t>}; </a:t>
            </a:r>
            <a:endParaRPr lang="en-US" altLang="zh-CN" dirty="0">
              <a:solidFill>
                <a:srgbClr val="FF0000"/>
              </a:solidFill>
            </a:endParaRPr>
          </a:p>
        </p:txBody>
      </p:sp>
      <p:sp>
        <p:nvSpPr>
          <p:cNvPr id="4" name="Rectangle 2"/>
          <p:cNvSpPr txBox="1">
            <a:spLocks noChangeArrowheads="1"/>
          </p:cNvSpPr>
          <p:nvPr/>
        </p:nvSpPr>
        <p:spPr bwMode="black">
          <a:xfrm>
            <a:off x="237393" y="316523"/>
            <a:ext cx="8229600" cy="703385"/>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smtClean="0">
                <a:solidFill>
                  <a:schemeClr val="bg1"/>
                </a:solidFill>
              </a:rPr>
              <a:t>9.4.2</a:t>
            </a:r>
            <a:r>
              <a:rPr lang="zh-CN" altLang="en-US" sz="3200" kern="0" dirty="0" smtClean="0">
                <a:solidFill>
                  <a:schemeClr val="bg1"/>
                </a:solidFill>
              </a:rPr>
              <a:t>　步进电机驱动程序设计</a:t>
            </a:r>
            <a:endParaRPr lang="zh-CN" altLang="en-US" sz="3200" kern="0" dirty="0">
              <a:solidFill>
                <a:schemeClr val="bg1"/>
              </a:solidFill>
            </a:endParaRPr>
          </a:p>
        </p:txBody>
      </p:sp>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1189039"/>
            <a:ext cx="8229600" cy="648554"/>
          </a:xfrm>
        </p:spPr>
        <p:txBody>
          <a:bodyPr/>
          <a:lstStyle/>
          <a:p>
            <a:r>
              <a:rPr lang="en-US" altLang="zh-CN" sz="2800" dirty="0">
                <a:solidFill>
                  <a:schemeClr val="bg1"/>
                </a:solidFill>
              </a:rPr>
              <a:t>4</a:t>
            </a:r>
            <a:r>
              <a:rPr lang="zh-CN" altLang="en-US" sz="2800" dirty="0">
                <a:solidFill>
                  <a:schemeClr val="bg1"/>
                </a:solidFill>
              </a:rPr>
              <a:t>、对电机设备控制的</a:t>
            </a:r>
            <a:r>
              <a:rPr lang="en-US" altLang="zh-CN" sz="2800" dirty="0" err="1">
                <a:solidFill>
                  <a:schemeClr val="bg1"/>
                </a:solidFill>
              </a:rPr>
              <a:t>ioctl</a:t>
            </a:r>
            <a:r>
              <a:rPr lang="en-US" altLang="zh-CN" sz="2800" dirty="0">
                <a:solidFill>
                  <a:schemeClr val="bg1"/>
                </a:solidFill>
              </a:rPr>
              <a:t>( ) </a:t>
            </a:r>
            <a:r>
              <a:rPr lang="zh-CN" altLang="en-US" sz="2800" dirty="0">
                <a:solidFill>
                  <a:schemeClr val="bg1"/>
                </a:solidFill>
              </a:rPr>
              <a:t>函数 </a:t>
            </a:r>
            <a:endParaRPr lang="zh-CN" altLang="en-US" sz="2800" dirty="0">
              <a:solidFill>
                <a:schemeClr val="bg1"/>
              </a:solidFill>
            </a:endParaRPr>
          </a:p>
        </p:txBody>
      </p:sp>
      <p:sp>
        <p:nvSpPr>
          <p:cNvPr id="71683" name="Rectangle 3"/>
          <p:cNvSpPr>
            <a:spLocks noGrp="1" noChangeArrowheads="1"/>
          </p:cNvSpPr>
          <p:nvPr>
            <p:ph type="body" idx="1"/>
          </p:nvPr>
        </p:nvSpPr>
        <p:spPr>
          <a:xfrm>
            <a:off x="457200" y="2006723"/>
            <a:ext cx="8229600" cy="4306153"/>
          </a:xfrm>
        </p:spPr>
        <p:txBody>
          <a:bodyPr/>
          <a:lstStyle/>
          <a:p>
            <a:pPr marL="0" indent="0">
              <a:lnSpc>
                <a:spcPct val="120000"/>
              </a:lnSpc>
              <a:buNone/>
            </a:pPr>
            <a:r>
              <a:rPr lang="zh-CN" altLang="en-US" sz="2400" dirty="0"/>
              <a:t>（</a:t>
            </a:r>
            <a:r>
              <a:rPr lang="en-US" altLang="zh-CN" sz="2400" dirty="0"/>
              <a:t>1</a:t>
            </a:r>
            <a:r>
              <a:rPr lang="zh-CN" altLang="en-US" sz="2400" dirty="0"/>
              <a:t>）定义数组</a:t>
            </a:r>
            <a:r>
              <a:rPr lang="en-US" altLang="zh-CN" sz="2400" dirty="0"/>
              <a:t>bit[] </a:t>
            </a:r>
            <a:r>
              <a:rPr lang="zh-CN" altLang="en-US" sz="2400" dirty="0"/>
              <a:t>，接收来自用户应用程序的指令。 </a:t>
            </a:r>
            <a:endParaRPr lang="zh-CN" altLang="en-US" sz="2400" dirty="0"/>
          </a:p>
          <a:p>
            <a:pPr marL="0" indent="0">
              <a:lnSpc>
                <a:spcPct val="120000"/>
              </a:lnSpc>
              <a:buNone/>
            </a:pPr>
            <a:r>
              <a:rPr lang="zh-CN" altLang="en-US" sz="2400" dirty="0"/>
              <a:t>　　 </a:t>
            </a:r>
            <a:r>
              <a:rPr lang="en-US" altLang="zh-CN" sz="2400" dirty="0"/>
              <a:t>bit[0] = (</a:t>
            </a:r>
            <a:r>
              <a:rPr lang="en-US" altLang="zh-CN" sz="2400" dirty="0" err="1"/>
              <a:t>cmd</a:t>
            </a:r>
            <a:r>
              <a:rPr lang="en-US" altLang="zh-CN" sz="2400" dirty="0"/>
              <a:t> &amp; 0x01) &gt;&gt; 0;</a:t>
            </a:r>
            <a:endParaRPr lang="en-US" altLang="zh-CN" sz="2400" dirty="0"/>
          </a:p>
          <a:p>
            <a:pPr marL="0" indent="0">
              <a:lnSpc>
                <a:spcPct val="120000"/>
              </a:lnSpc>
              <a:buNone/>
            </a:pPr>
            <a:r>
              <a:rPr lang="en-US" altLang="zh-CN" sz="2400" dirty="0"/>
              <a:t>        bit[1] = (</a:t>
            </a:r>
            <a:r>
              <a:rPr lang="en-US" altLang="zh-CN" sz="2400" dirty="0" err="1"/>
              <a:t>cmd</a:t>
            </a:r>
            <a:r>
              <a:rPr lang="en-US" altLang="zh-CN" sz="2400" dirty="0"/>
              <a:t> &amp; 0x02) &gt;&gt; 1;</a:t>
            </a:r>
            <a:endParaRPr lang="en-US" altLang="zh-CN" sz="2400" dirty="0"/>
          </a:p>
          <a:p>
            <a:pPr marL="0" indent="0">
              <a:lnSpc>
                <a:spcPct val="120000"/>
              </a:lnSpc>
              <a:buNone/>
            </a:pPr>
            <a:r>
              <a:rPr lang="en-US" altLang="zh-CN" sz="2400" dirty="0"/>
              <a:t>        bit[2] = (</a:t>
            </a:r>
            <a:r>
              <a:rPr lang="en-US" altLang="zh-CN" sz="2400" dirty="0" err="1"/>
              <a:t>cmd</a:t>
            </a:r>
            <a:r>
              <a:rPr lang="en-US" altLang="zh-CN" sz="2400" dirty="0"/>
              <a:t> &amp; 0x04) &gt;&gt; 2;</a:t>
            </a:r>
            <a:endParaRPr lang="en-US" altLang="zh-CN" sz="2400" dirty="0"/>
          </a:p>
          <a:p>
            <a:pPr marL="0" indent="0">
              <a:lnSpc>
                <a:spcPct val="120000"/>
              </a:lnSpc>
              <a:buNone/>
            </a:pPr>
            <a:r>
              <a:rPr lang="en-US" altLang="zh-CN" sz="2400" dirty="0"/>
              <a:t>        bit[3] = (</a:t>
            </a:r>
            <a:r>
              <a:rPr lang="en-US" altLang="zh-CN" sz="2400" dirty="0" err="1"/>
              <a:t>cmd</a:t>
            </a:r>
            <a:r>
              <a:rPr lang="en-US" altLang="zh-CN" sz="2400" dirty="0"/>
              <a:t> &amp; 0x08) &gt;&gt; 3;</a:t>
            </a:r>
            <a:endParaRPr lang="en-US" altLang="zh-CN" sz="2400" dirty="0"/>
          </a:p>
          <a:p>
            <a:pPr marL="0" indent="0">
              <a:lnSpc>
                <a:spcPct val="120000"/>
              </a:lnSpc>
              <a:buNone/>
            </a:pPr>
            <a:r>
              <a:rPr lang="en-US" altLang="zh-CN" sz="2400" dirty="0"/>
              <a:t>        bit[4] = (</a:t>
            </a:r>
            <a:r>
              <a:rPr lang="en-US" altLang="zh-CN" sz="2400" dirty="0" err="1"/>
              <a:t>cmd</a:t>
            </a:r>
            <a:r>
              <a:rPr lang="en-US" altLang="zh-CN" sz="2400" dirty="0"/>
              <a:t> &amp; 0x10) &gt;&gt; 4;</a:t>
            </a:r>
            <a:endParaRPr lang="en-US" altLang="zh-CN" sz="2400" dirty="0"/>
          </a:p>
          <a:p>
            <a:pPr marL="0" indent="0">
              <a:lnSpc>
                <a:spcPct val="120000"/>
              </a:lnSpc>
              <a:buNone/>
            </a:pPr>
            <a:r>
              <a:rPr lang="en-US" altLang="zh-CN" sz="2400" dirty="0"/>
              <a:t>        bit[5] = (</a:t>
            </a:r>
            <a:r>
              <a:rPr lang="en-US" altLang="zh-CN" sz="2400" dirty="0" err="1"/>
              <a:t>cmd</a:t>
            </a:r>
            <a:r>
              <a:rPr lang="en-US" altLang="zh-CN" sz="2400" dirty="0"/>
              <a:t> &amp; 0x20) &gt;&gt; 5;</a:t>
            </a:r>
            <a:endParaRPr lang="en-US" altLang="zh-CN" sz="2400" dirty="0"/>
          </a:p>
          <a:p>
            <a:pPr marL="0" indent="0">
              <a:lnSpc>
                <a:spcPct val="120000"/>
              </a:lnSpc>
              <a:buNone/>
            </a:pPr>
            <a:r>
              <a:rPr lang="en-US" altLang="zh-CN" sz="2400" dirty="0"/>
              <a:t>        bit[6] = (</a:t>
            </a:r>
            <a:r>
              <a:rPr lang="en-US" altLang="zh-CN" sz="2400" dirty="0" err="1"/>
              <a:t>cmd</a:t>
            </a:r>
            <a:r>
              <a:rPr lang="en-US" altLang="zh-CN" sz="2400" dirty="0"/>
              <a:t> &amp; 0x40) &gt;&gt; 6;</a:t>
            </a:r>
            <a:endParaRPr lang="en-US" altLang="zh-CN" sz="2400" dirty="0"/>
          </a:p>
          <a:p>
            <a:pPr marL="0" indent="0">
              <a:lnSpc>
                <a:spcPct val="120000"/>
              </a:lnSpc>
              <a:buNone/>
            </a:pPr>
            <a:r>
              <a:rPr lang="en-US" altLang="zh-CN" sz="2400" dirty="0"/>
              <a:t>        bit[7] = (</a:t>
            </a:r>
            <a:r>
              <a:rPr lang="en-US" altLang="zh-CN" sz="2400" dirty="0" err="1"/>
              <a:t>cmd</a:t>
            </a:r>
            <a:r>
              <a:rPr lang="en-US" altLang="zh-CN" sz="2400" dirty="0"/>
              <a:t> &amp; 0x80) &gt;&gt; 7;</a:t>
            </a:r>
            <a:endParaRPr lang="en-US" altLang="zh-CN" sz="2400" dirty="0"/>
          </a:p>
        </p:txBody>
      </p:sp>
      <p:sp>
        <p:nvSpPr>
          <p:cNvPr id="4" name="Rectangle 2"/>
          <p:cNvSpPr txBox="1">
            <a:spLocks noChangeArrowheads="1"/>
          </p:cNvSpPr>
          <p:nvPr/>
        </p:nvSpPr>
        <p:spPr bwMode="black">
          <a:xfrm>
            <a:off x="237393" y="316523"/>
            <a:ext cx="8229600" cy="703385"/>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smtClean="0">
                <a:solidFill>
                  <a:schemeClr val="bg1"/>
                </a:solidFill>
              </a:rPr>
              <a:t>9.4.2</a:t>
            </a:r>
            <a:r>
              <a:rPr lang="zh-CN" altLang="en-US" sz="3200" kern="0" dirty="0" smtClean="0">
                <a:solidFill>
                  <a:schemeClr val="bg1"/>
                </a:solidFill>
              </a:rPr>
              <a:t>　步进电机驱动程序设计</a:t>
            </a:r>
            <a:endParaRPr lang="zh-CN" altLang="en-US" sz="3200" kern="0" dirty="0">
              <a:solidFill>
                <a:schemeClr val="bg1"/>
              </a:solidFill>
            </a:endParaRPr>
          </a:p>
        </p:txBody>
      </p:sp>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430823" y="1327637"/>
            <a:ext cx="8229600" cy="4897315"/>
          </a:xfrm>
        </p:spPr>
        <p:txBody>
          <a:bodyPr/>
          <a:lstStyle/>
          <a:p>
            <a:pPr marL="0" indent="0">
              <a:lnSpc>
                <a:spcPct val="150000"/>
              </a:lnSpc>
              <a:buNone/>
            </a:pPr>
            <a:r>
              <a:rPr lang="zh-CN" altLang="en-US" dirty="0"/>
              <a:t>（</a:t>
            </a:r>
            <a:r>
              <a:rPr lang="en-US" altLang="zh-CN" dirty="0"/>
              <a:t>2</a:t>
            </a:r>
            <a:r>
              <a:rPr lang="zh-CN" altLang="en-US" dirty="0"/>
              <a:t>）控制转动角度和方向 </a:t>
            </a:r>
            <a:endParaRPr lang="en-US" altLang="zh-CN" dirty="0" smtClean="0"/>
          </a:p>
          <a:p>
            <a:pPr>
              <a:lnSpc>
                <a:spcPct val="150000"/>
              </a:lnSpc>
            </a:pPr>
            <a:r>
              <a:rPr lang="zh-CN" altLang="en-US" dirty="0" smtClean="0"/>
              <a:t>由用户</a:t>
            </a:r>
            <a:r>
              <a:rPr lang="zh-CN" altLang="en-US" dirty="0"/>
              <a:t>应用程序发送</a:t>
            </a:r>
            <a:r>
              <a:rPr lang="en-US" altLang="zh-CN" dirty="0"/>
              <a:t>1</a:t>
            </a:r>
            <a:r>
              <a:rPr lang="zh-CN" altLang="en-US" dirty="0"/>
              <a:t>组</a:t>
            </a:r>
            <a:r>
              <a:rPr lang="en-US" altLang="zh-CN" dirty="0" err="1"/>
              <a:t>cmd</a:t>
            </a:r>
            <a:r>
              <a:rPr lang="zh-CN" altLang="en-US" dirty="0"/>
              <a:t>指令：</a:t>
            </a:r>
            <a:r>
              <a:rPr lang="en-US" altLang="zh-CN" dirty="0"/>
              <a:t>0x07</a:t>
            </a:r>
            <a:r>
              <a:rPr lang="zh-CN" altLang="en-US" dirty="0"/>
              <a:t>、</a:t>
            </a:r>
            <a:r>
              <a:rPr lang="en-US" altLang="zh-CN" dirty="0"/>
              <a:t>0x0b</a:t>
            </a:r>
            <a:r>
              <a:rPr lang="zh-CN" altLang="en-US" dirty="0"/>
              <a:t>、</a:t>
            </a:r>
            <a:r>
              <a:rPr lang="en-US" altLang="zh-CN" dirty="0"/>
              <a:t>0x0d</a:t>
            </a:r>
            <a:r>
              <a:rPr lang="zh-CN" altLang="en-US" dirty="0"/>
              <a:t>、</a:t>
            </a:r>
            <a:r>
              <a:rPr lang="en-US" altLang="zh-CN" dirty="0"/>
              <a:t>0x0e</a:t>
            </a:r>
            <a:r>
              <a:rPr lang="zh-CN" altLang="en-US" dirty="0"/>
              <a:t>，数组 </a:t>
            </a:r>
            <a:r>
              <a:rPr lang="en-US" altLang="zh-CN" dirty="0"/>
              <a:t>bit[ ]</a:t>
            </a:r>
            <a:r>
              <a:rPr lang="zh-CN" altLang="en-US" dirty="0"/>
              <a:t>得到</a:t>
            </a:r>
            <a:r>
              <a:rPr lang="en-US" altLang="zh-CN" dirty="0"/>
              <a:t>4</a:t>
            </a:r>
            <a:r>
              <a:rPr lang="zh-CN" altLang="en-US" dirty="0"/>
              <a:t>组不同的数值，从而控制步进电机转动角度和方向。 </a:t>
            </a:r>
            <a:endParaRPr lang="zh-CN" altLang="en-US" dirty="0"/>
          </a:p>
          <a:p>
            <a:pPr>
              <a:lnSpc>
                <a:spcPct val="150000"/>
              </a:lnSpc>
            </a:pPr>
            <a:r>
              <a:rPr lang="zh-CN" altLang="en-US" dirty="0" smtClean="0"/>
              <a:t>若要</a:t>
            </a:r>
            <a:r>
              <a:rPr lang="zh-CN" altLang="en-US" dirty="0"/>
              <a:t>正转：</a:t>
            </a:r>
            <a:r>
              <a:rPr lang="en-US" altLang="zh-CN" dirty="0"/>
              <a:t>GPSR</a:t>
            </a:r>
            <a:r>
              <a:rPr lang="zh-CN" altLang="en-US" dirty="0"/>
              <a:t>为置位寄存器，当</a:t>
            </a:r>
            <a:r>
              <a:rPr lang="en-US" altLang="zh-CN" dirty="0"/>
              <a:t>1</a:t>
            </a:r>
            <a:r>
              <a:rPr lang="zh-CN" altLang="en-US" dirty="0"/>
              <a:t>时，步进电机开始旋转。 </a:t>
            </a:r>
            <a:endParaRPr lang="zh-CN" altLang="en-US" dirty="0"/>
          </a:p>
          <a:p>
            <a:pPr>
              <a:lnSpc>
                <a:spcPct val="150000"/>
              </a:lnSpc>
            </a:pPr>
            <a:r>
              <a:rPr lang="zh-CN" altLang="en-US" dirty="0"/>
              <a:t>若要停止：</a:t>
            </a:r>
            <a:r>
              <a:rPr lang="en-US" altLang="zh-CN" dirty="0"/>
              <a:t>GPCR</a:t>
            </a:r>
            <a:r>
              <a:rPr lang="zh-CN" altLang="en-US" dirty="0"/>
              <a:t>为复位寄存器，当</a:t>
            </a:r>
            <a:r>
              <a:rPr lang="en-US" altLang="zh-CN" dirty="0"/>
              <a:t>1</a:t>
            </a:r>
            <a:r>
              <a:rPr lang="zh-CN" altLang="en-US" dirty="0"/>
              <a:t>时，步进电机停止转动。 </a:t>
            </a:r>
            <a:endParaRPr lang="zh-CN" altLang="en-US" dirty="0"/>
          </a:p>
        </p:txBody>
      </p:sp>
      <p:sp>
        <p:nvSpPr>
          <p:cNvPr id="5" name="Rectangle 2"/>
          <p:cNvSpPr txBox="1">
            <a:spLocks noChangeArrowheads="1"/>
          </p:cNvSpPr>
          <p:nvPr/>
        </p:nvSpPr>
        <p:spPr bwMode="black">
          <a:xfrm>
            <a:off x="237393" y="316523"/>
            <a:ext cx="8229600" cy="703385"/>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smtClean="0">
                <a:solidFill>
                  <a:schemeClr val="bg1"/>
                </a:solidFill>
              </a:rPr>
              <a:t>9.4.2</a:t>
            </a:r>
            <a:r>
              <a:rPr lang="zh-CN" altLang="en-US" sz="3200" kern="0" dirty="0" smtClean="0">
                <a:solidFill>
                  <a:schemeClr val="bg1"/>
                </a:solidFill>
              </a:rPr>
              <a:t>　步进电机驱动程序设计</a:t>
            </a:r>
            <a:endParaRPr lang="zh-CN" altLang="en-US" sz="3200" kern="0" dirty="0">
              <a:solidFill>
                <a:schemeClr val="bg1"/>
              </a:solidFill>
            </a:endParaRPr>
          </a:p>
        </p:txBody>
      </p:sp>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4268" y="1260231"/>
            <a:ext cx="8229600" cy="498231"/>
          </a:xfrm>
        </p:spPr>
        <p:txBody>
          <a:bodyPr/>
          <a:lstStyle/>
          <a:p>
            <a:r>
              <a:rPr lang="zh-CN" altLang="en-US" sz="3200" dirty="0">
                <a:solidFill>
                  <a:schemeClr val="bg1"/>
                </a:solidFill>
              </a:rPr>
              <a:t>（</a:t>
            </a:r>
            <a:r>
              <a:rPr lang="en-US" altLang="zh-CN" sz="3200" dirty="0">
                <a:solidFill>
                  <a:schemeClr val="bg1"/>
                </a:solidFill>
              </a:rPr>
              <a:t>3</a:t>
            </a:r>
            <a:r>
              <a:rPr lang="zh-CN" altLang="en-US" sz="3200" dirty="0">
                <a:solidFill>
                  <a:schemeClr val="bg1"/>
                </a:solidFill>
              </a:rPr>
              <a:t>）为控制电机旋转，对数组赋值 </a:t>
            </a:r>
            <a:endParaRPr lang="zh-CN" altLang="en-US" sz="3200" dirty="0">
              <a:solidFill>
                <a:schemeClr val="bg1"/>
              </a:solidFill>
            </a:endParaRPr>
          </a:p>
        </p:txBody>
      </p:sp>
      <p:sp>
        <p:nvSpPr>
          <p:cNvPr id="89091" name="Rectangle 3"/>
          <p:cNvSpPr>
            <a:spLocks noGrp="1" noChangeArrowheads="1"/>
          </p:cNvSpPr>
          <p:nvPr>
            <p:ph type="body" idx="1"/>
          </p:nvPr>
        </p:nvSpPr>
        <p:spPr>
          <a:xfrm>
            <a:off x="331177" y="1998786"/>
            <a:ext cx="8686800" cy="4358054"/>
          </a:xfrm>
        </p:spPr>
        <p:txBody>
          <a:bodyPr/>
          <a:lstStyle/>
          <a:p>
            <a:pPr>
              <a:buFontTx/>
              <a:buNone/>
            </a:pPr>
            <a:r>
              <a:rPr lang="en-US" altLang="zh-CN" dirty="0"/>
              <a:t>       switch(bit[0])  {</a:t>
            </a:r>
            <a:endParaRPr lang="en-US" altLang="zh-CN" dirty="0"/>
          </a:p>
          <a:p>
            <a:pPr>
              <a:buFontTx/>
              <a:buNone/>
            </a:pPr>
            <a:r>
              <a:rPr lang="en-US" altLang="zh-CN" dirty="0"/>
              <a:t>		case 1:</a:t>
            </a:r>
            <a:r>
              <a:rPr lang="zh-CN" altLang="en-US" dirty="0"/>
              <a:t>　</a:t>
            </a:r>
            <a:r>
              <a:rPr lang="en-US" altLang="zh-CN" dirty="0"/>
              <a:t>/*</a:t>
            </a:r>
            <a:r>
              <a:rPr lang="zh-CN" altLang="en-US" dirty="0"/>
              <a:t>将</a:t>
            </a:r>
            <a:r>
              <a:rPr lang="en-US" altLang="zh-CN" dirty="0"/>
              <a:t>GPSR1</a:t>
            </a:r>
            <a:r>
              <a:rPr lang="zh-CN" altLang="en-US" dirty="0"/>
              <a:t>的第</a:t>
            </a:r>
            <a:r>
              <a:rPr lang="en-US" altLang="zh-CN" dirty="0"/>
              <a:t>20</a:t>
            </a:r>
            <a:r>
              <a:rPr lang="zh-CN" altLang="en-US" dirty="0"/>
              <a:t>位设置为</a:t>
            </a:r>
            <a:r>
              <a:rPr lang="en-US" altLang="zh-CN" dirty="0"/>
              <a:t>1*/</a:t>
            </a:r>
            <a:endParaRPr lang="en-US" altLang="zh-CN" dirty="0"/>
          </a:p>
          <a:p>
            <a:pPr>
              <a:buFontTx/>
              <a:buNone/>
            </a:pPr>
            <a:r>
              <a:rPr lang="en-US" altLang="zh-CN" dirty="0"/>
              <a:t>			  GPSR1 |= (0x1 &lt;&lt; 20); </a:t>
            </a:r>
            <a:endParaRPr lang="en-US" altLang="zh-CN" dirty="0"/>
          </a:p>
          <a:p>
            <a:pPr>
              <a:buFontTx/>
              <a:buNone/>
            </a:pPr>
            <a:r>
              <a:rPr lang="zh-CN" altLang="en-US" dirty="0"/>
              <a:t>　　　　　 </a:t>
            </a:r>
            <a:r>
              <a:rPr lang="en-US" altLang="zh-CN" dirty="0"/>
              <a:t>break;</a:t>
            </a:r>
            <a:endParaRPr lang="en-US" altLang="zh-CN" dirty="0"/>
          </a:p>
          <a:p>
            <a:pPr>
              <a:buFontTx/>
              <a:buNone/>
            </a:pPr>
            <a:r>
              <a:rPr lang="en-US" altLang="zh-CN" dirty="0"/>
              <a:t>		case 0:</a:t>
            </a:r>
            <a:r>
              <a:rPr lang="zh-CN" altLang="en-US" dirty="0"/>
              <a:t>　</a:t>
            </a:r>
            <a:r>
              <a:rPr lang="en-US" altLang="zh-CN" dirty="0"/>
              <a:t>/*</a:t>
            </a:r>
            <a:r>
              <a:rPr lang="zh-CN" altLang="en-US" dirty="0"/>
              <a:t>将</a:t>
            </a:r>
            <a:r>
              <a:rPr lang="en-US" altLang="zh-CN" dirty="0"/>
              <a:t>GPCR1</a:t>
            </a:r>
            <a:r>
              <a:rPr lang="zh-CN" altLang="en-US" dirty="0"/>
              <a:t>的第</a:t>
            </a:r>
            <a:r>
              <a:rPr lang="en-US" altLang="zh-CN" dirty="0"/>
              <a:t>20</a:t>
            </a:r>
            <a:r>
              <a:rPr lang="zh-CN" altLang="en-US" dirty="0"/>
              <a:t>位设置为</a:t>
            </a:r>
            <a:r>
              <a:rPr lang="en-US" altLang="zh-CN" dirty="0"/>
              <a:t>1*/</a:t>
            </a:r>
            <a:endParaRPr lang="en-US" altLang="zh-CN" dirty="0"/>
          </a:p>
          <a:p>
            <a:pPr>
              <a:buFontTx/>
              <a:buNone/>
            </a:pPr>
            <a:r>
              <a:rPr lang="en-US" altLang="zh-CN" dirty="0"/>
              <a:t>			  GPCR1 |= (0x1 &lt;&lt; 20); 	</a:t>
            </a:r>
            <a:endParaRPr lang="en-US" altLang="zh-CN" dirty="0"/>
          </a:p>
          <a:p>
            <a:pPr>
              <a:buFontTx/>
              <a:buNone/>
            </a:pPr>
            <a:r>
              <a:rPr lang="en-US" altLang="zh-CN" dirty="0"/>
              <a:t>		</a:t>
            </a:r>
            <a:r>
              <a:rPr lang="zh-CN" altLang="en-US" dirty="0"/>
              <a:t>　　   </a:t>
            </a:r>
            <a:r>
              <a:rPr lang="en-US" altLang="zh-CN" dirty="0"/>
              <a:t>break;</a:t>
            </a:r>
            <a:endParaRPr lang="en-US" altLang="zh-CN" dirty="0"/>
          </a:p>
          <a:p>
            <a:pPr>
              <a:buFontTx/>
              <a:buNone/>
            </a:pPr>
            <a:r>
              <a:rPr lang="en-US" altLang="zh-CN" dirty="0"/>
              <a:t>		 default:	return 0;</a:t>
            </a:r>
            <a:endParaRPr lang="en-US" altLang="zh-CN" dirty="0"/>
          </a:p>
          <a:p>
            <a:pPr>
              <a:buFontTx/>
              <a:buNone/>
            </a:pPr>
            <a:r>
              <a:rPr lang="en-US" altLang="zh-CN" dirty="0"/>
              <a:t>	  } </a:t>
            </a:r>
            <a:endParaRPr lang="en-US" altLang="zh-CN" dirty="0"/>
          </a:p>
        </p:txBody>
      </p:sp>
      <p:sp>
        <p:nvSpPr>
          <p:cNvPr id="4" name="Rectangle 2"/>
          <p:cNvSpPr txBox="1">
            <a:spLocks noChangeArrowheads="1"/>
          </p:cNvSpPr>
          <p:nvPr/>
        </p:nvSpPr>
        <p:spPr bwMode="black">
          <a:xfrm>
            <a:off x="237393" y="316523"/>
            <a:ext cx="8229600" cy="703385"/>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smtClean="0">
                <a:solidFill>
                  <a:schemeClr val="bg1"/>
                </a:solidFill>
              </a:rPr>
              <a:t>9.4.2</a:t>
            </a:r>
            <a:r>
              <a:rPr lang="zh-CN" altLang="en-US" sz="3200" kern="0" dirty="0" smtClean="0">
                <a:solidFill>
                  <a:schemeClr val="bg1"/>
                </a:solidFill>
              </a:rPr>
              <a:t>　步进电机驱动程序设计</a:t>
            </a:r>
            <a:endParaRPr lang="zh-CN" altLang="en-US" sz="3200" kern="0" dirty="0">
              <a:solidFill>
                <a:schemeClr val="bg1"/>
              </a:solidFill>
            </a:endParaRPr>
          </a:p>
        </p:txBody>
      </p:sp>
    </p:spTree>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05153" y="327392"/>
            <a:ext cx="8229600" cy="639762"/>
          </a:xfrm>
        </p:spPr>
        <p:txBody>
          <a:bodyPr/>
          <a:lstStyle/>
          <a:p>
            <a:r>
              <a:rPr lang="en-US" altLang="zh-CN" sz="3200" dirty="0">
                <a:solidFill>
                  <a:schemeClr val="bg1"/>
                </a:solidFill>
              </a:rPr>
              <a:t>9.4.4</a:t>
            </a:r>
            <a:r>
              <a:rPr lang="zh-CN" altLang="en-US" sz="3200" dirty="0">
                <a:solidFill>
                  <a:schemeClr val="bg1"/>
                </a:solidFill>
              </a:rPr>
              <a:t>　步进电机用户应用程序设计 </a:t>
            </a:r>
            <a:endParaRPr lang="zh-CN" altLang="en-US" sz="3200" dirty="0">
              <a:solidFill>
                <a:schemeClr val="bg1"/>
              </a:solidFill>
            </a:endParaRPr>
          </a:p>
        </p:txBody>
      </p:sp>
      <p:sp>
        <p:nvSpPr>
          <p:cNvPr id="94211" name="Rectangle 3"/>
          <p:cNvSpPr>
            <a:spLocks noGrp="1" noChangeArrowheads="1"/>
          </p:cNvSpPr>
          <p:nvPr>
            <p:ph type="body" idx="1"/>
          </p:nvPr>
        </p:nvSpPr>
        <p:spPr>
          <a:xfrm>
            <a:off x="395654" y="1441940"/>
            <a:ext cx="8229600" cy="2532184"/>
          </a:xfrm>
        </p:spPr>
        <p:txBody>
          <a:bodyPr/>
          <a:lstStyle/>
          <a:p>
            <a:pPr>
              <a:lnSpc>
                <a:spcPct val="150000"/>
              </a:lnSpc>
              <a:buFontTx/>
              <a:buNone/>
            </a:pPr>
            <a:r>
              <a:rPr lang="zh-CN" altLang="en-US" dirty="0" smtClean="0"/>
              <a:t>   打开</a:t>
            </a:r>
            <a:r>
              <a:rPr lang="zh-CN" altLang="en-US" dirty="0"/>
              <a:t>设备文件获取文件描述符</a:t>
            </a:r>
            <a:endParaRPr lang="zh-CN" altLang="en-US" dirty="0"/>
          </a:p>
          <a:p>
            <a:pPr>
              <a:lnSpc>
                <a:spcPct val="150000"/>
              </a:lnSpc>
              <a:buFontTx/>
              <a:buNone/>
            </a:pPr>
            <a:r>
              <a:rPr lang="zh-CN" altLang="en-US" dirty="0"/>
              <a:t>       </a:t>
            </a:r>
            <a:r>
              <a:rPr lang="en-US" altLang="zh-CN" dirty="0" err="1">
                <a:solidFill>
                  <a:srgbClr val="FF0000"/>
                </a:solidFill>
              </a:rPr>
              <a:t>fd</a:t>
            </a:r>
            <a:r>
              <a:rPr lang="en-US" altLang="zh-CN" dirty="0">
                <a:solidFill>
                  <a:srgbClr val="FF0000"/>
                </a:solidFill>
              </a:rPr>
              <a:t>=open("/dev/BJDJ",O_RDWR);</a:t>
            </a:r>
            <a:endParaRPr lang="en-US" altLang="zh-CN" dirty="0">
              <a:solidFill>
                <a:srgbClr val="FF0000"/>
              </a:solidFill>
            </a:endParaRPr>
          </a:p>
          <a:p>
            <a:pPr>
              <a:lnSpc>
                <a:spcPct val="150000"/>
              </a:lnSpc>
              <a:buFontTx/>
              <a:buNone/>
            </a:pPr>
            <a:r>
              <a:rPr lang="en-US" altLang="zh-CN" dirty="0"/>
              <a:t>    </a:t>
            </a:r>
            <a:r>
              <a:rPr lang="zh-CN" altLang="en-US" dirty="0"/>
              <a:t>然后，通过选择“</a:t>
            </a:r>
            <a:r>
              <a:rPr lang="en-US" altLang="zh-CN" dirty="0"/>
              <a:t>1”</a:t>
            </a:r>
            <a:r>
              <a:rPr lang="zh-CN" altLang="en-US" dirty="0"/>
              <a:t>、“</a:t>
            </a:r>
            <a:r>
              <a:rPr lang="en-US" altLang="zh-CN" dirty="0"/>
              <a:t>2”</a:t>
            </a:r>
            <a:r>
              <a:rPr lang="zh-CN" altLang="en-US" dirty="0"/>
              <a:t>及其他数值来控制电机旋转状况。 </a:t>
            </a:r>
            <a:endParaRPr lang="zh-CN" altLang="en-US" dirty="0"/>
          </a:p>
        </p:txBody>
      </p:sp>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28648" y="1484285"/>
            <a:ext cx="5792841" cy="4052943"/>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9.1 </a:t>
            </a:r>
            <a:r>
              <a:rPr lang="zh-CN" altLang="en-US" b="1" kern="0" dirty="0" smtClean="0">
                <a:solidFill>
                  <a:srgbClr val="0000CC"/>
                </a:solidFill>
                <a:latin typeface="+mn-lt"/>
                <a:ea typeface="+mn-ea"/>
              </a:rPr>
              <a:t>通用</a:t>
            </a:r>
            <a:r>
              <a:rPr lang="en-US" altLang="zh-CN" b="1" kern="0" dirty="0" smtClean="0">
                <a:solidFill>
                  <a:srgbClr val="0000CC"/>
                </a:solidFill>
                <a:latin typeface="+mn-lt"/>
                <a:ea typeface="+mn-ea"/>
              </a:rPr>
              <a:t>IO</a:t>
            </a:r>
            <a:r>
              <a:rPr lang="zh-CN" altLang="en-US" b="1" kern="0" dirty="0" smtClean="0">
                <a:solidFill>
                  <a:srgbClr val="0000CC"/>
                </a:solidFill>
                <a:latin typeface="+mn-lt"/>
                <a:ea typeface="+mn-ea"/>
              </a:rPr>
              <a:t>接口驱动程序设计</a:t>
            </a:r>
            <a:endParaRPr lang="en-US" altLang="zh-CN" b="1" kern="0" dirty="0" smtClean="0">
              <a:solidFill>
                <a:srgbClr val="0000CC"/>
              </a:solidFill>
              <a:latin typeface="+mn-lt"/>
              <a:ea typeface="+mn-ea"/>
            </a:endParaRPr>
          </a:p>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9.2 </a:t>
            </a:r>
            <a:r>
              <a:rPr lang="zh-CN" altLang="en-US" b="1" kern="0" dirty="0" smtClean="0">
                <a:solidFill>
                  <a:srgbClr val="0000CC"/>
                </a:solidFill>
                <a:latin typeface="+mn-lt"/>
                <a:ea typeface="+mn-ea"/>
              </a:rPr>
              <a:t>键盘驱动程序设计</a:t>
            </a:r>
            <a:endParaRPr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kumimoji="0" lang="en-US" altLang="zh-CN" b="1" kern="0" dirty="0" smtClean="0">
                <a:solidFill>
                  <a:srgbClr val="0000CC"/>
                </a:solidFill>
                <a:latin typeface="+mn-lt"/>
                <a:ea typeface="+mn-ea"/>
              </a:rPr>
              <a:t>9.3 </a:t>
            </a:r>
            <a:r>
              <a:rPr kumimoji="0" lang="zh-CN" altLang="en-US" b="1" kern="0" dirty="0" smtClean="0">
                <a:solidFill>
                  <a:srgbClr val="0000CC"/>
                </a:solidFill>
                <a:latin typeface="+mn-lt"/>
                <a:ea typeface="+mn-ea"/>
              </a:rPr>
              <a:t>直流电机驱动设计</a:t>
            </a:r>
            <a:endParaRPr kumimoji="0"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9.4 </a:t>
            </a:r>
            <a:r>
              <a:rPr lang="zh-CN" altLang="en-US" b="1" kern="0" dirty="0" smtClean="0">
                <a:solidFill>
                  <a:srgbClr val="0000CC"/>
                </a:solidFill>
                <a:latin typeface="+mn-lt"/>
                <a:ea typeface="+mn-ea"/>
              </a:rPr>
              <a:t>步进电机驱动设计</a:t>
            </a:r>
            <a:endParaRPr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kumimoji="0" lang="en-US" altLang="zh-CN" b="1" kern="0" dirty="0" smtClean="0">
                <a:solidFill>
                  <a:srgbClr val="FF0000"/>
                </a:solidFill>
                <a:latin typeface="+mn-lt"/>
                <a:ea typeface="+mn-ea"/>
              </a:rPr>
              <a:t>9.5  </a:t>
            </a:r>
            <a:r>
              <a:rPr kumimoji="0" lang="zh-CN" altLang="en-US" b="1" kern="0" dirty="0" smtClean="0">
                <a:solidFill>
                  <a:srgbClr val="FF0000"/>
                </a:solidFill>
                <a:latin typeface="+mn-lt"/>
                <a:ea typeface="+mn-ea"/>
              </a:rPr>
              <a:t>数码管驱动程序设计</a:t>
            </a:r>
            <a:endParaRPr kumimoji="0" lang="en-US" altLang="zh-CN" b="1" kern="0" dirty="0" smtClean="0">
              <a:solidFill>
                <a:srgbClr val="FF0000"/>
              </a:solidFill>
              <a:latin typeface="+mn-lt"/>
              <a:ea typeface="+mn-ea"/>
            </a:endParaRPr>
          </a:p>
        </p:txBody>
      </p:sp>
      <p:sp>
        <p:nvSpPr>
          <p:cNvPr id="5" name="Rectangle 2"/>
          <p:cNvSpPr txBox="1">
            <a:spLocks noChangeArrowheads="1"/>
          </p:cNvSpPr>
          <p:nvPr/>
        </p:nvSpPr>
        <p:spPr bwMode="black">
          <a:xfrm>
            <a:off x="357158" y="28572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ea"/>
                <a:ea typeface="+mn-ea"/>
                <a:cs typeface="+mj-cs"/>
              </a:rPr>
              <a:t>第</a:t>
            </a:r>
            <a:r>
              <a:rPr lang="en-US" altLang="zh-CN" sz="3600" b="1" kern="0" dirty="0" smtClean="0">
                <a:solidFill>
                  <a:srgbClr val="0000CC"/>
                </a:solidFill>
                <a:latin typeface="+mn-ea"/>
                <a:ea typeface="+mn-ea"/>
                <a:cs typeface="+mj-cs"/>
              </a:rPr>
              <a:t>9</a:t>
            </a:r>
            <a:r>
              <a:rPr lang="zh-CN" altLang="en-US" sz="3600" b="1" kern="0" dirty="0" smtClean="0">
                <a:solidFill>
                  <a:srgbClr val="0000CC"/>
                </a:solidFill>
                <a:latin typeface="+mn-ea"/>
                <a:ea typeface="+mn-ea"/>
                <a:cs typeface="+mj-cs"/>
              </a:rPr>
              <a:t>章 设备驱动程序开发实例</a:t>
            </a:r>
            <a:endParaRPr lang="zh-CN" altLang="en-US" sz="3600" b="1" kern="0" dirty="0" smtClean="0">
              <a:solidFill>
                <a:srgbClr val="0000CC"/>
              </a:solidFill>
              <a:latin typeface="+mn-ea"/>
              <a:ea typeface="+mn-ea"/>
              <a:cs typeface="+mj-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19100" y="1504218"/>
            <a:ext cx="8305800" cy="2392362"/>
          </a:xfrm>
          <a:noFill/>
        </p:spPr>
        <p:txBody>
          <a:bodyPr/>
          <a:lstStyle/>
          <a:p>
            <a:pPr algn="l">
              <a:lnSpc>
                <a:spcPct val="150000"/>
              </a:lnSpc>
            </a:pPr>
            <a:r>
              <a:rPr lang="en-US" altLang="zh-CN" sz="2800" dirty="0">
                <a:solidFill>
                  <a:srgbClr val="0000FF"/>
                </a:solidFill>
              </a:rPr>
              <a:t> </a:t>
            </a:r>
            <a:r>
              <a:rPr lang="zh-CN" altLang="en-US" sz="2800" dirty="0">
                <a:solidFill>
                  <a:srgbClr val="0000FF"/>
                </a:solidFill>
              </a:rPr>
              <a:t>数码管所组成的数字由</a:t>
            </a:r>
            <a:r>
              <a:rPr lang="en-US" altLang="zh-CN" sz="2800" dirty="0">
                <a:solidFill>
                  <a:srgbClr val="0000FF"/>
                </a:solidFill>
              </a:rPr>
              <a:t>7</a:t>
            </a:r>
            <a:r>
              <a:rPr lang="zh-CN" altLang="en-US" sz="2800" dirty="0">
                <a:solidFill>
                  <a:srgbClr val="0000FF"/>
                </a:solidFill>
              </a:rPr>
              <a:t>段</a:t>
            </a:r>
            <a:r>
              <a:rPr lang="en-US" altLang="zh-CN" sz="2800" dirty="0">
                <a:solidFill>
                  <a:srgbClr val="0000FF"/>
                </a:solidFill>
              </a:rPr>
              <a:t>LED</a:t>
            </a:r>
            <a:r>
              <a:rPr lang="zh-CN" altLang="en-US" sz="2800" dirty="0">
                <a:solidFill>
                  <a:srgbClr val="0000FF"/>
                </a:solidFill>
              </a:rPr>
              <a:t>组成，另外还有一个发光的小数点。这</a:t>
            </a:r>
            <a:r>
              <a:rPr lang="en-US" altLang="zh-CN" sz="2800" dirty="0">
                <a:solidFill>
                  <a:srgbClr val="0000FF"/>
                </a:solidFill>
              </a:rPr>
              <a:t>8</a:t>
            </a:r>
            <a:r>
              <a:rPr lang="zh-CN" altLang="en-US" sz="2800" dirty="0">
                <a:solidFill>
                  <a:srgbClr val="0000FF"/>
                </a:solidFill>
              </a:rPr>
              <a:t>个发光二极管分别为</a:t>
            </a:r>
            <a:r>
              <a:rPr lang="en-US" altLang="zh-CN" sz="2800" dirty="0">
                <a:solidFill>
                  <a:srgbClr val="0000FF"/>
                </a:solidFill>
              </a:rPr>
              <a:t>a</a:t>
            </a:r>
            <a:r>
              <a:rPr lang="zh-CN" altLang="en-US" sz="2800" dirty="0">
                <a:solidFill>
                  <a:srgbClr val="0000FF"/>
                </a:solidFill>
              </a:rPr>
              <a:t>、</a:t>
            </a:r>
            <a:r>
              <a:rPr lang="en-US" altLang="zh-CN" sz="2800" dirty="0">
                <a:solidFill>
                  <a:srgbClr val="0000FF"/>
                </a:solidFill>
              </a:rPr>
              <a:t>b</a:t>
            </a:r>
            <a:r>
              <a:rPr lang="zh-CN" altLang="en-US" sz="2800" dirty="0">
                <a:solidFill>
                  <a:srgbClr val="0000FF"/>
                </a:solidFill>
              </a:rPr>
              <a:t>、</a:t>
            </a:r>
            <a:r>
              <a:rPr lang="en-US" altLang="zh-CN" sz="2800" dirty="0">
                <a:solidFill>
                  <a:srgbClr val="0000FF"/>
                </a:solidFill>
              </a:rPr>
              <a:t>c</a:t>
            </a:r>
            <a:r>
              <a:rPr lang="zh-CN" altLang="en-US" sz="2800" dirty="0">
                <a:solidFill>
                  <a:srgbClr val="0000FF"/>
                </a:solidFill>
              </a:rPr>
              <a:t>、</a:t>
            </a:r>
            <a:r>
              <a:rPr lang="en-US" altLang="zh-CN" sz="2800" dirty="0">
                <a:solidFill>
                  <a:srgbClr val="0000FF"/>
                </a:solidFill>
              </a:rPr>
              <a:t>d</a:t>
            </a:r>
            <a:r>
              <a:rPr lang="zh-CN" altLang="en-US" sz="2800" dirty="0">
                <a:solidFill>
                  <a:srgbClr val="0000FF"/>
                </a:solidFill>
              </a:rPr>
              <a:t>、</a:t>
            </a:r>
            <a:r>
              <a:rPr lang="en-US" altLang="zh-CN" sz="2800" dirty="0">
                <a:solidFill>
                  <a:srgbClr val="0000FF"/>
                </a:solidFill>
              </a:rPr>
              <a:t>e</a:t>
            </a:r>
            <a:r>
              <a:rPr lang="zh-CN" altLang="en-US" sz="2800" dirty="0">
                <a:solidFill>
                  <a:srgbClr val="0000FF"/>
                </a:solidFill>
              </a:rPr>
              <a:t>、</a:t>
            </a:r>
            <a:r>
              <a:rPr lang="en-US" altLang="zh-CN" sz="2800" dirty="0">
                <a:solidFill>
                  <a:srgbClr val="0000FF"/>
                </a:solidFill>
              </a:rPr>
              <a:t>f</a:t>
            </a:r>
            <a:r>
              <a:rPr lang="zh-CN" altLang="en-US" sz="2800" dirty="0">
                <a:solidFill>
                  <a:srgbClr val="0000FF"/>
                </a:solidFill>
              </a:rPr>
              <a:t>、</a:t>
            </a:r>
            <a:r>
              <a:rPr lang="en-US" altLang="zh-CN" sz="2800" dirty="0">
                <a:solidFill>
                  <a:srgbClr val="0000FF"/>
                </a:solidFill>
              </a:rPr>
              <a:t>g</a:t>
            </a:r>
            <a:r>
              <a:rPr lang="zh-CN" altLang="en-US" sz="2800" dirty="0">
                <a:solidFill>
                  <a:srgbClr val="0000FF"/>
                </a:solidFill>
              </a:rPr>
              <a:t>段和</a:t>
            </a:r>
            <a:r>
              <a:rPr lang="en-US" altLang="zh-CN" sz="2800" dirty="0">
                <a:solidFill>
                  <a:srgbClr val="0000FF"/>
                </a:solidFill>
              </a:rPr>
              <a:t>DP</a:t>
            </a:r>
            <a:r>
              <a:rPr lang="zh-CN" altLang="en-US" sz="2800" dirty="0">
                <a:solidFill>
                  <a:srgbClr val="0000FF"/>
                </a:solidFill>
              </a:rPr>
              <a:t>点。其实物、分段编号及连线示意图如图</a:t>
            </a:r>
            <a:r>
              <a:rPr lang="en-US" altLang="zh-CN" sz="2800" dirty="0">
                <a:solidFill>
                  <a:srgbClr val="0000FF"/>
                </a:solidFill>
              </a:rPr>
              <a:t>9.14</a:t>
            </a:r>
            <a:r>
              <a:rPr lang="zh-CN" altLang="en-US" sz="2800" dirty="0">
                <a:solidFill>
                  <a:srgbClr val="0000FF"/>
                </a:solidFill>
              </a:rPr>
              <a:t>所示。</a:t>
            </a:r>
            <a:r>
              <a:rPr lang="zh-CN" altLang="en-US" dirty="0">
                <a:solidFill>
                  <a:srgbClr val="0000FF"/>
                </a:solidFill>
              </a:rPr>
              <a:t> </a:t>
            </a:r>
            <a:endParaRPr lang="zh-CN" altLang="en-US" dirty="0">
              <a:solidFill>
                <a:srgbClr val="0000FF"/>
              </a:solidFill>
            </a:endParaRPr>
          </a:p>
        </p:txBody>
      </p:sp>
      <p:sp>
        <p:nvSpPr>
          <p:cNvPr id="109573" name="Rectangle 5"/>
          <p:cNvSpPr>
            <a:spLocks noChangeArrowheads="1"/>
          </p:cNvSpPr>
          <p:nvPr/>
        </p:nvSpPr>
        <p:spPr bwMode="auto">
          <a:xfrm>
            <a:off x="0" y="2062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095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6608" y="5005753"/>
            <a:ext cx="969963"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95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608" y="4777153"/>
            <a:ext cx="1752600" cy="1595438"/>
          </a:xfrm>
          <a:prstGeom prst="rect">
            <a:avLst/>
          </a:prstGeom>
          <a:noFill/>
          <a:extLst>
            <a:ext uri="{909E8E84-426E-40DD-AFC4-6F175D3DCCD1}">
              <a14:hiddenFill xmlns:a14="http://schemas.microsoft.com/office/drawing/2010/main">
                <a:solidFill>
                  <a:srgbClr val="FFFFFF"/>
                </a:solidFill>
              </a14:hiddenFill>
            </a:ext>
          </a:extLst>
        </p:spPr>
      </p:pic>
      <p:pic>
        <p:nvPicPr>
          <p:cNvPr id="1095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008" y="4560459"/>
            <a:ext cx="3657600" cy="2160588"/>
          </a:xfrm>
          <a:prstGeom prst="rect">
            <a:avLst/>
          </a:prstGeom>
          <a:noFill/>
          <a:extLst>
            <a:ext uri="{909E8E84-426E-40DD-AFC4-6F175D3DCCD1}">
              <a14:hiddenFill xmlns:a14="http://schemas.microsoft.com/office/drawing/2010/main">
                <a:solidFill>
                  <a:srgbClr val="FFFFFF"/>
                </a:solidFill>
              </a14:hiddenFill>
            </a:ext>
          </a:extLst>
        </p:spPr>
      </p:pic>
      <p:sp>
        <p:nvSpPr>
          <p:cNvPr id="109577" name="Rectangle 9"/>
          <p:cNvSpPr>
            <a:spLocks noChangeArrowheads="1"/>
          </p:cNvSpPr>
          <p:nvPr/>
        </p:nvSpPr>
        <p:spPr bwMode="auto">
          <a:xfrm>
            <a:off x="0" y="152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9578" name="Rectangle 10"/>
          <p:cNvSpPr>
            <a:spLocks noChangeArrowheads="1"/>
          </p:cNvSpPr>
          <p:nvPr/>
        </p:nvSpPr>
        <p:spPr bwMode="auto">
          <a:xfrm>
            <a:off x="4384675" y="2565400"/>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000">
                <a:latin typeface="Times New Roman" panose="02020603050405020304" pitchFamily="18" charset="0"/>
                <a:cs typeface="Times New Roman" panose="02020603050405020304" pitchFamily="18" charset="0"/>
              </a:rPr>
              <a:t>      </a:t>
            </a:r>
            <a:endParaRPr lang="en-US" altLang="zh-CN"/>
          </a:p>
        </p:txBody>
      </p:sp>
      <p:sp>
        <p:nvSpPr>
          <p:cNvPr id="109579" name="Rectangle 11"/>
          <p:cNvSpPr>
            <a:spLocks noChangeArrowheads="1"/>
          </p:cNvSpPr>
          <p:nvPr/>
        </p:nvSpPr>
        <p:spPr bwMode="auto">
          <a:xfrm>
            <a:off x="4998183" y="5396278"/>
            <a:ext cx="501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000">
                <a:latin typeface="宋体" panose="02010600030101010101" pitchFamily="2" charset="-122"/>
                <a:cs typeface="Times New Roman" panose="02020603050405020304" pitchFamily="18" charset="0"/>
              </a:rPr>
              <a:t>     </a:t>
            </a:r>
            <a:endParaRPr lang="en-US" altLang="zh-CN"/>
          </a:p>
        </p:txBody>
      </p:sp>
      <p:sp>
        <p:nvSpPr>
          <p:cNvPr id="10" name="Rectangle 2"/>
          <p:cNvSpPr txBox="1">
            <a:spLocks noChangeArrowheads="1"/>
          </p:cNvSpPr>
          <p:nvPr/>
        </p:nvSpPr>
        <p:spPr bwMode="black">
          <a:xfrm>
            <a:off x="205153" y="327392"/>
            <a:ext cx="8229600" cy="639762"/>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a:solidFill>
                  <a:schemeClr val="bg1"/>
                </a:solidFill>
              </a:rPr>
              <a:t>9.5.1  </a:t>
            </a:r>
            <a:r>
              <a:rPr lang="zh-CN" altLang="en-US" sz="3200" kern="0" dirty="0">
                <a:solidFill>
                  <a:schemeClr val="bg1"/>
                </a:solidFill>
              </a:rPr>
              <a:t>数码管工作原理</a:t>
            </a:r>
            <a:endParaRPr lang="zh-CN" altLang="en-US" sz="3200" kern="0" dirty="0">
              <a:solidFill>
                <a:schemeClr val="bg1"/>
              </a:solidFill>
            </a:endParaRPr>
          </a:p>
        </p:txBody>
      </p:sp>
    </p:spTree>
  </p:cSld>
  <p:clrMapOvr>
    <a:masterClrMapping/>
  </p:clrMapOvr>
  <p:transition spd="slow">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1"/>
          </p:nvPr>
        </p:nvSpPr>
        <p:spPr>
          <a:xfrm>
            <a:off x="304800" y="1293202"/>
            <a:ext cx="8425962" cy="3217252"/>
          </a:xfrm>
          <a:noFill/>
        </p:spPr>
        <p:txBody>
          <a:bodyPr/>
          <a:lstStyle/>
          <a:p>
            <a:r>
              <a:rPr lang="zh-CN" altLang="en-US" sz="2800" dirty="0">
                <a:solidFill>
                  <a:srgbClr val="0000FF"/>
                </a:solidFill>
              </a:rPr>
              <a:t>通常在嵌入式系统处理器与数码管之间有一个译码器，由译码器完成译码工作。由于中央处理器的输出信号是</a:t>
            </a:r>
            <a:r>
              <a:rPr lang="en-US" altLang="zh-CN" sz="2800" dirty="0">
                <a:solidFill>
                  <a:srgbClr val="0000FF"/>
                </a:solidFill>
              </a:rPr>
              <a:t>4</a:t>
            </a:r>
            <a:r>
              <a:rPr lang="zh-CN" altLang="en-US" sz="2800" dirty="0">
                <a:solidFill>
                  <a:srgbClr val="0000FF"/>
                </a:solidFill>
              </a:rPr>
              <a:t>位的</a:t>
            </a:r>
            <a:r>
              <a:rPr lang="en-US" altLang="zh-CN" sz="2800" dirty="0">
                <a:solidFill>
                  <a:srgbClr val="0000FF"/>
                </a:solidFill>
              </a:rPr>
              <a:t>8421BCD</a:t>
            </a:r>
            <a:r>
              <a:rPr lang="zh-CN" altLang="en-US" sz="2800" dirty="0">
                <a:solidFill>
                  <a:srgbClr val="0000FF"/>
                </a:solidFill>
              </a:rPr>
              <a:t>码，需要用译码器将其转换成</a:t>
            </a:r>
            <a:r>
              <a:rPr lang="en-US" altLang="zh-CN" sz="2800" dirty="0">
                <a:solidFill>
                  <a:srgbClr val="0000FF"/>
                </a:solidFill>
              </a:rPr>
              <a:t>7</a:t>
            </a:r>
            <a:r>
              <a:rPr lang="zh-CN" altLang="en-US" sz="2800" dirty="0">
                <a:solidFill>
                  <a:srgbClr val="0000FF"/>
                </a:solidFill>
              </a:rPr>
              <a:t>位二进制信号。  </a:t>
            </a:r>
            <a:endParaRPr lang="zh-CN" altLang="en-US" sz="2800" dirty="0">
              <a:solidFill>
                <a:srgbClr val="0000FF"/>
              </a:solidFill>
            </a:endParaRPr>
          </a:p>
          <a:p>
            <a:r>
              <a:rPr lang="en-US" altLang="zh-CN" sz="2800" dirty="0">
                <a:solidFill>
                  <a:srgbClr val="0000FF"/>
                </a:solidFill>
              </a:rPr>
              <a:t>74LS48</a:t>
            </a:r>
            <a:r>
              <a:rPr lang="zh-CN" altLang="en-US" sz="2800" dirty="0">
                <a:solidFill>
                  <a:srgbClr val="0000FF"/>
                </a:solidFill>
              </a:rPr>
              <a:t>芯片是一种常用的七段数码管译码器驱动器，常用在各种数字电路和嵌入式系统的显示系统中。 </a:t>
            </a:r>
            <a:endParaRPr lang="zh-CN" altLang="en-US" sz="2800" dirty="0">
              <a:solidFill>
                <a:srgbClr val="0000FF"/>
              </a:solidFill>
            </a:endParaRPr>
          </a:p>
        </p:txBody>
      </p:sp>
      <p:pic>
        <p:nvPicPr>
          <p:cNvPr id="13722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8900" y="4510454"/>
            <a:ext cx="3886200" cy="22748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bwMode="black">
          <a:xfrm>
            <a:off x="205153" y="327392"/>
            <a:ext cx="8229600" cy="639762"/>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a:solidFill>
                  <a:schemeClr val="bg1"/>
                </a:solidFill>
              </a:rPr>
              <a:t>9.5.2 </a:t>
            </a:r>
            <a:r>
              <a:rPr lang="zh-CN" altLang="en-US" sz="3200" kern="0" dirty="0">
                <a:solidFill>
                  <a:schemeClr val="bg1"/>
                </a:solidFill>
              </a:rPr>
              <a:t>译码器</a:t>
            </a:r>
            <a:r>
              <a:rPr lang="en-US" altLang="zh-CN" sz="3200" kern="0" dirty="0">
                <a:solidFill>
                  <a:schemeClr val="bg1"/>
                </a:solidFill>
              </a:rPr>
              <a:t>74LS48</a:t>
            </a:r>
            <a:r>
              <a:rPr lang="zh-CN" altLang="en-US" sz="3200" kern="0" dirty="0">
                <a:solidFill>
                  <a:schemeClr val="bg1"/>
                </a:solidFill>
              </a:rPr>
              <a:t>简介</a:t>
            </a:r>
            <a:endParaRPr lang="zh-CN" altLang="en-US" sz="3200" kern="0" dirty="0">
              <a:solidFill>
                <a:schemeClr val="bg1"/>
              </a:solidFil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457200" y="1347019"/>
            <a:ext cx="8229600" cy="5510981"/>
          </a:xfrm>
        </p:spPr>
        <p:txBody>
          <a:bodyPr/>
          <a:lstStyle/>
          <a:p>
            <a:pPr>
              <a:lnSpc>
                <a:spcPct val="150000"/>
              </a:lnSpc>
            </a:pPr>
            <a:r>
              <a:rPr lang="en-US" altLang="zh-CN" sz="2800" dirty="0" smtClean="0">
                <a:solidFill>
                  <a:srgbClr val="FF0000"/>
                </a:solidFill>
              </a:rPr>
              <a:t>GPIO</a:t>
            </a:r>
            <a:r>
              <a:rPr lang="zh-CN" altLang="en-US" sz="2800" dirty="0">
                <a:solidFill>
                  <a:srgbClr val="FF0000"/>
                </a:solidFill>
              </a:rPr>
              <a:t>属于字符设备</a:t>
            </a:r>
            <a:r>
              <a:rPr lang="zh-CN" altLang="en-US" sz="2800" dirty="0"/>
              <a:t>，其驱动可以归类为</a:t>
            </a:r>
            <a:r>
              <a:rPr lang="en-US" altLang="zh-CN" sz="2800" dirty="0"/>
              <a:t>Linux</a:t>
            </a:r>
            <a:r>
              <a:rPr lang="zh-CN" altLang="en-US" sz="2800" dirty="0"/>
              <a:t>设备驱动的字符设备驱动。开发这类设备驱动，要为设备</a:t>
            </a:r>
            <a:r>
              <a:rPr lang="zh-CN" altLang="en-US" sz="2800" dirty="0">
                <a:solidFill>
                  <a:srgbClr val="FF0000"/>
                </a:solidFill>
              </a:rPr>
              <a:t>分别设计设备驱动程序</a:t>
            </a:r>
            <a:r>
              <a:rPr lang="zh-CN" altLang="en-US" sz="2800" dirty="0"/>
              <a:t>和</a:t>
            </a:r>
            <a:r>
              <a:rPr lang="zh-CN" altLang="en-US" sz="2800" dirty="0">
                <a:solidFill>
                  <a:srgbClr val="FF0000"/>
                </a:solidFill>
              </a:rPr>
              <a:t>用户应用程序</a:t>
            </a:r>
            <a:r>
              <a:rPr lang="zh-CN" altLang="en-US" sz="2800" dirty="0"/>
              <a:t>，其设备驱动程序的一般方法与步骤与上节内容是相同的</a:t>
            </a:r>
            <a:r>
              <a:rPr lang="zh-CN" altLang="en-US" sz="2800" dirty="0" smtClean="0"/>
              <a:t>。 </a:t>
            </a:r>
            <a:endParaRPr lang="en-US" altLang="zh-CN" sz="2800" dirty="0" smtClean="0"/>
          </a:p>
        </p:txBody>
      </p:sp>
      <p:sp>
        <p:nvSpPr>
          <p:cNvPr id="4" name="Rectangle 2"/>
          <p:cNvSpPr>
            <a:spLocks noChangeArrowheads="1"/>
          </p:cNvSpPr>
          <p:nvPr/>
        </p:nvSpPr>
        <p:spPr bwMode="auto">
          <a:xfrm>
            <a:off x="428596" y="418772"/>
            <a:ext cx="5786478" cy="563562"/>
          </a:xfrm>
          <a:prstGeom prst="rect">
            <a:avLst/>
          </a:prstGeom>
          <a:noFill/>
          <a:ln w="9525">
            <a:noFill/>
            <a:miter lim="800000"/>
          </a:ln>
          <a:effectLst/>
        </p:spPr>
        <p:txBody>
          <a:bodyPr anchor="ctr"/>
          <a:lstStyle/>
          <a:p>
            <a:r>
              <a:rPr lang="en-US" altLang="zh-CN" sz="3200" b="1" dirty="0">
                <a:solidFill>
                  <a:schemeClr val="bg1"/>
                </a:solidFill>
                <a:latin typeface="微软雅黑" panose="020B0503020204020204" pitchFamily="34" charset="-122"/>
                <a:ea typeface="微软雅黑" panose="020B0503020204020204" pitchFamily="34" charset="-122"/>
              </a:rPr>
              <a:t>9.1.1   GPIO</a:t>
            </a:r>
            <a:r>
              <a:rPr lang="zh-CN" altLang="en-US" sz="3200" b="1" dirty="0">
                <a:solidFill>
                  <a:schemeClr val="bg1"/>
                </a:solidFill>
                <a:latin typeface="微软雅黑" panose="020B0503020204020204" pitchFamily="34" charset="-122"/>
                <a:ea typeface="微软雅黑" panose="020B0503020204020204" pitchFamily="34" charset="-122"/>
              </a:rPr>
              <a:t>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body" idx="1"/>
          </p:nvPr>
        </p:nvSpPr>
        <p:spPr>
          <a:xfrm>
            <a:off x="334108" y="1196487"/>
            <a:ext cx="8229600" cy="5459290"/>
          </a:xfrm>
          <a:noFill/>
        </p:spPr>
        <p:txBody>
          <a:bodyPr/>
          <a:lstStyle/>
          <a:p>
            <a:pPr>
              <a:buFontTx/>
              <a:buNone/>
            </a:pPr>
            <a:r>
              <a:rPr lang="en-US" altLang="zh-CN" sz="2800" dirty="0"/>
              <a:t>1</a:t>
            </a:r>
            <a:r>
              <a:rPr lang="zh-CN" altLang="en-US" sz="2800" dirty="0"/>
              <a:t>、驱动程序的主要功能模块</a:t>
            </a:r>
            <a:endParaRPr lang="en-US" altLang="zh-CN" sz="2800" dirty="0" smtClean="0"/>
          </a:p>
          <a:p>
            <a:pPr>
              <a:buFontTx/>
              <a:buNone/>
            </a:pPr>
            <a:r>
              <a:rPr lang="zh-CN" altLang="en-US" sz="2400" b="0" dirty="0" smtClean="0"/>
              <a:t>（</a:t>
            </a:r>
            <a:r>
              <a:rPr lang="en-US" altLang="zh-CN" sz="2400" b="0" dirty="0"/>
              <a:t>1</a:t>
            </a:r>
            <a:r>
              <a:rPr lang="zh-CN" altLang="en-US" sz="2400" b="0" dirty="0"/>
              <a:t>）</a:t>
            </a:r>
            <a:r>
              <a:rPr lang="en-US" altLang="zh-CN" sz="2400" b="0" dirty="0"/>
              <a:t>GPIO</a:t>
            </a:r>
            <a:r>
              <a:rPr lang="zh-CN" altLang="en-US" sz="2400" b="0" dirty="0"/>
              <a:t>端口的初始化设置</a:t>
            </a:r>
            <a:endParaRPr lang="zh-CN" altLang="en-US" sz="2400" dirty="0"/>
          </a:p>
          <a:p>
            <a:pPr>
              <a:buFontTx/>
              <a:buNone/>
            </a:pPr>
            <a:r>
              <a:rPr lang="zh-CN" altLang="en-US" sz="2400" dirty="0"/>
              <a:t>设置</a:t>
            </a:r>
            <a:r>
              <a:rPr lang="en-US" altLang="zh-CN" sz="2400" dirty="0"/>
              <a:t>GPDR2</a:t>
            </a:r>
            <a:r>
              <a:rPr lang="zh-CN" altLang="en-US" sz="2400" dirty="0"/>
              <a:t>为</a:t>
            </a:r>
            <a:r>
              <a:rPr lang="en-US" altLang="zh-CN" sz="2400" dirty="0"/>
              <a:t>I/O</a:t>
            </a:r>
            <a:r>
              <a:rPr lang="zh-CN" altLang="en-US" sz="2400" dirty="0"/>
              <a:t>输出端口（</a:t>
            </a:r>
            <a:r>
              <a:rPr lang="en-US" altLang="zh-CN" sz="2400" dirty="0"/>
              <a:t>GPDR2</a:t>
            </a:r>
            <a:r>
              <a:rPr lang="zh-CN" altLang="en-US" sz="2400" dirty="0"/>
              <a:t>端口详见本章表</a:t>
            </a:r>
            <a:r>
              <a:rPr lang="en-US" altLang="zh-CN" sz="2400" dirty="0"/>
              <a:t>9.1</a:t>
            </a:r>
            <a:r>
              <a:rPr lang="zh-CN" altLang="en-US" sz="2400" dirty="0"/>
              <a:t>），该模块由初始化函数</a:t>
            </a:r>
            <a:r>
              <a:rPr lang="en-US" altLang="zh-CN" sz="2400" dirty="0" err="1"/>
              <a:t>HW_SERIAL_LED_init</a:t>
            </a:r>
            <a:r>
              <a:rPr lang="en-US" altLang="zh-CN" sz="2400" dirty="0"/>
              <a:t>( )</a:t>
            </a:r>
            <a:r>
              <a:rPr lang="zh-CN" altLang="en-US" sz="2400" dirty="0"/>
              <a:t>调用，其代码如下：</a:t>
            </a:r>
            <a:endParaRPr lang="zh-CN" altLang="en-US" sz="2400" dirty="0"/>
          </a:p>
          <a:p>
            <a:pPr>
              <a:buFontTx/>
              <a:buNone/>
            </a:pPr>
            <a:r>
              <a:rPr lang="en-US" altLang="zh-CN" sz="2400" dirty="0"/>
              <a:t>void </a:t>
            </a:r>
            <a:r>
              <a:rPr lang="en-US" altLang="zh-CN" sz="2400" dirty="0" err="1"/>
              <a:t>gpio_init</a:t>
            </a:r>
            <a:r>
              <a:rPr lang="en-US" altLang="zh-CN" sz="2400" dirty="0"/>
              <a:t>(void)</a:t>
            </a:r>
            <a:endParaRPr lang="en-US" altLang="zh-CN" sz="2400" dirty="0"/>
          </a:p>
          <a:p>
            <a:pPr>
              <a:buFontTx/>
              <a:buNone/>
            </a:pPr>
            <a:r>
              <a:rPr lang="en-US" altLang="zh-CN" sz="2400" dirty="0"/>
              <a:t>{</a:t>
            </a:r>
            <a:endParaRPr lang="en-US" altLang="zh-CN" sz="2400" dirty="0"/>
          </a:p>
          <a:p>
            <a:pPr>
              <a:buFontTx/>
              <a:buNone/>
            </a:pPr>
            <a:r>
              <a:rPr lang="en-US" altLang="zh-CN" sz="2400" dirty="0"/>
              <a:t>    GPDR2</a:t>
            </a:r>
            <a:r>
              <a:rPr lang="zh-CN" altLang="en-US" sz="2400" dirty="0"/>
              <a:t>位于</a:t>
            </a:r>
            <a:r>
              <a:rPr lang="en-US" altLang="zh-CN" sz="2400" dirty="0"/>
              <a:t>[95:64] </a:t>
            </a:r>
            <a:r>
              <a:rPr lang="zh-CN" altLang="en-US" sz="2400" dirty="0"/>
              <a:t>，</a:t>
            </a:r>
            <a:r>
              <a:rPr lang="en-US" altLang="zh-CN" sz="2400" dirty="0"/>
              <a:t>0x3</a:t>
            </a:r>
            <a:r>
              <a:rPr lang="zh-CN" altLang="en-US" sz="2400" dirty="0"/>
              <a:t>左移</a:t>
            </a:r>
            <a:r>
              <a:rPr lang="en-US" altLang="zh-CN" sz="2400" dirty="0"/>
              <a:t>26</a:t>
            </a:r>
            <a:r>
              <a:rPr lang="zh-CN" altLang="en-US" sz="2400" dirty="0"/>
              <a:t>位，则</a:t>
            </a:r>
            <a:r>
              <a:rPr lang="en-US" altLang="zh-CN" sz="2400" dirty="0"/>
              <a:t>GPIO90</a:t>
            </a:r>
            <a:r>
              <a:rPr lang="zh-CN" altLang="en-US" sz="2400" dirty="0"/>
              <a:t>和</a:t>
            </a:r>
            <a:r>
              <a:rPr lang="en-US" altLang="zh-CN" sz="2400" dirty="0"/>
              <a:t>GPIO91</a:t>
            </a:r>
            <a:r>
              <a:rPr lang="zh-CN" altLang="en-US" sz="2400" dirty="0"/>
              <a:t>为</a:t>
            </a:r>
            <a:r>
              <a:rPr lang="en-US" altLang="zh-CN" sz="2400" dirty="0"/>
              <a:t>1</a:t>
            </a:r>
            <a:r>
              <a:rPr lang="zh-CN" altLang="en-US" sz="2400" dirty="0"/>
              <a:t>，即将其设为输出。</a:t>
            </a:r>
            <a:endParaRPr lang="zh-CN" altLang="en-US" sz="2400" dirty="0"/>
          </a:p>
          <a:p>
            <a:pPr>
              <a:buFontTx/>
              <a:buNone/>
            </a:pPr>
            <a:r>
              <a:rPr lang="zh-CN" altLang="en-US" sz="2400" dirty="0"/>
              <a:t>    </a:t>
            </a:r>
            <a:r>
              <a:rPr lang="en-US" altLang="zh-CN" sz="2400" dirty="0" err="1"/>
              <a:t>printk</a:t>
            </a:r>
            <a:r>
              <a:rPr lang="en-US" altLang="zh-CN" sz="2400" dirty="0"/>
              <a:t>("GPDR2 = %x \n", GPDR2);</a:t>
            </a:r>
            <a:endParaRPr lang="en-US" altLang="zh-CN" sz="2400" dirty="0"/>
          </a:p>
          <a:p>
            <a:pPr>
              <a:buFontTx/>
              <a:buNone/>
            </a:pPr>
            <a:r>
              <a:rPr lang="en-US" altLang="zh-CN" sz="2400" dirty="0"/>
              <a:t>        GPDR2 = GPDR2 | (0x3 &lt;&lt; 26); </a:t>
            </a:r>
            <a:endParaRPr lang="en-US" altLang="zh-CN" sz="2400" dirty="0"/>
          </a:p>
          <a:p>
            <a:pPr>
              <a:buFontTx/>
              <a:buNone/>
            </a:pPr>
            <a:r>
              <a:rPr lang="en-US" altLang="zh-CN" sz="2400" dirty="0"/>
              <a:t>	</a:t>
            </a:r>
            <a:r>
              <a:rPr lang="en-US" altLang="zh-CN" sz="2400" dirty="0" err="1"/>
              <a:t>printk</a:t>
            </a:r>
            <a:r>
              <a:rPr lang="en-US" altLang="zh-CN" sz="2400" dirty="0"/>
              <a:t>("GPDR2 = %x \n", GPDR2);</a:t>
            </a:r>
            <a:endParaRPr lang="en-US" altLang="zh-CN" sz="2400" dirty="0"/>
          </a:p>
          <a:p>
            <a:pPr>
              <a:buFontTx/>
              <a:buNone/>
            </a:pPr>
            <a:r>
              <a:rPr lang="en-US" altLang="zh-CN" sz="2400" dirty="0"/>
              <a:t>}</a:t>
            </a:r>
            <a:endParaRPr lang="en-US" altLang="zh-CN" sz="2400" dirty="0"/>
          </a:p>
        </p:txBody>
      </p:sp>
      <p:sp>
        <p:nvSpPr>
          <p:cNvPr id="4" name="Rectangle 2"/>
          <p:cNvSpPr txBox="1">
            <a:spLocks noChangeArrowheads="1"/>
          </p:cNvSpPr>
          <p:nvPr/>
        </p:nvSpPr>
        <p:spPr bwMode="black">
          <a:xfrm>
            <a:off x="205153" y="327392"/>
            <a:ext cx="8229600" cy="639762"/>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a:solidFill>
                  <a:schemeClr val="bg1"/>
                </a:solidFill>
              </a:rPr>
              <a:t>9.5.3 </a:t>
            </a:r>
            <a:r>
              <a:rPr lang="zh-CN" altLang="en-US" sz="3200" kern="0" dirty="0">
                <a:solidFill>
                  <a:schemeClr val="bg1"/>
                </a:solidFill>
              </a:rPr>
              <a:t>数码管驱动程序设计实例</a:t>
            </a:r>
            <a:endParaRPr lang="zh-CN" altLang="en-US" sz="3200" kern="0" dirty="0">
              <a:solidFill>
                <a:schemeClr val="bg1"/>
              </a:solidFill>
            </a:endParaRPr>
          </a:p>
        </p:txBody>
      </p:sp>
    </p:spTree>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42900" y="1162661"/>
            <a:ext cx="8229600" cy="563562"/>
          </a:xfrm>
          <a:noFill/>
        </p:spPr>
        <p:txBody>
          <a:bodyPr/>
          <a:lstStyle/>
          <a:p>
            <a:r>
              <a:rPr lang="zh-CN" altLang="en-US" sz="3200" dirty="0">
                <a:solidFill>
                  <a:srgbClr val="0000FF"/>
                </a:solidFill>
              </a:rPr>
              <a:t>（</a:t>
            </a:r>
            <a:r>
              <a:rPr lang="en-US" altLang="zh-CN" sz="3200" dirty="0">
                <a:solidFill>
                  <a:srgbClr val="0000FF"/>
                </a:solidFill>
              </a:rPr>
              <a:t>2</a:t>
            </a:r>
            <a:r>
              <a:rPr lang="zh-CN" altLang="en-US" sz="3200" dirty="0">
                <a:solidFill>
                  <a:srgbClr val="0000FF"/>
                </a:solidFill>
              </a:rPr>
              <a:t>）用户空间与内核空间操作接口</a:t>
            </a:r>
            <a:endParaRPr lang="zh-CN" altLang="en-US" sz="3200" dirty="0">
              <a:solidFill>
                <a:srgbClr val="0000FF"/>
              </a:solidFill>
            </a:endParaRPr>
          </a:p>
        </p:txBody>
      </p:sp>
      <p:sp>
        <p:nvSpPr>
          <p:cNvPr id="140291" name="Rectangle 3"/>
          <p:cNvSpPr>
            <a:spLocks noGrp="1" noChangeArrowheads="1"/>
          </p:cNvSpPr>
          <p:nvPr>
            <p:ph type="body" idx="1"/>
          </p:nvPr>
        </p:nvSpPr>
        <p:spPr>
          <a:xfrm>
            <a:off x="650631" y="1802423"/>
            <a:ext cx="8229600" cy="4983163"/>
          </a:xfrm>
          <a:noFill/>
        </p:spPr>
        <p:txBody>
          <a:bodyPr/>
          <a:lstStyle/>
          <a:p>
            <a:pPr>
              <a:lnSpc>
                <a:spcPct val="90000"/>
              </a:lnSpc>
              <a:buFontTx/>
              <a:buNone/>
            </a:pPr>
            <a:r>
              <a:rPr lang="zh-CN" altLang="en-US" sz="2800" dirty="0"/>
              <a:t>用户空间与内核空间操作接口由</a:t>
            </a:r>
            <a:r>
              <a:rPr lang="en-US" altLang="zh-CN" sz="2800" dirty="0" err="1"/>
              <a:t>file_operations</a:t>
            </a:r>
            <a:r>
              <a:rPr lang="zh-CN" altLang="en-US" sz="2800" dirty="0"/>
              <a:t>结构体定义，这个结构体在驱动程序中完成了用户空间应用程序操作函数与内核空间操作函数的一一对应，代码如下：</a:t>
            </a:r>
            <a:endParaRPr lang="zh-CN" altLang="en-US" sz="2800" dirty="0"/>
          </a:p>
          <a:p>
            <a:pPr>
              <a:lnSpc>
                <a:spcPct val="90000"/>
              </a:lnSpc>
              <a:buFontTx/>
              <a:buNone/>
            </a:pPr>
            <a:r>
              <a:rPr lang="en-US" altLang="zh-CN" sz="2800" dirty="0" err="1"/>
              <a:t>struct</a:t>
            </a:r>
            <a:r>
              <a:rPr lang="en-US" altLang="zh-CN" sz="2800" dirty="0"/>
              <a:t> </a:t>
            </a:r>
            <a:r>
              <a:rPr lang="en-US" altLang="zh-CN" sz="2800" dirty="0" err="1"/>
              <a:t>file_operations</a:t>
            </a:r>
            <a:r>
              <a:rPr lang="en-US" altLang="zh-CN" sz="2800" dirty="0"/>
              <a:t> </a:t>
            </a:r>
            <a:r>
              <a:rPr lang="en-US" altLang="zh-CN" sz="2800" dirty="0" err="1"/>
              <a:t>LED_ops</a:t>
            </a:r>
            <a:r>
              <a:rPr lang="en-US" altLang="zh-CN" sz="2800" dirty="0"/>
              <a:t> ={</a:t>
            </a:r>
            <a:endParaRPr lang="en-US" altLang="zh-CN" sz="2800" dirty="0"/>
          </a:p>
          <a:p>
            <a:pPr>
              <a:lnSpc>
                <a:spcPct val="90000"/>
              </a:lnSpc>
              <a:buFontTx/>
              <a:buNone/>
            </a:pPr>
            <a:r>
              <a:rPr lang="en-US" altLang="zh-CN" sz="2800" dirty="0"/>
              <a:t>open:    </a:t>
            </a:r>
            <a:r>
              <a:rPr lang="en-US" altLang="zh-CN" sz="2800" dirty="0" err="1"/>
              <a:t>LED_open</a:t>
            </a:r>
            <a:r>
              <a:rPr lang="en-US" altLang="zh-CN" sz="2800" dirty="0"/>
              <a:t>,</a:t>
            </a:r>
            <a:endParaRPr lang="en-US" altLang="zh-CN" sz="2800" dirty="0"/>
          </a:p>
          <a:p>
            <a:pPr>
              <a:lnSpc>
                <a:spcPct val="90000"/>
              </a:lnSpc>
              <a:buFontTx/>
              <a:buNone/>
            </a:pPr>
            <a:r>
              <a:rPr lang="en-US" altLang="zh-CN" sz="2800" dirty="0"/>
              <a:t>read:    </a:t>
            </a:r>
            <a:r>
              <a:rPr lang="en-US" altLang="zh-CN" sz="2800" dirty="0" err="1"/>
              <a:t>LED_read</a:t>
            </a:r>
            <a:r>
              <a:rPr lang="en-US" altLang="zh-CN" sz="2800" dirty="0"/>
              <a:t>,</a:t>
            </a:r>
            <a:endParaRPr lang="en-US" altLang="zh-CN" sz="2800" dirty="0"/>
          </a:p>
          <a:p>
            <a:pPr>
              <a:lnSpc>
                <a:spcPct val="90000"/>
              </a:lnSpc>
              <a:buFontTx/>
              <a:buNone/>
            </a:pPr>
            <a:r>
              <a:rPr lang="en-US" altLang="zh-CN" sz="2800" dirty="0"/>
              <a:t>write:   </a:t>
            </a:r>
            <a:r>
              <a:rPr lang="en-US" altLang="zh-CN" sz="2800" dirty="0" err="1"/>
              <a:t>LED_write</a:t>
            </a:r>
            <a:r>
              <a:rPr lang="en-US" altLang="zh-CN" sz="2800" dirty="0"/>
              <a:t>,</a:t>
            </a:r>
            <a:endParaRPr lang="en-US" altLang="zh-CN" sz="2800" dirty="0"/>
          </a:p>
          <a:p>
            <a:pPr>
              <a:lnSpc>
                <a:spcPct val="90000"/>
              </a:lnSpc>
              <a:buFontTx/>
              <a:buNone/>
            </a:pPr>
            <a:r>
              <a:rPr lang="en-US" altLang="zh-CN" sz="2800" dirty="0" err="1"/>
              <a:t>ioctl</a:t>
            </a:r>
            <a:r>
              <a:rPr lang="en-US" altLang="zh-CN" sz="2800" dirty="0"/>
              <a:t>:   </a:t>
            </a:r>
            <a:r>
              <a:rPr lang="en-US" altLang="zh-CN" sz="2800" dirty="0" err="1"/>
              <a:t>LED_ioctl</a:t>
            </a:r>
            <a:r>
              <a:rPr lang="en-US" altLang="zh-CN" sz="2800" dirty="0"/>
              <a:t>,</a:t>
            </a:r>
            <a:endParaRPr lang="en-US" altLang="zh-CN" sz="2800" dirty="0"/>
          </a:p>
          <a:p>
            <a:pPr>
              <a:lnSpc>
                <a:spcPct val="90000"/>
              </a:lnSpc>
              <a:buFontTx/>
              <a:buNone/>
            </a:pPr>
            <a:r>
              <a:rPr lang="en-US" altLang="zh-CN" sz="2800" dirty="0"/>
              <a:t>release: </a:t>
            </a:r>
            <a:r>
              <a:rPr lang="en-US" altLang="zh-CN" sz="2800" dirty="0" err="1"/>
              <a:t>LED_release</a:t>
            </a:r>
            <a:r>
              <a:rPr lang="en-US" altLang="zh-CN" sz="2800" dirty="0"/>
              <a:t>,</a:t>
            </a:r>
            <a:endParaRPr lang="en-US" altLang="zh-CN" sz="2800" dirty="0"/>
          </a:p>
          <a:p>
            <a:pPr>
              <a:lnSpc>
                <a:spcPct val="90000"/>
              </a:lnSpc>
              <a:buFontTx/>
              <a:buNone/>
            </a:pPr>
            <a:r>
              <a:rPr lang="en-US" altLang="zh-CN" sz="2800" dirty="0"/>
              <a:t>};</a:t>
            </a:r>
            <a:endParaRPr lang="en-US" altLang="zh-CN" sz="2800" dirty="0"/>
          </a:p>
        </p:txBody>
      </p:sp>
      <p:sp>
        <p:nvSpPr>
          <p:cNvPr id="4" name="Rectangle 2"/>
          <p:cNvSpPr txBox="1">
            <a:spLocks noChangeArrowheads="1"/>
          </p:cNvSpPr>
          <p:nvPr/>
        </p:nvSpPr>
        <p:spPr bwMode="black">
          <a:xfrm>
            <a:off x="205153" y="327392"/>
            <a:ext cx="8229600" cy="639762"/>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a:solidFill>
                  <a:schemeClr val="bg1"/>
                </a:solidFill>
              </a:rPr>
              <a:t>9.5.3 </a:t>
            </a:r>
            <a:r>
              <a:rPr lang="zh-CN" altLang="en-US" sz="3200" kern="0" dirty="0">
                <a:solidFill>
                  <a:schemeClr val="bg1"/>
                </a:solidFill>
              </a:rPr>
              <a:t>数码管驱动程序设计实例</a:t>
            </a:r>
            <a:endParaRPr lang="zh-CN" altLang="en-US" sz="3200" kern="0" dirty="0">
              <a:solidFill>
                <a:schemeClr val="bg1"/>
              </a:solidFill>
            </a:endParaRPr>
          </a:p>
        </p:txBody>
      </p:sp>
    </p:spTree>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278423" y="1025769"/>
            <a:ext cx="8399585" cy="838200"/>
          </a:xfrm>
          <a:noFill/>
        </p:spPr>
        <p:txBody>
          <a:bodyPr/>
          <a:lstStyle/>
          <a:p>
            <a:pPr algn="l"/>
            <a:r>
              <a:rPr lang="zh-CN" altLang="en-US" sz="2400" dirty="0">
                <a:solidFill>
                  <a:srgbClr val="0000FF"/>
                </a:solidFill>
              </a:rPr>
              <a:t>（</a:t>
            </a:r>
            <a:r>
              <a:rPr lang="en-US" altLang="zh-CN" sz="2400" dirty="0">
                <a:solidFill>
                  <a:srgbClr val="0000FF"/>
                </a:solidFill>
              </a:rPr>
              <a:t>3</a:t>
            </a:r>
            <a:r>
              <a:rPr lang="zh-CN" altLang="en-US" sz="2400" dirty="0">
                <a:solidFill>
                  <a:srgbClr val="0000FF"/>
                </a:solidFill>
              </a:rPr>
              <a:t>）数码管显示数字的</a:t>
            </a:r>
            <a:r>
              <a:rPr lang="en-US" altLang="zh-CN" sz="2400" dirty="0" err="1">
                <a:solidFill>
                  <a:srgbClr val="0000FF"/>
                </a:solidFill>
              </a:rPr>
              <a:t>SERIAL_LED_write</a:t>
            </a:r>
            <a:r>
              <a:rPr lang="zh-CN" altLang="en-US" sz="2400" dirty="0">
                <a:solidFill>
                  <a:srgbClr val="0000FF"/>
                </a:solidFill>
              </a:rPr>
              <a:t>（ ）函数模块</a:t>
            </a:r>
            <a:r>
              <a:rPr lang="zh-CN" altLang="en-US" dirty="0">
                <a:solidFill>
                  <a:srgbClr val="0000FF"/>
                </a:solidFill>
              </a:rPr>
              <a:t> </a:t>
            </a:r>
            <a:endParaRPr lang="zh-CN" altLang="en-US" dirty="0">
              <a:solidFill>
                <a:srgbClr val="0000FF"/>
              </a:solidFill>
            </a:endParaRPr>
          </a:p>
        </p:txBody>
      </p:sp>
      <p:sp>
        <p:nvSpPr>
          <p:cNvPr id="141315" name="Rectangle 3"/>
          <p:cNvSpPr>
            <a:spLocks noGrp="1" noChangeArrowheads="1"/>
          </p:cNvSpPr>
          <p:nvPr>
            <p:ph type="body" idx="1"/>
          </p:nvPr>
        </p:nvSpPr>
        <p:spPr>
          <a:xfrm>
            <a:off x="448408" y="1863969"/>
            <a:ext cx="8229600" cy="4876800"/>
          </a:xfrm>
          <a:noFill/>
        </p:spPr>
        <p:txBody>
          <a:bodyPr/>
          <a:lstStyle/>
          <a:p>
            <a:pPr>
              <a:buFontTx/>
              <a:buNone/>
            </a:pPr>
            <a:r>
              <a:rPr lang="zh-CN" altLang="en-US" sz="2400" dirty="0"/>
              <a:t>数码管的功能是将数字信号正确显示出来，该功能由</a:t>
            </a:r>
            <a:r>
              <a:rPr lang="en-US" altLang="zh-CN" sz="2400" dirty="0" err="1"/>
              <a:t>SERIAL_LED_write</a:t>
            </a:r>
            <a:r>
              <a:rPr lang="zh-CN" altLang="en-US" sz="2400" dirty="0"/>
              <a:t>（ ）函数实现，其代码如下：</a:t>
            </a:r>
            <a:endParaRPr lang="zh-CN" altLang="en-US" sz="2400" dirty="0"/>
          </a:p>
          <a:p>
            <a:pPr>
              <a:buFontTx/>
              <a:buNone/>
            </a:pPr>
            <a:r>
              <a:rPr lang="en-US" altLang="zh-CN" sz="2400" dirty="0" err="1"/>
              <a:t>ssize_t</a:t>
            </a:r>
            <a:r>
              <a:rPr lang="en-US" altLang="zh-CN" sz="2400" dirty="0"/>
              <a:t> </a:t>
            </a:r>
            <a:r>
              <a:rPr lang="en-US" altLang="zh-CN" sz="2400" dirty="0" err="1"/>
              <a:t>SERIAL_LED_write</a:t>
            </a:r>
            <a:r>
              <a:rPr lang="en-US" altLang="zh-CN" sz="2400" dirty="0"/>
              <a:t> (</a:t>
            </a:r>
            <a:r>
              <a:rPr lang="en-US" altLang="zh-CN" sz="2400" dirty="0" err="1"/>
              <a:t>struct</a:t>
            </a:r>
            <a:r>
              <a:rPr lang="en-US" altLang="zh-CN" sz="2400" dirty="0"/>
              <a:t> file * file ,</a:t>
            </a:r>
            <a:endParaRPr lang="en-US" altLang="zh-CN" sz="2400" dirty="0"/>
          </a:p>
          <a:p>
            <a:pPr>
              <a:buFontTx/>
              <a:buNone/>
            </a:pPr>
            <a:r>
              <a:rPr lang="en-US" altLang="zh-CN" sz="2400" dirty="0" err="1"/>
              <a:t>const</a:t>
            </a:r>
            <a:r>
              <a:rPr lang="en-US" altLang="zh-CN" sz="2400" dirty="0"/>
              <a:t> char * </a:t>
            </a:r>
            <a:r>
              <a:rPr lang="en-US" altLang="zh-CN" sz="2400" dirty="0" err="1"/>
              <a:t>buf</a:t>
            </a:r>
            <a:r>
              <a:rPr lang="en-US" altLang="zh-CN" sz="2400" dirty="0"/>
              <a:t>, </a:t>
            </a:r>
            <a:r>
              <a:rPr lang="en-US" altLang="zh-CN" sz="2400" dirty="0" smtClean="0"/>
              <a:t>   </a:t>
            </a:r>
            <a:r>
              <a:rPr lang="en-US" altLang="zh-CN" sz="2400" dirty="0" err="1" smtClean="0"/>
              <a:t>size_t</a:t>
            </a:r>
            <a:r>
              <a:rPr lang="en-US" altLang="zh-CN" sz="2400" dirty="0" smtClean="0"/>
              <a:t> </a:t>
            </a:r>
            <a:r>
              <a:rPr lang="en-US" altLang="zh-CN" sz="2400" dirty="0"/>
              <a:t>count, </a:t>
            </a:r>
            <a:r>
              <a:rPr lang="en-US" altLang="zh-CN" sz="2400" dirty="0" smtClean="0"/>
              <a:t> </a:t>
            </a:r>
            <a:r>
              <a:rPr lang="en-US" altLang="zh-CN" sz="2400" dirty="0" err="1" smtClean="0"/>
              <a:t>loff_t</a:t>
            </a:r>
            <a:r>
              <a:rPr lang="en-US" altLang="zh-CN" sz="2400" dirty="0" smtClean="0"/>
              <a:t> </a:t>
            </a:r>
            <a:r>
              <a:rPr lang="en-US" altLang="zh-CN" sz="2400" dirty="0"/>
              <a:t>* </a:t>
            </a:r>
            <a:r>
              <a:rPr lang="en-US" altLang="zh-CN" sz="2400" dirty="0" err="1"/>
              <a:t>f_ops</a:t>
            </a:r>
            <a:r>
              <a:rPr lang="en-US" altLang="zh-CN" sz="2400" dirty="0"/>
              <a:t>)</a:t>
            </a:r>
            <a:endParaRPr lang="en-US" altLang="zh-CN" sz="2400" dirty="0"/>
          </a:p>
          <a:p>
            <a:pPr>
              <a:buFontTx/>
              <a:buNone/>
            </a:pPr>
            <a:r>
              <a:rPr lang="en-US" altLang="zh-CN" sz="2400" dirty="0"/>
              <a:t>{</a:t>
            </a:r>
            <a:endParaRPr lang="en-US" altLang="zh-CN" sz="2400" dirty="0"/>
          </a:p>
          <a:p>
            <a:pPr>
              <a:buFontTx/>
              <a:buNone/>
            </a:pPr>
            <a:r>
              <a:rPr lang="en-US" altLang="zh-CN" sz="2400" dirty="0"/>
              <a:t>	</a:t>
            </a:r>
            <a:r>
              <a:rPr lang="en-US" altLang="zh-CN" sz="2400" dirty="0" err="1"/>
              <a:t>int</a:t>
            </a:r>
            <a:r>
              <a:rPr lang="en-US" altLang="zh-CN" sz="2400" dirty="0"/>
              <a:t> </a:t>
            </a:r>
            <a:r>
              <a:rPr lang="en-US" altLang="zh-CN" sz="2400" dirty="0" err="1"/>
              <a:t>i</a:t>
            </a:r>
            <a:r>
              <a:rPr lang="en-US" altLang="zh-CN" sz="2400" dirty="0"/>
              <a:t>;</a:t>
            </a:r>
            <a:endParaRPr lang="en-US" altLang="zh-CN" sz="2400" dirty="0"/>
          </a:p>
          <a:p>
            <a:pPr>
              <a:buFontTx/>
              <a:buNone/>
            </a:pPr>
            <a:r>
              <a:rPr lang="en-US" altLang="zh-CN" sz="2400" dirty="0"/>
              <a:t>	</a:t>
            </a:r>
            <a:r>
              <a:rPr lang="en-US" altLang="zh-CN" sz="2400" dirty="0" err="1"/>
              <a:t>printk</a:t>
            </a:r>
            <a:r>
              <a:rPr lang="en-US" altLang="zh-CN" sz="2400" dirty="0"/>
              <a:t>("data=%x \n", * </a:t>
            </a:r>
            <a:r>
              <a:rPr lang="en-US" altLang="zh-CN" sz="2400" dirty="0" err="1"/>
              <a:t>buf</a:t>
            </a:r>
            <a:r>
              <a:rPr lang="en-US" altLang="zh-CN" sz="2400" dirty="0"/>
              <a:t>);    </a:t>
            </a:r>
            <a:r>
              <a:rPr lang="en-US" altLang="zh-CN" sz="2400" dirty="0" smtClean="0"/>
              <a:t> </a:t>
            </a:r>
            <a:endParaRPr lang="en-US" altLang="zh-CN" sz="2400" dirty="0"/>
          </a:p>
          <a:p>
            <a:pPr>
              <a:buFontTx/>
              <a:buNone/>
            </a:pPr>
            <a:r>
              <a:rPr lang="zh-CN" altLang="en-US" sz="2400" dirty="0" smtClean="0"/>
              <a:t>     </a:t>
            </a:r>
            <a:r>
              <a:rPr lang="en-US" altLang="zh-CN" sz="2400" dirty="0" smtClean="0"/>
              <a:t>//</a:t>
            </a:r>
            <a:r>
              <a:rPr lang="zh-CN" altLang="en-US" sz="2400" dirty="0" smtClean="0"/>
              <a:t>调用</a:t>
            </a:r>
            <a:r>
              <a:rPr lang="zh-CN" altLang="en-US" sz="2400" dirty="0"/>
              <a:t>函数显示数字函数</a:t>
            </a:r>
            <a:endParaRPr lang="zh-CN" altLang="en-US" sz="2400" dirty="0"/>
          </a:p>
          <a:p>
            <a:pPr>
              <a:buFontTx/>
              <a:buNone/>
            </a:pPr>
            <a:r>
              <a:rPr lang="zh-CN" altLang="en-US" sz="2400" dirty="0"/>
              <a:t>	</a:t>
            </a:r>
            <a:r>
              <a:rPr lang="en-US" altLang="zh-CN" sz="2400" dirty="0" err="1"/>
              <a:t>write_byte</a:t>
            </a:r>
            <a:r>
              <a:rPr lang="en-US" altLang="zh-CN" sz="2400" dirty="0"/>
              <a:t>(* </a:t>
            </a:r>
            <a:r>
              <a:rPr lang="en-US" altLang="zh-CN" sz="2400" dirty="0" err="1"/>
              <a:t>buf</a:t>
            </a:r>
            <a:r>
              <a:rPr lang="en-US" altLang="zh-CN" sz="2400" dirty="0"/>
              <a:t>);</a:t>
            </a:r>
            <a:endParaRPr lang="en-US" altLang="zh-CN" sz="2400" dirty="0"/>
          </a:p>
          <a:p>
            <a:pPr>
              <a:buFontTx/>
              <a:buNone/>
            </a:pPr>
            <a:r>
              <a:rPr lang="en-US" altLang="zh-CN" sz="2400" dirty="0"/>
              <a:t>	return count;</a:t>
            </a:r>
            <a:endParaRPr lang="en-US" altLang="zh-CN" sz="2400" dirty="0"/>
          </a:p>
          <a:p>
            <a:pPr>
              <a:buFontTx/>
              <a:buNone/>
            </a:pPr>
            <a:r>
              <a:rPr lang="en-US" altLang="zh-CN" sz="2400" dirty="0"/>
              <a:t>}	</a:t>
            </a:r>
            <a:endParaRPr lang="en-US" altLang="zh-CN" sz="2400" dirty="0"/>
          </a:p>
        </p:txBody>
      </p:sp>
      <p:sp>
        <p:nvSpPr>
          <p:cNvPr id="4" name="Rectangle 2"/>
          <p:cNvSpPr txBox="1">
            <a:spLocks noChangeArrowheads="1"/>
          </p:cNvSpPr>
          <p:nvPr/>
        </p:nvSpPr>
        <p:spPr bwMode="black">
          <a:xfrm>
            <a:off x="205153" y="327392"/>
            <a:ext cx="8229600" cy="639762"/>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a:solidFill>
                  <a:schemeClr val="bg1"/>
                </a:solidFill>
              </a:rPr>
              <a:t>9.5.3 </a:t>
            </a:r>
            <a:r>
              <a:rPr lang="zh-CN" altLang="en-US" sz="3200" kern="0" dirty="0">
                <a:solidFill>
                  <a:schemeClr val="bg1"/>
                </a:solidFill>
              </a:rPr>
              <a:t>数码管驱动程序设计实例</a:t>
            </a:r>
            <a:endParaRPr lang="zh-CN" altLang="en-US" sz="3200" kern="0" dirty="0">
              <a:solidFill>
                <a:schemeClr val="bg1"/>
              </a:solidFill>
            </a:endParaRPr>
          </a:p>
        </p:txBody>
      </p:sp>
    </p:spTree>
  </p:cSld>
  <p:clrMapOvr>
    <a:masterClrMapping/>
  </p:clrMapOvr>
  <p:transition spd="slow">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75138" y="975946"/>
            <a:ext cx="7162800" cy="838200"/>
          </a:xfrm>
        </p:spPr>
        <p:txBody>
          <a:bodyPr/>
          <a:lstStyle/>
          <a:p>
            <a:r>
              <a:rPr lang="en-US" altLang="zh-CN" sz="2800" dirty="0">
                <a:solidFill>
                  <a:srgbClr val="C00000"/>
                </a:solidFill>
              </a:rPr>
              <a:t>2</a:t>
            </a:r>
            <a:r>
              <a:rPr lang="zh-CN" altLang="en-US" sz="2800" dirty="0">
                <a:solidFill>
                  <a:srgbClr val="C00000"/>
                </a:solidFill>
              </a:rPr>
              <a:t>、数字显示函数</a:t>
            </a:r>
            <a:endParaRPr lang="zh-CN" altLang="en-US" sz="2800" dirty="0">
              <a:solidFill>
                <a:srgbClr val="C00000"/>
              </a:solidFill>
            </a:endParaRPr>
          </a:p>
        </p:txBody>
      </p:sp>
      <p:sp>
        <p:nvSpPr>
          <p:cNvPr id="142339" name="Rectangle 3"/>
          <p:cNvSpPr>
            <a:spLocks noGrp="1" noChangeArrowheads="1"/>
          </p:cNvSpPr>
          <p:nvPr>
            <p:ph type="body" idx="1"/>
          </p:nvPr>
        </p:nvSpPr>
        <p:spPr>
          <a:xfrm>
            <a:off x="457200" y="1670536"/>
            <a:ext cx="8229600" cy="5187462"/>
          </a:xfrm>
          <a:noFill/>
        </p:spPr>
        <p:txBody>
          <a:bodyPr/>
          <a:lstStyle/>
          <a:p>
            <a:pPr>
              <a:buFontTx/>
              <a:buNone/>
            </a:pPr>
            <a:r>
              <a:rPr lang="zh-CN" altLang="en-US" sz="2400" dirty="0"/>
              <a:t>（</a:t>
            </a:r>
            <a:r>
              <a:rPr lang="en-US" altLang="zh-CN" sz="2400" dirty="0"/>
              <a:t>1</a:t>
            </a:r>
            <a:r>
              <a:rPr lang="zh-CN" altLang="en-US" sz="2400" dirty="0"/>
              <a:t>）控制</a:t>
            </a:r>
            <a:r>
              <a:rPr lang="en-US" altLang="zh-CN" sz="2400" dirty="0"/>
              <a:t>LED</a:t>
            </a:r>
            <a:r>
              <a:rPr lang="zh-CN" altLang="en-US" sz="2400" dirty="0"/>
              <a:t>管的亮灭</a:t>
            </a:r>
            <a:endParaRPr lang="zh-CN" altLang="en-US" sz="2400" dirty="0"/>
          </a:p>
          <a:p>
            <a:pPr>
              <a:buFontTx/>
              <a:buNone/>
            </a:pPr>
            <a:r>
              <a:rPr lang="zh-CN" altLang="en-US" sz="2400" dirty="0"/>
              <a:t>由置位寄存器和复位寄存器输出高电平或低电平来控制</a:t>
            </a:r>
            <a:r>
              <a:rPr lang="en-US" altLang="zh-CN" sz="2400" dirty="0"/>
              <a:t>LED</a:t>
            </a:r>
            <a:r>
              <a:rPr lang="zh-CN" altLang="en-US" sz="2400" dirty="0"/>
              <a:t>管的亮灭。其代码如下：</a:t>
            </a:r>
            <a:endParaRPr lang="zh-CN" altLang="en-US" sz="2400" dirty="0"/>
          </a:p>
          <a:p>
            <a:pPr>
              <a:buFontTx/>
              <a:buNone/>
            </a:pPr>
            <a:r>
              <a:rPr lang="en-US" altLang="zh-CN" sz="2400" dirty="0"/>
              <a:t>void </a:t>
            </a:r>
            <a:r>
              <a:rPr lang="en-US" altLang="zh-CN" sz="2400" dirty="0" err="1"/>
              <a:t>write_bit</a:t>
            </a:r>
            <a:r>
              <a:rPr lang="en-US" altLang="zh-CN" sz="2400" dirty="0"/>
              <a:t>(</a:t>
            </a:r>
            <a:r>
              <a:rPr lang="en-US" altLang="zh-CN" sz="2400" dirty="0" err="1"/>
              <a:t>int</a:t>
            </a:r>
            <a:r>
              <a:rPr lang="en-US" altLang="zh-CN" sz="2400" dirty="0"/>
              <a:t> data) </a:t>
            </a:r>
            <a:endParaRPr lang="en-US" altLang="zh-CN" sz="2400" dirty="0"/>
          </a:p>
          <a:p>
            <a:pPr>
              <a:buFontTx/>
              <a:buNone/>
            </a:pPr>
            <a:r>
              <a:rPr lang="en-US" altLang="zh-CN" sz="2400" dirty="0" smtClean="0"/>
              <a:t>{</a:t>
            </a:r>
            <a:endParaRPr lang="en-US" altLang="zh-CN" sz="2400" dirty="0"/>
          </a:p>
          <a:p>
            <a:pPr>
              <a:buFontTx/>
              <a:buNone/>
            </a:pPr>
            <a:r>
              <a:rPr lang="en-US" altLang="zh-CN" sz="2400" dirty="0"/>
              <a:t>	  GPCR2 |= (0x1 &lt;&lt; 27);	</a:t>
            </a:r>
            <a:endParaRPr lang="en-US" altLang="zh-CN" sz="2400" dirty="0"/>
          </a:p>
          <a:p>
            <a:pPr>
              <a:buFontTx/>
              <a:buNone/>
            </a:pPr>
            <a:r>
              <a:rPr lang="en-US" altLang="zh-CN" sz="2400" dirty="0"/>
              <a:t>      if((data &amp; 0x80) == 0x80)</a:t>
            </a:r>
            <a:endParaRPr lang="en-US" altLang="zh-CN" sz="2400" dirty="0"/>
          </a:p>
          <a:p>
            <a:pPr>
              <a:buFontTx/>
              <a:buNone/>
            </a:pPr>
            <a:r>
              <a:rPr lang="en-US" altLang="zh-CN" sz="2400" dirty="0"/>
              <a:t>		  GPSR2 |= (0x1 &lt;&lt; 26);		</a:t>
            </a:r>
            <a:endParaRPr lang="en-US" altLang="zh-CN" sz="2400" dirty="0"/>
          </a:p>
          <a:p>
            <a:pPr>
              <a:buFontTx/>
              <a:buNone/>
            </a:pPr>
            <a:r>
              <a:rPr lang="en-US" altLang="zh-CN" sz="2400" dirty="0"/>
              <a:t>	  else</a:t>
            </a:r>
            <a:endParaRPr lang="en-US" altLang="zh-CN" sz="2400" dirty="0"/>
          </a:p>
          <a:p>
            <a:pPr>
              <a:buFontTx/>
              <a:buNone/>
            </a:pPr>
            <a:r>
              <a:rPr lang="en-US" altLang="zh-CN" sz="2400" dirty="0"/>
              <a:t>		  GPCR2 |= (0x1 &lt;&lt; 26);</a:t>
            </a:r>
            <a:endParaRPr lang="en-US" altLang="zh-CN" sz="2400" dirty="0"/>
          </a:p>
          <a:p>
            <a:pPr>
              <a:buFontTx/>
              <a:buNone/>
            </a:pPr>
            <a:r>
              <a:rPr lang="en-US" altLang="zh-CN" sz="2400" dirty="0"/>
              <a:t>	 GPSR2 |= (0x1 &lt;&lt; 27);</a:t>
            </a:r>
            <a:endParaRPr lang="en-US" altLang="zh-CN" sz="2400" dirty="0"/>
          </a:p>
          <a:p>
            <a:pPr>
              <a:buFontTx/>
              <a:buNone/>
            </a:pPr>
            <a:r>
              <a:rPr lang="en-US" altLang="zh-CN" sz="2400" dirty="0"/>
              <a:t>}</a:t>
            </a:r>
            <a:endParaRPr lang="en-US" altLang="zh-CN" sz="2400" dirty="0"/>
          </a:p>
        </p:txBody>
      </p:sp>
      <p:sp>
        <p:nvSpPr>
          <p:cNvPr id="4" name="Rectangle 2"/>
          <p:cNvSpPr txBox="1">
            <a:spLocks noChangeArrowheads="1"/>
          </p:cNvSpPr>
          <p:nvPr/>
        </p:nvSpPr>
        <p:spPr bwMode="black">
          <a:xfrm>
            <a:off x="205153" y="327392"/>
            <a:ext cx="8229600" cy="639762"/>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a:solidFill>
                  <a:schemeClr val="bg1"/>
                </a:solidFill>
              </a:rPr>
              <a:t>9.5.3 </a:t>
            </a:r>
            <a:r>
              <a:rPr lang="zh-CN" altLang="en-US" sz="3200" kern="0" dirty="0">
                <a:solidFill>
                  <a:schemeClr val="bg1"/>
                </a:solidFill>
              </a:rPr>
              <a:t>数码管驱动程序设计实例</a:t>
            </a:r>
            <a:endParaRPr lang="zh-CN" altLang="en-US" sz="3200" kern="0" dirty="0">
              <a:solidFill>
                <a:schemeClr val="bg1"/>
              </a:solidFill>
            </a:endParaRPr>
          </a:p>
        </p:txBody>
      </p:sp>
    </p:spTree>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type="body" idx="1"/>
          </p:nvPr>
        </p:nvSpPr>
        <p:spPr>
          <a:xfrm>
            <a:off x="457200" y="2110154"/>
            <a:ext cx="8229600" cy="3692770"/>
          </a:xfrm>
          <a:noFill/>
        </p:spPr>
        <p:txBody>
          <a:bodyPr/>
          <a:lstStyle/>
          <a:p>
            <a:pPr>
              <a:lnSpc>
                <a:spcPct val="90000"/>
              </a:lnSpc>
              <a:buFontTx/>
              <a:buNone/>
            </a:pPr>
            <a:r>
              <a:rPr lang="zh-CN" altLang="en-US" sz="2800" dirty="0"/>
              <a:t>（</a:t>
            </a:r>
            <a:r>
              <a:rPr lang="en-US" altLang="zh-CN" sz="2800" dirty="0"/>
              <a:t>2</a:t>
            </a:r>
            <a:r>
              <a:rPr lang="zh-CN" altLang="en-US" sz="2800" dirty="0"/>
              <a:t>）由七段</a:t>
            </a:r>
            <a:r>
              <a:rPr lang="en-US" altLang="zh-CN" sz="2800" dirty="0"/>
              <a:t>LED</a:t>
            </a:r>
            <a:r>
              <a:rPr lang="zh-CN" altLang="en-US" sz="2800" dirty="0"/>
              <a:t>管组成数字</a:t>
            </a:r>
            <a:endParaRPr lang="zh-CN" altLang="en-US" sz="2800" dirty="0"/>
          </a:p>
          <a:p>
            <a:pPr>
              <a:lnSpc>
                <a:spcPct val="90000"/>
              </a:lnSpc>
              <a:buFontTx/>
              <a:buNone/>
            </a:pPr>
            <a:r>
              <a:rPr lang="en-US" altLang="zh-CN" sz="2800" dirty="0" smtClean="0"/>
              <a:t>void </a:t>
            </a:r>
            <a:r>
              <a:rPr lang="en-US" altLang="zh-CN" sz="2800" dirty="0" err="1"/>
              <a:t>write_byte</a:t>
            </a:r>
            <a:r>
              <a:rPr lang="en-US" altLang="zh-CN" sz="2800" dirty="0"/>
              <a:t>(</a:t>
            </a:r>
            <a:r>
              <a:rPr lang="en-US" altLang="zh-CN" sz="2800" dirty="0" err="1"/>
              <a:t>int</a:t>
            </a:r>
            <a:r>
              <a:rPr lang="en-US" altLang="zh-CN" sz="2800" dirty="0"/>
              <a:t> data)  </a:t>
            </a:r>
            <a:endParaRPr lang="en-US" altLang="zh-CN" sz="2800" dirty="0"/>
          </a:p>
          <a:p>
            <a:pPr>
              <a:lnSpc>
                <a:spcPct val="90000"/>
              </a:lnSpc>
              <a:buFontTx/>
              <a:buNone/>
            </a:pPr>
            <a:r>
              <a:rPr lang="en-US" altLang="zh-CN" sz="2800" dirty="0"/>
              <a:t>{</a:t>
            </a:r>
            <a:endParaRPr lang="en-US" altLang="zh-CN" sz="2800" dirty="0"/>
          </a:p>
          <a:p>
            <a:pPr>
              <a:lnSpc>
                <a:spcPct val="90000"/>
              </a:lnSpc>
              <a:buFontTx/>
              <a:buNone/>
            </a:pPr>
            <a:r>
              <a:rPr lang="en-US" altLang="zh-CN" sz="2800" dirty="0"/>
              <a:t>    </a:t>
            </a:r>
            <a:r>
              <a:rPr lang="en-US" altLang="zh-CN" sz="2800" dirty="0" err="1"/>
              <a:t>int</a:t>
            </a:r>
            <a:r>
              <a:rPr lang="en-US" altLang="zh-CN" sz="2800" dirty="0"/>
              <a:t> </a:t>
            </a:r>
            <a:r>
              <a:rPr lang="en-US" altLang="zh-CN" sz="2800" dirty="0" err="1"/>
              <a:t>i</a:t>
            </a:r>
            <a:r>
              <a:rPr lang="en-US" altLang="zh-CN" sz="2800" dirty="0"/>
              <a:t>;</a:t>
            </a:r>
            <a:endParaRPr lang="en-US" altLang="zh-CN" sz="2800" dirty="0"/>
          </a:p>
          <a:p>
            <a:pPr>
              <a:lnSpc>
                <a:spcPct val="90000"/>
              </a:lnSpc>
              <a:buFontTx/>
              <a:buNone/>
            </a:pPr>
            <a:endParaRPr lang="en-US" altLang="zh-CN" sz="2800" dirty="0"/>
          </a:p>
          <a:p>
            <a:pPr>
              <a:lnSpc>
                <a:spcPct val="90000"/>
              </a:lnSpc>
              <a:buFontTx/>
              <a:buNone/>
            </a:pPr>
            <a:r>
              <a:rPr lang="en-US" altLang="zh-CN" sz="2800" dirty="0"/>
              <a:t>    for(</a:t>
            </a:r>
            <a:r>
              <a:rPr lang="en-US" altLang="zh-CN" sz="2800" dirty="0" err="1"/>
              <a:t>i</a:t>
            </a:r>
            <a:r>
              <a:rPr lang="en-US" altLang="zh-CN" sz="2800" dirty="0"/>
              <a:t>=0;i&lt;8;i++)</a:t>
            </a:r>
            <a:endParaRPr lang="en-US" altLang="zh-CN" sz="2800" dirty="0"/>
          </a:p>
          <a:p>
            <a:pPr>
              <a:lnSpc>
                <a:spcPct val="90000"/>
              </a:lnSpc>
              <a:buFontTx/>
              <a:buNone/>
            </a:pPr>
            <a:r>
              <a:rPr lang="en-US" altLang="zh-CN" sz="2800" dirty="0"/>
              <a:t>        </a:t>
            </a:r>
            <a:r>
              <a:rPr lang="en-US" altLang="zh-CN" sz="2800" dirty="0" err="1"/>
              <a:t>write_bit</a:t>
            </a:r>
            <a:r>
              <a:rPr lang="en-US" altLang="zh-CN" sz="2800" dirty="0"/>
              <a:t>( data &lt;&lt; </a:t>
            </a:r>
            <a:r>
              <a:rPr lang="en-US" altLang="zh-CN" sz="2800" dirty="0" err="1"/>
              <a:t>i</a:t>
            </a:r>
            <a:r>
              <a:rPr lang="en-US" altLang="zh-CN" sz="2800" dirty="0"/>
              <a:t> );</a:t>
            </a:r>
            <a:endParaRPr lang="en-US" altLang="zh-CN" sz="2800" dirty="0"/>
          </a:p>
          <a:p>
            <a:pPr>
              <a:lnSpc>
                <a:spcPct val="90000"/>
              </a:lnSpc>
              <a:buFontTx/>
              <a:buNone/>
            </a:pPr>
            <a:r>
              <a:rPr lang="en-US" altLang="zh-CN" sz="2800" dirty="0"/>
              <a:t>}</a:t>
            </a:r>
            <a:endParaRPr lang="en-US" altLang="zh-CN" sz="2800" dirty="0"/>
          </a:p>
        </p:txBody>
      </p:sp>
      <p:sp>
        <p:nvSpPr>
          <p:cNvPr id="3" name="Rectangle 2"/>
          <p:cNvSpPr txBox="1">
            <a:spLocks noChangeArrowheads="1"/>
          </p:cNvSpPr>
          <p:nvPr/>
        </p:nvSpPr>
        <p:spPr bwMode="black">
          <a:xfrm>
            <a:off x="205153" y="327392"/>
            <a:ext cx="8229600" cy="639762"/>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a:solidFill>
                  <a:schemeClr val="bg1"/>
                </a:solidFill>
              </a:rPr>
              <a:t>9.5.3 </a:t>
            </a:r>
            <a:r>
              <a:rPr lang="zh-CN" altLang="en-US" sz="3200" kern="0" dirty="0">
                <a:solidFill>
                  <a:schemeClr val="bg1"/>
                </a:solidFill>
              </a:rPr>
              <a:t>数码管驱动程序设计实例</a:t>
            </a:r>
            <a:endParaRPr lang="zh-CN" altLang="en-US" sz="3200" kern="0" dirty="0">
              <a:solidFill>
                <a:schemeClr val="bg1"/>
              </a:solidFill>
            </a:endParaRPr>
          </a:p>
        </p:txBody>
      </p:sp>
      <p:sp>
        <p:nvSpPr>
          <p:cNvPr id="4" name="Rectangle 2"/>
          <p:cNvSpPr>
            <a:spLocks noGrp="1" noChangeArrowheads="1"/>
          </p:cNvSpPr>
          <p:nvPr>
            <p:ph type="title"/>
          </p:nvPr>
        </p:nvSpPr>
        <p:spPr>
          <a:xfrm>
            <a:off x="375138" y="1099041"/>
            <a:ext cx="7162800" cy="838200"/>
          </a:xfrm>
        </p:spPr>
        <p:txBody>
          <a:bodyPr/>
          <a:lstStyle/>
          <a:p>
            <a:r>
              <a:rPr lang="en-US" altLang="zh-CN" sz="2800" dirty="0">
                <a:solidFill>
                  <a:srgbClr val="C00000"/>
                </a:solidFill>
              </a:rPr>
              <a:t>2</a:t>
            </a:r>
            <a:r>
              <a:rPr lang="zh-CN" altLang="en-US" sz="2800" dirty="0">
                <a:solidFill>
                  <a:srgbClr val="C00000"/>
                </a:solidFill>
              </a:rPr>
              <a:t>、数字显示函数</a:t>
            </a:r>
            <a:endParaRPr lang="zh-CN" altLang="en-US" sz="2800" dirty="0">
              <a:solidFill>
                <a:srgbClr val="C00000"/>
              </a:solidFill>
            </a:endParaRPr>
          </a:p>
        </p:txBody>
      </p:sp>
    </p:spTree>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304800" y="1380392"/>
            <a:ext cx="8584223" cy="838200"/>
          </a:xfrm>
          <a:noFill/>
        </p:spPr>
        <p:txBody>
          <a:bodyPr/>
          <a:lstStyle/>
          <a:p>
            <a:r>
              <a:rPr lang="en-US" altLang="zh-CN" sz="3200" dirty="0">
                <a:solidFill>
                  <a:srgbClr val="C00000"/>
                </a:solidFill>
              </a:rPr>
              <a:t>3</a:t>
            </a:r>
            <a:r>
              <a:rPr lang="zh-CN" altLang="en-US" sz="3200" dirty="0">
                <a:solidFill>
                  <a:srgbClr val="C00000"/>
                </a:solidFill>
              </a:rPr>
              <a:t>、函数</a:t>
            </a:r>
            <a:r>
              <a:rPr lang="en-US" altLang="zh-CN" sz="3200" dirty="0" err="1">
                <a:solidFill>
                  <a:srgbClr val="C00000"/>
                </a:solidFill>
              </a:rPr>
              <a:t>write_byte</a:t>
            </a:r>
            <a:r>
              <a:rPr lang="en-US" altLang="zh-CN" sz="3200" dirty="0">
                <a:solidFill>
                  <a:srgbClr val="C00000"/>
                </a:solidFill>
              </a:rPr>
              <a:t>(</a:t>
            </a:r>
            <a:r>
              <a:rPr lang="en-US" altLang="zh-CN" sz="3200" dirty="0" err="1">
                <a:solidFill>
                  <a:srgbClr val="C00000"/>
                </a:solidFill>
              </a:rPr>
              <a:t>int</a:t>
            </a:r>
            <a:r>
              <a:rPr lang="en-US" altLang="zh-CN" sz="3200" dirty="0">
                <a:solidFill>
                  <a:srgbClr val="C00000"/>
                </a:solidFill>
              </a:rPr>
              <a:t> data) </a:t>
            </a:r>
            <a:r>
              <a:rPr lang="zh-CN" altLang="en-US" sz="3200" dirty="0">
                <a:solidFill>
                  <a:srgbClr val="C00000"/>
                </a:solidFill>
              </a:rPr>
              <a:t>显示数字情况分析</a:t>
            </a:r>
            <a:endParaRPr lang="zh-CN" altLang="en-US" sz="3200" dirty="0">
              <a:solidFill>
                <a:srgbClr val="C00000"/>
              </a:solidFill>
            </a:endParaRPr>
          </a:p>
        </p:txBody>
      </p:sp>
      <p:sp>
        <p:nvSpPr>
          <p:cNvPr id="144387" name="Rectangle 3"/>
          <p:cNvSpPr>
            <a:spLocks noGrp="1" noChangeArrowheads="1"/>
          </p:cNvSpPr>
          <p:nvPr>
            <p:ph type="body" idx="1"/>
          </p:nvPr>
        </p:nvSpPr>
        <p:spPr>
          <a:xfrm>
            <a:off x="304800" y="2392118"/>
            <a:ext cx="8229600" cy="2118213"/>
          </a:xfrm>
        </p:spPr>
        <p:txBody>
          <a:bodyPr/>
          <a:lstStyle/>
          <a:p>
            <a:pPr>
              <a:buFontTx/>
              <a:buNone/>
            </a:pPr>
            <a:r>
              <a:rPr lang="zh-CN" altLang="en-US" sz="2800" dirty="0"/>
              <a:t>（</a:t>
            </a:r>
            <a:r>
              <a:rPr lang="en-US" altLang="zh-CN" sz="2800" dirty="0"/>
              <a:t>1</a:t>
            </a:r>
            <a:r>
              <a:rPr lang="zh-CN" altLang="en-US" sz="2800" dirty="0"/>
              <a:t>）</a:t>
            </a:r>
            <a:r>
              <a:rPr lang="en-US" altLang="zh-CN" sz="2800" dirty="0"/>
              <a:t>data = 0x3f   </a:t>
            </a:r>
            <a:endParaRPr lang="en-US" altLang="zh-CN" sz="2800" dirty="0"/>
          </a:p>
          <a:p>
            <a:pPr>
              <a:buFontTx/>
              <a:buNone/>
            </a:pPr>
            <a:r>
              <a:rPr lang="en-US" altLang="zh-CN" sz="2800" dirty="0"/>
              <a:t>    </a:t>
            </a:r>
            <a:r>
              <a:rPr lang="zh-CN" altLang="en-US" sz="2800" dirty="0"/>
              <a:t>当</a:t>
            </a:r>
            <a:r>
              <a:rPr lang="en-US" altLang="zh-CN" sz="2800" dirty="0"/>
              <a:t>data &lt;&lt;</a:t>
            </a:r>
            <a:r>
              <a:rPr lang="zh-CN" altLang="en-US" sz="2800" dirty="0"/>
              <a:t>（左移）</a:t>
            </a:r>
            <a:r>
              <a:rPr lang="en-US" altLang="zh-CN" sz="2800" dirty="0" err="1"/>
              <a:t>i</a:t>
            </a:r>
            <a:r>
              <a:rPr lang="zh-CN" altLang="en-US" sz="2800" dirty="0"/>
              <a:t>位 </a:t>
            </a:r>
            <a:r>
              <a:rPr lang="en-US" altLang="zh-CN" sz="2800" dirty="0"/>
              <a:t>,</a:t>
            </a:r>
            <a:r>
              <a:rPr lang="en-US" altLang="zh-CN" sz="2800" dirty="0" err="1"/>
              <a:t>i</a:t>
            </a:r>
            <a:r>
              <a:rPr lang="en-US" altLang="zh-CN" sz="2800" dirty="0"/>
              <a:t> = 0</a:t>
            </a:r>
            <a:r>
              <a:rPr lang="zh-CN" altLang="en-US" sz="2800" dirty="0"/>
              <a:t>，</a:t>
            </a:r>
            <a:r>
              <a:rPr lang="en-US" altLang="zh-CN" sz="2800" dirty="0"/>
              <a:t>1, 2,… ,7</a:t>
            </a:r>
            <a:r>
              <a:rPr lang="zh-CN" altLang="en-US" sz="2800" dirty="0"/>
              <a:t>时，</a:t>
            </a:r>
            <a:r>
              <a:rPr lang="en-US" altLang="zh-CN" sz="2800" dirty="0"/>
              <a:t>data</a:t>
            </a:r>
            <a:r>
              <a:rPr lang="zh-CN" altLang="en-US" sz="2800" dirty="0"/>
              <a:t>与</a:t>
            </a:r>
            <a:r>
              <a:rPr lang="en-US" altLang="zh-CN" sz="2800" dirty="0"/>
              <a:t>0x80 = 1000 0000 </a:t>
            </a:r>
            <a:r>
              <a:rPr lang="zh-CN" altLang="en-US" sz="2800" dirty="0"/>
              <a:t>按位与运算</a:t>
            </a:r>
            <a:endParaRPr lang="zh-CN" altLang="en-US" sz="2800" dirty="0"/>
          </a:p>
          <a:p>
            <a:pPr>
              <a:buFontTx/>
              <a:buNone/>
            </a:pPr>
            <a:r>
              <a:rPr lang="zh-CN" altLang="en-US" sz="2800" dirty="0"/>
              <a:t>（</a:t>
            </a:r>
            <a:r>
              <a:rPr lang="en-US" altLang="zh-CN" sz="2800" dirty="0"/>
              <a:t>2</a:t>
            </a:r>
            <a:r>
              <a:rPr lang="zh-CN" altLang="en-US" sz="2800" dirty="0"/>
              <a:t>）</a:t>
            </a:r>
            <a:r>
              <a:rPr lang="it-IT" altLang="zh-CN" sz="2800" dirty="0"/>
              <a:t>data = 0x0</a:t>
            </a:r>
            <a:endParaRPr lang="it-IT" altLang="zh-CN" sz="2800" dirty="0"/>
          </a:p>
          <a:p>
            <a:pPr>
              <a:buFontTx/>
              <a:buNone/>
            </a:pPr>
            <a:r>
              <a:rPr lang="it-IT" altLang="zh-CN" sz="2800" dirty="0"/>
              <a:t> </a:t>
            </a:r>
            <a:endParaRPr lang="it-IT" altLang="zh-CN" sz="2800" dirty="0"/>
          </a:p>
          <a:p>
            <a:pPr>
              <a:buFontTx/>
              <a:buNone/>
            </a:pPr>
            <a:endParaRPr lang="zh-CN" altLang="it-IT" sz="2800" dirty="0"/>
          </a:p>
          <a:p>
            <a:pPr>
              <a:buFontTx/>
              <a:buNone/>
            </a:pPr>
            <a:endParaRPr lang="en-US" altLang="zh-CN" sz="2800" dirty="0"/>
          </a:p>
          <a:p>
            <a:pPr>
              <a:buFontTx/>
              <a:buNone/>
            </a:pPr>
            <a:r>
              <a:rPr lang="en-US" altLang="zh-CN" sz="2800" dirty="0"/>
              <a:t> </a:t>
            </a:r>
            <a:endParaRPr lang="en-US" altLang="zh-CN" sz="2800" dirty="0"/>
          </a:p>
        </p:txBody>
      </p:sp>
      <p:sp>
        <p:nvSpPr>
          <p:cNvPr id="144388" name="Text Box 4"/>
          <p:cNvSpPr txBox="1">
            <a:spLocks noChangeArrowheads="1"/>
          </p:cNvSpPr>
          <p:nvPr/>
        </p:nvSpPr>
        <p:spPr bwMode="auto">
          <a:xfrm>
            <a:off x="2041525" y="34512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5" name="Rectangle 2"/>
          <p:cNvSpPr txBox="1">
            <a:spLocks noChangeArrowheads="1"/>
          </p:cNvSpPr>
          <p:nvPr/>
        </p:nvSpPr>
        <p:spPr bwMode="black">
          <a:xfrm>
            <a:off x="205153" y="327392"/>
            <a:ext cx="8229600" cy="639762"/>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sz="3200" kern="0" dirty="0">
                <a:solidFill>
                  <a:schemeClr val="bg1"/>
                </a:solidFill>
              </a:rPr>
              <a:t>9.5.3 </a:t>
            </a:r>
            <a:r>
              <a:rPr lang="zh-CN" altLang="en-US" sz="3200" kern="0" dirty="0">
                <a:solidFill>
                  <a:schemeClr val="bg1"/>
                </a:solidFill>
              </a:rPr>
              <a:t>数码管驱动程序设计实例</a:t>
            </a:r>
            <a:endParaRPr lang="zh-CN" altLang="en-US" sz="3200" kern="0" dirty="0">
              <a:solidFill>
                <a:schemeClr val="bg1"/>
              </a:solidFill>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799" y="228600"/>
            <a:ext cx="8200103" cy="838200"/>
          </a:xfrm>
        </p:spPr>
        <p:txBody>
          <a:bodyPr/>
          <a:lstStyle/>
          <a:p>
            <a:r>
              <a:rPr lang="en-US" altLang="zh-CN" dirty="0">
                <a:solidFill>
                  <a:schemeClr val="bg1"/>
                </a:solidFill>
              </a:rPr>
              <a:t>9.1.2</a:t>
            </a:r>
            <a:r>
              <a:rPr lang="zh-CN" altLang="en-US" dirty="0">
                <a:solidFill>
                  <a:schemeClr val="bg1"/>
                </a:solidFill>
              </a:rPr>
              <a:t>　</a:t>
            </a:r>
            <a:r>
              <a:rPr lang="en-US" altLang="zh-CN" dirty="0">
                <a:solidFill>
                  <a:schemeClr val="bg1"/>
                </a:solidFill>
              </a:rPr>
              <a:t>Exynos4412 </a:t>
            </a:r>
            <a:r>
              <a:rPr lang="zh-CN" altLang="en-US" dirty="0">
                <a:solidFill>
                  <a:schemeClr val="bg1"/>
                </a:solidFill>
              </a:rPr>
              <a:t>芯片的 </a:t>
            </a:r>
            <a:r>
              <a:rPr lang="en-US" altLang="zh-CN" dirty="0" smtClean="0">
                <a:solidFill>
                  <a:schemeClr val="bg1"/>
                </a:solidFill>
              </a:rPr>
              <a:t>GPIO</a:t>
            </a:r>
            <a:r>
              <a:rPr lang="zh-CN" altLang="en-US" dirty="0" smtClean="0">
                <a:solidFill>
                  <a:schemeClr val="bg1"/>
                </a:solidFill>
              </a:rPr>
              <a:t>简介</a:t>
            </a:r>
            <a:endParaRPr lang="zh-CN" altLang="en-US" dirty="0">
              <a:solidFill>
                <a:schemeClr val="bg1"/>
              </a:solidFill>
            </a:endParaRPr>
          </a:p>
        </p:txBody>
      </p:sp>
      <p:sp>
        <p:nvSpPr>
          <p:cNvPr id="120835" name="Rectangle 3"/>
          <p:cNvSpPr>
            <a:spLocks noGrp="1" noChangeArrowheads="1"/>
          </p:cNvSpPr>
          <p:nvPr>
            <p:ph type="body" idx="1"/>
          </p:nvPr>
        </p:nvSpPr>
        <p:spPr>
          <a:xfrm>
            <a:off x="304799" y="1373750"/>
            <a:ext cx="8514735" cy="5248275"/>
          </a:xfrm>
        </p:spPr>
        <p:txBody>
          <a:bodyPr/>
          <a:lstStyle/>
          <a:p>
            <a:pPr>
              <a:lnSpc>
                <a:spcPct val="150000"/>
              </a:lnSpc>
            </a:pPr>
            <a:r>
              <a:rPr lang="en-US" altLang="zh-CN" sz="2800" dirty="0"/>
              <a:t>Exynos4412 </a:t>
            </a:r>
            <a:r>
              <a:rPr lang="zh-CN" altLang="en-US" sz="2800" dirty="0"/>
              <a:t>的 </a:t>
            </a:r>
            <a:r>
              <a:rPr lang="en-US" altLang="zh-CN" sz="2800" dirty="0"/>
              <a:t>GPIO </a:t>
            </a:r>
            <a:r>
              <a:rPr lang="zh-CN" altLang="en-US" sz="2800" dirty="0" smtClean="0"/>
              <a:t>具有如下特性</a:t>
            </a:r>
            <a:r>
              <a:rPr lang="zh-CN" altLang="en-US" sz="2800" dirty="0"/>
              <a:t>：</a:t>
            </a:r>
            <a:endParaRPr lang="zh-CN" altLang="en-US" sz="2800" dirty="0"/>
          </a:p>
          <a:p>
            <a:pPr marL="0" indent="0">
              <a:lnSpc>
                <a:spcPct val="150000"/>
              </a:lnSpc>
              <a:buNone/>
            </a:pPr>
            <a:r>
              <a:rPr lang="zh-CN" altLang="en-US" sz="2800" dirty="0"/>
              <a:t>（</a:t>
            </a:r>
            <a:r>
              <a:rPr lang="en-US" altLang="zh-CN" sz="2800" dirty="0"/>
              <a:t>1</a:t>
            </a:r>
            <a:r>
              <a:rPr lang="zh-CN" altLang="en-US" sz="2800" dirty="0"/>
              <a:t>） </a:t>
            </a:r>
            <a:r>
              <a:rPr lang="en-US" altLang="zh-CN" sz="2800" dirty="0">
                <a:solidFill>
                  <a:srgbClr val="FF0000"/>
                </a:solidFill>
              </a:rPr>
              <a:t>304 </a:t>
            </a:r>
            <a:r>
              <a:rPr lang="zh-CN" altLang="en-US" sz="2800" dirty="0">
                <a:solidFill>
                  <a:srgbClr val="FF0000"/>
                </a:solidFill>
              </a:rPr>
              <a:t>个</a:t>
            </a:r>
            <a:r>
              <a:rPr lang="zh-CN" altLang="en-US" sz="2800" dirty="0"/>
              <a:t>多功能输入输出 </a:t>
            </a:r>
            <a:r>
              <a:rPr lang="en-US" altLang="zh-CN" sz="2800" dirty="0"/>
              <a:t>GPIO</a:t>
            </a:r>
            <a:endParaRPr lang="en-US" altLang="zh-CN" sz="2800" dirty="0"/>
          </a:p>
          <a:p>
            <a:pPr marL="0" indent="0">
              <a:lnSpc>
                <a:spcPct val="150000"/>
              </a:lnSpc>
              <a:buNone/>
            </a:pPr>
            <a:r>
              <a:rPr lang="zh-CN" altLang="en-US" sz="2800" dirty="0"/>
              <a:t>（</a:t>
            </a:r>
            <a:r>
              <a:rPr lang="en-US" altLang="zh-CN" sz="2800" dirty="0"/>
              <a:t>2</a:t>
            </a:r>
            <a:r>
              <a:rPr lang="zh-CN" altLang="en-US" sz="2800" dirty="0"/>
              <a:t>） </a:t>
            </a:r>
            <a:r>
              <a:rPr lang="en-US" altLang="zh-CN" sz="2800" dirty="0">
                <a:solidFill>
                  <a:srgbClr val="FF0000"/>
                </a:solidFill>
              </a:rPr>
              <a:t>37 </a:t>
            </a:r>
            <a:r>
              <a:rPr lang="zh-CN" altLang="en-US" sz="2800" dirty="0">
                <a:solidFill>
                  <a:srgbClr val="FF0000"/>
                </a:solidFill>
              </a:rPr>
              <a:t>组</a:t>
            </a:r>
            <a:r>
              <a:rPr lang="zh-CN" altLang="en-US" sz="2800" dirty="0"/>
              <a:t>通用 </a:t>
            </a:r>
            <a:r>
              <a:rPr lang="en-US" altLang="zh-CN" sz="2800" dirty="0"/>
              <a:t>GPIO </a:t>
            </a:r>
            <a:r>
              <a:rPr lang="zh-CN" altLang="en-US" sz="2800" dirty="0"/>
              <a:t>和 </a:t>
            </a:r>
            <a:r>
              <a:rPr lang="en-US" altLang="zh-CN" sz="2800" dirty="0"/>
              <a:t>2 </a:t>
            </a:r>
            <a:r>
              <a:rPr lang="zh-CN" altLang="en-US" sz="2800" dirty="0"/>
              <a:t>组 </a:t>
            </a:r>
            <a:r>
              <a:rPr lang="en-US" altLang="zh-CN" sz="2800" dirty="0"/>
              <a:t>memory GPIO</a:t>
            </a:r>
            <a:r>
              <a:rPr lang="zh-CN" altLang="en-US" sz="2800" dirty="0"/>
              <a:t>。</a:t>
            </a:r>
            <a:endParaRPr lang="zh-CN" altLang="en-US" sz="2800"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799" y="228600"/>
            <a:ext cx="8200103" cy="838200"/>
          </a:xfrm>
        </p:spPr>
        <p:txBody>
          <a:bodyPr/>
          <a:lstStyle/>
          <a:p>
            <a:r>
              <a:rPr lang="en-US" altLang="zh-CN" sz="3200" dirty="0">
                <a:solidFill>
                  <a:schemeClr val="bg1"/>
                </a:solidFill>
              </a:rPr>
              <a:t>9.1.2</a:t>
            </a:r>
            <a:r>
              <a:rPr lang="zh-CN" altLang="en-US" sz="3200" dirty="0">
                <a:solidFill>
                  <a:schemeClr val="bg1"/>
                </a:solidFill>
              </a:rPr>
              <a:t>　</a:t>
            </a:r>
            <a:r>
              <a:rPr lang="en-US" altLang="zh-CN" sz="3200" dirty="0">
                <a:solidFill>
                  <a:schemeClr val="bg1"/>
                </a:solidFill>
              </a:rPr>
              <a:t>Exynos4412 </a:t>
            </a:r>
            <a:r>
              <a:rPr lang="zh-CN" altLang="en-US" sz="3200" dirty="0">
                <a:solidFill>
                  <a:schemeClr val="bg1"/>
                </a:solidFill>
              </a:rPr>
              <a:t>芯片的 </a:t>
            </a:r>
            <a:r>
              <a:rPr lang="en-US" altLang="zh-CN" sz="3200" dirty="0" smtClean="0">
                <a:solidFill>
                  <a:schemeClr val="bg1"/>
                </a:solidFill>
              </a:rPr>
              <a:t>GPIO</a:t>
            </a:r>
            <a:r>
              <a:rPr lang="zh-CN" altLang="en-US" sz="3200" dirty="0" smtClean="0">
                <a:solidFill>
                  <a:schemeClr val="bg1"/>
                </a:solidFill>
              </a:rPr>
              <a:t>简介</a:t>
            </a:r>
            <a:endParaRPr lang="zh-CN" altLang="en-US" sz="3200" dirty="0">
              <a:solidFill>
                <a:schemeClr val="bg1"/>
              </a:solidFill>
            </a:endParaRPr>
          </a:p>
        </p:txBody>
      </p:sp>
      <p:sp>
        <p:nvSpPr>
          <p:cNvPr id="120835" name="Rectangle 3"/>
          <p:cNvSpPr>
            <a:spLocks noGrp="1" noChangeArrowheads="1"/>
          </p:cNvSpPr>
          <p:nvPr>
            <p:ph type="body" idx="1"/>
          </p:nvPr>
        </p:nvSpPr>
        <p:spPr>
          <a:xfrm>
            <a:off x="304799" y="1236099"/>
            <a:ext cx="8514735" cy="5248275"/>
          </a:xfrm>
        </p:spPr>
        <p:txBody>
          <a:bodyPr/>
          <a:lstStyle/>
          <a:p>
            <a:pPr>
              <a:lnSpc>
                <a:spcPct val="150000"/>
              </a:lnSpc>
            </a:pPr>
            <a:r>
              <a:rPr lang="en-US" altLang="zh-CN" sz="2800" dirty="0"/>
              <a:t>Exynos4412 </a:t>
            </a:r>
            <a:r>
              <a:rPr lang="zh-CN" altLang="en-US" sz="2800" dirty="0"/>
              <a:t>的 </a:t>
            </a:r>
            <a:r>
              <a:rPr lang="en-US" altLang="zh-CN" sz="2800" dirty="0"/>
              <a:t>GPIO </a:t>
            </a:r>
            <a:r>
              <a:rPr lang="zh-CN" altLang="en-US" b="0" dirty="0" smtClean="0"/>
              <a:t>分组</a:t>
            </a:r>
            <a:r>
              <a:rPr lang="zh-CN" altLang="en-US" b="0" dirty="0"/>
              <a:t>预</a:t>
            </a:r>
            <a:r>
              <a:rPr lang="zh-CN" altLang="en-US" b="0" dirty="0" smtClean="0"/>
              <a:t>览</a:t>
            </a:r>
            <a:r>
              <a:rPr lang="zh-CN" altLang="en-US" sz="2800" dirty="0" smtClean="0"/>
              <a:t>：</a:t>
            </a:r>
            <a:endParaRPr lang="zh-CN" altLang="en-US" sz="2800" dirty="0"/>
          </a:p>
          <a:p>
            <a:pPr marL="0" indent="0">
              <a:lnSpc>
                <a:spcPct val="150000"/>
              </a:lnSpc>
              <a:buNone/>
            </a:pPr>
            <a:r>
              <a:rPr lang="zh-CN" altLang="en-US" sz="2000" dirty="0"/>
              <a:t>（</a:t>
            </a:r>
            <a:r>
              <a:rPr lang="en-US" altLang="zh-CN" sz="2000" dirty="0"/>
              <a:t>1</a:t>
            </a:r>
            <a:r>
              <a:rPr lang="zh-CN" altLang="en-US" sz="2000" dirty="0"/>
              <a:t>） </a:t>
            </a:r>
            <a:r>
              <a:rPr lang="en-US" altLang="zh-CN" sz="2000" dirty="0"/>
              <a:t>GPA0, GPA1: 14 in/out ports-3xUART with flow control, UART without flow control, and/ or 2xI2C</a:t>
            </a:r>
            <a:endParaRPr lang="en-US" altLang="zh-CN" sz="2000" dirty="0"/>
          </a:p>
          <a:p>
            <a:pPr marL="0" indent="0">
              <a:lnSpc>
                <a:spcPct val="150000"/>
              </a:lnSpc>
              <a:buNone/>
            </a:pPr>
            <a:r>
              <a:rPr lang="zh-CN" altLang="en-US" sz="2000" dirty="0"/>
              <a:t>（</a:t>
            </a:r>
            <a:r>
              <a:rPr lang="en-US" altLang="zh-CN" sz="2000" dirty="0"/>
              <a:t>2</a:t>
            </a:r>
            <a:r>
              <a:rPr lang="zh-CN" altLang="en-US" sz="2000" dirty="0"/>
              <a:t>） </a:t>
            </a:r>
            <a:r>
              <a:rPr lang="en-US" altLang="zh-CN" sz="2000" dirty="0"/>
              <a:t>GPB: 8 in/out ports-2xSPI and/ or 2xI2C and/ or IEM</a:t>
            </a:r>
            <a:endParaRPr lang="en-US" altLang="zh-CN" sz="2000" dirty="0"/>
          </a:p>
          <a:p>
            <a:pPr marL="0" indent="0">
              <a:lnSpc>
                <a:spcPct val="150000"/>
              </a:lnSpc>
              <a:buNone/>
            </a:pPr>
            <a:r>
              <a:rPr lang="zh-CN" altLang="en-US" sz="2000" dirty="0"/>
              <a:t>（</a:t>
            </a:r>
            <a:r>
              <a:rPr lang="en-US" altLang="zh-CN" sz="2000" dirty="0"/>
              <a:t>3</a:t>
            </a:r>
            <a:r>
              <a:rPr lang="zh-CN" altLang="en-US" sz="2000" dirty="0"/>
              <a:t>） </a:t>
            </a:r>
            <a:r>
              <a:rPr lang="en-US" altLang="zh-CN" sz="2000" dirty="0"/>
              <a:t>GPC0, GPC1: 10 in/out ports-2xI2S, and/ or 2xPCM, and/ or AC97, SPDIF, I2C, and/ or SPI</a:t>
            </a:r>
            <a:endParaRPr lang="en-US" altLang="zh-CN" sz="2000" dirty="0"/>
          </a:p>
          <a:p>
            <a:pPr marL="0" indent="0">
              <a:lnSpc>
                <a:spcPct val="150000"/>
              </a:lnSpc>
              <a:buNone/>
            </a:pPr>
            <a:r>
              <a:rPr lang="zh-CN" altLang="en-US" sz="2000" dirty="0"/>
              <a:t>（</a:t>
            </a:r>
            <a:r>
              <a:rPr lang="en-US" altLang="zh-CN" sz="2000" dirty="0"/>
              <a:t>4</a:t>
            </a:r>
            <a:r>
              <a:rPr lang="zh-CN" altLang="en-US" sz="2000" dirty="0"/>
              <a:t>） </a:t>
            </a:r>
            <a:r>
              <a:rPr lang="en-US" altLang="zh-CN" sz="2000" dirty="0"/>
              <a:t>GPD0, GPD1: 8 in/out ports-PWM, 2xI2C, and/ or LCD I/F, MIPI</a:t>
            </a:r>
            <a:endParaRPr lang="en-US" altLang="zh-CN" sz="2000" dirty="0"/>
          </a:p>
          <a:p>
            <a:pPr marL="0" indent="0">
              <a:lnSpc>
                <a:spcPct val="150000"/>
              </a:lnSpc>
              <a:buNone/>
            </a:pPr>
            <a:r>
              <a:rPr lang="zh-CN" altLang="en-US" sz="2400" dirty="0" smtClean="0">
                <a:solidFill>
                  <a:srgbClr val="FF0000"/>
                </a:solidFill>
              </a:rPr>
              <a:t>（</a:t>
            </a:r>
            <a:r>
              <a:rPr lang="en-US" altLang="zh-CN" sz="2400" dirty="0" smtClean="0">
                <a:solidFill>
                  <a:srgbClr val="FF0000"/>
                </a:solidFill>
              </a:rPr>
              <a:t>5</a:t>
            </a:r>
            <a:r>
              <a:rPr lang="zh-CN" altLang="en-US" sz="2400" dirty="0" smtClean="0">
                <a:solidFill>
                  <a:srgbClr val="FF0000"/>
                </a:solidFill>
              </a:rPr>
              <a:t>） </a:t>
            </a:r>
            <a:r>
              <a:rPr lang="en-US" altLang="zh-CN" sz="2400" dirty="0">
                <a:solidFill>
                  <a:srgbClr val="FF0000"/>
                </a:solidFill>
              </a:rPr>
              <a:t>GPF0, GPF1, GPF2, GPF3: 30 in/out ports-LCD </a:t>
            </a:r>
            <a:r>
              <a:rPr lang="en-US" altLang="zh-CN" sz="2400" dirty="0" smtClean="0">
                <a:solidFill>
                  <a:srgbClr val="FF0000"/>
                </a:solidFill>
              </a:rPr>
              <a:t>I/F</a:t>
            </a:r>
            <a:endParaRPr lang="en-US" altLang="zh-CN" sz="2400" dirty="0" smtClean="0">
              <a:solidFill>
                <a:srgbClr val="FF0000"/>
              </a:solidFill>
            </a:endParaRPr>
          </a:p>
          <a:p>
            <a:pPr marL="0" indent="0">
              <a:lnSpc>
                <a:spcPct val="150000"/>
              </a:lnSpc>
              <a:buNone/>
            </a:pPr>
            <a:r>
              <a:rPr lang="zh-CN" altLang="en-US" sz="2000" dirty="0" smtClean="0"/>
              <a:t>（</a:t>
            </a:r>
            <a:r>
              <a:rPr lang="en-US" altLang="zh-CN" sz="2000" dirty="0" smtClean="0"/>
              <a:t>6</a:t>
            </a:r>
            <a:r>
              <a:rPr lang="zh-CN" altLang="en-US" sz="2000" dirty="0" smtClean="0"/>
              <a:t>） </a:t>
            </a:r>
            <a:r>
              <a:rPr lang="en-US" altLang="zh-CN" sz="2000" dirty="0"/>
              <a:t>GPM0, GPM1, GPM2, GPM3, GPM4: 35 in/out ports-CAM I/F, and/ or TS I/F, HSI, and/ or Trace I/F</a:t>
            </a:r>
            <a:endParaRPr lang="en-US" altLang="zh-CN" sz="2000" dirty="0"/>
          </a:p>
          <a:p>
            <a:pPr marL="0" indent="0">
              <a:lnSpc>
                <a:spcPct val="150000"/>
              </a:lnSpc>
              <a:buNone/>
            </a:pPr>
            <a:endParaRPr lang="zh-CN" altLang="en-US" sz="2000" dirty="0">
              <a:solidFill>
                <a:srgbClr val="FF0000"/>
              </a:solidFill>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嵌入式系统原理及应用教程第4章">
  <a:themeElements>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fontScheme name="sampl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a:solidFill>
            <a:srgbClr val="000000"/>
          </a:solidFill>
          <a:round/>
        </a:ln>
      </a:spPr>
      <a:bodyPr/>
      <a:lstStyle>
        <a:defPPr algn="ctr">
          <a:defRPr sz="1600" b="1" dirty="0">
            <a:solidFill>
              <a:srgbClr val="0000CC"/>
            </a:solidFill>
            <a:latin typeface="+mn-ea"/>
            <a:ea typeface="+mn-ea"/>
          </a:defRPr>
        </a:defPPr>
      </a:lstStyle>
    </a:spDef>
  </a:objectDefaults>
  <a:extraClrSchemeLst>
    <a:extraClrScheme>
      <a:clrScheme name="sample 1">
        <a:dk1>
          <a:srgbClr val="333333"/>
        </a:dk1>
        <a:lt1>
          <a:srgbClr val="FFFFFF"/>
        </a:lt1>
        <a:dk2>
          <a:srgbClr val="470E03"/>
        </a:dk2>
        <a:lt2>
          <a:srgbClr val="FFFFFF"/>
        </a:lt2>
        <a:accent1>
          <a:srgbClr val="CC6600"/>
        </a:accent1>
        <a:accent2>
          <a:srgbClr val="99CCFF"/>
        </a:accent2>
        <a:accent3>
          <a:srgbClr val="B1AAAA"/>
        </a:accent3>
        <a:accent4>
          <a:srgbClr val="DADADA"/>
        </a:accent4>
        <a:accent5>
          <a:srgbClr val="E2B8AA"/>
        </a:accent5>
        <a:accent6>
          <a:srgbClr val="8AB9E7"/>
        </a:accent6>
        <a:hlink>
          <a:srgbClr val="2EB62E"/>
        </a:hlink>
        <a:folHlink>
          <a:srgbClr val="E88A00"/>
        </a:folHlink>
      </a:clrScheme>
      <a:clrMap bg1="dk2" tx1="lt1" bg2="dk1" tx2="lt2" accent1="accent1" accent2="accent2" accent3="accent3" accent4="accent4" accent5="accent5" accent6="accent6" hlink="hlink" folHlink="folHlink"/>
    </a:extraClrScheme>
    <a:extraClrScheme>
      <a:clrScheme name="sample 2">
        <a:dk1>
          <a:srgbClr val="000000"/>
        </a:dk1>
        <a:lt1>
          <a:srgbClr val="D1D1D1"/>
        </a:lt1>
        <a:dk2>
          <a:srgbClr val="003600"/>
        </a:dk2>
        <a:lt2>
          <a:srgbClr val="FFFFFF"/>
        </a:lt2>
        <a:accent1>
          <a:srgbClr val="26A84E"/>
        </a:accent1>
        <a:accent2>
          <a:srgbClr val="C7E46A"/>
        </a:accent2>
        <a:accent3>
          <a:srgbClr val="AAAEAA"/>
        </a:accent3>
        <a:accent4>
          <a:srgbClr val="B2B2B2"/>
        </a:accent4>
        <a:accent5>
          <a:srgbClr val="ACD1B2"/>
        </a:accent5>
        <a:accent6>
          <a:srgbClr val="B4CF5F"/>
        </a:accent6>
        <a:hlink>
          <a:srgbClr val="00D69E"/>
        </a:hlink>
        <a:folHlink>
          <a:srgbClr val="4466A4"/>
        </a:folHlink>
      </a:clrScheme>
      <a:clrMap bg1="dk2" tx1="lt1" bg2="dk1" tx2="lt2" accent1="accent1" accent2="accent2" accent3="accent3" accent4="accent4" accent5="accent5" accent6="accent6" hlink="hlink" folHlink="folHlink"/>
    </a:extraClrScheme>
    <a:extraClrScheme>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嵌入式系统原理及应用教程第4章</Template>
  <TotalTime>0</TotalTime>
  <Words>13990</Words>
  <Application>WPS 演示</Application>
  <PresentationFormat>全屏显示(4:3)</PresentationFormat>
  <Paragraphs>968</Paragraphs>
  <Slides>75</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9" baseType="lpstr">
      <vt:lpstr>Arial</vt:lpstr>
      <vt:lpstr>宋体</vt:lpstr>
      <vt:lpstr>Wingdings</vt:lpstr>
      <vt:lpstr>文鼎中特广告体</vt:lpstr>
      <vt:lpstr>Times New Roman</vt:lpstr>
      <vt:lpstr>楷体_GB2312</vt:lpstr>
      <vt:lpstr>Times</vt:lpstr>
      <vt:lpstr>Times</vt:lpstr>
      <vt:lpstr>微软雅黑</vt:lpstr>
      <vt:lpstr>Arial Unicode MS</vt:lpstr>
      <vt:lpstr>ˎ̥</vt:lpstr>
      <vt:lpstr>Segoe Print</vt:lpstr>
      <vt:lpstr>嵌入式系统原理及应用教程第4章</vt:lpstr>
      <vt:lpstr>Word.Document.8</vt:lpstr>
      <vt:lpstr>PowerPoint 演示文稿</vt:lpstr>
      <vt:lpstr>PowerPoint 演示文稿</vt:lpstr>
      <vt:lpstr>PowerPoint 演示文稿</vt:lpstr>
      <vt:lpstr>GPIO引脚</vt:lpstr>
      <vt:lpstr>PowerPoint 演示文稿</vt:lpstr>
      <vt:lpstr>PowerPoint 演示文稿</vt:lpstr>
      <vt:lpstr>PowerPoint 演示文稿</vt:lpstr>
      <vt:lpstr>9.1.2　Exynos4412 芯片的 GPIO简介</vt:lpstr>
      <vt:lpstr>9.1.2　Exynos4412 芯片的 GPIO简介</vt:lpstr>
      <vt:lpstr>9.1.2　Exynos4412 芯片的 GPIO简介</vt:lpstr>
      <vt:lpstr>9.1.3　Exynos4412 的 GPIO 寄存器分类</vt:lpstr>
      <vt:lpstr>9.1.3　Exynos4412 的 GPIO 寄存器分类</vt:lpstr>
      <vt:lpstr>9.1.4　Exynos4412 的 GPIO 寄存器详解</vt:lpstr>
      <vt:lpstr>9.1.4　Exynos4412 的 GPIO 寄存器详解</vt:lpstr>
      <vt:lpstr>9.1.3　编写LED设备驱动程序</vt:lpstr>
      <vt:lpstr>9.1.3　编写LED设备驱动程序</vt:lpstr>
      <vt:lpstr>9.1.3　编写LED设备驱动程序</vt:lpstr>
      <vt:lpstr>9.1.3　编写LED设备驱动程序</vt:lpstr>
      <vt:lpstr>9.1.3　编写LED设备驱动程序</vt:lpstr>
      <vt:lpstr>程序实现（直接操作硬件）：</vt:lpstr>
      <vt:lpstr>程序实现（直接操作硬件）：</vt:lpstr>
      <vt:lpstr>程序实现（直接操作硬件）：</vt:lpstr>
      <vt:lpstr>9.1.6　编写LED驱动程序 </vt:lpstr>
      <vt:lpstr>9.1.6　编写LED驱动程序 </vt:lpstr>
      <vt:lpstr>9.1.6　编写LED驱动程序 </vt:lpstr>
      <vt:lpstr>9.1.6　编写LED驱动程序 </vt:lpstr>
      <vt:lpstr>9.1.6　编写LED驱动程序 </vt:lpstr>
      <vt:lpstr>9.1.6　编写LED驱动程序 </vt:lpstr>
      <vt:lpstr>9.1.6　编写LED驱动程序 </vt:lpstr>
      <vt:lpstr>9.1.6　编写LED驱动程序 </vt:lpstr>
      <vt:lpstr>9.1.6　编写LED驱动程序 </vt:lpstr>
      <vt:lpstr>9.1.6　编写LED驱动程序 </vt:lpstr>
      <vt:lpstr>9.1.6　编写LED驱动程序 </vt:lpstr>
      <vt:lpstr>9.1.6　编写LED驱动程序 </vt:lpstr>
      <vt:lpstr>9.1.6　编写LED驱动程序 </vt:lpstr>
      <vt:lpstr>9.1.6　编写LED驱动程序 </vt:lpstr>
      <vt:lpstr>9.1.7　编写LED用户应用程序 </vt:lpstr>
      <vt:lpstr>9.1.7　编写LED用户应用程序 </vt:lpstr>
      <vt:lpstr>PowerPoint 演示文稿</vt:lpstr>
      <vt:lpstr>9.2.1 键盘原理介绍 </vt:lpstr>
      <vt:lpstr>2．矩阵键盘原理 </vt:lpstr>
      <vt:lpstr>9.2.2 键盘驱动程序设计思路分析</vt:lpstr>
      <vt:lpstr>表9.2　各按键的地址分布排列</vt:lpstr>
      <vt:lpstr>1、头文件</vt:lpstr>
      <vt:lpstr>2、处理设备I/O端口的几个重要函数</vt:lpstr>
      <vt:lpstr>3、设备初始化</vt:lpstr>
      <vt:lpstr>【例9-2】编写一个6×4按键的键盘驱动程序。</vt:lpstr>
      <vt:lpstr>9.2.4 键盘用户应用程序设计</vt:lpstr>
      <vt:lpstr>PowerPoint 演示文稿</vt:lpstr>
      <vt:lpstr>9.3.1 直流电机控制电路设计</vt:lpstr>
      <vt:lpstr>PowerPoint 演示文稿</vt:lpstr>
      <vt:lpstr>表 9.3       控制电机旋转方式 </vt:lpstr>
      <vt:lpstr>9.3.2 直流电机驱动程序</vt:lpstr>
      <vt:lpstr>9.3.2 直流电机驱动程序</vt:lpstr>
      <vt:lpstr>2、控制直流电机转动和停止的接口函数 </vt:lpstr>
      <vt:lpstr>9.3.3 直流电机用户应用程序</vt:lpstr>
      <vt:lpstr>PowerPoint 演示文稿</vt:lpstr>
      <vt:lpstr>9.4.1  嵌入式系统控制步进电机 </vt:lpstr>
      <vt:lpstr>9.4.2　步进电机驱动程序设计</vt:lpstr>
      <vt:lpstr>2、设备初始化 </vt:lpstr>
      <vt:lpstr>PowerPoint 演示文稿</vt:lpstr>
      <vt:lpstr>3、定义设备数据结构</vt:lpstr>
      <vt:lpstr>4、对电机设备控制的ioctl( ) 函数 </vt:lpstr>
      <vt:lpstr>PowerPoint 演示文稿</vt:lpstr>
      <vt:lpstr>（3）为控制电机旋转，对数组赋值 </vt:lpstr>
      <vt:lpstr>9.4.4　步进电机用户应用程序设计 </vt:lpstr>
      <vt:lpstr>PowerPoint 演示文稿</vt:lpstr>
      <vt:lpstr> 数码管所组成的数字由7段LED组成，另外还有一个发光的小数点。这8个发光二极管分别为a、b、c、d、e、f、g段和DP点。其实物、分段编号及连线示意图如图9.14所示。 </vt:lpstr>
      <vt:lpstr>PowerPoint 演示文稿</vt:lpstr>
      <vt:lpstr>PowerPoint 演示文稿</vt:lpstr>
      <vt:lpstr>（2）用户空间与内核空间操作接口</vt:lpstr>
      <vt:lpstr>（3）数码管显示数字的SERIAL_LED_write（ ）函数模块 </vt:lpstr>
      <vt:lpstr>2、数字显示函数</vt:lpstr>
      <vt:lpstr>2、数字显示函数</vt:lpstr>
      <vt:lpstr>3、函数write_byte(int data) 显示数字情况分析</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海波</cp:lastModifiedBy>
  <cp:revision>2420</cp:revision>
  <cp:lastPrinted>2018-11-30T15:36:00Z</cp:lastPrinted>
  <dcterms:created xsi:type="dcterms:W3CDTF">2011-03-10T01:48:00Z</dcterms:created>
  <dcterms:modified xsi:type="dcterms:W3CDTF">2021-06-22T13:23:45Z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D5D18B6F5C404FF1A3311CF230211542</vt:lpwstr>
  </property>
</Properties>
</file>