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activeX/activeX1.xml" ContentType="application/vnd.ms-office.activeX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748" r:id="rId2"/>
    <p:sldId id="846" r:id="rId3"/>
    <p:sldId id="711" r:id="rId4"/>
    <p:sldId id="852" r:id="rId5"/>
    <p:sldId id="853" r:id="rId6"/>
    <p:sldId id="854" r:id="rId7"/>
    <p:sldId id="855" r:id="rId8"/>
    <p:sldId id="856" r:id="rId9"/>
    <p:sldId id="857" r:id="rId10"/>
    <p:sldId id="858" r:id="rId11"/>
    <p:sldId id="859" r:id="rId12"/>
    <p:sldId id="860" r:id="rId13"/>
    <p:sldId id="893" r:id="rId14"/>
    <p:sldId id="894" r:id="rId15"/>
    <p:sldId id="896" r:id="rId16"/>
    <p:sldId id="897" r:id="rId17"/>
    <p:sldId id="895" r:id="rId18"/>
    <p:sldId id="861" r:id="rId19"/>
    <p:sldId id="898" r:id="rId20"/>
    <p:sldId id="889" r:id="rId21"/>
    <p:sldId id="890" r:id="rId22"/>
    <p:sldId id="863" r:id="rId23"/>
    <p:sldId id="864" r:id="rId24"/>
    <p:sldId id="865" r:id="rId25"/>
    <p:sldId id="866" r:id="rId26"/>
    <p:sldId id="867" r:id="rId27"/>
    <p:sldId id="868" r:id="rId28"/>
    <p:sldId id="869" r:id="rId29"/>
    <p:sldId id="870" r:id="rId30"/>
    <p:sldId id="871" r:id="rId31"/>
    <p:sldId id="872" r:id="rId32"/>
    <p:sldId id="891" r:id="rId33"/>
    <p:sldId id="892" r:id="rId34"/>
    <p:sldId id="875" r:id="rId35"/>
    <p:sldId id="876" r:id="rId36"/>
    <p:sldId id="877" r:id="rId37"/>
    <p:sldId id="878" r:id="rId38"/>
    <p:sldId id="879" r:id="rId39"/>
    <p:sldId id="880" r:id="rId40"/>
    <p:sldId id="881" r:id="rId41"/>
    <p:sldId id="882" r:id="rId42"/>
    <p:sldId id="883" r:id="rId43"/>
    <p:sldId id="884" r:id="rId44"/>
    <p:sldId id="885" r:id="rId45"/>
    <p:sldId id="886" r:id="rId46"/>
    <p:sldId id="887" r:id="rId47"/>
    <p:sldId id="845" r:id="rId48"/>
    <p:sldId id="904" r:id="rId49"/>
    <p:sldId id="899" r:id="rId50"/>
    <p:sldId id="900" r:id="rId51"/>
    <p:sldId id="901" r:id="rId52"/>
    <p:sldId id="902" r:id="rId53"/>
    <p:sldId id="903" r:id="rId54"/>
    <p:sldId id="771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0000FF"/>
    <a:srgbClr val="E20000"/>
    <a:srgbClr val="E46C0A"/>
    <a:srgbClr val="990000"/>
    <a:srgbClr val="88A705"/>
    <a:srgbClr val="FFFFFF"/>
    <a:srgbClr val="DBDBDB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84797" autoAdjust="0"/>
  </p:normalViewPr>
  <p:slideViewPr>
    <p:cSldViewPr>
      <p:cViewPr varScale="1">
        <p:scale>
          <a:sx n="96" d="100"/>
          <a:sy n="96" d="100"/>
        </p:scale>
        <p:origin x="101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0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7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69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线接口单元是为处理器提供与外部连接的接口，指令预取单元是进行先读取指令，指令译码单元是从指令预取队列中取指令，译码成微指令代码，经译码后的指令存放在指令队列中。指令队列是按照先进先出的顺序，可以存放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条译码后的指令。一条指令的译码时间就是一个时钟周期。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889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129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逻辑地址是编译器在编译程序的时候，会生成代码段和数据段，然后将所有的代码都放到代码段中，所有的数据都放到数据段中，并且他们都会有自己的逻辑地址。线性地址是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加载程序后，会为程序分配内存，分配的内存为代码段内存和数据段内存。代码段内存的基址保存在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中，数据段内存的基址保存在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中。段基址加上逻辑地址等于线性地址。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12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114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完成一条指令的功能最多需要经历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个阶段：驱逐舰、译码、取操作数据、执行和保存操作数。总线接口单元、指令预取单元、指令译码单元和执行法规单元构成了指令流水线，分段单元和分页单元以及总线接口单元构成了地址变换的流水线。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941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294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奔腾设计了两条指令流水线，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流水线和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流水线。整数指令是在</a:t>
            </a:r>
            <a:r>
              <a:rPr lang="en-US" altLang="zh-CN" dirty="0" smtClean="0"/>
              <a:t>U</a:t>
            </a:r>
            <a:r>
              <a:rPr lang="zh-CN" altLang="en-US" dirty="0" smtClean="0"/>
              <a:t>流水线上执行的，浮点指令是在</a:t>
            </a:r>
            <a:r>
              <a:rPr lang="en-US" altLang="zh-CN" dirty="0" smtClean="0"/>
              <a:t>V</a:t>
            </a:r>
            <a:r>
              <a:rPr lang="zh-CN" altLang="en-US" dirty="0" smtClean="0"/>
              <a:t>流水线上执行的。在一定条件下，奔腾允许在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在一个时钟周期中同时运行两条整数指令，或者一条浮点指令。因此，奔腾采用超标量流水线技术可以提高性能。奔腾芯片中还集成了两个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8KB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的高速缓冲存储器，一个用于高速缓冲指令的指令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，另一个用于高速缓冲数据的数据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，这个就是分离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结构。这样是为了更好地与超标量流水线配合，减少存储器争用的情况。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30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47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66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656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我们先来看看这个通用寄存器，实际上这个寄存器就是我们的计算机，我们用计算机就是用这些寄存器，处理器里面就是用的这些</a:t>
            </a:r>
            <a:r>
              <a:rPr lang="en-US" altLang="zh-CN" dirty="0" smtClean="0"/>
              <a:t>AX,BX,CX</a:t>
            </a:r>
            <a:r>
              <a:rPr lang="zh-CN" altLang="en-US" dirty="0" smtClean="0"/>
              <a:t>寄存器。最早的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位寄存器，也就是</a:t>
            </a:r>
            <a:r>
              <a:rPr lang="en-US" altLang="zh-CN" dirty="0" smtClean="0"/>
              <a:t>8008</a:t>
            </a:r>
            <a:r>
              <a:rPr lang="zh-CN" altLang="en-US" dirty="0" smtClean="0"/>
              <a:t>时代，</a:t>
            </a:r>
            <a:r>
              <a:rPr lang="en-US" altLang="zh-CN" dirty="0" smtClean="0"/>
              <a:t>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CL,DL</a:t>
            </a:r>
            <a:r>
              <a:rPr lang="zh-CN" altLang="en-US" dirty="0" smtClean="0"/>
              <a:t>这四个就是最常用的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位寄存器。后来发展到十六位的，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时代增加了高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AH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</a:t>
            </a:r>
            <a:r>
              <a:rPr lang="zh-CN" altLang="en-US" dirty="0" smtClean="0"/>
              <a:t>寄存器。我们经常把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</a:t>
            </a:r>
            <a:r>
              <a:rPr lang="zh-CN" altLang="en-US" dirty="0" smtClean="0"/>
              <a:t>叫做低八位、</a:t>
            </a:r>
            <a:r>
              <a:rPr lang="en-US" altLang="zh-CN" dirty="0" smtClean="0"/>
              <a:t>AH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BH</a:t>
            </a:r>
            <a:r>
              <a:rPr lang="zh-CN" altLang="en-US" dirty="0" smtClean="0"/>
              <a:t>叫做高八位，那么</a:t>
            </a:r>
            <a:r>
              <a:rPr lang="en-US" altLang="zh-CN" dirty="0" smtClean="0"/>
              <a:t>AH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</a:t>
            </a:r>
            <a:r>
              <a:rPr lang="zh-CN" altLang="en-US" dirty="0" smtClean="0"/>
              <a:t>共同组织起来就变成了</a:t>
            </a:r>
            <a:r>
              <a:rPr lang="en-US" altLang="zh-CN" dirty="0" smtClean="0"/>
              <a:t>AX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AX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位的。然后到了</a:t>
            </a:r>
            <a:r>
              <a:rPr lang="en-US" altLang="zh-CN" dirty="0" smtClean="0"/>
              <a:t>386</a:t>
            </a:r>
            <a:r>
              <a:rPr lang="zh-CN" altLang="en-US" dirty="0" smtClean="0"/>
              <a:t>时代，</a:t>
            </a:r>
            <a:r>
              <a:rPr lang="en-US" altLang="zh-CN" dirty="0" smtClean="0"/>
              <a:t>386</a:t>
            </a:r>
            <a:r>
              <a:rPr lang="zh-CN" altLang="en-US" dirty="0" smtClean="0"/>
              <a:t>时代正式进入了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位的时代，在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位的时代就加上了</a:t>
            </a:r>
            <a:r>
              <a:rPr lang="en-US" altLang="zh-CN" dirty="0" smtClean="0"/>
              <a:t>EAX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位变成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位的。 应用在计算机中还有一些叫指针的概念。什么叫指针，就是一个地址，这个地址在不断地变化的。这个叫源地址寄存器</a:t>
            </a:r>
            <a:r>
              <a:rPr lang="en-US" altLang="zh-CN" dirty="0" smtClean="0"/>
              <a:t>ES</a:t>
            </a:r>
            <a:r>
              <a:rPr lang="zh-CN" altLang="en-US" dirty="0" smtClean="0"/>
              <a:t>，这个就是我们的目的地址寄存器</a:t>
            </a:r>
            <a:r>
              <a:rPr lang="en-US" altLang="zh-CN" dirty="0" smtClean="0"/>
              <a:t>EDI</a:t>
            </a:r>
            <a:r>
              <a:rPr lang="zh-CN" altLang="en-US" dirty="0" smtClean="0"/>
              <a:t>。我们这门课主要用的是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位的寄存器，像</a:t>
            </a:r>
            <a:r>
              <a:rPr lang="en-US" altLang="zh-CN" dirty="0" smtClean="0"/>
              <a:t>EAX,EBX</a:t>
            </a:r>
            <a:r>
              <a:rPr lang="zh-CN" altLang="en-US" dirty="0" smtClean="0"/>
              <a:t>这些寄存器。这个就是我们的通用寄存器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632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736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我们通用寄存器它有一些比较固定的用法。比如说这个</a:t>
            </a:r>
            <a:r>
              <a:rPr lang="en-US" altLang="zh-CN" dirty="0" smtClean="0"/>
              <a:t>EAX</a:t>
            </a:r>
            <a:r>
              <a:rPr lang="zh-CN" altLang="en-US" dirty="0" smtClean="0"/>
              <a:t>就是累加器，什么叫累加器，就是用来做加法的 。</a:t>
            </a:r>
            <a:r>
              <a:rPr lang="en-US" altLang="zh-CN" dirty="0" smtClean="0"/>
              <a:t>EBX</a:t>
            </a:r>
            <a:r>
              <a:rPr lang="zh-CN" altLang="en-US" dirty="0" smtClean="0"/>
              <a:t>是基址寄存器，基本上这些寄存器都是以英文字母作为它的基本含义的，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就是基址，基础的意思。</a:t>
            </a:r>
            <a:r>
              <a:rPr lang="en-US" altLang="zh-CN" dirty="0" smtClean="0"/>
              <a:t>ECX</a:t>
            </a:r>
            <a:r>
              <a:rPr lang="zh-CN" altLang="en-US" dirty="0" smtClean="0"/>
              <a:t>就是一个计数器，</a:t>
            </a:r>
            <a:r>
              <a:rPr lang="en-US" altLang="zh-CN" dirty="0" smtClean="0"/>
              <a:t>EDX</a:t>
            </a:r>
            <a:r>
              <a:rPr lang="zh-CN" altLang="en-US" dirty="0" smtClean="0"/>
              <a:t>是数据寄存器，</a:t>
            </a:r>
            <a:r>
              <a:rPr lang="en-US" altLang="zh-CN" dirty="0" smtClean="0"/>
              <a:t>ESI</a:t>
            </a:r>
            <a:r>
              <a:rPr lang="zh-CN" altLang="en-US" dirty="0" smtClean="0"/>
              <a:t>是源编制寄存器，</a:t>
            </a:r>
            <a:r>
              <a:rPr lang="en-US" altLang="zh-CN" dirty="0" smtClean="0"/>
              <a:t>EDI</a:t>
            </a:r>
            <a:r>
              <a:rPr lang="zh-CN" altLang="en-US" dirty="0" smtClean="0"/>
              <a:t>是目的变址寄存器。他们两是一对寄存器。</a:t>
            </a:r>
            <a:r>
              <a:rPr lang="en-US" altLang="zh-CN" dirty="0" smtClean="0"/>
              <a:t>EBP</a:t>
            </a:r>
            <a:r>
              <a:rPr lang="zh-CN" altLang="en-US" dirty="0" smtClean="0"/>
              <a:t>是基址指针，这个是我们专门用来访问堆栈用的。那么</a:t>
            </a:r>
            <a:r>
              <a:rPr lang="en-US" altLang="zh-CN" dirty="0" smtClean="0"/>
              <a:t>ESP</a:t>
            </a:r>
            <a:r>
              <a:rPr lang="zh-CN" altLang="en-US" dirty="0" smtClean="0"/>
              <a:t>是什么呢，</a:t>
            </a:r>
            <a:r>
              <a:rPr lang="en-US" altLang="zh-CN" dirty="0" smtClean="0"/>
              <a:t>ESP</a:t>
            </a:r>
            <a:r>
              <a:rPr lang="zh-CN" altLang="en-US" dirty="0" smtClean="0"/>
              <a:t>是堆栈指针，这个堆栈在计算机里面应用的比较多，如果没有这个堆栈技术哈，计算机技术可能还停留在二十多年前的水平。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853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1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这个就是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位的标志寄存器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，这里把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位寄存器于画成了三十二间房间，每个房间呢就对应一个二进制数。这个二进制数有的有名字有的没有名字。不管有没有名字，它都有自己的含义。下面我们一起来看一下。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584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02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这个是控制标志，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位的控制标志只有一个，那就是方向标志</a:t>
            </a:r>
            <a:r>
              <a:rPr lang="en-US" altLang="zh-CN" dirty="0" smtClean="0"/>
              <a:t>DF</a:t>
            </a:r>
            <a:r>
              <a:rPr lang="zh-CN" altLang="en-US" dirty="0" smtClean="0"/>
              <a:t>。方向标志它仅用于串操作指令，控制地址的变化方向。当</a:t>
            </a:r>
            <a:r>
              <a:rPr lang="en-US" altLang="zh-CN" dirty="0" smtClean="0"/>
              <a:t>DF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的时候，它就从低地址向高地址处理数据，当</a:t>
            </a:r>
            <a:r>
              <a:rPr lang="en-US" altLang="zh-CN" dirty="0" smtClean="0"/>
              <a:t>DF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的时候，它就从高地址向低地址处理数据。执行</a:t>
            </a:r>
            <a:r>
              <a:rPr lang="en-US" altLang="zh-CN" dirty="0" smtClean="0"/>
              <a:t>CLD</a:t>
            </a:r>
            <a:r>
              <a:rPr lang="zh-CN" altLang="en-US" dirty="0" smtClean="0"/>
              <a:t>指令就可以把</a:t>
            </a:r>
            <a:r>
              <a:rPr lang="en-US" altLang="zh-CN" dirty="0" smtClean="0"/>
              <a:t>DF</a:t>
            </a:r>
            <a:r>
              <a:rPr lang="zh-CN" altLang="en-US" dirty="0" smtClean="0"/>
              <a:t>的值设置为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STD</a:t>
            </a:r>
            <a:r>
              <a:rPr lang="zh-CN" altLang="en-US" dirty="0" smtClean="0"/>
              <a:t>指令就可以把</a:t>
            </a:r>
            <a:r>
              <a:rPr lang="en-US" altLang="zh-CN" dirty="0" smtClean="0"/>
              <a:t>DF</a:t>
            </a:r>
            <a:r>
              <a:rPr lang="zh-CN" altLang="en-US" dirty="0" smtClean="0"/>
              <a:t>的值设置为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3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332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刚刚讲了通用寄存器，现在我们来讲讲专用寄存器，专用寄存器主要包括指令指针寄存器</a:t>
            </a:r>
            <a:r>
              <a:rPr lang="en-US" altLang="zh-CN" dirty="0" smtClean="0"/>
              <a:t>EIP</a:t>
            </a:r>
            <a:r>
              <a:rPr lang="zh-CN" altLang="en-US" dirty="0" smtClean="0"/>
              <a:t>、段寄存器和一些其他寄存器。我们先来看指令指针寄存器</a:t>
            </a:r>
            <a:r>
              <a:rPr lang="en-US" altLang="zh-CN" dirty="0" smtClean="0"/>
              <a:t>EIP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I</a:t>
            </a:r>
            <a:r>
              <a:rPr lang="zh-CN" altLang="en-US" dirty="0" smtClean="0"/>
              <a:t>代表的是指令，这个</a:t>
            </a:r>
            <a:r>
              <a:rPr lang="en-US" altLang="zh-CN" dirty="0" smtClean="0"/>
              <a:t>P</a:t>
            </a:r>
            <a:r>
              <a:rPr lang="zh-CN" altLang="en-US" dirty="0" smtClean="0"/>
              <a:t>代表的是指针，这个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代表的是指令指针，是表示的指令目前执行到的地址，也就是说我这个指针指向哪里，我的这个计算机寄存器就执行到哪里。</a:t>
            </a:r>
            <a:endParaRPr lang="en-US" altLang="zh-CN" dirty="0" smtClean="0"/>
          </a:p>
          <a:p>
            <a:r>
              <a:rPr lang="zh-CN" altLang="en-US" dirty="0" smtClean="0"/>
              <a:t>下面是段寄存器，我们要进行分段，那要分几个段呢</a:t>
            </a:r>
            <a:r>
              <a:rPr lang="en-US" altLang="zh-CN" dirty="0" smtClean="0"/>
              <a:t>?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086</a:t>
            </a:r>
            <a:r>
              <a:rPr lang="zh-CN" altLang="en-US" dirty="0" smtClean="0"/>
              <a:t>时代分了四个段，到后来在</a:t>
            </a:r>
            <a:r>
              <a:rPr lang="en-US" altLang="zh-CN" dirty="0" smtClean="0"/>
              <a:t>386</a:t>
            </a:r>
            <a:r>
              <a:rPr lang="zh-CN" altLang="en-US" dirty="0" smtClean="0"/>
              <a:t>之后又增加了两个段。实际上我们这门课只需要前面这四个段就行了，</a:t>
            </a:r>
            <a:r>
              <a:rPr lang="en-US" altLang="zh-CN" dirty="0" smtClean="0"/>
              <a:t>CS</a:t>
            </a:r>
            <a:r>
              <a:rPr lang="zh-CN" altLang="en-US" dirty="0" smtClean="0"/>
              <a:t>叫代码段，</a:t>
            </a:r>
            <a:r>
              <a:rPr lang="en-US" altLang="zh-CN" dirty="0" smtClean="0"/>
              <a:t>DS</a:t>
            </a:r>
            <a:r>
              <a:rPr lang="zh-CN" altLang="en-US" dirty="0" smtClean="0"/>
              <a:t>叫数据段，</a:t>
            </a:r>
            <a:r>
              <a:rPr lang="en-US" altLang="zh-CN" dirty="0" smtClean="0"/>
              <a:t>SS</a:t>
            </a:r>
            <a:r>
              <a:rPr lang="zh-CN" altLang="en-US" dirty="0" smtClean="0"/>
              <a:t>叫堆栈段，</a:t>
            </a:r>
            <a:r>
              <a:rPr lang="en-US" altLang="zh-CN" dirty="0" smtClean="0"/>
              <a:t>ES</a:t>
            </a:r>
            <a:r>
              <a:rPr lang="zh-CN" altLang="en-US" dirty="0" smtClean="0"/>
              <a:t>是附加段。这四个段，每个段会有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位的存储空间。那什么叫段？我给大家举个例子，比如说有个乡村小学可能只有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学生，你说还分班吗？一年级坐第一排，二年级坐第二排，我先给一年的上，然后再给二年级的上。那学校人数多了，怎么办？我们就要开始分班，分班还好说，到我们我们这个阶段，还要分学院。因为人太多了，管理不过来，就需要分开管理，这个就是分段管理。段寄存的作用就是把程序的各个部分放在相应的段中。</a:t>
            </a:r>
            <a:endParaRPr lang="en-US" altLang="zh-CN" dirty="0" smtClean="0"/>
          </a:p>
          <a:p>
            <a:r>
              <a:rPr lang="zh-CN" altLang="en-US" dirty="0" smtClean="0"/>
              <a:t>还有一些其他寄存器，像浮点寄存器、多媒体寄存器，还有系统专用寄存器。</a:t>
            </a:r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281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20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14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729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Intel32</a:t>
            </a:r>
            <a:r>
              <a:rPr lang="zh-CN" altLang="en-US" dirty="0" smtClean="0"/>
              <a:t>位处理器支持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种基本的工作方式，保护方式、实地址方式和系统管理方式。它们决定了可以使用的指令和特性，并且它们的存储管理方法也不同。我们先来看第一种，保护方式。保护方式是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位处理器固有的工作状态，可以充分利用其强大的段页式存储管理以及特权与保护能力。并且可以使用全部</a:t>
            </a:r>
            <a:r>
              <a:rPr lang="en-US" altLang="zh-CN" dirty="0" smtClean="0"/>
              <a:t>32</a:t>
            </a:r>
            <a:r>
              <a:rPr lang="zh-CN" altLang="en-US" dirty="0" smtClean="0"/>
              <a:t>条地址总线，可寻址</a:t>
            </a:r>
            <a:r>
              <a:rPr lang="en-US" altLang="zh-CN" dirty="0" smtClean="0"/>
              <a:t>4GB</a:t>
            </a:r>
            <a:r>
              <a:rPr lang="zh-CN" altLang="en-US" dirty="0" smtClean="0"/>
              <a:t>物理存储器。在该保护方式下，可以使用平展或者段式存储模型，同时还具有直接执行实地址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软件的能力，我们把这种特性称为虚拟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方式，之前我们在讲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的时候，就给大家提过这个虚拟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工作方式，大家还有影响没有？虚拟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工作方式它并不是处理器的一种工作方式，他只是提供一种在保护方式下类似于实地址方式的运行环境。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第二种是实地址方式，它实现了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相同的程序设计环境，只能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寻址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物理存储器空间，每个段不超过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64KB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，但可以使用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位寄存器、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位操作数和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位寻址方式，相当于可以进行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位处理的快速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。实地址工作方式只能支持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实地址存储模型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第三种是系统管理方式：它为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操作系统和核心程序提供节能和系统安全管理等机制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261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375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278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5348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54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4243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3502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2754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10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4846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41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5339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07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57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13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20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02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107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8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ADA52B7-FDCE-4A66-B899-60363867A990}" type="datetime1">
              <a:rPr lang="zh-CN" altLang="en-US" smtClean="0"/>
              <a:pPr>
                <a:defRPr/>
              </a:pPr>
              <a:t>2020/9/22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84C9B-5151-4DDF-B08D-42B273192CED}" type="slidenum">
              <a:rPr lang="zh-CN" altLang="en-US" smtClean="0"/>
              <a:pPr>
                <a:defRPr/>
              </a:pPr>
              <a:t>54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341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5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39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71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297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下面是指令预取，实际上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处理器的指令读取就是指令预取。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处理器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维护着长度为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个字节的指令队列，按照“先进先出”的方式进行工作。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单元进行指令的译码和执行指令，同时呢，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BIU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单元也在读取后续的指令。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BIU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两个单元相互独立，分别完成各自的操作，可以并行操作。换句话说就是在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单元对一个指令进行译码执行时，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BIU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单元可以同时对后续指令进行读取，因此，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处理器的指令读取实际上是指令预取。而且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的这种结构具有最简单的指令流水线技术，它可以节省处理器的大量取指时间，提高了工作效率。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微机原理与接口技术－－基于IA-32处理器和32位汇编语言·第4版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BFE2BB-A17B-4A6F-B825-95D8DFCCCF9A}" type="datetime2">
              <a:rPr lang="zh-CN" altLang="en-US" smtClean="0"/>
              <a:pPr/>
              <a:t>2020年9月22日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第2章 处理器结构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90B23-3385-484D-A248-D3293C39488A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74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首页">
    <p:bg>
      <p:bgPr>
        <a:blipFill dpi="0" rotWithShape="1">
          <a:blip r:embed="rId2" cstate="print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73" y="692256"/>
            <a:ext cx="3383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中国人力资源管理的四个阶段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第三章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45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人力资源从业概述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440248" y="692254"/>
            <a:ext cx="291556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职业发展前景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9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人力资源从业概述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440249" y="692254"/>
            <a:ext cx="309553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如何成为顶尖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高手？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5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017706" y="692696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的七大通病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314661" y="692696"/>
            <a:ext cx="3095539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8314661" y="1052736"/>
            <a:ext cx="3095539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人力资源从业概述</a:t>
            </a:r>
          </a:p>
        </p:txBody>
      </p:sp>
      <p:sp>
        <p:nvSpPr>
          <p:cNvPr id="8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40249" y="692254"/>
            <a:ext cx="309553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如何成为顶尖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高手？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2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BD113-544D-42C8-A1A8-4157321161CD}" type="datetimeFigureOut">
              <a:rPr lang="zh-CN" altLang="en-US"/>
              <a:pPr>
                <a:defRPr/>
              </a:pPr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A4149-6E4A-4024-A1F5-EA955721A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1" y="644525"/>
            <a:ext cx="10397067" cy="839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7039"/>
            <a:ext cx="10363200" cy="4611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4417" y="6524625"/>
            <a:ext cx="10261600" cy="273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130440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7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CONTENTS</a:t>
            </a:r>
          </a:p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PAGE</a:t>
            </a:r>
            <a:endParaRPr lang="en-US" altLang="zh-CN" sz="16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3504508" y="1707158"/>
            <a:ext cx="6911975" cy="1092200"/>
            <a:chOff x="0" y="0"/>
            <a:chExt cx="4354" cy="6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3504508" y="2772370"/>
            <a:ext cx="6911975" cy="1092200"/>
            <a:chOff x="0" y="0"/>
            <a:chExt cx="4354" cy="688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3504508" y="3810595"/>
            <a:ext cx="6911975" cy="1092200"/>
            <a:chOff x="0" y="0"/>
            <a:chExt cx="4354" cy="688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 userDrawn="1"/>
        </p:nvGrpSpPr>
        <p:grpSpPr bwMode="auto">
          <a:xfrm>
            <a:off x="3504508" y="4875808"/>
            <a:ext cx="6911975" cy="1092200"/>
            <a:chOff x="0" y="0"/>
            <a:chExt cx="4354" cy="688"/>
          </a:xfrm>
        </p:grpSpPr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4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6" name="TextBox 1"/>
          <p:cNvSpPr txBox="1"/>
          <p:nvPr userDrawn="1"/>
        </p:nvSpPr>
        <p:spPr>
          <a:xfrm>
            <a:off x="4195069" y="1700811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第一部分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65"/>
          <p:cNvSpPr txBox="1"/>
          <p:nvPr userDrawn="1"/>
        </p:nvSpPr>
        <p:spPr>
          <a:xfrm>
            <a:off x="4204597" y="2770788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66"/>
          <p:cNvSpPr txBox="1"/>
          <p:nvPr userDrawn="1"/>
        </p:nvSpPr>
        <p:spPr>
          <a:xfrm>
            <a:off x="4204597" y="3818537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第三部分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67"/>
          <p:cNvSpPr txBox="1"/>
          <p:nvPr userDrawn="1"/>
        </p:nvSpPr>
        <p:spPr>
          <a:xfrm>
            <a:off x="4204597" y="4878988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第四部分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64"/>
          <p:cNvSpPr txBox="1"/>
          <p:nvPr userDrawn="1"/>
        </p:nvSpPr>
        <p:spPr>
          <a:xfrm>
            <a:off x="6647761" y="1924645"/>
            <a:ext cx="34575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资源与人力资源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69"/>
          <p:cNvSpPr txBox="1"/>
          <p:nvPr userDrawn="1"/>
        </p:nvSpPr>
        <p:spPr>
          <a:xfrm>
            <a:off x="6662049" y="2989858"/>
            <a:ext cx="34575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人事管理与人力资源管理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70"/>
          <p:cNvSpPr txBox="1"/>
          <p:nvPr userDrawn="1"/>
        </p:nvSpPr>
        <p:spPr>
          <a:xfrm>
            <a:off x="6662043" y="4056658"/>
            <a:ext cx="374491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中国人力资源管理的四个阶段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71"/>
          <p:cNvSpPr txBox="1"/>
          <p:nvPr userDrawn="1"/>
        </p:nvSpPr>
        <p:spPr>
          <a:xfrm>
            <a:off x="6662045" y="5104408"/>
            <a:ext cx="34559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人力资源从业概述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68"/>
          <p:cNvSpPr txBox="1"/>
          <p:nvPr userDrawn="1"/>
        </p:nvSpPr>
        <p:spPr>
          <a:xfrm>
            <a:off x="2235113" y="2672365"/>
            <a:ext cx="923330" cy="2973387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4800" b="1" dirty="0">
              <a:solidFill>
                <a:srgbClr val="00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5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7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TRANSITION PAGE</a:t>
            </a:r>
            <a:endParaRPr lang="en-US" altLang="zh-CN" sz="16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5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资源与人力资源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第一部分</a:t>
            </a: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88288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2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资源与人力资源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第一部分</a:t>
            </a: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67176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2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030560"/>
            <a:ext cx="11074400" cy="56388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09084" y="125412"/>
            <a:ext cx="10363200" cy="6365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资源与人力资源</a:t>
            </a:r>
          </a:p>
        </p:txBody>
      </p:sp>
      <p:sp>
        <p:nvSpPr>
          <p:cNvPr id="8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第一章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188288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人力资源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1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人事管理与人力资源管理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088151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人事管理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56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人事管理与人力资源管理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088151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人力资源管理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人事管理与人力资源管理</a:t>
            </a:r>
          </a:p>
        </p:txBody>
      </p:sp>
      <p:sp>
        <p:nvSpPr>
          <p:cNvPr id="7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0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6746465">
            <a:off x="5734413" y="6451453"/>
            <a:ext cx="720000" cy="719625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554163" y="6741368"/>
            <a:ext cx="5634665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0" y="6741368"/>
            <a:ext cx="5634665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/>
          <p:cNvSpPr/>
          <p:nvPr/>
        </p:nvSpPr>
        <p:spPr>
          <a:xfrm>
            <a:off x="5626604" y="6343232"/>
            <a:ext cx="935617" cy="936104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TextBox 15"/>
          <p:cNvSpPr txBox="1"/>
          <p:nvPr/>
        </p:nvSpPr>
        <p:spPr>
          <a:xfrm>
            <a:off x="5894212" y="653199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52464" y="928670"/>
            <a:ext cx="10715700" cy="1588"/>
          </a:xfrm>
          <a:prstGeom prst="line">
            <a:avLst/>
          </a:prstGeom>
          <a:ln w="1016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" descr="C:\Users\Puhb\Pictures\川农图片\川农图标.jpg"/>
          <p:cNvPicPr>
            <a:picLocks noChangeAspect="1" noChangeArrowheads="1"/>
          </p:cNvPicPr>
          <p:nvPr/>
        </p:nvPicPr>
        <p:blipFill>
          <a:blip r:embed="rId5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9336" y="116632"/>
            <a:ext cx="785818" cy="78581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7" r:id="rId2"/>
    <p:sldLayoutId id="2147483680" r:id="rId3"/>
    <p:sldLayoutId id="2147483666" r:id="rId4"/>
    <p:sldLayoutId id="2147483686" r:id="rId5"/>
    <p:sldLayoutId id="2147483681" r:id="rId6"/>
    <p:sldLayoutId id="2147483682" r:id="rId7"/>
    <p:sldLayoutId id="2147483650" r:id="rId8"/>
    <p:sldLayoutId id="2147483683" r:id="rId9"/>
    <p:sldLayoutId id="2147483673" r:id="rId10"/>
    <p:sldLayoutId id="2147483684" r:id="rId11"/>
    <p:sldLayoutId id="2147483685" r:id="rId12"/>
    <p:sldLayoutId id="2147483677" r:id="rId13"/>
    <p:sldLayoutId id="2147483655" r:id="rId14"/>
    <p:sldLayoutId id="2147483688" r:id="rId15"/>
    <p:sldLayoutId id="2147483689" r:id="rId16"/>
    <p:sldLayoutId id="2147483690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13" r:id="rId37"/>
    <p:sldLayoutId id="2147483716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4" r:id="rId46"/>
    <p:sldLayoutId id="2147483725" r:id="rId47"/>
    <p:sldLayoutId id="2147483726" r:id="rId48"/>
    <p:sldLayoutId id="2147483727" r:id="rId49"/>
    <p:sldLayoutId id="2147483728" r:id="rId5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#-1,-1,NEXT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551384" y="404664"/>
            <a:ext cx="11668164" cy="3093494"/>
          </a:xfrm>
          <a:prstGeom prst="rect">
            <a:avLst/>
          </a:prstGeom>
          <a:extLst/>
        </p:spPr>
        <p:txBody>
          <a:bodyPr/>
          <a:lstStyle/>
          <a:p>
            <a:pPr marL="914400" lvl="0" indent="-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6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微机原理与接口技术</a:t>
            </a:r>
            <a:endParaRPr lang="en-US" altLang="zh-CN" sz="3600" dirty="0" smtClean="0">
              <a:solidFill>
                <a:srgbClr val="FFFF00"/>
              </a:solidFill>
              <a:effectLst>
                <a:glow rad="139700">
                  <a:srgbClr val="FF0000"/>
                </a:glow>
              </a:effectLst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914400" indent="-9144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88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第 </a:t>
            </a:r>
            <a:r>
              <a:rPr lang="en-US" altLang="zh-CN" sz="88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2 </a:t>
            </a:r>
            <a:r>
              <a:rPr lang="zh-CN" altLang="en-US" sz="88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章  处理器结构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总线接口单元和执行单元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802168" cy="56388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总线接口单元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指令队列、指令指针、段寄存器、地址加法器和总线控制逻辑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管理与系统总线的接口，负责对存储器和外设访问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执行单元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、通用寄存器、标志寄存器和控制电路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负责指令译码、数据运算和指令执行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指令执行的两个主要阶段：取指和执行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取指：从主存取出指令代码进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入处理器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执行：译码指令、并发出有关控制信号实现指令功能</a:t>
            </a: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总线接口单元和执行单元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指令预取（</a:t>
            </a:r>
            <a:r>
              <a:rPr lang="en-US" altLang="zh-CN" dirty="0" err="1"/>
              <a:t>Prefetch</a:t>
            </a:r>
            <a:r>
              <a:rPr lang="zh-CN" altLang="en-US" dirty="0"/>
              <a:t>）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160" y="980728"/>
            <a:ext cx="11521280" cy="526558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处理器的指令读取，实际上是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指令预取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处理器维护着长度为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个字节的指令队列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EU单元译码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、执行指令，同时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BIU单元读取后续指令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两个单元相互独立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，分别完成各自的操作，可以并行操作。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单元对一个指令进行译码执行时，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单元可以同时对后续指令进行读取，因此，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处理器的指令读取实际上是指令预取。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最简单的指令流水线技术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节省许多取指时间，提高了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工作效率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指令预取（</a:t>
            </a:r>
            <a:r>
              <a:rPr lang="en-US" altLang="zh-CN" sz="4000" b="1" kern="0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Prefetch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2.1.3 80386</a:t>
            </a:r>
            <a:r>
              <a:rPr lang="zh-CN" altLang="en-US" dirty="0"/>
              <a:t>的功能结构</a:t>
            </a:r>
          </a:p>
        </p:txBody>
      </p:sp>
      <p:sp>
        <p:nvSpPr>
          <p:cNvPr id="499717" name="AutoShape 5"/>
          <p:cNvSpPr>
            <a:spLocks noChangeArrowheads="1"/>
          </p:cNvSpPr>
          <p:nvPr/>
        </p:nvSpPr>
        <p:spPr bwMode="auto">
          <a:xfrm>
            <a:off x="1559496" y="5823370"/>
            <a:ext cx="9068387" cy="485950"/>
          </a:xfrm>
          <a:prstGeom prst="flowChartAlternateProcess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各功能部件可以并行工作，进行流水线处理</a:t>
            </a:r>
          </a:p>
        </p:txBody>
      </p:sp>
      <p:pic>
        <p:nvPicPr>
          <p:cNvPr id="8" name="Picture 5" descr="fig02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124744"/>
            <a:ext cx="10485905" cy="45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对角圆角矩形 4"/>
          <p:cNvSpPr/>
          <p:nvPr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2.1.3 80386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的功能结构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2.1.3 80386</a:t>
            </a:r>
            <a:r>
              <a:rPr lang="zh-CN" altLang="en-US" dirty="0"/>
              <a:t>的功能结构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2.1.3 80386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的功能结构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2464" y="1052736"/>
            <a:ext cx="9649072" cy="52655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300"/>
              </a:lnSpc>
              <a:spcBef>
                <a:spcPts val="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总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线接口单元</a:t>
            </a:r>
            <a:endParaRPr lang="zh-CN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3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为处理器提供与外部的接口</a:t>
            </a:r>
            <a:endParaRPr lang="en-US" altLang="zh-CN" sz="3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300"/>
              </a:lnSpc>
              <a:spcBef>
                <a:spcPts val="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指令预取单元</a:t>
            </a:r>
          </a:p>
          <a:p>
            <a:pPr lvl="1">
              <a:lnSpc>
                <a:spcPts val="43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行先行读取指令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300"/>
              </a:lnSpc>
              <a:spcBef>
                <a:spcPts val="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令译码单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元</a:t>
            </a:r>
          </a:p>
          <a:p>
            <a:pPr lvl="1">
              <a:lnSpc>
                <a:spcPts val="43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从指令预取队列中取来指令，译码成微指令代码，经译码后的指令存放在指令队列中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3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指令队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列是先进先出的，可存放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条译码后的指令。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3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条指令的译码时间是一个时钟周期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None/>
            </a:pP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76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2.1.3 80386</a:t>
            </a:r>
            <a:r>
              <a:rPr lang="zh-CN" altLang="en-US" dirty="0"/>
              <a:t>的功能结构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2.1.3 80386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的功能结构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83432" y="1043738"/>
            <a:ext cx="9649072" cy="52655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00"/>
              </a:lnSpc>
              <a:spcBef>
                <a:spcPts val="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单元</a:t>
            </a:r>
            <a:endParaRPr lang="zh-CN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5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从指令队列中取来已经译码的指令进行执行</a:t>
            </a:r>
            <a:endParaRPr lang="en-US" altLang="zh-CN" sz="3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段单元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5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把程序中使用的地址（逻辑地址）变换成线性地址并进行保护检查，变换过程中要利用描述符寄存器加速转换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分页单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元</a:t>
            </a:r>
          </a:p>
          <a:p>
            <a:pPr lvl="1">
              <a:lnSpc>
                <a:spcPts val="45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将线性地址变换成处理器对外的物理地址，其中页高速缓冲器也是用于加速转换的。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None/>
            </a:pP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068" y="2492896"/>
            <a:ext cx="1008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存储管理单元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32180" y="2708920"/>
            <a:ext cx="383300" cy="28803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33589" y="3676530"/>
            <a:ext cx="383300" cy="216024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2.1.3 80386</a:t>
            </a:r>
            <a:r>
              <a:rPr lang="zh-CN" altLang="en-US" dirty="0"/>
              <a:t>的功能结构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52464" y="71414"/>
            <a:ext cx="88159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逻辑地址、线性地址、物理地址的区别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2464" y="891620"/>
            <a:ext cx="10040080" cy="52655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辑地址</a:t>
            </a:r>
            <a:endParaRPr lang="zh-CN" alt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译器编译程序时，会生成代码段和数据段，将代码放到代码段，数据放到数据段，并且都会有自己的逻辑地址</a:t>
            </a:r>
            <a:endParaRPr lang="en-US" altLang="zh-CN" sz="3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性地址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加载程序后，会为程序分配内存，分配的内存为代码段内存和数据段内存。代码段内存的基址保存在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中，数据段内存的基址保存在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453208" y="5708355"/>
            <a:ext cx="7315200" cy="703882"/>
          </a:xfrm>
          <a:prstGeom prst="flowChartAlternateProcess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4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段基址</a:t>
            </a:r>
            <a:r>
              <a:rPr lang="en-US" altLang="zh-CN" sz="4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+</a:t>
            </a:r>
            <a:r>
              <a:rPr lang="zh-CN" altLang="en-US" sz="4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逻辑地址</a:t>
            </a:r>
            <a:r>
              <a:rPr lang="en-US" altLang="zh-CN" sz="4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=</a:t>
            </a:r>
            <a:r>
              <a:rPr lang="zh-CN" altLang="en-US" sz="4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线性地址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23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2.1.3 80386</a:t>
            </a:r>
            <a:r>
              <a:rPr lang="zh-CN" altLang="en-US" dirty="0"/>
              <a:t>的功能结构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52464" y="71414"/>
            <a:ext cx="881594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逻辑地址、线性地址、物理地址的区别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35586" y="980728"/>
            <a:ext cx="10040080" cy="15292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物理地址</a:t>
            </a:r>
            <a:endParaRPr lang="zh-CN" alt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如果没有分页机制，那么线性地址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物理地址</a:t>
            </a:r>
            <a:endParaRPr lang="en-US" altLang="zh-CN" sz="3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31" y="2539824"/>
            <a:ext cx="10554138" cy="22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2.1.3 80386</a:t>
            </a:r>
            <a:r>
              <a:rPr lang="zh-CN" altLang="en-US" dirty="0"/>
              <a:t>的功能结构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2.1.3 80386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的功能结构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2464" y="1052736"/>
            <a:ext cx="10040080" cy="52655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成一条指令的功能最多经过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个阶段：</a:t>
            </a:r>
            <a:endParaRPr lang="zh-CN" alt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指、译码、取操作数、执行和保存操作数</a:t>
            </a:r>
            <a:endParaRPr lang="en-US" altLang="zh-CN" sz="3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线接口单元、指令预取单元、指令译码单元和执行单元构成了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指令流水线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段单元、分页单元和总线接口单元构成了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地址变换的流水线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92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2.1.4 Pentium</a:t>
            </a:r>
            <a:r>
              <a:rPr lang="zh-CN" altLang="en-US" dirty="0"/>
              <a:t>的功能结构</a:t>
            </a:r>
          </a:p>
        </p:txBody>
      </p:sp>
      <p:pic>
        <p:nvPicPr>
          <p:cNvPr id="6" name="Picture 8" descr="fig02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065262"/>
            <a:ext cx="10945216" cy="50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对角圆角矩形 3"/>
          <p:cNvSpPr/>
          <p:nvPr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2.1.4 Pentium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的功能结构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2.1.4 Pentium</a:t>
            </a:r>
            <a:r>
              <a:rPr lang="zh-CN" altLang="en-US" dirty="0"/>
              <a:t>的功能结构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2.1.4 Pentium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的功能结构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52464" y="1052736"/>
            <a:ext cx="10112088" cy="52655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300"/>
              </a:lnSpc>
              <a:spcBef>
                <a:spcPts val="0"/>
              </a:spcBef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超标量流水线</a:t>
            </a:r>
            <a:endParaRPr lang="zh-CN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300"/>
              </a:lnSpc>
              <a:spcBef>
                <a:spcPts val="0"/>
              </a:spcBef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整数指令在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流水线上执行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300"/>
              </a:lnSpc>
              <a:spcBef>
                <a:spcPts val="0"/>
              </a:spcBef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浮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点指令在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流水线上执行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300"/>
              </a:lnSpc>
              <a:spcBef>
                <a:spcPts val="0"/>
              </a:spcBef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允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许在一个时钟周期中同时运行两条整数指令，或者一条浮点指令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300"/>
              </a:lnSpc>
              <a:spcBef>
                <a:spcPts val="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离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Cache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3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个用于高速缓冲指令的指令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，另一个用于高速缓冲数据的数据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，即分离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3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好地与超标量流水线配合，减少存储器争用的情况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None/>
            </a:pP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6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4225296" y="2291695"/>
            <a:ext cx="38343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4215166" y="2297715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一、处理器功能结构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573016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二、寄存器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25296" y="4747210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三、存储器组织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4225296" y="2291695"/>
            <a:ext cx="38343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4215166" y="2297715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一、处理器功能结构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573016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二、寄存器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25296" y="4747210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三、存储器组织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3429000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"/>
          <p:cNvSpPr txBox="1"/>
          <p:nvPr/>
        </p:nvSpPr>
        <p:spPr>
          <a:xfrm>
            <a:off x="4225296" y="3573016"/>
            <a:ext cx="611917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二、寄存器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4225296" y="4747210"/>
            <a:ext cx="561512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三、存储器组织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4215166" y="2297715"/>
            <a:ext cx="519320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一、处理器功能结构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寄存器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30560"/>
            <a:ext cx="10874176" cy="563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寄存器就是暂时存放数据的地方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编写程序、由处理器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执行指令直接控制寄存器，而其他部件却无法直接控制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处理器基本执行环境：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位通用寄存器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位段寄存器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位标志寄存器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位指令指针</a:t>
            </a:r>
          </a:p>
        </p:txBody>
      </p:sp>
      <p:sp>
        <p:nvSpPr>
          <p:cNvPr id="505860" name="AutoShape 4"/>
          <p:cNvSpPr>
            <a:spLocks noChangeArrowheads="1"/>
          </p:cNvSpPr>
          <p:nvPr/>
        </p:nvSpPr>
        <p:spPr bwMode="auto">
          <a:xfrm>
            <a:off x="6384032" y="4941168"/>
            <a:ext cx="5184576" cy="103511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对应用人员（程序员）来说，</a:t>
            </a:r>
          </a:p>
          <a:p>
            <a:pPr algn="ctr">
              <a:spcBef>
                <a:spcPct val="2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处理器被抽象为可编程寄存器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952464" y="71414"/>
            <a:ext cx="4567472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2.2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寄存器</a:t>
            </a:r>
          </a:p>
        </p:txBody>
      </p:sp>
      <p:pic>
        <p:nvPicPr>
          <p:cNvPr id="5" name="Picture 8" descr="fig02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124744"/>
            <a:ext cx="10724380" cy="507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对角圆角矩形 5"/>
          <p:cNvSpPr/>
          <p:nvPr/>
        </p:nvSpPr>
        <p:spPr>
          <a:xfrm>
            <a:off x="952464" y="71414"/>
            <a:ext cx="4567472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2.2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663952" y="1340768"/>
            <a:ext cx="523800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67808" y="1355457"/>
            <a:ext cx="523800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65506" y="1347887"/>
            <a:ext cx="523800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96136" y="1355457"/>
            <a:ext cx="523800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96721" y="3277528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85250" y="3670119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/>
              <a:t>通用寄存器</a:t>
            </a:r>
            <a:endParaRPr lang="en-US" altLang="zh-CN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662488" algn="l"/>
              </a:tabLst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通用寄存器一般是指处理器最常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使用的整数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通用寄存器，可用于保存整数、地址等。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tabLst>
                <a:tab pos="4662488" algn="l"/>
              </a:tabLst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处理器只有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位通用寄存器</a:t>
            </a:r>
          </a:p>
          <a:p>
            <a:pPr lvl="1">
              <a:buFont typeface="Wingdings" panose="05000000000000000000" pitchFamily="2" charset="2"/>
              <a:buNone/>
              <a:tabLst>
                <a:tab pos="4662488" algn="l"/>
              </a:tabLst>
            </a:pP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EDI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ESP</a:t>
            </a:r>
          </a:p>
          <a:p>
            <a:pPr>
              <a:tabLst>
                <a:tab pos="4662488" algn="l"/>
              </a:tabLst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位通用寄存器</a:t>
            </a:r>
          </a:p>
          <a:p>
            <a:pPr lvl="1">
              <a:buFont typeface="Wingdings" panose="05000000000000000000" pitchFamily="2" charset="2"/>
              <a:buNone/>
              <a:tabLst>
                <a:tab pos="4662488" algn="l"/>
              </a:tabLst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DX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DI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SP</a:t>
            </a:r>
          </a:p>
          <a:p>
            <a:pPr>
              <a:tabLst>
                <a:tab pos="4662488" algn="l"/>
              </a:tabLs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位通用寄存器</a:t>
            </a:r>
          </a:p>
          <a:p>
            <a:pPr lvl="1">
              <a:buFont typeface="Wingdings" panose="05000000000000000000" pitchFamily="2" charset="2"/>
              <a:buNone/>
              <a:tabLst>
                <a:tab pos="4662488" algn="l"/>
              </a:tabLst>
            </a:pP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AH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AL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BH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BL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CL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DH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endParaRPr lang="zh-CN" altLang="en-US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994833" y="5049841"/>
            <a:ext cx="10500784" cy="130492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just">
              <a:spcBef>
                <a:spcPct val="2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存取</a:t>
            </a:r>
            <a:r>
              <a:rPr lang="en-US" altLang="zh-CN" sz="2800" b="1" dirty="0"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ea typeface="宋体" panose="02010600030101010101" pitchFamily="2" charset="-122"/>
              </a:rPr>
              <a:t>位寄存器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，相应的</a:t>
            </a:r>
            <a:r>
              <a:rPr lang="en-US" altLang="zh-CN" sz="2800" b="1" dirty="0" smtClean="0">
                <a:ea typeface="宋体" panose="02010600030101010101" pitchFamily="2" charset="-122"/>
              </a:rPr>
              <a:t>32</a:t>
            </a:r>
            <a:r>
              <a:rPr lang="zh-CN" altLang="en-US" sz="2800" b="1" dirty="0" smtClean="0">
                <a:ea typeface="宋体" panose="02010600030101010101" pitchFamily="2" charset="-122"/>
              </a:rPr>
              <a:t>位寄存器高</a:t>
            </a:r>
            <a:r>
              <a:rPr lang="en-US" altLang="zh-CN" sz="2800" b="1" dirty="0"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ea typeface="宋体" panose="02010600030101010101" pitchFamily="2" charset="-122"/>
              </a:rPr>
              <a:t>位不受影响</a:t>
            </a:r>
          </a:p>
          <a:p>
            <a:pPr algn="just">
              <a:spcBef>
                <a:spcPct val="2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存取</a:t>
            </a:r>
            <a:r>
              <a:rPr lang="en-US" altLang="zh-CN" sz="2800" b="1" dirty="0"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ea typeface="宋体" panose="02010600030101010101" pitchFamily="2" charset="-122"/>
              </a:rPr>
              <a:t>位寄存器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，相应的</a:t>
            </a:r>
            <a:r>
              <a:rPr lang="en-US" altLang="zh-CN" sz="2800" b="1" dirty="0" smtClean="0">
                <a:ea typeface="宋体" panose="02010600030101010101" pitchFamily="2" charset="-122"/>
              </a:rPr>
              <a:t>16/32</a:t>
            </a:r>
            <a:r>
              <a:rPr lang="zh-CN" altLang="en-US" sz="2800" b="1" dirty="0">
                <a:ea typeface="宋体" panose="02010600030101010101" pitchFamily="2" charset="-122"/>
              </a:rPr>
              <a:t>位寄存器其他位不受影响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952464" y="71414"/>
            <a:ext cx="550357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2.2.1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通用寄存器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464" y="188640"/>
            <a:ext cx="10363200" cy="484188"/>
          </a:xfrm>
        </p:spPr>
        <p:txBody>
          <a:bodyPr/>
          <a:lstStyle/>
          <a:p>
            <a:r>
              <a:rPr lang="zh-CN" altLang="en-US" dirty="0"/>
              <a:t>通用寄存器的名称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030560"/>
            <a:ext cx="11074400" cy="4702696"/>
          </a:xfrm>
        </p:spPr>
        <p:txBody>
          <a:bodyPr/>
          <a:lstStyle/>
          <a:p>
            <a:pPr>
              <a:tabLst>
                <a:tab pos="4662488" algn="l"/>
              </a:tabLst>
            </a:pPr>
            <a:r>
              <a:rPr lang="en-US" altLang="zh-CN" b="1" dirty="0">
                <a:solidFill>
                  <a:srgbClr val="0000CC"/>
                </a:solidFill>
              </a:rPr>
              <a:t>EAX</a:t>
            </a:r>
            <a:r>
              <a:rPr lang="zh-CN" altLang="en-US" b="1" dirty="0"/>
              <a:t>：累加器</a:t>
            </a:r>
            <a:r>
              <a:rPr lang="en-US" altLang="zh-CN" b="1" dirty="0"/>
              <a:t>(Accumulator)</a:t>
            </a:r>
            <a:endParaRPr lang="zh-CN" altLang="en-US" b="1" dirty="0"/>
          </a:p>
          <a:p>
            <a:pPr>
              <a:tabLst>
                <a:tab pos="4662488" algn="l"/>
              </a:tabLst>
            </a:pPr>
            <a:r>
              <a:rPr lang="en-US" altLang="zh-CN" b="1" dirty="0">
                <a:solidFill>
                  <a:srgbClr val="0000CC"/>
                </a:solidFill>
              </a:rPr>
              <a:t>EBX</a:t>
            </a:r>
            <a:r>
              <a:rPr lang="zh-CN" altLang="en-US" b="1" dirty="0"/>
              <a:t>：基址寄存器</a:t>
            </a:r>
            <a:r>
              <a:rPr lang="en-US" altLang="zh-CN" b="1" dirty="0"/>
              <a:t>(Base)</a:t>
            </a:r>
            <a:endParaRPr lang="zh-CN" altLang="en-US" b="1" dirty="0"/>
          </a:p>
          <a:p>
            <a:pPr>
              <a:tabLst>
                <a:tab pos="4662488" algn="l"/>
              </a:tabLst>
            </a:pPr>
            <a:r>
              <a:rPr lang="en-US" altLang="zh-CN" b="1" dirty="0">
                <a:solidFill>
                  <a:srgbClr val="0000CC"/>
                </a:solidFill>
              </a:rPr>
              <a:t>ECX</a:t>
            </a:r>
            <a:r>
              <a:rPr lang="zh-CN" altLang="en-US" b="1" dirty="0"/>
              <a:t>：计数器</a:t>
            </a:r>
            <a:r>
              <a:rPr lang="en-US" altLang="zh-CN" b="1" dirty="0"/>
              <a:t>(Counter)</a:t>
            </a:r>
            <a:endParaRPr lang="zh-CN" altLang="en-US" b="1" dirty="0"/>
          </a:p>
          <a:p>
            <a:pPr>
              <a:tabLst>
                <a:tab pos="4662488" algn="l"/>
              </a:tabLst>
            </a:pPr>
            <a:r>
              <a:rPr lang="en-US" altLang="zh-CN" b="1" dirty="0">
                <a:solidFill>
                  <a:srgbClr val="0000CC"/>
                </a:solidFill>
              </a:rPr>
              <a:t>EDX</a:t>
            </a:r>
            <a:r>
              <a:rPr lang="zh-CN" altLang="en-US" b="1" dirty="0"/>
              <a:t>：数据寄存器</a:t>
            </a:r>
            <a:r>
              <a:rPr lang="en-US" altLang="zh-CN" b="1" dirty="0"/>
              <a:t>(Data)</a:t>
            </a:r>
            <a:endParaRPr lang="zh-CN" altLang="en-US" b="1" dirty="0"/>
          </a:p>
          <a:p>
            <a:pPr>
              <a:tabLst>
                <a:tab pos="4662488" algn="l"/>
              </a:tabLst>
            </a:pPr>
            <a:r>
              <a:rPr lang="en-US" altLang="zh-CN" b="1" dirty="0">
                <a:solidFill>
                  <a:srgbClr val="0000CC"/>
                </a:solidFill>
              </a:rPr>
              <a:t>ESI</a:t>
            </a:r>
            <a:r>
              <a:rPr lang="zh-CN" altLang="en-US" b="1" dirty="0" smtClean="0"/>
              <a:t>：  源</a:t>
            </a:r>
            <a:r>
              <a:rPr lang="zh-CN" altLang="en-US" b="1" dirty="0"/>
              <a:t>变址寄存器</a:t>
            </a:r>
            <a:r>
              <a:rPr lang="en-US" altLang="zh-CN" b="1" dirty="0"/>
              <a:t>(Source Index)</a:t>
            </a:r>
            <a:endParaRPr lang="zh-CN" altLang="en-US" b="1" dirty="0"/>
          </a:p>
          <a:p>
            <a:pPr>
              <a:tabLst>
                <a:tab pos="4662488" algn="l"/>
              </a:tabLst>
            </a:pPr>
            <a:r>
              <a:rPr lang="en-US" altLang="zh-CN" b="1" dirty="0">
                <a:solidFill>
                  <a:srgbClr val="0000CC"/>
                </a:solidFill>
              </a:rPr>
              <a:t>EDI</a:t>
            </a:r>
            <a:r>
              <a:rPr lang="zh-CN" altLang="en-US" b="1" dirty="0"/>
              <a:t>：目的变址寄存器</a:t>
            </a:r>
            <a:r>
              <a:rPr lang="en-US" altLang="zh-CN" b="1" dirty="0"/>
              <a:t>(Destination Index)</a:t>
            </a:r>
            <a:endParaRPr lang="zh-CN" altLang="en-US" b="1" dirty="0"/>
          </a:p>
          <a:p>
            <a:pPr>
              <a:tabLst>
                <a:tab pos="4662488" algn="l"/>
              </a:tabLst>
            </a:pPr>
            <a:r>
              <a:rPr lang="en-US" altLang="zh-CN" b="1" dirty="0">
                <a:solidFill>
                  <a:srgbClr val="0000CC"/>
                </a:solidFill>
              </a:rPr>
              <a:t>EBP</a:t>
            </a:r>
            <a:r>
              <a:rPr lang="zh-CN" altLang="en-US" b="1" dirty="0"/>
              <a:t>：基址指针</a:t>
            </a:r>
            <a:r>
              <a:rPr lang="en-US" altLang="zh-CN" b="1" dirty="0"/>
              <a:t>(Base Pointer)</a:t>
            </a:r>
            <a:endParaRPr lang="zh-CN" altLang="en-US" b="1" dirty="0"/>
          </a:p>
          <a:p>
            <a:pPr>
              <a:tabLst>
                <a:tab pos="4662488" algn="l"/>
              </a:tabLst>
            </a:pPr>
            <a:r>
              <a:rPr lang="en-US" altLang="zh-CN" b="1" dirty="0">
                <a:solidFill>
                  <a:srgbClr val="0000CC"/>
                </a:solidFill>
              </a:rPr>
              <a:t>ESP</a:t>
            </a:r>
            <a:r>
              <a:rPr lang="zh-CN" altLang="en-US" b="1" dirty="0"/>
              <a:t>：堆栈指针</a:t>
            </a:r>
            <a:r>
              <a:rPr lang="en-US" altLang="zh-CN" b="1" dirty="0"/>
              <a:t>(Stack Pointer)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178068" y="5733256"/>
            <a:ext cx="70471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b="1" kern="1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ESP(SP)</a:t>
            </a:r>
            <a:r>
              <a:rPr lang="zh-CN" altLang="en-US" sz="3600" b="1" kern="1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应该作为专用寄存器对待</a:t>
            </a:r>
            <a:endParaRPr lang="zh-CN" altLang="en-US" sz="3600" b="1" kern="1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gray">
          <a:xfrm>
            <a:off x="206355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通用寄存器的名称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2.2.2 </a:t>
            </a:r>
            <a:r>
              <a:rPr lang="zh-CN" altLang="en-US" dirty="0"/>
              <a:t>标志寄存器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标志（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用于反映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指令执行结果或控制指令执行形式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处理器中用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一个或多个二进制位表示一种标志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的不同组合表达标志的不同状态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位标志寄存器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FLAGS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处理器形成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标志寄存器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状态标志：记录指令执行结果的辅助信息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控制标志：方向标志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，仅用于串操作指令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系统标志：控制操作系统或核心管理程序的操作方式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50357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2.2.2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标志寄存器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7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ig02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1" y="1181875"/>
            <a:ext cx="10888401" cy="49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zh-CN" altLang="en-US" dirty="0" smtClean="0"/>
              <a:t>标志寄存器</a:t>
            </a:r>
            <a:r>
              <a:rPr lang="en-US" altLang="zh-CN" dirty="0" smtClean="0"/>
              <a:t>EFLAGS</a:t>
            </a:r>
            <a:endParaRPr lang="zh-CN" altLang="en-US" dirty="0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gray">
          <a:xfrm>
            <a:off x="206355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标志寄存器</a:t>
            </a: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EFLAGS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9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状态标志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030560"/>
            <a:ext cx="10802168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最基本的标志，有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用来记录指令执行结果的辅助信息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加减运算和逻辑运算指令是主要设置它们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其他有些指令的执行也会相应地设置它们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处理器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主要通过它们来实现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程序分支 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207883" y="4725144"/>
            <a:ext cx="10276416" cy="858838"/>
            <a:chOff x="877" y="3328"/>
            <a:chExt cx="4855" cy="541"/>
          </a:xfrm>
        </p:grpSpPr>
        <p:sp>
          <p:nvSpPr>
            <p:cNvPr id="508933" name="Text Box 5"/>
            <p:cNvSpPr txBox="1">
              <a:spLocks noChangeArrowheads="1"/>
            </p:cNvSpPr>
            <p:nvPr/>
          </p:nvSpPr>
          <p:spPr bwMode="auto">
            <a:xfrm>
              <a:off x="877" y="3578"/>
              <a:ext cx="405" cy="291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508934" name="Text Box 6"/>
            <p:cNvSpPr txBox="1">
              <a:spLocks noChangeArrowheads="1"/>
            </p:cNvSpPr>
            <p:nvPr/>
          </p:nvSpPr>
          <p:spPr bwMode="auto">
            <a:xfrm>
              <a:off x="877" y="3328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kumimoji="1" lang="zh-CN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37" name="Text Box 9"/>
            <p:cNvSpPr txBox="1">
              <a:spLocks noChangeArrowheads="1"/>
            </p:cNvSpPr>
            <p:nvPr/>
          </p:nvSpPr>
          <p:spPr bwMode="auto">
            <a:xfrm>
              <a:off x="1282" y="3578"/>
              <a:ext cx="404" cy="291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DF</a:t>
              </a:r>
            </a:p>
          </p:txBody>
        </p:sp>
        <p:sp>
          <p:nvSpPr>
            <p:cNvPr id="508938" name="Text Box 10"/>
            <p:cNvSpPr txBox="1">
              <a:spLocks noChangeArrowheads="1"/>
            </p:cNvSpPr>
            <p:nvPr/>
          </p:nvSpPr>
          <p:spPr bwMode="auto">
            <a:xfrm>
              <a:off x="1282" y="332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kumimoji="1" lang="zh-CN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39" name="Text Box 11"/>
            <p:cNvSpPr txBox="1">
              <a:spLocks noChangeArrowheads="1"/>
            </p:cNvSpPr>
            <p:nvPr/>
          </p:nvSpPr>
          <p:spPr bwMode="auto">
            <a:xfrm>
              <a:off x="1686" y="3578"/>
              <a:ext cx="405" cy="291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508940" name="Text Box 12"/>
            <p:cNvSpPr txBox="1">
              <a:spLocks noChangeArrowheads="1"/>
            </p:cNvSpPr>
            <p:nvPr/>
          </p:nvSpPr>
          <p:spPr bwMode="auto">
            <a:xfrm>
              <a:off x="1686" y="3328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kumimoji="1" lang="zh-CN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41" name="Text Box 13"/>
            <p:cNvSpPr txBox="1">
              <a:spLocks noChangeArrowheads="1"/>
            </p:cNvSpPr>
            <p:nvPr/>
          </p:nvSpPr>
          <p:spPr bwMode="auto">
            <a:xfrm>
              <a:off x="2091" y="3578"/>
              <a:ext cx="404" cy="291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TF</a:t>
              </a:r>
            </a:p>
          </p:txBody>
        </p:sp>
        <p:sp>
          <p:nvSpPr>
            <p:cNvPr id="508942" name="Text Box 14"/>
            <p:cNvSpPr txBox="1">
              <a:spLocks noChangeArrowheads="1"/>
            </p:cNvSpPr>
            <p:nvPr/>
          </p:nvSpPr>
          <p:spPr bwMode="auto">
            <a:xfrm>
              <a:off x="2091" y="332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kumimoji="1" lang="zh-CN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43" name="Text Box 15"/>
            <p:cNvSpPr txBox="1">
              <a:spLocks noChangeArrowheads="1"/>
            </p:cNvSpPr>
            <p:nvPr/>
          </p:nvSpPr>
          <p:spPr bwMode="auto">
            <a:xfrm>
              <a:off x="2495" y="3578"/>
              <a:ext cx="405" cy="291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SF</a:t>
              </a:r>
            </a:p>
          </p:txBody>
        </p:sp>
        <p:sp>
          <p:nvSpPr>
            <p:cNvPr id="508944" name="Text Box 16"/>
            <p:cNvSpPr txBox="1">
              <a:spLocks noChangeArrowheads="1"/>
            </p:cNvSpPr>
            <p:nvPr/>
          </p:nvSpPr>
          <p:spPr bwMode="auto">
            <a:xfrm>
              <a:off x="2495" y="3328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kumimoji="1" lang="zh-CN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45" name="Text Box 17"/>
            <p:cNvSpPr txBox="1">
              <a:spLocks noChangeArrowheads="1"/>
            </p:cNvSpPr>
            <p:nvPr/>
          </p:nvSpPr>
          <p:spPr bwMode="auto">
            <a:xfrm>
              <a:off x="2900" y="3578"/>
              <a:ext cx="405" cy="291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ZF</a:t>
              </a:r>
            </a:p>
          </p:txBody>
        </p:sp>
        <p:sp>
          <p:nvSpPr>
            <p:cNvPr id="508946" name="Text Box 18"/>
            <p:cNvSpPr txBox="1">
              <a:spLocks noChangeArrowheads="1"/>
            </p:cNvSpPr>
            <p:nvPr/>
          </p:nvSpPr>
          <p:spPr bwMode="auto">
            <a:xfrm>
              <a:off x="2900" y="3328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1" lang="zh-CN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47" name="Text Box 19"/>
            <p:cNvSpPr txBox="1">
              <a:spLocks noChangeArrowheads="1"/>
            </p:cNvSpPr>
            <p:nvPr/>
          </p:nvSpPr>
          <p:spPr bwMode="auto">
            <a:xfrm>
              <a:off x="3305" y="3578"/>
              <a:ext cx="404" cy="291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48" name="Text Box 20"/>
            <p:cNvSpPr txBox="1">
              <a:spLocks noChangeArrowheads="1"/>
            </p:cNvSpPr>
            <p:nvPr/>
          </p:nvSpPr>
          <p:spPr bwMode="auto">
            <a:xfrm>
              <a:off x="3305" y="332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49" name="Text Box 21"/>
            <p:cNvSpPr txBox="1">
              <a:spLocks noChangeArrowheads="1"/>
            </p:cNvSpPr>
            <p:nvPr/>
          </p:nvSpPr>
          <p:spPr bwMode="auto">
            <a:xfrm>
              <a:off x="3709" y="3578"/>
              <a:ext cx="405" cy="291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AF</a:t>
              </a:r>
            </a:p>
          </p:txBody>
        </p:sp>
        <p:sp>
          <p:nvSpPr>
            <p:cNvPr id="508950" name="Text Box 22"/>
            <p:cNvSpPr txBox="1">
              <a:spLocks noChangeArrowheads="1"/>
            </p:cNvSpPr>
            <p:nvPr/>
          </p:nvSpPr>
          <p:spPr bwMode="auto">
            <a:xfrm>
              <a:off x="3709" y="3328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51" name="Text Box 23"/>
            <p:cNvSpPr txBox="1">
              <a:spLocks noChangeArrowheads="1"/>
            </p:cNvSpPr>
            <p:nvPr/>
          </p:nvSpPr>
          <p:spPr bwMode="auto">
            <a:xfrm>
              <a:off x="4114" y="3578"/>
              <a:ext cx="404" cy="291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52" name="Text Box 24"/>
            <p:cNvSpPr txBox="1">
              <a:spLocks noChangeArrowheads="1"/>
            </p:cNvSpPr>
            <p:nvPr/>
          </p:nvSpPr>
          <p:spPr bwMode="auto">
            <a:xfrm>
              <a:off x="4114" y="332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53" name="Text Box 25"/>
            <p:cNvSpPr txBox="1">
              <a:spLocks noChangeArrowheads="1"/>
            </p:cNvSpPr>
            <p:nvPr/>
          </p:nvSpPr>
          <p:spPr bwMode="auto">
            <a:xfrm>
              <a:off x="4518" y="3578"/>
              <a:ext cx="405" cy="291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PF</a:t>
              </a:r>
            </a:p>
          </p:txBody>
        </p:sp>
        <p:sp>
          <p:nvSpPr>
            <p:cNvPr id="508954" name="Text Box 26"/>
            <p:cNvSpPr txBox="1">
              <a:spLocks noChangeArrowheads="1"/>
            </p:cNvSpPr>
            <p:nvPr/>
          </p:nvSpPr>
          <p:spPr bwMode="auto">
            <a:xfrm>
              <a:off x="4518" y="3328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55" name="Text Box 27"/>
            <p:cNvSpPr txBox="1">
              <a:spLocks noChangeArrowheads="1"/>
            </p:cNvSpPr>
            <p:nvPr/>
          </p:nvSpPr>
          <p:spPr bwMode="auto">
            <a:xfrm>
              <a:off x="4923" y="3578"/>
              <a:ext cx="404" cy="291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56" name="Text Box 28"/>
            <p:cNvSpPr txBox="1">
              <a:spLocks noChangeArrowheads="1"/>
            </p:cNvSpPr>
            <p:nvPr/>
          </p:nvSpPr>
          <p:spPr bwMode="auto">
            <a:xfrm>
              <a:off x="4923" y="3328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57" name="Text Box 29"/>
            <p:cNvSpPr txBox="1">
              <a:spLocks noChangeArrowheads="1"/>
            </p:cNvSpPr>
            <p:nvPr/>
          </p:nvSpPr>
          <p:spPr bwMode="auto">
            <a:xfrm>
              <a:off x="5327" y="3578"/>
              <a:ext cx="405" cy="291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CF</a:t>
              </a:r>
            </a:p>
          </p:txBody>
        </p:sp>
        <p:sp>
          <p:nvSpPr>
            <p:cNvPr id="508958" name="Text Box 30"/>
            <p:cNvSpPr txBox="1">
              <a:spLocks noChangeArrowheads="1"/>
            </p:cNvSpPr>
            <p:nvPr/>
          </p:nvSpPr>
          <p:spPr bwMode="auto">
            <a:xfrm>
              <a:off x="5327" y="3328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状态标志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45596" y="5616375"/>
            <a:ext cx="936104" cy="841574"/>
            <a:chOff x="1145596" y="5616375"/>
            <a:chExt cx="936104" cy="841574"/>
          </a:xfrm>
        </p:grpSpPr>
        <p:sp>
          <p:nvSpPr>
            <p:cNvPr id="3" name="下箭头 2"/>
            <p:cNvSpPr/>
            <p:nvPr/>
          </p:nvSpPr>
          <p:spPr>
            <a:xfrm>
              <a:off x="1590789" y="5616375"/>
              <a:ext cx="45719" cy="29329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5596" y="5934729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溢出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593222" y="5618644"/>
            <a:ext cx="936104" cy="841574"/>
            <a:chOff x="1145596" y="5616375"/>
            <a:chExt cx="936104" cy="841574"/>
          </a:xfrm>
        </p:grpSpPr>
        <p:sp>
          <p:nvSpPr>
            <p:cNvPr id="34" name="下箭头 33"/>
            <p:cNvSpPr/>
            <p:nvPr/>
          </p:nvSpPr>
          <p:spPr>
            <a:xfrm>
              <a:off x="1590789" y="5616375"/>
              <a:ext cx="45719" cy="29329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45596" y="5934729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符号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668631" y="5616375"/>
            <a:ext cx="936104" cy="841574"/>
            <a:chOff x="1330620" y="5616375"/>
            <a:chExt cx="936104" cy="841574"/>
          </a:xfrm>
        </p:grpSpPr>
        <p:sp>
          <p:nvSpPr>
            <p:cNvPr id="37" name="下箭头 36"/>
            <p:cNvSpPr/>
            <p:nvPr/>
          </p:nvSpPr>
          <p:spPr>
            <a:xfrm>
              <a:off x="1590789" y="5616375"/>
              <a:ext cx="45719" cy="29329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30620" y="5934729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零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21293" y="5615940"/>
            <a:ext cx="1652625" cy="787610"/>
            <a:chOff x="853220" y="5616375"/>
            <a:chExt cx="1652625" cy="787610"/>
          </a:xfrm>
        </p:grpSpPr>
        <p:sp>
          <p:nvSpPr>
            <p:cNvPr id="40" name="下箭头 39"/>
            <p:cNvSpPr/>
            <p:nvPr/>
          </p:nvSpPr>
          <p:spPr>
            <a:xfrm>
              <a:off x="1590789" y="5616375"/>
              <a:ext cx="45719" cy="29329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53220" y="5880765"/>
              <a:ext cx="1652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辅助进位</a:t>
              </a:r>
              <a:endParaRPr lang="en-US" altLang="zh-CN" sz="2800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952676" y="5613273"/>
            <a:ext cx="936104" cy="816510"/>
            <a:chOff x="1188787" y="5616375"/>
            <a:chExt cx="936104" cy="816510"/>
          </a:xfrm>
        </p:grpSpPr>
        <p:sp>
          <p:nvSpPr>
            <p:cNvPr id="43" name="下箭头 42"/>
            <p:cNvSpPr/>
            <p:nvPr/>
          </p:nvSpPr>
          <p:spPr>
            <a:xfrm>
              <a:off x="1590789" y="5616375"/>
              <a:ext cx="45719" cy="29329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88787" y="5909665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奇偶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646296" y="5613273"/>
            <a:ext cx="936104" cy="816510"/>
            <a:chOff x="1188787" y="5616375"/>
            <a:chExt cx="936104" cy="816510"/>
          </a:xfrm>
        </p:grpSpPr>
        <p:sp>
          <p:nvSpPr>
            <p:cNvPr id="46" name="下箭头 45"/>
            <p:cNvSpPr/>
            <p:nvPr/>
          </p:nvSpPr>
          <p:spPr>
            <a:xfrm>
              <a:off x="1590789" y="5616375"/>
              <a:ext cx="45719" cy="29329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188787" y="5909665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进位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控制标志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52736"/>
            <a:ext cx="10874176" cy="482871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只有一个控制标志：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方向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标志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Direction Flag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仅用于串操作指令，控制地址的变化方向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，每次串操作后的存储器地址就自动增加，即从低地址向高地址处理数据串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，每次串操作后的存储器地址就自动减少，即从高地址向低地址处理数据串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CLD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指令设置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STD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指令设置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控制标志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2143116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"/>
          <p:cNvSpPr txBox="1"/>
          <p:nvPr/>
        </p:nvSpPr>
        <p:spPr>
          <a:xfrm>
            <a:off x="4225296" y="3573016"/>
            <a:ext cx="611917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二、寄存器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4225296" y="4747210"/>
            <a:ext cx="561512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三、存储器组织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4215166" y="2297715"/>
            <a:ext cx="519320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一、处理器功能结构</a:t>
            </a:r>
            <a:endParaRPr lang="zh-CN" altLang="en-US" sz="3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系统标志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772816"/>
            <a:ext cx="10644838" cy="446449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中断允许标志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（用于控制外部可屏蔽中断是否可以被处理器响应）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陷阱标志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Trap Flag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，单步标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（是否进入单步操作方式）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特权层标志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IOPL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I/O Privilege Level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任务嵌套标志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方式标志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恢复标志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RF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对齐检测标志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AC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识别标志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Identification Flag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虚拟中断标志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VIF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Picture 8" descr="fig020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3" b="68543"/>
          <a:stretch/>
        </p:blipFill>
        <p:spPr bwMode="auto">
          <a:xfrm>
            <a:off x="839416" y="953724"/>
            <a:ext cx="10801200" cy="85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系统标志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2.2.3 </a:t>
            </a:r>
            <a:r>
              <a:rPr lang="zh-CN" altLang="en-US" dirty="0"/>
              <a:t>专用寄存器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30560"/>
            <a:ext cx="10874176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专用寄存器往往只用于特定指令或场合</a:t>
            </a:r>
            <a:endParaRPr lang="zh-CN" altLang="en-US" sz="2800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指令指针寄存器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保存将要执行的指令在主存的地址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段寄存器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段是安排相关代码或数据的主存区域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段寄存器表明段在主存中的位置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位段寄存器：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  DS  SS 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ES  FS  GS</a:t>
            </a:r>
            <a:endParaRPr lang="en-US" altLang="zh-CN" sz="24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其他寄存器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浮点寄存器、多媒体寄存器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系统专用寄存器 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50357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2.2.3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专用寄存器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5800" y="4077072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00056" y="4077072"/>
            <a:ext cx="10081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598" y="2276872"/>
            <a:ext cx="3028571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2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4225296" y="2291695"/>
            <a:ext cx="38343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4215166" y="2297715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一、处理器功能结构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573016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二、寄存器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25296" y="4747210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三、存储器组织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4646296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"/>
          <p:cNvSpPr txBox="1"/>
          <p:nvPr/>
        </p:nvSpPr>
        <p:spPr>
          <a:xfrm>
            <a:off x="4225296" y="3573016"/>
            <a:ext cx="611917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二、寄存器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4225296" y="4747210"/>
            <a:ext cx="561512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三、存储器组织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4215166" y="2297715"/>
            <a:ext cx="519320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一、处理器功能结构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存储器组织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52736"/>
            <a:ext cx="10729192" cy="509874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处理器通过地址总线直接访问的存储器为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物理存储器。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指令和数据存放在其中。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物理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存储器以字节为基本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存储单位，每个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存储单元被分配一个唯一的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地址，这个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地址就是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物理地址空间从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开始顺序编排，直到处理器支持的最大存储单元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处理器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1MB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存储器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00000H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FFFFFH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处理器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4GB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存储器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00000000H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FFFFFFFFH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操作系统利用存储管理单元进行存储管理，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程序并不直接寻址物理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存储器。</a:t>
            </a:r>
            <a:endParaRPr lang="zh-CN" altLang="en-US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2.3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存储器组织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存储模型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850540"/>
            <a:ext cx="11089232" cy="6007460"/>
          </a:xfrm>
        </p:spPr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处理器提供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种存储模型，用于程序访问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存储器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平展存储模型（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Flat memory model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存储器是一个连续的地址空间－－线性地址空间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处理器支持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4GB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容量线性地址空间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段式存储模型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对程序来说存储器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由一组独立的地址空间－－段（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Segment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每个段都可以达到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4GB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容量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在处理器内部，所有的段都被映射到线性地址空间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实地址存储模型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处理器的存储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模型，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处理器也支持（兼容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实地址存储模型是段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式存储模型的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特例，其线性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地址空间最大为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容量，段最大为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64KB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50357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2.3.1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存储模型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7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7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7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工作方式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030560"/>
            <a:ext cx="10802168" cy="5638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保护方式（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Protected mode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处理器固有的工作状态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具有强大的段页式存储管理和特权与保护能力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使用全部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条地址总线，可寻址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4GB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物理存储器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平展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段式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存储模型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利用虚拟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方式支持实地址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实地址方式（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Real-address mode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实现了与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相同的程序设计环境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只能寻址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物理存储器空间，每个段不超过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64KB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位寄存器、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位操作数和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位寻址方式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能支持实地址存储模型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系统管理方式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为操作系统和核心程序提供节能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和系统安全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管理等机制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52464" y="71414"/>
            <a:ext cx="550357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2.3.2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工作方式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1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1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1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1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2.3.3 </a:t>
            </a:r>
            <a:r>
              <a:rPr lang="zh-CN" altLang="en-US" dirty="0"/>
              <a:t>逻辑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980728"/>
            <a:ext cx="10729192" cy="401897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处理器通过地址总线引脚发送物理地址访问存储器，但进行程序设计时采用逻辑地址。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逻辑地址＝</a:t>
            </a:r>
            <a:r>
              <a:rPr lang="zh-CN" altLang="en-US" sz="24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段基地址</a:t>
            </a:r>
            <a:r>
              <a:rPr lang="en-US" altLang="zh-CN" sz="24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∶</a:t>
            </a:r>
            <a:r>
              <a:rPr lang="zh-CN" altLang="en-US" sz="24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偏移地址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段基地址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＝在主存中的起始地址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偏移地址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＝距离段基地址的位移量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某个存储单元可以处于不同起点的逻辑段中，所以某个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存储单元可以有多个逻辑地址，但只有一个唯一的物理地址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34585" y="5013176"/>
            <a:ext cx="9355667" cy="1009651"/>
            <a:chOff x="725" y="2894"/>
            <a:chExt cx="4420" cy="636"/>
          </a:xfrm>
        </p:grpSpPr>
        <p:sp>
          <p:nvSpPr>
            <p:cNvPr id="525318" name="AutoShape 6"/>
            <p:cNvSpPr>
              <a:spLocks noChangeArrowheads="1"/>
            </p:cNvSpPr>
            <p:nvPr/>
          </p:nvSpPr>
          <p:spPr bwMode="auto">
            <a:xfrm>
              <a:off x="725" y="3224"/>
              <a:ext cx="1191" cy="306"/>
            </a:xfrm>
            <a:prstGeom prst="flowChartAlternateProcess">
              <a:avLst/>
            </a:prstGeom>
            <a:solidFill>
              <a:srgbClr val="00206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逻辑地址</a:t>
              </a:r>
            </a:p>
          </p:txBody>
        </p:sp>
        <p:sp>
          <p:nvSpPr>
            <p:cNvPr id="525319" name="AutoShape 7"/>
            <p:cNvSpPr>
              <a:spLocks noChangeArrowheads="1"/>
            </p:cNvSpPr>
            <p:nvPr/>
          </p:nvSpPr>
          <p:spPr bwMode="auto">
            <a:xfrm>
              <a:off x="2244" y="3222"/>
              <a:ext cx="1106" cy="306"/>
            </a:xfrm>
            <a:prstGeom prst="flowChartAlternateProcess">
              <a:avLst/>
            </a:prstGeom>
            <a:solidFill>
              <a:srgbClr val="00206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线性地址</a:t>
              </a:r>
            </a:p>
          </p:txBody>
        </p:sp>
        <p:sp>
          <p:nvSpPr>
            <p:cNvPr id="525320" name="AutoShape 8"/>
            <p:cNvSpPr>
              <a:spLocks noChangeArrowheads="1"/>
            </p:cNvSpPr>
            <p:nvPr/>
          </p:nvSpPr>
          <p:spPr bwMode="auto">
            <a:xfrm>
              <a:off x="3703" y="3222"/>
              <a:ext cx="1083" cy="306"/>
            </a:xfrm>
            <a:prstGeom prst="flowChartAlternateProcess">
              <a:avLst/>
            </a:prstGeom>
            <a:solidFill>
              <a:srgbClr val="002060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物理地址</a:t>
              </a:r>
            </a:p>
          </p:txBody>
        </p:sp>
        <p:sp>
          <p:nvSpPr>
            <p:cNvPr id="525321" name="Line 9"/>
            <p:cNvSpPr>
              <a:spLocks noChangeShapeType="1"/>
            </p:cNvSpPr>
            <p:nvPr/>
          </p:nvSpPr>
          <p:spPr bwMode="auto">
            <a:xfrm>
              <a:off x="1916" y="3370"/>
              <a:ext cx="341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322" name="Line 10"/>
            <p:cNvSpPr>
              <a:spLocks noChangeShapeType="1"/>
            </p:cNvSpPr>
            <p:nvPr/>
          </p:nvSpPr>
          <p:spPr bwMode="auto">
            <a:xfrm>
              <a:off x="3363" y="3370"/>
              <a:ext cx="35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323" name="Line 11"/>
            <p:cNvSpPr>
              <a:spLocks noChangeShapeType="1"/>
            </p:cNvSpPr>
            <p:nvPr/>
          </p:nvSpPr>
          <p:spPr bwMode="auto">
            <a:xfrm>
              <a:off x="4777" y="3380"/>
              <a:ext cx="36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325" name="Text Box 13"/>
            <p:cNvSpPr txBox="1">
              <a:spLocks noChangeArrowheads="1"/>
            </p:cNvSpPr>
            <p:nvPr/>
          </p:nvSpPr>
          <p:spPr bwMode="auto">
            <a:xfrm>
              <a:off x="951" y="2894"/>
              <a:ext cx="6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编程使用</a:t>
              </a:r>
            </a:p>
          </p:txBody>
        </p:sp>
        <p:sp>
          <p:nvSpPr>
            <p:cNvPr id="525326" name="Text Box 14"/>
            <p:cNvSpPr txBox="1">
              <a:spLocks noChangeArrowheads="1"/>
            </p:cNvSpPr>
            <p:nvPr/>
          </p:nvSpPr>
          <p:spPr bwMode="auto">
            <a:xfrm>
              <a:off x="2370" y="2894"/>
              <a:ext cx="8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处理器转换</a:t>
              </a:r>
            </a:p>
          </p:txBody>
        </p:sp>
        <p:sp>
          <p:nvSpPr>
            <p:cNvPr id="525327" name="Text Box 15"/>
            <p:cNvSpPr txBox="1">
              <a:spLocks noChangeArrowheads="1"/>
            </p:cNvSpPr>
            <p:nvPr/>
          </p:nvSpPr>
          <p:spPr bwMode="auto">
            <a:xfrm>
              <a:off x="3787" y="2894"/>
              <a:ext cx="9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地址总线输出</a:t>
              </a:r>
            </a:p>
          </p:txBody>
        </p:sp>
      </p:grpSp>
      <p:sp>
        <p:nvSpPr>
          <p:cNvPr id="14" name="对角圆角矩形 13"/>
          <p:cNvSpPr/>
          <p:nvPr/>
        </p:nvSpPr>
        <p:spPr>
          <a:xfrm>
            <a:off x="952464" y="71414"/>
            <a:ext cx="550357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2.3.3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逻辑地址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1423" y="981076"/>
            <a:ext cx="10873209" cy="5400675"/>
            <a:chOff x="113" y="572"/>
            <a:chExt cx="5534" cy="3402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113" y="572"/>
              <a:ext cx="5534" cy="3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3" y="592"/>
              <a:ext cx="5534" cy="3110"/>
              <a:chOff x="113" y="592"/>
              <a:chExt cx="5534" cy="3110"/>
            </a:xfrm>
          </p:grpSpPr>
          <p:sp>
            <p:nvSpPr>
              <p:cNvPr id="7" name="Rectangle 11"/>
              <p:cNvSpPr>
                <a:spLocks noChangeArrowheads="1"/>
              </p:cNvSpPr>
              <p:nvPr/>
            </p:nvSpPr>
            <p:spPr bwMode="auto">
              <a:xfrm>
                <a:off x="3968" y="1698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108</a:t>
                </a:r>
              </a:p>
            </p:txBody>
          </p:sp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968" y="1372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208</a:t>
                </a:r>
              </a:p>
            </p:txBody>
          </p:sp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3968" y="1009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308</a:t>
                </a:r>
              </a:p>
            </p:txBody>
          </p:sp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80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106</a:t>
                </a: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2880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206</a:t>
                </a: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2880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306</a:t>
                </a:r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424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107</a:t>
                </a:r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4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207</a:t>
                </a:r>
              </a:p>
            </p:txBody>
          </p:sp>
          <p:sp>
            <p:nvSpPr>
              <p:cNvPr id="15" name="Rectangle 19"/>
              <p:cNvSpPr>
                <a:spLocks noChangeArrowheads="1"/>
              </p:cNvSpPr>
              <p:nvPr/>
            </p:nvSpPr>
            <p:spPr bwMode="auto">
              <a:xfrm>
                <a:off x="3424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307</a:t>
                </a:r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4513" y="1698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109</a:t>
                </a:r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4513" y="1372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209</a:t>
                </a:r>
              </a:p>
            </p:txBody>
          </p:sp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4513" y="1009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309</a:t>
                </a: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5058" y="1698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110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2335" y="1698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105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Rectangle 25"/>
              <p:cNvSpPr>
                <a:spLocks noChangeArrowheads="1"/>
              </p:cNvSpPr>
              <p:nvPr/>
            </p:nvSpPr>
            <p:spPr bwMode="auto">
              <a:xfrm>
                <a:off x="1791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104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Rectangle 26"/>
              <p:cNvSpPr>
                <a:spLocks noChangeArrowheads="1"/>
              </p:cNvSpPr>
              <p:nvPr/>
            </p:nvSpPr>
            <p:spPr bwMode="auto">
              <a:xfrm>
                <a:off x="1247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103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657" y="1698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102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113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101</a:t>
                </a:r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5058" y="1372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210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2335" y="1372"/>
                <a:ext cx="545" cy="326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/>
                  <a:t>205</a:t>
                </a:r>
                <a:endParaRPr lang="zh-CN" altLang="en-US"/>
              </a:p>
            </p:txBody>
          </p:sp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1791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204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247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203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657" y="1372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202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" name="Rectangle 34"/>
              <p:cNvSpPr>
                <a:spLocks noChangeArrowheads="1"/>
              </p:cNvSpPr>
              <p:nvPr/>
            </p:nvSpPr>
            <p:spPr bwMode="auto">
              <a:xfrm>
                <a:off x="113" y="1372"/>
                <a:ext cx="544" cy="326"/>
              </a:xfrm>
              <a:prstGeom prst="rect">
                <a:avLst/>
              </a:prstGeom>
              <a:solidFill>
                <a:srgbClr val="DBDAB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201</a:t>
                </a:r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5058" y="1009"/>
                <a:ext cx="589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310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" name="Rectangle 36"/>
              <p:cNvSpPr>
                <a:spLocks noChangeArrowheads="1"/>
              </p:cNvSpPr>
              <p:nvPr/>
            </p:nvSpPr>
            <p:spPr bwMode="auto">
              <a:xfrm>
                <a:off x="2335" y="1009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305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" name="Rectangle 37"/>
              <p:cNvSpPr>
                <a:spLocks noChangeArrowheads="1"/>
              </p:cNvSpPr>
              <p:nvPr/>
            </p:nvSpPr>
            <p:spPr bwMode="auto">
              <a:xfrm>
                <a:off x="1791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304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4" name="Rectangle 38"/>
              <p:cNvSpPr>
                <a:spLocks noChangeArrowheads="1"/>
              </p:cNvSpPr>
              <p:nvPr/>
            </p:nvSpPr>
            <p:spPr bwMode="auto">
              <a:xfrm>
                <a:off x="1247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303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657" y="1009"/>
                <a:ext cx="590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302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6" name="Rectangle 40"/>
              <p:cNvSpPr>
                <a:spLocks noChangeArrowheads="1"/>
              </p:cNvSpPr>
              <p:nvPr/>
            </p:nvSpPr>
            <p:spPr bwMode="auto">
              <a:xfrm>
                <a:off x="113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301</a:t>
                </a:r>
              </a:p>
            </p:txBody>
          </p: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42"/>
              <p:cNvSpPr>
                <a:spLocks noChangeShapeType="1"/>
              </p:cNvSpPr>
              <p:nvPr/>
            </p:nvSpPr>
            <p:spPr bwMode="auto">
              <a:xfrm>
                <a:off x="113" y="1009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43"/>
              <p:cNvSpPr>
                <a:spLocks noChangeShapeType="1"/>
              </p:cNvSpPr>
              <p:nvPr/>
            </p:nvSpPr>
            <p:spPr bwMode="auto">
              <a:xfrm>
                <a:off x="657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44"/>
              <p:cNvSpPr>
                <a:spLocks noChangeShapeType="1"/>
              </p:cNvSpPr>
              <p:nvPr/>
            </p:nvSpPr>
            <p:spPr bwMode="auto">
              <a:xfrm>
                <a:off x="1247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45"/>
              <p:cNvSpPr>
                <a:spLocks noChangeShapeType="1"/>
              </p:cNvSpPr>
              <p:nvPr/>
            </p:nvSpPr>
            <p:spPr bwMode="auto">
              <a:xfrm>
                <a:off x="1791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46"/>
              <p:cNvSpPr>
                <a:spLocks noChangeShapeType="1"/>
              </p:cNvSpPr>
              <p:nvPr/>
            </p:nvSpPr>
            <p:spPr bwMode="auto">
              <a:xfrm>
                <a:off x="2335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47"/>
              <p:cNvSpPr>
                <a:spLocks noChangeShapeType="1"/>
              </p:cNvSpPr>
              <p:nvPr/>
            </p:nvSpPr>
            <p:spPr bwMode="auto">
              <a:xfrm>
                <a:off x="2880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48"/>
              <p:cNvSpPr>
                <a:spLocks noChangeShapeType="1"/>
              </p:cNvSpPr>
              <p:nvPr/>
            </p:nvSpPr>
            <p:spPr bwMode="auto">
              <a:xfrm>
                <a:off x="5647" y="1009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49"/>
              <p:cNvSpPr>
                <a:spLocks noChangeShapeType="1"/>
              </p:cNvSpPr>
              <p:nvPr/>
            </p:nvSpPr>
            <p:spPr bwMode="auto">
              <a:xfrm>
                <a:off x="113" y="1698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50"/>
              <p:cNvSpPr>
                <a:spLocks noChangeShapeType="1"/>
              </p:cNvSpPr>
              <p:nvPr/>
            </p:nvSpPr>
            <p:spPr bwMode="auto">
              <a:xfrm>
                <a:off x="5058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51"/>
              <p:cNvSpPr>
                <a:spLocks noChangeShapeType="1"/>
              </p:cNvSpPr>
              <p:nvPr/>
            </p:nvSpPr>
            <p:spPr bwMode="auto">
              <a:xfrm>
                <a:off x="3968" y="1009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52"/>
              <p:cNvSpPr>
                <a:spLocks noChangeShapeType="1"/>
              </p:cNvSpPr>
              <p:nvPr/>
            </p:nvSpPr>
            <p:spPr bwMode="auto">
              <a:xfrm>
                <a:off x="3424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53"/>
              <p:cNvSpPr>
                <a:spLocks noChangeShapeType="1"/>
              </p:cNvSpPr>
              <p:nvPr/>
            </p:nvSpPr>
            <p:spPr bwMode="auto">
              <a:xfrm>
                <a:off x="4513" y="1009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3968" y="1009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>
                <a:off x="113" y="1009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56"/>
              <p:cNvSpPr>
                <a:spLocks noChangeShapeType="1"/>
              </p:cNvSpPr>
              <p:nvPr/>
            </p:nvSpPr>
            <p:spPr bwMode="auto">
              <a:xfrm>
                <a:off x="4513" y="1009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57"/>
              <p:cNvSpPr>
                <a:spLocks noChangeShapeType="1"/>
              </p:cNvSpPr>
              <p:nvPr/>
            </p:nvSpPr>
            <p:spPr bwMode="auto">
              <a:xfrm>
                <a:off x="3968" y="1372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58"/>
              <p:cNvSpPr>
                <a:spLocks noChangeShapeType="1"/>
              </p:cNvSpPr>
              <p:nvPr/>
            </p:nvSpPr>
            <p:spPr bwMode="auto">
              <a:xfrm>
                <a:off x="4513" y="1372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59"/>
              <p:cNvSpPr>
                <a:spLocks noChangeShapeType="1"/>
              </p:cNvSpPr>
              <p:nvPr/>
            </p:nvSpPr>
            <p:spPr bwMode="auto">
              <a:xfrm>
                <a:off x="3968" y="1698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0"/>
              <p:cNvSpPr>
                <a:spLocks noChangeShapeType="1"/>
              </p:cNvSpPr>
              <p:nvPr/>
            </p:nvSpPr>
            <p:spPr bwMode="auto">
              <a:xfrm>
                <a:off x="4513" y="1698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61"/>
              <p:cNvSpPr>
                <a:spLocks noChangeShapeType="1"/>
              </p:cNvSpPr>
              <p:nvPr/>
            </p:nvSpPr>
            <p:spPr bwMode="auto">
              <a:xfrm>
                <a:off x="3968" y="2024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62"/>
              <p:cNvSpPr>
                <a:spLocks noChangeShapeType="1"/>
              </p:cNvSpPr>
              <p:nvPr/>
            </p:nvSpPr>
            <p:spPr bwMode="auto">
              <a:xfrm>
                <a:off x="113" y="2024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63"/>
              <p:cNvSpPr>
                <a:spLocks noChangeShapeType="1"/>
              </p:cNvSpPr>
              <p:nvPr/>
            </p:nvSpPr>
            <p:spPr bwMode="auto">
              <a:xfrm>
                <a:off x="4513" y="2024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Rectangle 64"/>
              <p:cNvSpPr>
                <a:spLocks noChangeArrowheads="1"/>
              </p:cNvSpPr>
              <p:nvPr/>
            </p:nvSpPr>
            <p:spPr bwMode="auto">
              <a:xfrm>
                <a:off x="3968" y="3376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08</a:t>
                </a:r>
              </a:p>
            </p:txBody>
          </p:sp>
          <p:sp>
            <p:nvSpPr>
              <p:cNvPr id="61" name="Rectangle 65"/>
              <p:cNvSpPr>
                <a:spLocks noChangeArrowheads="1"/>
              </p:cNvSpPr>
              <p:nvPr/>
            </p:nvSpPr>
            <p:spPr bwMode="auto">
              <a:xfrm>
                <a:off x="3968" y="3050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18</a:t>
                </a:r>
              </a:p>
            </p:txBody>
          </p:sp>
          <p:sp>
            <p:nvSpPr>
              <p:cNvPr id="62" name="Rectangle 66"/>
              <p:cNvSpPr>
                <a:spLocks noChangeArrowheads="1"/>
              </p:cNvSpPr>
              <p:nvPr/>
            </p:nvSpPr>
            <p:spPr bwMode="auto">
              <a:xfrm>
                <a:off x="3968" y="2687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28</a:t>
                </a:r>
              </a:p>
            </p:txBody>
          </p:sp>
          <p:sp>
            <p:nvSpPr>
              <p:cNvPr id="63" name="Rectangle 67"/>
              <p:cNvSpPr>
                <a:spLocks noChangeArrowheads="1"/>
              </p:cNvSpPr>
              <p:nvPr/>
            </p:nvSpPr>
            <p:spPr bwMode="auto">
              <a:xfrm>
                <a:off x="2880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06</a:t>
                </a:r>
              </a:p>
            </p:txBody>
          </p:sp>
          <p:sp>
            <p:nvSpPr>
              <p:cNvPr id="64" name="Rectangle 68"/>
              <p:cNvSpPr>
                <a:spLocks noChangeArrowheads="1"/>
              </p:cNvSpPr>
              <p:nvPr/>
            </p:nvSpPr>
            <p:spPr bwMode="auto">
              <a:xfrm>
                <a:off x="2880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16</a:t>
                </a:r>
              </a:p>
            </p:txBody>
          </p:sp>
          <p:sp>
            <p:nvSpPr>
              <p:cNvPr id="65" name="Rectangle 69"/>
              <p:cNvSpPr>
                <a:spLocks noChangeArrowheads="1"/>
              </p:cNvSpPr>
              <p:nvPr/>
            </p:nvSpPr>
            <p:spPr bwMode="auto">
              <a:xfrm>
                <a:off x="2880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26</a:t>
                </a:r>
              </a:p>
            </p:txBody>
          </p:sp>
          <p:sp>
            <p:nvSpPr>
              <p:cNvPr id="66" name="Rectangle 70"/>
              <p:cNvSpPr>
                <a:spLocks noChangeArrowheads="1"/>
              </p:cNvSpPr>
              <p:nvPr/>
            </p:nvSpPr>
            <p:spPr bwMode="auto">
              <a:xfrm>
                <a:off x="3424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07</a:t>
                </a:r>
              </a:p>
            </p:txBody>
          </p:sp>
          <p:sp>
            <p:nvSpPr>
              <p:cNvPr id="67" name="Rectangle 71"/>
              <p:cNvSpPr>
                <a:spLocks noChangeArrowheads="1"/>
              </p:cNvSpPr>
              <p:nvPr/>
            </p:nvSpPr>
            <p:spPr bwMode="auto">
              <a:xfrm>
                <a:off x="3424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17</a:t>
                </a:r>
              </a:p>
            </p:txBody>
          </p:sp>
          <p:sp>
            <p:nvSpPr>
              <p:cNvPr id="68" name="Rectangle 72"/>
              <p:cNvSpPr>
                <a:spLocks noChangeArrowheads="1"/>
              </p:cNvSpPr>
              <p:nvPr/>
            </p:nvSpPr>
            <p:spPr bwMode="auto">
              <a:xfrm>
                <a:off x="3424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dirty="0">
                    <a:solidFill>
                      <a:srgbClr val="0000CC"/>
                    </a:solidFill>
                  </a:rPr>
                  <a:t>27</a:t>
                </a:r>
              </a:p>
            </p:txBody>
          </p:sp>
          <p:sp>
            <p:nvSpPr>
              <p:cNvPr id="69" name="Rectangle 73"/>
              <p:cNvSpPr>
                <a:spLocks noChangeArrowheads="1"/>
              </p:cNvSpPr>
              <p:nvPr/>
            </p:nvSpPr>
            <p:spPr bwMode="auto">
              <a:xfrm>
                <a:off x="4513" y="3376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09</a:t>
                </a:r>
              </a:p>
            </p:txBody>
          </p:sp>
          <p:sp>
            <p:nvSpPr>
              <p:cNvPr id="70" name="Rectangle 74"/>
              <p:cNvSpPr>
                <a:spLocks noChangeArrowheads="1"/>
              </p:cNvSpPr>
              <p:nvPr/>
            </p:nvSpPr>
            <p:spPr bwMode="auto">
              <a:xfrm>
                <a:off x="4513" y="3050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19</a:t>
                </a:r>
              </a:p>
            </p:txBody>
          </p:sp>
          <p:sp>
            <p:nvSpPr>
              <p:cNvPr id="71" name="Rectangle 75"/>
              <p:cNvSpPr>
                <a:spLocks noChangeArrowheads="1"/>
              </p:cNvSpPr>
              <p:nvPr/>
            </p:nvSpPr>
            <p:spPr bwMode="auto">
              <a:xfrm>
                <a:off x="4513" y="2687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29</a:t>
                </a:r>
              </a:p>
            </p:txBody>
          </p:sp>
          <p:sp>
            <p:nvSpPr>
              <p:cNvPr id="72" name="Rectangle 76"/>
              <p:cNvSpPr>
                <a:spLocks noChangeArrowheads="1"/>
              </p:cNvSpPr>
              <p:nvPr/>
            </p:nvSpPr>
            <p:spPr bwMode="auto">
              <a:xfrm>
                <a:off x="5058" y="3376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10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73" name="Rectangle 77"/>
              <p:cNvSpPr>
                <a:spLocks noChangeArrowheads="1"/>
              </p:cNvSpPr>
              <p:nvPr/>
            </p:nvSpPr>
            <p:spPr bwMode="auto">
              <a:xfrm>
                <a:off x="2335" y="3376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05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74" name="Rectangle 78"/>
              <p:cNvSpPr>
                <a:spLocks noChangeArrowheads="1"/>
              </p:cNvSpPr>
              <p:nvPr/>
            </p:nvSpPr>
            <p:spPr bwMode="auto">
              <a:xfrm>
                <a:off x="1791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04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75" name="Rectangle 79"/>
              <p:cNvSpPr>
                <a:spLocks noChangeArrowheads="1"/>
              </p:cNvSpPr>
              <p:nvPr/>
            </p:nvSpPr>
            <p:spPr bwMode="auto">
              <a:xfrm>
                <a:off x="1247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03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76" name="Rectangle 80"/>
              <p:cNvSpPr>
                <a:spLocks noChangeArrowheads="1"/>
              </p:cNvSpPr>
              <p:nvPr/>
            </p:nvSpPr>
            <p:spPr bwMode="auto">
              <a:xfrm>
                <a:off x="657" y="3376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02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77" name="Rectangle 81"/>
              <p:cNvSpPr>
                <a:spLocks noChangeArrowheads="1"/>
              </p:cNvSpPr>
              <p:nvPr/>
            </p:nvSpPr>
            <p:spPr bwMode="auto">
              <a:xfrm>
                <a:off x="113" y="3376"/>
                <a:ext cx="544" cy="326"/>
              </a:xfrm>
              <a:prstGeom prst="rect">
                <a:avLst/>
              </a:prstGeom>
              <a:solidFill>
                <a:srgbClr val="DBDAB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01</a:t>
                </a:r>
              </a:p>
            </p:txBody>
          </p:sp>
          <p:sp>
            <p:nvSpPr>
              <p:cNvPr id="78" name="Rectangle 82"/>
              <p:cNvSpPr>
                <a:spLocks noChangeArrowheads="1"/>
              </p:cNvSpPr>
              <p:nvPr/>
            </p:nvSpPr>
            <p:spPr bwMode="auto">
              <a:xfrm>
                <a:off x="5058" y="3050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20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79" name="Rectangle 83"/>
              <p:cNvSpPr>
                <a:spLocks noChangeArrowheads="1"/>
              </p:cNvSpPr>
              <p:nvPr/>
            </p:nvSpPr>
            <p:spPr bwMode="auto">
              <a:xfrm>
                <a:off x="2335" y="3050"/>
                <a:ext cx="545" cy="326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/>
                  <a:t>15</a:t>
                </a:r>
                <a:endParaRPr lang="zh-CN" altLang="en-US"/>
              </a:p>
            </p:txBody>
          </p:sp>
          <p:sp>
            <p:nvSpPr>
              <p:cNvPr id="80" name="Rectangle 84"/>
              <p:cNvSpPr>
                <a:spLocks noChangeArrowheads="1"/>
              </p:cNvSpPr>
              <p:nvPr/>
            </p:nvSpPr>
            <p:spPr bwMode="auto">
              <a:xfrm>
                <a:off x="1791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14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81" name="Rectangle 85"/>
              <p:cNvSpPr>
                <a:spLocks noChangeArrowheads="1"/>
              </p:cNvSpPr>
              <p:nvPr/>
            </p:nvSpPr>
            <p:spPr bwMode="auto">
              <a:xfrm>
                <a:off x="1247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13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82" name="Rectangle 86"/>
              <p:cNvSpPr>
                <a:spLocks noChangeArrowheads="1"/>
              </p:cNvSpPr>
              <p:nvPr/>
            </p:nvSpPr>
            <p:spPr bwMode="auto">
              <a:xfrm>
                <a:off x="657" y="3050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12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83" name="Rectangle 87"/>
              <p:cNvSpPr>
                <a:spLocks noChangeArrowheads="1"/>
              </p:cNvSpPr>
              <p:nvPr/>
            </p:nvSpPr>
            <p:spPr bwMode="auto">
              <a:xfrm>
                <a:off x="113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11</a:t>
                </a:r>
              </a:p>
            </p:txBody>
          </p:sp>
          <p:sp>
            <p:nvSpPr>
              <p:cNvPr id="84" name="Rectangle 88"/>
              <p:cNvSpPr>
                <a:spLocks noChangeArrowheads="1"/>
              </p:cNvSpPr>
              <p:nvPr/>
            </p:nvSpPr>
            <p:spPr bwMode="auto">
              <a:xfrm>
                <a:off x="5058" y="2687"/>
                <a:ext cx="589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30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85" name="Rectangle 89"/>
              <p:cNvSpPr>
                <a:spLocks noChangeArrowheads="1"/>
              </p:cNvSpPr>
              <p:nvPr/>
            </p:nvSpPr>
            <p:spPr bwMode="auto">
              <a:xfrm>
                <a:off x="2335" y="2687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25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86" name="Rectangle 90"/>
              <p:cNvSpPr>
                <a:spLocks noChangeArrowheads="1"/>
              </p:cNvSpPr>
              <p:nvPr/>
            </p:nvSpPr>
            <p:spPr bwMode="auto">
              <a:xfrm>
                <a:off x="1791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24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87" name="Rectangle 91"/>
              <p:cNvSpPr>
                <a:spLocks noChangeArrowheads="1"/>
              </p:cNvSpPr>
              <p:nvPr/>
            </p:nvSpPr>
            <p:spPr bwMode="auto">
              <a:xfrm>
                <a:off x="1247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23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657" y="2687"/>
                <a:ext cx="590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22</a:t>
                </a: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89" name="Rectangle 93"/>
              <p:cNvSpPr>
                <a:spLocks noChangeArrowheads="1"/>
              </p:cNvSpPr>
              <p:nvPr/>
            </p:nvSpPr>
            <p:spPr bwMode="auto">
              <a:xfrm>
                <a:off x="113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algn="just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Blip>
                    <a:blip r:embed="rId3"/>
                  </a:buBlip>
                  <a:defRPr sz="2400" b="1">
                    <a:solidFill>
                      <a:srgbClr val="193C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algn="just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Blip>
                    <a:blip r:embed="rId4"/>
                  </a:buBlip>
                  <a:defRPr sz="22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?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algn="just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rgbClr val="0000CC"/>
                    </a:solidFill>
                  </a:rPr>
                  <a:t>21</a:t>
                </a:r>
              </a:p>
            </p:txBody>
          </p:sp>
          <p:sp>
            <p:nvSpPr>
              <p:cNvPr id="90" name="Line 94"/>
              <p:cNvSpPr>
                <a:spLocks noChangeShapeType="1"/>
              </p:cNvSpPr>
              <p:nvPr/>
            </p:nvSpPr>
            <p:spPr bwMode="auto">
              <a:xfrm>
                <a:off x="113" y="3050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95"/>
              <p:cNvSpPr>
                <a:spLocks noChangeShapeType="1"/>
              </p:cNvSpPr>
              <p:nvPr/>
            </p:nvSpPr>
            <p:spPr bwMode="auto">
              <a:xfrm>
                <a:off x="113" y="2687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96"/>
              <p:cNvSpPr>
                <a:spLocks noChangeShapeType="1"/>
              </p:cNvSpPr>
              <p:nvPr/>
            </p:nvSpPr>
            <p:spPr bwMode="auto">
              <a:xfrm>
                <a:off x="657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97"/>
              <p:cNvSpPr>
                <a:spLocks noChangeShapeType="1"/>
              </p:cNvSpPr>
              <p:nvPr/>
            </p:nvSpPr>
            <p:spPr bwMode="auto">
              <a:xfrm>
                <a:off x="1247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98"/>
              <p:cNvSpPr>
                <a:spLocks noChangeShapeType="1"/>
              </p:cNvSpPr>
              <p:nvPr/>
            </p:nvSpPr>
            <p:spPr bwMode="auto">
              <a:xfrm>
                <a:off x="1791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99"/>
              <p:cNvSpPr>
                <a:spLocks noChangeShapeType="1"/>
              </p:cNvSpPr>
              <p:nvPr/>
            </p:nvSpPr>
            <p:spPr bwMode="auto">
              <a:xfrm>
                <a:off x="2335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100"/>
              <p:cNvSpPr>
                <a:spLocks noChangeShapeType="1"/>
              </p:cNvSpPr>
              <p:nvPr/>
            </p:nvSpPr>
            <p:spPr bwMode="auto">
              <a:xfrm>
                <a:off x="2880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01"/>
              <p:cNvSpPr>
                <a:spLocks noChangeShapeType="1"/>
              </p:cNvSpPr>
              <p:nvPr/>
            </p:nvSpPr>
            <p:spPr bwMode="auto">
              <a:xfrm>
                <a:off x="5647" y="2687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02"/>
              <p:cNvSpPr>
                <a:spLocks noChangeShapeType="1"/>
              </p:cNvSpPr>
              <p:nvPr/>
            </p:nvSpPr>
            <p:spPr bwMode="auto">
              <a:xfrm>
                <a:off x="113" y="3376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03"/>
              <p:cNvSpPr>
                <a:spLocks noChangeShapeType="1"/>
              </p:cNvSpPr>
              <p:nvPr/>
            </p:nvSpPr>
            <p:spPr bwMode="auto">
              <a:xfrm>
                <a:off x="5058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04"/>
              <p:cNvSpPr>
                <a:spLocks noChangeShapeType="1"/>
              </p:cNvSpPr>
              <p:nvPr/>
            </p:nvSpPr>
            <p:spPr bwMode="auto">
              <a:xfrm>
                <a:off x="3968" y="2687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05"/>
              <p:cNvSpPr>
                <a:spLocks noChangeShapeType="1"/>
              </p:cNvSpPr>
              <p:nvPr/>
            </p:nvSpPr>
            <p:spPr bwMode="auto">
              <a:xfrm>
                <a:off x="3424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06"/>
              <p:cNvSpPr>
                <a:spLocks noChangeShapeType="1"/>
              </p:cNvSpPr>
              <p:nvPr/>
            </p:nvSpPr>
            <p:spPr bwMode="auto">
              <a:xfrm>
                <a:off x="4513" y="2687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107"/>
              <p:cNvSpPr>
                <a:spLocks noChangeShapeType="1"/>
              </p:cNvSpPr>
              <p:nvPr/>
            </p:nvSpPr>
            <p:spPr bwMode="auto">
              <a:xfrm>
                <a:off x="3968" y="2687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108"/>
              <p:cNvSpPr>
                <a:spLocks noChangeShapeType="1"/>
              </p:cNvSpPr>
              <p:nvPr/>
            </p:nvSpPr>
            <p:spPr bwMode="auto">
              <a:xfrm>
                <a:off x="113" y="2687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09"/>
              <p:cNvSpPr>
                <a:spLocks noChangeShapeType="1"/>
              </p:cNvSpPr>
              <p:nvPr/>
            </p:nvSpPr>
            <p:spPr bwMode="auto">
              <a:xfrm>
                <a:off x="4513" y="2687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10"/>
              <p:cNvSpPr>
                <a:spLocks noChangeShapeType="1"/>
              </p:cNvSpPr>
              <p:nvPr/>
            </p:nvSpPr>
            <p:spPr bwMode="auto">
              <a:xfrm>
                <a:off x="3968" y="3050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111"/>
              <p:cNvSpPr>
                <a:spLocks noChangeShapeType="1"/>
              </p:cNvSpPr>
              <p:nvPr/>
            </p:nvSpPr>
            <p:spPr bwMode="auto">
              <a:xfrm>
                <a:off x="4513" y="3050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112"/>
              <p:cNvSpPr>
                <a:spLocks noChangeShapeType="1"/>
              </p:cNvSpPr>
              <p:nvPr/>
            </p:nvSpPr>
            <p:spPr bwMode="auto">
              <a:xfrm>
                <a:off x="3968" y="3376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13"/>
              <p:cNvSpPr>
                <a:spLocks noChangeShapeType="1"/>
              </p:cNvSpPr>
              <p:nvPr/>
            </p:nvSpPr>
            <p:spPr bwMode="auto">
              <a:xfrm>
                <a:off x="4513" y="3376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114"/>
              <p:cNvSpPr>
                <a:spLocks noChangeShapeType="1"/>
              </p:cNvSpPr>
              <p:nvPr/>
            </p:nvSpPr>
            <p:spPr bwMode="auto">
              <a:xfrm>
                <a:off x="3968" y="3702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115"/>
              <p:cNvSpPr>
                <a:spLocks noChangeShapeType="1"/>
              </p:cNvSpPr>
              <p:nvPr/>
            </p:nvSpPr>
            <p:spPr bwMode="auto">
              <a:xfrm>
                <a:off x="113" y="3702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116"/>
              <p:cNvSpPr>
                <a:spLocks noChangeShapeType="1"/>
              </p:cNvSpPr>
              <p:nvPr/>
            </p:nvSpPr>
            <p:spPr bwMode="auto">
              <a:xfrm>
                <a:off x="4513" y="3702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Text Box 117"/>
              <p:cNvSpPr txBox="1">
                <a:spLocks noChangeArrowheads="1"/>
              </p:cNvSpPr>
              <p:nvPr/>
            </p:nvSpPr>
            <p:spPr bwMode="auto">
              <a:xfrm>
                <a:off x="385" y="592"/>
                <a:ext cx="4085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逻辑地址＝相对地址：</a:t>
                </a:r>
                <a:r>
                  <a:rPr lang="en-US" altLang="zh-CN" sz="32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205</a:t>
                </a:r>
                <a:r>
                  <a:rPr lang="zh-CN" altLang="en-US" sz="32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（</a:t>
                </a:r>
                <a:r>
                  <a:rPr lang="en-US" altLang="zh-CN" sz="32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zh-CN" altLang="en-US" sz="32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层</a:t>
                </a:r>
                <a:r>
                  <a:rPr lang="en-US" altLang="zh-CN" sz="32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05</a:t>
                </a:r>
                <a:r>
                  <a:rPr lang="zh-CN" altLang="en-US" sz="32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号房间）</a:t>
                </a:r>
              </a:p>
            </p:txBody>
          </p:sp>
          <p:sp>
            <p:nvSpPr>
              <p:cNvPr id="114" name="Text Box 118"/>
              <p:cNvSpPr txBox="1">
                <a:spLocks noChangeArrowheads="1"/>
              </p:cNvSpPr>
              <p:nvPr/>
            </p:nvSpPr>
            <p:spPr bwMode="auto">
              <a:xfrm>
                <a:off x="385" y="2270"/>
                <a:ext cx="4085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物理地址＝绝对地址：</a:t>
                </a:r>
                <a:r>
                  <a:rPr lang="en-US" altLang="zh-CN" sz="32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15</a:t>
                </a:r>
                <a:r>
                  <a:rPr lang="zh-CN" altLang="en-US" sz="32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（第</a:t>
                </a:r>
                <a:r>
                  <a:rPr lang="en-US" altLang="zh-CN" sz="32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15</a:t>
                </a:r>
                <a:r>
                  <a:rPr lang="zh-CN" altLang="en-US" sz="32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号房间）</a:t>
                </a:r>
              </a:p>
            </p:txBody>
          </p:sp>
        </p:grpSp>
      </p:grpSp>
      <p:sp>
        <p:nvSpPr>
          <p:cNvPr id="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2" y="152400"/>
            <a:ext cx="7577100" cy="484188"/>
          </a:xfrm>
        </p:spPr>
        <p:txBody>
          <a:bodyPr/>
          <a:lstStyle/>
          <a:p>
            <a:r>
              <a:rPr lang="zh-CN" altLang="en-US" dirty="0" smtClean="0"/>
              <a:t>逻辑地址与物理地址</a:t>
            </a:r>
            <a:endParaRPr lang="zh-CN" altLang="en-US" dirty="0"/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gray">
          <a:xfrm>
            <a:off x="2063552" y="128826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逻辑地址与物理地址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81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基本</a:t>
            </a:r>
            <a:r>
              <a:rPr lang="zh-CN" altLang="en-US" dirty="0" smtClean="0"/>
              <a:t>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代码段</a:t>
            </a:r>
            <a:endParaRPr lang="zh-CN" alt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3" y="1088740"/>
            <a:ext cx="10798369" cy="531059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Code Segment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存放程序的指令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代码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程序的指令代码必须安排在代码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段基地址：代码段寄存器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指示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偏移地址：指令指针寄存器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保存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处理器利用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CS:EIP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取得下一条要执行的指令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不能由程序直接设置，只能通过执行控制转移指令、外部中断或内部异常等间接改变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基本段</a:t>
            </a: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代码段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6" name="Picture 6" descr="fig02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098104"/>
            <a:ext cx="3210983" cy="2474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27" name="Picture 7" descr="fig02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969766"/>
            <a:ext cx="3538890" cy="2401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504" y="208508"/>
            <a:ext cx="10363200" cy="484188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处理器功能结构</a:t>
            </a:r>
          </a:p>
        </p:txBody>
      </p:sp>
      <p:pic>
        <p:nvPicPr>
          <p:cNvPr id="491524" name="Picture 4" descr="fig020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3732343"/>
            <a:ext cx="4189289" cy="2363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25" name="Picture 5" descr="fig02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34" y="3498540"/>
            <a:ext cx="4680520" cy="275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2367896" y="6126309"/>
            <a:ext cx="1852408" cy="52540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solidFill>
                  <a:srgbClr val="E20000"/>
                </a:solidFill>
                <a:ea typeface="宋体" panose="02010600030101010101" pitchFamily="2" charset="-122"/>
              </a:rPr>
              <a:t>Intel 80386</a:t>
            </a:r>
            <a:endParaRPr kumimoji="1" lang="zh-CN" altLang="en-US" sz="2800" b="1" dirty="0">
              <a:solidFill>
                <a:srgbClr val="E20000"/>
              </a:solidFill>
              <a:ea typeface="宋体" panose="02010600030101010101" pitchFamily="2" charset="-122"/>
            </a:endParaRPr>
          </a:p>
        </p:txBody>
      </p:sp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511241" y="1977562"/>
            <a:ext cx="1340729" cy="52540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solidFill>
                  <a:srgbClr val="E20000"/>
                </a:solidFill>
                <a:ea typeface="宋体" panose="02010600030101010101" pitchFamily="2" charset="-122"/>
              </a:rPr>
              <a:t>8</a:t>
            </a:r>
            <a:r>
              <a:rPr kumimoji="1" lang="zh-CN" altLang="en-US" sz="2800" b="1" dirty="0">
                <a:solidFill>
                  <a:srgbClr val="E20000"/>
                </a:solidFill>
                <a:ea typeface="宋体" panose="02010600030101010101" pitchFamily="2" charset="-122"/>
              </a:rPr>
              <a:t>位</a:t>
            </a:r>
            <a:r>
              <a:rPr kumimoji="1" lang="en-US" altLang="zh-CN" sz="2800" b="1" dirty="0">
                <a:solidFill>
                  <a:srgbClr val="E20000"/>
                </a:solidFill>
                <a:ea typeface="宋体" panose="02010600030101010101" pitchFamily="2" charset="-122"/>
              </a:rPr>
              <a:t>CPU</a:t>
            </a:r>
            <a:endParaRPr kumimoji="1" lang="zh-CN" altLang="en-US" sz="2800" b="1" dirty="0">
              <a:solidFill>
                <a:srgbClr val="E20000"/>
              </a:solidFill>
              <a:ea typeface="宋体" panose="02010600030101010101" pitchFamily="2" charset="-122"/>
            </a:endParaRP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8544272" y="6269691"/>
            <a:ext cx="2191154" cy="52540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solidFill>
                  <a:srgbClr val="E20000"/>
                </a:solidFill>
                <a:ea typeface="宋体" panose="02010600030101010101" pitchFamily="2" charset="-122"/>
              </a:rPr>
              <a:t>Intel Pentium</a:t>
            </a:r>
            <a:endParaRPr kumimoji="1" lang="zh-CN" altLang="en-US" sz="2800" b="1" dirty="0">
              <a:solidFill>
                <a:srgbClr val="E20000"/>
              </a:solidFill>
              <a:ea typeface="宋体" panose="02010600030101010101" pitchFamily="2" charset="-122"/>
            </a:endParaRPr>
          </a:p>
        </p:txBody>
      </p:sp>
      <p:sp>
        <p:nvSpPr>
          <p:cNvPr id="491531" name="Text Box 11"/>
          <p:cNvSpPr txBox="1">
            <a:spLocks noChangeArrowheads="1"/>
          </p:cNvSpPr>
          <p:nvPr/>
        </p:nvSpPr>
        <p:spPr bwMode="auto">
          <a:xfrm>
            <a:off x="10325038" y="1967883"/>
            <a:ext cx="1669666" cy="52540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solidFill>
                  <a:srgbClr val="E20000"/>
                </a:solidFill>
                <a:ea typeface="宋体" panose="02010600030101010101" pitchFamily="2" charset="-122"/>
              </a:rPr>
              <a:t>Intel 8086</a:t>
            </a:r>
            <a:endParaRPr kumimoji="1" lang="zh-CN" altLang="en-US" sz="2800" b="1" dirty="0">
              <a:solidFill>
                <a:srgbClr val="E2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对角圆角矩形 10"/>
          <p:cNvSpPr/>
          <p:nvPr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2.1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处理器功能结构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8" grpId="0"/>
      <p:bldP spid="491529" grpId="0"/>
      <p:bldP spid="491530" grpId="0"/>
      <p:bldP spid="4915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基本</a:t>
            </a:r>
            <a:r>
              <a:rPr lang="zh-CN" altLang="en-US" dirty="0" smtClean="0"/>
              <a:t>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数据段</a:t>
            </a:r>
            <a:endParaRPr lang="zh-CN" alt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07731"/>
            <a:ext cx="10729192" cy="551761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数据段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Data Segment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存放当前运行程序所用的数据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程序的数据默认存放在数据段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一个程序可以使用多个数据段，以便于安全有效地访问不同类型的数据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段基地址：数据段寄存器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指示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有时也用附加段寄存器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28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段寄存器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FS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GS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指示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偏移地址：各种存储器寻址方式计算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基本段</a:t>
            </a: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数据段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1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基本</a:t>
            </a:r>
            <a:r>
              <a:rPr lang="zh-CN" altLang="en-US" dirty="0" smtClean="0"/>
              <a:t>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堆栈段</a:t>
            </a:r>
            <a:endParaRPr lang="zh-CN" alt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3" y="1052736"/>
            <a:ext cx="10738363" cy="39736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堆栈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Stack Segment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：程序使用的堆栈所在的区域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程序使用的堆栈一定在堆栈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段基地址：堆栈段寄存器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指示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偏移地址：堆栈指针寄存器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处理器利用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SS:ESP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操作操作堆栈中的数据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基本段</a:t>
            </a: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堆栈段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5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段选择器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584" y="1031584"/>
            <a:ext cx="11362432" cy="3432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段寄存器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段选择器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段选择器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位段描述符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Descriptor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段描述符包括段基地址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平展存储模型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个段寄存器指向线性地址空间的地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址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置（段基地址等于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段式存储模型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段寄存器保存不同的段选择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器，指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向线性地址空间不同的段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实地址存储模型：保存段基地址的高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468516" y="4725144"/>
            <a:ext cx="8587924" cy="1944219"/>
            <a:chOff x="773" y="2768"/>
            <a:chExt cx="4176" cy="1376"/>
          </a:xfrm>
        </p:grpSpPr>
        <p:sp>
          <p:nvSpPr>
            <p:cNvPr id="527365" name="AutoShape 5"/>
            <p:cNvSpPr>
              <a:spLocks noChangeArrowheads="1"/>
            </p:cNvSpPr>
            <p:nvPr/>
          </p:nvSpPr>
          <p:spPr bwMode="auto">
            <a:xfrm>
              <a:off x="773" y="3073"/>
              <a:ext cx="1122" cy="306"/>
            </a:xfrm>
            <a:prstGeom prst="flowChartAlternateProcess">
              <a:avLst/>
            </a:prstGeom>
            <a:gradFill rotWithShape="1">
              <a:gsLst>
                <a:gs pos="0">
                  <a:schemeClr val="accent1">
                    <a:gamma/>
                    <a:shade val="5451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510"/>
                    <a:invGamma/>
                  </a:schemeClr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段选择器</a:t>
              </a:r>
            </a:p>
          </p:txBody>
        </p:sp>
        <p:sp>
          <p:nvSpPr>
            <p:cNvPr id="527368" name="Line 8"/>
            <p:cNvSpPr>
              <a:spLocks noChangeShapeType="1"/>
            </p:cNvSpPr>
            <p:nvPr/>
          </p:nvSpPr>
          <p:spPr bwMode="auto">
            <a:xfrm>
              <a:off x="1887" y="3199"/>
              <a:ext cx="341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7369" name="Line 9"/>
            <p:cNvSpPr>
              <a:spLocks noChangeShapeType="1"/>
            </p:cNvSpPr>
            <p:nvPr/>
          </p:nvSpPr>
          <p:spPr bwMode="auto">
            <a:xfrm>
              <a:off x="3249" y="3464"/>
              <a:ext cx="35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7371" name="Text Box 11"/>
            <p:cNvSpPr txBox="1">
              <a:spLocks noChangeArrowheads="1"/>
            </p:cNvSpPr>
            <p:nvPr/>
          </p:nvSpPr>
          <p:spPr bwMode="auto">
            <a:xfrm>
              <a:off x="817" y="2768"/>
              <a:ext cx="9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16</a:t>
              </a:r>
              <a:r>
                <a:rPr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位段寄存器</a:t>
              </a:r>
            </a:p>
          </p:txBody>
        </p:sp>
        <p:sp>
          <p:nvSpPr>
            <p:cNvPr id="527372" name="Text Box 12"/>
            <p:cNvSpPr txBox="1">
              <a:spLocks noChangeArrowheads="1"/>
            </p:cNvSpPr>
            <p:nvPr/>
          </p:nvSpPr>
          <p:spPr bwMode="auto">
            <a:xfrm>
              <a:off x="2218" y="2768"/>
              <a:ext cx="10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64</a:t>
              </a:r>
              <a:r>
                <a:rPr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位段描述符</a:t>
              </a:r>
            </a:p>
          </p:txBody>
        </p:sp>
        <p:sp>
          <p:nvSpPr>
            <p:cNvPr id="527373" name="Text Box 13"/>
            <p:cNvSpPr txBox="1">
              <a:spLocks noChangeArrowheads="1"/>
            </p:cNvSpPr>
            <p:nvPr/>
          </p:nvSpPr>
          <p:spPr bwMode="auto">
            <a:xfrm>
              <a:off x="3802" y="2779"/>
              <a:ext cx="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主存储器空间</a:t>
              </a:r>
            </a:p>
          </p:txBody>
        </p:sp>
        <p:sp>
          <p:nvSpPr>
            <p:cNvPr id="527378" name="Rectangle 18"/>
            <p:cNvSpPr>
              <a:spLocks noChangeArrowheads="1"/>
            </p:cNvSpPr>
            <p:nvPr/>
          </p:nvSpPr>
          <p:spPr bwMode="auto">
            <a:xfrm>
              <a:off x="2228" y="3642"/>
              <a:ext cx="102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algn="just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rgbClr val="193C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algn="just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Blip>
                  <a:blip r:embed="rId4"/>
                </a:buBlip>
                <a:defRPr sz="22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?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en-US" sz="2000"/>
            </a:p>
          </p:txBody>
        </p:sp>
        <p:sp>
          <p:nvSpPr>
            <p:cNvPr id="527377" name="Rectangle 17"/>
            <p:cNvSpPr>
              <a:spLocks noChangeArrowheads="1"/>
            </p:cNvSpPr>
            <p:nvPr/>
          </p:nvSpPr>
          <p:spPr bwMode="auto">
            <a:xfrm>
              <a:off x="2228" y="3316"/>
              <a:ext cx="1021" cy="32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algn="just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rgbClr val="193C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algn="just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Blip>
                  <a:blip r:embed="rId4"/>
                </a:buBlip>
                <a:defRPr sz="22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?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段基地址</a:t>
              </a:r>
            </a:p>
          </p:txBody>
        </p:sp>
        <p:sp>
          <p:nvSpPr>
            <p:cNvPr id="527376" name="Rectangle 16"/>
            <p:cNvSpPr>
              <a:spLocks noChangeArrowheads="1"/>
            </p:cNvSpPr>
            <p:nvPr/>
          </p:nvSpPr>
          <p:spPr bwMode="auto">
            <a:xfrm>
              <a:off x="2228" y="3067"/>
              <a:ext cx="102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algn="just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rgbClr val="193C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algn="just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Blip>
                  <a:blip r:embed="rId4"/>
                </a:buBlip>
                <a:defRPr sz="22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?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en-US" sz="2000"/>
            </a:p>
          </p:txBody>
        </p:sp>
        <p:sp>
          <p:nvSpPr>
            <p:cNvPr id="527379" name="Line 19"/>
            <p:cNvSpPr>
              <a:spLocks noChangeShapeType="1"/>
            </p:cNvSpPr>
            <p:nvPr/>
          </p:nvSpPr>
          <p:spPr bwMode="auto">
            <a:xfrm>
              <a:off x="2228" y="3067"/>
              <a:ext cx="102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380" name="Line 20"/>
            <p:cNvSpPr>
              <a:spLocks noChangeShapeType="1"/>
            </p:cNvSpPr>
            <p:nvPr/>
          </p:nvSpPr>
          <p:spPr bwMode="auto">
            <a:xfrm>
              <a:off x="2228" y="3316"/>
              <a:ext cx="10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381" name="Line 21"/>
            <p:cNvSpPr>
              <a:spLocks noChangeShapeType="1"/>
            </p:cNvSpPr>
            <p:nvPr/>
          </p:nvSpPr>
          <p:spPr bwMode="auto">
            <a:xfrm>
              <a:off x="2228" y="3642"/>
              <a:ext cx="10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382" name="Line 22"/>
            <p:cNvSpPr>
              <a:spLocks noChangeShapeType="1"/>
            </p:cNvSpPr>
            <p:nvPr/>
          </p:nvSpPr>
          <p:spPr bwMode="auto">
            <a:xfrm>
              <a:off x="2228" y="3891"/>
              <a:ext cx="102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383" name="Line 23"/>
            <p:cNvSpPr>
              <a:spLocks noChangeShapeType="1"/>
            </p:cNvSpPr>
            <p:nvPr/>
          </p:nvSpPr>
          <p:spPr bwMode="auto">
            <a:xfrm>
              <a:off x="2228" y="3067"/>
              <a:ext cx="0" cy="8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384" name="Line 24"/>
            <p:cNvSpPr>
              <a:spLocks noChangeShapeType="1"/>
            </p:cNvSpPr>
            <p:nvPr/>
          </p:nvSpPr>
          <p:spPr bwMode="auto">
            <a:xfrm>
              <a:off x="3249" y="3067"/>
              <a:ext cx="0" cy="8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410" name="Rectangle 50"/>
            <p:cNvSpPr>
              <a:spLocks noChangeArrowheads="1"/>
            </p:cNvSpPr>
            <p:nvPr/>
          </p:nvSpPr>
          <p:spPr bwMode="auto">
            <a:xfrm>
              <a:off x="3617" y="3071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algn="just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rgbClr val="193C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algn="just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Blip>
                  <a:blip r:embed="rId4"/>
                </a:buBlip>
                <a:defRPr sz="22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?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en-US" sz="2000"/>
            </a:p>
          </p:txBody>
        </p:sp>
        <p:sp>
          <p:nvSpPr>
            <p:cNvPr id="527407" name="Rectangle 47"/>
            <p:cNvSpPr>
              <a:spLocks noChangeArrowheads="1"/>
            </p:cNvSpPr>
            <p:nvPr/>
          </p:nvSpPr>
          <p:spPr bwMode="auto">
            <a:xfrm>
              <a:off x="3617" y="3646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algn="just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rgbClr val="193C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algn="just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Blip>
                  <a:blip r:embed="rId4"/>
                </a:buBlip>
                <a:defRPr sz="22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?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en-US" sz="2000"/>
            </a:p>
          </p:txBody>
        </p:sp>
        <p:sp>
          <p:nvSpPr>
            <p:cNvPr id="527398" name="Rectangle 38"/>
            <p:cNvSpPr>
              <a:spLocks noChangeArrowheads="1"/>
            </p:cNvSpPr>
            <p:nvPr/>
          </p:nvSpPr>
          <p:spPr bwMode="auto">
            <a:xfrm>
              <a:off x="3617" y="3895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algn="just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rgbClr val="193C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algn="just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Blip>
                  <a:blip r:embed="rId4"/>
                </a:buBlip>
                <a:defRPr sz="22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?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en-US" sz="2000"/>
            </a:p>
          </p:txBody>
        </p:sp>
        <p:sp>
          <p:nvSpPr>
            <p:cNvPr id="527399" name="Rectangle 39"/>
            <p:cNvSpPr>
              <a:spLocks noChangeArrowheads="1"/>
            </p:cNvSpPr>
            <p:nvPr/>
          </p:nvSpPr>
          <p:spPr bwMode="auto">
            <a:xfrm>
              <a:off x="3617" y="3320"/>
              <a:ext cx="1332" cy="32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algn="just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rgbClr val="193C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algn="just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Blip>
                  <a:blip r:embed="rId4"/>
                </a:buBlip>
                <a:defRPr sz="22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?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algn="just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algn="just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数据或指令</a:t>
              </a:r>
            </a:p>
          </p:txBody>
        </p:sp>
        <p:sp>
          <p:nvSpPr>
            <p:cNvPr id="527401" name="Line 41"/>
            <p:cNvSpPr>
              <a:spLocks noChangeShapeType="1"/>
            </p:cNvSpPr>
            <p:nvPr/>
          </p:nvSpPr>
          <p:spPr bwMode="auto">
            <a:xfrm>
              <a:off x="3617" y="3071"/>
              <a:ext cx="13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403" name="Line 43"/>
            <p:cNvSpPr>
              <a:spLocks noChangeShapeType="1"/>
            </p:cNvSpPr>
            <p:nvPr/>
          </p:nvSpPr>
          <p:spPr bwMode="auto">
            <a:xfrm>
              <a:off x="3617" y="3646"/>
              <a:ext cx="13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27404" name="Line 44"/>
            <p:cNvSpPr>
              <a:spLocks noChangeShapeType="1"/>
            </p:cNvSpPr>
            <p:nvPr/>
          </p:nvSpPr>
          <p:spPr bwMode="auto">
            <a:xfrm>
              <a:off x="3617" y="4144"/>
              <a:ext cx="13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405" name="Line 45"/>
            <p:cNvSpPr>
              <a:spLocks noChangeShapeType="1"/>
            </p:cNvSpPr>
            <p:nvPr/>
          </p:nvSpPr>
          <p:spPr bwMode="auto">
            <a:xfrm>
              <a:off x="3617" y="3071"/>
              <a:ext cx="0" cy="10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406" name="Line 46"/>
            <p:cNvSpPr>
              <a:spLocks noChangeShapeType="1"/>
            </p:cNvSpPr>
            <p:nvPr/>
          </p:nvSpPr>
          <p:spPr bwMode="auto">
            <a:xfrm>
              <a:off x="4949" y="3071"/>
              <a:ext cx="0" cy="10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408" name="Line 48"/>
            <p:cNvSpPr>
              <a:spLocks noChangeShapeType="1"/>
            </p:cNvSpPr>
            <p:nvPr/>
          </p:nvSpPr>
          <p:spPr bwMode="auto">
            <a:xfrm>
              <a:off x="3617" y="3895"/>
              <a:ext cx="13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411" name="Line 51"/>
            <p:cNvSpPr>
              <a:spLocks noChangeShapeType="1"/>
            </p:cNvSpPr>
            <p:nvPr/>
          </p:nvSpPr>
          <p:spPr bwMode="auto">
            <a:xfrm>
              <a:off x="3617" y="3320"/>
              <a:ext cx="13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段选择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保护方式的地址转换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178" y="837162"/>
            <a:ext cx="10657184" cy="579034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平展存储模型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段基地址为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，偏移地址等于线性地址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段式存储管理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段基地址和偏移地址都是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段基地址加上偏移地址形成线性地址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线性地址映射到物理地址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不使用分页机制：线性地址与物理地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址一一对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应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使用分页机制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：线性地址空间被分成大小一致的块，称为页。页在硬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件支持下由操作系统或核心程序管理，构成虚拟存储器，转换成物理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分页机制对应用程序是不可见的，应用程序看到的都是线性地址空间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（从奔腾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pro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保护方式的地址转换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实地址方式的地址转换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0728"/>
            <a:ext cx="10802168" cy="5638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主存空间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（＝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baseline="30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B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0000H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FFFFH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程序设计时分段管理，但有两个限制：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限定每个段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不超过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64KB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段只能开始于低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位地址全为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的物理地址处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逻辑地址＝段地址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偏移地址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位段寄存器保存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位段起始地址的高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偏移地址也用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位数据表示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物理地址＝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段地址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×16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＋偏移地址</a:t>
            </a:r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3503712" y="5805264"/>
            <a:ext cx="5295039" cy="523220"/>
          </a:xfrm>
          <a:prstGeom prst="rect">
            <a:avLst/>
          </a:prstGeom>
          <a:noFill/>
          <a:ln w="9525" cap="rnd">
            <a:solidFill>
              <a:srgbClr val="660066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左移二进制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位（十六进制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4295800" y="5373216"/>
            <a:ext cx="792088" cy="432048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实地址方式的地址转换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位地址的形成</a:t>
            </a:r>
            <a:endParaRPr lang="zh-CN" altLang="en-US" dirty="0"/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1199456" y="128826"/>
            <a:ext cx="993710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位地址的形成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6643" name="ShockwaveFlash1" r:id="rId2" imgW="9217080" imgH="5202360"/>
        </mc:Choice>
        <mc:Fallback>
          <p:control name="ShockwaveFlash1" r:id="rId2" imgW="9217080" imgH="5202360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92313" y="1044575"/>
                  <a:ext cx="9217025" cy="5202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877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mtClean="0"/>
              <a:t>实地址存储模型的逻辑地址和物理地址</a:t>
            </a:r>
            <a:endParaRPr lang="zh-CN" altLang="en-US" sz="2400" dirty="0"/>
          </a:p>
        </p:txBody>
      </p:sp>
      <p:pic>
        <p:nvPicPr>
          <p:cNvPr id="5" name="Picture 118" descr="fig02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196752"/>
            <a:ext cx="11208568" cy="525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1199456" y="128826"/>
            <a:ext cx="993710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实地址存储模型的逻辑地址和物理地址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3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911424" y="1055712"/>
            <a:ext cx="1072919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了解处理器的基本结构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80386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Pentium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处理器的结构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常用寄存器的名称和作用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掌握状态标志和控制标志的意义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的存储器模型和工作方式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掌握基本段、逻辑地址和物理地址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掌握逻辑地址转换为物理地址的方法</a:t>
            </a:r>
            <a:endParaRPr lang="zh-CN" altLang="en-US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11424" y="116632"/>
            <a:ext cx="404688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    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87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67408" y="1021924"/>
            <a:ext cx="1072919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1.PENTIUM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的片上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采用统一存储结构。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程序计数器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或指令指针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寄存器属于通用寄存器。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3.IA-32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处理器在实地址方式下，不能使用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位寄存器。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平展存储模型的段基地址为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，偏移地址等于线性地址。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（  ）是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处理器固有的工作方式。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实地址方式      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保护方式     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系统管理方式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6.IA-32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器复位后，首先进入的是（  ）工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作方式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实地址方式       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保护方式      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系统管理方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式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endParaRPr lang="en-US" altLang="zh-CN" sz="2800" b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endParaRPr lang="en-US" altLang="zh-CN" sz="2800" b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11424" y="116632"/>
            <a:ext cx="404688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堂作业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6200" y="1079419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错误（分离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5480" y="3933056"/>
            <a:ext cx="46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84853" y="183081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84853" y="254497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19790" y="321567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60096" y="5373216"/>
            <a:ext cx="46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60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7" grpId="0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67408" y="908720"/>
            <a:ext cx="1123324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7.IA-32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处理器在保护方式下，段寄存器是（  ）位。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A.16      B.32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处理器内部具有哪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个基本部分？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分为哪两大功能部件？其各自的主要功能是什么？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中的逻辑地址和物理地址？逻辑地址如何转换成物理地址？请将如下逻辑地址用物理地址表示（均为十六十进制形式）：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 （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FFFF:0       (2)40:17        (3)2000:4500        (4)B821:4567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什么是实地址方式、保护方式和虚拟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方式？它们分别使用什么存储模型？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11424" y="116632"/>
            <a:ext cx="404688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堂作业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80176" y="98072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93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处理器基本结构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7704" y="4725144"/>
            <a:ext cx="3486968" cy="1600200"/>
          </a:xfrm>
          <a:solidFill>
            <a:schemeClr val="bg1"/>
          </a:solidFill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</a:rPr>
              <a:t>算术逻辑单元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</a:rPr>
              <a:t>寄存器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</a:rPr>
              <a:t>指令处理单元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59496" y="980728"/>
            <a:ext cx="9144000" cy="5362575"/>
            <a:chOff x="1694" y="1516"/>
            <a:chExt cx="4388" cy="4381"/>
          </a:xfrm>
        </p:grpSpPr>
        <p:sp>
          <p:nvSpPr>
            <p:cNvPr id="492549" name="Rectangle 5"/>
            <p:cNvSpPr>
              <a:spLocks noChangeArrowheads="1"/>
            </p:cNvSpPr>
            <p:nvPr/>
          </p:nvSpPr>
          <p:spPr bwMode="auto">
            <a:xfrm>
              <a:off x="2629" y="3746"/>
              <a:ext cx="1121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内部数据总线</a:t>
              </a:r>
            </a:p>
          </p:txBody>
        </p:sp>
        <p:sp>
          <p:nvSpPr>
            <p:cNvPr id="492550" name="Rectangle 6"/>
            <p:cNvSpPr>
              <a:spLocks noChangeArrowheads="1"/>
            </p:cNvSpPr>
            <p:nvPr/>
          </p:nvSpPr>
          <p:spPr bwMode="auto">
            <a:xfrm>
              <a:off x="5222" y="2133"/>
              <a:ext cx="8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控制总线</a:t>
              </a:r>
            </a:p>
          </p:txBody>
        </p:sp>
        <p:sp>
          <p:nvSpPr>
            <p:cNvPr id="492551" name="Rectangle 7"/>
            <p:cNvSpPr>
              <a:spLocks noChangeArrowheads="1"/>
            </p:cNvSpPr>
            <p:nvPr/>
          </p:nvSpPr>
          <p:spPr bwMode="auto">
            <a:xfrm>
              <a:off x="5210" y="3872"/>
              <a:ext cx="8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492552" name="Rectangle 8"/>
            <p:cNvSpPr>
              <a:spLocks noChangeArrowheads="1"/>
            </p:cNvSpPr>
            <p:nvPr/>
          </p:nvSpPr>
          <p:spPr bwMode="auto">
            <a:xfrm>
              <a:off x="5210" y="3168"/>
              <a:ext cx="8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492553" name="Line 9"/>
            <p:cNvSpPr>
              <a:spLocks noChangeShapeType="1"/>
            </p:cNvSpPr>
            <p:nvPr/>
          </p:nvSpPr>
          <p:spPr bwMode="auto">
            <a:xfrm>
              <a:off x="1874" y="4007"/>
              <a:ext cx="24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4" name="Line 10"/>
            <p:cNvSpPr>
              <a:spLocks noChangeShapeType="1"/>
            </p:cNvSpPr>
            <p:nvPr/>
          </p:nvSpPr>
          <p:spPr bwMode="auto">
            <a:xfrm>
              <a:off x="2594" y="5600"/>
              <a:ext cx="14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5" name="Rectangle 11"/>
            <p:cNvSpPr>
              <a:spLocks noChangeArrowheads="1"/>
            </p:cNvSpPr>
            <p:nvPr/>
          </p:nvSpPr>
          <p:spPr bwMode="auto">
            <a:xfrm>
              <a:off x="1848" y="4483"/>
              <a:ext cx="7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暂存器</a:t>
              </a:r>
            </a:p>
          </p:txBody>
        </p:sp>
        <p:sp>
          <p:nvSpPr>
            <p:cNvPr id="492556" name="Line 12"/>
            <p:cNvSpPr>
              <a:spLocks noChangeShapeType="1"/>
            </p:cNvSpPr>
            <p:nvPr/>
          </p:nvSpPr>
          <p:spPr bwMode="auto">
            <a:xfrm>
              <a:off x="2185" y="2251"/>
              <a:ext cx="5" cy="2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7" name="Line 13"/>
            <p:cNvSpPr>
              <a:spLocks noChangeShapeType="1"/>
            </p:cNvSpPr>
            <p:nvPr/>
          </p:nvSpPr>
          <p:spPr bwMode="auto">
            <a:xfrm>
              <a:off x="2195" y="4743"/>
              <a:ext cx="1" cy="2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8" name="Rectangle 14"/>
            <p:cNvSpPr>
              <a:spLocks noChangeArrowheads="1"/>
            </p:cNvSpPr>
            <p:nvPr/>
          </p:nvSpPr>
          <p:spPr bwMode="auto">
            <a:xfrm>
              <a:off x="2688" y="4483"/>
              <a:ext cx="7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累加器</a:t>
              </a:r>
            </a:p>
          </p:txBody>
        </p:sp>
        <p:sp>
          <p:nvSpPr>
            <p:cNvPr id="492559" name="Line 15"/>
            <p:cNvSpPr>
              <a:spLocks noChangeShapeType="1"/>
            </p:cNvSpPr>
            <p:nvPr/>
          </p:nvSpPr>
          <p:spPr bwMode="auto">
            <a:xfrm>
              <a:off x="3014" y="4012"/>
              <a:ext cx="1" cy="4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0" name="Line 16"/>
            <p:cNvSpPr>
              <a:spLocks noChangeShapeType="1"/>
            </p:cNvSpPr>
            <p:nvPr/>
          </p:nvSpPr>
          <p:spPr bwMode="auto">
            <a:xfrm>
              <a:off x="3020" y="4743"/>
              <a:ext cx="1" cy="2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1" name="Rectangle 17"/>
            <p:cNvSpPr>
              <a:spLocks noChangeArrowheads="1"/>
            </p:cNvSpPr>
            <p:nvPr/>
          </p:nvSpPr>
          <p:spPr bwMode="auto">
            <a:xfrm>
              <a:off x="2346" y="5171"/>
              <a:ext cx="55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492562" name="Line 18"/>
            <p:cNvSpPr>
              <a:spLocks noChangeShapeType="1"/>
            </p:cNvSpPr>
            <p:nvPr/>
          </p:nvSpPr>
          <p:spPr bwMode="auto">
            <a:xfrm flipV="1">
              <a:off x="2759" y="4966"/>
              <a:ext cx="84" cy="1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3" name="Line 19"/>
            <p:cNvSpPr>
              <a:spLocks noChangeShapeType="1"/>
            </p:cNvSpPr>
            <p:nvPr/>
          </p:nvSpPr>
          <p:spPr bwMode="auto">
            <a:xfrm flipH="1" flipV="1">
              <a:off x="4017" y="4731"/>
              <a:ext cx="3" cy="8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4" name="Rectangle 20"/>
            <p:cNvSpPr>
              <a:spLocks noChangeArrowheads="1"/>
            </p:cNvSpPr>
            <p:nvPr/>
          </p:nvSpPr>
          <p:spPr bwMode="auto">
            <a:xfrm>
              <a:off x="3599" y="4483"/>
              <a:ext cx="90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标志寄存器</a:t>
              </a:r>
            </a:p>
          </p:txBody>
        </p:sp>
        <p:sp>
          <p:nvSpPr>
            <p:cNvPr id="492565" name="Line 21"/>
            <p:cNvSpPr>
              <a:spLocks noChangeShapeType="1"/>
            </p:cNvSpPr>
            <p:nvPr/>
          </p:nvSpPr>
          <p:spPr bwMode="auto">
            <a:xfrm flipV="1">
              <a:off x="4019" y="4003"/>
              <a:ext cx="1" cy="4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6" name="Line 22"/>
            <p:cNvSpPr>
              <a:spLocks noChangeShapeType="1"/>
            </p:cNvSpPr>
            <p:nvPr/>
          </p:nvSpPr>
          <p:spPr bwMode="auto">
            <a:xfrm flipV="1">
              <a:off x="3464" y="4004"/>
              <a:ext cx="1" cy="1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7" name="Line 23"/>
            <p:cNvSpPr>
              <a:spLocks noChangeShapeType="1"/>
            </p:cNvSpPr>
            <p:nvPr/>
          </p:nvSpPr>
          <p:spPr bwMode="auto">
            <a:xfrm>
              <a:off x="4850" y="4011"/>
              <a:ext cx="33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8" name="Line 24"/>
            <p:cNvSpPr>
              <a:spLocks noChangeShapeType="1"/>
            </p:cNvSpPr>
            <p:nvPr/>
          </p:nvSpPr>
          <p:spPr bwMode="auto">
            <a:xfrm>
              <a:off x="4850" y="3306"/>
              <a:ext cx="33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9" name="Rectangle 25"/>
            <p:cNvSpPr>
              <a:spLocks noChangeArrowheads="1"/>
            </p:cNvSpPr>
            <p:nvPr/>
          </p:nvSpPr>
          <p:spPr bwMode="auto">
            <a:xfrm>
              <a:off x="2519" y="1861"/>
              <a:ext cx="253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指</a:t>
              </a:r>
            </a:p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</a:p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寄</a:t>
              </a:r>
            </a:p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存</a:t>
              </a:r>
            </a:p>
          </p:txBody>
        </p:sp>
        <p:sp>
          <p:nvSpPr>
            <p:cNvPr id="492570" name="Rectangle 26"/>
            <p:cNvSpPr>
              <a:spLocks noChangeArrowheads="1"/>
            </p:cNvSpPr>
            <p:nvPr/>
          </p:nvSpPr>
          <p:spPr bwMode="auto">
            <a:xfrm>
              <a:off x="3047" y="1850"/>
              <a:ext cx="334" cy="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指</a:t>
              </a:r>
            </a:p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</a:p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译</a:t>
              </a:r>
            </a:p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码</a:t>
              </a:r>
            </a:p>
          </p:txBody>
        </p:sp>
        <p:sp>
          <p:nvSpPr>
            <p:cNvPr id="492571" name="Line 27"/>
            <p:cNvSpPr>
              <a:spLocks noChangeShapeType="1"/>
            </p:cNvSpPr>
            <p:nvPr/>
          </p:nvSpPr>
          <p:spPr bwMode="auto">
            <a:xfrm>
              <a:off x="4088" y="2252"/>
              <a:ext cx="1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72" name="Rectangle 28"/>
            <p:cNvSpPr>
              <a:spLocks noChangeArrowheads="1"/>
            </p:cNvSpPr>
            <p:nvPr/>
          </p:nvSpPr>
          <p:spPr bwMode="auto">
            <a:xfrm>
              <a:off x="3653" y="1834"/>
              <a:ext cx="397" cy="1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时序</a:t>
              </a:r>
            </a:p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和</a:t>
              </a:r>
            </a:p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492573" name="Line 29"/>
            <p:cNvSpPr>
              <a:spLocks noChangeShapeType="1"/>
            </p:cNvSpPr>
            <p:nvPr/>
          </p:nvSpPr>
          <p:spPr bwMode="auto">
            <a:xfrm>
              <a:off x="3371" y="2256"/>
              <a:ext cx="2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74" name="Line 30"/>
            <p:cNvSpPr>
              <a:spLocks noChangeShapeType="1"/>
            </p:cNvSpPr>
            <p:nvPr/>
          </p:nvSpPr>
          <p:spPr bwMode="auto">
            <a:xfrm>
              <a:off x="2810" y="2256"/>
              <a:ext cx="2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75" name="Line 31"/>
            <p:cNvSpPr>
              <a:spLocks noChangeShapeType="1"/>
            </p:cNvSpPr>
            <p:nvPr/>
          </p:nvSpPr>
          <p:spPr bwMode="auto">
            <a:xfrm>
              <a:off x="2177" y="2268"/>
              <a:ext cx="286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76" name="Rectangle 32"/>
            <p:cNvSpPr>
              <a:spLocks noChangeArrowheads="1"/>
            </p:cNvSpPr>
            <p:nvPr/>
          </p:nvSpPr>
          <p:spPr bwMode="auto">
            <a:xfrm>
              <a:off x="2479" y="3081"/>
              <a:ext cx="821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通 用</a:t>
              </a:r>
            </a:p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寄存器组</a:t>
              </a:r>
            </a:p>
          </p:txBody>
        </p:sp>
        <p:sp>
          <p:nvSpPr>
            <p:cNvPr id="492577" name="Line 33"/>
            <p:cNvSpPr>
              <a:spLocks noChangeShapeType="1"/>
            </p:cNvSpPr>
            <p:nvPr/>
          </p:nvSpPr>
          <p:spPr bwMode="auto">
            <a:xfrm flipV="1">
              <a:off x="4070" y="3302"/>
              <a:ext cx="280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78" name="Rectangle 34"/>
            <p:cNvSpPr>
              <a:spLocks noChangeArrowheads="1"/>
            </p:cNvSpPr>
            <p:nvPr/>
          </p:nvSpPr>
          <p:spPr bwMode="auto">
            <a:xfrm>
              <a:off x="3300" y="3091"/>
              <a:ext cx="765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地 址</a:t>
              </a:r>
            </a:p>
            <a:p>
              <a:pPr algn="ctr"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寄存器组</a:t>
              </a:r>
            </a:p>
          </p:txBody>
        </p:sp>
        <p:sp>
          <p:nvSpPr>
            <p:cNvPr id="492579" name="Rectangle 35"/>
            <p:cNvSpPr>
              <a:spLocks noChangeArrowheads="1"/>
            </p:cNvSpPr>
            <p:nvPr/>
          </p:nvSpPr>
          <p:spPr bwMode="auto">
            <a:xfrm>
              <a:off x="4424" y="2972"/>
              <a:ext cx="400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</a:p>
            <a:p>
              <a:pPr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</p:txBody>
        </p:sp>
        <p:sp>
          <p:nvSpPr>
            <p:cNvPr id="492580" name="Rectangle 36"/>
            <p:cNvSpPr>
              <a:spLocks noChangeArrowheads="1"/>
            </p:cNvSpPr>
            <p:nvPr/>
          </p:nvSpPr>
          <p:spPr bwMode="auto">
            <a:xfrm>
              <a:off x="1694" y="1516"/>
              <a:ext cx="3316" cy="438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999" y="4957"/>
              <a:ext cx="1227" cy="506"/>
              <a:chOff x="1999" y="5017"/>
              <a:chExt cx="1227" cy="506"/>
            </a:xfrm>
          </p:grpSpPr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2249" y="5522"/>
                <a:ext cx="70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 flipH="1" flipV="1">
                <a:off x="1999" y="5017"/>
                <a:ext cx="252" cy="50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2452" y="5187"/>
                <a:ext cx="31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 flipH="1" flipV="1">
                <a:off x="2369" y="5026"/>
                <a:ext cx="84" cy="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2855" y="5031"/>
                <a:ext cx="37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2010" y="5031"/>
                <a:ext cx="37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 flipV="1">
                <a:off x="2958" y="5017"/>
                <a:ext cx="252" cy="50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589" name="Rectangle 45"/>
            <p:cNvSpPr>
              <a:spLocks noChangeArrowheads="1"/>
            </p:cNvSpPr>
            <p:nvPr/>
          </p:nvSpPr>
          <p:spPr bwMode="auto">
            <a:xfrm>
              <a:off x="2684" y="4480"/>
              <a:ext cx="661" cy="24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0" name="Rectangle 46"/>
            <p:cNvSpPr>
              <a:spLocks noChangeArrowheads="1"/>
            </p:cNvSpPr>
            <p:nvPr/>
          </p:nvSpPr>
          <p:spPr bwMode="auto">
            <a:xfrm>
              <a:off x="3584" y="4480"/>
              <a:ext cx="871" cy="24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1" name="Rectangle 47"/>
            <p:cNvSpPr>
              <a:spLocks noChangeArrowheads="1"/>
            </p:cNvSpPr>
            <p:nvPr/>
          </p:nvSpPr>
          <p:spPr bwMode="auto">
            <a:xfrm>
              <a:off x="4364" y="3662"/>
              <a:ext cx="466" cy="70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2" name="Rectangle 48"/>
            <p:cNvSpPr>
              <a:spLocks noChangeArrowheads="1"/>
            </p:cNvSpPr>
            <p:nvPr/>
          </p:nvSpPr>
          <p:spPr bwMode="auto">
            <a:xfrm>
              <a:off x="3566" y="1666"/>
              <a:ext cx="508" cy="115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3" name="Rectangle 49"/>
            <p:cNvSpPr>
              <a:spLocks noChangeArrowheads="1"/>
            </p:cNvSpPr>
            <p:nvPr/>
          </p:nvSpPr>
          <p:spPr bwMode="auto">
            <a:xfrm>
              <a:off x="3020" y="1666"/>
              <a:ext cx="331" cy="115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4" name="Rectangle 50"/>
            <p:cNvSpPr>
              <a:spLocks noChangeArrowheads="1"/>
            </p:cNvSpPr>
            <p:nvPr/>
          </p:nvSpPr>
          <p:spPr bwMode="auto">
            <a:xfrm>
              <a:off x="2459" y="1666"/>
              <a:ext cx="331" cy="115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5" name="Rectangle 51"/>
            <p:cNvSpPr>
              <a:spLocks noChangeArrowheads="1"/>
            </p:cNvSpPr>
            <p:nvPr/>
          </p:nvSpPr>
          <p:spPr bwMode="auto">
            <a:xfrm>
              <a:off x="1859" y="4480"/>
              <a:ext cx="661" cy="24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6" name="Rectangle 52"/>
            <p:cNvSpPr>
              <a:spLocks noChangeArrowheads="1"/>
            </p:cNvSpPr>
            <p:nvPr/>
          </p:nvSpPr>
          <p:spPr bwMode="auto">
            <a:xfrm>
              <a:off x="2459" y="2941"/>
              <a:ext cx="1591" cy="73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7" name="Line 53"/>
            <p:cNvSpPr>
              <a:spLocks noChangeShapeType="1"/>
            </p:cNvSpPr>
            <p:nvPr/>
          </p:nvSpPr>
          <p:spPr bwMode="auto">
            <a:xfrm>
              <a:off x="3269" y="2941"/>
              <a:ext cx="1" cy="7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8" name="Rectangle 54"/>
            <p:cNvSpPr>
              <a:spLocks noChangeArrowheads="1"/>
            </p:cNvSpPr>
            <p:nvPr/>
          </p:nvSpPr>
          <p:spPr bwMode="auto">
            <a:xfrm>
              <a:off x="4364" y="2927"/>
              <a:ext cx="466" cy="70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9" name="Line 55"/>
            <p:cNvSpPr>
              <a:spLocks noChangeShapeType="1"/>
            </p:cNvSpPr>
            <p:nvPr/>
          </p:nvSpPr>
          <p:spPr bwMode="auto">
            <a:xfrm>
              <a:off x="2584" y="5473"/>
              <a:ext cx="1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00" name="Rectangle 56"/>
            <p:cNvSpPr>
              <a:spLocks noChangeArrowheads="1"/>
            </p:cNvSpPr>
            <p:nvPr/>
          </p:nvSpPr>
          <p:spPr bwMode="auto">
            <a:xfrm>
              <a:off x="4412" y="3680"/>
              <a:ext cx="400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</a:p>
            <a:p>
              <a:pPr eaLnBrk="0" hangingPunct="0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</p:txBody>
        </p:sp>
        <p:sp>
          <p:nvSpPr>
            <p:cNvPr id="492601" name="Line 57"/>
            <p:cNvSpPr>
              <a:spLocks noChangeShapeType="1"/>
            </p:cNvSpPr>
            <p:nvPr/>
          </p:nvSpPr>
          <p:spPr bwMode="auto">
            <a:xfrm rot="5400000" flipH="1">
              <a:off x="2318" y="3184"/>
              <a:ext cx="1" cy="2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对角圆角矩形 57"/>
          <p:cNvSpPr/>
          <p:nvPr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2.1.1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处理器基本结构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25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23392" y="968166"/>
            <a:ext cx="1072919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处理器内部具有哪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个基本部分？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分为哪两大功能部件？其各自的主要功能是什么？</a:t>
            </a:r>
            <a:endParaRPr lang="en-US" altLang="zh-CN" b="0" dirty="0" smtClean="0"/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911424" y="116632"/>
            <a:ext cx="404688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堂作业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5440" y="220486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处理器内部有</a:t>
            </a:r>
            <a:r>
              <a:rPr lang="en-US" altLang="zh-CN" sz="2800" dirty="0"/>
              <a:t>ALU</a:t>
            </a:r>
            <a:r>
              <a:rPr lang="zh-CN" altLang="en-US" sz="2800" dirty="0"/>
              <a:t>、寄存器和指令处理三个基本单元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055440" y="275878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8086</a:t>
            </a:r>
            <a:r>
              <a:rPr lang="zh-CN" altLang="en-US" sz="2800" dirty="0"/>
              <a:t>有两大功能部件：总线接口单元和执行单元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055440" y="3312704"/>
            <a:ext cx="10225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总线接口单元：管理着</a:t>
            </a:r>
            <a:r>
              <a:rPr lang="en-US" altLang="zh-CN" sz="2800" dirty="0"/>
              <a:t>8086</a:t>
            </a:r>
            <a:r>
              <a:rPr lang="zh-CN" altLang="en-US" sz="2800" dirty="0"/>
              <a:t>与系统总线的接口，负责处理器对存储器和外设进行访问。</a:t>
            </a:r>
            <a:r>
              <a:rPr lang="en-US" altLang="zh-CN" sz="2800" dirty="0"/>
              <a:t>8086</a:t>
            </a:r>
            <a:r>
              <a:rPr lang="zh-CN" altLang="en-US" sz="2800" dirty="0"/>
              <a:t>所有对外操作必须通过</a:t>
            </a:r>
            <a:r>
              <a:rPr lang="en-US" altLang="zh-CN" sz="2800" dirty="0"/>
              <a:t>BIU</a:t>
            </a:r>
            <a:r>
              <a:rPr lang="zh-CN" altLang="en-US" sz="2800" dirty="0"/>
              <a:t>和这些总线进行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1055440" y="4686580"/>
            <a:ext cx="8778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执行单元</a:t>
            </a:r>
            <a:r>
              <a:rPr lang="en-US" altLang="zh-CN" sz="2800" dirty="0"/>
              <a:t>EU</a:t>
            </a:r>
            <a:r>
              <a:rPr lang="zh-CN" altLang="en-US" sz="2800" dirty="0"/>
              <a:t>：负责指令译码、数据运算和指令执行。</a:t>
            </a:r>
          </a:p>
        </p:txBody>
      </p:sp>
    </p:spTree>
    <p:extLst>
      <p:ext uri="{BB962C8B-B14F-4D97-AF65-F5344CB8AC3E}">
        <p14:creationId xmlns:p14="http://schemas.microsoft.com/office/powerpoint/2010/main" val="17113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23392" y="1124744"/>
            <a:ext cx="1116124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中的逻辑地址和物理地址？逻辑地址如何转换成物理地址？请将如下逻辑地址用物理地址表示（均为十六十进制形式）：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 （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FFFF:0       (2)40:17        (3)2000:4500        (4)B821:4567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11424" y="116632"/>
            <a:ext cx="404688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堂作业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472" y="4653136"/>
            <a:ext cx="10441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物理地址：在处理器地址总线上输出的地址称为物理地址。每个存储单元有一个唯一的物理地址。</a:t>
            </a:r>
            <a:endParaRPr lang="en-US" altLang="zh-CN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935352" y="3098680"/>
            <a:ext cx="10576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逻辑地址：在处理器内部、程序员编程时采用逻辑地址，采用“段地址：偏移地址”形式。某个存储单元可以有多个逻辑地址，即处于不同起点的逻辑段中，但其物理地址是唯一的。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0860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23392" y="1124744"/>
            <a:ext cx="1116124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中的逻辑地址和物理地址？逻辑地址如何转换成物理地址？请将如下逻辑地址用物理地址表示（均为十六十进制形式）：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 （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FFFF:0       (2)40:17        (3)2000:4500        (4)B821:4567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11424" y="116632"/>
            <a:ext cx="404688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堂作业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472" y="4653136"/>
            <a:ext cx="10441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FFFF:0=FFFF0H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40H:17H=00417H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2000H:4500H=24500H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B821H:4567H=BC777H</a:t>
            </a:r>
            <a:endParaRPr lang="en-US" altLang="zh-CN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935352" y="3098680"/>
            <a:ext cx="10576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逻辑地址转换成物理地址：逻辑地址由处理器在输出之前转换为物理地址。将逻辑地址中的段地址左移二进制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位，加上偏移地址就得到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位物理地址。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815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99592" y="830988"/>
            <a:ext cx="1072919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什么是实地址方式、保护方式和虚拟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方式？它们分别使用什么存储模型？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911424" y="116632"/>
            <a:ext cx="404688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堂作业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9592" y="1891696"/>
            <a:ext cx="11013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实地址方式：与</a:t>
            </a:r>
            <a:r>
              <a:rPr lang="en-US" altLang="zh-CN" sz="2800" dirty="0"/>
              <a:t>8086</a:t>
            </a:r>
            <a:r>
              <a:rPr lang="zh-CN" altLang="en-US" sz="2800" dirty="0"/>
              <a:t>相同的基本结构，</a:t>
            </a:r>
            <a:r>
              <a:rPr lang="zh-CN" altLang="en-US" sz="2800" dirty="0">
                <a:solidFill>
                  <a:srgbClr val="FF0000"/>
                </a:solidFill>
              </a:rPr>
              <a:t>只能寻址</a:t>
            </a:r>
            <a:r>
              <a:rPr lang="en-US" altLang="zh-CN" sz="2800" dirty="0">
                <a:solidFill>
                  <a:srgbClr val="FF0000"/>
                </a:solidFill>
              </a:rPr>
              <a:t>1MB</a:t>
            </a:r>
            <a:r>
              <a:rPr lang="zh-CN" altLang="en-US" sz="2800" dirty="0">
                <a:solidFill>
                  <a:srgbClr val="FF0000"/>
                </a:solidFill>
              </a:rPr>
              <a:t>物理存储器空间，每个段不超过</a:t>
            </a:r>
            <a:r>
              <a:rPr lang="en-US" altLang="zh-CN" sz="2800" dirty="0">
                <a:solidFill>
                  <a:srgbClr val="FF0000"/>
                </a:solidFill>
              </a:rPr>
              <a:t>64KB</a:t>
            </a:r>
            <a:r>
              <a:rPr lang="zh-CN" altLang="en-US" sz="2800" dirty="0"/>
              <a:t>；但可以使用</a:t>
            </a:r>
            <a:r>
              <a:rPr lang="en-US" altLang="zh-CN" sz="2800" dirty="0"/>
              <a:t>32</a:t>
            </a:r>
            <a:r>
              <a:rPr lang="zh-CN" altLang="en-US" sz="2800" dirty="0"/>
              <a:t>位寄存器、</a:t>
            </a:r>
            <a:r>
              <a:rPr lang="en-US" altLang="zh-CN" sz="2800" dirty="0"/>
              <a:t>32</a:t>
            </a:r>
            <a:r>
              <a:rPr lang="zh-CN" altLang="en-US" sz="2800" dirty="0"/>
              <a:t>位操作数和</a:t>
            </a:r>
            <a:r>
              <a:rPr lang="en-US" altLang="zh-CN" sz="2800" dirty="0"/>
              <a:t>32</a:t>
            </a:r>
            <a:r>
              <a:rPr lang="zh-CN" altLang="en-US" sz="2800" dirty="0"/>
              <a:t>位寻址方式；相当于可以进行</a:t>
            </a:r>
            <a:r>
              <a:rPr lang="en-US" altLang="zh-CN" sz="2800" dirty="0"/>
              <a:t>32</a:t>
            </a:r>
            <a:r>
              <a:rPr lang="zh-CN" altLang="en-US" sz="2800" dirty="0"/>
              <a:t>位处理的快速</a:t>
            </a:r>
            <a:r>
              <a:rPr lang="en-US" altLang="zh-CN" sz="2800" dirty="0"/>
              <a:t>8086</a:t>
            </a:r>
            <a:r>
              <a:rPr lang="zh-CN" altLang="en-US" sz="2800" dirty="0"/>
              <a:t>。实地址工作方式只能支持</a:t>
            </a:r>
            <a:r>
              <a:rPr lang="zh-CN" altLang="en-US" sz="2800" dirty="0">
                <a:solidFill>
                  <a:srgbClr val="FF0000"/>
                </a:solidFill>
              </a:rPr>
              <a:t>实地址存储模型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9592" y="3573016"/>
            <a:ext cx="11013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保护方</a:t>
            </a:r>
            <a:r>
              <a:rPr lang="zh-CN" altLang="en-US" sz="2800" dirty="0"/>
              <a:t>式</a:t>
            </a:r>
            <a:r>
              <a:rPr lang="zh-CN" altLang="en-US" sz="2800" dirty="0" smtClean="0"/>
              <a:t>：具有强大的段页式存储管理和特权与保护能力，使用全部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条地址总线，可</a:t>
            </a:r>
            <a:r>
              <a:rPr lang="zh-CN" altLang="en-US" sz="2800" dirty="0" smtClean="0">
                <a:solidFill>
                  <a:srgbClr val="FF0000"/>
                </a:solidFill>
              </a:rPr>
              <a:t>寻址</a:t>
            </a:r>
            <a:r>
              <a:rPr lang="en-US" altLang="zh-CN" sz="2800" dirty="0" smtClean="0">
                <a:solidFill>
                  <a:srgbClr val="FF0000"/>
                </a:solidFill>
              </a:rPr>
              <a:t>4GB</a:t>
            </a:r>
            <a:r>
              <a:rPr lang="zh-CN" altLang="en-US" sz="2800" dirty="0" smtClean="0"/>
              <a:t>物理存储器。保护方式通过描述符实现分段存储管理，每个逻辑段可达</a:t>
            </a:r>
            <a:r>
              <a:rPr lang="en-US" altLang="zh-CN" sz="2800" dirty="0" smtClean="0"/>
              <a:t>4GB</a:t>
            </a:r>
            <a:r>
              <a:rPr lang="zh-CN" altLang="en-US" sz="2800" dirty="0" smtClean="0"/>
              <a:t>。处理器工作在保护方式时，可以使用</a:t>
            </a:r>
            <a:r>
              <a:rPr lang="zh-CN" altLang="en-US" sz="2800" dirty="0" smtClean="0">
                <a:solidFill>
                  <a:srgbClr val="FF0000"/>
                </a:solidFill>
              </a:rPr>
              <a:t>平展或段式存储模型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99592" y="5301208"/>
            <a:ext cx="11013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虚</a:t>
            </a:r>
            <a:r>
              <a:rPr lang="zh-CN" altLang="en-US" sz="2800" dirty="0" smtClean="0"/>
              <a:t>拟</a:t>
            </a:r>
            <a:r>
              <a:rPr lang="en-US" altLang="zh-CN" sz="2800" dirty="0" smtClean="0"/>
              <a:t>8086</a:t>
            </a:r>
            <a:r>
              <a:rPr lang="zh-CN" altLang="en-US" sz="2800" dirty="0" smtClean="0"/>
              <a:t>方</a:t>
            </a:r>
            <a:r>
              <a:rPr lang="zh-CN" altLang="en-US" sz="2800" dirty="0"/>
              <a:t>式</a:t>
            </a:r>
            <a:r>
              <a:rPr lang="zh-CN" altLang="en-US" sz="2800" dirty="0" smtClean="0"/>
              <a:t>：在保护方式下运行的类似实方式的运行环境，只能在</a:t>
            </a:r>
            <a:r>
              <a:rPr lang="en-US" altLang="zh-CN" sz="2800" dirty="0" smtClean="0">
                <a:solidFill>
                  <a:srgbClr val="FF0000"/>
                </a:solidFill>
              </a:rPr>
              <a:t>1MB</a:t>
            </a:r>
            <a:r>
              <a:rPr lang="zh-CN" altLang="en-US" sz="2800" dirty="0" smtClean="0">
                <a:solidFill>
                  <a:srgbClr val="FF0000"/>
                </a:solidFill>
              </a:rPr>
              <a:t>存储空间</a:t>
            </a:r>
            <a:r>
              <a:rPr lang="zh-CN" altLang="en-US" sz="2800" dirty="0" smtClean="0"/>
              <a:t>下使用“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位段”。处理器工作在虚拟</a:t>
            </a:r>
            <a:r>
              <a:rPr lang="en-US" altLang="zh-CN" sz="2800" dirty="0" smtClean="0"/>
              <a:t>8086</a:t>
            </a:r>
            <a:r>
              <a:rPr lang="zh-CN" altLang="en-US" sz="2800" dirty="0" smtClean="0"/>
              <a:t>方式时，只能使用</a:t>
            </a:r>
            <a:r>
              <a:rPr lang="zh-CN" altLang="en-US" sz="2800" dirty="0" smtClean="0">
                <a:solidFill>
                  <a:srgbClr val="FF0000"/>
                </a:solidFill>
              </a:rPr>
              <a:t>实地址存储模型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5530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矩形 30"/>
          <p:cNvSpPr>
            <a:spLocks noChangeArrowheads="1"/>
          </p:cNvSpPr>
          <p:nvPr/>
        </p:nvSpPr>
        <p:spPr bwMode="auto">
          <a:xfrm>
            <a:off x="3965" y="2636912"/>
            <a:ext cx="12192000" cy="17044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7528" y="2917393"/>
            <a:ext cx="87849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本章完、谢谢大家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~</a:t>
            </a:r>
            <a:endParaRPr lang="zh-CN" altLang="en-US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7000" contrast="-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77" y="534788"/>
            <a:ext cx="3850106" cy="967339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算术逻辑单元</a:t>
            </a:r>
            <a:r>
              <a:rPr lang="en-US" altLang="zh-CN" dirty="0"/>
              <a:t>ALU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014" y="941909"/>
            <a:ext cx="10786368" cy="229943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算术逻辑单元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是计算机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的运算器，负责处理器所能进行的各种运算，主要就是算术运算和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逻辑运算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基本的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由加法器电路构成，操作的数据来自于通用寄存器或主存，运算结果返回寄存器或主存。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6960096" y="4166129"/>
            <a:ext cx="5010352" cy="1975622"/>
            <a:chOff x="774086" y="4195984"/>
            <a:chExt cx="4144808" cy="1975622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1940009" y="6150796"/>
              <a:ext cx="2228694" cy="1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774086" y="4783529"/>
              <a:ext cx="1112784" cy="315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暂存器</a:t>
              </a: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1316412" y="5101783"/>
              <a:ext cx="1563" cy="2582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086921" y="4783529"/>
              <a:ext cx="1112784" cy="315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累加器</a:t>
              </a: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2596426" y="4207001"/>
              <a:ext cx="1563" cy="5716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605804" y="5101783"/>
              <a:ext cx="1563" cy="2582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1552410" y="5625678"/>
              <a:ext cx="867409" cy="336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V="1">
              <a:off x="2197887" y="5374747"/>
              <a:ext cx="131284" cy="1909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 flipV="1">
              <a:off x="4164014" y="5087095"/>
              <a:ext cx="4689" cy="10783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3510722" y="4783529"/>
              <a:ext cx="1408172" cy="315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标志寄存器</a:t>
              </a: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V="1">
              <a:off x="4167140" y="4195984"/>
              <a:ext cx="1563" cy="567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3299731" y="4197208"/>
              <a:ext cx="1563" cy="19695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010084" y="5363730"/>
              <a:ext cx="1917677" cy="619371"/>
              <a:chOff x="1999" y="5017"/>
              <a:chExt cx="1227" cy="506"/>
            </a:xfrm>
          </p:grpSpPr>
          <p:sp>
            <p:nvSpPr>
              <p:cNvPr id="23" name="Line 38"/>
              <p:cNvSpPr>
                <a:spLocks noChangeShapeType="1"/>
              </p:cNvSpPr>
              <p:nvPr/>
            </p:nvSpPr>
            <p:spPr bwMode="auto">
              <a:xfrm>
                <a:off x="2249" y="5522"/>
                <a:ext cx="70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9"/>
              <p:cNvSpPr>
                <a:spLocks noChangeShapeType="1"/>
              </p:cNvSpPr>
              <p:nvPr/>
            </p:nvSpPr>
            <p:spPr bwMode="auto">
              <a:xfrm flipH="1" flipV="1">
                <a:off x="1999" y="5017"/>
                <a:ext cx="252" cy="50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40"/>
              <p:cNvSpPr>
                <a:spLocks noChangeShapeType="1"/>
              </p:cNvSpPr>
              <p:nvPr/>
            </p:nvSpPr>
            <p:spPr bwMode="auto">
              <a:xfrm>
                <a:off x="2452" y="5187"/>
                <a:ext cx="31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41"/>
              <p:cNvSpPr>
                <a:spLocks noChangeShapeType="1"/>
              </p:cNvSpPr>
              <p:nvPr/>
            </p:nvSpPr>
            <p:spPr bwMode="auto">
              <a:xfrm flipH="1" flipV="1">
                <a:off x="2369" y="5026"/>
                <a:ext cx="84" cy="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42"/>
              <p:cNvSpPr>
                <a:spLocks noChangeShapeType="1"/>
              </p:cNvSpPr>
              <p:nvPr/>
            </p:nvSpPr>
            <p:spPr bwMode="auto">
              <a:xfrm>
                <a:off x="2855" y="5031"/>
                <a:ext cx="37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43"/>
              <p:cNvSpPr>
                <a:spLocks noChangeShapeType="1"/>
              </p:cNvSpPr>
              <p:nvPr/>
            </p:nvSpPr>
            <p:spPr bwMode="auto">
              <a:xfrm>
                <a:off x="2010" y="5031"/>
                <a:ext cx="37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44"/>
              <p:cNvSpPr>
                <a:spLocks noChangeShapeType="1"/>
              </p:cNvSpPr>
              <p:nvPr/>
            </p:nvSpPr>
            <p:spPr bwMode="auto">
              <a:xfrm flipV="1">
                <a:off x="2958" y="5017"/>
                <a:ext cx="252" cy="50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2080670" y="4779857"/>
              <a:ext cx="1033076" cy="2949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46"/>
            <p:cNvSpPr>
              <a:spLocks noChangeArrowheads="1"/>
            </p:cNvSpPr>
            <p:nvPr/>
          </p:nvSpPr>
          <p:spPr bwMode="auto">
            <a:xfrm>
              <a:off x="3487279" y="4779857"/>
              <a:ext cx="1361285" cy="2949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791278" y="4779857"/>
              <a:ext cx="1033076" cy="2949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auto">
            <a:xfrm>
              <a:off x="1924380" y="5995342"/>
              <a:ext cx="1563" cy="176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286635" y="4207517"/>
              <a:ext cx="1563" cy="5716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38743" y="3477584"/>
            <a:ext cx="6942062" cy="33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800" b="1" kern="1200">
                <a:solidFill>
                  <a:srgbClr val="193C7D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Blip>
                <a:blip r:embed="rId4"/>
              </a:buBlip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?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一个操作数是由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累加器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提供，另一个操作数由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暂存器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来提供。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运算后，结果被返回到累加器。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反映运算结果的辅助信息记录在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标志寄存器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，程序根据标志位决定下一步的走向。</a:t>
            </a:r>
            <a:endParaRPr lang="zh-CN" altLang="en-US" sz="2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算术逻辑单元</a:t>
            </a: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ALU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625707" y="4516624"/>
            <a:ext cx="1091764" cy="66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094352" y="4554068"/>
            <a:ext cx="1091764" cy="66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0504707" y="4563180"/>
            <a:ext cx="1277150" cy="66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  <p:bldP spid="30" grpId="0"/>
      <p:bldP spid="4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寄存器（</a:t>
            </a:r>
            <a:r>
              <a:rPr lang="en-US" altLang="zh-CN" dirty="0"/>
              <a:t>Register</a:t>
            </a:r>
            <a:r>
              <a:rPr lang="zh-CN" altLang="en-US" dirty="0"/>
              <a:t>）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420" y="860286"/>
            <a:ext cx="10693980" cy="49637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处理器内部需要高速存储单元，用于暂时存放程序执行过程中的代码和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数据，这些存储单元称为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透明寄存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器（应用角度）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对应用人员不可见、不能直接控制的寄存器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可编程（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Programmable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）寄存器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具有引用名称、供编程使用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通用寄存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用来存放指令需要的操作数据，又可用来存放地址以便在主存或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接口中指定操作数据的位置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专用寄存器（只用于特定目的）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寄存器（</a:t>
            </a: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Register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10363200" cy="48418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指令处理单元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455" y="810394"/>
            <a:ext cx="11708545" cy="28432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指令处理单元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是指处理器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的控制单元，它控制指令的执行和信息的传输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指令执行的过程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译码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20945" y="5565863"/>
            <a:ext cx="5588000" cy="600075"/>
            <a:chOff x="3024" y="1440"/>
            <a:chExt cx="2640" cy="378"/>
          </a:xfrm>
        </p:grpSpPr>
        <p:sp>
          <p:nvSpPr>
            <p:cNvPr id="495621" name="AutoShape 5"/>
            <p:cNvSpPr>
              <a:spLocks noChangeArrowheads="1"/>
            </p:cNvSpPr>
            <p:nvPr/>
          </p:nvSpPr>
          <p:spPr bwMode="auto">
            <a:xfrm>
              <a:off x="3264" y="1440"/>
              <a:ext cx="608" cy="306"/>
            </a:xfrm>
            <a:prstGeom prst="flowChartAlternateProcess">
              <a:avLst/>
            </a:prstGeom>
            <a:gradFill rotWithShape="1">
              <a:gsLst>
                <a:gs pos="0">
                  <a:schemeClr val="accent1">
                    <a:gamma/>
                    <a:shade val="5451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510"/>
                    <a:invGamma/>
                  </a:schemeClr>
                </a:gs>
              </a:gsLst>
              <a:lin ang="18900000" scaled="1"/>
            </a:gradFill>
            <a:ln w="9525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取指</a:t>
              </a:r>
            </a:p>
          </p:txBody>
        </p:sp>
        <p:sp>
          <p:nvSpPr>
            <p:cNvPr id="495622" name="AutoShape 6"/>
            <p:cNvSpPr>
              <a:spLocks noChangeArrowheads="1"/>
            </p:cNvSpPr>
            <p:nvPr/>
          </p:nvSpPr>
          <p:spPr bwMode="auto">
            <a:xfrm>
              <a:off x="4080" y="1440"/>
              <a:ext cx="622" cy="306"/>
            </a:xfrm>
            <a:prstGeom prst="flowChartAlternateProcess">
              <a:avLst/>
            </a:prstGeom>
            <a:gradFill rotWithShape="1">
              <a:gsLst>
                <a:gs pos="0">
                  <a:schemeClr val="accent1">
                    <a:gamma/>
                    <a:shade val="5451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510"/>
                    <a:invGamma/>
                  </a:schemeClr>
                </a:gs>
              </a:gsLst>
              <a:lin ang="18900000" scaled="1"/>
            </a:gradFill>
            <a:ln w="9525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译码</a:t>
              </a:r>
            </a:p>
          </p:txBody>
        </p:sp>
        <p:sp>
          <p:nvSpPr>
            <p:cNvPr id="495623" name="AutoShape 7"/>
            <p:cNvSpPr>
              <a:spLocks noChangeArrowheads="1"/>
            </p:cNvSpPr>
            <p:nvPr/>
          </p:nvSpPr>
          <p:spPr bwMode="auto">
            <a:xfrm>
              <a:off x="4889" y="1440"/>
              <a:ext cx="622" cy="306"/>
            </a:xfrm>
            <a:prstGeom prst="flowChartAlternateProcess">
              <a:avLst/>
            </a:prstGeom>
            <a:gradFill rotWithShape="1">
              <a:gsLst>
                <a:gs pos="0">
                  <a:schemeClr val="accent1">
                    <a:gamma/>
                    <a:shade val="5451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510"/>
                    <a:invGamma/>
                  </a:schemeClr>
                </a:gs>
              </a:gsLst>
              <a:lin ang="18900000" scaled="1"/>
            </a:gradFill>
            <a:ln w="9525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执行</a:t>
              </a:r>
            </a:p>
          </p:txBody>
        </p:sp>
        <p:sp>
          <p:nvSpPr>
            <p:cNvPr id="495624" name="Line 8"/>
            <p:cNvSpPr>
              <a:spLocks noChangeShapeType="1"/>
            </p:cNvSpPr>
            <p:nvPr/>
          </p:nvSpPr>
          <p:spPr bwMode="auto">
            <a:xfrm>
              <a:off x="3888" y="1588"/>
              <a:ext cx="19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>
              <a:off x="4704" y="1588"/>
              <a:ext cx="19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>
              <a:off x="3024" y="1588"/>
              <a:ext cx="24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5627" name="Freeform 11"/>
            <p:cNvSpPr>
              <a:spLocks/>
            </p:cNvSpPr>
            <p:nvPr/>
          </p:nvSpPr>
          <p:spPr bwMode="auto">
            <a:xfrm>
              <a:off x="3024" y="1584"/>
              <a:ext cx="2640" cy="234"/>
            </a:xfrm>
            <a:custGeom>
              <a:avLst/>
              <a:gdLst>
                <a:gd name="T0" fmla="*/ 2496 w 2640"/>
                <a:gd name="T1" fmla="*/ 0 h 288"/>
                <a:gd name="T2" fmla="*/ 2640 w 2640"/>
                <a:gd name="T3" fmla="*/ 0 h 288"/>
                <a:gd name="T4" fmla="*/ 2640 w 2640"/>
                <a:gd name="T5" fmla="*/ 288 h 288"/>
                <a:gd name="T6" fmla="*/ 0 w 2640"/>
                <a:gd name="T7" fmla="*/ 288 h 288"/>
                <a:gd name="T8" fmla="*/ 0 w 2640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0" h="288">
                  <a:moveTo>
                    <a:pt x="2496" y="0"/>
                  </a:moveTo>
                  <a:lnTo>
                    <a:pt x="2640" y="0"/>
                  </a:lnTo>
                  <a:lnTo>
                    <a:pt x="2640" y="288"/>
                  </a:lnTo>
                  <a:lnTo>
                    <a:pt x="0" y="28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3625134" y="1556792"/>
            <a:ext cx="9347113" cy="3778960"/>
            <a:chOff x="814723" y="1151765"/>
            <a:chExt cx="6200245" cy="3593819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994710" y="3881403"/>
              <a:ext cx="1752010" cy="319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内部数据总线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5670875" y="1907006"/>
              <a:ext cx="1344093" cy="331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控制总线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5652120" y="4035633"/>
              <a:ext cx="1344093" cy="331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5652120" y="3173900"/>
              <a:ext cx="1344093" cy="331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814723" y="4200880"/>
              <a:ext cx="367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1288279" y="2052668"/>
              <a:ext cx="0" cy="21482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5067055" y="4205777"/>
              <a:ext cx="517320" cy="1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5067055" y="3342819"/>
              <a:ext cx="517320" cy="1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1791373" y="1473078"/>
              <a:ext cx="395413" cy="1139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</a:t>
              </a: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寄</a:t>
              </a: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存</a:t>
              </a: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2610715" y="1514696"/>
              <a:ext cx="522008" cy="1115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</a:t>
              </a: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译</a:t>
              </a: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码</a:t>
              </a: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4076945" y="2052667"/>
              <a:ext cx="153181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437496" y="1484407"/>
              <a:ext cx="620471" cy="1286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时序</a:t>
              </a: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</a:t>
              </a: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3154381" y="2057564"/>
              <a:ext cx="329772" cy="1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2277595" y="2057564"/>
              <a:ext cx="329772" cy="1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288280" y="2072253"/>
              <a:ext cx="446989" cy="48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1623675" y="3067408"/>
              <a:ext cx="1283140" cy="602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通 用</a:t>
              </a: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寄存器组</a:t>
              </a: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 flipV="1">
              <a:off x="4031940" y="3337923"/>
              <a:ext cx="437612" cy="61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2816805" y="3079648"/>
              <a:ext cx="1195618" cy="515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地 址</a:t>
              </a: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寄存器组</a:t>
              </a:r>
            </a:p>
          </p:txBody>
        </p:sp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4579365" y="2863831"/>
              <a:ext cx="625160" cy="89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  <a:endPara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总线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</p:txBody>
        </p:sp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1061610" y="1151765"/>
              <a:ext cx="4320480" cy="359381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47"/>
            <p:cNvSpPr>
              <a:spLocks noChangeArrowheads="1"/>
            </p:cNvSpPr>
            <p:nvPr/>
          </p:nvSpPr>
          <p:spPr bwMode="auto">
            <a:xfrm>
              <a:off x="4481991" y="3778582"/>
              <a:ext cx="567322" cy="86295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48"/>
            <p:cNvSpPr>
              <a:spLocks noChangeArrowheads="1"/>
            </p:cNvSpPr>
            <p:nvPr/>
          </p:nvSpPr>
          <p:spPr bwMode="auto">
            <a:xfrm>
              <a:off x="3475005" y="1335373"/>
              <a:ext cx="582961" cy="141500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2605804" y="1335373"/>
              <a:ext cx="517320" cy="141500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50"/>
            <p:cNvSpPr>
              <a:spLocks noChangeArrowheads="1"/>
            </p:cNvSpPr>
            <p:nvPr/>
          </p:nvSpPr>
          <p:spPr bwMode="auto">
            <a:xfrm>
              <a:off x="1729018" y="1335373"/>
              <a:ext cx="517320" cy="141500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1729018" y="2896040"/>
              <a:ext cx="2283405" cy="90090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2816805" y="2896040"/>
              <a:ext cx="1563" cy="9009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4487131" y="2878903"/>
              <a:ext cx="567322" cy="86295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56"/>
            <p:cNvSpPr>
              <a:spLocks noChangeArrowheads="1"/>
            </p:cNvSpPr>
            <p:nvPr/>
          </p:nvSpPr>
          <p:spPr bwMode="auto">
            <a:xfrm>
              <a:off x="4567242" y="3796943"/>
              <a:ext cx="625160" cy="89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  <a:endPara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总线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</p:txBody>
        </p:sp>
        <p:sp>
          <p:nvSpPr>
            <p:cNvPr id="41" name="Line 57"/>
            <p:cNvSpPr>
              <a:spLocks noChangeShapeType="1"/>
            </p:cNvSpPr>
            <p:nvPr/>
          </p:nvSpPr>
          <p:spPr bwMode="auto">
            <a:xfrm rot="5400000" flipH="1">
              <a:off x="1508818" y="3146894"/>
              <a:ext cx="1224" cy="4297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Text Box 54"/>
          <p:cNvSpPr txBox="1">
            <a:spLocks noChangeArrowheads="1"/>
          </p:cNvSpPr>
          <p:nvPr/>
        </p:nvSpPr>
        <p:spPr bwMode="gray">
          <a:xfrm>
            <a:off x="983432" y="56818"/>
            <a:ext cx="79928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4000" b="1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指令处理单元</a:t>
            </a:r>
            <a:endParaRPr lang="zh-CN" altLang="en-US" sz="4000" b="1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线形标注 1(无边框) 3"/>
          <p:cNvSpPr/>
          <p:nvPr/>
        </p:nvSpPr>
        <p:spPr>
          <a:xfrm>
            <a:off x="385106" y="4762986"/>
            <a:ext cx="2748906" cy="1409388"/>
          </a:xfrm>
          <a:prstGeom prst="callout1">
            <a:avLst>
              <a:gd name="adj1" fmla="val -34234"/>
              <a:gd name="adj2" fmla="val 9043"/>
              <a:gd name="adj3" fmla="val -151342"/>
              <a:gd name="adj4" fmla="val 37916"/>
            </a:avLst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指令处理单元将指令从主存取出，并通过总线传输到处理器内部的指令寄存器</a:t>
            </a:r>
          </a:p>
        </p:txBody>
      </p:sp>
      <p:sp>
        <p:nvSpPr>
          <p:cNvPr id="45" name="线形标注 1(无边框) 44"/>
          <p:cNvSpPr/>
          <p:nvPr/>
        </p:nvSpPr>
        <p:spPr>
          <a:xfrm>
            <a:off x="690132" y="4427051"/>
            <a:ext cx="2748906" cy="1409388"/>
          </a:xfrm>
          <a:prstGeom prst="callout1">
            <a:avLst>
              <a:gd name="adj1" fmla="val -748"/>
              <a:gd name="adj2" fmla="val 17627"/>
              <a:gd name="adj3" fmla="val -78091"/>
              <a:gd name="adj4" fmla="val 35233"/>
            </a:avLst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指令处理单元通过指令译码电路获得指令的功能</a:t>
            </a:r>
          </a:p>
        </p:txBody>
      </p:sp>
      <p:sp>
        <p:nvSpPr>
          <p:cNvPr id="46" name="线形标注 1(无边框) 45"/>
          <p:cNvSpPr/>
          <p:nvPr/>
        </p:nvSpPr>
        <p:spPr>
          <a:xfrm>
            <a:off x="480778" y="4939965"/>
            <a:ext cx="3277295" cy="1409388"/>
          </a:xfrm>
          <a:prstGeom prst="callout1">
            <a:avLst>
              <a:gd name="adj1" fmla="val -22723"/>
              <a:gd name="adj2" fmla="val 25727"/>
              <a:gd name="adj3" fmla="val -78091"/>
              <a:gd name="adj4" fmla="val 35233"/>
            </a:avLst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指令处理单元的时序和控制逻辑按一定顺序发出和接受相应信号，完成指令所要求的操作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2"/>
          <p:cNvGrpSpPr/>
          <p:nvPr/>
        </p:nvGrpSpPr>
        <p:grpSpPr>
          <a:xfrm>
            <a:off x="263352" y="1029950"/>
            <a:ext cx="11293400" cy="5711418"/>
            <a:chOff x="152400" y="304800"/>
            <a:chExt cx="8991600" cy="6487352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5334000" y="4724400"/>
              <a:ext cx="2133600" cy="4572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6"/>
            <p:cNvSpPr txBox="1">
              <a:spLocks noChangeArrowheads="1"/>
            </p:cNvSpPr>
            <p:nvPr/>
          </p:nvSpPr>
          <p:spPr bwMode="auto">
            <a:xfrm>
              <a:off x="5334000" y="4800600"/>
              <a:ext cx="2209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kumimoji="1"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   </a:t>
              </a:r>
              <a:r>
                <a:rPr kumimoji="1"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 </a:t>
              </a:r>
              <a:r>
                <a:rPr kumimoji="1"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    </a:t>
              </a:r>
              <a:r>
                <a:rPr kumimoji="1"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5       6</a:t>
              </a:r>
              <a:endPara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Rectangle 7"/>
            <p:cNvSpPr>
              <a:spLocks noChangeArrowheads="1"/>
            </p:cNvSpPr>
            <p:nvPr/>
          </p:nvSpPr>
          <p:spPr bwMode="auto">
            <a:xfrm>
              <a:off x="1447800" y="1066800"/>
              <a:ext cx="1371600" cy="2438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8"/>
            <p:cNvSpPr>
              <a:spLocks noChangeShapeType="1"/>
            </p:cNvSpPr>
            <p:nvPr/>
          </p:nvSpPr>
          <p:spPr bwMode="auto">
            <a:xfrm>
              <a:off x="1447800" y="2895600"/>
              <a:ext cx="137160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9"/>
            <p:cNvSpPr>
              <a:spLocks noChangeShapeType="1"/>
            </p:cNvSpPr>
            <p:nvPr/>
          </p:nvSpPr>
          <p:spPr bwMode="auto">
            <a:xfrm>
              <a:off x="1447800" y="3200400"/>
              <a:ext cx="137160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10"/>
            <p:cNvSpPr>
              <a:spLocks noChangeShapeType="1"/>
            </p:cNvSpPr>
            <p:nvPr/>
          </p:nvSpPr>
          <p:spPr bwMode="auto">
            <a:xfrm>
              <a:off x="1447800" y="1371600"/>
              <a:ext cx="137160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11"/>
            <p:cNvSpPr>
              <a:spLocks noChangeShapeType="1"/>
            </p:cNvSpPr>
            <p:nvPr/>
          </p:nvSpPr>
          <p:spPr bwMode="auto">
            <a:xfrm>
              <a:off x="1447800" y="1676400"/>
              <a:ext cx="137160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12"/>
            <p:cNvSpPr>
              <a:spLocks noChangeShapeType="1"/>
            </p:cNvSpPr>
            <p:nvPr/>
          </p:nvSpPr>
          <p:spPr bwMode="auto">
            <a:xfrm>
              <a:off x="1447800" y="1981200"/>
              <a:ext cx="137160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13"/>
            <p:cNvSpPr>
              <a:spLocks noChangeShapeType="1"/>
            </p:cNvSpPr>
            <p:nvPr/>
          </p:nvSpPr>
          <p:spPr bwMode="auto">
            <a:xfrm>
              <a:off x="1447800" y="2286000"/>
              <a:ext cx="137160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14"/>
            <p:cNvSpPr>
              <a:spLocks noChangeShapeType="1"/>
            </p:cNvSpPr>
            <p:nvPr/>
          </p:nvSpPr>
          <p:spPr bwMode="auto">
            <a:xfrm>
              <a:off x="1447800" y="2590800"/>
              <a:ext cx="137160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15"/>
            <p:cNvSpPr>
              <a:spLocks noChangeShapeType="1"/>
            </p:cNvSpPr>
            <p:nvPr/>
          </p:nvSpPr>
          <p:spPr bwMode="auto">
            <a:xfrm>
              <a:off x="2133600" y="1066800"/>
              <a:ext cx="0" cy="121920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1219200" y="4572000"/>
              <a:ext cx="1905000" cy="762000"/>
            </a:xfrm>
            <a:custGeom>
              <a:avLst/>
              <a:gdLst>
                <a:gd name="T0" fmla="*/ 0 w 1200"/>
                <a:gd name="T1" fmla="*/ 0 h 480"/>
                <a:gd name="T2" fmla="*/ 384 w 1200"/>
                <a:gd name="T3" fmla="*/ 0 h 480"/>
                <a:gd name="T4" fmla="*/ 480 w 1200"/>
                <a:gd name="T5" fmla="*/ 192 h 480"/>
                <a:gd name="T6" fmla="*/ 720 w 1200"/>
                <a:gd name="T7" fmla="*/ 192 h 480"/>
                <a:gd name="T8" fmla="*/ 816 w 1200"/>
                <a:gd name="T9" fmla="*/ 0 h 480"/>
                <a:gd name="T10" fmla="*/ 1200 w 1200"/>
                <a:gd name="T11" fmla="*/ 0 h 480"/>
                <a:gd name="T12" fmla="*/ 912 w 1200"/>
                <a:gd name="T13" fmla="*/ 480 h 480"/>
                <a:gd name="T14" fmla="*/ 240 w 1200"/>
                <a:gd name="T15" fmla="*/ 480 h 480"/>
                <a:gd name="T16" fmla="*/ 0 w 1200"/>
                <a:gd name="T1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480">
                  <a:moveTo>
                    <a:pt x="0" y="0"/>
                  </a:moveTo>
                  <a:lnTo>
                    <a:pt x="384" y="0"/>
                  </a:lnTo>
                  <a:lnTo>
                    <a:pt x="480" y="192"/>
                  </a:lnTo>
                  <a:lnTo>
                    <a:pt x="720" y="192"/>
                  </a:lnTo>
                  <a:lnTo>
                    <a:pt x="816" y="0"/>
                  </a:lnTo>
                  <a:lnTo>
                    <a:pt x="1200" y="0"/>
                  </a:lnTo>
                  <a:lnTo>
                    <a:pt x="912" y="480"/>
                  </a:lnTo>
                  <a:lnTo>
                    <a:pt x="24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17"/>
            <p:cNvSpPr>
              <a:spLocks noChangeShapeType="1"/>
            </p:cNvSpPr>
            <p:nvPr/>
          </p:nvSpPr>
          <p:spPr bwMode="auto">
            <a:xfrm>
              <a:off x="2133600" y="3505200"/>
              <a:ext cx="0" cy="53340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8"/>
            <p:cNvSpPr>
              <a:spLocks noChangeShapeType="1"/>
            </p:cNvSpPr>
            <p:nvPr/>
          </p:nvSpPr>
          <p:spPr bwMode="auto">
            <a:xfrm>
              <a:off x="1600200" y="4038600"/>
              <a:ext cx="0" cy="53340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19"/>
            <p:cNvSpPr>
              <a:spLocks noChangeShapeType="1"/>
            </p:cNvSpPr>
            <p:nvPr/>
          </p:nvSpPr>
          <p:spPr bwMode="auto">
            <a:xfrm>
              <a:off x="2819400" y="4038600"/>
              <a:ext cx="0" cy="53340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1371600" y="5943600"/>
              <a:ext cx="1676400" cy="3810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21"/>
            <p:cNvSpPr>
              <a:spLocks noChangeShapeType="1"/>
            </p:cNvSpPr>
            <p:nvPr/>
          </p:nvSpPr>
          <p:spPr bwMode="auto">
            <a:xfrm>
              <a:off x="2438400" y="5334000"/>
              <a:ext cx="0" cy="60960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22"/>
            <p:cNvSpPr>
              <a:spLocks noChangeShapeType="1"/>
            </p:cNvSpPr>
            <p:nvPr/>
          </p:nvSpPr>
          <p:spPr bwMode="auto">
            <a:xfrm>
              <a:off x="990600" y="4038600"/>
              <a:ext cx="0" cy="160020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990600" y="5638800"/>
              <a:ext cx="914400" cy="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>
              <a:off x="1905000" y="5334000"/>
              <a:ext cx="0" cy="30480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152400" y="4038600"/>
              <a:ext cx="5181600" cy="0"/>
            </a:xfrm>
            <a:prstGeom prst="line">
              <a:avLst/>
            </a:prstGeom>
            <a:noFill/>
            <a:ln w="1174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57200" y="4038600"/>
              <a:ext cx="0" cy="266700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>
              <a:off x="457200" y="6705600"/>
              <a:ext cx="1828800" cy="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>
              <a:off x="2286000" y="6324600"/>
              <a:ext cx="0" cy="38100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Freeform 29">
              <a:hlinkClick r:id="rId3" action="ppaction://hlinkfile"/>
            </p:cNvPr>
            <p:cNvSpPr>
              <a:spLocks/>
            </p:cNvSpPr>
            <p:nvPr/>
          </p:nvSpPr>
          <p:spPr bwMode="auto">
            <a:xfrm>
              <a:off x="5334000" y="762000"/>
              <a:ext cx="1600200" cy="609600"/>
            </a:xfrm>
            <a:custGeom>
              <a:avLst/>
              <a:gdLst>
                <a:gd name="T0" fmla="*/ 0 w 1008"/>
                <a:gd name="T1" fmla="*/ 384 h 384"/>
                <a:gd name="T2" fmla="*/ 288 w 1008"/>
                <a:gd name="T3" fmla="*/ 384 h 384"/>
                <a:gd name="T4" fmla="*/ 384 w 1008"/>
                <a:gd name="T5" fmla="*/ 192 h 384"/>
                <a:gd name="T6" fmla="*/ 624 w 1008"/>
                <a:gd name="T7" fmla="*/ 192 h 384"/>
                <a:gd name="T8" fmla="*/ 720 w 1008"/>
                <a:gd name="T9" fmla="*/ 384 h 384"/>
                <a:gd name="T10" fmla="*/ 1008 w 1008"/>
                <a:gd name="T11" fmla="*/ 384 h 384"/>
                <a:gd name="T12" fmla="*/ 816 w 1008"/>
                <a:gd name="T13" fmla="*/ 0 h 384"/>
                <a:gd name="T14" fmla="*/ 144 w 1008"/>
                <a:gd name="T15" fmla="*/ 0 h 384"/>
                <a:gd name="T16" fmla="*/ 0 w 1008"/>
                <a:gd name="T1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384">
                  <a:moveTo>
                    <a:pt x="0" y="384"/>
                  </a:moveTo>
                  <a:lnTo>
                    <a:pt x="288" y="384"/>
                  </a:lnTo>
                  <a:lnTo>
                    <a:pt x="384" y="192"/>
                  </a:lnTo>
                  <a:lnTo>
                    <a:pt x="624" y="192"/>
                  </a:lnTo>
                  <a:lnTo>
                    <a:pt x="720" y="384"/>
                  </a:lnTo>
                  <a:lnTo>
                    <a:pt x="1008" y="384"/>
                  </a:lnTo>
                  <a:lnTo>
                    <a:pt x="816" y="0"/>
                  </a:lnTo>
                  <a:lnTo>
                    <a:pt x="144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B2B2B2"/>
            </a:solidFill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30"/>
            <p:cNvSpPr>
              <a:spLocks noChangeArrowheads="1"/>
            </p:cNvSpPr>
            <p:nvPr/>
          </p:nvSpPr>
          <p:spPr bwMode="auto">
            <a:xfrm>
              <a:off x="5486400" y="1828800"/>
              <a:ext cx="1371600" cy="19050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5486400" y="3048000"/>
              <a:ext cx="137160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>
              <a:off x="5486400" y="2743200"/>
              <a:ext cx="137160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>
              <a:off x="5486400" y="2133600"/>
              <a:ext cx="137160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>
              <a:off x="5486400" y="2438400"/>
              <a:ext cx="137160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>
              <a:off x="5486400" y="3352800"/>
              <a:ext cx="137160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36"/>
            <p:cNvSpPr>
              <a:spLocks noChangeArrowheads="1"/>
            </p:cNvSpPr>
            <p:nvPr/>
          </p:nvSpPr>
          <p:spPr bwMode="auto">
            <a:xfrm>
              <a:off x="3505200" y="4572000"/>
              <a:ext cx="11430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37"/>
            <p:cNvSpPr>
              <a:spLocks noChangeArrowheads="1"/>
            </p:cNvSpPr>
            <p:nvPr/>
          </p:nvSpPr>
          <p:spPr bwMode="auto">
            <a:xfrm>
              <a:off x="7272300" y="2362200"/>
              <a:ext cx="1143000" cy="83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38"/>
            <p:cNvSpPr>
              <a:spLocks noChangeShapeType="1"/>
            </p:cNvSpPr>
            <p:nvPr/>
          </p:nvSpPr>
          <p:spPr bwMode="auto">
            <a:xfrm>
              <a:off x="8382000" y="2819400"/>
              <a:ext cx="762000" cy="0"/>
            </a:xfrm>
            <a:prstGeom prst="line">
              <a:avLst/>
            </a:prstGeom>
            <a:noFill/>
            <a:ln w="117475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39"/>
            <p:cNvSpPr>
              <a:spLocks noChangeShapeType="1"/>
            </p:cNvSpPr>
            <p:nvPr/>
          </p:nvSpPr>
          <p:spPr bwMode="auto">
            <a:xfrm>
              <a:off x="8001000" y="304800"/>
              <a:ext cx="0" cy="2057400"/>
            </a:xfrm>
            <a:prstGeom prst="line">
              <a:avLst/>
            </a:prstGeom>
            <a:noFill/>
            <a:ln w="117475">
              <a:solidFill>
                <a:srgbClr val="9966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40"/>
            <p:cNvSpPr>
              <a:spLocks noChangeShapeType="1"/>
            </p:cNvSpPr>
            <p:nvPr/>
          </p:nvSpPr>
          <p:spPr bwMode="auto">
            <a:xfrm>
              <a:off x="6096000" y="533400"/>
              <a:ext cx="1828800" cy="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42"/>
            <p:cNvSpPr>
              <a:spLocks noChangeShapeType="1"/>
            </p:cNvSpPr>
            <p:nvPr/>
          </p:nvSpPr>
          <p:spPr bwMode="auto">
            <a:xfrm>
              <a:off x="5638800" y="1371600"/>
              <a:ext cx="0" cy="45720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43"/>
            <p:cNvSpPr>
              <a:spLocks noChangeShapeType="1"/>
            </p:cNvSpPr>
            <p:nvPr/>
          </p:nvSpPr>
          <p:spPr bwMode="auto">
            <a:xfrm>
              <a:off x="6629400" y="1371600"/>
              <a:ext cx="0" cy="45720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44"/>
            <p:cNvSpPr>
              <a:spLocks noChangeShapeType="1"/>
            </p:cNvSpPr>
            <p:nvPr/>
          </p:nvSpPr>
          <p:spPr bwMode="auto">
            <a:xfrm>
              <a:off x="6629400" y="1600200"/>
              <a:ext cx="1371600" cy="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Text Box 45"/>
            <p:cNvSpPr txBox="1">
              <a:spLocks noChangeArrowheads="1"/>
            </p:cNvSpPr>
            <p:nvPr/>
          </p:nvSpPr>
          <p:spPr bwMode="auto">
            <a:xfrm>
              <a:off x="5530850" y="3367088"/>
              <a:ext cx="1010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内部寄存器</a:t>
              </a:r>
              <a:endPara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" name="Text Box 46"/>
            <p:cNvSpPr txBox="1">
              <a:spLocks noChangeArrowheads="1"/>
            </p:cNvSpPr>
            <p:nvPr/>
          </p:nvSpPr>
          <p:spPr bwMode="auto">
            <a:xfrm>
              <a:off x="5562600" y="3048000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</a:p>
          </p:txBody>
        </p:sp>
        <p:sp>
          <p:nvSpPr>
            <p:cNvPr id="135" name="Text Box 47"/>
            <p:cNvSpPr txBox="1">
              <a:spLocks noChangeArrowheads="1"/>
            </p:cNvSpPr>
            <p:nvPr/>
          </p:nvSpPr>
          <p:spPr bwMode="auto">
            <a:xfrm>
              <a:off x="5638800" y="2743200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ES</a:t>
              </a:r>
              <a:endPara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Text Box 48"/>
            <p:cNvSpPr txBox="1">
              <a:spLocks noChangeArrowheads="1"/>
            </p:cNvSpPr>
            <p:nvPr/>
          </p:nvSpPr>
          <p:spPr bwMode="auto">
            <a:xfrm>
              <a:off x="5791200" y="243840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</a:p>
          </p:txBody>
        </p:sp>
        <p:sp>
          <p:nvSpPr>
            <p:cNvPr id="137" name="Text Box 49"/>
            <p:cNvSpPr txBox="1">
              <a:spLocks noChangeArrowheads="1"/>
            </p:cNvSpPr>
            <p:nvPr/>
          </p:nvSpPr>
          <p:spPr bwMode="auto">
            <a:xfrm>
              <a:off x="5791200" y="2133600"/>
              <a:ext cx="685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</a:p>
          </p:txBody>
        </p:sp>
        <p:sp>
          <p:nvSpPr>
            <p:cNvPr id="138" name="Text Box 50"/>
            <p:cNvSpPr txBox="1">
              <a:spLocks noChangeArrowheads="1"/>
            </p:cNvSpPr>
            <p:nvPr/>
          </p:nvSpPr>
          <p:spPr bwMode="auto">
            <a:xfrm>
              <a:off x="5791200" y="18288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</a:p>
          </p:txBody>
        </p:sp>
        <p:sp>
          <p:nvSpPr>
            <p:cNvPr id="139" name="Text Box 51"/>
            <p:cNvSpPr txBox="1">
              <a:spLocks noChangeArrowheads="1"/>
            </p:cNvSpPr>
            <p:nvPr/>
          </p:nvSpPr>
          <p:spPr bwMode="auto">
            <a:xfrm>
              <a:off x="7326306" y="2438400"/>
              <a:ext cx="100540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kumimoji="1"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输出控制电路</a:t>
              </a:r>
            </a:p>
          </p:txBody>
        </p:sp>
        <p:sp>
          <p:nvSpPr>
            <p:cNvPr id="140" name="Text Box 52"/>
            <p:cNvSpPr txBox="1">
              <a:spLocks noChangeArrowheads="1"/>
            </p:cNvSpPr>
            <p:nvPr/>
          </p:nvSpPr>
          <p:spPr bwMode="auto">
            <a:xfrm>
              <a:off x="8797751" y="3124200"/>
              <a:ext cx="346249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外部总线</a:t>
              </a:r>
            </a:p>
          </p:txBody>
        </p:sp>
        <p:sp>
          <p:nvSpPr>
            <p:cNvPr id="141" name="Line 53"/>
            <p:cNvSpPr>
              <a:spLocks noChangeShapeType="1"/>
            </p:cNvSpPr>
            <p:nvPr/>
          </p:nvSpPr>
          <p:spPr bwMode="auto">
            <a:xfrm>
              <a:off x="4648200" y="4953000"/>
              <a:ext cx="685800" cy="0"/>
            </a:xfrm>
            <a:prstGeom prst="line">
              <a:avLst/>
            </a:prstGeom>
            <a:noFill/>
            <a:ln w="95250">
              <a:solidFill>
                <a:srgbClr val="9966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>
              <a:off x="8001000" y="3200400"/>
              <a:ext cx="0" cy="1752600"/>
            </a:xfrm>
            <a:prstGeom prst="line">
              <a:avLst/>
            </a:prstGeom>
            <a:noFill/>
            <a:ln w="1016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55"/>
            <p:cNvSpPr>
              <a:spLocks noChangeShapeType="1"/>
            </p:cNvSpPr>
            <p:nvPr/>
          </p:nvSpPr>
          <p:spPr bwMode="auto">
            <a:xfrm>
              <a:off x="7467600" y="4953000"/>
              <a:ext cx="571500" cy="0"/>
            </a:xfrm>
            <a:prstGeom prst="line">
              <a:avLst/>
            </a:prstGeom>
            <a:noFill/>
            <a:ln w="95250">
              <a:solidFill>
                <a:srgbClr val="9966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Line 56"/>
            <p:cNvSpPr>
              <a:spLocks noChangeShapeType="1"/>
            </p:cNvSpPr>
            <p:nvPr/>
          </p:nvSpPr>
          <p:spPr bwMode="auto">
            <a:xfrm>
              <a:off x="5105400" y="4038600"/>
              <a:ext cx="0" cy="914400"/>
            </a:xfrm>
            <a:prstGeom prst="line">
              <a:avLst/>
            </a:prstGeom>
            <a:noFill/>
            <a:ln w="88900">
              <a:solidFill>
                <a:srgbClr val="9966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57"/>
            <p:cNvSpPr>
              <a:spLocks noChangeShapeType="1"/>
            </p:cNvSpPr>
            <p:nvPr/>
          </p:nvSpPr>
          <p:spPr bwMode="auto">
            <a:xfrm>
              <a:off x="4953000" y="3581400"/>
              <a:ext cx="533400" cy="0"/>
            </a:xfrm>
            <a:prstGeom prst="line">
              <a:avLst/>
            </a:prstGeom>
            <a:noFill/>
            <a:ln w="88900">
              <a:solidFill>
                <a:srgbClr val="9966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 flipH="1">
              <a:off x="4953000" y="3581400"/>
              <a:ext cx="1588" cy="381000"/>
            </a:xfrm>
            <a:prstGeom prst="line">
              <a:avLst/>
            </a:prstGeom>
            <a:noFill/>
            <a:ln w="88900">
              <a:solidFill>
                <a:srgbClr val="9966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Text Box 59"/>
            <p:cNvSpPr txBox="1">
              <a:spLocks noChangeArrowheads="1"/>
            </p:cNvSpPr>
            <p:nvPr/>
          </p:nvSpPr>
          <p:spPr bwMode="auto">
            <a:xfrm>
              <a:off x="3689412" y="4648200"/>
              <a:ext cx="9365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执行</a:t>
              </a:r>
              <a:r>
                <a:rPr kumimoji="1"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部分控制电路</a:t>
              </a:r>
              <a:endPara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>
              <a:off x="3352800" y="3733800"/>
              <a:ext cx="0" cy="236220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61"/>
            <p:cNvSpPr>
              <a:spLocks noChangeShapeType="1"/>
            </p:cNvSpPr>
            <p:nvPr/>
          </p:nvSpPr>
          <p:spPr bwMode="auto">
            <a:xfrm>
              <a:off x="2667000" y="3733800"/>
              <a:ext cx="68580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62"/>
            <p:cNvSpPr>
              <a:spLocks noChangeShapeType="1"/>
            </p:cNvSpPr>
            <p:nvPr/>
          </p:nvSpPr>
          <p:spPr bwMode="auto">
            <a:xfrm>
              <a:off x="2667000" y="3505200"/>
              <a:ext cx="0" cy="22860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2895600" y="4953000"/>
              <a:ext cx="60960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64"/>
            <p:cNvSpPr>
              <a:spLocks noChangeShapeType="1"/>
            </p:cNvSpPr>
            <p:nvPr/>
          </p:nvSpPr>
          <p:spPr bwMode="auto">
            <a:xfrm>
              <a:off x="3048000" y="6096000"/>
              <a:ext cx="30480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65"/>
            <p:cNvSpPr>
              <a:spLocks noChangeShapeType="1"/>
            </p:cNvSpPr>
            <p:nvPr/>
          </p:nvSpPr>
          <p:spPr bwMode="auto">
            <a:xfrm>
              <a:off x="5692775" y="4724400"/>
              <a:ext cx="0" cy="457200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66"/>
            <p:cNvSpPr>
              <a:spLocks noChangeShapeType="1"/>
            </p:cNvSpPr>
            <p:nvPr/>
          </p:nvSpPr>
          <p:spPr bwMode="auto">
            <a:xfrm>
              <a:off x="6029325" y="4724400"/>
              <a:ext cx="0" cy="457200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67"/>
            <p:cNvSpPr>
              <a:spLocks noChangeShapeType="1"/>
            </p:cNvSpPr>
            <p:nvPr/>
          </p:nvSpPr>
          <p:spPr bwMode="auto">
            <a:xfrm>
              <a:off x="6378575" y="4724400"/>
              <a:ext cx="0" cy="457200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68"/>
            <p:cNvSpPr>
              <a:spLocks noChangeShapeType="1"/>
            </p:cNvSpPr>
            <p:nvPr/>
          </p:nvSpPr>
          <p:spPr bwMode="auto">
            <a:xfrm>
              <a:off x="4800600" y="457200"/>
              <a:ext cx="0" cy="6324600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prstDash val="lgDash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69"/>
            <p:cNvSpPr>
              <a:spLocks noChangeShapeType="1"/>
            </p:cNvSpPr>
            <p:nvPr/>
          </p:nvSpPr>
          <p:spPr bwMode="auto">
            <a:xfrm>
              <a:off x="8686800" y="381000"/>
              <a:ext cx="0" cy="6324600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prstDash val="lgDash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Text Box 71"/>
            <p:cNvSpPr txBox="1">
              <a:spLocks noChangeArrowheads="1"/>
            </p:cNvSpPr>
            <p:nvPr/>
          </p:nvSpPr>
          <p:spPr bwMode="auto">
            <a:xfrm>
              <a:off x="1752600" y="48768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9" name="Text Box 72"/>
            <p:cNvSpPr txBox="1">
              <a:spLocks noChangeArrowheads="1"/>
            </p:cNvSpPr>
            <p:nvPr/>
          </p:nvSpPr>
          <p:spPr bwMode="auto">
            <a:xfrm>
              <a:off x="1447800" y="5943600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标志寄存器</a:t>
              </a:r>
            </a:p>
          </p:txBody>
        </p:sp>
        <p:sp>
          <p:nvSpPr>
            <p:cNvPr id="160" name="Text Box 73"/>
            <p:cNvSpPr txBox="1">
              <a:spLocks noChangeArrowheads="1"/>
            </p:cNvSpPr>
            <p:nvPr/>
          </p:nvSpPr>
          <p:spPr bwMode="auto">
            <a:xfrm>
              <a:off x="1371600" y="1066800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AH   </a:t>
              </a:r>
              <a:r>
                <a:rPr kumimoji="1"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AL   </a:t>
              </a:r>
            </a:p>
          </p:txBody>
        </p:sp>
        <p:sp>
          <p:nvSpPr>
            <p:cNvPr id="161" name="Text Box 74"/>
            <p:cNvSpPr txBox="1">
              <a:spLocks noChangeArrowheads="1"/>
            </p:cNvSpPr>
            <p:nvPr/>
          </p:nvSpPr>
          <p:spPr bwMode="auto">
            <a:xfrm>
              <a:off x="1447800" y="1371600"/>
              <a:ext cx="1371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BH </a:t>
              </a:r>
              <a:r>
                <a:rPr kumimoji="1"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BL</a:t>
              </a:r>
            </a:p>
          </p:txBody>
        </p:sp>
        <p:sp>
          <p:nvSpPr>
            <p:cNvPr id="162" name="Text Box 75"/>
            <p:cNvSpPr txBox="1">
              <a:spLocks noChangeArrowheads="1"/>
            </p:cNvSpPr>
            <p:nvPr/>
          </p:nvSpPr>
          <p:spPr bwMode="auto">
            <a:xfrm>
              <a:off x="1494402" y="1676400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CH </a:t>
              </a:r>
              <a:r>
                <a:rPr kumimoji="1"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CL</a:t>
              </a:r>
              <a:endPara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" name="Text Box 76"/>
            <p:cNvSpPr txBox="1">
              <a:spLocks noChangeArrowheads="1"/>
            </p:cNvSpPr>
            <p:nvPr/>
          </p:nvSpPr>
          <p:spPr bwMode="auto">
            <a:xfrm>
              <a:off x="1447800" y="1981200"/>
              <a:ext cx="1371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DH   </a:t>
              </a:r>
              <a:r>
                <a:rPr kumimoji="1"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DL</a:t>
              </a:r>
            </a:p>
          </p:txBody>
        </p:sp>
        <p:sp>
          <p:nvSpPr>
            <p:cNvPr id="164" name="Text Box 77"/>
            <p:cNvSpPr txBox="1">
              <a:spLocks noChangeArrowheads="1"/>
            </p:cNvSpPr>
            <p:nvPr/>
          </p:nvSpPr>
          <p:spPr bwMode="auto">
            <a:xfrm>
              <a:off x="1676400" y="2286000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</a:p>
          </p:txBody>
        </p:sp>
        <p:sp>
          <p:nvSpPr>
            <p:cNvPr id="165" name="Text Box 78"/>
            <p:cNvSpPr txBox="1">
              <a:spLocks noChangeArrowheads="1"/>
            </p:cNvSpPr>
            <p:nvPr/>
          </p:nvSpPr>
          <p:spPr bwMode="auto">
            <a:xfrm>
              <a:off x="1676400" y="25908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BP</a:t>
              </a:r>
            </a:p>
          </p:txBody>
        </p:sp>
        <p:sp>
          <p:nvSpPr>
            <p:cNvPr id="166" name="Text Box 79"/>
            <p:cNvSpPr txBox="1">
              <a:spLocks noChangeArrowheads="1"/>
            </p:cNvSpPr>
            <p:nvPr/>
          </p:nvSpPr>
          <p:spPr bwMode="auto">
            <a:xfrm>
              <a:off x="1676400" y="2895600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SI</a:t>
              </a:r>
            </a:p>
          </p:txBody>
        </p:sp>
        <p:sp>
          <p:nvSpPr>
            <p:cNvPr id="167" name="Text Box 80"/>
            <p:cNvSpPr txBox="1">
              <a:spLocks noChangeArrowheads="1"/>
            </p:cNvSpPr>
            <p:nvPr/>
          </p:nvSpPr>
          <p:spPr bwMode="auto">
            <a:xfrm>
              <a:off x="1752600" y="3200400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168" name="Text Box 81"/>
            <p:cNvSpPr txBox="1">
              <a:spLocks noChangeArrowheads="1"/>
            </p:cNvSpPr>
            <p:nvPr/>
          </p:nvSpPr>
          <p:spPr bwMode="auto">
            <a:xfrm>
              <a:off x="2895600" y="1828800"/>
              <a:ext cx="16002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通用寄存器</a:t>
              </a:r>
            </a:p>
          </p:txBody>
        </p:sp>
        <p:sp>
          <p:nvSpPr>
            <p:cNvPr id="169" name="Text Box 82"/>
            <p:cNvSpPr txBox="1">
              <a:spLocks noChangeArrowheads="1"/>
            </p:cNvSpPr>
            <p:nvPr/>
          </p:nvSpPr>
          <p:spPr bwMode="auto">
            <a:xfrm>
              <a:off x="5397500" y="736600"/>
              <a:ext cx="1447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地址加法器</a:t>
              </a:r>
            </a:p>
          </p:txBody>
        </p:sp>
        <p:sp>
          <p:nvSpPr>
            <p:cNvPr id="170" name="Text Box 83"/>
            <p:cNvSpPr txBox="1">
              <a:spLocks noChangeArrowheads="1"/>
            </p:cNvSpPr>
            <p:nvPr/>
          </p:nvSpPr>
          <p:spPr bwMode="auto">
            <a:xfrm>
              <a:off x="5257800" y="5257800"/>
              <a:ext cx="1905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指令队列</a:t>
              </a:r>
            </a:p>
          </p:txBody>
        </p:sp>
        <p:sp>
          <p:nvSpPr>
            <p:cNvPr id="171" name="Text Box 84"/>
            <p:cNvSpPr txBox="1">
              <a:spLocks noChangeArrowheads="1"/>
            </p:cNvSpPr>
            <p:nvPr/>
          </p:nvSpPr>
          <p:spPr bwMode="auto">
            <a:xfrm>
              <a:off x="2608185" y="6422820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执行单元 （</a:t>
              </a:r>
              <a:r>
                <a:rPr kumimoji="1"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EU</a:t>
              </a:r>
              <a:r>
                <a:rPr kumimoji="1"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kumimoji="1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Text Box 85"/>
            <p:cNvSpPr txBox="1">
              <a:spLocks noChangeArrowheads="1"/>
            </p:cNvSpPr>
            <p:nvPr/>
          </p:nvSpPr>
          <p:spPr bwMode="auto">
            <a:xfrm>
              <a:off x="5491590" y="6372036"/>
              <a:ext cx="2590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9966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总线接口单元 （</a:t>
              </a:r>
              <a:r>
                <a:rPr kumimoji="1"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BIU</a:t>
              </a:r>
              <a:r>
                <a:rPr kumimoji="1"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173" name="Line 86"/>
            <p:cNvSpPr>
              <a:spLocks noChangeShapeType="1"/>
            </p:cNvSpPr>
            <p:nvPr/>
          </p:nvSpPr>
          <p:spPr bwMode="auto">
            <a:xfrm flipH="1">
              <a:off x="3730625" y="3883025"/>
              <a:ext cx="381000" cy="306388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Text Box 87"/>
            <p:cNvSpPr txBox="1">
              <a:spLocks noChangeArrowheads="1"/>
            </p:cNvSpPr>
            <p:nvPr/>
          </p:nvSpPr>
          <p:spPr bwMode="auto">
            <a:xfrm>
              <a:off x="3733800" y="3581400"/>
              <a:ext cx="914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A50021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kumimoji="1" lang="zh-CN" altLang="en-US" sz="1600" b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75" name="Line 88"/>
            <p:cNvSpPr>
              <a:spLocks noChangeShapeType="1"/>
            </p:cNvSpPr>
            <p:nvPr/>
          </p:nvSpPr>
          <p:spPr bwMode="auto">
            <a:xfrm flipH="1">
              <a:off x="7086600" y="381000"/>
              <a:ext cx="381000" cy="304800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Text Box 8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914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A50021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r>
                <a:rPr kumimoji="1" lang="zh-CN" altLang="en-US" sz="1600" b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77" name="Line 90"/>
            <p:cNvSpPr>
              <a:spLocks noChangeShapeType="1"/>
            </p:cNvSpPr>
            <p:nvPr/>
          </p:nvSpPr>
          <p:spPr bwMode="auto">
            <a:xfrm flipH="1">
              <a:off x="7239000" y="1447800"/>
              <a:ext cx="304800" cy="304800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Text Box 91"/>
            <p:cNvSpPr txBox="1">
              <a:spLocks noChangeArrowheads="1"/>
            </p:cNvSpPr>
            <p:nvPr/>
          </p:nvSpPr>
          <p:spPr bwMode="auto">
            <a:xfrm>
              <a:off x="7086600" y="1676400"/>
              <a:ext cx="838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A50021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kumimoji="1" lang="zh-CN" altLang="en-US" sz="1600" b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79" name="Line 96"/>
            <p:cNvSpPr>
              <a:spLocks noChangeShapeType="1"/>
            </p:cNvSpPr>
            <p:nvPr/>
          </p:nvSpPr>
          <p:spPr bwMode="auto">
            <a:xfrm>
              <a:off x="6737350" y="4724400"/>
              <a:ext cx="0" cy="457200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97"/>
            <p:cNvSpPr>
              <a:spLocks noChangeShapeType="1"/>
            </p:cNvSpPr>
            <p:nvPr/>
          </p:nvSpPr>
          <p:spPr bwMode="auto">
            <a:xfrm>
              <a:off x="7086600" y="4724400"/>
              <a:ext cx="0" cy="457200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Line 98"/>
            <p:cNvSpPr>
              <a:spLocks noChangeShapeType="1"/>
            </p:cNvSpPr>
            <p:nvPr/>
          </p:nvSpPr>
          <p:spPr bwMode="auto">
            <a:xfrm>
              <a:off x="6096000" y="533400"/>
              <a:ext cx="0" cy="22860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83" name="Picture 95" descr="8088CP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9842"/>
            <a:ext cx="1422400" cy="7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对角圆角矩形 184"/>
          <p:cNvSpPr/>
          <p:nvPr/>
        </p:nvSpPr>
        <p:spPr>
          <a:xfrm>
            <a:off x="952464" y="71414"/>
            <a:ext cx="4855504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2.1.2 8086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8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26262</TotalTime>
  <Words>10302</Words>
  <Application>Microsoft Office PowerPoint</Application>
  <PresentationFormat>宽屏</PresentationFormat>
  <Paragraphs>751</Paragraphs>
  <Slides>54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Arial Unicode MS</vt:lpstr>
      <vt:lpstr>Bebas</vt:lpstr>
      <vt:lpstr>黑体</vt:lpstr>
      <vt:lpstr>华文细黑</vt:lpstr>
      <vt:lpstr>楷体_GB2312</vt:lpstr>
      <vt:lpstr>隶书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2.1 处理器功能结构</vt:lpstr>
      <vt:lpstr>2.1.1 处理器基本结构</vt:lpstr>
      <vt:lpstr>1. 算术逻辑单元ALU</vt:lpstr>
      <vt:lpstr>2. 寄存器（Register）</vt:lpstr>
      <vt:lpstr>3. 指令处理单元</vt:lpstr>
      <vt:lpstr>PowerPoint 演示文稿</vt:lpstr>
      <vt:lpstr>1. 总线接口单元和执行单元</vt:lpstr>
      <vt:lpstr>2. 指令预取（Prefetch）</vt:lpstr>
      <vt:lpstr>2.1.3 80386的功能结构</vt:lpstr>
      <vt:lpstr>2.1.3 80386的功能结构</vt:lpstr>
      <vt:lpstr>2.1.3 80386的功能结构</vt:lpstr>
      <vt:lpstr>2.1.3 80386的功能结构</vt:lpstr>
      <vt:lpstr>2.1.3 80386的功能结构</vt:lpstr>
      <vt:lpstr>2.1.3 80386的功能结构</vt:lpstr>
      <vt:lpstr>2.1.4 Pentium的功能结构</vt:lpstr>
      <vt:lpstr>2.1.4 Pentium的功能结构</vt:lpstr>
      <vt:lpstr>PowerPoint 演示文稿</vt:lpstr>
      <vt:lpstr>PowerPoint 演示文稿</vt:lpstr>
      <vt:lpstr>2.2 寄存器</vt:lpstr>
      <vt:lpstr>2.2 寄存器</vt:lpstr>
      <vt:lpstr>2.2.1 通用寄存器</vt:lpstr>
      <vt:lpstr>通用寄存器的名称</vt:lpstr>
      <vt:lpstr>2.2.2 标志寄存器</vt:lpstr>
      <vt:lpstr>标志寄存器EFLAGS</vt:lpstr>
      <vt:lpstr>1. 状态标志</vt:lpstr>
      <vt:lpstr>2. 控制标志</vt:lpstr>
      <vt:lpstr>3. 系统标志</vt:lpstr>
      <vt:lpstr>2.2.3 专用寄存器</vt:lpstr>
      <vt:lpstr>PowerPoint 演示文稿</vt:lpstr>
      <vt:lpstr>PowerPoint 演示文稿</vt:lpstr>
      <vt:lpstr>2.3 存储器组织</vt:lpstr>
      <vt:lpstr>2.3.1 存储模型</vt:lpstr>
      <vt:lpstr>2.3.2 工作方式</vt:lpstr>
      <vt:lpstr>2.3.3 逻辑地址</vt:lpstr>
      <vt:lpstr>逻辑地址与物理地址</vt:lpstr>
      <vt:lpstr>1. 基本段——代码段</vt:lpstr>
      <vt:lpstr>1. 基本段——数据段</vt:lpstr>
      <vt:lpstr>1. 基本段——堆栈段</vt:lpstr>
      <vt:lpstr>2. 段选择器</vt:lpstr>
      <vt:lpstr>3. 保护方式的地址转换</vt:lpstr>
      <vt:lpstr>4. 实地址方式的地址转换</vt:lpstr>
      <vt:lpstr>20位地址的形成</vt:lpstr>
      <vt:lpstr>实地址存储模型的逻辑地址和物理地址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ww-PC</cp:lastModifiedBy>
  <cp:revision>4322</cp:revision>
  <dcterms:created xsi:type="dcterms:W3CDTF">2012-10-07T00:28:30Z</dcterms:created>
  <dcterms:modified xsi:type="dcterms:W3CDTF">2020-09-22T01:11:36Z</dcterms:modified>
</cp:coreProperties>
</file>