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3.xml" ContentType="application/vnd.openxmlformats-officedocument.presentationml.tags+xml"/>
  <Override PartName="/ppt/notesSlides/notesSlide21.xml" ContentType="application/vnd.openxmlformats-officedocument.presentationml.notesSlide+xml"/>
  <Override PartName="/ppt/tags/tag4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5"/>
  </p:notesMasterIdLst>
  <p:handoutMasterIdLst>
    <p:handoutMasterId r:id="rId86"/>
  </p:handoutMasterIdLst>
  <p:sldIdLst>
    <p:sldId id="748" r:id="rId2"/>
    <p:sldId id="846" r:id="rId3"/>
    <p:sldId id="711" r:id="rId4"/>
    <p:sldId id="895" r:id="rId5"/>
    <p:sldId id="896" r:id="rId6"/>
    <p:sldId id="1036" r:id="rId7"/>
    <p:sldId id="897" r:id="rId8"/>
    <p:sldId id="898" r:id="rId9"/>
    <p:sldId id="899" r:id="rId10"/>
    <p:sldId id="1037" r:id="rId11"/>
    <p:sldId id="900" r:id="rId12"/>
    <p:sldId id="901" r:id="rId13"/>
    <p:sldId id="902" r:id="rId14"/>
    <p:sldId id="903" r:id="rId15"/>
    <p:sldId id="904" r:id="rId16"/>
    <p:sldId id="905" r:id="rId17"/>
    <p:sldId id="906" r:id="rId18"/>
    <p:sldId id="907" r:id="rId19"/>
    <p:sldId id="908" r:id="rId20"/>
    <p:sldId id="969" r:id="rId21"/>
    <p:sldId id="970" r:id="rId22"/>
    <p:sldId id="971" r:id="rId23"/>
    <p:sldId id="909" r:id="rId24"/>
    <p:sldId id="911" r:id="rId25"/>
    <p:sldId id="912" r:id="rId26"/>
    <p:sldId id="913" r:id="rId27"/>
    <p:sldId id="914" r:id="rId28"/>
    <p:sldId id="915" r:id="rId29"/>
    <p:sldId id="916" r:id="rId30"/>
    <p:sldId id="919" r:id="rId31"/>
    <p:sldId id="920" r:id="rId32"/>
    <p:sldId id="921" r:id="rId33"/>
    <p:sldId id="922" r:id="rId34"/>
    <p:sldId id="923" r:id="rId35"/>
    <p:sldId id="924" r:id="rId36"/>
    <p:sldId id="925" r:id="rId37"/>
    <p:sldId id="926" r:id="rId38"/>
    <p:sldId id="1033" r:id="rId39"/>
    <p:sldId id="1034" r:id="rId40"/>
    <p:sldId id="1035" r:id="rId41"/>
    <p:sldId id="928" r:id="rId42"/>
    <p:sldId id="930" r:id="rId43"/>
    <p:sldId id="931" r:id="rId44"/>
    <p:sldId id="932" r:id="rId45"/>
    <p:sldId id="933" r:id="rId46"/>
    <p:sldId id="934" r:id="rId47"/>
    <p:sldId id="935" r:id="rId48"/>
    <p:sldId id="936" r:id="rId49"/>
    <p:sldId id="937" r:id="rId50"/>
    <p:sldId id="938" r:id="rId51"/>
    <p:sldId id="939" r:id="rId52"/>
    <p:sldId id="940" r:id="rId53"/>
    <p:sldId id="941" r:id="rId54"/>
    <p:sldId id="942" r:id="rId55"/>
    <p:sldId id="943" r:id="rId56"/>
    <p:sldId id="944" r:id="rId57"/>
    <p:sldId id="972" r:id="rId58"/>
    <p:sldId id="973" r:id="rId59"/>
    <p:sldId id="945" r:id="rId60"/>
    <p:sldId id="946" r:id="rId61"/>
    <p:sldId id="947" r:id="rId62"/>
    <p:sldId id="948" r:id="rId63"/>
    <p:sldId id="949" r:id="rId64"/>
    <p:sldId id="950" r:id="rId65"/>
    <p:sldId id="951" r:id="rId66"/>
    <p:sldId id="952" r:id="rId67"/>
    <p:sldId id="953" r:id="rId68"/>
    <p:sldId id="954" r:id="rId69"/>
    <p:sldId id="955" r:id="rId70"/>
    <p:sldId id="956" r:id="rId71"/>
    <p:sldId id="957" r:id="rId72"/>
    <p:sldId id="958" r:id="rId73"/>
    <p:sldId id="959" r:id="rId74"/>
    <p:sldId id="960" r:id="rId75"/>
    <p:sldId id="961" r:id="rId76"/>
    <p:sldId id="962" r:id="rId77"/>
    <p:sldId id="963" r:id="rId78"/>
    <p:sldId id="964" r:id="rId79"/>
    <p:sldId id="965" r:id="rId80"/>
    <p:sldId id="966" r:id="rId81"/>
    <p:sldId id="967" r:id="rId82"/>
    <p:sldId id="968" r:id="rId83"/>
    <p:sldId id="771" r:id="rId8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FFFF"/>
    <a:srgbClr val="E20000"/>
    <a:srgbClr val="FF3300"/>
    <a:srgbClr val="E46C0A"/>
    <a:srgbClr val="990000"/>
    <a:srgbClr val="88A705"/>
    <a:srgbClr val="DBDBDB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7" autoAdjust="0"/>
    <p:restoredTop sz="49844" autoAdjust="0"/>
  </p:normalViewPr>
  <p:slideViewPr>
    <p:cSldViewPr>
      <p:cViewPr varScale="1">
        <p:scale>
          <a:sx n="43" d="100"/>
          <a:sy n="43" d="100"/>
        </p:scale>
        <p:origin x="2098" y="58"/>
      </p:cViewPr>
      <p:guideLst>
        <p:guide orient="horz" pos="2160"/>
        <p:guide pos="3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6E4F5-AFD9-452D-978C-A65E37BD2A75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0C2A1-C45C-4D11-8087-34234E542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82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79D53-1687-4629-A7C4-5F633C48289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8F07-6AC5-47AF-9B36-9B4E83AB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7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55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3478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下面是总线带宽计算的公式。总线带宽等于总线传输速率等于吞吐率。总线宽度等于传输的数据量除以需要的时间。常用的单位是每秒。。。。。。。。。。。比如我们这个</a:t>
                </a:r>
                <a:r>
                  <a:rPr lang="en-US" altLang="zh-CN" dirty="0" smtClean="0"/>
                  <a:t>5MHZ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8086</a:t>
                </a:r>
                <a:r>
                  <a:rPr lang="zh-CN" altLang="en-US" dirty="0" smtClean="0"/>
                  <a:t>微处理器。它的总线是</a:t>
                </a:r>
                <a:r>
                  <a:rPr lang="en-US" altLang="zh-CN" dirty="0" smtClean="0"/>
                  <a:t>16</a:t>
                </a:r>
                <a:r>
                  <a:rPr lang="zh-CN" altLang="en-US" dirty="0" smtClean="0"/>
                  <a:t>位，时钟频率是</a:t>
                </a:r>
                <a:r>
                  <a:rPr lang="en-US" altLang="zh-CN" dirty="0" smtClean="0"/>
                  <a:t>5M</a:t>
                </a:r>
                <a:r>
                  <a:rPr lang="zh-CN" altLang="en-US" dirty="0" smtClean="0"/>
                  <a:t>赫兹，则可以算出每个时钟时间是</a:t>
                </a:r>
                <a:r>
                  <a:rPr lang="en-US" altLang="zh-CN" sz="1200" b="1" i="0" dirty="0" smtClean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𝟏</a:t>
                </a:r>
                <a:r>
                  <a:rPr lang="en-US" altLang="zh-CN" sz="1200" b="1" i="0" dirty="0" smtClean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/</a:t>
                </a:r>
                <a:r>
                  <a:rPr lang="en-US" altLang="zh-CN" sz="1200" b="1" i="0" dirty="0" smtClean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𝟓</a:t>
                </a:r>
                <a:r>
                  <a:rPr lang="en-US" altLang="zh-CN" sz="1200" i="0" dirty="0" smtClean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×〖</a:t>
                </a:r>
                <a:r>
                  <a:rPr lang="en-US" altLang="zh-CN" sz="1200" b="1" i="0" dirty="0" smtClean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𝟏𝟎〗^(</a:t>
                </a:r>
                <a:r>
                  <a:rPr lang="en-US" altLang="zh-CN" sz="1200" i="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altLang="zh-CN" sz="1200" b="1" i="0" dirty="0" smtClean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𝟔)</a:t>
                </a:r>
                <a:r>
                  <a:rPr lang="zh-CN" altLang="en-US" sz="1200" b="1" i="0" dirty="0" smtClean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秒</a:t>
                </a:r>
                <a:r>
                  <a:rPr lang="zh-CN" altLang="en-US" dirty="0" smtClean="0"/>
                  <a:t>，这个</a:t>
                </a:r>
                <a:r>
                  <a:rPr lang="en-US" altLang="zh-CN" dirty="0" smtClean="0"/>
                  <a:t>8086</a:t>
                </a:r>
                <a:r>
                  <a:rPr lang="zh-CN" altLang="en-US" dirty="0" smtClean="0"/>
                  <a:t>处理器需要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个周期传输</a:t>
                </a:r>
                <a:r>
                  <a:rPr lang="en-US" altLang="zh-CN" dirty="0" smtClean="0"/>
                  <a:t>16</a:t>
                </a:r>
                <a:r>
                  <a:rPr lang="zh-CN" altLang="en-US" dirty="0" smtClean="0"/>
                  <a:t>位数据，则传输</a:t>
                </a:r>
                <a:r>
                  <a:rPr lang="en-US" altLang="zh-CN" dirty="0" smtClean="0"/>
                  <a:t>16</a:t>
                </a:r>
                <a:r>
                  <a:rPr lang="zh-CN" altLang="en-US" dirty="0" smtClean="0"/>
                  <a:t>位数据需要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乘以</a:t>
                </a:r>
                <a:r>
                  <a:rPr lang="en-US" altLang="zh-CN" sz="1200" b="1" i="0" dirty="0" smtClean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𝟏</a:t>
                </a:r>
                <a:r>
                  <a:rPr lang="en-US" altLang="zh-CN" sz="1200" b="1" i="0" dirty="0" smtClean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/</a:t>
                </a:r>
                <a:r>
                  <a:rPr lang="en-US" altLang="zh-CN" sz="1200" b="1" i="0" dirty="0" smtClean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𝟓</a:t>
                </a:r>
                <a:r>
                  <a:rPr lang="en-US" altLang="zh-CN" sz="1200" i="0" dirty="0" smtClean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×〖</a:t>
                </a:r>
                <a:r>
                  <a:rPr lang="en-US" altLang="zh-CN" sz="1200" b="1" i="0" dirty="0" smtClean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𝟏𝟎〗^(</a:t>
                </a:r>
                <a:r>
                  <a:rPr lang="en-US" altLang="zh-CN" sz="1200" i="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altLang="zh-CN" sz="1200" b="1" i="0" dirty="0" smtClean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𝟔)</a:t>
                </a:r>
                <a:r>
                  <a:rPr lang="zh-CN" altLang="en-US" dirty="0" smtClean="0"/>
                  <a:t>这么多的时间，知道了需要的时间和传输的数据量，就可以求出总线带宽。这里就是求出的</a:t>
                </a:r>
                <a:r>
                  <a:rPr lang="en-US" altLang="zh-CN" sz="1200" dirty="0" smtClean="0"/>
                  <a:t>5MHz</a:t>
                </a:r>
                <a:r>
                  <a:rPr lang="zh-CN" altLang="en-US" sz="1200" dirty="0" smtClean="0"/>
                  <a:t>的</a:t>
                </a:r>
                <a:r>
                  <a:rPr lang="en-US" altLang="zh-CN" sz="1200" dirty="0" smtClean="0"/>
                  <a:t>8086</a:t>
                </a:r>
                <a:r>
                  <a:rPr lang="zh-CN" altLang="en-US" sz="1200" dirty="0" smtClean="0"/>
                  <a:t>微处理器的总线带宽。通过这样的方法依次可以求出</a:t>
                </a:r>
                <a:r>
                  <a:rPr lang="en-US" altLang="zh-CN" sz="1200" dirty="0" smtClean="0"/>
                  <a:t>66MHz</a:t>
                </a:r>
                <a:r>
                  <a:rPr lang="zh-CN" altLang="en-US" sz="1200" dirty="0" smtClean="0"/>
                  <a:t>的</a:t>
                </a:r>
                <a:r>
                  <a:rPr lang="en-US" altLang="zh-CN" sz="1200" dirty="0" smtClean="0"/>
                  <a:t>Pentium</a:t>
                </a:r>
                <a:r>
                  <a:rPr lang="zh-CN" altLang="en-US" sz="1200" dirty="0" smtClean="0"/>
                  <a:t>。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72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82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70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030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290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589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304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03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03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550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378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52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54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55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56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59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60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61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64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509618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65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68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69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71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74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75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77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78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79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81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ADA52B7-FDCE-4A66-B899-60363867A990}" type="datetime1">
              <a:rPr lang="zh-CN" altLang="en-US" smtClean="0"/>
              <a:t>2020/9/29</a:t>
            </a:fld>
            <a:endParaRPr lang="zh-CN" altLang="en-US" sz="1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84C9B-5151-4DDF-B08D-42B273192CED}" type="slidenum">
              <a:rPr lang="zh-CN" altLang="en-US" smtClean="0"/>
              <a:t>83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EA2572-D16D-4507-98DE-F5A8A11A1D77}" type="datetime2">
              <a:rPr lang="zh-CN" altLang="en-US" smtClean="0"/>
              <a:t>2020年9月29日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第5章 微机总线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29AFC7-43DA-4E58-BF0A-B5CC2DBE7C0C}" type="slidenum">
              <a:rPr lang="zh-CN" altLang="en-US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86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首页">
    <p:bg>
      <p:bgPr>
        <a:blipFill dpi="0" rotWithShape="1">
          <a:blip r:embed="rId2" cstate="print">
            <a:lum/>
          </a:blip>
          <a:srcRect/>
          <a:stretch>
            <a:fillRect t="-28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280573" y="692256"/>
            <a:ext cx="3383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中国人力资源管理的四个阶段</a:t>
            </a:r>
          </a:p>
        </p:txBody>
      </p:sp>
      <p:sp>
        <p:nvSpPr>
          <p:cNvPr id="5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第三章</a:t>
            </a:r>
            <a:endParaRPr lang="en-US" altLang="zh-CN" sz="1800" b="1" dirty="0" smtClean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 userDrawn="1"/>
        </p:nvSpPr>
        <p:spPr>
          <a:xfrm>
            <a:off x="2280568" y="692256"/>
            <a:ext cx="2159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人力资源从业概述</a:t>
            </a:r>
          </a:p>
        </p:txBody>
      </p:sp>
      <p:sp>
        <p:nvSpPr>
          <p:cNvPr id="6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第四章</a:t>
            </a:r>
            <a:endParaRPr lang="en-US" altLang="zh-CN" sz="1800" b="1" dirty="0" smtClean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440248" y="692254"/>
            <a:ext cx="2915565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b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4.1 </a:t>
            </a:r>
            <a:r>
              <a:rPr lang="en-US" altLang="zh-CN" sz="18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800" b="0" baseline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HR</a:t>
            </a:r>
            <a:r>
              <a:rPr lang="zh-CN" altLang="en-US" sz="1800" b="0" baseline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职业发展前景</a:t>
            </a:r>
            <a:endParaRPr lang="en-US" altLang="zh-CN" sz="1400" b="0" dirty="0" smtClean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 userDrawn="1"/>
        </p:nvSpPr>
        <p:spPr>
          <a:xfrm>
            <a:off x="2280568" y="692256"/>
            <a:ext cx="2159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人力资源从业概述</a:t>
            </a:r>
          </a:p>
        </p:txBody>
      </p:sp>
      <p:sp>
        <p:nvSpPr>
          <p:cNvPr id="6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第四章</a:t>
            </a:r>
            <a:endParaRPr lang="en-US" altLang="zh-CN" sz="1800" b="1" dirty="0" smtClean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440249" y="692254"/>
            <a:ext cx="3095539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b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4.2 </a:t>
            </a:r>
            <a:r>
              <a:rPr lang="en-US" altLang="zh-CN" sz="18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1800" b="0" baseline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如何成为顶尖</a:t>
            </a:r>
            <a:r>
              <a:rPr lang="en-US" altLang="zh-CN" sz="1800" b="0" baseline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HR</a:t>
            </a:r>
            <a:r>
              <a:rPr lang="zh-CN" altLang="en-US" sz="1800" b="0" baseline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高手？</a:t>
            </a:r>
            <a:endParaRPr lang="en-US" altLang="zh-CN" sz="1400" b="0" dirty="0" smtClean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9017706" y="692696"/>
            <a:ext cx="168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zh-CN" altLang="en-US" sz="1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的七大通病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8314661" y="692696"/>
            <a:ext cx="3095539" cy="0"/>
          </a:xfrm>
          <a:prstGeom prst="line">
            <a:avLst/>
          </a:prstGeom>
          <a:ln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8314661" y="1052736"/>
            <a:ext cx="3095539" cy="0"/>
          </a:xfrm>
          <a:prstGeom prst="line">
            <a:avLst/>
          </a:prstGeom>
          <a:ln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/>
          <p:cNvSpPr txBox="1"/>
          <p:nvPr userDrawn="1"/>
        </p:nvSpPr>
        <p:spPr>
          <a:xfrm>
            <a:off x="2280568" y="692256"/>
            <a:ext cx="2159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人力资源从业概述</a:t>
            </a:r>
          </a:p>
        </p:txBody>
      </p:sp>
      <p:sp>
        <p:nvSpPr>
          <p:cNvPr id="8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第四章</a:t>
            </a:r>
            <a:endParaRPr lang="en-US" altLang="zh-CN" sz="1800" b="1" dirty="0" smtClean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440249" y="692254"/>
            <a:ext cx="3095539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b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4.2 </a:t>
            </a:r>
            <a:r>
              <a:rPr lang="en-US" altLang="zh-CN" sz="18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1800" b="0" baseline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如何成为顶尖</a:t>
            </a:r>
            <a:r>
              <a:rPr lang="en-US" altLang="zh-CN" sz="1800" b="0" baseline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HR</a:t>
            </a:r>
            <a:r>
              <a:rPr lang="zh-CN" altLang="en-US" sz="1800" b="0" baseline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高手？</a:t>
            </a:r>
            <a:endParaRPr lang="en-US" altLang="zh-CN" sz="1400" b="0" dirty="0" smtClean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3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BD113-544D-42C8-A1A8-4157321161CD}" type="datetimeFigureOut">
              <a:rPr lang="zh-CN" altLang="en-US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8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A4149-6E4A-4024-A1F5-EA955721A5A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1" y="644525"/>
            <a:ext cx="10397067" cy="8397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97039"/>
            <a:ext cx="10363200" cy="46116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624417" y="6524625"/>
            <a:ext cx="10261600" cy="2730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02E5F13-2A85-49F1-B9F3-6FD75385A000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1B8E1BB2-942D-4F54-BC52-FE3FAB6D8F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/>
          <p:nvPr userDrawn="1"/>
        </p:nvSpPr>
        <p:spPr>
          <a:xfrm>
            <a:off x="2280569" y="692254"/>
            <a:ext cx="1451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4"/>
          <p:cNvSpPr>
            <a:spLocks noChangeArrowheads="1"/>
          </p:cNvSpPr>
          <p:nvPr userDrawn="1"/>
        </p:nvSpPr>
        <p:spPr bwMode="auto">
          <a:xfrm>
            <a:off x="1056757" y="704309"/>
            <a:ext cx="1079839" cy="4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CONTENTS</a:t>
            </a:r>
          </a:p>
          <a:p>
            <a:pPr algn="ctr"/>
            <a:r>
              <a:rPr lang="en-US" altLang="zh-CN" sz="16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 PAGE</a:t>
            </a:r>
            <a:endParaRPr lang="en-US" altLang="zh-CN" sz="1600" b="0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" name="Group 4"/>
          <p:cNvGrpSpPr/>
          <p:nvPr userDrawn="1"/>
        </p:nvGrpSpPr>
        <p:grpSpPr bwMode="auto">
          <a:xfrm>
            <a:off x="3504508" y="1707158"/>
            <a:ext cx="6911975" cy="1092200"/>
            <a:chOff x="0" y="0"/>
            <a:chExt cx="4354" cy="68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0" y="54"/>
              <a:ext cx="4354" cy="45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BBE0E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9" name="Group 11"/>
          <p:cNvGrpSpPr/>
          <p:nvPr userDrawn="1"/>
        </p:nvGrpSpPr>
        <p:grpSpPr bwMode="auto">
          <a:xfrm>
            <a:off x="3504508" y="2772370"/>
            <a:ext cx="6911975" cy="1092200"/>
            <a:chOff x="0" y="0"/>
            <a:chExt cx="4354" cy="688"/>
          </a:xfrm>
        </p:grpSpPr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0" y="54"/>
              <a:ext cx="4354" cy="45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BBE0E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4" name="AutoShape 16"/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6" name="Group 18"/>
          <p:cNvGrpSpPr/>
          <p:nvPr userDrawn="1"/>
        </p:nvGrpSpPr>
        <p:grpSpPr bwMode="auto">
          <a:xfrm>
            <a:off x="3504508" y="3810595"/>
            <a:ext cx="6911975" cy="1092200"/>
            <a:chOff x="0" y="0"/>
            <a:chExt cx="4354" cy="688"/>
          </a:xfrm>
        </p:grpSpPr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0" y="54"/>
              <a:ext cx="4354" cy="45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BBE0E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9" name="AutoShape 23"/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AutoShape 24"/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25"/>
          <p:cNvGrpSpPr/>
          <p:nvPr userDrawn="1"/>
        </p:nvGrpSpPr>
        <p:grpSpPr bwMode="auto">
          <a:xfrm>
            <a:off x="3504508" y="4875808"/>
            <a:ext cx="6911975" cy="1092200"/>
            <a:chOff x="0" y="0"/>
            <a:chExt cx="4354" cy="688"/>
          </a:xfrm>
        </p:grpSpPr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0" y="54"/>
              <a:ext cx="4354" cy="45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BBE0E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4" name="AutoShape 30"/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AutoShape 31"/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6" name="TextBox 1"/>
          <p:cNvSpPr txBox="1"/>
          <p:nvPr userDrawn="1"/>
        </p:nvSpPr>
        <p:spPr>
          <a:xfrm>
            <a:off x="4195069" y="1700811"/>
            <a:ext cx="172878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65"/>
          <p:cNvSpPr txBox="1"/>
          <p:nvPr userDrawn="1"/>
        </p:nvSpPr>
        <p:spPr>
          <a:xfrm>
            <a:off x="4204597" y="2770788"/>
            <a:ext cx="172878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66"/>
          <p:cNvSpPr txBox="1"/>
          <p:nvPr userDrawn="1"/>
        </p:nvSpPr>
        <p:spPr>
          <a:xfrm>
            <a:off x="4204597" y="3818537"/>
            <a:ext cx="172878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67"/>
          <p:cNvSpPr txBox="1"/>
          <p:nvPr userDrawn="1"/>
        </p:nvSpPr>
        <p:spPr>
          <a:xfrm>
            <a:off x="4204597" y="4878988"/>
            <a:ext cx="172878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64"/>
          <p:cNvSpPr txBox="1"/>
          <p:nvPr userDrawn="1"/>
        </p:nvSpPr>
        <p:spPr>
          <a:xfrm>
            <a:off x="6647761" y="1924645"/>
            <a:ext cx="34575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资源与人力资源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69"/>
          <p:cNvSpPr txBox="1"/>
          <p:nvPr userDrawn="1"/>
        </p:nvSpPr>
        <p:spPr>
          <a:xfrm>
            <a:off x="6662049" y="2989858"/>
            <a:ext cx="345757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人事管理与人力资源管理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70"/>
          <p:cNvSpPr txBox="1"/>
          <p:nvPr userDrawn="1"/>
        </p:nvSpPr>
        <p:spPr>
          <a:xfrm>
            <a:off x="6662043" y="4056658"/>
            <a:ext cx="374491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中国人力资源管理的四个阶段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71"/>
          <p:cNvSpPr txBox="1"/>
          <p:nvPr userDrawn="1"/>
        </p:nvSpPr>
        <p:spPr>
          <a:xfrm>
            <a:off x="6662045" y="5104408"/>
            <a:ext cx="345598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人力资源从业概述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68"/>
          <p:cNvSpPr txBox="1"/>
          <p:nvPr userDrawn="1"/>
        </p:nvSpPr>
        <p:spPr>
          <a:xfrm>
            <a:off x="2235113" y="2672365"/>
            <a:ext cx="923330" cy="2973387"/>
          </a:xfrm>
          <a:prstGeom prst="rect">
            <a:avLst/>
          </a:prstGeom>
          <a:noFill/>
        </p:spPr>
        <p:txBody>
          <a:bodyPr vert="eaVert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zh-CN" altLang="en-US" sz="4800" b="1" dirty="0">
              <a:solidFill>
                <a:srgbClr val="00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/>
          <p:nvPr userDrawn="1"/>
        </p:nvSpPr>
        <p:spPr>
          <a:xfrm>
            <a:off x="2280569" y="692254"/>
            <a:ext cx="1451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4"/>
          <p:cNvSpPr>
            <a:spLocks noChangeArrowheads="1"/>
          </p:cNvSpPr>
          <p:nvPr userDrawn="1"/>
        </p:nvSpPr>
        <p:spPr bwMode="auto">
          <a:xfrm>
            <a:off x="1056757" y="704309"/>
            <a:ext cx="1079839" cy="4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TRANSITION PAGE</a:t>
            </a:r>
            <a:endParaRPr lang="en-US" altLang="zh-CN" sz="1600" b="0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280569" y="692254"/>
            <a:ext cx="2447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资源与人力资源</a:t>
            </a:r>
          </a:p>
        </p:txBody>
      </p:sp>
      <p:sp>
        <p:nvSpPr>
          <p:cNvPr id="5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第一部分</a:t>
            </a: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88288" y="692254"/>
            <a:ext cx="2267661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b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1.1 </a:t>
            </a:r>
            <a:r>
              <a:rPr lang="en-US" altLang="zh-CN" sz="18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18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资源</a:t>
            </a:r>
            <a:r>
              <a:rPr lang="en-US" altLang="zh-CN" sz="1800" b="0" baseline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  </a:t>
            </a:r>
            <a:endParaRPr lang="en-US" altLang="zh-CN" sz="1400" b="0" dirty="0" smtClean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280569" y="692254"/>
            <a:ext cx="2447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资源与人力资源</a:t>
            </a:r>
          </a:p>
        </p:txBody>
      </p:sp>
      <p:sp>
        <p:nvSpPr>
          <p:cNvPr id="5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第一部分</a:t>
            </a: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67176" y="692254"/>
            <a:ext cx="2267661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b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1.1 </a:t>
            </a:r>
            <a:r>
              <a:rPr lang="en-US" altLang="zh-CN" sz="18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18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资源</a:t>
            </a:r>
            <a:r>
              <a:rPr lang="en-US" altLang="zh-CN" sz="1800" b="0" baseline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  </a:t>
            </a:r>
            <a:endParaRPr lang="en-US" altLang="zh-CN" sz="1400" b="0" dirty="0" smtClean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/>
          <p:nvPr userDrawn="1"/>
        </p:nvSpPr>
        <p:spPr>
          <a:xfrm>
            <a:off x="2280569" y="692254"/>
            <a:ext cx="2447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资源与人力资源</a:t>
            </a:r>
          </a:p>
        </p:txBody>
      </p:sp>
      <p:sp>
        <p:nvSpPr>
          <p:cNvPr id="8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第一章</a:t>
            </a:r>
            <a:endParaRPr lang="en-US" altLang="zh-CN" sz="1800" b="1" dirty="0" smtClean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188288" y="692254"/>
            <a:ext cx="2267661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b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1.2 </a:t>
            </a:r>
            <a:r>
              <a:rPr lang="en-US" altLang="zh-CN" sz="18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18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人力资源</a:t>
            </a:r>
            <a:r>
              <a:rPr lang="en-US" altLang="zh-CN" sz="1800" b="0" baseline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  </a:t>
            </a:r>
            <a:endParaRPr lang="en-US" altLang="zh-CN" sz="1400" b="0" dirty="0" smtClean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 userDrawn="1"/>
        </p:nvSpPr>
        <p:spPr>
          <a:xfrm>
            <a:off x="2280573" y="692256"/>
            <a:ext cx="3167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人事管理与人力资源管理</a:t>
            </a:r>
          </a:p>
        </p:txBody>
      </p:sp>
      <p:sp>
        <p:nvSpPr>
          <p:cNvPr id="3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第二章</a:t>
            </a:r>
            <a:endParaRPr lang="en-US" altLang="zh-CN" sz="1800" b="1" dirty="0" smtClean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5088151" y="692254"/>
            <a:ext cx="2267661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b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2.1 </a:t>
            </a:r>
            <a:r>
              <a:rPr lang="en-US" altLang="zh-CN" sz="18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18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人事管理</a:t>
            </a:r>
            <a:r>
              <a:rPr lang="en-US" altLang="zh-CN" sz="1800" b="0" baseline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  </a:t>
            </a:r>
            <a:endParaRPr lang="en-US" altLang="zh-CN" sz="1400" b="0" dirty="0" smtClean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 userDrawn="1"/>
        </p:nvSpPr>
        <p:spPr>
          <a:xfrm>
            <a:off x="2280573" y="692256"/>
            <a:ext cx="3167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人事管理与人力资源管理</a:t>
            </a:r>
          </a:p>
        </p:txBody>
      </p:sp>
      <p:sp>
        <p:nvSpPr>
          <p:cNvPr id="6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第二章</a:t>
            </a:r>
            <a:endParaRPr lang="en-US" altLang="zh-CN" sz="1800" b="1" dirty="0" smtClean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5088151" y="692254"/>
            <a:ext cx="2267661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b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2.2 </a:t>
            </a:r>
            <a:r>
              <a:rPr lang="en-US" altLang="zh-CN" sz="18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1800" b="0" baseline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人力资源管理</a:t>
            </a:r>
            <a:endParaRPr lang="en-US" altLang="zh-CN" sz="1400" b="0" dirty="0" smtClean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 userDrawn="1"/>
        </p:nvSpPr>
        <p:spPr>
          <a:xfrm>
            <a:off x="2280573" y="692256"/>
            <a:ext cx="3167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人事管理与人力资源管理</a:t>
            </a:r>
          </a:p>
        </p:txBody>
      </p:sp>
      <p:sp>
        <p:nvSpPr>
          <p:cNvPr id="7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第二章</a:t>
            </a:r>
            <a:endParaRPr lang="en-US" altLang="zh-CN" sz="1800" b="1" dirty="0" smtClean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弦形 5"/>
          <p:cNvSpPr/>
          <p:nvPr userDrawn="1"/>
        </p:nvSpPr>
        <p:spPr>
          <a:xfrm rot="6746465">
            <a:off x="5734413" y="6451453"/>
            <a:ext cx="720000" cy="719625"/>
          </a:xfrm>
          <a:prstGeom prst="chord">
            <a:avLst>
              <a:gd name="adj1" fmla="val 3577158"/>
              <a:gd name="adj2" fmla="val 15329001"/>
            </a:avLst>
          </a:prstGeom>
          <a:solidFill>
            <a:srgbClr val="3B7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554163" y="6741368"/>
            <a:ext cx="5634665" cy="0"/>
          </a:xfrm>
          <a:prstGeom prst="line">
            <a:avLst/>
          </a:prstGeom>
          <a:ln w="22479">
            <a:solidFill>
              <a:srgbClr val="3B79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6741368"/>
            <a:ext cx="5634665" cy="0"/>
          </a:xfrm>
          <a:prstGeom prst="line">
            <a:avLst/>
          </a:prstGeom>
          <a:ln w="22479">
            <a:solidFill>
              <a:srgbClr val="3B79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弧形 9"/>
          <p:cNvSpPr/>
          <p:nvPr userDrawn="1"/>
        </p:nvSpPr>
        <p:spPr>
          <a:xfrm>
            <a:off x="5626604" y="6343232"/>
            <a:ext cx="935617" cy="936104"/>
          </a:xfrm>
          <a:prstGeom prst="arc">
            <a:avLst>
              <a:gd name="adj1" fmla="val 11317002"/>
              <a:gd name="adj2" fmla="val 21097504"/>
            </a:avLst>
          </a:prstGeom>
          <a:ln w="22479">
            <a:solidFill>
              <a:srgbClr val="3B79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TextBox 15"/>
          <p:cNvSpPr txBox="1"/>
          <p:nvPr userDrawn="1"/>
        </p:nvSpPr>
        <p:spPr>
          <a:xfrm>
            <a:off x="5894212" y="653199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</a:rPr>
              <a:t>‹#›</a:t>
            </a:fld>
            <a:endParaRPr lang="zh-CN" altLang="en-US" sz="16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952464" y="928670"/>
            <a:ext cx="10715700" cy="1588"/>
          </a:xfrm>
          <a:prstGeom prst="line">
            <a:avLst/>
          </a:prstGeom>
          <a:ln w="1016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" descr="C:\Users\Puhb\Pictures\川农图片\川农图标.jpg"/>
          <p:cNvPicPr>
            <a:picLocks noChangeAspect="1" noChangeArrowheads="1"/>
          </p:cNvPicPr>
          <p:nvPr userDrawn="1"/>
        </p:nvPicPr>
        <p:blipFill>
          <a:blip r:embed="rId20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9336" y="116632"/>
            <a:ext cx="785818" cy="78581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0.jpe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Relationship Id="rId4" Type="http://schemas.openxmlformats.org/officeDocument/2006/relationships/slide" Target="slide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/>
          <p:nvPr/>
        </p:nvSpPr>
        <p:spPr>
          <a:xfrm>
            <a:off x="551384" y="404664"/>
            <a:ext cx="11668164" cy="3093494"/>
          </a:xfrm>
          <a:prstGeom prst="rect">
            <a:avLst/>
          </a:prstGeom>
        </p:spPr>
        <p:txBody>
          <a:bodyPr/>
          <a:lstStyle/>
          <a:p>
            <a:pPr marL="914400" lvl="0" indent="-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3600" dirty="0" smtClean="0">
                <a:solidFill>
                  <a:srgbClr val="FFFF00"/>
                </a:solidFill>
                <a:effectLst>
                  <a:glow rad="139700">
                    <a:srgbClr val="FF0000"/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微机原理与接口技术</a:t>
            </a:r>
            <a:endParaRPr lang="en-US" altLang="zh-CN" sz="3600" dirty="0" smtClean="0">
              <a:solidFill>
                <a:srgbClr val="FFFF00"/>
              </a:solidFill>
              <a:effectLst>
                <a:glow rad="139700">
                  <a:srgbClr val="FF0000"/>
                </a:glow>
              </a:effectLst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  <a:p>
            <a:pPr marL="914400" indent="-914400" algn="ctr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8800" dirty="0" smtClean="0">
                <a:solidFill>
                  <a:srgbClr val="FFFF00"/>
                </a:solidFill>
                <a:effectLst>
                  <a:glow rad="139700">
                    <a:srgbClr val="FF0000"/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第 </a:t>
            </a:r>
            <a:r>
              <a:rPr lang="en-US" altLang="zh-CN" sz="8800" dirty="0" smtClean="0">
                <a:solidFill>
                  <a:srgbClr val="FFFF00"/>
                </a:solidFill>
                <a:effectLst>
                  <a:glow rad="139700">
                    <a:srgbClr val="FF0000"/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5 </a:t>
            </a:r>
            <a:r>
              <a:rPr lang="zh-CN" altLang="en-US" sz="8800" dirty="0" smtClean="0">
                <a:solidFill>
                  <a:srgbClr val="FFFF00"/>
                </a:solidFill>
                <a:effectLst>
                  <a:glow rad="139700">
                    <a:srgbClr val="FF0000"/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章  微机总线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68932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2. </a:t>
            </a:r>
            <a:r>
              <a:rPr lang="zh-CN" altLang="en-US" dirty="0">
                <a:solidFill>
                  <a:schemeClr val="bg1"/>
                </a:solidFill>
              </a:rPr>
              <a:t>总线仲裁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1052736"/>
            <a:ext cx="10874176" cy="495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总线仲裁：决定当前控制总线的主设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目的是避免多个主模块同时占用总线，确保任何时候总线上只有一个模块发送消息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基本原则：先来先服务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优先权原则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处理同时请求的情况</a:t>
            </a: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集中仲裁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有一个中央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仲裁器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（控制器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），负责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主模块的总线请求和分配总线的使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单处理器系统：中央仲裁器是处理器一部分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54"/>
          <p:cNvSpPr txBox="1">
            <a:spLocks noChangeArrowheads="1"/>
          </p:cNvSpPr>
          <p:nvPr/>
        </p:nvSpPr>
        <p:spPr bwMode="gray">
          <a:xfrm>
            <a:off x="983432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总线仲裁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935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68932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2. </a:t>
            </a:r>
            <a:r>
              <a:rPr lang="zh-CN" altLang="en-US" dirty="0">
                <a:solidFill>
                  <a:schemeClr val="bg1"/>
                </a:solidFill>
              </a:rPr>
              <a:t>总线仲裁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1052736"/>
            <a:ext cx="10874176" cy="4953000"/>
          </a:xfrm>
        </p:spPr>
        <p:txBody>
          <a:bodyPr/>
          <a:lstStyle/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前总线标准：中央仲裁器是一个独立的模块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两条信号线：送往仲裁器的总线请求信号；来自仲裁器的总线响应信号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分布仲裁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需要中央仲裁器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各个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主模块都有自己的仲裁器和唯一的仲裁号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主模块请求总线时，发送其仲裁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号，其他总裁器获得此号后与自身的仲裁号比较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块请求，优先权高获胜，其仲裁号保留在仲裁器上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54"/>
          <p:cNvSpPr txBox="1">
            <a:spLocks noChangeArrowheads="1"/>
          </p:cNvSpPr>
          <p:nvPr/>
        </p:nvSpPr>
        <p:spPr bwMode="gray">
          <a:xfrm>
            <a:off x="983432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总线仲裁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44624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3. </a:t>
            </a:r>
            <a:r>
              <a:rPr lang="zh-CN" altLang="en-US" dirty="0">
                <a:solidFill>
                  <a:schemeClr val="bg1"/>
                </a:solidFill>
              </a:rPr>
              <a:t>同步方式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066800"/>
            <a:ext cx="11577488" cy="5334000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同步时序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总线操作过程由共用的总线时钟信号控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制，具有固定的时序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适合速度相当的器件互连总线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，否则需要准备好信号让快速器件等待慢速器件（半同步）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处理器控制的总线时序采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用半同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序与存储器或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端口交换数据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异步时序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总线操作需要握手联络（应答）信号控制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传输的开始伴随有启动（选通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传输的结束有一个确认信号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，对请求信号进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行应答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操作周期可变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、总线上可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以混合慢速和快速器件</a:t>
            </a:r>
          </a:p>
        </p:txBody>
      </p:sp>
      <p:sp>
        <p:nvSpPr>
          <p:cNvPr id="4" name="Text Box 54"/>
          <p:cNvSpPr txBox="1">
            <a:spLocks noChangeArrowheads="1"/>
          </p:cNvSpPr>
          <p:nvPr/>
        </p:nvSpPr>
        <p:spPr bwMode="gray">
          <a:xfrm>
            <a:off x="983432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同步方式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44624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4. </a:t>
            </a:r>
            <a:r>
              <a:rPr lang="zh-CN" altLang="en-US" dirty="0">
                <a:solidFill>
                  <a:schemeClr val="bg1"/>
                </a:solidFill>
              </a:rPr>
              <a:t>传输类型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990600"/>
            <a:ext cx="10729192" cy="5410200"/>
          </a:xfrm>
        </p:spPr>
        <p:txBody>
          <a:bodyPr/>
          <a:lstStyle/>
          <a:p>
            <a:pPr algn="just">
              <a:lnSpc>
                <a:spcPct val="130000"/>
              </a:lnSpc>
              <a:spcBef>
                <a:spcPct val="5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读数据传送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：数据由从设备到主设备</a:t>
            </a:r>
          </a:p>
          <a:p>
            <a:pPr algn="just">
              <a:lnSpc>
                <a:spcPct val="130000"/>
              </a:lnSpc>
              <a:spcBef>
                <a:spcPct val="5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写数据传送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数据由主设备到从设备</a:t>
            </a:r>
          </a:p>
          <a:p>
            <a:pPr algn="just">
              <a:lnSpc>
                <a:spcPct val="130000"/>
              </a:lnSpc>
              <a:spcBef>
                <a:spcPct val="5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猝发传送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（数据块传送）</a:t>
            </a:r>
          </a:p>
          <a:p>
            <a:pPr lvl="1" algn="just">
              <a:lnSpc>
                <a:spcPct val="130000"/>
              </a:lnSpc>
              <a:spcBef>
                <a:spcPct val="5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给出起始地址，将固定块长的数据一个接一个地从相邻地址读出或写入</a:t>
            </a:r>
          </a:p>
          <a:p>
            <a:pPr algn="just">
              <a:lnSpc>
                <a:spcPct val="130000"/>
              </a:lnSpc>
              <a:spcBef>
                <a:spcPct val="5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写后读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Read-After-Write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 algn="just">
              <a:lnSpc>
                <a:spcPct val="130000"/>
              </a:lnSpc>
              <a:spcBef>
                <a:spcPct val="5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先写后读同一个地址单元，适用于校验</a:t>
            </a:r>
          </a:p>
          <a:p>
            <a:pPr algn="just">
              <a:lnSpc>
                <a:spcPct val="130000"/>
              </a:lnSpc>
              <a:spcBef>
                <a:spcPct val="5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读修改写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Read-Modify-Write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 algn="just">
              <a:lnSpc>
                <a:spcPct val="130000"/>
              </a:lnSpc>
              <a:spcBef>
                <a:spcPct val="5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先读后写同一个地址单元，适用共享数据保护</a:t>
            </a:r>
          </a:p>
          <a:p>
            <a:pPr algn="just">
              <a:lnSpc>
                <a:spcPct val="130000"/>
              </a:lnSpc>
              <a:spcBef>
                <a:spcPct val="5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Broadcast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 algn="just">
              <a:lnSpc>
                <a:spcPct val="130000"/>
              </a:lnSpc>
              <a:spcBef>
                <a:spcPct val="5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一个主设备对多个从设备的写入操作</a:t>
            </a:r>
          </a:p>
        </p:txBody>
      </p:sp>
      <p:sp>
        <p:nvSpPr>
          <p:cNvPr id="4" name="Text Box 54"/>
          <p:cNvSpPr txBox="1">
            <a:spLocks noChangeArrowheads="1"/>
          </p:cNvSpPr>
          <p:nvPr/>
        </p:nvSpPr>
        <p:spPr bwMode="gray">
          <a:xfrm>
            <a:off x="983432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传输类型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44624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5. </a:t>
            </a:r>
            <a:r>
              <a:rPr lang="zh-CN" altLang="en-US" dirty="0">
                <a:solidFill>
                  <a:schemeClr val="bg1"/>
                </a:solidFill>
              </a:rPr>
              <a:t>性能指标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958552"/>
            <a:ext cx="10954568" cy="5638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总线宽度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总线能够同时传送的数据位数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位数越多，一次能够传送的数据量越大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总线频率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总线信号的时钟频率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时钟频率越高，工作速度越快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总线带宽（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Bandwidth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单位时间传输的数据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量，也称总线传输速率或吞吐率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总线带宽越大，总线性能越高</a:t>
            </a:r>
          </a:p>
        </p:txBody>
      </p:sp>
      <p:sp>
        <p:nvSpPr>
          <p:cNvPr id="4" name="Text Box 54"/>
          <p:cNvSpPr txBox="1">
            <a:spLocks noChangeArrowheads="1"/>
          </p:cNvSpPr>
          <p:nvPr/>
        </p:nvSpPr>
        <p:spPr bwMode="gray">
          <a:xfrm>
            <a:off x="983432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性能指标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-3076"/>
            <a:ext cx="10397067" cy="83978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总线带宽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990600"/>
            <a:ext cx="10729192" cy="2667000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总线带宽＝总线传输速率＝吞吐率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总线带宽＝传输的数据量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÷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需要的时间</a:t>
            </a: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常用单位</a:t>
            </a: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每秒兆字节（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MB/s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每秒兆位（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Mb/s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）或每秒位（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bps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5316" name="Rectangle 4"/>
              <p:cNvSpPr>
                <a:spLocks noChangeArrowheads="1"/>
              </p:cNvSpPr>
              <p:nvPr/>
            </p:nvSpPr>
            <p:spPr bwMode="auto">
              <a:xfrm>
                <a:off x="1051984" y="3429000"/>
                <a:ext cx="11140016" cy="264318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  <a:miter lim="800000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8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2800" dirty="0" smtClean="0"/>
                  <a:t>5MHz</a:t>
                </a:r>
                <a:r>
                  <a:rPr lang="zh-CN" altLang="en-US" sz="2800" dirty="0"/>
                  <a:t>的</a:t>
                </a:r>
                <a:r>
                  <a:rPr lang="en-US" altLang="zh-CN" sz="2800" dirty="0"/>
                  <a:t>8086</a:t>
                </a:r>
                <a:r>
                  <a:rPr lang="zh-CN" altLang="en-US" sz="2800" dirty="0"/>
                  <a:t>微处理器</a:t>
                </a:r>
              </a:p>
              <a:p>
                <a:pPr lvl="1">
                  <a:lnSpc>
                    <a:spcPct val="90000"/>
                  </a:lnSpc>
                  <a:buNone/>
                </a:pPr>
                <a:r>
                  <a:rPr lang="en-US" altLang="zh-CN" sz="2400" dirty="0" smtClean="0">
                    <a:solidFill>
                      <a:srgbClr val="0000FF"/>
                    </a:solidFill>
                  </a:rPr>
                  <a:t>16÷</a:t>
                </a:r>
                <a:r>
                  <a:rPr lang="zh-CN" altLang="en-US" sz="2400" dirty="0" smtClean="0">
                    <a:solidFill>
                      <a:srgbClr val="0000FF"/>
                    </a:solidFill>
                  </a:rPr>
                  <a:t>（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4</a:t>
                </a:r>
                <a:r>
                  <a:rPr lang="en-US" altLang="zh-CN" sz="2400" dirty="0" smtClean="0">
                    <a:solidFill>
                      <a:srgbClr val="0000FF"/>
                    </a:solidFill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solidFill>
                      <a:srgbClr val="0000FF"/>
                    </a:solidFill>
                  </a:rPr>
                  <a:t>）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bps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＝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20×10</a:t>
                </a:r>
                <a:r>
                  <a:rPr lang="en-US" altLang="zh-CN" sz="2400" baseline="30000" dirty="0">
                    <a:solidFill>
                      <a:srgbClr val="0000FF"/>
                    </a:solidFill>
                  </a:rPr>
                  <a:t>6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 bps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＝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2.5 </a:t>
                </a:r>
                <a:r>
                  <a:rPr lang="en-US" altLang="zh-CN" sz="2400" dirty="0" smtClean="0">
                    <a:solidFill>
                      <a:srgbClr val="0000FF"/>
                    </a:solidFill>
                  </a:rPr>
                  <a:t>MB/S</a:t>
                </a:r>
                <a:r>
                  <a:rPr lang="en-US" altLang="zh-CN" sz="2400" dirty="0" smtClean="0"/>
                  <a:t>(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4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个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时钟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周期传送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16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位数据</a:t>
                </a:r>
                <a:r>
                  <a:rPr lang="en-US" altLang="zh-CN" sz="2400" dirty="0" smtClean="0"/>
                  <a:t>)</a:t>
                </a:r>
                <a:endParaRPr lang="en-US" altLang="zh-CN" sz="2400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2800" dirty="0" smtClean="0"/>
                  <a:t>66MHz</a:t>
                </a:r>
                <a:r>
                  <a:rPr lang="zh-CN" altLang="en-US" sz="2800" dirty="0" smtClean="0"/>
                  <a:t>的</a:t>
                </a:r>
                <a:r>
                  <a:rPr lang="en-US" altLang="zh-CN" sz="2800" dirty="0" smtClean="0"/>
                  <a:t>Pentium</a:t>
                </a:r>
                <a:r>
                  <a:rPr lang="zh-CN" altLang="en-US" sz="2800" dirty="0" smtClean="0"/>
                  <a:t>，基本非流水线总线周期</a:t>
                </a:r>
                <a:r>
                  <a:rPr lang="en-US" altLang="zh-CN" sz="2400" dirty="0" smtClean="0"/>
                  <a:t>(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个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时钟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周期传送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64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位数据</a:t>
                </a:r>
                <a:r>
                  <a:rPr lang="en-US" altLang="zh-CN" sz="2400" dirty="0" smtClean="0"/>
                  <a:t>)</a:t>
                </a:r>
                <a:endParaRPr lang="zh-CN" altLang="en-US" sz="2800" dirty="0"/>
              </a:p>
              <a:p>
                <a:pPr lvl="1">
                  <a:lnSpc>
                    <a:spcPct val="90000"/>
                  </a:lnSpc>
                  <a:buNone/>
                </a:pPr>
                <a:r>
                  <a:rPr lang="en-US" altLang="zh-CN" sz="2400" dirty="0" smtClean="0">
                    <a:solidFill>
                      <a:srgbClr val="0000FF"/>
                    </a:solidFill>
                  </a:rPr>
                  <a:t>64÷</a:t>
                </a:r>
                <a:r>
                  <a:rPr lang="zh-CN" altLang="en-US" sz="2400" dirty="0" smtClean="0">
                    <a:solidFill>
                      <a:srgbClr val="0000FF"/>
                    </a:solidFill>
                  </a:rPr>
                  <a:t>（</a:t>
                </a:r>
                <a:r>
                  <a:rPr lang="en-US" altLang="zh-CN" sz="2400" dirty="0" smtClean="0">
                    <a:solidFill>
                      <a:srgbClr val="0000FF"/>
                    </a:solidFill>
                  </a:rPr>
                  <a:t>2×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𝟔𝟔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solidFill>
                      <a:srgbClr val="0000FF"/>
                    </a:solidFill>
                  </a:rPr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solidFill>
                      <a:srgbClr val="0000FF"/>
                    </a:solidFill>
                  </a:rPr>
                  <a:t>）</a:t>
                </a:r>
                <a:r>
                  <a:rPr lang="en-US" altLang="zh-CN" sz="24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bps</a:t>
                </a:r>
                <a:r>
                  <a:rPr lang="zh-CN" altLang="en-US" sz="2400" dirty="0" smtClean="0">
                    <a:solidFill>
                      <a:srgbClr val="0000FF"/>
                    </a:solidFill>
                  </a:rPr>
                  <a:t>＝</a:t>
                </a:r>
                <a:r>
                  <a:rPr lang="en-US" altLang="zh-CN" sz="2400" dirty="0" smtClean="0">
                    <a:solidFill>
                      <a:srgbClr val="0000FF"/>
                    </a:solidFill>
                  </a:rPr>
                  <a:t>32×66 M bps= 264 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MB/S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2800" dirty="0"/>
                  <a:t>66MHz</a:t>
                </a:r>
                <a:r>
                  <a:rPr lang="zh-CN" altLang="en-US" sz="2800" dirty="0"/>
                  <a:t>的</a:t>
                </a:r>
                <a:r>
                  <a:rPr lang="en-US" altLang="zh-CN" sz="2800" dirty="0"/>
                  <a:t>Pentium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2-1-1-1</a:t>
                </a:r>
                <a:r>
                  <a:rPr lang="zh-CN" altLang="en-US" sz="2800" dirty="0"/>
                  <a:t>猝发</a:t>
                </a:r>
                <a:r>
                  <a:rPr lang="zh-CN" altLang="en-US" sz="2800" dirty="0" smtClean="0"/>
                  <a:t>读周期</a:t>
                </a:r>
                <a:r>
                  <a:rPr lang="en-US" altLang="zh-CN" sz="2800" dirty="0" smtClean="0"/>
                  <a:t>(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5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个时钟周期可传送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32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字节</a:t>
                </a:r>
                <a:r>
                  <a:rPr lang="en-US" altLang="zh-CN" sz="2800" dirty="0" smtClean="0"/>
                  <a:t>)</a:t>
                </a:r>
                <a:endParaRPr lang="zh-CN" altLang="en-US" sz="2800" dirty="0"/>
              </a:p>
              <a:p>
                <a:pPr lvl="1">
                  <a:lnSpc>
                    <a:spcPct val="90000"/>
                  </a:lnSpc>
                  <a:buNone/>
                </a:pPr>
                <a:r>
                  <a:rPr lang="en-US" altLang="zh-CN" sz="2400" dirty="0">
                    <a:solidFill>
                      <a:srgbClr val="0000FF"/>
                    </a:solidFill>
                  </a:rPr>
                  <a:t>32</a:t>
                </a:r>
                <a:r>
                  <a:rPr lang="en-US" altLang="zh-CN" sz="2400" dirty="0" smtClean="0">
                    <a:solidFill>
                      <a:srgbClr val="0000FF"/>
                    </a:solidFill>
                  </a:rPr>
                  <a:t>÷</a:t>
                </a:r>
                <a:r>
                  <a:rPr lang="zh-CN" altLang="en-US" sz="2400" dirty="0" smtClean="0">
                    <a:solidFill>
                      <a:srgbClr val="0000FF"/>
                    </a:solidFill>
                  </a:rPr>
                  <a:t>（</a:t>
                </a:r>
                <a:r>
                  <a:rPr lang="en-US" altLang="zh-CN" sz="2400" dirty="0" smtClean="0">
                    <a:solidFill>
                      <a:srgbClr val="0000FF"/>
                    </a:solidFill>
                  </a:rPr>
                  <a:t>5×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𝟔𝟔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</a:rPr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rgbClr val="0000FF"/>
                    </a:solidFill>
                  </a:rPr>
                  <a:t>）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B/S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＝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422.4 MB/S</a:t>
                </a:r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2531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1984" y="3429000"/>
                <a:ext cx="11140016" cy="2643187"/>
              </a:xfrm>
              <a:prstGeom prst="rect">
                <a:avLst/>
              </a:prstGeom>
              <a:blipFill>
                <a:blip r:embed="rId5"/>
                <a:stretch>
                  <a:fillRect l="-873" t="-3653" r="-2020" b="-20320"/>
                </a:stretch>
              </a:blipFill>
              <a:ln w="28575">
                <a:solidFill>
                  <a:schemeClr val="tx1"/>
                </a:solidFill>
                <a:prstDash val="dash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5317" name="File"/>
          <p:cNvSpPr>
            <a:spLocks noEditPoints="1" noChangeArrowheads="1"/>
          </p:cNvSpPr>
          <p:nvPr/>
        </p:nvSpPr>
        <p:spPr bwMode="auto">
          <a:xfrm>
            <a:off x="118037" y="4365104"/>
            <a:ext cx="793387" cy="1296144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DBDAB4"/>
            </a:solidFill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zh-CN" altLang="en-US" sz="3600" dirty="0" smtClean="0">
                <a:solidFill>
                  <a:srgbClr val="FF0000"/>
                </a:solidFill>
                <a:ea typeface="隶书" panose="02010509060101010101" pitchFamily="49" charset="-122"/>
              </a:rPr>
              <a:t>示例</a:t>
            </a:r>
            <a:endParaRPr lang="zh-CN" altLang="en-US" sz="3600" dirty="0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  <p:sp>
        <p:nvSpPr>
          <p:cNvPr id="525318" name="AutoShape 6"/>
          <p:cNvSpPr>
            <a:spLocks noChangeArrowheads="1"/>
          </p:cNvSpPr>
          <p:nvPr/>
        </p:nvSpPr>
        <p:spPr bwMode="auto">
          <a:xfrm>
            <a:off x="8328248" y="2625713"/>
            <a:ext cx="3454400" cy="649399"/>
          </a:xfrm>
          <a:prstGeom prst="flowChartAlternateProcess">
            <a:avLst/>
          </a:prstGeom>
          <a:solidFill>
            <a:schemeClr val="tx2"/>
          </a:solidFill>
          <a:ln w="9525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1M</a:t>
            </a:r>
            <a:r>
              <a:rPr lang="zh-CN" alt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＝</a:t>
            </a:r>
            <a:r>
              <a:rPr lang="en-US" altLang="zh-CN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10</a:t>
            </a:r>
            <a:r>
              <a:rPr lang="en-US" altLang="zh-CN" sz="4000" b="1" baseline="30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6</a:t>
            </a:r>
            <a:endParaRPr lang="zh-CN" altLang="en-US" sz="4000" b="1" baseline="30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7" name="Text Box 54"/>
          <p:cNvSpPr txBox="1">
            <a:spLocks noChangeArrowheads="1"/>
          </p:cNvSpPr>
          <p:nvPr/>
        </p:nvSpPr>
        <p:spPr bwMode="gray">
          <a:xfrm>
            <a:off x="2351584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总线带宽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44624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5.1.3 </a:t>
            </a:r>
            <a:r>
              <a:rPr lang="zh-CN" altLang="en-US" dirty="0">
                <a:solidFill>
                  <a:schemeClr val="bg1"/>
                </a:solidFill>
              </a:rPr>
              <a:t>总线信号和时序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990600"/>
            <a:ext cx="10638044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地址总线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主控模块（如处理器）的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地址总线都是输出的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从模块（如存储器或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端口）的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地址总线都是输入的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数据总线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双向传输，在主从模块间传送、交换数据信息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控制总线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有输出也有输入信号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基本功能是控制存储器及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读写操作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还包括中断与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DMA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控制、总线仲裁、数据传输握手联络等</a:t>
            </a:r>
          </a:p>
        </p:txBody>
      </p:sp>
      <p:sp>
        <p:nvSpPr>
          <p:cNvPr id="4" name="对角圆角矩形 3"/>
          <p:cNvSpPr/>
          <p:nvPr/>
        </p:nvSpPr>
        <p:spPr>
          <a:xfrm>
            <a:off x="952464" y="71414"/>
            <a:ext cx="5719600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5.1.3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总线信号和时序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44624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1. </a:t>
            </a:r>
            <a:r>
              <a:rPr lang="zh-CN" altLang="en-US" dirty="0">
                <a:solidFill>
                  <a:schemeClr val="bg1"/>
                </a:solidFill>
              </a:rPr>
              <a:t>引脚信号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1066800"/>
            <a:ext cx="10729192" cy="5638800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信号的功能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用英文单词或英文缩写表示引脚名称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信号的流向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处理器输出到外部，从外部输入到处理器内部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有效方式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低电平、高电平有效，上升沿、下降沿有效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高电平和低电平都有效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三态能力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高阻状态放弃对引脚的控制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其他设备控制该引脚</a:t>
            </a:r>
          </a:p>
        </p:txBody>
      </p:sp>
      <p:sp>
        <p:nvSpPr>
          <p:cNvPr id="4" name="Text Box 54"/>
          <p:cNvSpPr txBox="1">
            <a:spLocks noChangeArrowheads="1"/>
          </p:cNvSpPr>
          <p:nvPr/>
        </p:nvSpPr>
        <p:spPr bwMode="gray">
          <a:xfrm>
            <a:off x="983432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引脚信号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68932"/>
            <a:ext cx="10397067" cy="83978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引脚信号的功能示意</a:t>
            </a:r>
          </a:p>
        </p:txBody>
      </p:sp>
      <p:pic>
        <p:nvPicPr>
          <p:cNvPr id="524293" name="Picture 5" descr="fig05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464" y="1340768"/>
            <a:ext cx="812800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54"/>
          <p:cNvSpPr txBox="1">
            <a:spLocks noChangeArrowheads="1"/>
          </p:cNvSpPr>
          <p:nvPr/>
        </p:nvSpPr>
        <p:spPr bwMode="gray">
          <a:xfrm>
            <a:off x="2351584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引脚信号的功能示意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6744072" y="4725144"/>
            <a:ext cx="5184576" cy="1944216"/>
          </a:xfrm>
          <a:prstGeom prst="wedgeRectCallout">
            <a:avLst>
              <a:gd name="adj1" fmla="val -33919"/>
              <a:gd name="adj2" fmla="val -66953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为便于书写，后面的引脚表述为“</a:t>
            </a:r>
            <a:r>
              <a:rPr lang="zh-CN" altLang="en-US" sz="28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名称*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”为低电平有效，记为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INTA*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-3076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2. </a:t>
            </a:r>
            <a:r>
              <a:rPr lang="zh-CN" altLang="en-US" dirty="0">
                <a:solidFill>
                  <a:schemeClr val="bg1"/>
                </a:solidFill>
              </a:rPr>
              <a:t>总线时序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990600"/>
            <a:ext cx="10874176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总线时序（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Timing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描述总线信号随时间变化的规律以及总线信号间的相互关系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采用时序图形象化地表现时序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指令周期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一条指令从取指、译码到最终执行完成的过程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总线周期或机器周期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伴随有数据交换的总线操作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处理器的基本工作节拍，对应时钟周期</a:t>
            </a:r>
          </a:p>
        </p:txBody>
      </p:sp>
      <p:sp>
        <p:nvSpPr>
          <p:cNvPr id="4" name="Text Box 54"/>
          <p:cNvSpPr txBox="1">
            <a:spLocks noChangeArrowheads="1"/>
          </p:cNvSpPr>
          <p:nvPr/>
        </p:nvSpPr>
        <p:spPr bwMode="gray">
          <a:xfrm>
            <a:off x="983432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总线时序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2"/>
          <p:cNvSpPr>
            <a:spLocks noChangeArrowheads="1"/>
          </p:cNvSpPr>
          <p:nvPr/>
        </p:nvSpPr>
        <p:spPr bwMode="auto">
          <a:xfrm>
            <a:off x="3645973" y="792288"/>
            <a:ext cx="4593167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rgbClr val="4A291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主要内容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738944" y="3356768"/>
            <a:ext cx="5143536" cy="158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6"/>
          <p:cNvSpPr txBox="1"/>
          <p:nvPr/>
        </p:nvSpPr>
        <p:spPr>
          <a:xfrm>
            <a:off x="4225296" y="2291695"/>
            <a:ext cx="38343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en-US" sz="3600" b="1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基金资助概况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Box 10"/>
          <p:cNvSpPr txBox="1"/>
          <p:nvPr/>
        </p:nvSpPr>
        <p:spPr>
          <a:xfrm>
            <a:off x="4215166" y="2297715"/>
            <a:ext cx="526521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一、总线技术</a:t>
            </a:r>
            <a:endParaRPr lang="zh-CN" altLang="en-US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381356" y="1689436"/>
            <a:ext cx="6963116" cy="113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0"/>
          <p:cNvSpPr txBox="1"/>
          <p:nvPr/>
        </p:nvSpPr>
        <p:spPr>
          <a:xfrm>
            <a:off x="4225296" y="3573016"/>
            <a:ext cx="5831144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二、</a:t>
            </a:r>
            <a:r>
              <a:rPr lang="en-US" altLang="zh-CN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80X86</a:t>
            </a:r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的引脚及时序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4225296" y="4747210"/>
            <a:ext cx="53990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三、微机系统总线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522" y="1500174"/>
            <a:ext cx="2757488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9522" y="3786189"/>
            <a:ext cx="2725574" cy="173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med" advClick="0" advTm="0"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-137583" y="1196975"/>
            <a:ext cx="11328401" cy="5545138"/>
            <a:chOff x="0" y="0"/>
            <a:chExt cx="5355" cy="3493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 flipV="1">
              <a:off x="1584" y="2762"/>
              <a:ext cx="347" cy="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1931" y="2560"/>
              <a:ext cx="0" cy="20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931" y="2557"/>
              <a:ext cx="514" cy="3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2436" y="2560"/>
              <a:ext cx="0" cy="20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448" y="2764"/>
              <a:ext cx="2467" cy="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148" y="401"/>
              <a:ext cx="54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zh-CN" sz="2400" b="1">
                  <a:solidFill>
                    <a:srgbClr val="006600"/>
                  </a:solidFill>
                  <a:latin typeface="Times New Roman" panose="02020603050405020304" pitchFamily="18" charset="0"/>
                </a:rPr>
                <a:t>T</a:t>
              </a:r>
              <a:r>
                <a:rPr lang="zh-CN" altLang="zh-CN" sz="2400" b="1" baseline="-25000">
                  <a:solidFill>
                    <a:srgbClr val="006600"/>
                  </a:solidFill>
                  <a:latin typeface="Times New Roman" panose="02020603050405020304" pitchFamily="18" charset="0"/>
                </a:rPr>
                <a:t>4</a:t>
              </a:r>
              <a:endParaRPr lang="zh-CN" altLang="zh-CN" sz="2400" b="1">
                <a:solidFill>
                  <a:srgbClr val="0066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393" y="401"/>
              <a:ext cx="54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zh-CN" sz="2400" b="1">
                  <a:solidFill>
                    <a:srgbClr val="006600"/>
                  </a:solidFill>
                  <a:latin typeface="Times New Roman" panose="02020603050405020304" pitchFamily="18" charset="0"/>
                </a:rPr>
                <a:t>T</a:t>
              </a:r>
              <a:r>
                <a:rPr lang="zh-CN" altLang="zh-CN" sz="2400" b="1" baseline="-25000">
                  <a:solidFill>
                    <a:srgbClr val="006600"/>
                  </a:solidFill>
                  <a:latin typeface="Times New Roman" panose="02020603050405020304" pitchFamily="18" charset="0"/>
                </a:rPr>
                <a:t>3</a:t>
              </a:r>
              <a:endParaRPr lang="zh-CN" altLang="zh-CN" sz="2400" b="1">
                <a:solidFill>
                  <a:srgbClr val="0066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657" y="401"/>
              <a:ext cx="54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zh-CN" sz="2400" b="1">
                  <a:solidFill>
                    <a:srgbClr val="006600"/>
                  </a:solidFill>
                  <a:latin typeface="Times New Roman" panose="02020603050405020304" pitchFamily="18" charset="0"/>
                </a:rPr>
                <a:t>T</a:t>
              </a:r>
              <a:r>
                <a:rPr lang="zh-CN" altLang="zh-CN" sz="2400" b="1" baseline="-25000">
                  <a:solidFill>
                    <a:srgbClr val="006600"/>
                  </a:solidFill>
                  <a:latin typeface="Times New Roman" panose="02020603050405020304" pitchFamily="18" charset="0"/>
                </a:rPr>
                <a:t>2</a:t>
              </a:r>
              <a:endParaRPr lang="zh-CN" altLang="zh-CN" sz="2400" b="1">
                <a:solidFill>
                  <a:srgbClr val="0066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901" y="401"/>
              <a:ext cx="54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zh-CN" sz="2400" b="1">
                  <a:solidFill>
                    <a:srgbClr val="006600"/>
                  </a:solidFill>
                  <a:latin typeface="Times New Roman" panose="02020603050405020304" pitchFamily="18" charset="0"/>
                </a:rPr>
                <a:t>T</a:t>
              </a:r>
              <a:r>
                <a:rPr lang="zh-CN" altLang="zh-CN" sz="2400" b="1" baseline="-25000">
                  <a:solidFill>
                    <a:srgbClr val="006600"/>
                  </a:solidFill>
                  <a:latin typeface="Times New Roman" panose="02020603050405020304" pitchFamily="18" charset="0"/>
                </a:rPr>
                <a:t>1</a:t>
              </a:r>
              <a:endParaRPr lang="zh-CN" altLang="zh-CN" sz="2400" b="1">
                <a:solidFill>
                  <a:srgbClr val="0066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532" y="694"/>
              <a:ext cx="245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未知"/>
            <p:cNvSpPr/>
            <p:nvPr/>
          </p:nvSpPr>
          <p:spPr bwMode="auto">
            <a:xfrm>
              <a:off x="1777" y="690"/>
              <a:ext cx="6" cy="197"/>
            </a:xfrm>
            <a:custGeom>
              <a:avLst/>
              <a:gdLst>
                <a:gd name="T0" fmla="*/ 474 w 4"/>
                <a:gd name="T1" fmla="*/ 0 h 215"/>
                <a:gd name="T2" fmla="*/ 0 w 4"/>
                <a:gd name="T3" fmla="*/ 75 h 215"/>
                <a:gd name="T4" fmla="*/ 0 60000 65536"/>
                <a:gd name="T5" fmla="*/ 0 60000 65536"/>
                <a:gd name="T6" fmla="*/ 0 w 4"/>
                <a:gd name="T7" fmla="*/ 0 h 215"/>
                <a:gd name="T8" fmla="*/ 4 w 4"/>
                <a:gd name="T9" fmla="*/ 215 h 2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215">
                  <a:moveTo>
                    <a:pt x="4" y="0"/>
                  </a:moveTo>
                  <a:lnTo>
                    <a:pt x="0" y="215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chemeClr val="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未知"/>
            <p:cNvSpPr/>
            <p:nvPr/>
          </p:nvSpPr>
          <p:spPr bwMode="auto">
            <a:xfrm>
              <a:off x="1786" y="889"/>
              <a:ext cx="354" cy="3"/>
            </a:xfrm>
            <a:custGeom>
              <a:avLst/>
              <a:gdLst>
                <a:gd name="T0" fmla="*/ 0 w 293"/>
                <a:gd name="T1" fmla="*/ 3 h 3"/>
                <a:gd name="T2" fmla="*/ 2837 w 293"/>
                <a:gd name="T3" fmla="*/ 0 h 3"/>
                <a:gd name="T4" fmla="*/ 0 60000 65536"/>
                <a:gd name="T5" fmla="*/ 0 60000 65536"/>
                <a:gd name="T6" fmla="*/ 0 w 293"/>
                <a:gd name="T7" fmla="*/ 0 h 3"/>
                <a:gd name="T8" fmla="*/ 293 w 293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3" h="3">
                  <a:moveTo>
                    <a:pt x="0" y="3"/>
                  </a:moveTo>
                  <a:lnTo>
                    <a:pt x="293" y="0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chemeClr val="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137" y="696"/>
              <a:ext cx="0" cy="19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137" y="696"/>
              <a:ext cx="38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529" y="699"/>
              <a:ext cx="0" cy="1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529" y="892"/>
              <a:ext cx="35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895" y="696"/>
              <a:ext cx="0" cy="19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895" y="696"/>
              <a:ext cx="38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285" y="696"/>
              <a:ext cx="0" cy="19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276" y="892"/>
              <a:ext cx="39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666" y="696"/>
              <a:ext cx="0" cy="19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666" y="696"/>
              <a:ext cx="3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4047" y="696"/>
              <a:ext cx="0" cy="19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4047" y="892"/>
              <a:ext cx="37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4421" y="696"/>
              <a:ext cx="3" cy="19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430" y="696"/>
              <a:ext cx="3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未知"/>
            <p:cNvSpPr/>
            <p:nvPr/>
          </p:nvSpPr>
          <p:spPr bwMode="auto">
            <a:xfrm>
              <a:off x="4790" y="683"/>
              <a:ext cx="0" cy="213"/>
            </a:xfrm>
            <a:custGeom>
              <a:avLst/>
              <a:gdLst>
                <a:gd name="T0" fmla="*/ 0 w 1"/>
                <a:gd name="T1" fmla="*/ 0 h 232"/>
                <a:gd name="T2" fmla="*/ 0 w 1"/>
                <a:gd name="T3" fmla="*/ 84 h 232"/>
                <a:gd name="T4" fmla="*/ 0 60000 65536"/>
                <a:gd name="T5" fmla="*/ 0 60000 65536"/>
                <a:gd name="T6" fmla="*/ 0 w 1"/>
                <a:gd name="T7" fmla="*/ 0 h 232"/>
                <a:gd name="T8" fmla="*/ 0 w 1"/>
                <a:gd name="T9" fmla="*/ 232 h 2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2">
                  <a:moveTo>
                    <a:pt x="0" y="0"/>
                  </a:moveTo>
                  <a:lnTo>
                    <a:pt x="0" y="232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chemeClr val="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未知"/>
            <p:cNvSpPr/>
            <p:nvPr/>
          </p:nvSpPr>
          <p:spPr bwMode="auto">
            <a:xfrm>
              <a:off x="4796" y="889"/>
              <a:ext cx="372" cy="3"/>
            </a:xfrm>
            <a:custGeom>
              <a:avLst/>
              <a:gdLst>
                <a:gd name="T0" fmla="*/ 0 w 308"/>
                <a:gd name="T1" fmla="*/ 3 h 3"/>
                <a:gd name="T2" fmla="*/ 2964 w 308"/>
                <a:gd name="T3" fmla="*/ 0 h 3"/>
                <a:gd name="T4" fmla="*/ 0 60000 65536"/>
                <a:gd name="T5" fmla="*/ 0 60000 65536"/>
                <a:gd name="T6" fmla="*/ 0 w 308"/>
                <a:gd name="T7" fmla="*/ 0 h 3"/>
                <a:gd name="T8" fmla="*/ 308 w 308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8" h="3">
                  <a:moveTo>
                    <a:pt x="0" y="3"/>
                  </a:moveTo>
                  <a:lnTo>
                    <a:pt x="308" y="0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chemeClr val="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1584" y="2930"/>
              <a:ext cx="111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2711" y="2934"/>
              <a:ext cx="0" cy="18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2711" y="3123"/>
              <a:ext cx="153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234" y="2918"/>
              <a:ext cx="3" cy="20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4246" y="2918"/>
              <a:ext cx="772" cy="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762" y="2541"/>
              <a:ext cx="689" cy="3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2700" tIns="12700" rIns="12700" bIns="12700"/>
            <a:lstStyle/>
            <a:p>
              <a:pPr algn="r" eaLnBrk="0" hangingPunct="0"/>
              <a:r>
                <a:rPr lang="zh-CN" altLang="zh-CN" sz="2400" b="1">
                  <a:latin typeface="Times New Roman" panose="02020603050405020304" pitchFamily="18" charset="0"/>
                </a:rPr>
                <a:t>ALE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762" y="696"/>
              <a:ext cx="689" cy="2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2700" tIns="12700" rIns="12700" bIns="12700"/>
            <a:lstStyle/>
            <a:p>
              <a:pPr algn="r" eaLnBrk="0" hangingPunct="0"/>
              <a:r>
                <a:rPr lang="zh-CN" altLang="zh-CN" sz="2400" b="1">
                  <a:latin typeface="Times New Roman" panose="02020603050405020304" pitchFamily="18" charset="0"/>
                </a:rPr>
                <a:t>CLK</a:t>
              </a: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0" y="1180"/>
              <a:ext cx="1451" cy="2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2700" tIns="12700" rIns="12700" bIns="12700"/>
            <a:lstStyle/>
            <a:p>
              <a:pPr algn="r" eaLnBrk="0" hangingPunct="0"/>
              <a:r>
                <a:rPr lang="zh-CN" altLang="zh-CN" sz="2400" b="1">
                  <a:latin typeface="Times New Roman" panose="02020603050405020304" pitchFamily="18" charset="0"/>
                </a:rPr>
                <a:t>A</a:t>
              </a:r>
              <a:r>
                <a:rPr lang="zh-CN" altLang="zh-CN" sz="2400" b="1" baseline="-25000">
                  <a:latin typeface="Times New Roman" panose="02020603050405020304" pitchFamily="18" charset="0"/>
                </a:rPr>
                <a:t>19</a:t>
              </a:r>
              <a:r>
                <a:rPr lang="zh-CN" altLang="zh-CN" sz="2400" b="1">
                  <a:latin typeface="Times New Roman" panose="02020603050405020304" pitchFamily="18" charset="0"/>
                </a:rPr>
                <a:t>/S</a:t>
              </a:r>
              <a:r>
                <a:rPr lang="zh-CN" altLang="zh-CN" sz="2400" b="1" baseline="-25000">
                  <a:latin typeface="Times New Roman" panose="02020603050405020304" pitchFamily="18" charset="0"/>
                </a:rPr>
                <a:t>6</a:t>
              </a:r>
              <a:r>
                <a:rPr lang="zh-CN" altLang="zh-CN" sz="2400" b="1">
                  <a:latin typeface="Times New Roman" panose="02020603050405020304" pitchFamily="18" charset="0"/>
                </a:rPr>
                <a:t> ~ A</a:t>
              </a:r>
              <a:r>
                <a:rPr lang="zh-CN" altLang="zh-CN" sz="2400" b="1" baseline="-25000">
                  <a:latin typeface="Times New Roman" panose="02020603050405020304" pitchFamily="18" charset="0"/>
                </a:rPr>
                <a:t>16</a:t>
              </a:r>
              <a:r>
                <a:rPr lang="zh-CN" altLang="zh-CN" sz="2400" b="1">
                  <a:latin typeface="Times New Roman" panose="02020603050405020304" pitchFamily="18" charset="0"/>
                </a:rPr>
                <a:t>/S</a:t>
              </a:r>
              <a:r>
                <a:rPr lang="zh-CN" altLang="zh-CN" sz="2400" b="1" baseline="-25000">
                  <a:latin typeface="Times New Roman" panose="02020603050405020304" pitchFamily="18" charset="0"/>
                </a:rPr>
                <a:t>3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grpSp>
          <p:nvGrpSpPr>
            <p:cNvPr id="3" name="Group 40"/>
            <p:cNvGrpSpPr/>
            <p:nvPr/>
          </p:nvGrpSpPr>
          <p:grpSpPr bwMode="auto">
            <a:xfrm>
              <a:off x="218" y="1633"/>
              <a:ext cx="5122" cy="287"/>
              <a:chOff x="0" y="0"/>
              <a:chExt cx="5122" cy="287"/>
            </a:xfrm>
          </p:grpSpPr>
          <p:sp>
            <p:nvSpPr>
              <p:cNvPr id="101" name="Rectangle 41"/>
              <p:cNvSpPr>
                <a:spLocks noChangeArrowheads="1"/>
              </p:cNvSpPr>
              <p:nvPr/>
            </p:nvSpPr>
            <p:spPr bwMode="auto">
              <a:xfrm>
                <a:off x="0" y="23"/>
                <a:ext cx="1233" cy="2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12700" tIns="12700" rIns="12700" bIns="12700"/>
              <a:lstStyle/>
              <a:p>
                <a:pPr algn="r" eaLnBrk="0" hangingPunct="0"/>
                <a:r>
                  <a:rPr lang="zh-CN" altLang="zh-CN" sz="2400" b="1">
                    <a:latin typeface="Times New Roman" panose="02020603050405020304" pitchFamily="18" charset="0"/>
                  </a:rPr>
                  <a:t>AD</a:t>
                </a:r>
                <a:r>
                  <a:rPr lang="zh-CN" altLang="zh-CN" sz="2400" b="1" baseline="-25000">
                    <a:latin typeface="Times New Roman" panose="02020603050405020304" pitchFamily="18" charset="0"/>
                  </a:rPr>
                  <a:t>15</a:t>
                </a:r>
                <a:r>
                  <a:rPr lang="zh-CN" altLang="zh-CN" sz="2400" b="1">
                    <a:latin typeface="Times New Roman" panose="02020603050405020304" pitchFamily="18" charset="0"/>
                  </a:rPr>
                  <a:t> ~ AD</a:t>
                </a:r>
                <a:r>
                  <a:rPr lang="zh-CN" altLang="zh-CN" sz="2400" b="1" baseline="-25000">
                    <a:latin typeface="Times New Roman" panose="02020603050405020304" pitchFamily="18" charset="0"/>
                  </a:rPr>
                  <a:t>0</a:t>
                </a:r>
                <a:endParaRPr lang="zh-CN" altLang="zh-CN" sz="2400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" name="Group 42"/>
              <p:cNvGrpSpPr/>
              <p:nvPr/>
            </p:nvGrpSpPr>
            <p:grpSpPr bwMode="auto">
              <a:xfrm>
                <a:off x="1765" y="9"/>
                <a:ext cx="93" cy="230"/>
                <a:chOff x="0" y="0"/>
                <a:chExt cx="20000" cy="20001"/>
              </a:xfrm>
            </p:grpSpPr>
            <p:sp>
              <p:nvSpPr>
                <p:cNvPr id="128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24" y="0"/>
                  <a:ext cx="20011" cy="10001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24" y="10000"/>
                  <a:ext cx="20011" cy="1000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" name="Group 45"/>
              <p:cNvGrpSpPr/>
              <p:nvPr/>
            </p:nvGrpSpPr>
            <p:grpSpPr bwMode="auto">
              <a:xfrm>
                <a:off x="1674" y="9"/>
                <a:ext cx="93" cy="230"/>
                <a:chOff x="0" y="0"/>
                <a:chExt cx="20000" cy="19999"/>
              </a:xfrm>
            </p:grpSpPr>
            <p:sp>
              <p:nvSpPr>
                <p:cNvPr id="126" name="Line 46"/>
                <p:cNvSpPr>
                  <a:spLocks noChangeShapeType="1"/>
                </p:cNvSpPr>
                <p:nvPr/>
              </p:nvSpPr>
              <p:spPr bwMode="auto">
                <a:xfrm>
                  <a:off x="13" y="0"/>
                  <a:ext cx="20011" cy="1000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13" y="9999"/>
                  <a:ext cx="20011" cy="9999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4" name="Line 48"/>
              <p:cNvSpPr>
                <a:spLocks noChangeShapeType="1"/>
              </p:cNvSpPr>
              <p:nvPr/>
            </p:nvSpPr>
            <p:spPr bwMode="auto">
              <a:xfrm>
                <a:off x="1399" y="0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49"/>
              <p:cNvSpPr>
                <a:spLocks noChangeShapeType="1"/>
              </p:cNvSpPr>
              <p:nvPr/>
            </p:nvSpPr>
            <p:spPr bwMode="auto">
              <a:xfrm>
                <a:off x="1405" y="239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2" name="Group 50"/>
              <p:cNvGrpSpPr/>
              <p:nvPr/>
            </p:nvGrpSpPr>
            <p:grpSpPr bwMode="auto">
              <a:xfrm>
                <a:off x="2617" y="9"/>
                <a:ext cx="93" cy="230"/>
                <a:chOff x="0" y="0"/>
                <a:chExt cx="20000" cy="20001"/>
              </a:xfrm>
            </p:grpSpPr>
            <p:sp>
              <p:nvSpPr>
                <p:cNvPr id="124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-89" y="0"/>
                  <a:ext cx="20011" cy="10001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" name="Line 52"/>
                <p:cNvSpPr>
                  <a:spLocks noChangeShapeType="1"/>
                </p:cNvSpPr>
                <p:nvPr/>
              </p:nvSpPr>
              <p:spPr bwMode="auto">
                <a:xfrm flipH="1" flipV="1">
                  <a:off x="-89" y="10000"/>
                  <a:ext cx="20011" cy="1000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Group 53"/>
              <p:cNvGrpSpPr/>
              <p:nvPr/>
            </p:nvGrpSpPr>
            <p:grpSpPr bwMode="auto">
              <a:xfrm>
                <a:off x="2526" y="9"/>
                <a:ext cx="93" cy="230"/>
                <a:chOff x="0" y="0"/>
                <a:chExt cx="20000" cy="19999"/>
              </a:xfrm>
            </p:grpSpPr>
            <p:sp>
              <p:nvSpPr>
                <p:cNvPr id="122" name="Line 54"/>
                <p:cNvSpPr>
                  <a:spLocks noChangeShapeType="1"/>
                </p:cNvSpPr>
                <p:nvPr/>
              </p:nvSpPr>
              <p:spPr bwMode="auto">
                <a:xfrm>
                  <a:off x="976" y="0"/>
                  <a:ext cx="18935" cy="1000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976" y="9999"/>
                  <a:ext cx="18935" cy="9999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" name="Group 56"/>
              <p:cNvGrpSpPr/>
              <p:nvPr/>
            </p:nvGrpSpPr>
            <p:grpSpPr bwMode="auto">
              <a:xfrm>
                <a:off x="4757" y="9"/>
                <a:ext cx="93" cy="230"/>
                <a:chOff x="0" y="0"/>
                <a:chExt cx="20000" cy="20001"/>
              </a:xfrm>
            </p:grpSpPr>
            <p:sp>
              <p:nvSpPr>
                <p:cNvPr id="120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-46" y="0"/>
                  <a:ext cx="20011" cy="10001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" name="Line 58"/>
                <p:cNvSpPr>
                  <a:spLocks noChangeShapeType="1"/>
                </p:cNvSpPr>
                <p:nvPr/>
              </p:nvSpPr>
              <p:spPr bwMode="auto">
                <a:xfrm flipH="1" flipV="1">
                  <a:off x="-46" y="10000"/>
                  <a:ext cx="20011" cy="1000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" name="Group 59"/>
              <p:cNvGrpSpPr/>
              <p:nvPr/>
            </p:nvGrpSpPr>
            <p:grpSpPr bwMode="auto">
              <a:xfrm>
                <a:off x="4666" y="9"/>
                <a:ext cx="93" cy="230"/>
                <a:chOff x="0" y="0"/>
                <a:chExt cx="20000" cy="19999"/>
              </a:xfrm>
            </p:grpSpPr>
            <p:sp>
              <p:nvSpPr>
                <p:cNvPr id="118" name="Line 60"/>
                <p:cNvSpPr>
                  <a:spLocks noChangeShapeType="1"/>
                </p:cNvSpPr>
                <p:nvPr/>
              </p:nvSpPr>
              <p:spPr bwMode="auto">
                <a:xfrm>
                  <a:off x="-57" y="0"/>
                  <a:ext cx="20011" cy="1000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-57" y="9999"/>
                  <a:ext cx="20011" cy="9999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0" name="Line 62"/>
              <p:cNvSpPr>
                <a:spLocks noChangeShapeType="1"/>
              </p:cNvSpPr>
              <p:nvPr/>
            </p:nvSpPr>
            <p:spPr bwMode="auto">
              <a:xfrm>
                <a:off x="4856" y="0"/>
                <a:ext cx="251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Line 63"/>
              <p:cNvSpPr>
                <a:spLocks noChangeShapeType="1"/>
              </p:cNvSpPr>
              <p:nvPr/>
            </p:nvSpPr>
            <p:spPr bwMode="auto">
              <a:xfrm>
                <a:off x="4850" y="239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Line 64"/>
              <p:cNvSpPr>
                <a:spLocks noChangeShapeType="1"/>
              </p:cNvSpPr>
              <p:nvPr/>
            </p:nvSpPr>
            <p:spPr bwMode="auto">
              <a:xfrm>
                <a:off x="1855" y="0"/>
                <a:ext cx="668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Line 65"/>
              <p:cNvSpPr>
                <a:spLocks noChangeShapeType="1"/>
              </p:cNvSpPr>
              <p:nvPr/>
            </p:nvSpPr>
            <p:spPr bwMode="auto">
              <a:xfrm>
                <a:off x="1855" y="239"/>
                <a:ext cx="674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Line 66"/>
              <p:cNvSpPr>
                <a:spLocks noChangeShapeType="1"/>
              </p:cNvSpPr>
              <p:nvPr/>
            </p:nvSpPr>
            <p:spPr bwMode="auto">
              <a:xfrm>
                <a:off x="2713" y="0"/>
                <a:ext cx="195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67"/>
              <p:cNvSpPr>
                <a:spLocks noChangeShapeType="1"/>
              </p:cNvSpPr>
              <p:nvPr/>
            </p:nvSpPr>
            <p:spPr bwMode="auto">
              <a:xfrm>
                <a:off x="2713" y="239"/>
                <a:ext cx="195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Rectangle 68"/>
              <p:cNvSpPr>
                <a:spLocks noChangeArrowheads="1"/>
              </p:cNvSpPr>
              <p:nvPr/>
            </p:nvSpPr>
            <p:spPr bwMode="auto">
              <a:xfrm>
                <a:off x="1870" y="11"/>
                <a:ext cx="644" cy="20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lang="zh-CN" altLang="zh-CN" b="1">
                    <a:latin typeface="Times New Roman" panose="02020603050405020304" pitchFamily="18" charset="0"/>
                  </a:rPr>
                  <a:t>A</a:t>
                </a:r>
                <a:r>
                  <a:rPr lang="zh-CN" altLang="zh-CN" b="1" baseline="-25000">
                    <a:latin typeface="Times New Roman" panose="02020603050405020304" pitchFamily="18" charset="0"/>
                  </a:rPr>
                  <a:t>7</a:t>
                </a:r>
                <a:r>
                  <a:rPr lang="zh-CN" altLang="zh-CN" b="1">
                    <a:latin typeface="Times New Roman" panose="02020603050405020304" pitchFamily="18" charset="0"/>
                  </a:rPr>
                  <a:t> ~ A</a:t>
                </a:r>
                <a:r>
                  <a:rPr lang="zh-CN" altLang="zh-CN" b="1" baseline="-25000">
                    <a:latin typeface="Times New Roman" panose="02020603050405020304" pitchFamily="18" charset="0"/>
                  </a:rPr>
                  <a:t>0</a:t>
                </a:r>
                <a:endParaRPr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7" name="Rectangle 69"/>
              <p:cNvSpPr>
                <a:spLocks noChangeArrowheads="1"/>
              </p:cNvSpPr>
              <p:nvPr/>
            </p:nvSpPr>
            <p:spPr bwMode="auto">
              <a:xfrm>
                <a:off x="3194" y="25"/>
                <a:ext cx="1076" cy="15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lang="zh-CN" altLang="en-US" b="1">
                    <a:latin typeface="Times New Roman" panose="02020603050405020304" pitchFamily="18" charset="0"/>
                  </a:rPr>
                  <a:t>输出数据</a:t>
                </a:r>
              </a:p>
            </p:txBody>
          </p:sp>
        </p:grpSp>
        <p:grpSp>
          <p:nvGrpSpPr>
            <p:cNvPr id="48" name="Group 70"/>
            <p:cNvGrpSpPr/>
            <p:nvPr/>
          </p:nvGrpSpPr>
          <p:grpSpPr bwMode="auto">
            <a:xfrm>
              <a:off x="2000" y="1163"/>
              <a:ext cx="82" cy="232"/>
              <a:chOff x="0" y="0"/>
              <a:chExt cx="20000" cy="20001"/>
            </a:xfrm>
          </p:grpSpPr>
          <p:sp>
            <p:nvSpPr>
              <p:cNvPr id="99" name="Line 71"/>
              <p:cNvSpPr>
                <a:spLocks noChangeShapeType="1"/>
              </p:cNvSpPr>
              <p:nvPr/>
            </p:nvSpPr>
            <p:spPr bwMode="auto">
              <a:xfrm flipH="1">
                <a:off x="29" y="0"/>
                <a:ext cx="20011" cy="10001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72"/>
              <p:cNvSpPr>
                <a:spLocks noChangeShapeType="1"/>
              </p:cNvSpPr>
              <p:nvPr/>
            </p:nvSpPr>
            <p:spPr bwMode="auto">
              <a:xfrm flipH="1" flipV="1">
                <a:off x="29" y="10001"/>
                <a:ext cx="20011" cy="10001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9" name="Group 73"/>
            <p:cNvGrpSpPr/>
            <p:nvPr/>
          </p:nvGrpSpPr>
          <p:grpSpPr bwMode="auto">
            <a:xfrm>
              <a:off x="1919" y="1163"/>
              <a:ext cx="82" cy="232"/>
              <a:chOff x="0" y="0"/>
              <a:chExt cx="20000" cy="19999"/>
            </a:xfrm>
          </p:grpSpPr>
          <p:sp>
            <p:nvSpPr>
              <p:cNvPr id="97" name="Line 74"/>
              <p:cNvSpPr>
                <a:spLocks noChangeShapeType="1"/>
              </p:cNvSpPr>
              <p:nvPr/>
            </p:nvSpPr>
            <p:spPr bwMode="auto">
              <a:xfrm>
                <a:off x="18" y="0"/>
                <a:ext cx="20011" cy="1000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75"/>
              <p:cNvSpPr>
                <a:spLocks noChangeShapeType="1"/>
              </p:cNvSpPr>
              <p:nvPr/>
            </p:nvSpPr>
            <p:spPr bwMode="auto">
              <a:xfrm flipV="1">
                <a:off x="18" y="10000"/>
                <a:ext cx="20011" cy="1000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" name="Line 76"/>
            <p:cNvSpPr>
              <a:spLocks noChangeShapeType="1"/>
            </p:cNvSpPr>
            <p:nvPr/>
          </p:nvSpPr>
          <p:spPr bwMode="auto">
            <a:xfrm>
              <a:off x="1617" y="1166"/>
              <a:ext cx="272" cy="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77"/>
            <p:cNvSpPr>
              <a:spLocks noChangeShapeType="1"/>
            </p:cNvSpPr>
            <p:nvPr/>
          </p:nvSpPr>
          <p:spPr bwMode="auto">
            <a:xfrm>
              <a:off x="1623" y="1405"/>
              <a:ext cx="2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9" name="Group 78"/>
            <p:cNvGrpSpPr/>
            <p:nvPr/>
          </p:nvGrpSpPr>
          <p:grpSpPr bwMode="auto">
            <a:xfrm>
              <a:off x="2856" y="1168"/>
              <a:ext cx="90" cy="237"/>
              <a:chOff x="0" y="0"/>
              <a:chExt cx="20000" cy="20000"/>
            </a:xfrm>
          </p:grpSpPr>
          <p:sp>
            <p:nvSpPr>
              <p:cNvPr id="95" name="Line 79"/>
              <p:cNvSpPr>
                <a:spLocks noChangeShapeType="1"/>
              </p:cNvSpPr>
              <p:nvPr/>
            </p:nvSpPr>
            <p:spPr bwMode="auto">
              <a:xfrm flipH="1">
                <a:off x="-89" y="0"/>
                <a:ext cx="20011" cy="10127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80"/>
              <p:cNvSpPr>
                <a:spLocks noChangeShapeType="1"/>
              </p:cNvSpPr>
              <p:nvPr/>
            </p:nvSpPr>
            <p:spPr bwMode="auto">
              <a:xfrm flipH="1" flipV="1">
                <a:off x="-89" y="9873"/>
                <a:ext cx="20011" cy="10127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3" name="Group 81"/>
            <p:cNvGrpSpPr/>
            <p:nvPr/>
          </p:nvGrpSpPr>
          <p:grpSpPr bwMode="auto">
            <a:xfrm>
              <a:off x="2768" y="1168"/>
              <a:ext cx="90" cy="237"/>
              <a:chOff x="0" y="0"/>
              <a:chExt cx="20000" cy="20000"/>
            </a:xfrm>
          </p:grpSpPr>
          <p:sp>
            <p:nvSpPr>
              <p:cNvPr id="93" name="Line 82"/>
              <p:cNvSpPr>
                <a:spLocks noChangeShapeType="1"/>
              </p:cNvSpPr>
              <p:nvPr/>
            </p:nvSpPr>
            <p:spPr bwMode="auto">
              <a:xfrm>
                <a:off x="-100" y="0"/>
                <a:ext cx="20011" cy="10127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83"/>
              <p:cNvSpPr>
                <a:spLocks noChangeShapeType="1"/>
              </p:cNvSpPr>
              <p:nvPr/>
            </p:nvSpPr>
            <p:spPr bwMode="auto">
              <a:xfrm flipV="1">
                <a:off x="-100" y="9873"/>
                <a:ext cx="20011" cy="10127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4" name="Group 84"/>
            <p:cNvGrpSpPr/>
            <p:nvPr/>
          </p:nvGrpSpPr>
          <p:grpSpPr bwMode="auto">
            <a:xfrm>
              <a:off x="4986" y="1168"/>
              <a:ext cx="100" cy="237"/>
              <a:chOff x="0" y="0"/>
              <a:chExt cx="20000" cy="20000"/>
            </a:xfrm>
          </p:grpSpPr>
          <p:sp>
            <p:nvSpPr>
              <p:cNvPr id="91" name="Line 85"/>
              <p:cNvSpPr>
                <a:spLocks noChangeShapeType="1"/>
              </p:cNvSpPr>
              <p:nvPr/>
            </p:nvSpPr>
            <p:spPr bwMode="auto">
              <a:xfrm flipH="1">
                <a:off x="-41" y="0"/>
                <a:ext cx="20011" cy="10127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86"/>
              <p:cNvSpPr>
                <a:spLocks noChangeShapeType="1"/>
              </p:cNvSpPr>
              <p:nvPr/>
            </p:nvSpPr>
            <p:spPr bwMode="auto">
              <a:xfrm flipH="1" flipV="1">
                <a:off x="-41" y="9873"/>
                <a:ext cx="20011" cy="10127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9" name="Group 87"/>
            <p:cNvGrpSpPr/>
            <p:nvPr/>
          </p:nvGrpSpPr>
          <p:grpSpPr bwMode="auto">
            <a:xfrm>
              <a:off x="4890" y="1168"/>
              <a:ext cx="100" cy="237"/>
              <a:chOff x="0" y="0"/>
              <a:chExt cx="20000" cy="20000"/>
            </a:xfrm>
          </p:grpSpPr>
          <p:sp>
            <p:nvSpPr>
              <p:cNvPr id="89" name="Line 88"/>
              <p:cNvSpPr>
                <a:spLocks noChangeShapeType="1"/>
              </p:cNvSpPr>
              <p:nvPr/>
            </p:nvSpPr>
            <p:spPr bwMode="auto">
              <a:xfrm>
                <a:off x="-52" y="0"/>
                <a:ext cx="20011" cy="10127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89"/>
              <p:cNvSpPr>
                <a:spLocks noChangeShapeType="1"/>
              </p:cNvSpPr>
              <p:nvPr/>
            </p:nvSpPr>
            <p:spPr bwMode="auto">
              <a:xfrm flipV="1">
                <a:off x="-52" y="9873"/>
                <a:ext cx="20011" cy="10127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" name="Line 90"/>
            <p:cNvSpPr>
              <a:spLocks noChangeShapeType="1"/>
            </p:cNvSpPr>
            <p:nvPr/>
          </p:nvSpPr>
          <p:spPr bwMode="auto">
            <a:xfrm>
              <a:off x="5083" y="1168"/>
              <a:ext cx="2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91"/>
            <p:cNvSpPr>
              <a:spLocks noChangeShapeType="1"/>
            </p:cNvSpPr>
            <p:nvPr/>
          </p:nvSpPr>
          <p:spPr bwMode="auto">
            <a:xfrm>
              <a:off x="5071" y="1405"/>
              <a:ext cx="2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92"/>
            <p:cNvSpPr>
              <a:spLocks noChangeShapeType="1"/>
            </p:cNvSpPr>
            <p:nvPr/>
          </p:nvSpPr>
          <p:spPr bwMode="auto">
            <a:xfrm>
              <a:off x="2073" y="1168"/>
              <a:ext cx="6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93"/>
            <p:cNvSpPr>
              <a:spLocks noChangeShapeType="1"/>
            </p:cNvSpPr>
            <p:nvPr/>
          </p:nvSpPr>
          <p:spPr bwMode="auto">
            <a:xfrm>
              <a:off x="2073" y="1405"/>
              <a:ext cx="66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AutoShape 94"/>
            <p:cNvSpPr>
              <a:spLocks noChangeArrowheads="1"/>
            </p:cNvSpPr>
            <p:nvPr/>
          </p:nvSpPr>
          <p:spPr bwMode="auto">
            <a:xfrm>
              <a:off x="1905" y="1201"/>
              <a:ext cx="1043" cy="223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b="1" dirty="0">
                  <a:latin typeface="Times New Roman" panose="02020603050405020304" pitchFamily="18" charset="0"/>
                </a:rPr>
                <a:t>地址输出</a:t>
              </a:r>
            </a:p>
          </p:txBody>
        </p:sp>
        <p:sp>
          <p:nvSpPr>
            <p:cNvPr id="55" name="Line 95"/>
            <p:cNvSpPr>
              <a:spLocks noChangeShapeType="1"/>
            </p:cNvSpPr>
            <p:nvPr/>
          </p:nvSpPr>
          <p:spPr bwMode="auto">
            <a:xfrm>
              <a:off x="2950" y="1168"/>
              <a:ext cx="193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96"/>
            <p:cNvSpPr>
              <a:spLocks noChangeShapeType="1"/>
            </p:cNvSpPr>
            <p:nvPr/>
          </p:nvSpPr>
          <p:spPr bwMode="auto">
            <a:xfrm>
              <a:off x="2950" y="1405"/>
              <a:ext cx="193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Rectangle 97"/>
            <p:cNvSpPr>
              <a:spLocks noChangeArrowheads="1"/>
            </p:cNvSpPr>
            <p:nvPr/>
          </p:nvSpPr>
          <p:spPr bwMode="auto">
            <a:xfrm>
              <a:off x="3175" y="1194"/>
              <a:ext cx="1417" cy="1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zh-CN" b="1">
                  <a:latin typeface="Times New Roman" panose="02020603050405020304" pitchFamily="18" charset="0"/>
                </a:rPr>
                <a:t>S</a:t>
              </a:r>
              <a:r>
                <a:rPr lang="zh-CN" altLang="zh-CN" b="1" baseline="-25000">
                  <a:latin typeface="Times New Roman" panose="02020603050405020304" pitchFamily="18" charset="0"/>
                </a:rPr>
                <a:t>6</a:t>
              </a:r>
              <a:r>
                <a:rPr lang="zh-CN" altLang="zh-CN" b="1">
                  <a:latin typeface="Times New Roman" panose="02020603050405020304" pitchFamily="18" charset="0"/>
                </a:rPr>
                <a:t> ~ S</a:t>
              </a:r>
              <a:r>
                <a:rPr lang="zh-CN" altLang="zh-CN" b="1" baseline="-25000">
                  <a:latin typeface="Times New Roman" panose="02020603050405020304" pitchFamily="18" charset="0"/>
                </a:rPr>
                <a:t>3</a:t>
              </a:r>
              <a:r>
                <a:rPr lang="zh-CN" altLang="en-US" b="1">
                  <a:latin typeface="Times New Roman" panose="02020603050405020304" pitchFamily="18" charset="0"/>
                </a:rPr>
                <a:t>状态输出</a:t>
              </a:r>
            </a:p>
          </p:txBody>
        </p:sp>
        <p:sp>
          <p:nvSpPr>
            <p:cNvPr id="58" name="Rectangle 98"/>
            <p:cNvSpPr>
              <a:spLocks noChangeArrowheads="1"/>
            </p:cNvSpPr>
            <p:nvPr/>
          </p:nvSpPr>
          <p:spPr bwMode="auto">
            <a:xfrm>
              <a:off x="175" y="2907"/>
              <a:ext cx="1276" cy="3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2700" tIns="12700" rIns="12700" bIns="12700"/>
            <a:lstStyle/>
            <a:p>
              <a:pPr algn="r" eaLnBrk="0" hangingPunct="0"/>
              <a:r>
                <a:rPr lang="zh-CN" altLang="zh-CN" sz="2400" b="1">
                  <a:latin typeface="Times New Roman" panose="02020603050405020304" pitchFamily="18" charset="0"/>
                </a:rPr>
                <a:t>WR*</a:t>
              </a:r>
              <a:r>
                <a:rPr lang="zh-CN" altLang="en-US" sz="2400" b="1">
                  <a:latin typeface="Times New Roman" panose="02020603050405020304" pitchFamily="18" charset="0"/>
                </a:rPr>
                <a:t>或</a:t>
              </a:r>
              <a:r>
                <a:rPr lang="zh-CN" altLang="zh-CN" sz="2400" b="1">
                  <a:latin typeface="Times New Roman" panose="02020603050405020304" pitchFamily="18" charset="0"/>
                </a:rPr>
                <a:t>RD*</a:t>
              </a:r>
            </a:p>
          </p:txBody>
        </p:sp>
        <p:grpSp>
          <p:nvGrpSpPr>
            <p:cNvPr id="70" name="Group 99"/>
            <p:cNvGrpSpPr/>
            <p:nvPr/>
          </p:nvGrpSpPr>
          <p:grpSpPr bwMode="auto">
            <a:xfrm>
              <a:off x="1776" y="757"/>
              <a:ext cx="3024" cy="2736"/>
              <a:chOff x="0" y="0"/>
              <a:chExt cx="2491" cy="5791"/>
            </a:xfrm>
          </p:grpSpPr>
          <p:sp>
            <p:nvSpPr>
              <p:cNvPr id="84" name="Line 100"/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57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ysDot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101"/>
              <p:cNvSpPr>
                <a:spLocks noChangeShapeType="1"/>
              </p:cNvSpPr>
              <p:nvPr/>
            </p:nvSpPr>
            <p:spPr bwMode="auto">
              <a:xfrm>
                <a:off x="615" y="0"/>
                <a:ext cx="1" cy="57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ysDot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102"/>
              <p:cNvSpPr>
                <a:spLocks noChangeShapeType="1"/>
              </p:cNvSpPr>
              <p:nvPr/>
            </p:nvSpPr>
            <p:spPr bwMode="auto">
              <a:xfrm>
                <a:off x="1245" y="0"/>
                <a:ext cx="2" cy="57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ysDot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103"/>
              <p:cNvSpPr>
                <a:spLocks noChangeShapeType="1"/>
              </p:cNvSpPr>
              <p:nvPr/>
            </p:nvSpPr>
            <p:spPr bwMode="auto">
              <a:xfrm>
                <a:off x="1875" y="0"/>
                <a:ext cx="1" cy="57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ysDot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104"/>
              <p:cNvSpPr>
                <a:spLocks noChangeShapeType="1"/>
              </p:cNvSpPr>
              <p:nvPr/>
            </p:nvSpPr>
            <p:spPr bwMode="auto">
              <a:xfrm>
                <a:off x="2490" y="0"/>
                <a:ext cx="1" cy="57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ysDot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" name="Rectangle 105"/>
            <p:cNvSpPr>
              <a:spLocks noChangeArrowheads="1"/>
            </p:cNvSpPr>
            <p:nvPr/>
          </p:nvSpPr>
          <p:spPr bwMode="auto">
            <a:xfrm>
              <a:off x="226" y="2125"/>
              <a:ext cx="1233" cy="2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2700" tIns="12700" rIns="12700" bIns="12700"/>
            <a:lstStyle/>
            <a:p>
              <a:pPr algn="r" eaLnBrk="0" hangingPunct="0"/>
              <a:r>
                <a:rPr lang="zh-CN" altLang="zh-CN" sz="2400" b="1">
                  <a:latin typeface="Times New Roman" panose="02020603050405020304" pitchFamily="18" charset="0"/>
                </a:rPr>
                <a:t>IO/M*</a:t>
              </a:r>
            </a:p>
          </p:txBody>
        </p:sp>
        <p:sp>
          <p:nvSpPr>
            <p:cNvPr id="61" name="Line 106"/>
            <p:cNvSpPr>
              <a:spLocks noChangeShapeType="1"/>
            </p:cNvSpPr>
            <p:nvPr/>
          </p:nvSpPr>
          <p:spPr bwMode="auto">
            <a:xfrm>
              <a:off x="1625" y="2102"/>
              <a:ext cx="2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07"/>
            <p:cNvSpPr>
              <a:spLocks noChangeShapeType="1"/>
            </p:cNvSpPr>
            <p:nvPr/>
          </p:nvSpPr>
          <p:spPr bwMode="auto">
            <a:xfrm>
              <a:off x="1631" y="2341"/>
              <a:ext cx="2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" name="Group 108"/>
            <p:cNvGrpSpPr/>
            <p:nvPr/>
          </p:nvGrpSpPr>
          <p:grpSpPr bwMode="auto">
            <a:xfrm>
              <a:off x="4983" y="2111"/>
              <a:ext cx="93" cy="230"/>
              <a:chOff x="0" y="0"/>
              <a:chExt cx="20000" cy="20001"/>
            </a:xfrm>
          </p:grpSpPr>
          <p:sp>
            <p:nvSpPr>
              <p:cNvPr id="82" name="Line 109"/>
              <p:cNvSpPr>
                <a:spLocks noChangeShapeType="1"/>
              </p:cNvSpPr>
              <p:nvPr/>
            </p:nvSpPr>
            <p:spPr bwMode="auto">
              <a:xfrm flipH="1">
                <a:off x="-45" y="0"/>
                <a:ext cx="20011" cy="1000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Line 110"/>
              <p:cNvSpPr>
                <a:spLocks noChangeShapeType="1"/>
              </p:cNvSpPr>
              <p:nvPr/>
            </p:nvSpPr>
            <p:spPr bwMode="auto">
              <a:xfrm flipH="1" flipV="1">
                <a:off x="-45" y="10000"/>
                <a:ext cx="20011" cy="10001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" name="Group 111"/>
            <p:cNvGrpSpPr/>
            <p:nvPr/>
          </p:nvGrpSpPr>
          <p:grpSpPr bwMode="auto">
            <a:xfrm>
              <a:off x="4892" y="2111"/>
              <a:ext cx="93" cy="230"/>
              <a:chOff x="0" y="0"/>
              <a:chExt cx="20000" cy="19999"/>
            </a:xfrm>
          </p:grpSpPr>
          <p:sp>
            <p:nvSpPr>
              <p:cNvPr id="80" name="Line 112"/>
              <p:cNvSpPr>
                <a:spLocks noChangeShapeType="1"/>
              </p:cNvSpPr>
              <p:nvPr/>
            </p:nvSpPr>
            <p:spPr bwMode="auto">
              <a:xfrm>
                <a:off x="-56" y="0"/>
                <a:ext cx="20011" cy="9999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Line 113"/>
              <p:cNvSpPr>
                <a:spLocks noChangeShapeType="1"/>
              </p:cNvSpPr>
              <p:nvPr/>
            </p:nvSpPr>
            <p:spPr bwMode="auto">
              <a:xfrm flipV="1">
                <a:off x="-56" y="9999"/>
                <a:ext cx="20011" cy="1000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" name="Line 114"/>
            <p:cNvSpPr>
              <a:spLocks noChangeShapeType="1"/>
            </p:cNvSpPr>
            <p:nvPr/>
          </p:nvSpPr>
          <p:spPr bwMode="auto">
            <a:xfrm>
              <a:off x="5082" y="2102"/>
              <a:ext cx="25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15"/>
            <p:cNvSpPr>
              <a:spLocks noChangeShapeType="1"/>
            </p:cNvSpPr>
            <p:nvPr/>
          </p:nvSpPr>
          <p:spPr bwMode="auto">
            <a:xfrm>
              <a:off x="5076" y="2341"/>
              <a:ext cx="2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116"/>
            <p:cNvSpPr>
              <a:spLocks noChangeShapeType="1"/>
            </p:cNvSpPr>
            <p:nvPr/>
          </p:nvSpPr>
          <p:spPr bwMode="auto">
            <a:xfrm>
              <a:off x="2086" y="2117"/>
              <a:ext cx="2809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117"/>
            <p:cNvSpPr>
              <a:spLocks noChangeShapeType="1"/>
            </p:cNvSpPr>
            <p:nvPr/>
          </p:nvSpPr>
          <p:spPr bwMode="auto">
            <a:xfrm flipV="1">
              <a:off x="2086" y="2341"/>
              <a:ext cx="2809" cy="3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6" name="Group 118"/>
            <p:cNvGrpSpPr/>
            <p:nvPr/>
          </p:nvGrpSpPr>
          <p:grpSpPr bwMode="auto">
            <a:xfrm>
              <a:off x="1993" y="2117"/>
              <a:ext cx="93" cy="230"/>
              <a:chOff x="0" y="0"/>
              <a:chExt cx="20000" cy="20001"/>
            </a:xfrm>
          </p:grpSpPr>
          <p:sp>
            <p:nvSpPr>
              <p:cNvPr id="78" name="Line 119"/>
              <p:cNvSpPr>
                <a:spLocks noChangeShapeType="1"/>
              </p:cNvSpPr>
              <p:nvPr/>
            </p:nvSpPr>
            <p:spPr bwMode="auto">
              <a:xfrm flipH="1">
                <a:off x="25" y="0"/>
                <a:ext cx="20011" cy="1000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Line 120"/>
              <p:cNvSpPr>
                <a:spLocks noChangeShapeType="1"/>
              </p:cNvSpPr>
              <p:nvPr/>
            </p:nvSpPr>
            <p:spPr bwMode="auto">
              <a:xfrm flipH="1" flipV="1">
                <a:off x="25" y="10000"/>
                <a:ext cx="20011" cy="10001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7" name="Group 121"/>
            <p:cNvGrpSpPr/>
            <p:nvPr/>
          </p:nvGrpSpPr>
          <p:grpSpPr bwMode="auto">
            <a:xfrm>
              <a:off x="1901" y="2117"/>
              <a:ext cx="93" cy="230"/>
              <a:chOff x="0" y="0"/>
              <a:chExt cx="20000" cy="19999"/>
            </a:xfrm>
          </p:grpSpPr>
          <p:sp>
            <p:nvSpPr>
              <p:cNvPr id="76" name="Line 122"/>
              <p:cNvSpPr>
                <a:spLocks noChangeShapeType="1"/>
              </p:cNvSpPr>
              <p:nvPr/>
            </p:nvSpPr>
            <p:spPr bwMode="auto">
              <a:xfrm>
                <a:off x="14" y="0"/>
                <a:ext cx="20011" cy="9999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Line 123"/>
              <p:cNvSpPr>
                <a:spLocks noChangeShapeType="1"/>
              </p:cNvSpPr>
              <p:nvPr/>
            </p:nvSpPr>
            <p:spPr bwMode="auto">
              <a:xfrm flipV="1">
                <a:off x="14" y="9999"/>
                <a:ext cx="20011" cy="1000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" name="Line 124"/>
            <p:cNvSpPr>
              <a:spLocks noChangeShapeType="1"/>
            </p:cNvSpPr>
            <p:nvPr/>
          </p:nvSpPr>
          <p:spPr bwMode="auto">
            <a:xfrm>
              <a:off x="1814" y="46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125"/>
            <p:cNvSpPr>
              <a:spLocks noChangeShapeType="1"/>
            </p:cNvSpPr>
            <p:nvPr/>
          </p:nvSpPr>
          <p:spPr bwMode="auto">
            <a:xfrm>
              <a:off x="4808" y="46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126"/>
            <p:cNvSpPr>
              <a:spLocks noChangeShapeType="1"/>
            </p:cNvSpPr>
            <p:nvPr/>
          </p:nvSpPr>
          <p:spPr bwMode="auto">
            <a:xfrm flipH="1">
              <a:off x="1905" y="137"/>
              <a:ext cx="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127"/>
            <p:cNvSpPr>
              <a:spLocks noChangeShapeType="1"/>
            </p:cNvSpPr>
            <p:nvPr/>
          </p:nvSpPr>
          <p:spPr bwMode="auto">
            <a:xfrm>
              <a:off x="4037" y="137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Text Box 128"/>
            <p:cNvSpPr txBox="1">
              <a:spLocks noChangeArrowheads="1"/>
            </p:cNvSpPr>
            <p:nvPr/>
          </p:nvSpPr>
          <p:spPr bwMode="auto">
            <a:xfrm>
              <a:off x="2585" y="0"/>
              <a:ext cx="145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99"/>
                  </a:solidFill>
                </a:rPr>
                <a:t>一个总线周期</a:t>
              </a:r>
            </a:p>
          </p:txBody>
        </p:sp>
      </p:grpSp>
      <p:sp>
        <p:nvSpPr>
          <p:cNvPr id="130" name="AutoShape 12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11713634" y="6497638"/>
            <a:ext cx="478367" cy="360362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 Box 54"/>
          <p:cNvSpPr txBox="1">
            <a:spLocks noChangeArrowheads="1"/>
          </p:cNvSpPr>
          <p:nvPr/>
        </p:nvSpPr>
        <p:spPr bwMode="gray">
          <a:xfrm>
            <a:off x="2351584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8086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总线操作时序图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2"/>
          <p:cNvSpPr>
            <a:spLocks noChangeArrowheads="1"/>
          </p:cNvSpPr>
          <p:nvPr/>
        </p:nvSpPr>
        <p:spPr bwMode="auto">
          <a:xfrm>
            <a:off x="3645973" y="792288"/>
            <a:ext cx="4593167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rgbClr val="4A291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主要内容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738944" y="3356768"/>
            <a:ext cx="5143536" cy="158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6"/>
          <p:cNvSpPr txBox="1"/>
          <p:nvPr/>
        </p:nvSpPr>
        <p:spPr>
          <a:xfrm>
            <a:off x="4225296" y="2291695"/>
            <a:ext cx="38343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en-US" sz="3600" b="1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基金资助概况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Box 10"/>
          <p:cNvSpPr txBox="1"/>
          <p:nvPr/>
        </p:nvSpPr>
        <p:spPr>
          <a:xfrm>
            <a:off x="4215166" y="2297715"/>
            <a:ext cx="526521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一、总线技术</a:t>
            </a:r>
            <a:endParaRPr lang="zh-CN" altLang="en-US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381356" y="1689436"/>
            <a:ext cx="6963116" cy="113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0"/>
          <p:cNvSpPr txBox="1"/>
          <p:nvPr/>
        </p:nvSpPr>
        <p:spPr>
          <a:xfrm>
            <a:off x="4225296" y="3573016"/>
            <a:ext cx="5831144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二、</a:t>
            </a:r>
            <a:r>
              <a:rPr lang="en-US" altLang="zh-CN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80X86</a:t>
            </a:r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的引脚及时序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4225296" y="4747210"/>
            <a:ext cx="53990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三、微机系统总线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522" y="1500174"/>
            <a:ext cx="2757488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9522" y="3786189"/>
            <a:ext cx="2725574" cy="173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med" advClick="0" advTm="0"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2"/>
          <p:cNvSpPr>
            <a:spLocks noChangeArrowheads="1"/>
          </p:cNvSpPr>
          <p:nvPr/>
        </p:nvSpPr>
        <p:spPr bwMode="auto">
          <a:xfrm>
            <a:off x="3645973" y="792288"/>
            <a:ext cx="4593167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rgbClr val="4A291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主要内容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738944" y="3356768"/>
            <a:ext cx="5143536" cy="158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对角圆角矩形 72"/>
          <p:cNvSpPr/>
          <p:nvPr/>
        </p:nvSpPr>
        <p:spPr>
          <a:xfrm>
            <a:off x="3667108" y="3422160"/>
            <a:ext cx="6533348" cy="87093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381356" y="1689436"/>
            <a:ext cx="6963116" cy="113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0"/>
          <p:cNvSpPr txBox="1"/>
          <p:nvPr/>
        </p:nvSpPr>
        <p:spPr>
          <a:xfrm>
            <a:off x="4225296" y="3573016"/>
            <a:ext cx="611917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二、</a:t>
            </a:r>
            <a:r>
              <a:rPr lang="en-US" altLang="zh-CN" sz="3600" b="1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80X86</a:t>
            </a:r>
            <a:r>
              <a:rPr lang="zh-CN" altLang="en-US" sz="3600" b="1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的引脚及时序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4225296" y="4747210"/>
            <a:ext cx="561512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三、微机系统总线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4215166" y="2297715"/>
            <a:ext cx="5193202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一、总线技术</a:t>
            </a:r>
            <a:endParaRPr lang="zh-CN" altLang="en-US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522" y="1500174"/>
            <a:ext cx="2757488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9522" y="3786189"/>
            <a:ext cx="2725574" cy="173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44624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5.2 8086</a:t>
            </a:r>
            <a:r>
              <a:rPr lang="zh-CN" altLang="en-US" dirty="0">
                <a:solidFill>
                  <a:schemeClr val="bg1"/>
                </a:solidFill>
              </a:rPr>
              <a:t>的引脚信号</a:t>
            </a:r>
          </a:p>
        </p:txBody>
      </p:sp>
      <p:sp>
        <p:nvSpPr>
          <p:cNvPr id="52" name="内容占位符 51"/>
          <p:cNvSpPr>
            <a:spLocks noGrp="1"/>
          </p:cNvSpPr>
          <p:nvPr>
            <p:ph idx="1"/>
          </p:nvPr>
        </p:nvSpPr>
        <p:spPr>
          <a:xfrm>
            <a:off x="983431" y="1124744"/>
            <a:ext cx="10656119" cy="20843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8086/8088 CPU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共有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个引脚。由于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8088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的外部数据总线为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位，而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8086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，因此，二者的外部引脚功能并不完全相同。</a:t>
            </a:r>
          </a:p>
        </p:txBody>
      </p:sp>
      <p:pic>
        <p:nvPicPr>
          <p:cNvPr id="53" name="Picture 51" descr="8088CPU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2024" y="3548112"/>
            <a:ext cx="4248472" cy="235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对角圆角矩形 4"/>
          <p:cNvSpPr/>
          <p:nvPr/>
        </p:nvSpPr>
        <p:spPr>
          <a:xfrm>
            <a:off x="952464" y="71414"/>
            <a:ext cx="7215238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5.2 8086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的引脚信号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51" descr="8088CPU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72033" y="4292600"/>
            <a:ext cx="25400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标题 40"/>
          <p:cNvSpPr>
            <a:spLocks noGrp="1"/>
          </p:cNvSpPr>
          <p:nvPr>
            <p:ph type="title"/>
          </p:nvPr>
        </p:nvSpPr>
        <p:spPr>
          <a:xfrm>
            <a:off x="908051" y="44624"/>
            <a:ext cx="10397067" cy="839788"/>
          </a:xfrm>
        </p:spPr>
        <p:txBody>
          <a:bodyPr/>
          <a:lstStyle/>
          <a:p>
            <a:r>
              <a:rPr lang="zh-CN" altLang="zh-CN" dirty="0" smtClean="0">
                <a:solidFill>
                  <a:schemeClr val="bg1"/>
                </a:solidFill>
              </a:rPr>
              <a:t>8086</a:t>
            </a:r>
            <a:r>
              <a:rPr lang="zh-CN" altLang="en-US" dirty="0" smtClean="0">
                <a:solidFill>
                  <a:schemeClr val="bg1"/>
                </a:solidFill>
              </a:rPr>
              <a:t>的引脚图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Text Box 54"/>
          <p:cNvSpPr txBox="1">
            <a:spLocks noChangeArrowheads="1"/>
          </p:cNvSpPr>
          <p:nvPr/>
        </p:nvSpPr>
        <p:spPr bwMode="gray">
          <a:xfrm>
            <a:off x="2351584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8086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的引脚图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489920" y="1250950"/>
            <a:ext cx="6638528" cy="5058370"/>
            <a:chOff x="3489920" y="1250950"/>
            <a:chExt cx="5486400" cy="4879975"/>
          </a:xfrm>
        </p:grpSpPr>
        <p:sp>
          <p:nvSpPr>
            <p:cNvPr id="42" name="Line 3"/>
            <p:cNvSpPr>
              <a:spLocks noChangeShapeType="1"/>
            </p:cNvSpPr>
            <p:nvPr/>
          </p:nvSpPr>
          <p:spPr bwMode="auto">
            <a:xfrm>
              <a:off x="6156920" y="3430588"/>
              <a:ext cx="609600" cy="0"/>
            </a:xfrm>
            <a:prstGeom prst="line">
              <a:avLst/>
            </a:prstGeom>
            <a:noFill/>
            <a:ln w="12700" cmpd="sng">
              <a:solidFill>
                <a:srgbClr val="969696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Line 4"/>
            <p:cNvSpPr>
              <a:spLocks noChangeShapeType="1"/>
            </p:cNvSpPr>
            <p:nvPr/>
          </p:nvSpPr>
          <p:spPr bwMode="auto">
            <a:xfrm>
              <a:off x="6156920" y="3646488"/>
              <a:ext cx="609600" cy="0"/>
            </a:xfrm>
            <a:prstGeom prst="line">
              <a:avLst/>
            </a:prstGeom>
            <a:noFill/>
            <a:ln w="12700" cmpd="sng">
              <a:solidFill>
                <a:srgbClr val="969696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Line 5"/>
            <p:cNvSpPr>
              <a:spLocks noChangeShapeType="1"/>
            </p:cNvSpPr>
            <p:nvPr/>
          </p:nvSpPr>
          <p:spPr bwMode="auto">
            <a:xfrm>
              <a:off x="6156920" y="3862388"/>
              <a:ext cx="609600" cy="0"/>
            </a:xfrm>
            <a:prstGeom prst="line">
              <a:avLst/>
            </a:prstGeom>
            <a:noFill/>
            <a:ln w="12700" cmpd="sng">
              <a:solidFill>
                <a:srgbClr val="969696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Line 6"/>
            <p:cNvSpPr>
              <a:spLocks noChangeShapeType="1"/>
            </p:cNvSpPr>
            <p:nvPr/>
          </p:nvSpPr>
          <p:spPr bwMode="auto">
            <a:xfrm>
              <a:off x="6156920" y="4149725"/>
              <a:ext cx="609600" cy="0"/>
            </a:xfrm>
            <a:prstGeom prst="line">
              <a:avLst/>
            </a:prstGeom>
            <a:noFill/>
            <a:ln w="12700" cmpd="sng">
              <a:solidFill>
                <a:srgbClr val="969696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Line 7"/>
            <p:cNvSpPr>
              <a:spLocks noChangeShapeType="1"/>
            </p:cNvSpPr>
            <p:nvPr/>
          </p:nvSpPr>
          <p:spPr bwMode="auto">
            <a:xfrm>
              <a:off x="6156920" y="4365625"/>
              <a:ext cx="609600" cy="0"/>
            </a:xfrm>
            <a:prstGeom prst="line">
              <a:avLst/>
            </a:prstGeom>
            <a:noFill/>
            <a:ln w="12700" cmpd="sng">
              <a:solidFill>
                <a:srgbClr val="969696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Line 8"/>
            <p:cNvSpPr>
              <a:spLocks noChangeShapeType="1"/>
            </p:cNvSpPr>
            <p:nvPr/>
          </p:nvSpPr>
          <p:spPr bwMode="auto">
            <a:xfrm>
              <a:off x="6156920" y="4581525"/>
              <a:ext cx="609600" cy="0"/>
            </a:xfrm>
            <a:prstGeom prst="line">
              <a:avLst/>
            </a:prstGeom>
            <a:noFill/>
            <a:ln w="12700" cmpd="sng">
              <a:solidFill>
                <a:srgbClr val="969696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>
              <a:off x="6156920" y="4797425"/>
              <a:ext cx="609600" cy="0"/>
            </a:xfrm>
            <a:prstGeom prst="line">
              <a:avLst/>
            </a:prstGeom>
            <a:noFill/>
            <a:ln w="12700" cmpd="sng">
              <a:solidFill>
                <a:srgbClr val="969696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6156920" y="5013325"/>
              <a:ext cx="609600" cy="0"/>
            </a:xfrm>
            <a:prstGeom prst="line">
              <a:avLst/>
            </a:prstGeom>
            <a:noFill/>
            <a:ln w="12700" cmpd="sng">
              <a:solidFill>
                <a:srgbClr val="969696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6156920" y="5302250"/>
              <a:ext cx="609600" cy="0"/>
            </a:xfrm>
            <a:prstGeom prst="line">
              <a:avLst/>
            </a:prstGeom>
            <a:noFill/>
            <a:ln w="12700" cmpd="sng">
              <a:solidFill>
                <a:srgbClr val="969696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Line 12"/>
            <p:cNvSpPr>
              <a:spLocks noChangeShapeType="1"/>
            </p:cNvSpPr>
            <p:nvPr/>
          </p:nvSpPr>
          <p:spPr bwMode="auto">
            <a:xfrm>
              <a:off x="6156920" y="5518150"/>
              <a:ext cx="609600" cy="0"/>
            </a:xfrm>
            <a:prstGeom prst="line">
              <a:avLst/>
            </a:prstGeom>
            <a:noFill/>
            <a:ln w="12700" cmpd="sng">
              <a:solidFill>
                <a:srgbClr val="969696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Line 13"/>
            <p:cNvSpPr>
              <a:spLocks noChangeShapeType="1"/>
            </p:cNvSpPr>
            <p:nvPr/>
          </p:nvSpPr>
          <p:spPr bwMode="auto">
            <a:xfrm>
              <a:off x="6156920" y="5734050"/>
              <a:ext cx="609600" cy="0"/>
            </a:xfrm>
            <a:prstGeom prst="line">
              <a:avLst/>
            </a:prstGeom>
            <a:noFill/>
            <a:ln w="12700" cmpd="sng">
              <a:solidFill>
                <a:srgbClr val="969696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" name="Line 14"/>
            <p:cNvSpPr>
              <a:spLocks noChangeShapeType="1"/>
            </p:cNvSpPr>
            <p:nvPr/>
          </p:nvSpPr>
          <p:spPr bwMode="auto">
            <a:xfrm>
              <a:off x="6156920" y="5949950"/>
              <a:ext cx="609600" cy="0"/>
            </a:xfrm>
            <a:prstGeom prst="line">
              <a:avLst/>
            </a:prstGeom>
            <a:noFill/>
            <a:ln w="12700" cmpd="sng">
              <a:solidFill>
                <a:srgbClr val="969696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90" name="Group 15"/>
            <p:cNvGrpSpPr/>
            <p:nvPr/>
          </p:nvGrpSpPr>
          <p:grpSpPr bwMode="auto">
            <a:xfrm>
              <a:off x="3489920" y="1250950"/>
              <a:ext cx="5486400" cy="4879975"/>
              <a:chOff x="0" y="0"/>
              <a:chExt cx="3456" cy="3074"/>
            </a:xfrm>
          </p:grpSpPr>
          <p:sp>
            <p:nvSpPr>
              <p:cNvPr id="91" name="Line 16"/>
              <p:cNvSpPr>
                <a:spLocks noChangeShapeType="1"/>
              </p:cNvSpPr>
              <p:nvPr/>
            </p:nvSpPr>
            <p:spPr bwMode="auto">
              <a:xfrm>
                <a:off x="1680" y="127"/>
                <a:ext cx="384" cy="0"/>
              </a:xfrm>
              <a:prstGeom prst="line">
                <a:avLst/>
              </a:prstGeom>
              <a:noFill/>
              <a:ln w="12700" cmpd="sng">
                <a:solidFill>
                  <a:srgbClr val="969696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Line 17"/>
              <p:cNvSpPr>
                <a:spLocks noChangeShapeType="1"/>
              </p:cNvSpPr>
              <p:nvPr/>
            </p:nvSpPr>
            <p:spPr bwMode="auto">
              <a:xfrm>
                <a:off x="1680" y="263"/>
                <a:ext cx="384" cy="0"/>
              </a:xfrm>
              <a:prstGeom prst="line">
                <a:avLst/>
              </a:prstGeom>
              <a:noFill/>
              <a:ln w="12700" cmpd="sng">
                <a:solidFill>
                  <a:srgbClr val="969696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" name="Line 18"/>
              <p:cNvSpPr>
                <a:spLocks noChangeShapeType="1"/>
              </p:cNvSpPr>
              <p:nvPr/>
            </p:nvSpPr>
            <p:spPr bwMode="auto">
              <a:xfrm>
                <a:off x="1680" y="399"/>
                <a:ext cx="384" cy="0"/>
              </a:xfrm>
              <a:prstGeom prst="line">
                <a:avLst/>
              </a:prstGeom>
              <a:noFill/>
              <a:ln w="12700" cmpd="sng">
                <a:solidFill>
                  <a:srgbClr val="969696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4" name="Line 19"/>
              <p:cNvSpPr>
                <a:spLocks noChangeShapeType="1"/>
              </p:cNvSpPr>
              <p:nvPr/>
            </p:nvSpPr>
            <p:spPr bwMode="auto">
              <a:xfrm>
                <a:off x="1680" y="535"/>
                <a:ext cx="384" cy="0"/>
              </a:xfrm>
              <a:prstGeom prst="line">
                <a:avLst/>
              </a:prstGeom>
              <a:noFill/>
              <a:ln w="12700" cmpd="sng">
                <a:solidFill>
                  <a:srgbClr val="969696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" name="Line 20"/>
              <p:cNvSpPr>
                <a:spLocks noChangeShapeType="1"/>
              </p:cNvSpPr>
              <p:nvPr/>
            </p:nvSpPr>
            <p:spPr bwMode="auto">
              <a:xfrm>
                <a:off x="1680" y="716"/>
                <a:ext cx="384" cy="0"/>
              </a:xfrm>
              <a:prstGeom prst="line">
                <a:avLst/>
              </a:prstGeom>
              <a:noFill/>
              <a:ln w="12700" cmpd="sng">
                <a:solidFill>
                  <a:srgbClr val="969696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6" name="Line 21"/>
              <p:cNvSpPr>
                <a:spLocks noChangeShapeType="1"/>
              </p:cNvSpPr>
              <p:nvPr/>
            </p:nvSpPr>
            <p:spPr bwMode="auto">
              <a:xfrm>
                <a:off x="1680" y="852"/>
                <a:ext cx="384" cy="0"/>
              </a:xfrm>
              <a:prstGeom prst="line">
                <a:avLst/>
              </a:prstGeom>
              <a:noFill/>
              <a:ln w="12700" cmpd="sng">
                <a:solidFill>
                  <a:srgbClr val="969696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" name="Line 22"/>
              <p:cNvSpPr>
                <a:spLocks noChangeShapeType="1"/>
              </p:cNvSpPr>
              <p:nvPr/>
            </p:nvSpPr>
            <p:spPr bwMode="auto">
              <a:xfrm>
                <a:off x="1680" y="988"/>
                <a:ext cx="384" cy="0"/>
              </a:xfrm>
              <a:prstGeom prst="line">
                <a:avLst/>
              </a:prstGeom>
              <a:noFill/>
              <a:ln w="12700" cmpd="sng">
                <a:solidFill>
                  <a:srgbClr val="969696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" name="Line 23"/>
              <p:cNvSpPr>
                <a:spLocks noChangeShapeType="1"/>
              </p:cNvSpPr>
              <p:nvPr/>
            </p:nvSpPr>
            <p:spPr bwMode="auto">
              <a:xfrm>
                <a:off x="1680" y="1124"/>
                <a:ext cx="384" cy="0"/>
              </a:xfrm>
              <a:prstGeom prst="line">
                <a:avLst/>
              </a:prstGeom>
              <a:noFill/>
              <a:ln w="12700" cmpd="sng">
                <a:solidFill>
                  <a:srgbClr val="969696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99" name="Group 24"/>
              <p:cNvGrpSpPr/>
              <p:nvPr/>
            </p:nvGrpSpPr>
            <p:grpSpPr bwMode="auto">
              <a:xfrm>
                <a:off x="0" y="0"/>
                <a:ext cx="3456" cy="3074"/>
                <a:chOff x="0" y="0"/>
                <a:chExt cx="3456" cy="3074"/>
              </a:xfrm>
            </p:grpSpPr>
            <p:sp>
              <p:nvSpPr>
                <p:cNvPr id="100" name="Rectangle 25"/>
                <p:cNvSpPr>
                  <a:spLocks noChangeArrowheads="1"/>
                </p:cNvSpPr>
                <p:nvPr/>
              </p:nvSpPr>
              <p:spPr bwMode="auto">
                <a:xfrm>
                  <a:off x="768" y="0"/>
                  <a:ext cx="912" cy="302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zh-CN" altLang="zh-CN" b="1">
                    <a:solidFill>
                      <a:schemeClr val="hlink"/>
                    </a:solidFill>
                    <a:effectLst/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768" y="48"/>
                  <a:ext cx="240" cy="29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1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2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3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4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5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6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7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8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9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10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11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12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13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14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15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16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17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18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19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20</a:t>
                  </a:r>
                </a:p>
              </p:txBody>
            </p:sp>
            <p:sp>
              <p:nvSpPr>
                <p:cNvPr id="10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440" y="48"/>
                  <a:ext cx="240" cy="29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40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39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38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37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36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35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34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33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32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31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30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29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28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27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26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25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24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23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22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21</a:t>
                  </a:r>
                </a:p>
              </p:txBody>
            </p:sp>
            <p:sp>
              <p:nvSpPr>
                <p:cNvPr id="103" name="Line 28"/>
                <p:cNvSpPr>
                  <a:spLocks noChangeShapeType="1"/>
                </p:cNvSpPr>
                <p:nvPr/>
              </p:nvSpPr>
              <p:spPr bwMode="auto">
                <a:xfrm>
                  <a:off x="384" y="96"/>
                  <a:ext cx="384" cy="0"/>
                </a:xfrm>
                <a:prstGeom prst="line">
                  <a:avLst/>
                </a:prstGeom>
                <a:noFill/>
                <a:ln w="12700" cmpd="sng">
                  <a:solidFill>
                    <a:srgbClr val="969696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4" name="Line 29"/>
                <p:cNvSpPr>
                  <a:spLocks noChangeShapeType="1"/>
                </p:cNvSpPr>
                <p:nvPr/>
              </p:nvSpPr>
              <p:spPr bwMode="auto">
                <a:xfrm>
                  <a:off x="384" y="240"/>
                  <a:ext cx="384" cy="0"/>
                </a:xfrm>
                <a:prstGeom prst="line">
                  <a:avLst/>
                </a:prstGeom>
                <a:noFill/>
                <a:ln w="12700" cmpd="sng">
                  <a:solidFill>
                    <a:srgbClr val="969696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5" name="Line 30"/>
                <p:cNvSpPr>
                  <a:spLocks noChangeShapeType="1"/>
                </p:cNvSpPr>
                <p:nvPr/>
              </p:nvSpPr>
              <p:spPr bwMode="auto">
                <a:xfrm>
                  <a:off x="384" y="384"/>
                  <a:ext cx="384" cy="0"/>
                </a:xfrm>
                <a:prstGeom prst="line">
                  <a:avLst/>
                </a:prstGeom>
                <a:noFill/>
                <a:ln w="12700" cmpd="sng">
                  <a:solidFill>
                    <a:srgbClr val="969696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6" name="Line 31"/>
                <p:cNvSpPr>
                  <a:spLocks noChangeShapeType="1"/>
                </p:cNvSpPr>
                <p:nvPr/>
              </p:nvSpPr>
              <p:spPr bwMode="auto">
                <a:xfrm>
                  <a:off x="384" y="528"/>
                  <a:ext cx="384" cy="0"/>
                </a:xfrm>
                <a:prstGeom prst="line">
                  <a:avLst/>
                </a:prstGeom>
                <a:noFill/>
                <a:ln w="12700" cmpd="sng">
                  <a:solidFill>
                    <a:srgbClr val="969696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7" name="Line 32"/>
                <p:cNvSpPr>
                  <a:spLocks noChangeShapeType="1"/>
                </p:cNvSpPr>
                <p:nvPr/>
              </p:nvSpPr>
              <p:spPr bwMode="auto">
                <a:xfrm>
                  <a:off x="384" y="672"/>
                  <a:ext cx="384" cy="0"/>
                </a:xfrm>
                <a:prstGeom prst="line">
                  <a:avLst/>
                </a:prstGeom>
                <a:noFill/>
                <a:ln w="12700" cmpd="sng">
                  <a:solidFill>
                    <a:srgbClr val="969696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8" name="Line 33"/>
                <p:cNvSpPr>
                  <a:spLocks noChangeShapeType="1"/>
                </p:cNvSpPr>
                <p:nvPr/>
              </p:nvSpPr>
              <p:spPr bwMode="auto">
                <a:xfrm>
                  <a:off x="384" y="816"/>
                  <a:ext cx="384" cy="0"/>
                </a:xfrm>
                <a:prstGeom prst="line">
                  <a:avLst/>
                </a:prstGeom>
                <a:noFill/>
                <a:ln w="12700" cmpd="sng">
                  <a:solidFill>
                    <a:srgbClr val="969696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9" name="Line 34"/>
                <p:cNvSpPr>
                  <a:spLocks noChangeShapeType="1"/>
                </p:cNvSpPr>
                <p:nvPr/>
              </p:nvSpPr>
              <p:spPr bwMode="auto">
                <a:xfrm>
                  <a:off x="384" y="960"/>
                  <a:ext cx="384" cy="0"/>
                </a:xfrm>
                <a:prstGeom prst="line">
                  <a:avLst/>
                </a:prstGeom>
                <a:noFill/>
                <a:ln w="12700" cmpd="sng">
                  <a:solidFill>
                    <a:srgbClr val="969696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0" name="Line 35"/>
                <p:cNvSpPr>
                  <a:spLocks noChangeShapeType="1"/>
                </p:cNvSpPr>
                <p:nvPr/>
              </p:nvSpPr>
              <p:spPr bwMode="auto">
                <a:xfrm>
                  <a:off x="384" y="1104"/>
                  <a:ext cx="384" cy="0"/>
                </a:xfrm>
                <a:prstGeom prst="line">
                  <a:avLst/>
                </a:prstGeom>
                <a:noFill/>
                <a:ln w="12700" cmpd="sng">
                  <a:solidFill>
                    <a:srgbClr val="969696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1" name="Line 36"/>
                <p:cNvSpPr>
                  <a:spLocks noChangeShapeType="1"/>
                </p:cNvSpPr>
                <p:nvPr/>
              </p:nvSpPr>
              <p:spPr bwMode="auto">
                <a:xfrm>
                  <a:off x="384" y="1296"/>
                  <a:ext cx="384" cy="0"/>
                </a:xfrm>
                <a:prstGeom prst="line">
                  <a:avLst/>
                </a:prstGeom>
                <a:noFill/>
                <a:ln w="12700" cmpd="sng">
                  <a:solidFill>
                    <a:srgbClr val="969696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2" name="Line 37"/>
                <p:cNvSpPr>
                  <a:spLocks noChangeShapeType="1"/>
                </p:cNvSpPr>
                <p:nvPr/>
              </p:nvSpPr>
              <p:spPr bwMode="auto">
                <a:xfrm>
                  <a:off x="384" y="1440"/>
                  <a:ext cx="384" cy="0"/>
                </a:xfrm>
                <a:prstGeom prst="line">
                  <a:avLst/>
                </a:prstGeom>
                <a:noFill/>
                <a:ln w="12700" cmpd="sng">
                  <a:solidFill>
                    <a:srgbClr val="969696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" name="Line 38"/>
                <p:cNvSpPr>
                  <a:spLocks noChangeShapeType="1"/>
                </p:cNvSpPr>
                <p:nvPr/>
              </p:nvSpPr>
              <p:spPr bwMode="auto">
                <a:xfrm>
                  <a:off x="384" y="1584"/>
                  <a:ext cx="384" cy="0"/>
                </a:xfrm>
                <a:prstGeom prst="line">
                  <a:avLst/>
                </a:prstGeom>
                <a:noFill/>
                <a:ln w="12700" cmpd="sng">
                  <a:solidFill>
                    <a:srgbClr val="969696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" name="Line 39"/>
                <p:cNvSpPr>
                  <a:spLocks noChangeShapeType="1"/>
                </p:cNvSpPr>
                <p:nvPr/>
              </p:nvSpPr>
              <p:spPr bwMode="auto">
                <a:xfrm>
                  <a:off x="384" y="1728"/>
                  <a:ext cx="384" cy="0"/>
                </a:xfrm>
                <a:prstGeom prst="line">
                  <a:avLst/>
                </a:prstGeom>
                <a:noFill/>
                <a:ln w="12700" cmpd="sng">
                  <a:solidFill>
                    <a:srgbClr val="969696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5" name="Line 40"/>
                <p:cNvSpPr>
                  <a:spLocks noChangeShapeType="1"/>
                </p:cNvSpPr>
                <p:nvPr/>
              </p:nvSpPr>
              <p:spPr bwMode="auto">
                <a:xfrm>
                  <a:off x="384" y="1872"/>
                  <a:ext cx="384" cy="0"/>
                </a:xfrm>
                <a:prstGeom prst="line">
                  <a:avLst/>
                </a:prstGeom>
                <a:noFill/>
                <a:ln w="12700" cmpd="sng">
                  <a:solidFill>
                    <a:srgbClr val="969696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6" name="Line 41"/>
                <p:cNvSpPr>
                  <a:spLocks noChangeShapeType="1"/>
                </p:cNvSpPr>
                <p:nvPr/>
              </p:nvSpPr>
              <p:spPr bwMode="auto">
                <a:xfrm>
                  <a:off x="384" y="2016"/>
                  <a:ext cx="384" cy="0"/>
                </a:xfrm>
                <a:prstGeom prst="line">
                  <a:avLst/>
                </a:prstGeom>
                <a:noFill/>
                <a:ln w="12700" cmpd="sng">
                  <a:solidFill>
                    <a:srgbClr val="969696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7" name="Line 42"/>
                <p:cNvSpPr>
                  <a:spLocks noChangeShapeType="1"/>
                </p:cNvSpPr>
                <p:nvPr/>
              </p:nvSpPr>
              <p:spPr bwMode="auto">
                <a:xfrm>
                  <a:off x="384" y="2160"/>
                  <a:ext cx="384" cy="0"/>
                </a:xfrm>
                <a:prstGeom prst="line">
                  <a:avLst/>
                </a:prstGeom>
                <a:noFill/>
                <a:ln w="12700" cmpd="sng">
                  <a:solidFill>
                    <a:srgbClr val="969696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8" name="Line 43"/>
                <p:cNvSpPr>
                  <a:spLocks noChangeShapeType="1"/>
                </p:cNvSpPr>
                <p:nvPr/>
              </p:nvSpPr>
              <p:spPr bwMode="auto">
                <a:xfrm>
                  <a:off x="384" y="2304"/>
                  <a:ext cx="384" cy="0"/>
                </a:xfrm>
                <a:prstGeom prst="line">
                  <a:avLst/>
                </a:prstGeom>
                <a:noFill/>
                <a:ln w="12700" cmpd="sng">
                  <a:solidFill>
                    <a:srgbClr val="969696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9" name="Line 44"/>
                <p:cNvSpPr>
                  <a:spLocks noChangeShapeType="1"/>
                </p:cNvSpPr>
                <p:nvPr/>
              </p:nvSpPr>
              <p:spPr bwMode="auto">
                <a:xfrm>
                  <a:off x="384" y="2448"/>
                  <a:ext cx="384" cy="0"/>
                </a:xfrm>
                <a:prstGeom prst="line">
                  <a:avLst/>
                </a:prstGeom>
                <a:noFill/>
                <a:ln w="12700" cmpd="sng">
                  <a:solidFill>
                    <a:srgbClr val="969696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0" name="Line 45"/>
                <p:cNvSpPr>
                  <a:spLocks noChangeShapeType="1"/>
                </p:cNvSpPr>
                <p:nvPr/>
              </p:nvSpPr>
              <p:spPr bwMode="auto">
                <a:xfrm>
                  <a:off x="384" y="2592"/>
                  <a:ext cx="384" cy="0"/>
                </a:xfrm>
                <a:prstGeom prst="line">
                  <a:avLst/>
                </a:prstGeom>
                <a:noFill/>
                <a:ln w="12700" cmpd="sng">
                  <a:solidFill>
                    <a:srgbClr val="969696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1" name="Line 46"/>
                <p:cNvSpPr>
                  <a:spLocks noChangeShapeType="1"/>
                </p:cNvSpPr>
                <p:nvPr/>
              </p:nvSpPr>
              <p:spPr bwMode="auto">
                <a:xfrm>
                  <a:off x="384" y="2736"/>
                  <a:ext cx="384" cy="0"/>
                </a:xfrm>
                <a:prstGeom prst="line">
                  <a:avLst/>
                </a:prstGeom>
                <a:noFill/>
                <a:ln w="12700" cmpd="sng">
                  <a:solidFill>
                    <a:srgbClr val="969696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2" name="Line 47"/>
                <p:cNvSpPr>
                  <a:spLocks noChangeShapeType="1"/>
                </p:cNvSpPr>
                <p:nvPr/>
              </p:nvSpPr>
              <p:spPr bwMode="auto">
                <a:xfrm>
                  <a:off x="384" y="2880"/>
                  <a:ext cx="384" cy="0"/>
                </a:xfrm>
                <a:prstGeom prst="line">
                  <a:avLst/>
                </a:prstGeom>
                <a:noFill/>
                <a:ln w="12700" cmpd="sng">
                  <a:solidFill>
                    <a:srgbClr val="969696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432" cy="30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b="1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 </a:t>
                  </a:r>
                  <a:r>
                    <a:rPr lang="zh-CN" altLang="zh-CN" sz="1400" b="1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GND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  AD</a:t>
                  </a:r>
                  <a:r>
                    <a:rPr lang="zh-CN" altLang="zh-CN" sz="1600" b="1" baseline="-1600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14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  AD</a:t>
                  </a:r>
                  <a:r>
                    <a:rPr lang="zh-CN" altLang="zh-CN" sz="1600" b="1" baseline="-1600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13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  AD</a:t>
                  </a:r>
                  <a:r>
                    <a:rPr lang="zh-CN" altLang="zh-CN" sz="1600" b="1" baseline="-1600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12</a:t>
                  </a:r>
                  <a:endParaRPr lang="zh-CN" altLang="zh-CN" sz="1400" b="1" baseline="-2000">
                    <a:solidFill>
                      <a:srgbClr val="000099"/>
                    </a:solidFill>
                    <a:effectLst/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  AD</a:t>
                  </a:r>
                  <a:r>
                    <a:rPr lang="zh-CN" altLang="zh-CN" sz="1600" b="1" baseline="-1600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11</a:t>
                  </a:r>
                  <a:endParaRPr lang="zh-CN" altLang="zh-CN" sz="1400" b="1" baseline="-2000">
                    <a:solidFill>
                      <a:srgbClr val="000099"/>
                    </a:solidFill>
                    <a:effectLst/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  AD</a:t>
                  </a:r>
                  <a:r>
                    <a:rPr lang="zh-CN" altLang="zh-CN" sz="1600" b="1" baseline="-1600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10</a:t>
                  </a:r>
                  <a:endParaRPr lang="zh-CN" altLang="zh-CN" sz="1400" b="1" baseline="-2000">
                    <a:solidFill>
                      <a:srgbClr val="000099"/>
                    </a:solidFill>
                    <a:effectLst/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   AD</a:t>
                  </a:r>
                  <a:r>
                    <a:rPr lang="zh-CN" altLang="zh-CN" sz="1600" b="1" baseline="-1600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9</a:t>
                  </a:r>
                  <a:endParaRPr lang="zh-CN" altLang="zh-CN" sz="1400" b="1" baseline="-2000">
                    <a:solidFill>
                      <a:srgbClr val="000099"/>
                    </a:solidFill>
                    <a:effectLst/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   AD</a:t>
                  </a:r>
                  <a:r>
                    <a:rPr lang="zh-CN" altLang="zh-CN" sz="1600" b="1" baseline="-1600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8</a:t>
                  </a:r>
                  <a:endParaRPr lang="zh-CN" altLang="zh-CN" sz="1400" b="1" baseline="-2000">
                    <a:solidFill>
                      <a:srgbClr val="000099"/>
                    </a:solidFill>
                    <a:effectLst/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   AD</a:t>
                  </a:r>
                  <a:r>
                    <a:rPr lang="zh-CN" altLang="zh-CN" sz="1600" b="1" baseline="-1600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7</a:t>
                  </a:r>
                  <a:endParaRPr lang="zh-CN" altLang="zh-CN" sz="1400" b="1" baseline="-2000">
                    <a:solidFill>
                      <a:srgbClr val="000099"/>
                    </a:solidFill>
                    <a:effectLst/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   AD</a:t>
                  </a:r>
                  <a:r>
                    <a:rPr lang="zh-CN" altLang="zh-CN" sz="1600" b="1" baseline="-1600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6</a:t>
                  </a:r>
                  <a:endParaRPr lang="zh-CN" altLang="zh-CN" sz="1400" b="1" baseline="-2000">
                    <a:solidFill>
                      <a:srgbClr val="000099"/>
                    </a:solidFill>
                    <a:effectLst/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   AD</a:t>
                  </a:r>
                  <a:r>
                    <a:rPr lang="zh-CN" altLang="zh-CN" sz="1600" b="1" baseline="-1600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5</a:t>
                  </a:r>
                  <a:endParaRPr lang="zh-CN" altLang="zh-CN" sz="1400" b="1" baseline="-2000">
                    <a:solidFill>
                      <a:srgbClr val="000099"/>
                    </a:solidFill>
                    <a:effectLst/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   AD</a:t>
                  </a:r>
                  <a:r>
                    <a:rPr lang="zh-CN" altLang="zh-CN" sz="1600" b="1" baseline="-1600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4</a:t>
                  </a:r>
                  <a:endParaRPr lang="zh-CN" altLang="zh-CN" sz="1400" b="1" baseline="-2000">
                    <a:solidFill>
                      <a:srgbClr val="000099"/>
                    </a:solidFill>
                    <a:effectLst/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   AD</a:t>
                  </a:r>
                  <a:r>
                    <a:rPr lang="zh-CN" altLang="zh-CN" sz="1600" b="1" baseline="-1600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3</a:t>
                  </a:r>
                  <a:endParaRPr lang="zh-CN" altLang="zh-CN" sz="1400" b="1" baseline="-2000">
                    <a:solidFill>
                      <a:srgbClr val="000099"/>
                    </a:solidFill>
                    <a:effectLst/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   AD</a:t>
                  </a:r>
                  <a:r>
                    <a:rPr lang="zh-CN" altLang="zh-CN" sz="1600" b="1" baseline="-1600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2</a:t>
                  </a:r>
                  <a:endParaRPr lang="zh-CN" altLang="zh-CN" sz="1400" b="1" baseline="-2000">
                    <a:solidFill>
                      <a:srgbClr val="000099"/>
                    </a:solidFill>
                    <a:effectLst/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   AD</a:t>
                  </a:r>
                  <a:r>
                    <a:rPr lang="zh-CN" altLang="zh-CN" sz="1600" b="1" baseline="-1600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1</a:t>
                  </a:r>
                  <a:endParaRPr lang="zh-CN" altLang="zh-CN" sz="1400" b="1" baseline="-2000">
                    <a:solidFill>
                      <a:srgbClr val="000099"/>
                    </a:solidFill>
                    <a:effectLst/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   AD</a:t>
                  </a:r>
                  <a:r>
                    <a:rPr lang="zh-CN" altLang="zh-CN" sz="1600" b="1" baseline="-1600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0</a:t>
                  </a:r>
                  <a:endParaRPr lang="zh-CN" altLang="zh-CN" sz="1400" b="1">
                    <a:solidFill>
                      <a:srgbClr val="000099"/>
                    </a:solidFill>
                    <a:effectLst/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  NMI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 INTR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  CLK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  GND</a:t>
                  </a:r>
                </a:p>
                <a:p>
                  <a:pPr>
                    <a:lnSpc>
                      <a:spcPct val="50000"/>
                    </a:lnSpc>
                    <a:spcBef>
                      <a:spcPct val="50000"/>
                    </a:spcBef>
                  </a:pPr>
                  <a:endParaRPr lang="zh-CN" altLang="zh-CN" sz="1400" b="1" baseline="-2000">
                    <a:solidFill>
                      <a:srgbClr val="000099"/>
                    </a:solidFill>
                    <a:effectLst/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24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016" y="48"/>
                  <a:ext cx="1440" cy="30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 dirty="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VCC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 dirty="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AD</a:t>
                  </a:r>
                  <a:r>
                    <a:rPr lang="zh-CN" altLang="zh-CN" sz="1600" b="1" baseline="-16000" dirty="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15</a:t>
                  </a:r>
                  <a:endParaRPr lang="zh-CN" altLang="zh-CN" sz="1400" b="1" baseline="-2000" dirty="0">
                    <a:solidFill>
                      <a:srgbClr val="000099"/>
                    </a:solidFill>
                    <a:effectLst/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 dirty="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A</a:t>
                  </a:r>
                  <a:r>
                    <a:rPr lang="zh-CN" altLang="zh-CN" sz="1600" b="1" baseline="-16000" dirty="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16 </a:t>
                  </a:r>
                  <a:r>
                    <a:rPr lang="zh-CN" altLang="zh-CN" sz="1400" b="1" dirty="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/ S</a:t>
                  </a:r>
                  <a:r>
                    <a:rPr lang="zh-CN" altLang="zh-CN" sz="1600" b="1" baseline="-16000" dirty="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3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 dirty="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A</a:t>
                  </a:r>
                  <a:r>
                    <a:rPr lang="zh-CN" altLang="zh-CN" sz="1600" b="1" baseline="-16000" dirty="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17 </a:t>
                  </a:r>
                  <a:r>
                    <a:rPr lang="zh-CN" altLang="zh-CN" sz="1400" b="1" dirty="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/ S</a:t>
                  </a:r>
                  <a:r>
                    <a:rPr lang="zh-CN" altLang="zh-CN" sz="1600" b="1" baseline="-16000" dirty="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4</a:t>
                  </a:r>
                  <a:endParaRPr lang="zh-CN" altLang="zh-CN" sz="1400" b="1" baseline="-2000" dirty="0">
                    <a:solidFill>
                      <a:srgbClr val="000099"/>
                    </a:solidFill>
                    <a:effectLst/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 dirty="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A</a:t>
                  </a:r>
                  <a:r>
                    <a:rPr lang="zh-CN" altLang="zh-CN" sz="1600" b="1" baseline="-16000" dirty="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18 </a:t>
                  </a:r>
                  <a:r>
                    <a:rPr lang="zh-CN" altLang="zh-CN" sz="1400" b="1" dirty="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/ S</a:t>
                  </a:r>
                  <a:r>
                    <a:rPr lang="zh-CN" altLang="zh-CN" sz="1600" b="1" baseline="-16000" dirty="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5</a:t>
                  </a:r>
                  <a:endParaRPr lang="zh-CN" altLang="zh-CN" sz="1400" b="1" baseline="-2000" dirty="0">
                    <a:solidFill>
                      <a:srgbClr val="000099"/>
                    </a:solidFill>
                    <a:effectLst/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 dirty="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A</a:t>
                  </a:r>
                  <a:r>
                    <a:rPr lang="zh-CN" altLang="zh-CN" sz="1600" b="1" baseline="-16000" dirty="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19 </a:t>
                  </a:r>
                  <a:r>
                    <a:rPr lang="zh-CN" altLang="zh-CN" sz="1400" b="1" dirty="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/ S</a:t>
                  </a:r>
                  <a:r>
                    <a:rPr lang="zh-CN" altLang="zh-CN" sz="1600" b="1" baseline="-16000" dirty="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6</a:t>
                  </a:r>
                  <a:endParaRPr lang="zh-CN" altLang="zh-CN" sz="1400" b="1" baseline="-2000" dirty="0">
                    <a:solidFill>
                      <a:srgbClr val="000099"/>
                    </a:solidFill>
                    <a:effectLst/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 dirty="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BHE*/S7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 dirty="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MN / MX*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 dirty="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RD*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 dirty="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RQ0*/ GT0*    (HOLD *)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 dirty="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RQ1* /GT1*   (HLDA *)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 dirty="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LOCK *        (WR *)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 dirty="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S2*           (M / IO *</a:t>
                  </a:r>
                  <a:r>
                    <a:rPr lang="zh-CN" altLang="zh-CN" sz="1400" b="1" baseline="-2000" dirty="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 </a:t>
                  </a:r>
                  <a:r>
                    <a:rPr lang="zh-CN" altLang="zh-CN" sz="1400" b="1" dirty="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)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 dirty="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S1*           (DT / R *</a:t>
                  </a:r>
                  <a:r>
                    <a:rPr lang="zh-CN" altLang="zh-CN" sz="1400" b="1" baseline="-2000" dirty="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 </a:t>
                  </a:r>
                  <a:r>
                    <a:rPr lang="zh-CN" altLang="zh-CN" sz="1400" b="1" dirty="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)</a:t>
                  </a:r>
                  <a:endParaRPr lang="zh-CN" altLang="zh-CN" sz="1400" b="1" baseline="-2000" dirty="0">
                    <a:solidFill>
                      <a:srgbClr val="000099"/>
                    </a:solidFill>
                    <a:effectLst/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 dirty="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S0</a:t>
                  </a:r>
                  <a:r>
                    <a:rPr lang="zh-CN" altLang="zh-CN" sz="1400" b="1" baseline="-2000" dirty="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 *                  </a:t>
                  </a:r>
                  <a:r>
                    <a:rPr lang="zh-CN" altLang="zh-CN" sz="1400" b="1" dirty="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(DEN *</a:t>
                  </a:r>
                  <a:r>
                    <a:rPr lang="zh-CN" altLang="zh-CN" sz="1400" b="1" baseline="-2000" dirty="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 </a:t>
                  </a:r>
                  <a:r>
                    <a:rPr lang="zh-CN" altLang="zh-CN" sz="1400" b="1" dirty="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)</a:t>
                  </a:r>
                  <a:endParaRPr lang="zh-CN" altLang="zh-CN" sz="1400" b="1" baseline="-2000" dirty="0">
                    <a:solidFill>
                      <a:srgbClr val="000099"/>
                    </a:solidFill>
                    <a:effectLst/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 dirty="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ALE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 dirty="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INTA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 dirty="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TEST*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 dirty="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READY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1400" b="1" dirty="0"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RESET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endParaRPr lang="zh-CN" altLang="zh-CN" sz="1400" b="1" baseline="-2000" dirty="0">
                    <a:solidFill>
                      <a:srgbClr val="000099"/>
                    </a:solidFill>
                    <a:effectLst/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25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006" y="1252"/>
                  <a:ext cx="528" cy="2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zh-CN" sz="3200" b="1" dirty="0">
                      <a:solidFill>
                        <a:schemeClr val="hlink"/>
                      </a:solidFill>
                      <a:effectLst/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8086</a:t>
                  </a:r>
                </a:p>
              </p:txBody>
            </p:sp>
          </p:grpSp>
        </p:grpSp>
        <p:sp>
          <p:nvSpPr>
            <p:cNvPr id="126" name="Line 3"/>
            <p:cNvSpPr>
              <a:spLocks noChangeShapeType="1"/>
            </p:cNvSpPr>
            <p:nvPr/>
          </p:nvSpPr>
          <p:spPr bwMode="auto">
            <a:xfrm>
              <a:off x="6168008" y="3238376"/>
              <a:ext cx="609600" cy="0"/>
            </a:xfrm>
            <a:prstGeom prst="line">
              <a:avLst/>
            </a:prstGeom>
            <a:noFill/>
            <a:ln w="12700" cmpd="sng">
              <a:solidFill>
                <a:srgbClr val="969696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标题 99"/>
          <p:cNvSpPr>
            <a:spLocks noGrp="1"/>
          </p:cNvSpPr>
          <p:nvPr>
            <p:ph type="title"/>
          </p:nvPr>
        </p:nvSpPr>
        <p:spPr>
          <a:xfrm>
            <a:off x="955517" y="44624"/>
            <a:ext cx="10397067" cy="839788"/>
          </a:xfrm>
        </p:spPr>
        <p:txBody>
          <a:bodyPr/>
          <a:lstStyle/>
          <a:p>
            <a:r>
              <a:rPr lang="zh-CN" altLang="zh-CN" dirty="0" smtClean="0">
                <a:solidFill>
                  <a:schemeClr val="bg1"/>
                </a:solidFill>
              </a:rPr>
              <a:t>8088</a:t>
            </a:r>
            <a:r>
              <a:rPr lang="zh-CN" altLang="en-US" dirty="0" smtClean="0">
                <a:solidFill>
                  <a:schemeClr val="bg1"/>
                </a:solidFill>
              </a:rPr>
              <a:t>的引脚图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3352800" y="1341438"/>
            <a:ext cx="7315200" cy="4965700"/>
            <a:chOff x="0" y="0"/>
            <a:chExt cx="3456" cy="3128"/>
          </a:xfrm>
        </p:grpSpPr>
        <p:sp>
          <p:nvSpPr>
            <p:cNvPr id="53" name="Line 4"/>
            <p:cNvSpPr>
              <a:spLocks noChangeShapeType="1"/>
            </p:cNvSpPr>
            <p:nvPr/>
          </p:nvSpPr>
          <p:spPr bwMode="auto">
            <a:xfrm>
              <a:off x="1680" y="96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5"/>
            <p:cNvSpPr>
              <a:spLocks noChangeShapeType="1"/>
            </p:cNvSpPr>
            <p:nvPr/>
          </p:nvSpPr>
          <p:spPr bwMode="auto">
            <a:xfrm>
              <a:off x="1680" y="240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6"/>
            <p:cNvSpPr>
              <a:spLocks noChangeShapeType="1"/>
            </p:cNvSpPr>
            <p:nvPr/>
          </p:nvSpPr>
          <p:spPr bwMode="auto">
            <a:xfrm>
              <a:off x="1680" y="384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7"/>
            <p:cNvSpPr>
              <a:spLocks noChangeShapeType="1"/>
            </p:cNvSpPr>
            <p:nvPr/>
          </p:nvSpPr>
          <p:spPr bwMode="auto">
            <a:xfrm>
              <a:off x="1680" y="528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8"/>
            <p:cNvSpPr>
              <a:spLocks noChangeShapeType="1"/>
            </p:cNvSpPr>
            <p:nvPr/>
          </p:nvSpPr>
          <p:spPr bwMode="auto">
            <a:xfrm>
              <a:off x="1680" y="672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9"/>
            <p:cNvSpPr>
              <a:spLocks noChangeShapeType="1"/>
            </p:cNvSpPr>
            <p:nvPr/>
          </p:nvSpPr>
          <p:spPr bwMode="auto">
            <a:xfrm>
              <a:off x="1680" y="816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0"/>
            <p:cNvSpPr>
              <a:spLocks noChangeShapeType="1"/>
            </p:cNvSpPr>
            <p:nvPr/>
          </p:nvSpPr>
          <p:spPr bwMode="auto">
            <a:xfrm>
              <a:off x="1680" y="960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11"/>
            <p:cNvSpPr>
              <a:spLocks noChangeShapeType="1"/>
            </p:cNvSpPr>
            <p:nvPr/>
          </p:nvSpPr>
          <p:spPr bwMode="auto">
            <a:xfrm>
              <a:off x="1680" y="1104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12"/>
            <p:cNvSpPr>
              <a:spLocks noChangeShapeType="1"/>
            </p:cNvSpPr>
            <p:nvPr/>
          </p:nvSpPr>
          <p:spPr bwMode="auto">
            <a:xfrm>
              <a:off x="1680" y="1296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3"/>
            <p:cNvSpPr>
              <a:spLocks noChangeShapeType="1"/>
            </p:cNvSpPr>
            <p:nvPr/>
          </p:nvSpPr>
          <p:spPr bwMode="auto">
            <a:xfrm>
              <a:off x="1680" y="1440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4"/>
            <p:cNvSpPr>
              <a:spLocks noChangeShapeType="1"/>
            </p:cNvSpPr>
            <p:nvPr/>
          </p:nvSpPr>
          <p:spPr bwMode="auto">
            <a:xfrm>
              <a:off x="1680" y="1584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5"/>
            <p:cNvSpPr>
              <a:spLocks noChangeShapeType="1"/>
            </p:cNvSpPr>
            <p:nvPr/>
          </p:nvSpPr>
          <p:spPr bwMode="auto">
            <a:xfrm>
              <a:off x="1680" y="1728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6"/>
            <p:cNvSpPr>
              <a:spLocks noChangeShapeType="1"/>
            </p:cNvSpPr>
            <p:nvPr/>
          </p:nvSpPr>
          <p:spPr bwMode="auto">
            <a:xfrm>
              <a:off x="1680" y="1872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>
              <a:off x="1680" y="2016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18"/>
            <p:cNvSpPr>
              <a:spLocks noChangeShapeType="1"/>
            </p:cNvSpPr>
            <p:nvPr/>
          </p:nvSpPr>
          <p:spPr bwMode="auto">
            <a:xfrm>
              <a:off x="1680" y="2160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19"/>
            <p:cNvSpPr>
              <a:spLocks noChangeShapeType="1"/>
            </p:cNvSpPr>
            <p:nvPr/>
          </p:nvSpPr>
          <p:spPr bwMode="auto">
            <a:xfrm>
              <a:off x="1680" y="2304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0"/>
            <p:cNvSpPr>
              <a:spLocks noChangeShapeType="1"/>
            </p:cNvSpPr>
            <p:nvPr/>
          </p:nvSpPr>
          <p:spPr bwMode="auto">
            <a:xfrm>
              <a:off x="1680" y="2448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1"/>
            <p:cNvSpPr>
              <a:spLocks noChangeShapeType="1"/>
            </p:cNvSpPr>
            <p:nvPr/>
          </p:nvSpPr>
          <p:spPr bwMode="auto">
            <a:xfrm>
              <a:off x="1680" y="2592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2"/>
            <p:cNvSpPr>
              <a:spLocks noChangeShapeType="1"/>
            </p:cNvSpPr>
            <p:nvPr/>
          </p:nvSpPr>
          <p:spPr bwMode="auto">
            <a:xfrm>
              <a:off x="1680" y="2736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23"/>
            <p:cNvSpPr>
              <a:spLocks noChangeShapeType="1"/>
            </p:cNvSpPr>
            <p:nvPr/>
          </p:nvSpPr>
          <p:spPr bwMode="auto">
            <a:xfrm>
              <a:off x="1680" y="2880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24"/>
            <p:cNvGrpSpPr/>
            <p:nvPr/>
          </p:nvGrpSpPr>
          <p:grpSpPr bwMode="auto">
            <a:xfrm>
              <a:off x="0" y="0"/>
              <a:ext cx="3456" cy="3128"/>
              <a:chOff x="0" y="0"/>
              <a:chExt cx="3456" cy="3128"/>
            </a:xfrm>
          </p:grpSpPr>
          <p:sp>
            <p:nvSpPr>
              <p:cNvPr id="74" name="Rectangle 25"/>
              <p:cNvSpPr>
                <a:spLocks noChangeArrowheads="1"/>
              </p:cNvSpPr>
              <p:nvPr/>
            </p:nvSpPr>
            <p:spPr bwMode="auto">
              <a:xfrm>
                <a:off x="768" y="0"/>
                <a:ext cx="912" cy="3024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CN" altLang="zh-CN" b="1">
                  <a:solidFill>
                    <a:schemeClr val="hlink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75" name="Text Box 26"/>
              <p:cNvSpPr txBox="1">
                <a:spLocks noChangeArrowheads="1"/>
              </p:cNvSpPr>
              <p:nvPr/>
            </p:nvSpPr>
            <p:spPr bwMode="auto">
              <a:xfrm>
                <a:off x="768" y="48"/>
                <a:ext cx="240" cy="29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1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2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3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4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5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6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7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8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9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10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11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12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13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14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15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16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17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18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19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20</a:t>
                </a:r>
              </a:p>
            </p:txBody>
          </p:sp>
          <p:sp>
            <p:nvSpPr>
              <p:cNvPr id="76" name="Text Box 27"/>
              <p:cNvSpPr txBox="1">
                <a:spLocks noChangeArrowheads="1"/>
              </p:cNvSpPr>
              <p:nvPr/>
            </p:nvSpPr>
            <p:spPr bwMode="auto">
              <a:xfrm>
                <a:off x="1440" y="48"/>
                <a:ext cx="240" cy="29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40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39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38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37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36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35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34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33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32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31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30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29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28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27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26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25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24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23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22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21</a:t>
                </a:r>
              </a:p>
            </p:txBody>
          </p:sp>
          <p:sp>
            <p:nvSpPr>
              <p:cNvPr id="77" name="Line 28"/>
              <p:cNvSpPr>
                <a:spLocks noChangeShapeType="1"/>
              </p:cNvSpPr>
              <p:nvPr/>
            </p:nvSpPr>
            <p:spPr bwMode="auto">
              <a:xfrm>
                <a:off x="384" y="96"/>
                <a:ext cx="384" cy="0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Line 29"/>
              <p:cNvSpPr>
                <a:spLocks noChangeShapeType="1"/>
              </p:cNvSpPr>
              <p:nvPr/>
            </p:nvSpPr>
            <p:spPr bwMode="auto">
              <a:xfrm>
                <a:off x="384" y="240"/>
                <a:ext cx="384" cy="0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Line 30"/>
              <p:cNvSpPr>
                <a:spLocks noChangeShapeType="1"/>
              </p:cNvSpPr>
              <p:nvPr/>
            </p:nvSpPr>
            <p:spPr bwMode="auto">
              <a:xfrm>
                <a:off x="384" y="384"/>
                <a:ext cx="384" cy="0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Line 31"/>
              <p:cNvSpPr>
                <a:spLocks noChangeShapeType="1"/>
              </p:cNvSpPr>
              <p:nvPr/>
            </p:nvSpPr>
            <p:spPr bwMode="auto">
              <a:xfrm>
                <a:off x="384" y="528"/>
                <a:ext cx="384" cy="0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Line 32"/>
              <p:cNvSpPr>
                <a:spLocks noChangeShapeType="1"/>
              </p:cNvSpPr>
              <p:nvPr/>
            </p:nvSpPr>
            <p:spPr bwMode="auto">
              <a:xfrm>
                <a:off x="384" y="672"/>
                <a:ext cx="384" cy="0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Line 33"/>
              <p:cNvSpPr>
                <a:spLocks noChangeShapeType="1"/>
              </p:cNvSpPr>
              <p:nvPr/>
            </p:nvSpPr>
            <p:spPr bwMode="auto">
              <a:xfrm>
                <a:off x="384" y="816"/>
                <a:ext cx="384" cy="0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Line 34"/>
              <p:cNvSpPr>
                <a:spLocks noChangeShapeType="1"/>
              </p:cNvSpPr>
              <p:nvPr/>
            </p:nvSpPr>
            <p:spPr bwMode="auto">
              <a:xfrm>
                <a:off x="384" y="960"/>
                <a:ext cx="384" cy="0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35"/>
              <p:cNvSpPr>
                <a:spLocks noChangeShapeType="1"/>
              </p:cNvSpPr>
              <p:nvPr/>
            </p:nvSpPr>
            <p:spPr bwMode="auto">
              <a:xfrm>
                <a:off x="384" y="1104"/>
                <a:ext cx="384" cy="0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36"/>
              <p:cNvSpPr>
                <a:spLocks noChangeShapeType="1"/>
              </p:cNvSpPr>
              <p:nvPr/>
            </p:nvSpPr>
            <p:spPr bwMode="auto">
              <a:xfrm>
                <a:off x="384" y="1296"/>
                <a:ext cx="384" cy="0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37"/>
              <p:cNvSpPr>
                <a:spLocks noChangeShapeType="1"/>
              </p:cNvSpPr>
              <p:nvPr/>
            </p:nvSpPr>
            <p:spPr bwMode="auto">
              <a:xfrm>
                <a:off x="384" y="1440"/>
                <a:ext cx="384" cy="0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38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384" cy="0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39"/>
              <p:cNvSpPr>
                <a:spLocks noChangeShapeType="1"/>
              </p:cNvSpPr>
              <p:nvPr/>
            </p:nvSpPr>
            <p:spPr bwMode="auto">
              <a:xfrm>
                <a:off x="384" y="1728"/>
                <a:ext cx="384" cy="0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40"/>
              <p:cNvSpPr>
                <a:spLocks noChangeShapeType="1"/>
              </p:cNvSpPr>
              <p:nvPr/>
            </p:nvSpPr>
            <p:spPr bwMode="auto">
              <a:xfrm>
                <a:off x="384" y="1872"/>
                <a:ext cx="384" cy="0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41"/>
              <p:cNvSpPr>
                <a:spLocks noChangeShapeType="1"/>
              </p:cNvSpPr>
              <p:nvPr/>
            </p:nvSpPr>
            <p:spPr bwMode="auto">
              <a:xfrm>
                <a:off x="384" y="2016"/>
                <a:ext cx="384" cy="0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42"/>
              <p:cNvSpPr>
                <a:spLocks noChangeShapeType="1"/>
              </p:cNvSpPr>
              <p:nvPr/>
            </p:nvSpPr>
            <p:spPr bwMode="auto">
              <a:xfrm>
                <a:off x="384" y="2160"/>
                <a:ext cx="384" cy="0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43"/>
              <p:cNvSpPr>
                <a:spLocks noChangeShapeType="1"/>
              </p:cNvSpPr>
              <p:nvPr/>
            </p:nvSpPr>
            <p:spPr bwMode="auto">
              <a:xfrm>
                <a:off x="384" y="2304"/>
                <a:ext cx="384" cy="0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44"/>
              <p:cNvSpPr>
                <a:spLocks noChangeShapeType="1"/>
              </p:cNvSpPr>
              <p:nvPr/>
            </p:nvSpPr>
            <p:spPr bwMode="auto">
              <a:xfrm>
                <a:off x="384" y="2448"/>
                <a:ext cx="384" cy="0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45"/>
              <p:cNvSpPr>
                <a:spLocks noChangeShapeType="1"/>
              </p:cNvSpPr>
              <p:nvPr/>
            </p:nvSpPr>
            <p:spPr bwMode="auto">
              <a:xfrm>
                <a:off x="384" y="2592"/>
                <a:ext cx="384" cy="0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46"/>
              <p:cNvSpPr>
                <a:spLocks noChangeShapeType="1"/>
              </p:cNvSpPr>
              <p:nvPr/>
            </p:nvSpPr>
            <p:spPr bwMode="auto">
              <a:xfrm>
                <a:off x="384" y="2736"/>
                <a:ext cx="384" cy="0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47"/>
              <p:cNvSpPr>
                <a:spLocks noChangeShapeType="1"/>
              </p:cNvSpPr>
              <p:nvPr/>
            </p:nvSpPr>
            <p:spPr bwMode="auto">
              <a:xfrm>
                <a:off x="384" y="2880"/>
                <a:ext cx="384" cy="0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Text Box 48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32" cy="31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 </a:t>
                </a: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GND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  A</a:t>
                </a:r>
                <a:r>
                  <a:rPr lang="zh-CN" altLang="zh-CN" sz="1600" b="1" baseline="-16000">
                    <a:solidFill>
                      <a:srgbClr val="FF00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14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  A</a:t>
                </a:r>
                <a:r>
                  <a:rPr lang="zh-CN" altLang="zh-CN" sz="1600" b="1" baseline="-16000">
                    <a:solidFill>
                      <a:srgbClr val="FF00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13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  A</a:t>
                </a:r>
                <a:r>
                  <a:rPr lang="zh-CN" altLang="zh-CN" sz="1600" b="1" baseline="-16000">
                    <a:solidFill>
                      <a:srgbClr val="FF00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12</a:t>
                </a:r>
                <a:endParaRPr lang="zh-CN" altLang="zh-CN" sz="1400" b="1" baseline="-2000">
                  <a:solidFill>
                    <a:srgbClr val="FF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  A</a:t>
                </a:r>
                <a:r>
                  <a:rPr lang="zh-CN" altLang="zh-CN" sz="1600" b="1" baseline="-16000">
                    <a:solidFill>
                      <a:srgbClr val="FF00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11</a:t>
                </a:r>
                <a:endParaRPr lang="zh-CN" altLang="zh-CN" sz="1400" b="1" baseline="-2000">
                  <a:solidFill>
                    <a:srgbClr val="FF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  A</a:t>
                </a:r>
                <a:r>
                  <a:rPr lang="zh-CN" altLang="zh-CN" sz="1600" b="1" baseline="-16000">
                    <a:solidFill>
                      <a:srgbClr val="FF00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10</a:t>
                </a:r>
                <a:endParaRPr lang="zh-CN" altLang="zh-CN" sz="1400" b="1" baseline="-2000">
                  <a:solidFill>
                    <a:srgbClr val="FF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   A</a:t>
                </a:r>
                <a:r>
                  <a:rPr lang="zh-CN" altLang="zh-CN" sz="1600" b="1" baseline="-16000">
                    <a:solidFill>
                      <a:srgbClr val="FF00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9</a:t>
                </a:r>
                <a:endParaRPr lang="zh-CN" altLang="zh-CN" sz="1400" b="1" baseline="-2000">
                  <a:solidFill>
                    <a:srgbClr val="FF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   A</a:t>
                </a:r>
                <a:r>
                  <a:rPr lang="zh-CN" altLang="zh-CN" sz="1600" b="1" baseline="-16000">
                    <a:solidFill>
                      <a:srgbClr val="FF00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8</a:t>
                </a:r>
                <a:endParaRPr lang="zh-CN" altLang="zh-CN" sz="1400" b="1" baseline="-2000">
                  <a:solidFill>
                    <a:srgbClr val="FF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solidFill>
                      <a:srgbClr val="FF99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   </a:t>
                </a: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AD</a:t>
                </a:r>
                <a:r>
                  <a:rPr lang="zh-CN" altLang="zh-CN" sz="1600" b="1" baseline="-16000">
                    <a:latin typeface="Times New Roman" panose="02020603050405020304" pitchFamily="18" charset="0"/>
                    <a:ea typeface="隶书" panose="02010509060101010101" pitchFamily="49" charset="-122"/>
                  </a:rPr>
                  <a:t>7</a:t>
                </a:r>
                <a:endParaRPr lang="zh-CN" altLang="zh-CN" sz="1400" b="1" baseline="-2000"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   AD</a:t>
                </a:r>
                <a:r>
                  <a:rPr lang="zh-CN" altLang="zh-CN" sz="1600" b="1" baseline="-16000">
                    <a:latin typeface="Times New Roman" panose="02020603050405020304" pitchFamily="18" charset="0"/>
                    <a:ea typeface="隶书" panose="02010509060101010101" pitchFamily="49" charset="-122"/>
                  </a:rPr>
                  <a:t>6</a:t>
                </a:r>
                <a:endParaRPr lang="zh-CN" altLang="zh-CN" sz="1400" b="1" baseline="-2000"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   AD</a:t>
                </a:r>
                <a:r>
                  <a:rPr lang="zh-CN" altLang="zh-CN" sz="1600" b="1" baseline="-16000">
                    <a:latin typeface="Times New Roman" panose="02020603050405020304" pitchFamily="18" charset="0"/>
                    <a:ea typeface="隶书" panose="02010509060101010101" pitchFamily="49" charset="-122"/>
                  </a:rPr>
                  <a:t>5</a:t>
                </a:r>
                <a:endParaRPr lang="zh-CN" altLang="zh-CN" sz="1400" b="1" baseline="-2000"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   AD</a:t>
                </a:r>
                <a:r>
                  <a:rPr lang="zh-CN" altLang="zh-CN" sz="1600" b="1" baseline="-16000">
                    <a:latin typeface="Times New Roman" panose="02020603050405020304" pitchFamily="18" charset="0"/>
                    <a:ea typeface="隶书" panose="02010509060101010101" pitchFamily="49" charset="-122"/>
                  </a:rPr>
                  <a:t>4</a:t>
                </a:r>
                <a:endParaRPr lang="zh-CN" altLang="zh-CN" sz="1400" b="1" baseline="-2000"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   AD</a:t>
                </a:r>
                <a:r>
                  <a:rPr lang="zh-CN" altLang="zh-CN" sz="1600" b="1" baseline="-16000">
                    <a:latin typeface="Times New Roman" panose="02020603050405020304" pitchFamily="18" charset="0"/>
                    <a:ea typeface="隶书" panose="02010509060101010101" pitchFamily="49" charset="-122"/>
                  </a:rPr>
                  <a:t>3</a:t>
                </a:r>
                <a:endParaRPr lang="zh-CN" altLang="zh-CN" sz="1400" b="1" baseline="-2000"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   AD</a:t>
                </a:r>
                <a:r>
                  <a:rPr lang="zh-CN" altLang="zh-CN" sz="1600" b="1" baseline="-16000">
                    <a:latin typeface="Times New Roman" panose="02020603050405020304" pitchFamily="18" charset="0"/>
                    <a:ea typeface="隶书" panose="02010509060101010101" pitchFamily="49" charset="-122"/>
                  </a:rPr>
                  <a:t>2</a:t>
                </a:r>
                <a:endParaRPr lang="zh-CN" altLang="zh-CN" sz="1400" b="1" baseline="-2000"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   AD</a:t>
                </a:r>
                <a:r>
                  <a:rPr lang="zh-CN" altLang="zh-CN" sz="1600" b="1" baseline="-16000">
                    <a:latin typeface="Times New Roman" panose="02020603050405020304" pitchFamily="18" charset="0"/>
                    <a:ea typeface="隶书" panose="02010509060101010101" pitchFamily="49" charset="-122"/>
                  </a:rPr>
                  <a:t>1</a:t>
                </a:r>
                <a:endParaRPr lang="zh-CN" altLang="zh-CN" sz="1400" b="1" baseline="-2000"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   AD</a:t>
                </a:r>
                <a:r>
                  <a:rPr lang="zh-CN" altLang="zh-CN" sz="1600" b="1" baseline="-16000">
                    <a:latin typeface="Times New Roman" panose="02020603050405020304" pitchFamily="18" charset="0"/>
                    <a:ea typeface="隶书" panose="02010509060101010101" pitchFamily="49" charset="-122"/>
                  </a:rPr>
                  <a:t>0</a:t>
                </a:r>
                <a:endParaRPr lang="zh-CN" altLang="zh-CN" sz="1400" b="1"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  NMI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 INTR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  CLK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  GND</a:t>
                </a:r>
              </a:p>
              <a:p>
                <a:pPr eaLnBrk="0" hangingPunct="0">
                  <a:lnSpc>
                    <a:spcPct val="50000"/>
                  </a:lnSpc>
                  <a:spcBef>
                    <a:spcPct val="50000"/>
                  </a:spcBef>
                </a:pPr>
                <a:endParaRPr lang="zh-CN" altLang="zh-CN" sz="1400" b="1" baseline="-2000"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98" name="Text Box 49"/>
              <p:cNvSpPr txBox="1">
                <a:spLocks noChangeArrowheads="1"/>
              </p:cNvSpPr>
              <p:nvPr/>
            </p:nvSpPr>
            <p:spPr bwMode="auto">
              <a:xfrm>
                <a:off x="2016" y="48"/>
                <a:ext cx="1440" cy="308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VCC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A</a:t>
                </a:r>
                <a:r>
                  <a:rPr lang="zh-CN" altLang="zh-CN" sz="1600" b="1" baseline="-16000">
                    <a:solidFill>
                      <a:srgbClr val="FF00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15</a:t>
                </a:r>
                <a:endParaRPr lang="zh-CN" altLang="zh-CN" sz="1400" b="1" baseline="-2000">
                  <a:solidFill>
                    <a:srgbClr val="FF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A</a:t>
                </a:r>
                <a:r>
                  <a:rPr lang="zh-CN" altLang="zh-CN" sz="1600" b="1" baseline="-16000">
                    <a:solidFill>
                      <a:srgbClr val="FF00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16 </a:t>
                </a:r>
                <a:r>
                  <a:rPr lang="zh-CN" altLang="zh-CN" sz="1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/ S</a:t>
                </a:r>
                <a:r>
                  <a:rPr lang="zh-CN" altLang="zh-CN" sz="1600" b="1" baseline="-16000">
                    <a:solidFill>
                      <a:srgbClr val="FF00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3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A</a:t>
                </a:r>
                <a:r>
                  <a:rPr lang="zh-CN" altLang="zh-CN" sz="1600" b="1" baseline="-16000">
                    <a:solidFill>
                      <a:srgbClr val="FF00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17 </a:t>
                </a:r>
                <a:r>
                  <a:rPr lang="zh-CN" altLang="zh-CN" sz="1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/ S</a:t>
                </a:r>
                <a:r>
                  <a:rPr lang="zh-CN" altLang="zh-CN" sz="1600" b="1" baseline="-16000">
                    <a:solidFill>
                      <a:srgbClr val="FF00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4</a:t>
                </a:r>
                <a:endParaRPr lang="zh-CN" altLang="zh-CN" sz="1400" b="1" baseline="-2000">
                  <a:solidFill>
                    <a:srgbClr val="FF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A</a:t>
                </a:r>
                <a:r>
                  <a:rPr lang="zh-CN" altLang="zh-CN" sz="1600" b="1" baseline="-16000">
                    <a:solidFill>
                      <a:srgbClr val="FF00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18 </a:t>
                </a:r>
                <a:r>
                  <a:rPr lang="zh-CN" altLang="zh-CN" sz="1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/ S</a:t>
                </a:r>
                <a:r>
                  <a:rPr lang="zh-CN" altLang="zh-CN" sz="1600" b="1" baseline="-16000">
                    <a:solidFill>
                      <a:srgbClr val="FF00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5</a:t>
                </a:r>
                <a:endParaRPr lang="zh-CN" altLang="zh-CN" sz="1400" b="1" baseline="-2000">
                  <a:solidFill>
                    <a:srgbClr val="FF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A</a:t>
                </a:r>
                <a:r>
                  <a:rPr lang="zh-CN" altLang="zh-CN" sz="1600" b="1" baseline="-16000">
                    <a:solidFill>
                      <a:srgbClr val="FF00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19 </a:t>
                </a:r>
                <a:r>
                  <a:rPr lang="zh-CN" altLang="zh-CN" sz="1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/ S</a:t>
                </a:r>
                <a:r>
                  <a:rPr lang="zh-CN" altLang="zh-CN" sz="1600" b="1" baseline="-16000">
                    <a:solidFill>
                      <a:srgbClr val="FF00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6</a:t>
                </a:r>
                <a:endParaRPr lang="zh-CN" altLang="zh-CN" sz="1400" b="1" baseline="-2000">
                  <a:solidFill>
                    <a:srgbClr val="FF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SS0*             (HIGH)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MN / MX*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RD*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HOLD      (RQ)*/ GT0*)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HLDA      (RQ1* /GT1*)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WR*          (LOCK*)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M / IO       ( S2*</a:t>
                </a:r>
                <a:r>
                  <a:rPr lang="zh-CN" altLang="zh-CN" sz="1400" b="1" baseline="-2000">
                    <a:latin typeface="Times New Roman" panose="02020603050405020304" pitchFamily="18" charset="0"/>
                    <a:ea typeface="隶书" panose="02010509060101010101" pitchFamily="49" charset="-122"/>
                  </a:rPr>
                  <a:t> </a:t>
                </a: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)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DT / R*      ( S1*</a:t>
                </a:r>
                <a:r>
                  <a:rPr lang="zh-CN" altLang="zh-CN" sz="1400" b="1" baseline="-2000">
                    <a:latin typeface="Times New Roman" panose="02020603050405020304" pitchFamily="18" charset="0"/>
                    <a:ea typeface="隶书" panose="02010509060101010101" pitchFamily="49" charset="-122"/>
                  </a:rPr>
                  <a:t> </a:t>
                </a: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)</a:t>
                </a:r>
                <a:endParaRPr lang="zh-CN" altLang="zh-CN" sz="1400" b="1" baseline="-2000"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DEN          ( S0</a:t>
                </a:r>
                <a:r>
                  <a:rPr lang="zh-CN" altLang="zh-CN" sz="1400" b="1" baseline="-2000">
                    <a:latin typeface="Times New Roman" panose="02020603050405020304" pitchFamily="18" charset="0"/>
                    <a:ea typeface="隶书" panose="02010509060101010101" pitchFamily="49" charset="-122"/>
                  </a:rPr>
                  <a:t> </a:t>
                </a: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)</a:t>
                </a:r>
                <a:endParaRPr lang="zh-CN" altLang="zh-CN" sz="1400" b="1" baseline="-2000"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ALE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INTA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TEST*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READY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1400" b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RESET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endParaRPr lang="zh-CN" altLang="zh-CN" sz="1400" b="1" baseline="-2000"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99" name="Text Box 50"/>
              <p:cNvSpPr txBox="1">
                <a:spLocks noChangeArrowheads="1"/>
              </p:cNvSpPr>
              <p:nvPr/>
            </p:nvSpPr>
            <p:spPr bwMode="auto">
              <a:xfrm>
                <a:off x="956" y="1288"/>
                <a:ext cx="528" cy="25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zh-CN" sz="3200" b="1" dirty="0">
                    <a:solidFill>
                      <a:schemeClr val="hlink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8088</a:t>
                </a:r>
                <a:endParaRPr lang="zh-CN" altLang="zh-CN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</p:grpSp>
      <p:pic>
        <p:nvPicPr>
          <p:cNvPr id="101" name="Picture 51" descr="8088CPU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8788400" y="4540250"/>
            <a:ext cx="2540000" cy="1409700"/>
          </a:xfrm>
          <a:noFill/>
        </p:spPr>
      </p:pic>
      <p:sp>
        <p:nvSpPr>
          <p:cNvPr id="73" name="Text Box 54"/>
          <p:cNvSpPr txBox="1">
            <a:spLocks noChangeArrowheads="1"/>
          </p:cNvSpPr>
          <p:nvPr/>
        </p:nvSpPr>
        <p:spPr bwMode="gray">
          <a:xfrm>
            <a:off x="2351584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8088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的引脚图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-27384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5.2 8086</a:t>
            </a:r>
            <a:r>
              <a:rPr lang="zh-CN" altLang="en-US" dirty="0">
                <a:solidFill>
                  <a:schemeClr val="bg1"/>
                </a:solidFill>
              </a:rPr>
              <a:t>的引脚信号</a:t>
            </a:r>
          </a:p>
        </p:txBody>
      </p:sp>
      <p:sp>
        <p:nvSpPr>
          <p:cNvPr id="100" name="Rectangle 2"/>
          <p:cNvSpPr txBox="1">
            <a:spLocks noChangeArrowheads="1"/>
          </p:cNvSpPr>
          <p:nvPr/>
        </p:nvSpPr>
        <p:spPr bwMode="auto">
          <a:xfrm>
            <a:off x="983432" y="1143001"/>
            <a:ext cx="10873208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609600" indent="-609600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分类学习这</a:t>
            </a:r>
            <a:r>
              <a:rPr lang="zh-CN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个引脚（总线）信号</a:t>
            </a:r>
          </a:p>
        </p:txBody>
      </p:sp>
      <p:sp>
        <p:nvSpPr>
          <p:cNvPr id="103" name="Rectangle 3"/>
          <p:cNvSpPr txBox="1">
            <a:spLocks noChangeArrowheads="1"/>
          </p:cNvSpPr>
          <p:nvPr/>
        </p:nvSpPr>
        <p:spPr bwMode="auto">
          <a:xfrm>
            <a:off x="1199456" y="2051050"/>
            <a:ext cx="9792395" cy="297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Ø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2800" b="1" kern="1200">
                <a:solidFill>
                  <a:srgbClr val="193C7D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Blip>
                <a:blip r:embed="rId4"/>
              </a:buBlip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?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dirty="0" smtClean="0"/>
              <a:t>数据和地址引脚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dirty="0" smtClean="0"/>
              <a:t>读写控制引脚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dirty="0" smtClean="0"/>
              <a:t>中断请求和响应引脚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dirty="0" smtClean="0"/>
              <a:t>总线请求和响应引脚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dirty="0" smtClean="0"/>
              <a:t>其它引脚</a:t>
            </a:r>
          </a:p>
        </p:txBody>
      </p:sp>
      <p:pic>
        <p:nvPicPr>
          <p:cNvPr id="104" name="Picture 4" descr="8088CPU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7320136" y="2708920"/>
            <a:ext cx="3691467" cy="2049463"/>
          </a:xfrm>
          <a:prstGeom prst="rect">
            <a:avLst/>
          </a:prstGeom>
          <a:noFill/>
        </p:spPr>
      </p:pic>
      <p:sp>
        <p:nvSpPr>
          <p:cNvPr id="6" name="对角圆角矩形 5"/>
          <p:cNvSpPr/>
          <p:nvPr/>
        </p:nvSpPr>
        <p:spPr>
          <a:xfrm>
            <a:off x="952464" y="71414"/>
            <a:ext cx="7215238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5.2 8086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的引脚信号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44624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5.2.1 </a:t>
            </a:r>
            <a:r>
              <a:rPr lang="zh-CN" altLang="en-US" dirty="0">
                <a:solidFill>
                  <a:schemeClr val="bg1"/>
                </a:solidFill>
              </a:rPr>
              <a:t>地址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数据引脚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80728"/>
            <a:ext cx="10363200" cy="518457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AD15</a:t>
            </a:r>
            <a:r>
              <a:rPr lang="zh-CN" altLang="en-US" b="1" dirty="0">
                <a:solidFill>
                  <a:srgbClr val="FF0000"/>
                </a:solidFill>
              </a:rPr>
              <a:t>～</a:t>
            </a:r>
            <a:r>
              <a:rPr lang="en-US" altLang="zh-CN" b="1" dirty="0">
                <a:solidFill>
                  <a:srgbClr val="FF0000"/>
                </a:solidFill>
              </a:rPr>
              <a:t>AD0</a:t>
            </a:r>
            <a:r>
              <a:rPr lang="zh-CN" altLang="en-US" b="1" dirty="0">
                <a:solidFill>
                  <a:srgbClr val="660066"/>
                </a:solidFill>
              </a:rPr>
              <a:t>（</a:t>
            </a:r>
            <a:r>
              <a:rPr lang="en-US" altLang="zh-CN" b="1" dirty="0">
                <a:solidFill>
                  <a:srgbClr val="660066"/>
                </a:solidFill>
              </a:rPr>
              <a:t>Address/Data</a:t>
            </a:r>
            <a:r>
              <a:rPr lang="zh-CN" altLang="en-US" b="1" dirty="0">
                <a:solidFill>
                  <a:srgbClr val="660066"/>
                </a:solidFill>
              </a:rPr>
              <a:t>）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地址</a:t>
            </a:r>
            <a:r>
              <a:rPr lang="en-US" altLang="zh-CN" b="1" dirty="0">
                <a:solidFill>
                  <a:srgbClr val="0000FF"/>
                </a:solidFill>
              </a:rPr>
              <a:t>/</a:t>
            </a:r>
            <a:r>
              <a:rPr lang="zh-CN" altLang="en-US" b="1" dirty="0">
                <a:solidFill>
                  <a:srgbClr val="0000FF"/>
                </a:solidFill>
              </a:rPr>
              <a:t>数据分时复用引脚</a:t>
            </a:r>
            <a:r>
              <a:rPr lang="zh-CN" altLang="en-US" b="1" dirty="0"/>
              <a:t>，共</a:t>
            </a:r>
            <a:r>
              <a:rPr lang="en-US" altLang="zh-CN" b="1" dirty="0"/>
              <a:t>16</a:t>
            </a:r>
            <a:r>
              <a:rPr lang="zh-CN" altLang="en-US" b="1" dirty="0"/>
              <a:t>个引脚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/>
              <a:t>单向输出地址总线，双向数据总线，三态输出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A19/S6</a:t>
            </a:r>
            <a:r>
              <a:rPr lang="zh-CN" altLang="en-US" b="1" dirty="0">
                <a:solidFill>
                  <a:srgbClr val="FF0000"/>
                </a:solidFill>
              </a:rPr>
              <a:t>～</a:t>
            </a:r>
            <a:r>
              <a:rPr lang="en-US" altLang="zh-CN" b="1" dirty="0">
                <a:solidFill>
                  <a:srgbClr val="FF0000"/>
                </a:solidFill>
              </a:rPr>
              <a:t>A16/S3</a:t>
            </a:r>
            <a:r>
              <a:rPr lang="zh-CN" altLang="en-US" b="1" dirty="0">
                <a:solidFill>
                  <a:srgbClr val="660066"/>
                </a:solidFill>
              </a:rPr>
              <a:t>（</a:t>
            </a:r>
            <a:r>
              <a:rPr lang="en-US" altLang="zh-CN" b="1" dirty="0">
                <a:solidFill>
                  <a:srgbClr val="660066"/>
                </a:solidFill>
              </a:rPr>
              <a:t>Address/Status</a:t>
            </a:r>
            <a:r>
              <a:rPr lang="zh-CN" altLang="en-US" b="1" dirty="0">
                <a:solidFill>
                  <a:srgbClr val="660066"/>
                </a:solidFill>
              </a:rPr>
              <a:t>）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地址</a:t>
            </a:r>
            <a:r>
              <a:rPr lang="en-US" altLang="zh-CN" b="1" dirty="0">
                <a:solidFill>
                  <a:srgbClr val="0000FF"/>
                </a:solidFill>
              </a:rPr>
              <a:t>/</a:t>
            </a:r>
            <a:r>
              <a:rPr lang="zh-CN" altLang="en-US" b="1" dirty="0">
                <a:solidFill>
                  <a:srgbClr val="0000FF"/>
                </a:solidFill>
              </a:rPr>
              <a:t>状态</a:t>
            </a:r>
            <a:r>
              <a:rPr lang="zh-CN" altLang="en-US" b="1" dirty="0"/>
              <a:t>分时复用引脚，</a:t>
            </a:r>
            <a:r>
              <a:rPr lang="en-US" altLang="zh-CN" b="1" dirty="0"/>
              <a:t>4</a:t>
            </a:r>
            <a:r>
              <a:rPr lang="zh-CN" altLang="en-US" b="1" dirty="0"/>
              <a:t>个三态输出信号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/>
              <a:t>输出高</a:t>
            </a:r>
            <a:r>
              <a:rPr lang="en-US" altLang="zh-CN" b="1" dirty="0"/>
              <a:t>4</a:t>
            </a:r>
            <a:r>
              <a:rPr lang="zh-CN" altLang="en-US" b="1" dirty="0"/>
              <a:t>位地址、状态信</a:t>
            </a:r>
            <a:r>
              <a:rPr lang="zh-CN" altLang="en-US" b="1" dirty="0" smtClean="0"/>
              <a:t>号（反映处理器工作状态）</a:t>
            </a:r>
            <a:endParaRPr lang="zh-CN" altLang="en-US" b="1" dirty="0"/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BHE*/S7</a:t>
            </a:r>
            <a:r>
              <a:rPr lang="zh-CN" altLang="en-US" b="1" dirty="0">
                <a:solidFill>
                  <a:srgbClr val="660066"/>
                </a:solidFill>
              </a:rPr>
              <a:t>（</a:t>
            </a:r>
            <a:r>
              <a:rPr lang="en-US" altLang="zh-CN" b="1" dirty="0">
                <a:solidFill>
                  <a:srgbClr val="660066"/>
                </a:solidFill>
              </a:rPr>
              <a:t>Byte High Enable/Status</a:t>
            </a:r>
            <a:r>
              <a:rPr lang="zh-CN" altLang="en-US" b="1" dirty="0">
                <a:solidFill>
                  <a:srgbClr val="660066"/>
                </a:solidFill>
              </a:rPr>
              <a:t>）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>
                <a:solidFill>
                  <a:srgbClr val="0000CC"/>
                </a:solidFill>
              </a:rPr>
              <a:t>高字节允许</a:t>
            </a:r>
            <a:r>
              <a:rPr lang="en-US" altLang="zh-CN" b="1" dirty="0">
                <a:solidFill>
                  <a:srgbClr val="0000CC"/>
                </a:solidFill>
              </a:rPr>
              <a:t>/</a:t>
            </a:r>
            <a:r>
              <a:rPr lang="zh-CN" altLang="en-US" b="1" dirty="0">
                <a:solidFill>
                  <a:srgbClr val="0000CC"/>
                </a:solidFill>
              </a:rPr>
              <a:t>状态</a:t>
            </a:r>
            <a:r>
              <a:rPr lang="zh-CN" altLang="en-US" b="1" dirty="0"/>
              <a:t>分时复用引脚，三态输出信号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输出低有效表示传送高字节数据</a:t>
            </a:r>
            <a:r>
              <a:rPr lang="zh-CN" altLang="en-US" b="1" dirty="0"/>
              <a:t>，状态信号</a:t>
            </a:r>
          </a:p>
        </p:txBody>
      </p:sp>
      <p:sp>
        <p:nvSpPr>
          <p:cNvPr id="5" name="对角圆角矩形 4"/>
          <p:cNvSpPr/>
          <p:nvPr/>
        </p:nvSpPr>
        <p:spPr>
          <a:xfrm>
            <a:off x="952464" y="71414"/>
            <a:ext cx="5719600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5.2.1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数据引脚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8904312" y="1052736"/>
            <a:ext cx="2736304" cy="1368152"/>
          </a:xfrm>
          <a:prstGeom prst="wedgeRectCallout">
            <a:avLst>
              <a:gd name="adj1" fmla="val -101822"/>
              <a:gd name="adj2" fmla="val -6191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</a:rPr>
              <a:t>分时复用：同一引脚在不同时刻具有不同</a:t>
            </a:r>
            <a:r>
              <a:rPr lang="zh-CN" altLang="en-US" sz="28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功能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1" grpId="0" uiExpand="1" build="p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44624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5.2.1 </a:t>
            </a:r>
            <a:r>
              <a:rPr lang="zh-CN" altLang="en-US" dirty="0">
                <a:solidFill>
                  <a:schemeClr val="bg1"/>
                </a:solidFill>
              </a:rPr>
              <a:t>地址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数据引脚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11424" y="1052736"/>
            <a:ext cx="10721776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Ø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2800" b="1" kern="1200">
                <a:solidFill>
                  <a:srgbClr val="193C7D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Blip>
                <a:blip r:embed="rId4"/>
              </a:buBlip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?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由于早期微机</a:t>
            </a:r>
            <a:r>
              <a:rPr lang="zh-CN" altLang="en-US" dirty="0"/>
              <a:t>连接外设的能力有限以及</a:t>
            </a:r>
            <a:r>
              <a:rPr lang="en-US" altLang="zh-CN" dirty="0"/>
              <a:t>I/O</a:t>
            </a:r>
            <a:r>
              <a:rPr lang="zh-CN" altLang="en-US" dirty="0"/>
              <a:t>地址空间不需要很大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8086</a:t>
            </a:r>
            <a:r>
              <a:rPr lang="zh-CN" altLang="en-US" dirty="0" smtClean="0"/>
              <a:t>处理器</a:t>
            </a:r>
            <a:r>
              <a:rPr lang="zh-CN" altLang="en-US" dirty="0" smtClean="0">
                <a:solidFill>
                  <a:srgbClr val="FF0000"/>
                </a:solidFill>
              </a:rPr>
              <a:t>在寻址外设时</a:t>
            </a:r>
            <a:r>
              <a:rPr lang="zh-CN" altLang="en-US" dirty="0" smtClean="0"/>
              <a:t>只使用了</a:t>
            </a:r>
            <a:r>
              <a:rPr lang="en-US" altLang="zh-CN" dirty="0" smtClean="0">
                <a:solidFill>
                  <a:srgbClr val="FF0000"/>
                </a:solidFill>
              </a:rPr>
              <a:t>20</a:t>
            </a:r>
            <a:r>
              <a:rPr lang="zh-CN" altLang="en-US" dirty="0" smtClean="0">
                <a:solidFill>
                  <a:srgbClr val="FF0000"/>
                </a:solidFill>
              </a:rPr>
              <a:t>位物理地址的低</a:t>
            </a:r>
            <a:r>
              <a:rPr lang="en-US" altLang="zh-CN" dirty="0" smtClean="0">
                <a:solidFill>
                  <a:srgbClr val="FF0000"/>
                </a:solidFill>
              </a:rPr>
              <a:t>16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A15-A0.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dirty="0" smtClean="0"/>
              <a:t>如果仍然按照每个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地址对应一个字节数据，那么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地址总线具有</a:t>
            </a:r>
            <a:r>
              <a:rPr lang="en-US" altLang="zh-CN" dirty="0" smtClean="0">
                <a:solidFill>
                  <a:srgbClr val="FF0000"/>
                </a:solidFill>
              </a:rPr>
              <a:t>64K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65536</a:t>
            </a:r>
            <a:r>
              <a:rPr lang="zh-CN" altLang="en-US" dirty="0" smtClean="0">
                <a:solidFill>
                  <a:srgbClr val="FF0000"/>
                </a:solidFill>
              </a:rPr>
              <a:t>）个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r>
              <a:rPr lang="zh-CN" altLang="en-US" dirty="0" smtClean="0"/>
              <a:t>端口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dirty="0" smtClean="0"/>
              <a:t>如果将以偶数地址开始的连续两个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地址作为一个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端口，则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地址总线具有</a:t>
            </a:r>
            <a:r>
              <a:rPr lang="en-US" altLang="zh-CN" dirty="0" smtClean="0">
                <a:solidFill>
                  <a:srgbClr val="FF0000"/>
                </a:solidFill>
              </a:rPr>
              <a:t>32K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en-US" altLang="zh-CN" dirty="0" smtClean="0">
                <a:solidFill>
                  <a:srgbClr val="FF0000"/>
                </a:solidFill>
              </a:rPr>
              <a:t>16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r>
              <a:rPr lang="zh-CN" altLang="en-US" dirty="0" smtClean="0"/>
              <a:t>端口。</a:t>
            </a:r>
            <a:endParaRPr lang="zh-CN" altLang="en-US" dirty="0"/>
          </a:p>
        </p:txBody>
      </p:sp>
      <p:sp>
        <p:nvSpPr>
          <p:cNvPr id="4" name="对角圆角矩形 3"/>
          <p:cNvSpPr/>
          <p:nvPr/>
        </p:nvSpPr>
        <p:spPr>
          <a:xfrm>
            <a:off x="952464" y="71414"/>
            <a:ext cx="5719600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5.2.1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数据引脚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-3076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5.2.2 </a:t>
            </a:r>
            <a:r>
              <a:rPr lang="zh-CN" altLang="en-US" dirty="0">
                <a:solidFill>
                  <a:schemeClr val="bg1"/>
                </a:solidFill>
              </a:rPr>
              <a:t>读写控制信号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83431" y="980728"/>
            <a:ext cx="1061378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Ø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2800" b="1" kern="1200">
                <a:solidFill>
                  <a:srgbClr val="193C7D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Blip>
                <a:blip r:embed="rId4"/>
              </a:buBlip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?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3600" dirty="0">
                <a:solidFill>
                  <a:srgbClr val="7030A0"/>
                </a:solidFill>
              </a:rPr>
              <a:t>读写</a:t>
            </a:r>
            <a:r>
              <a:rPr lang="zh-CN" altLang="en-US" sz="3600" dirty="0" smtClean="0">
                <a:solidFill>
                  <a:srgbClr val="7030A0"/>
                </a:solidFill>
              </a:rPr>
              <a:t>控制信号主要包括以下两类引脚：</a:t>
            </a:r>
            <a:endParaRPr lang="en-US" altLang="zh-CN" sz="3600" dirty="0" smtClean="0">
              <a:solidFill>
                <a:srgbClr val="7030A0"/>
              </a:solidFill>
            </a:endParaRPr>
          </a:p>
          <a:p>
            <a:pPr marL="400050" lvl="1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3200" dirty="0"/>
              <a:t>1. </a:t>
            </a:r>
            <a:r>
              <a:rPr lang="zh-CN" altLang="en-US" sz="3200" dirty="0"/>
              <a:t>基本读写</a:t>
            </a:r>
            <a:r>
              <a:rPr lang="zh-CN" altLang="en-US" sz="3200" dirty="0" smtClean="0"/>
              <a:t>引脚（构成</a:t>
            </a:r>
            <a:r>
              <a:rPr lang="en-US" altLang="zh-CN" sz="3200" dirty="0" smtClean="0"/>
              <a:t> </a:t>
            </a:r>
            <a:r>
              <a:rPr lang="zh-CN" altLang="en-US" sz="3200" dirty="0"/>
              <a:t>基本总线</a:t>
            </a:r>
            <a:r>
              <a:rPr lang="zh-CN" altLang="en-US" sz="3200" dirty="0" smtClean="0"/>
              <a:t>操作）</a:t>
            </a:r>
            <a:endParaRPr lang="en-US" altLang="zh-CN" sz="3200" dirty="0" smtClean="0"/>
          </a:p>
          <a:p>
            <a:pPr marL="400050" lvl="1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3200" dirty="0" smtClean="0"/>
              <a:t>2. </a:t>
            </a:r>
            <a:r>
              <a:rPr lang="zh-CN" altLang="en-US" sz="3200" dirty="0"/>
              <a:t>同步操作引脚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endParaRPr lang="zh-CN" altLang="en-US" sz="2800" dirty="0"/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endParaRPr lang="en-US" altLang="zh-CN" sz="2800" dirty="0" smtClean="0"/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endParaRPr lang="zh-CN" altLang="en-US" sz="2800" dirty="0"/>
          </a:p>
        </p:txBody>
      </p:sp>
      <p:sp>
        <p:nvSpPr>
          <p:cNvPr id="4" name="对角圆角矩形 3"/>
          <p:cNvSpPr/>
          <p:nvPr/>
        </p:nvSpPr>
        <p:spPr>
          <a:xfrm>
            <a:off x="952464" y="71414"/>
            <a:ext cx="5719600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5.2.2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读写控制信号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2"/>
          <p:cNvSpPr>
            <a:spLocks noChangeArrowheads="1"/>
          </p:cNvSpPr>
          <p:nvPr/>
        </p:nvSpPr>
        <p:spPr bwMode="auto">
          <a:xfrm>
            <a:off x="3645973" y="792288"/>
            <a:ext cx="4593167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rgbClr val="4A291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主要内容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738944" y="3356768"/>
            <a:ext cx="5143536" cy="158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对角圆角矩形 72"/>
          <p:cNvSpPr/>
          <p:nvPr/>
        </p:nvSpPr>
        <p:spPr>
          <a:xfrm>
            <a:off x="3667108" y="2143116"/>
            <a:ext cx="6533348" cy="87093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381356" y="1689436"/>
            <a:ext cx="6963116" cy="113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0"/>
          <p:cNvSpPr txBox="1"/>
          <p:nvPr/>
        </p:nvSpPr>
        <p:spPr>
          <a:xfrm>
            <a:off x="4225296" y="3573016"/>
            <a:ext cx="611917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二、</a:t>
            </a:r>
            <a:r>
              <a:rPr lang="en-US" altLang="zh-CN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80X86</a:t>
            </a:r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的引脚及时序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4225296" y="4747210"/>
            <a:ext cx="561512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三、微机系统总线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4215166" y="2297715"/>
            <a:ext cx="5193202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一、总线技术</a:t>
            </a:r>
            <a:endParaRPr lang="zh-CN" altLang="en-US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522" y="1500174"/>
            <a:ext cx="2757488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9522" y="3786189"/>
            <a:ext cx="2725574" cy="173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44624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1. </a:t>
            </a:r>
            <a:r>
              <a:rPr lang="zh-CN" altLang="en-US" dirty="0">
                <a:solidFill>
                  <a:schemeClr val="bg1"/>
                </a:solidFill>
              </a:rPr>
              <a:t>基本读写引脚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990600"/>
            <a:ext cx="10802168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ALE</a:t>
            </a: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Address Latch Enable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>
                <a:solidFill>
                  <a:schemeClr val="tx2"/>
                </a:solidFill>
              </a:rPr>
              <a:t>地址锁存允许</a:t>
            </a:r>
            <a:r>
              <a:rPr lang="zh-CN" altLang="en-US" sz="2400" b="1" dirty="0"/>
              <a:t>，三态、输出、高电平有效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有效时，表示复用引脚正在传送地址信号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M/IO*</a:t>
            </a:r>
            <a:r>
              <a:rPr lang="zh-CN" altLang="en-US" sz="2800" b="1" dirty="0">
                <a:solidFill>
                  <a:srgbClr val="660066"/>
                </a:solidFill>
              </a:rPr>
              <a:t>（</a:t>
            </a:r>
            <a:r>
              <a:rPr lang="en-US" altLang="zh-CN" sz="2800" b="1" dirty="0">
                <a:solidFill>
                  <a:srgbClr val="660066"/>
                </a:solidFill>
              </a:rPr>
              <a:t>Memory/Input and Output</a:t>
            </a:r>
            <a:r>
              <a:rPr lang="zh-CN" altLang="en-US" sz="2800" b="1" dirty="0">
                <a:solidFill>
                  <a:srgbClr val="660066"/>
                </a:solidFill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>
                <a:solidFill>
                  <a:srgbClr val="0000CC"/>
                </a:solidFill>
              </a:rPr>
              <a:t>访问存储器或者</a:t>
            </a:r>
            <a:r>
              <a:rPr lang="en-US" altLang="zh-CN" sz="2400" b="1" dirty="0">
                <a:solidFill>
                  <a:srgbClr val="0000CC"/>
                </a:solidFill>
              </a:rPr>
              <a:t>I/O</a:t>
            </a:r>
            <a:r>
              <a:rPr lang="zh-CN" altLang="en-US" sz="2400" b="1" dirty="0"/>
              <a:t>，三态、输出、高低电平均有效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高电平（</a:t>
            </a:r>
            <a:r>
              <a:rPr lang="en-US" altLang="zh-CN" sz="2400" b="1" dirty="0"/>
              <a:t>M</a:t>
            </a:r>
            <a:r>
              <a:rPr lang="zh-CN" altLang="en-US" sz="2400" b="1" dirty="0"/>
              <a:t>），表示处理器访问存储器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低电平时（</a:t>
            </a:r>
            <a:r>
              <a:rPr lang="en-US" altLang="zh-CN" sz="2400" b="1" dirty="0"/>
              <a:t>IO*</a:t>
            </a:r>
            <a:r>
              <a:rPr lang="zh-CN" altLang="en-US" sz="2400" b="1" dirty="0"/>
              <a:t>），表示处理器访问</a:t>
            </a:r>
            <a:r>
              <a:rPr lang="en-US" altLang="zh-CN" sz="2400" b="1" dirty="0"/>
              <a:t>I/O</a:t>
            </a:r>
            <a:r>
              <a:rPr lang="zh-CN" altLang="en-US" sz="2400" b="1" dirty="0"/>
              <a:t>端口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WR*</a:t>
            </a:r>
            <a:r>
              <a:rPr lang="zh-CN" altLang="en-US" sz="2800" b="1" dirty="0">
                <a:solidFill>
                  <a:srgbClr val="660066"/>
                </a:solidFill>
              </a:rPr>
              <a:t>（</a:t>
            </a:r>
            <a:r>
              <a:rPr lang="en-US" altLang="zh-CN" sz="2800" b="1" dirty="0">
                <a:solidFill>
                  <a:srgbClr val="660066"/>
                </a:solidFill>
              </a:rPr>
              <a:t>Write</a:t>
            </a:r>
            <a:r>
              <a:rPr lang="zh-CN" altLang="en-US" sz="2800" b="1" dirty="0">
                <a:solidFill>
                  <a:srgbClr val="660066"/>
                </a:solidFill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>
                <a:solidFill>
                  <a:srgbClr val="0000CC"/>
                </a:solidFill>
              </a:rPr>
              <a:t>写控制</a:t>
            </a:r>
            <a:r>
              <a:rPr lang="zh-CN" altLang="en-US" sz="2400" b="1" dirty="0"/>
              <a:t>，三态、输出、低电平有效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有效时，表示处理器正将数据写到存储单元或</a:t>
            </a:r>
            <a:r>
              <a:rPr lang="en-US" altLang="zh-CN" sz="2400" b="1" dirty="0"/>
              <a:t>I/O</a:t>
            </a:r>
            <a:r>
              <a:rPr lang="zh-CN" altLang="en-US" sz="2400" b="1" dirty="0"/>
              <a:t>端口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RD*</a:t>
            </a:r>
            <a:r>
              <a:rPr lang="zh-CN" altLang="en-US" sz="2800" b="1" dirty="0">
                <a:solidFill>
                  <a:srgbClr val="660066"/>
                </a:solidFill>
              </a:rPr>
              <a:t>（</a:t>
            </a:r>
            <a:r>
              <a:rPr lang="en-US" altLang="zh-CN" sz="2800" b="1" dirty="0">
                <a:solidFill>
                  <a:srgbClr val="660066"/>
                </a:solidFill>
              </a:rPr>
              <a:t>Read</a:t>
            </a:r>
            <a:r>
              <a:rPr lang="zh-CN" altLang="en-US" sz="2800" b="1" dirty="0">
                <a:solidFill>
                  <a:srgbClr val="660066"/>
                </a:solidFill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>
                <a:solidFill>
                  <a:srgbClr val="0000CC"/>
                </a:solidFill>
              </a:rPr>
              <a:t>读控制</a:t>
            </a:r>
            <a:r>
              <a:rPr lang="zh-CN" altLang="en-US" sz="2400" b="1" dirty="0"/>
              <a:t>，三态、输出、低电平有效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有效时，表示处理器正从存储单元或</a:t>
            </a:r>
            <a:r>
              <a:rPr lang="en-US" altLang="zh-CN" sz="2400" b="1" dirty="0"/>
              <a:t>I/O</a:t>
            </a:r>
            <a:r>
              <a:rPr lang="zh-CN" altLang="en-US" sz="2400" b="1" dirty="0"/>
              <a:t>端口读取数据</a:t>
            </a:r>
          </a:p>
        </p:txBody>
      </p:sp>
      <p:sp>
        <p:nvSpPr>
          <p:cNvPr id="4" name="Text Box 54"/>
          <p:cNvSpPr txBox="1">
            <a:spLocks noChangeArrowheads="1"/>
          </p:cNvSpPr>
          <p:nvPr/>
        </p:nvSpPr>
        <p:spPr bwMode="gray">
          <a:xfrm>
            <a:off x="983432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基本读写引脚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68932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2. </a:t>
            </a:r>
            <a:r>
              <a:rPr lang="zh-CN" altLang="en-US" dirty="0">
                <a:solidFill>
                  <a:schemeClr val="bg1"/>
                </a:solidFill>
              </a:rPr>
              <a:t>基本总线操作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1066800"/>
            <a:ext cx="11305256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rgbClr val="0000CC"/>
                </a:solidFill>
              </a:rPr>
              <a:t>存储器读</a:t>
            </a:r>
            <a:r>
              <a:rPr lang="zh-CN" altLang="en-US" sz="2800" dirty="0">
                <a:solidFill>
                  <a:srgbClr val="660066"/>
                </a:solidFill>
              </a:rPr>
              <a:t>（</a:t>
            </a:r>
            <a:r>
              <a:rPr lang="en-US" altLang="zh-CN" sz="2800" dirty="0">
                <a:solidFill>
                  <a:srgbClr val="660066"/>
                </a:solidFill>
              </a:rPr>
              <a:t>Memory Read</a:t>
            </a:r>
            <a:r>
              <a:rPr lang="zh-CN" altLang="en-US" sz="2800" dirty="0">
                <a:solidFill>
                  <a:srgbClr val="660066"/>
                </a:solidFill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处理器从存储器读取代码或读取操作数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每条指令执行前都</a:t>
            </a:r>
            <a:r>
              <a:rPr lang="zh-CN" altLang="en-US" sz="2400" dirty="0" smtClean="0"/>
              <a:t>需要经过取指操作进入处理器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以存储单元为源操作数的指令在执行</a:t>
            </a:r>
            <a:r>
              <a:rPr lang="zh-CN" altLang="en-US" sz="2400" dirty="0" smtClean="0"/>
              <a:t>时需要从主存获取操作数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rgbClr val="0000CC"/>
                </a:solidFill>
              </a:rPr>
              <a:t>存储器写</a:t>
            </a:r>
            <a:r>
              <a:rPr lang="zh-CN" altLang="en-US" sz="2800" dirty="0">
                <a:solidFill>
                  <a:srgbClr val="660066"/>
                </a:solidFill>
              </a:rPr>
              <a:t>（</a:t>
            </a:r>
            <a:r>
              <a:rPr lang="en-US" altLang="zh-CN" sz="2800" dirty="0">
                <a:solidFill>
                  <a:srgbClr val="660066"/>
                </a:solidFill>
              </a:rPr>
              <a:t>Memory Write</a:t>
            </a:r>
            <a:r>
              <a:rPr lang="zh-CN" altLang="en-US" sz="2800" dirty="0">
                <a:solidFill>
                  <a:srgbClr val="660066"/>
                </a:solidFill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处理器向存储器写入操作数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以存储单元为目的操作数的指令在执行</a:t>
            </a:r>
            <a:r>
              <a:rPr lang="zh-CN" altLang="en-US" sz="2400" dirty="0" smtClean="0"/>
              <a:t>时需要将结果保存在主存中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rgbClr val="0000CC"/>
                </a:solidFill>
              </a:rPr>
              <a:t>I/O</a:t>
            </a:r>
            <a:r>
              <a:rPr lang="zh-CN" altLang="en-US" sz="2800" b="1" dirty="0">
                <a:solidFill>
                  <a:srgbClr val="0000CC"/>
                </a:solidFill>
              </a:rPr>
              <a:t>读</a:t>
            </a:r>
            <a:r>
              <a:rPr lang="zh-CN" altLang="en-US" sz="2800" dirty="0">
                <a:solidFill>
                  <a:srgbClr val="660066"/>
                </a:solidFill>
              </a:rPr>
              <a:t>（</a:t>
            </a:r>
            <a:r>
              <a:rPr lang="en-US" altLang="zh-CN" sz="2800" dirty="0" err="1">
                <a:solidFill>
                  <a:srgbClr val="660066"/>
                </a:solidFill>
              </a:rPr>
              <a:t>Input/Output</a:t>
            </a:r>
            <a:r>
              <a:rPr lang="en-US" altLang="zh-CN" sz="2800" dirty="0">
                <a:solidFill>
                  <a:srgbClr val="660066"/>
                </a:solidFill>
              </a:rPr>
              <a:t> Read</a:t>
            </a:r>
            <a:r>
              <a:rPr lang="zh-CN" altLang="en-US" sz="2800" dirty="0">
                <a:solidFill>
                  <a:srgbClr val="660066"/>
                </a:solidFill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处理器从外设读取操作数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只有执行输入指令</a:t>
            </a:r>
            <a:r>
              <a:rPr lang="en-US" altLang="zh-CN" sz="2400" dirty="0"/>
              <a:t>IN</a:t>
            </a:r>
            <a:r>
              <a:rPr lang="zh-CN" altLang="en-US" sz="2400" dirty="0"/>
              <a:t>时</a:t>
            </a:r>
            <a:r>
              <a:rPr lang="zh-CN" altLang="en-US" sz="2400" dirty="0" smtClean="0"/>
              <a:t>才启动一个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读总线操作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rgbClr val="0000CC"/>
                </a:solidFill>
              </a:rPr>
              <a:t>I/O</a:t>
            </a:r>
            <a:r>
              <a:rPr lang="zh-CN" altLang="en-US" sz="2800" b="1" dirty="0">
                <a:solidFill>
                  <a:srgbClr val="0000CC"/>
                </a:solidFill>
              </a:rPr>
              <a:t>写</a:t>
            </a:r>
            <a:r>
              <a:rPr lang="zh-CN" altLang="en-US" sz="2800" dirty="0">
                <a:solidFill>
                  <a:srgbClr val="660066"/>
                </a:solidFill>
              </a:rPr>
              <a:t>（</a:t>
            </a:r>
            <a:r>
              <a:rPr lang="en-US" altLang="zh-CN" sz="2800" dirty="0" err="1">
                <a:solidFill>
                  <a:srgbClr val="660066"/>
                </a:solidFill>
              </a:rPr>
              <a:t>Input/Output</a:t>
            </a:r>
            <a:r>
              <a:rPr lang="en-US" altLang="zh-CN" sz="2800" dirty="0">
                <a:solidFill>
                  <a:srgbClr val="660066"/>
                </a:solidFill>
              </a:rPr>
              <a:t> Write</a:t>
            </a:r>
            <a:r>
              <a:rPr lang="zh-CN" altLang="en-US" sz="2800" dirty="0">
                <a:solidFill>
                  <a:srgbClr val="660066"/>
                </a:solidFill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处理器向外设</a:t>
            </a:r>
            <a:r>
              <a:rPr lang="zh-CN" altLang="en-US" sz="2400" dirty="0" smtClean="0"/>
              <a:t>写入操</a:t>
            </a:r>
            <a:r>
              <a:rPr lang="zh-CN" altLang="en-US" sz="2400" dirty="0"/>
              <a:t>作数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只有执行输出指令</a:t>
            </a:r>
            <a:r>
              <a:rPr lang="en-US" altLang="zh-CN" sz="2400" dirty="0"/>
              <a:t>OUT</a:t>
            </a:r>
            <a:r>
              <a:rPr lang="zh-CN" altLang="en-US" sz="2400" dirty="0"/>
              <a:t>时才才启动一个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写总</a:t>
            </a:r>
            <a:r>
              <a:rPr lang="zh-CN" altLang="en-US" sz="2400" dirty="0"/>
              <a:t>线操作</a:t>
            </a:r>
          </a:p>
          <a:p>
            <a:pPr lvl="1">
              <a:lnSpc>
                <a:spcPct val="90000"/>
              </a:lnSpc>
            </a:pPr>
            <a:endParaRPr lang="zh-CN" altLang="en-US" sz="2400" dirty="0"/>
          </a:p>
        </p:txBody>
      </p:sp>
      <p:sp>
        <p:nvSpPr>
          <p:cNvPr id="4" name="Text Box 54"/>
          <p:cNvSpPr txBox="1">
            <a:spLocks noChangeArrowheads="1"/>
          </p:cNvSpPr>
          <p:nvPr/>
        </p:nvSpPr>
        <p:spPr bwMode="gray">
          <a:xfrm>
            <a:off x="983432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基本总线操作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44624"/>
            <a:ext cx="10397067" cy="83978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读写控制信号的组合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24418" y="1193800"/>
            <a:ext cx="10629900" cy="1443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zh-CN" altLang="en-US" sz="3200" b="1" dirty="0">
                <a:solidFill>
                  <a:srgbClr val="FF0000"/>
                </a:solidFill>
                <a:ea typeface="幼圆" panose="02010509060101010101" pitchFamily="49" charset="-122"/>
              </a:rPr>
              <a:t>M/IO*、WR*和RD*是最基本的控制信号</a:t>
            </a:r>
          </a:p>
          <a:p>
            <a:pPr marL="342900" indent="-342900" algn="just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zh-CN" altLang="en-US" sz="3200" b="1" dirty="0">
                <a:solidFill>
                  <a:srgbClr val="FF0000"/>
                </a:solidFill>
                <a:ea typeface="幼圆" panose="02010509060101010101" pitchFamily="49" charset="-122"/>
                <a:hlinkClick r:id="rId4" action="ppaction://hlinksldjump"/>
              </a:rPr>
              <a:t>组合</a:t>
            </a:r>
            <a:r>
              <a:rPr lang="zh-CN" altLang="en-US" sz="3200" b="1" dirty="0">
                <a:solidFill>
                  <a:srgbClr val="FF0000"/>
                </a:solidFill>
                <a:ea typeface="幼圆" panose="02010509060101010101" pitchFamily="49" charset="-122"/>
              </a:rPr>
              <a:t>后，控制4种基本的总线周期</a:t>
            </a:r>
            <a:endParaRPr lang="zh-CN" altLang="en-US" sz="3200" b="1" baseline="-30000" dirty="0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aphicFrame>
        <p:nvGraphicFramePr>
          <p:cNvPr id="10" name="Group 4"/>
          <p:cNvGraphicFramePr>
            <a:graphicFrameLocks noGrp="1"/>
          </p:cNvGraphicFramePr>
          <p:nvPr/>
        </p:nvGraphicFramePr>
        <p:xfrm>
          <a:off x="1047751" y="2708275"/>
          <a:ext cx="10382322" cy="2838450"/>
        </p:xfrm>
        <a:graphic>
          <a:graphicData uri="http://schemas.openxmlformats.org/drawingml/2006/table">
            <a:tbl>
              <a:tblPr/>
              <a:tblGrid>
                <a:gridCol w="407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1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3C7D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总线周期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3C7D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M/IO*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WR*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RD*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存储器读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MEMR*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高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高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3C7D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低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存储器写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MEMW*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高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3C7D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低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高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I/O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读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IOR*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3C7D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低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高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3C7D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低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I/O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写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IOW*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3C7D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低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3C7D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低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高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 Box 54"/>
          <p:cNvSpPr txBox="1">
            <a:spLocks noChangeArrowheads="1"/>
          </p:cNvSpPr>
          <p:nvPr/>
        </p:nvSpPr>
        <p:spPr bwMode="gray">
          <a:xfrm>
            <a:off x="2351584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读写控制信号的组合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44624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3. </a:t>
            </a:r>
            <a:r>
              <a:rPr lang="zh-CN" altLang="en-US" dirty="0">
                <a:solidFill>
                  <a:schemeClr val="bg1"/>
                </a:solidFill>
              </a:rPr>
              <a:t>同步操作引脚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980728"/>
            <a:ext cx="10657184" cy="563880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同步操作</a:t>
            </a:r>
          </a:p>
          <a:p>
            <a:pPr lvl="1" algn="just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读写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操作需要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存储器或外设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一致，否则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，慢速的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或存储器发出一个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信号，让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快速的处理器等待</a:t>
            </a:r>
          </a:p>
          <a:p>
            <a:pPr algn="just">
              <a:lnSpc>
                <a:spcPct val="120000"/>
              </a:lnSpc>
            </a:pP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READY---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就绪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准备好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 algn="just">
              <a:lnSpc>
                <a:spcPct val="12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是一个输入给处理器的信号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，高电平有效表示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可进行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数据读写</a:t>
            </a:r>
          </a:p>
          <a:p>
            <a:pPr lvl="1" algn="just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所以，存储器或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端口可利用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该信号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无效来请求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处理器等待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数据的到达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处理器在进行读写前检测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引脚</a:t>
            </a:r>
          </a:p>
        </p:txBody>
      </p:sp>
      <p:sp>
        <p:nvSpPr>
          <p:cNvPr id="4" name="Text Box 54"/>
          <p:cNvSpPr txBox="1">
            <a:spLocks noChangeArrowheads="1"/>
          </p:cNvSpPr>
          <p:nvPr/>
        </p:nvSpPr>
        <p:spPr bwMode="gray">
          <a:xfrm>
            <a:off x="983432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同步操作引脚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44624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5.2.3 </a:t>
            </a:r>
            <a:r>
              <a:rPr lang="zh-CN" altLang="en-US" dirty="0">
                <a:solidFill>
                  <a:schemeClr val="bg1"/>
                </a:solidFill>
              </a:rPr>
              <a:t>其他控制信号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2464" y="980728"/>
            <a:ext cx="10658152" cy="563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处理器还具有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中断请求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和响应信号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总线请求和响应信号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时钟信号、复位信号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电源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Vcc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对角圆角矩形 3"/>
          <p:cNvSpPr/>
          <p:nvPr/>
        </p:nvSpPr>
        <p:spPr>
          <a:xfrm>
            <a:off x="952464" y="71414"/>
            <a:ext cx="5719600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5.2.3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其他控制信号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44624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1. </a:t>
            </a:r>
            <a:r>
              <a:rPr lang="zh-CN" altLang="en-US" dirty="0">
                <a:solidFill>
                  <a:schemeClr val="bg1"/>
                </a:solidFill>
              </a:rPr>
              <a:t>中断请求和响应引脚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980728"/>
            <a:ext cx="10802168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INTR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Interrupt Request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可屏蔽中断请求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，高电平有效的输入信号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有效时，表示中断请求设备向处理器申请可屏蔽中断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中断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标志对该中断请求进行屏蔽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主要用于实现外设数据交换的中断服务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INTA*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Interrupt Acknowledge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可屏蔽中断响应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，低电平有效的输出信号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有效时，表示来自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INTR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引脚的中断请求已被处理器响应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NMI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Non-</a:t>
            </a:r>
            <a:r>
              <a:rPr lang="en-US" altLang="zh-CN" sz="28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Maskable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Interrupt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不可屏蔽中断请求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，上升沿有效的输入信号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有效时，表示外界向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申请不可屏蔽中断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中断级别高于可屏蔽中断请求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INTR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常用于处理系统发生故障等紧急情况下的中断服务</a:t>
            </a:r>
          </a:p>
        </p:txBody>
      </p:sp>
      <p:sp>
        <p:nvSpPr>
          <p:cNvPr id="5" name="Text Box 54"/>
          <p:cNvSpPr txBox="1">
            <a:spLocks noChangeArrowheads="1"/>
          </p:cNvSpPr>
          <p:nvPr/>
        </p:nvSpPr>
        <p:spPr bwMode="gray">
          <a:xfrm>
            <a:off x="983432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中断请求和响应引脚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116632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2. </a:t>
            </a:r>
            <a:r>
              <a:rPr lang="zh-CN" altLang="en-US" dirty="0">
                <a:solidFill>
                  <a:schemeClr val="bg1"/>
                </a:solidFill>
              </a:rPr>
              <a:t>总线请求和响应引脚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1030560"/>
            <a:ext cx="10874176" cy="56388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HOLD</a:t>
            </a:r>
          </a:p>
          <a:p>
            <a:pPr lvl="1">
              <a:lnSpc>
                <a:spcPct val="130000"/>
              </a:lnSpc>
            </a:pP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总线请求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高电平有效的输入信号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有效时，表示其他总线主控设备申请使用总线</a:t>
            </a:r>
          </a:p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HLDA</a:t>
            </a:r>
            <a:r>
              <a:rPr lang="zh-CN" altLang="en-US" dirty="0">
                <a:solidFill>
                  <a:srgbClr val="66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solidFill>
                  <a:srgbClr val="660066"/>
                </a:solidFill>
                <a:latin typeface="微软雅黑" pitchFamily="34" charset="-122"/>
                <a:ea typeface="微软雅黑" pitchFamily="34" charset="-122"/>
              </a:rPr>
              <a:t>HOLD Acknowledge</a:t>
            </a:r>
            <a:r>
              <a:rPr lang="zh-CN" altLang="en-US" dirty="0">
                <a:solidFill>
                  <a:srgbClr val="6600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30000"/>
              </a:lnSpc>
            </a:pP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总线响应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高电平有效的输出信号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有效时，表示处理器已响应总线请求</a:t>
            </a:r>
          </a:p>
          <a:p>
            <a:pPr lvl="1">
              <a:lnSpc>
                <a:spcPct val="13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进行总线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释放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：处理器的地址总线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、数据总线及具有三态输出能力的控制总线呈现高阻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状态，使总线请求设备可以顺利接管和使用总线。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54"/>
          <p:cNvSpPr txBox="1">
            <a:spLocks noChangeArrowheads="1"/>
          </p:cNvSpPr>
          <p:nvPr/>
        </p:nvSpPr>
        <p:spPr bwMode="gray">
          <a:xfrm>
            <a:off x="983432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总线请求和响应引脚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44624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3. </a:t>
            </a:r>
            <a:r>
              <a:rPr lang="zh-CN" altLang="en-US" dirty="0">
                <a:solidFill>
                  <a:schemeClr val="bg1"/>
                </a:solidFill>
              </a:rPr>
              <a:t>其他引脚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778" y="866147"/>
            <a:ext cx="10658152" cy="5105400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RESET</a:t>
            </a:r>
          </a:p>
          <a:p>
            <a:pPr lvl="1"/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复位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，高电平有效的输入信号</a:t>
            </a: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有效时，将迫使处理器回到其初始状态</a:t>
            </a: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8086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复位后，寄存器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＝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FFFFH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＝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0000H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安排一条段间无条件转移指令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JMP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，将控制转移到程序入口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zh-CN" altLang="en-US" dirty="0">
                <a:solidFill>
                  <a:srgbClr val="66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solidFill>
                  <a:srgbClr val="660066"/>
                </a:solidFill>
                <a:latin typeface="微软雅黑" pitchFamily="34" charset="-122"/>
                <a:ea typeface="微软雅黑" pitchFamily="34" charset="-122"/>
              </a:rPr>
              <a:t>Clock</a:t>
            </a:r>
            <a:r>
              <a:rPr lang="zh-CN" altLang="en-US" dirty="0">
                <a:solidFill>
                  <a:srgbClr val="6600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/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输入，频率稳定的数字信号</a:t>
            </a: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处理器的基本操作节拍</a:t>
            </a: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频率的倒数是时钟周期的时间长度</a:t>
            </a:r>
          </a:p>
          <a:p>
            <a:pPr lvl="0"/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MN/MX*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组态选择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  <a:sym typeface="+mn-ea"/>
              </a:rPr>
              <a:t>选择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+mn-ea"/>
              </a:rPr>
              <a:t>CPU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+mn-ea"/>
              </a:rPr>
              <a:t>工作于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最小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最大组态</a:t>
            </a:r>
          </a:p>
        </p:txBody>
      </p:sp>
      <p:sp>
        <p:nvSpPr>
          <p:cNvPr id="4" name="Text Box 54"/>
          <p:cNvSpPr txBox="1">
            <a:spLocks noChangeArrowheads="1"/>
          </p:cNvSpPr>
          <p:nvPr/>
        </p:nvSpPr>
        <p:spPr bwMode="gray">
          <a:xfrm>
            <a:off x="983432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其他引脚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83431" y="980728"/>
            <a:ext cx="1061378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Ø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2800" b="1" kern="1200">
                <a:solidFill>
                  <a:srgbClr val="193C7D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Blip>
                <a:blip r:embed="rId4"/>
              </a:buBlip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?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zh-CN" sz="2800" dirty="0" smtClean="0">
                <a:solidFill>
                  <a:srgbClr val="7030A0"/>
                </a:solidFill>
              </a:rPr>
              <a:t>808</a:t>
            </a:r>
            <a:r>
              <a:rPr lang="en-US" altLang="zh-CN" sz="2800" dirty="0" smtClean="0">
                <a:solidFill>
                  <a:srgbClr val="7030A0"/>
                </a:solidFill>
              </a:rPr>
              <a:t>6</a:t>
            </a:r>
            <a:r>
              <a:rPr lang="zh-CN" altLang="en-US" sz="2800" dirty="0" smtClean="0">
                <a:solidFill>
                  <a:srgbClr val="7030A0"/>
                </a:solidFill>
              </a:rPr>
              <a:t>的两种组态模式</a:t>
            </a:r>
            <a:endParaRPr lang="en-US" altLang="zh-CN" sz="2800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zh-CN" sz="2800" dirty="0" smtClean="0"/>
              <a:t>8088/8086</a:t>
            </a:r>
            <a:r>
              <a:rPr lang="zh-CN" sz="2800" dirty="0" smtClean="0"/>
              <a:t>具有两种组态，构成两种不同规模的应用系统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最小组态模式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sz="2400" dirty="0" smtClean="0"/>
              <a:t>构成小规模的应用系统，如系统中只有一个</a:t>
            </a:r>
            <a:r>
              <a:rPr lang="zh-CN" altLang="zh-CN" sz="2400" dirty="0" smtClean="0"/>
              <a:t>8086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zh-CN" sz="2400" dirty="0" smtClean="0"/>
              <a:t>808</a:t>
            </a:r>
            <a:r>
              <a:rPr lang="en-US" altLang="zh-CN" sz="2400" dirty="0" smtClean="0"/>
              <a:t>6</a:t>
            </a:r>
            <a:r>
              <a:rPr lang="zh-CN" sz="2400" dirty="0" smtClean="0"/>
              <a:t>本身提供所有的系统总线信号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最大组态模式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sz="2400" dirty="0" smtClean="0"/>
              <a:t>构成较大规模的应用系统，例如与数</a:t>
            </a:r>
            <a:r>
              <a:rPr lang="zh-CN" altLang="en-US" sz="2400" dirty="0" smtClean="0"/>
              <a:t>学</a:t>
            </a:r>
            <a:r>
              <a:rPr lang="zh-CN" sz="2400" dirty="0" smtClean="0"/>
              <a:t>协处理器</a:t>
            </a:r>
            <a:r>
              <a:rPr lang="zh-CN" altLang="zh-CN" sz="2400" dirty="0" smtClean="0"/>
              <a:t>8087</a:t>
            </a:r>
            <a:r>
              <a:rPr lang="zh-CN" sz="2400" dirty="0" smtClean="0"/>
              <a:t>一起构成系统时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sz="2400" dirty="0" smtClean="0"/>
              <a:t>此时，</a:t>
            </a:r>
            <a:r>
              <a:rPr lang="zh-CN" altLang="zh-CN" sz="2400" dirty="0" smtClean="0"/>
              <a:t>808</a:t>
            </a:r>
            <a:r>
              <a:rPr lang="en-US" altLang="zh-CN" sz="2400" dirty="0" smtClean="0"/>
              <a:t>6</a:t>
            </a:r>
            <a:r>
              <a:rPr lang="zh-CN" sz="2400" dirty="0" smtClean="0"/>
              <a:t>和总线控制器</a:t>
            </a:r>
            <a:r>
              <a:rPr lang="zh-CN" altLang="zh-CN" sz="2400" dirty="0" smtClean="0"/>
              <a:t>8288</a:t>
            </a:r>
            <a:r>
              <a:rPr lang="zh-CN" sz="2400" dirty="0" smtClean="0"/>
              <a:t>共同形成系统总线信号</a:t>
            </a:r>
            <a:endParaRPr lang="en-US" altLang="zh-CN" sz="2400" dirty="0" smtClean="0"/>
          </a:p>
        </p:txBody>
      </p:sp>
      <p:sp>
        <p:nvSpPr>
          <p:cNvPr id="2" name="Text Box 54"/>
          <p:cNvSpPr txBox="1">
            <a:spLocks noChangeArrowheads="1"/>
          </p:cNvSpPr>
          <p:nvPr/>
        </p:nvSpPr>
        <p:spPr bwMode="gray">
          <a:xfrm>
            <a:off x="983432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其他引脚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89384" y="169962"/>
            <a:ext cx="10363200" cy="666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zh-CN" altLang="en-US" sz="3600" b="1" dirty="0" smtClean="0">
                <a:solidFill>
                  <a:schemeClr val="bg1"/>
                </a:solidFill>
                <a:ea typeface="华文行楷" panose="02010800040101010101" pitchFamily="2" charset="-122"/>
              </a:rPr>
              <a:t>最小工作模式下硬件逻辑图</a:t>
            </a:r>
            <a:endParaRPr lang="zh-CN" altLang="en-US" sz="3600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3556001" y="2971800"/>
            <a:ext cx="861484" cy="604838"/>
            <a:chOff x="0" y="0"/>
            <a:chExt cx="390" cy="309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" y="0"/>
              <a:ext cx="38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0" y="97"/>
              <a:ext cx="390" cy="78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rgbClr val="990099"/>
            </a:solidFill>
            <a:ln w="9525">
              <a:solidFill>
                <a:srgbClr val="990099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10" y="227"/>
              <a:ext cx="378" cy="82"/>
            </a:xfrm>
            <a:prstGeom prst="leftRightArrow">
              <a:avLst>
                <a:gd name="adj1" fmla="val 50000"/>
                <a:gd name="adj2" fmla="val 90253"/>
              </a:avLst>
            </a:prstGeom>
            <a:solidFill>
              <a:srgbClr val="990099"/>
            </a:solidFill>
            <a:ln w="9525">
              <a:solidFill>
                <a:srgbClr val="990099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585634" y="2700338"/>
            <a:ext cx="859367" cy="0"/>
          </a:xfrm>
          <a:prstGeom prst="line">
            <a:avLst/>
          </a:prstGeom>
          <a:noFill/>
          <a:ln w="28575">
            <a:solidFill>
              <a:srgbClr val="990099"/>
            </a:solidFill>
            <a:round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8"/>
          <p:cNvGrpSpPr/>
          <p:nvPr/>
        </p:nvGrpSpPr>
        <p:grpSpPr bwMode="auto">
          <a:xfrm>
            <a:off x="5507567" y="2311400"/>
            <a:ext cx="651933" cy="355600"/>
            <a:chOff x="0" y="0"/>
            <a:chExt cx="295" cy="182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0" y="182"/>
              <a:ext cx="2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47" y="0"/>
              <a:ext cx="148" cy="15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1600" b="1">
                  <a:latin typeface="Times New Roman" panose="02020603050405020304" pitchFamily="18" charset="0"/>
                </a:rPr>
                <a:t>地</a:t>
              </a:r>
            </a:p>
          </p:txBody>
        </p:sp>
      </p:grp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973667" y="1401763"/>
            <a:ext cx="812800" cy="0"/>
          </a:xfrm>
          <a:prstGeom prst="line">
            <a:avLst/>
          </a:prstGeom>
          <a:noFill/>
          <a:ln w="28575">
            <a:solidFill>
              <a:srgbClr val="990099"/>
            </a:solidFill>
            <a:round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18018" y="1042988"/>
            <a:ext cx="842433" cy="309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algn="just" eaLnBrk="0" hangingPunct="0"/>
            <a:r>
              <a:rPr lang="zh-CN" altLang="en-US" b="1">
                <a:latin typeface="Times New Roman" panose="02020603050405020304" pitchFamily="18" charset="0"/>
              </a:rPr>
              <a:t>＋</a:t>
            </a:r>
            <a:r>
              <a:rPr lang="zh-CN" altLang="zh-CN" b="1">
                <a:latin typeface="Times New Roman" panose="02020603050405020304" pitchFamily="18" charset="0"/>
              </a:rPr>
              <a:t>5V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250518" y="3546475"/>
            <a:ext cx="941916" cy="6746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lIns="0" tIns="0" rIns="0" bIns="0" anchor="ctr" anchorCtr="1"/>
          <a:lstStyle/>
          <a:p>
            <a:pPr algn="ctr" eaLnBrk="0" hangingPunct="0">
              <a:lnSpc>
                <a:spcPct val="72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读写控制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6718300" y="4217988"/>
            <a:ext cx="0" cy="303212"/>
          </a:xfrm>
          <a:prstGeom prst="line">
            <a:avLst/>
          </a:prstGeom>
          <a:noFill/>
          <a:ln w="28575">
            <a:solidFill>
              <a:srgbClr val="993366"/>
            </a:solidFill>
            <a:round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8098368" y="3546475"/>
            <a:ext cx="802217" cy="6746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lIns="0" tIns="0" rIns="0" bIns="0" anchor="ctr" anchorCtr="1"/>
          <a:lstStyle/>
          <a:p>
            <a:pPr algn="ctr" eaLnBrk="0" hangingPunct="0">
              <a:lnSpc>
                <a:spcPct val="72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读写控制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8540751" y="4217988"/>
            <a:ext cx="0" cy="303212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9518651" y="3530600"/>
            <a:ext cx="800100" cy="6905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lIns="0" tIns="0" rIns="0" bIns="0" anchor="ctr" anchorCtr="1"/>
          <a:lstStyle/>
          <a:p>
            <a:pPr algn="ctr" eaLnBrk="0" hangingPunct="0">
              <a:lnSpc>
                <a:spcPct val="72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读写控制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9886951" y="4217988"/>
            <a:ext cx="0" cy="303212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19"/>
          <p:cNvGrpSpPr/>
          <p:nvPr/>
        </p:nvGrpSpPr>
        <p:grpSpPr bwMode="auto">
          <a:xfrm>
            <a:off x="5715001" y="4516439"/>
            <a:ext cx="1384300" cy="1216025"/>
            <a:chOff x="0" y="0"/>
            <a:chExt cx="626" cy="621"/>
          </a:xfrm>
        </p:grpSpPr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626" cy="62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zh-CN" b="1">
                  <a:latin typeface="Times New Roman" panose="02020603050405020304" pitchFamily="18" charset="0"/>
                </a:rPr>
                <a:t>CSH</a:t>
              </a:r>
            </a:p>
            <a:p>
              <a:pPr algn="ctr" eaLnBrk="0" hangingPunct="0">
                <a:lnSpc>
                  <a:spcPct val="96000"/>
                </a:lnSpc>
              </a:pPr>
              <a:r>
                <a:rPr lang="zh-CN" altLang="en-US" b="1">
                  <a:latin typeface="Times New Roman" panose="02020603050405020304" pitchFamily="18" charset="0"/>
                </a:rPr>
                <a:t>奇地址存储体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24" y="49"/>
              <a:ext cx="3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22"/>
          <p:cNvGrpSpPr/>
          <p:nvPr/>
        </p:nvGrpSpPr>
        <p:grpSpPr bwMode="auto">
          <a:xfrm>
            <a:off x="3175001" y="3968750"/>
            <a:ext cx="582084" cy="1690688"/>
            <a:chOff x="0" y="0"/>
            <a:chExt cx="263" cy="864"/>
          </a:xfrm>
        </p:grpSpPr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0" y="0"/>
              <a:ext cx="0" cy="864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0" y="848"/>
              <a:ext cx="263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25"/>
          <p:cNvGrpSpPr/>
          <p:nvPr/>
        </p:nvGrpSpPr>
        <p:grpSpPr bwMode="auto">
          <a:xfrm>
            <a:off x="2123018" y="3957639"/>
            <a:ext cx="1655233" cy="2008187"/>
            <a:chOff x="0" y="0"/>
            <a:chExt cx="748" cy="1026"/>
          </a:xfrm>
        </p:grpSpPr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0" y="0"/>
              <a:ext cx="0" cy="1026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0" y="1010"/>
              <a:ext cx="748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28"/>
          <p:cNvGrpSpPr/>
          <p:nvPr/>
        </p:nvGrpSpPr>
        <p:grpSpPr bwMode="auto">
          <a:xfrm>
            <a:off x="110067" y="1912938"/>
            <a:ext cx="1689100" cy="3073400"/>
            <a:chOff x="0" y="0"/>
            <a:chExt cx="764" cy="1571"/>
          </a:xfrm>
        </p:grpSpPr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0" y="0"/>
              <a:ext cx="459" cy="506"/>
            </a:xfrm>
            <a:prstGeom prst="rect">
              <a:avLst/>
            </a:prstGeom>
            <a:noFill/>
            <a:ln w="19050">
              <a:solidFill>
                <a:srgbClr val="000099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 algn="ctr" eaLnBrk="0" hangingPunct="0">
                <a:lnSpc>
                  <a:spcPct val="96000"/>
                </a:lnSpc>
              </a:pPr>
              <a:r>
                <a:rPr lang="zh-CN" altLang="zh-CN" b="1">
                  <a:latin typeface="Times New Roman" panose="02020603050405020304" pitchFamily="18" charset="0"/>
                </a:rPr>
                <a:t>8284</a:t>
              </a:r>
            </a:p>
            <a:p>
              <a:pPr algn="ctr" eaLnBrk="0" hangingPunct="0">
                <a:lnSpc>
                  <a:spcPct val="96000"/>
                </a:lnSpc>
              </a:pPr>
              <a:r>
                <a:rPr lang="zh-CN" altLang="en-US" b="1">
                  <a:latin typeface="Times New Roman" panose="02020603050405020304" pitchFamily="18" charset="0"/>
                </a:rPr>
                <a:t>时钟</a:t>
              </a:r>
            </a:p>
            <a:p>
              <a:pPr algn="ctr" eaLnBrk="0" hangingPunct="0">
                <a:lnSpc>
                  <a:spcPct val="96000"/>
                </a:lnSpc>
              </a:pPr>
              <a:r>
                <a:rPr lang="zh-CN" altLang="en-US" b="1">
                  <a:latin typeface="Times New Roman" panose="02020603050405020304" pitchFamily="18" charset="0"/>
                </a:rPr>
                <a:t>发生器</a:t>
              </a:r>
            </a:p>
          </p:txBody>
        </p:sp>
        <p:grpSp>
          <p:nvGrpSpPr>
            <p:cNvPr id="27" name="Group 30"/>
            <p:cNvGrpSpPr/>
            <p:nvPr/>
          </p:nvGrpSpPr>
          <p:grpSpPr bwMode="auto">
            <a:xfrm>
              <a:off x="463" y="70"/>
              <a:ext cx="301" cy="292"/>
              <a:chOff x="0" y="0"/>
              <a:chExt cx="301" cy="292"/>
            </a:xfrm>
          </p:grpSpPr>
          <p:sp>
            <p:nvSpPr>
              <p:cNvPr id="37" name="Line 31"/>
              <p:cNvSpPr>
                <a:spLocks noChangeShapeType="1"/>
              </p:cNvSpPr>
              <p:nvPr/>
            </p:nvSpPr>
            <p:spPr bwMode="auto">
              <a:xfrm>
                <a:off x="0" y="0"/>
                <a:ext cx="301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32"/>
              <p:cNvSpPr>
                <a:spLocks noChangeShapeType="1"/>
              </p:cNvSpPr>
              <p:nvPr/>
            </p:nvSpPr>
            <p:spPr bwMode="auto">
              <a:xfrm>
                <a:off x="0" y="156"/>
                <a:ext cx="301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33"/>
              <p:cNvSpPr>
                <a:spLocks noChangeShapeType="1"/>
              </p:cNvSpPr>
              <p:nvPr/>
            </p:nvSpPr>
            <p:spPr bwMode="auto">
              <a:xfrm>
                <a:off x="0" y="292"/>
                <a:ext cx="301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 flipV="1">
              <a:off x="141" y="508"/>
              <a:ext cx="0" cy="243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 flipV="1">
              <a:off x="325" y="508"/>
              <a:ext cx="0" cy="243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 Box 36"/>
            <p:cNvSpPr txBox="1">
              <a:spLocks noChangeArrowheads="1"/>
            </p:cNvSpPr>
            <p:nvPr/>
          </p:nvSpPr>
          <p:spPr bwMode="auto">
            <a:xfrm>
              <a:off x="97" y="796"/>
              <a:ext cx="119" cy="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ctr" eaLnBrk="0" hangingPunct="0">
                <a:lnSpc>
                  <a:spcPct val="72000"/>
                </a:lnSpc>
              </a:pPr>
              <a:r>
                <a:rPr lang="zh-CN" altLang="zh-CN" b="1">
                  <a:latin typeface="Times New Roman" panose="02020603050405020304" pitchFamily="18" charset="0"/>
                </a:rPr>
                <a:t>/RES</a:t>
              </a:r>
            </a:p>
          </p:txBody>
        </p:sp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286" y="796"/>
              <a:ext cx="118" cy="6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ctr" eaLnBrk="0" hangingPunct="0">
                <a:lnSpc>
                  <a:spcPct val="72000"/>
                </a:lnSpc>
              </a:pPr>
              <a:r>
                <a:rPr lang="zh-CN" altLang="zh-CN" b="1">
                  <a:latin typeface="Times New Roman" panose="02020603050405020304" pitchFamily="18" charset="0"/>
                </a:rPr>
                <a:t>RDY</a:t>
              </a:r>
            </a:p>
          </p:txBody>
        </p:sp>
      </p:grpSp>
      <p:grpSp>
        <p:nvGrpSpPr>
          <p:cNvPr id="30" name="Group 38"/>
          <p:cNvGrpSpPr/>
          <p:nvPr/>
        </p:nvGrpSpPr>
        <p:grpSpPr bwMode="auto">
          <a:xfrm>
            <a:off x="3575052" y="1379538"/>
            <a:ext cx="8528049" cy="2189162"/>
            <a:chOff x="0" y="0"/>
            <a:chExt cx="3856" cy="1118"/>
          </a:xfrm>
        </p:grpSpPr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0" y="476"/>
              <a:ext cx="3330" cy="0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5" y="336"/>
              <a:ext cx="3316" cy="0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5" y="185"/>
              <a:ext cx="3316" cy="0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0" y="29"/>
              <a:ext cx="3314" cy="0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1406" y="476"/>
              <a:ext cx="0" cy="633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1467" y="340"/>
              <a:ext cx="0" cy="778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1535" y="190"/>
              <a:ext cx="0" cy="919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2209" y="476"/>
              <a:ext cx="0" cy="633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>
              <a:off x="2270" y="340"/>
              <a:ext cx="0" cy="778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2337" y="190"/>
              <a:ext cx="0" cy="919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2866" y="476"/>
              <a:ext cx="0" cy="633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2927" y="340"/>
              <a:ext cx="0" cy="778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2994" y="190"/>
              <a:ext cx="0" cy="919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AutoShape 52"/>
            <p:cNvSpPr>
              <a:spLocks noChangeAspect="1" noChangeArrowheads="1"/>
            </p:cNvSpPr>
            <p:nvPr/>
          </p:nvSpPr>
          <p:spPr bwMode="auto">
            <a:xfrm>
              <a:off x="1380" y="461"/>
              <a:ext cx="44" cy="4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rgbClr val="00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AutoShape 53"/>
            <p:cNvSpPr>
              <a:spLocks noChangeAspect="1" noChangeArrowheads="1"/>
            </p:cNvSpPr>
            <p:nvPr/>
          </p:nvSpPr>
          <p:spPr bwMode="auto">
            <a:xfrm>
              <a:off x="1436" y="309"/>
              <a:ext cx="55" cy="4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rgbClr val="00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AutoShape 54"/>
            <p:cNvSpPr>
              <a:spLocks noChangeAspect="1" noChangeArrowheads="1"/>
            </p:cNvSpPr>
            <p:nvPr/>
          </p:nvSpPr>
          <p:spPr bwMode="auto">
            <a:xfrm>
              <a:off x="1511" y="165"/>
              <a:ext cx="44" cy="4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rgbClr val="00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AutoShape 55"/>
            <p:cNvSpPr>
              <a:spLocks noChangeAspect="1" noChangeArrowheads="1"/>
            </p:cNvSpPr>
            <p:nvPr/>
          </p:nvSpPr>
          <p:spPr bwMode="auto">
            <a:xfrm>
              <a:off x="2313" y="171"/>
              <a:ext cx="47" cy="4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rgbClr val="00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AutoShape 56"/>
            <p:cNvSpPr>
              <a:spLocks noChangeAspect="1" noChangeArrowheads="1"/>
            </p:cNvSpPr>
            <p:nvPr/>
          </p:nvSpPr>
          <p:spPr bwMode="auto">
            <a:xfrm>
              <a:off x="2246" y="317"/>
              <a:ext cx="44" cy="4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rgbClr val="00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AutoShape 57"/>
            <p:cNvSpPr>
              <a:spLocks noChangeAspect="1" noChangeArrowheads="1"/>
            </p:cNvSpPr>
            <p:nvPr/>
          </p:nvSpPr>
          <p:spPr bwMode="auto">
            <a:xfrm>
              <a:off x="2188" y="463"/>
              <a:ext cx="44" cy="4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rgbClr val="00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AutoShape 58"/>
            <p:cNvSpPr>
              <a:spLocks noChangeAspect="1" noChangeArrowheads="1"/>
            </p:cNvSpPr>
            <p:nvPr/>
          </p:nvSpPr>
          <p:spPr bwMode="auto">
            <a:xfrm>
              <a:off x="2838" y="457"/>
              <a:ext cx="44" cy="4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rgbClr val="00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AutoShape 59"/>
            <p:cNvSpPr>
              <a:spLocks noChangeAspect="1" noChangeArrowheads="1"/>
            </p:cNvSpPr>
            <p:nvPr/>
          </p:nvSpPr>
          <p:spPr bwMode="auto">
            <a:xfrm>
              <a:off x="2902" y="317"/>
              <a:ext cx="44" cy="4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rgbClr val="00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AutoShape 60"/>
            <p:cNvSpPr>
              <a:spLocks noChangeAspect="1" noChangeArrowheads="1"/>
            </p:cNvSpPr>
            <p:nvPr/>
          </p:nvSpPr>
          <p:spPr bwMode="auto">
            <a:xfrm>
              <a:off x="2971" y="165"/>
              <a:ext cx="44" cy="4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rgbClr val="00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AutoShape 61"/>
            <p:cNvSpPr/>
            <p:nvPr/>
          </p:nvSpPr>
          <p:spPr bwMode="auto">
            <a:xfrm>
              <a:off x="3378" y="0"/>
              <a:ext cx="79" cy="486"/>
            </a:xfrm>
            <a:prstGeom prst="rightBrace">
              <a:avLst>
                <a:gd name="adj1" fmla="val 46538"/>
                <a:gd name="adj2" fmla="val 50000"/>
              </a:avLst>
            </a:prstGeom>
            <a:noFill/>
            <a:ln w="38100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 Box 62"/>
            <p:cNvSpPr txBox="1">
              <a:spLocks noChangeArrowheads="1"/>
            </p:cNvSpPr>
            <p:nvPr/>
          </p:nvSpPr>
          <p:spPr bwMode="auto">
            <a:xfrm>
              <a:off x="3524" y="194"/>
              <a:ext cx="332" cy="1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zh-CN" sz="2400" b="1">
                  <a:latin typeface="Times New Roman" panose="02020603050405020304" pitchFamily="18" charset="0"/>
                </a:rPr>
                <a:t>CB</a:t>
              </a:r>
            </a:p>
          </p:txBody>
        </p:sp>
      </p:grpSp>
      <p:grpSp>
        <p:nvGrpSpPr>
          <p:cNvPr id="32" name="Group 63"/>
          <p:cNvGrpSpPr/>
          <p:nvPr/>
        </p:nvGrpSpPr>
        <p:grpSpPr bwMode="auto">
          <a:xfrm>
            <a:off x="5433485" y="5686426"/>
            <a:ext cx="6580716" cy="1171575"/>
            <a:chOff x="0" y="0"/>
            <a:chExt cx="2975" cy="599"/>
          </a:xfrm>
        </p:grpSpPr>
        <p:sp>
          <p:nvSpPr>
            <p:cNvPr id="66" name="AutoShape 64"/>
            <p:cNvSpPr>
              <a:spLocks noChangeArrowheads="1"/>
            </p:cNvSpPr>
            <p:nvPr/>
          </p:nvSpPr>
          <p:spPr bwMode="auto">
            <a:xfrm>
              <a:off x="0" y="200"/>
              <a:ext cx="2556" cy="88"/>
            </a:xfrm>
            <a:prstGeom prst="leftRightArrow">
              <a:avLst>
                <a:gd name="adj1" fmla="val 57435"/>
                <a:gd name="adj2" fmla="val 154640"/>
              </a:avLst>
            </a:prstGeom>
            <a:solidFill>
              <a:srgbClr val="000099"/>
            </a:solidFill>
            <a:ln w="9525">
              <a:solidFill>
                <a:srgbClr val="000099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AutoShape 65"/>
            <p:cNvSpPr>
              <a:spLocks noChangeArrowheads="1"/>
            </p:cNvSpPr>
            <p:nvPr/>
          </p:nvSpPr>
          <p:spPr bwMode="auto">
            <a:xfrm>
              <a:off x="0" y="356"/>
              <a:ext cx="2567" cy="87"/>
            </a:xfrm>
            <a:prstGeom prst="leftRightArrow">
              <a:avLst>
                <a:gd name="adj1" fmla="val 57435"/>
                <a:gd name="adj2" fmla="val 157091"/>
              </a:avLst>
            </a:prstGeom>
            <a:solidFill>
              <a:srgbClr val="000099"/>
            </a:solidFill>
            <a:ln w="9525">
              <a:solidFill>
                <a:srgbClr val="000099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AutoShape 66"/>
            <p:cNvSpPr>
              <a:spLocks noChangeArrowheads="1"/>
            </p:cNvSpPr>
            <p:nvPr/>
          </p:nvSpPr>
          <p:spPr bwMode="auto">
            <a:xfrm>
              <a:off x="359" y="14"/>
              <a:ext cx="122" cy="347"/>
            </a:xfrm>
            <a:prstGeom prst="upDownArrow">
              <a:avLst>
                <a:gd name="adj1" fmla="val 50000"/>
                <a:gd name="adj2" fmla="val 58321"/>
              </a:avLst>
            </a:prstGeom>
            <a:solidFill>
              <a:srgbClr val="000099"/>
            </a:solidFill>
            <a:ln w="9525">
              <a:solidFill>
                <a:srgbClr val="000099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AutoShape 67"/>
            <p:cNvSpPr>
              <a:spLocks noChangeArrowheads="1"/>
            </p:cNvSpPr>
            <p:nvPr/>
          </p:nvSpPr>
          <p:spPr bwMode="auto">
            <a:xfrm>
              <a:off x="1934" y="0"/>
              <a:ext cx="100" cy="216"/>
            </a:xfrm>
            <a:prstGeom prst="upDownArrow">
              <a:avLst>
                <a:gd name="adj1" fmla="val 50000"/>
                <a:gd name="adj2" fmla="val 43200"/>
              </a:avLst>
            </a:prstGeom>
            <a:solidFill>
              <a:srgbClr val="000099"/>
            </a:solidFill>
            <a:ln w="9525">
              <a:solidFill>
                <a:srgbClr val="000099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AutoShape 68"/>
            <p:cNvSpPr>
              <a:spLocks noChangeArrowheads="1"/>
            </p:cNvSpPr>
            <p:nvPr/>
          </p:nvSpPr>
          <p:spPr bwMode="auto">
            <a:xfrm>
              <a:off x="1224" y="6"/>
              <a:ext cx="100" cy="205"/>
            </a:xfrm>
            <a:prstGeom prst="upDownArrow">
              <a:avLst>
                <a:gd name="adj1" fmla="val 50000"/>
                <a:gd name="adj2" fmla="val 40801"/>
              </a:avLst>
            </a:prstGeom>
            <a:solidFill>
              <a:srgbClr val="000099"/>
            </a:solidFill>
            <a:ln w="9525">
              <a:solidFill>
                <a:srgbClr val="000099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Text Box 69"/>
            <p:cNvSpPr txBox="1">
              <a:spLocks noChangeArrowheads="1"/>
            </p:cNvSpPr>
            <p:nvPr/>
          </p:nvSpPr>
          <p:spPr bwMode="auto">
            <a:xfrm>
              <a:off x="622" y="40"/>
              <a:ext cx="533" cy="1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zh-CN" b="1">
                  <a:latin typeface="Times New Roman" panose="02020603050405020304" pitchFamily="18" charset="0"/>
                </a:rPr>
                <a:t>D</a:t>
              </a:r>
              <a:r>
                <a:rPr lang="zh-CN" altLang="zh-CN" b="1" baseline="-25000">
                  <a:latin typeface="Times New Roman" panose="02020603050405020304" pitchFamily="18" charset="0"/>
                </a:rPr>
                <a:t>7 </a:t>
              </a:r>
              <a:r>
                <a:rPr lang="zh-CN" altLang="zh-CN" b="1">
                  <a:latin typeface="Times New Roman" panose="02020603050405020304" pitchFamily="18" charset="0"/>
                </a:rPr>
                <a:t>~ D</a:t>
              </a:r>
              <a:r>
                <a:rPr lang="zh-CN" altLang="zh-CN" b="1" baseline="-25000">
                  <a:latin typeface="Times New Roman" panose="02020603050405020304" pitchFamily="18" charset="0"/>
                </a:rPr>
                <a:t>0</a:t>
              </a:r>
              <a:endParaRPr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72" name="Text Box 70"/>
            <p:cNvSpPr txBox="1">
              <a:spLocks noChangeArrowheads="1"/>
            </p:cNvSpPr>
            <p:nvPr/>
          </p:nvSpPr>
          <p:spPr bwMode="auto">
            <a:xfrm>
              <a:off x="617" y="401"/>
              <a:ext cx="636" cy="1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zh-CN" b="1">
                  <a:latin typeface="Times New Roman" panose="02020603050405020304" pitchFamily="18" charset="0"/>
                </a:rPr>
                <a:t>D</a:t>
              </a:r>
              <a:r>
                <a:rPr lang="zh-CN" altLang="zh-CN" b="1" baseline="-25000">
                  <a:latin typeface="Times New Roman" panose="02020603050405020304" pitchFamily="18" charset="0"/>
                </a:rPr>
                <a:t>15 </a:t>
              </a:r>
              <a:r>
                <a:rPr lang="zh-CN" altLang="zh-CN" b="1">
                  <a:latin typeface="Times New Roman" panose="02020603050405020304" pitchFamily="18" charset="0"/>
                </a:rPr>
                <a:t>~ D</a:t>
              </a:r>
              <a:r>
                <a:rPr lang="zh-CN" altLang="zh-CN" b="1" baseline="-25000">
                  <a:latin typeface="Times New Roman" panose="02020603050405020304" pitchFamily="18" charset="0"/>
                </a:rPr>
                <a:t>8</a:t>
              </a:r>
              <a:endParaRPr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73" name="Text Box 71"/>
            <p:cNvSpPr txBox="1">
              <a:spLocks noChangeArrowheads="1"/>
            </p:cNvSpPr>
            <p:nvPr/>
          </p:nvSpPr>
          <p:spPr bwMode="auto">
            <a:xfrm>
              <a:off x="2683" y="183"/>
              <a:ext cx="292" cy="1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zh-CN" sz="2400" b="1">
                  <a:latin typeface="Times New Roman" panose="02020603050405020304" pitchFamily="18" charset="0"/>
                </a:rPr>
                <a:t>DB</a:t>
              </a:r>
            </a:p>
          </p:txBody>
        </p:sp>
      </p:grpSp>
      <p:grpSp>
        <p:nvGrpSpPr>
          <p:cNvPr id="40" name="Group 72"/>
          <p:cNvGrpSpPr/>
          <p:nvPr/>
        </p:nvGrpSpPr>
        <p:grpSpPr bwMode="auto">
          <a:xfrm>
            <a:off x="7603067" y="4540250"/>
            <a:ext cx="1447800" cy="1168400"/>
            <a:chOff x="0" y="0"/>
            <a:chExt cx="655" cy="597"/>
          </a:xfrm>
        </p:grpSpPr>
        <p:sp>
          <p:nvSpPr>
            <p:cNvPr id="75" name="Text Box 73"/>
            <p:cNvSpPr txBox="1">
              <a:spLocks noChangeArrowheads="1"/>
            </p:cNvSpPr>
            <p:nvPr/>
          </p:nvSpPr>
          <p:spPr bwMode="auto">
            <a:xfrm>
              <a:off x="0" y="0"/>
              <a:ext cx="655" cy="59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zh-CN" b="1">
                  <a:latin typeface="Times New Roman" panose="02020603050405020304" pitchFamily="18" charset="0"/>
                </a:rPr>
                <a:t>CSL</a:t>
              </a:r>
            </a:p>
            <a:p>
              <a:pPr algn="ctr" eaLnBrk="0" hangingPunct="0">
                <a:lnSpc>
                  <a:spcPct val="96000"/>
                </a:lnSpc>
              </a:pPr>
              <a:r>
                <a:rPr lang="zh-CN" altLang="en-US" b="1">
                  <a:latin typeface="Times New Roman" panose="02020603050405020304" pitchFamily="18" charset="0"/>
                </a:rPr>
                <a:t>偶地址存储体</a:t>
              </a:r>
            </a:p>
          </p:txBody>
        </p:sp>
        <p:sp>
          <p:nvSpPr>
            <p:cNvPr id="76" name="Line 74"/>
            <p:cNvSpPr>
              <a:spLocks noChangeShapeType="1"/>
            </p:cNvSpPr>
            <p:nvPr/>
          </p:nvSpPr>
          <p:spPr bwMode="auto">
            <a:xfrm flipH="1">
              <a:off x="35" y="37"/>
              <a:ext cx="2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" name="Group 75"/>
          <p:cNvGrpSpPr/>
          <p:nvPr/>
        </p:nvGrpSpPr>
        <p:grpSpPr bwMode="auto">
          <a:xfrm>
            <a:off x="9455151" y="4510089"/>
            <a:ext cx="829733" cy="1182687"/>
            <a:chOff x="0" y="0"/>
            <a:chExt cx="375" cy="605"/>
          </a:xfrm>
        </p:grpSpPr>
        <p:sp>
          <p:nvSpPr>
            <p:cNvPr id="78" name="Text Box 76"/>
            <p:cNvSpPr txBox="1">
              <a:spLocks noChangeArrowheads="1"/>
            </p:cNvSpPr>
            <p:nvPr/>
          </p:nvSpPr>
          <p:spPr bwMode="auto">
            <a:xfrm>
              <a:off x="0" y="0"/>
              <a:ext cx="375" cy="60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 algn="ctr" eaLnBrk="0" hangingPunct="0">
                <a:lnSpc>
                  <a:spcPct val="96000"/>
                </a:lnSpc>
              </a:pPr>
              <a:r>
                <a:rPr lang="zh-CN" altLang="zh-CN" b="1">
                  <a:latin typeface="Times New Roman" panose="02020603050405020304" pitchFamily="18" charset="0"/>
                </a:rPr>
                <a:t>CS</a:t>
              </a:r>
            </a:p>
            <a:p>
              <a:pPr algn="ctr" eaLnBrk="0" hangingPunct="0">
                <a:lnSpc>
                  <a:spcPct val="96000"/>
                </a:lnSpc>
              </a:pPr>
              <a:r>
                <a:rPr lang="zh-CN" altLang="zh-CN" b="1">
                  <a:latin typeface="Times New Roman" panose="02020603050405020304" pitchFamily="18" charset="0"/>
                </a:rPr>
                <a:t>I/O</a:t>
              </a:r>
            </a:p>
            <a:p>
              <a:pPr algn="ctr" eaLnBrk="0" hangingPunct="0">
                <a:lnSpc>
                  <a:spcPct val="96000"/>
                </a:lnSpc>
              </a:pPr>
              <a:r>
                <a:rPr lang="zh-CN" altLang="en-US" b="1">
                  <a:latin typeface="Times New Roman" panose="02020603050405020304" pitchFamily="18" charset="0"/>
                </a:rPr>
                <a:t>接口</a:t>
              </a:r>
            </a:p>
          </p:txBody>
        </p:sp>
        <p:sp>
          <p:nvSpPr>
            <p:cNvPr id="79" name="Line 77"/>
            <p:cNvSpPr>
              <a:spLocks noChangeShapeType="1"/>
            </p:cNvSpPr>
            <p:nvPr/>
          </p:nvSpPr>
          <p:spPr bwMode="auto">
            <a:xfrm flipH="1">
              <a:off x="117" y="45"/>
              <a:ext cx="1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" name="Group 78"/>
          <p:cNvGrpSpPr/>
          <p:nvPr/>
        </p:nvGrpSpPr>
        <p:grpSpPr bwMode="auto">
          <a:xfrm>
            <a:off x="5325533" y="2435225"/>
            <a:ext cx="6866467" cy="2101850"/>
            <a:chOff x="0" y="0"/>
            <a:chExt cx="3104" cy="1074"/>
          </a:xfrm>
        </p:grpSpPr>
        <p:sp>
          <p:nvSpPr>
            <p:cNvPr id="81" name="AutoShape 79"/>
            <p:cNvSpPr>
              <a:spLocks noChangeArrowheads="1"/>
            </p:cNvSpPr>
            <p:nvPr/>
          </p:nvSpPr>
          <p:spPr bwMode="auto">
            <a:xfrm>
              <a:off x="459" y="338"/>
              <a:ext cx="100" cy="224"/>
            </a:xfrm>
            <a:prstGeom prst="downArrow">
              <a:avLst>
                <a:gd name="adj1" fmla="val 50000"/>
                <a:gd name="adj2" fmla="val 55450"/>
              </a:avLst>
            </a:prstGeom>
            <a:solidFill>
              <a:srgbClr val="000099"/>
            </a:solidFill>
            <a:ln w="9525">
              <a:solidFill>
                <a:srgbClr val="000099"/>
              </a:solidFill>
              <a:miter lim="800000"/>
            </a:ln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82" name="AutoShape 80"/>
            <p:cNvSpPr>
              <a:spLocks noChangeArrowheads="1"/>
            </p:cNvSpPr>
            <p:nvPr/>
          </p:nvSpPr>
          <p:spPr bwMode="auto">
            <a:xfrm>
              <a:off x="1261" y="338"/>
              <a:ext cx="100" cy="224"/>
            </a:xfrm>
            <a:prstGeom prst="downArrow">
              <a:avLst>
                <a:gd name="adj1" fmla="val 50000"/>
                <a:gd name="adj2" fmla="val 55450"/>
              </a:avLst>
            </a:prstGeom>
            <a:solidFill>
              <a:srgbClr val="000099"/>
            </a:solidFill>
            <a:ln w="9525">
              <a:solidFill>
                <a:srgbClr val="000099"/>
              </a:solidFill>
              <a:miter lim="800000"/>
            </a:ln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83" name="AutoShape 81"/>
            <p:cNvSpPr>
              <a:spLocks noChangeArrowheads="1"/>
            </p:cNvSpPr>
            <p:nvPr/>
          </p:nvSpPr>
          <p:spPr bwMode="auto">
            <a:xfrm>
              <a:off x="1918" y="338"/>
              <a:ext cx="100" cy="224"/>
            </a:xfrm>
            <a:prstGeom prst="downArrow">
              <a:avLst>
                <a:gd name="adj1" fmla="val 50000"/>
                <a:gd name="adj2" fmla="val 54901"/>
              </a:avLst>
            </a:prstGeom>
            <a:solidFill>
              <a:srgbClr val="000099"/>
            </a:solidFill>
            <a:ln w="9525">
              <a:solidFill>
                <a:srgbClr val="000099"/>
              </a:solidFill>
              <a:miter lim="800000"/>
            </a:ln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84" name="Text Box 82"/>
            <p:cNvSpPr txBox="1">
              <a:spLocks noChangeArrowheads="1"/>
            </p:cNvSpPr>
            <p:nvPr/>
          </p:nvSpPr>
          <p:spPr bwMode="auto">
            <a:xfrm>
              <a:off x="2740" y="221"/>
              <a:ext cx="364" cy="1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zh-CN" sz="2400" b="1">
                  <a:latin typeface="Times New Roman" panose="02020603050405020304" pitchFamily="18" charset="0"/>
                </a:rPr>
                <a:t>AB</a:t>
              </a:r>
            </a:p>
          </p:txBody>
        </p:sp>
        <p:sp>
          <p:nvSpPr>
            <p:cNvPr id="85" name="Line 83"/>
            <p:cNvSpPr>
              <a:spLocks noChangeShapeType="1"/>
            </p:cNvSpPr>
            <p:nvPr/>
          </p:nvSpPr>
          <p:spPr bwMode="auto">
            <a:xfrm>
              <a:off x="76" y="505"/>
              <a:ext cx="277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84"/>
            <p:cNvSpPr>
              <a:spLocks noChangeShapeType="1"/>
            </p:cNvSpPr>
            <p:nvPr/>
          </p:nvSpPr>
          <p:spPr bwMode="auto">
            <a:xfrm>
              <a:off x="348" y="497"/>
              <a:ext cx="0" cy="55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85"/>
            <p:cNvSpPr>
              <a:spLocks noChangeShapeType="1"/>
            </p:cNvSpPr>
            <p:nvPr/>
          </p:nvSpPr>
          <p:spPr bwMode="auto">
            <a:xfrm>
              <a:off x="1185" y="410"/>
              <a:ext cx="0" cy="66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86"/>
            <p:cNvSpPr txBox="1">
              <a:spLocks noChangeArrowheads="1"/>
            </p:cNvSpPr>
            <p:nvPr/>
          </p:nvSpPr>
          <p:spPr bwMode="auto">
            <a:xfrm>
              <a:off x="1025" y="667"/>
              <a:ext cx="210" cy="24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zh-CN" b="1">
                  <a:latin typeface="Times New Roman" panose="02020603050405020304" pitchFamily="18" charset="0"/>
                </a:rPr>
                <a:t>A0</a:t>
              </a:r>
            </a:p>
          </p:txBody>
        </p:sp>
        <p:sp>
          <p:nvSpPr>
            <p:cNvPr id="89" name="Line 87"/>
            <p:cNvSpPr>
              <a:spLocks noChangeShapeType="1"/>
            </p:cNvSpPr>
            <p:nvPr/>
          </p:nvSpPr>
          <p:spPr bwMode="auto">
            <a:xfrm>
              <a:off x="129" y="418"/>
              <a:ext cx="1053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AutoShape 88"/>
            <p:cNvSpPr>
              <a:spLocks noChangeArrowheads="1"/>
            </p:cNvSpPr>
            <p:nvPr/>
          </p:nvSpPr>
          <p:spPr bwMode="auto">
            <a:xfrm>
              <a:off x="83" y="178"/>
              <a:ext cx="2516" cy="200"/>
            </a:xfrm>
            <a:prstGeom prst="rightArrow">
              <a:avLst>
                <a:gd name="adj1" fmla="val 53556"/>
                <a:gd name="adj2" fmla="val 61153"/>
              </a:avLst>
            </a:prstGeom>
            <a:solidFill>
              <a:srgbClr val="000099"/>
            </a:solidFill>
            <a:ln w="9525">
              <a:solidFill>
                <a:srgbClr val="000099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Text Box 89"/>
            <p:cNvSpPr txBox="1">
              <a:spLocks noChangeArrowheads="1"/>
            </p:cNvSpPr>
            <p:nvPr/>
          </p:nvSpPr>
          <p:spPr bwMode="auto">
            <a:xfrm>
              <a:off x="792" y="0"/>
              <a:ext cx="981" cy="2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zh-CN" b="1">
                  <a:latin typeface="Times New Roman" panose="02020603050405020304" pitchFamily="18" charset="0"/>
                </a:rPr>
                <a:t>A</a:t>
              </a:r>
              <a:r>
                <a:rPr lang="zh-CN" altLang="zh-CN" b="1" baseline="-25000">
                  <a:latin typeface="Times New Roman" panose="02020603050405020304" pitchFamily="18" charset="0"/>
                </a:rPr>
                <a:t>1 </a:t>
              </a:r>
              <a:r>
                <a:rPr lang="zh-CN" altLang="zh-CN" b="1">
                  <a:latin typeface="Times New Roman" panose="02020603050405020304" pitchFamily="18" charset="0"/>
                </a:rPr>
                <a:t>~ A</a:t>
              </a:r>
              <a:r>
                <a:rPr lang="zh-CN" altLang="zh-CN" b="1" baseline="-25000">
                  <a:latin typeface="Times New Roman" panose="02020603050405020304" pitchFamily="18" charset="0"/>
                </a:rPr>
                <a:t>19</a:t>
              </a:r>
              <a:endParaRPr lang="zh-CN" altLang="zh-CN" b="1">
                <a:latin typeface="Times New Roman" panose="02020603050405020304" pitchFamily="18" charset="0"/>
              </a:endParaRPr>
            </a:p>
          </p:txBody>
        </p:sp>
        <p:grpSp>
          <p:nvGrpSpPr>
            <p:cNvPr id="77" name="Group 90"/>
            <p:cNvGrpSpPr/>
            <p:nvPr/>
          </p:nvGrpSpPr>
          <p:grpSpPr bwMode="auto">
            <a:xfrm>
              <a:off x="0" y="739"/>
              <a:ext cx="338" cy="150"/>
              <a:chOff x="0" y="0"/>
              <a:chExt cx="338" cy="150"/>
            </a:xfrm>
          </p:grpSpPr>
          <p:sp>
            <p:nvSpPr>
              <p:cNvPr id="93" name="Text Box 91"/>
              <p:cNvSpPr txBox="1">
                <a:spLocks noChangeArrowheads="1"/>
              </p:cNvSpPr>
              <p:nvPr/>
            </p:nvSpPr>
            <p:spPr bwMode="auto">
              <a:xfrm>
                <a:off x="23" y="0"/>
                <a:ext cx="315" cy="1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zh-CN" altLang="zh-CN" b="1">
                    <a:latin typeface="Times New Roman" panose="02020603050405020304" pitchFamily="18" charset="0"/>
                  </a:rPr>
                  <a:t>BHE</a:t>
                </a:r>
              </a:p>
            </p:txBody>
          </p:sp>
          <p:sp>
            <p:nvSpPr>
              <p:cNvPr id="94" name="Line 92"/>
              <p:cNvSpPr>
                <a:spLocks noChangeShapeType="1"/>
              </p:cNvSpPr>
              <p:nvPr/>
            </p:nvSpPr>
            <p:spPr bwMode="auto">
              <a:xfrm flipH="1">
                <a:off x="0" y="14"/>
                <a:ext cx="321" cy="2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0" name="Group 93"/>
          <p:cNvGrpSpPr/>
          <p:nvPr/>
        </p:nvGrpSpPr>
        <p:grpSpPr bwMode="auto">
          <a:xfrm>
            <a:off x="4442885" y="2439988"/>
            <a:ext cx="1145116" cy="1268412"/>
            <a:chOff x="0" y="0"/>
            <a:chExt cx="517" cy="648"/>
          </a:xfrm>
        </p:grpSpPr>
        <p:sp>
          <p:nvSpPr>
            <p:cNvPr id="96" name="Text Box 94"/>
            <p:cNvSpPr txBox="1">
              <a:spLocks noChangeArrowheads="1"/>
            </p:cNvSpPr>
            <p:nvPr/>
          </p:nvSpPr>
          <p:spPr bwMode="auto">
            <a:xfrm>
              <a:off x="103" y="0"/>
              <a:ext cx="414" cy="5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 algn="ctr" eaLnBrk="0" hangingPunct="0"/>
              <a:endParaRPr lang="zh-CN" altLang="zh-CN" sz="1000">
                <a:latin typeface="Times New Roman" panose="02020603050405020304" pitchFamily="18" charset="0"/>
              </a:endParaRPr>
            </a:p>
            <a:p>
              <a:pPr algn="just" eaLnBrk="0" hangingPunct="0">
                <a:lnSpc>
                  <a:spcPct val="96000"/>
                </a:lnSpc>
              </a:pPr>
              <a:r>
                <a:rPr lang="zh-CN" altLang="zh-CN" sz="900">
                  <a:latin typeface="Times New Roman" panose="02020603050405020304" pitchFamily="18" charset="0"/>
                </a:rPr>
                <a:t>    </a:t>
              </a:r>
            </a:p>
          </p:txBody>
        </p:sp>
        <p:sp>
          <p:nvSpPr>
            <p:cNvPr id="97" name="Text Box 95"/>
            <p:cNvSpPr txBox="1">
              <a:spLocks noChangeArrowheads="1"/>
            </p:cNvSpPr>
            <p:nvPr/>
          </p:nvSpPr>
          <p:spPr bwMode="auto">
            <a:xfrm>
              <a:off x="54" y="22"/>
              <a:ext cx="443" cy="5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zh-CN" sz="900">
                  <a:latin typeface="Times New Roman" panose="02020603050405020304" pitchFamily="18" charset="0"/>
                </a:rPr>
                <a:t>   </a:t>
              </a:r>
            </a:p>
          </p:txBody>
        </p:sp>
        <p:sp>
          <p:nvSpPr>
            <p:cNvPr id="98" name="Text Box 96"/>
            <p:cNvSpPr txBox="1">
              <a:spLocks noChangeArrowheads="1"/>
            </p:cNvSpPr>
            <p:nvPr/>
          </p:nvSpPr>
          <p:spPr bwMode="auto">
            <a:xfrm>
              <a:off x="0" y="51"/>
              <a:ext cx="474" cy="5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  <a:spcBef>
                  <a:spcPts val="150"/>
                </a:spcBef>
              </a:pPr>
              <a:r>
                <a:rPr lang="zh-CN" altLang="zh-CN" sz="1600" b="1">
                  <a:latin typeface="Times New Roman" panose="02020603050405020304" pitchFamily="18" charset="0"/>
                </a:rPr>
                <a:t>STB OE</a:t>
              </a:r>
            </a:p>
            <a:p>
              <a:pPr algn="ctr" eaLnBrk="0" hangingPunct="0">
                <a:lnSpc>
                  <a:spcPct val="96000"/>
                </a:lnSpc>
              </a:pPr>
              <a:r>
                <a:rPr lang="zh-CN" altLang="zh-CN" b="1">
                  <a:latin typeface="Times New Roman" panose="02020603050405020304" pitchFamily="18" charset="0"/>
                </a:rPr>
                <a:t>8282</a:t>
              </a:r>
            </a:p>
            <a:p>
              <a:pPr algn="ctr" eaLnBrk="0" hangingPunct="0">
                <a:lnSpc>
                  <a:spcPct val="96000"/>
                </a:lnSpc>
              </a:pPr>
              <a:r>
                <a:rPr lang="zh-CN" altLang="en-US" b="1">
                  <a:latin typeface="Times New Roman" panose="02020603050405020304" pitchFamily="18" charset="0"/>
                </a:rPr>
                <a:t>锁存器</a:t>
              </a:r>
            </a:p>
          </p:txBody>
        </p:sp>
        <p:sp>
          <p:nvSpPr>
            <p:cNvPr id="99" name="Line 97"/>
            <p:cNvSpPr>
              <a:spLocks noChangeShapeType="1"/>
            </p:cNvSpPr>
            <p:nvPr/>
          </p:nvSpPr>
          <p:spPr bwMode="auto">
            <a:xfrm flipH="1">
              <a:off x="299" y="72"/>
              <a:ext cx="12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" name="Group 98"/>
          <p:cNvGrpSpPr/>
          <p:nvPr/>
        </p:nvGrpSpPr>
        <p:grpSpPr bwMode="auto">
          <a:xfrm>
            <a:off x="1794933" y="857251"/>
            <a:ext cx="1862667" cy="3095625"/>
            <a:chOff x="0" y="0"/>
            <a:chExt cx="880" cy="1950"/>
          </a:xfrm>
        </p:grpSpPr>
        <p:sp>
          <p:nvSpPr>
            <p:cNvPr id="101" name="Text Box 99"/>
            <p:cNvSpPr txBox="1">
              <a:spLocks noChangeArrowheads="1"/>
            </p:cNvSpPr>
            <p:nvPr/>
          </p:nvSpPr>
          <p:spPr bwMode="auto">
            <a:xfrm>
              <a:off x="0" y="0"/>
              <a:ext cx="846" cy="1950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zh-CN" altLang="zh-CN" sz="2400" b="1" dirty="0">
                  <a:latin typeface="Times New Roman" panose="02020603050405020304" pitchFamily="18" charset="0"/>
                </a:rPr>
                <a:t>8086CPU</a:t>
              </a:r>
            </a:p>
            <a:p>
              <a:pPr eaLnBrk="0" hangingPunct="0"/>
              <a:r>
                <a:rPr lang="zh-CN" altLang="zh-CN" sz="1600" b="1" dirty="0">
                  <a:latin typeface="Times New Roman" panose="02020603050405020304" pitchFamily="18" charset="0"/>
                </a:rPr>
                <a:t>MN/MX</a:t>
              </a:r>
            </a:p>
            <a:p>
              <a:pPr algn="r" eaLnBrk="0" hangingPunct="0"/>
              <a:r>
                <a:rPr lang="zh-CN" altLang="zh-CN" sz="1600" b="1" dirty="0">
                  <a:latin typeface="Times New Roman" panose="02020603050405020304" pitchFamily="18" charset="0"/>
                </a:rPr>
                <a:t> INTA</a:t>
              </a:r>
            </a:p>
            <a:p>
              <a:pPr algn="r" eaLnBrk="0" hangingPunct="0"/>
              <a:r>
                <a:rPr lang="zh-CN" altLang="zh-CN" sz="1600" b="1" dirty="0">
                  <a:latin typeface="Times New Roman" panose="02020603050405020304" pitchFamily="18" charset="0"/>
                </a:rPr>
                <a:t>      RD      </a:t>
              </a:r>
            </a:p>
            <a:p>
              <a:pPr algn="dist" eaLnBrk="0" hangingPunct="0">
                <a:lnSpc>
                  <a:spcPct val="96000"/>
                </a:lnSpc>
              </a:pPr>
              <a:r>
                <a:rPr lang="zh-CN" altLang="zh-CN" sz="1600" b="1" dirty="0">
                  <a:latin typeface="Times New Roman" panose="02020603050405020304" pitchFamily="18" charset="0"/>
                </a:rPr>
                <a:t>CLK     WR</a:t>
              </a:r>
            </a:p>
            <a:p>
              <a:pPr eaLnBrk="0" hangingPunct="0">
                <a:lnSpc>
                  <a:spcPct val="96000"/>
                </a:lnSpc>
              </a:pPr>
              <a:r>
                <a:rPr lang="zh-CN" altLang="zh-CN" sz="1600" b="1" dirty="0">
                  <a:latin typeface="Times New Roman" panose="02020603050405020304" pitchFamily="18" charset="0"/>
                </a:rPr>
                <a:t>READY </a:t>
              </a:r>
              <a:r>
                <a:rPr lang="en-US" altLang="zh-CN" sz="1600" b="1" dirty="0" smtClean="0">
                  <a:latin typeface="Times New Roman" panose="02020603050405020304" pitchFamily="18" charset="0"/>
                </a:rPr>
                <a:t>         </a:t>
              </a:r>
              <a:r>
                <a:rPr lang="zh-CN" altLang="zh-CN" sz="1600" b="1" dirty="0" smtClean="0">
                  <a:latin typeface="Times New Roman" panose="02020603050405020304" pitchFamily="18" charset="0"/>
                </a:rPr>
                <a:t> </a:t>
              </a:r>
              <a:r>
                <a:rPr lang="zh-CN" altLang="zh-CN" sz="1600" b="1" dirty="0">
                  <a:latin typeface="Times New Roman" panose="02020603050405020304" pitchFamily="18" charset="0"/>
                </a:rPr>
                <a:t>M/IO</a:t>
              </a:r>
            </a:p>
            <a:p>
              <a:pPr eaLnBrk="0" hangingPunct="0">
                <a:lnSpc>
                  <a:spcPct val="96000"/>
                </a:lnSpc>
              </a:pPr>
              <a:r>
                <a:rPr lang="zh-CN" altLang="zh-CN" sz="1600" b="1" dirty="0">
                  <a:latin typeface="Times New Roman" panose="02020603050405020304" pitchFamily="18" charset="0"/>
                </a:rPr>
                <a:t>RESET</a:t>
              </a:r>
            </a:p>
            <a:p>
              <a:pPr algn="r" eaLnBrk="0" hangingPunct="0">
                <a:lnSpc>
                  <a:spcPct val="96000"/>
                </a:lnSpc>
              </a:pPr>
              <a:r>
                <a:rPr lang="zh-CN" altLang="zh-CN" sz="1600" b="1" dirty="0">
                  <a:latin typeface="Times New Roman" panose="02020603050405020304" pitchFamily="18" charset="0"/>
                </a:rPr>
                <a:t>ALE</a:t>
              </a:r>
            </a:p>
            <a:p>
              <a:pPr algn="r" eaLnBrk="0" hangingPunct="0">
                <a:lnSpc>
                  <a:spcPct val="96000"/>
                </a:lnSpc>
              </a:pPr>
              <a:r>
                <a:rPr lang="zh-CN" altLang="zh-CN" sz="1600" b="1" dirty="0">
                  <a:latin typeface="Times New Roman" panose="02020603050405020304" pitchFamily="18" charset="0"/>
                </a:rPr>
                <a:t>BHE   </a:t>
              </a:r>
            </a:p>
            <a:p>
              <a:pPr algn="r" eaLnBrk="0" hangingPunct="0">
                <a:lnSpc>
                  <a:spcPct val="96000"/>
                </a:lnSpc>
              </a:pPr>
              <a:r>
                <a:rPr lang="zh-CN" altLang="zh-CN" sz="1600" b="1" dirty="0">
                  <a:latin typeface="Times New Roman" panose="02020603050405020304" pitchFamily="18" charset="0"/>
                </a:rPr>
                <a:t>       A</a:t>
              </a:r>
              <a:r>
                <a:rPr lang="zh-CN" altLang="zh-CN" sz="1600" b="1" baseline="-25000" dirty="0">
                  <a:latin typeface="Times New Roman" panose="02020603050405020304" pitchFamily="18" charset="0"/>
                </a:rPr>
                <a:t>19</a:t>
              </a:r>
              <a:r>
                <a:rPr lang="zh-CN" altLang="zh-CN" sz="1600" b="1" dirty="0">
                  <a:latin typeface="Times New Roman" panose="02020603050405020304" pitchFamily="18" charset="0"/>
                </a:rPr>
                <a:t>-A</a:t>
              </a:r>
              <a:r>
                <a:rPr lang="zh-CN" altLang="zh-CN" sz="1600" b="1" baseline="-25000" dirty="0">
                  <a:latin typeface="Times New Roman" panose="02020603050405020304" pitchFamily="18" charset="0"/>
                </a:rPr>
                <a:t>16  </a:t>
              </a:r>
              <a:endParaRPr lang="zh-CN" altLang="zh-CN" sz="1600" b="1" dirty="0">
                <a:latin typeface="Times New Roman" panose="02020603050405020304" pitchFamily="18" charset="0"/>
              </a:endParaRPr>
            </a:p>
            <a:p>
              <a:pPr algn="r" eaLnBrk="0" hangingPunct="0">
                <a:lnSpc>
                  <a:spcPct val="96000"/>
                </a:lnSpc>
              </a:pPr>
              <a:r>
                <a:rPr lang="zh-CN" altLang="zh-CN" sz="1600" b="1" dirty="0">
                  <a:latin typeface="Times New Roman" panose="02020603050405020304" pitchFamily="18" charset="0"/>
                </a:rPr>
                <a:t>       AD</a:t>
              </a:r>
              <a:r>
                <a:rPr lang="zh-CN" altLang="zh-CN" sz="1600" b="1" baseline="-25000" dirty="0">
                  <a:latin typeface="Times New Roman" panose="02020603050405020304" pitchFamily="18" charset="0"/>
                </a:rPr>
                <a:t>15</a:t>
              </a:r>
              <a:r>
                <a:rPr lang="zh-CN" altLang="zh-CN" sz="1600" b="1" dirty="0">
                  <a:latin typeface="Times New Roman" panose="02020603050405020304" pitchFamily="18" charset="0"/>
                </a:rPr>
                <a:t>-AD</a:t>
              </a:r>
              <a:r>
                <a:rPr lang="zh-CN" altLang="zh-CN" sz="1600" b="1" baseline="-25000" dirty="0">
                  <a:latin typeface="Times New Roman" panose="02020603050405020304" pitchFamily="18" charset="0"/>
                </a:rPr>
                <a:t>0</a:t>
              </a:r>
              <a:endParaRPr lang="zh-CN" altLang="zh-CN" sz="1600" b="1" dirty="0">
                <a:latin typeface="Times New Roman" panose="02020603050405020304" pitchFamily="18" charset="0"/>
              </a:endParaRPr>
            </a:p>
            <a:p>
              <a:pPr algn="r" eaLnBrk="0" hangingPunct="0">
                <a:lnSpc>
                  <a:spcPct val="96000"/>
                </a:lnSpc>
                <a:spcBef>
                  <a:spcPts val="150"/>
                </a:spcBef>
              </a:pPr>
              <a:r>
                <a:rPr lang="zh-CN" altLang="zh-CN" sz="1600" b="1" dirty="0">
                  <a:latin typeface="Times New Roman" panose="02020603050405020304" pitchFamily="18" charset="0"/>
                </a:rPr>
                <a:t>DEN    DT/R  </a:t>
              </a:r>
            </a:p>
          </p:txBody>
        </p:sp>
        <p:sp>
          <p:nvSpPr>
            <p:cNvPr id="102" name="Line 100"/>
            <p:cNvSpPr>
              <a:spLocks noChangeShapeType="1"/>
            </p:cNvSpPr>
            <p:nvPr/>
          </p:nvSpPr>
          <p:spPr bwMode="auto">
            <a:xfrm flipH="1">
              <a:off x="160" y="228"/>
              <a:ext cx="1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101"/>
            <p:cNvSpPr>
              <a:spLocks noChangeShapeType="1"/>
            </p:cNvSpPr>
            <p:nvPr/>
          </p:nvSpPr>
          <p:spPr bwMode="auto">
            <a:xfrm flipH="1">
              <a:off x="517" y="372"/>
              <a:ext cx="27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102"/>
            <p:cNvSpPr>
              <a:spLocks noChangeShapeType="1"/>
            </p:cNvSpPr>
            <p:nvPr/>
          </p:nvSpPr>
          <p:spPr bwMode="auto">
            <a:xfrm flipH="1">
              <a:off x="646" y="564"/>
              <a:ext cx="1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03"/>
            <p:cNvSpPr>
              <a:spLocks noChangeShapeType="1"/>
            </p:cNvSpPr>
            <p:nvPr/>
          </p:nvSpPr>
          <p:spPr bwMode="auto">
            <a:xfrm flipH="1">
              <a:off x="646" y="708"/>
              <a:ext cx="1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104"/>
            <p:cNvSpPr>
              <a:spLocks noChangeShapeType="1"/>
            </p:cNvSpPr>
            <p:nvPr/>
          </p:nvSpPr>
          <p:spPr bwMode="auto">
            <a:xfrm flipH="1">
              <a:off x="690" y="852"/>
              <a:ext cx="1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105"/>
            <p:cNvSpPr>
              <a:spLocks noChangeShapeType="1"/>
            </p:cNvSpPr>
            <p:nvPr/>
          </p:nvSpPr>
          <p:spPr bwMode="auto">
            <a:xfrm flipH="1">
              <a:off x="586" y="1284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106"/>
            <p:cNvSpPr>
              <a:spLocks noChangeShapeType="1"/>
            </p:cNvSpPr>
            <p:nvPr/>
          </p:nvSpPr>
          <p:spPr bwMode="auto">
            <a:xfrm flipH="1">
              <a:off x="738" y="1764"/>
              <a:ext cx="1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107"/>
            <p:cNvSpPr>
              <a:spLocks noChangeShapeType="1"/>
            </p:cNvSpPr>
            <p:nvPr/>
          </p:nvSpPr>
          <p:spPr bwMode="auto">
            <a:xfrm flipH="1">
              <a:off x="128" y="1764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5" name="Group 108"/>
          <p:cNvGrpSpPr/>
          <p:nvPr/>
        </p:nvGrpSpPr>
        <p:grpSpPr bwMode="auto">
          <a:xfrm>
            <a:off x="3754967" y="5395913"/>
            <a:ext cx="1744133" cy="1179512"/>
            <a:chOff x="0" y="0"/>
            <a:chExt cx="788" cy="603"/>
          </a:xfrm>
        </p:grpSpPr>
        <p:sp>
          <p:nvSpPr>
            <p:cNvPr id="111" name="Text Box 109"/>
            <p:cNvSpPr txBox="1">
              <a:spLocks noChangeArrowheads="1"/>
            </p:cNvSpPr>
            <p:nvPr/>
          </p:nvSpPr>
          <p:spPr bwMode="auto">
            <a:xfrm>
              <a:off x="57" y="0"/>
              <a:ext cx="731" cy="5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endParaRPr lang="zh-CN" altLang="zh-CN" sz="900">
                <a:latin typeface="Times New Roman" panose="02020603050405020304" pitchFamily="18" charset="0"/>
              </a:endParaRPr>
            </a:p>
          </p:txBody>
        </p:sp>
        <p:sp>
          <p:nvSpPr>
            <p:cNvPr id="112" name="Text Box 110"/>
            <p:cNvSpPr txBox="1">
              <a:spLocks noChangeArrowheads="1"/>
            </p:cNvSpPr>
            <p:nvPr/>
          </p:nvSpPr>
          <p:spPr bwMode="auto">
            <a:xfrm>
              <a:off x="0" y="39"/>
              <a:ext cx="759" cy="5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zh-CN" b="1">
                  <a:latin typeface="Times New Roman" panose="02020603050405020304" pitchFamily="18" charset="0"/>
                </a:rPr>
                <a:t>T</a:t>
              </a:r>
            </a:p>
            <a:p>
              <a:pPr algn="just" eaLnBrk="0" hangingPunct="0">
                <a:lnSpc>
                  <a:spcPct val="96000"/>
                </a:lnSpc>
              </a:pPr>
              <a:r>
                <a:rPr lang="zh-CN" altLang="zh-CN" b="1">
                  <a:latin typeface="Times New Roman" panose="02020603050405020304" pitchFamily="18" charset="0"/>
                </a:rPr>
                <a:t>OE  8286</a:t>
              </a:r>
            </a:p>
            <a:p>
              <a:pPr algn="ctr" eaLnBrk="0" hangingPunct="0">
                <a:lnSpc>
                  <a:spcPct val="96000"/>
                </a:lnSpc>
              </a:pPr>
              <a:r>
                <a:rPr lang="zh-CN" altLang="zh-CN" b="1">
                  <a:latin typeface="Times New Roman" panose="02020603050405020304" pitchFamily="18" charset="0"/>
                </a:rPr>
                <a:t>  </a:t>
              </a:r>
              <a:r>
                <a:rPr lang="zh-CN" altLang="en-US" b="1">
                  <a:latin typeface="Times New Roman" panose="02020603050405020304" pitchFamily="18" charset="0"/>
                </a:rPr>
                <a:t>收发器</a:t>
              </a:r>
            </a:p>
          </p:txBody>
        </p:sp>
        <p:sp>
          <p:nvSpPr>
            <p:cNvPr id="113" name="Line 111"/>
            <p:cNvSpPr>
              <a:spLocks noChangeShapeType="1"/>
            </p:cNvSpPr>
            <p:nvPr/>
          </p:nvSpPr>
          <p:spPr bwMode="auto">
            <a:xfrm flipH="1">
              <a:off x="22" y="216"/>
              <a:ext cx="1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0" name="Group 112"/>
          <p:cNvGrpSpPr/>
          <p:nvPr/>
        </p:nvGrpSpPr>
        <p:grpSpPr bwMode="auto">
          <a:xfrm>
            <a:off x="3312584" y="3552826"/>
            <a:ext cx="886883" cy="1895475"/>
            <a:chOff x="0" y="0"/>
            <a:chExt cx="419" cy="1194"/>
          </a:xfrm>
        </p:grpSpPr>
        <p:sp>
          <p:nvSpPr>
            <p:cNvPr id="115" name="Text Box 113"/>
            <p:cNvSpPr txBox="1">
              <a:spLocks noChangeArrowheads="1"/>
            </p:cNvSpPr>
            <p:nvPr/>
          </p:nvSpPr>
          <p:spPr bwMode="auto">
            <a:xfrm>
              <a:off x="0" y="303"/>
              <a:ext cx="331" cy="62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zh-CN" altLang="zh-CN" b="1">
                  <a:latin typeface="Times New Roman" panose="02020603050405020304" pitchFamily="18" charset="0"/>
                </a:rPr>
                <a:t>D15</a:t>
              </a:r>
            </a:p>
            <a:p>
              <a:pPr algn="ctr" eaLnBrk="0" hangingPunct="0"/>
              <a:r>
                <a:rPr lang="zh-CN" altLang="zh-CN" b="1">
                  <a:latin typeface="Times New Roman" panose="02020603050405020304" pitchFamily="18" charset="0"/>
                </a:rPr>
                <a:t>~</a:t>
              </a:r>
            </a:p>
            <a:p>
              <a:pPr algn="ctr" eaLnBrk="0" hangingPunct="0"/>
              <a:r>
                <a:rPr lang="zh-CN" altLang="zh-CN" b="1">
                  <a:latin typeface="Times New Roman" panose="02020603050405020304" pitchFamily="18" charset="0"/>
                </a:rPr>
                <a:t>D0</a:t>
              </a:r>
            </a:p>
          </p:txBody>
        </p:sp>
        <p:sp>
          <p:nvSpPr>
            <p:cNvPr id="116" name="AutoShape 114"/>
            <p:cNvSpPr>
              <a:spLocks noChangeArrowheads="1"/>
            </p:cNvSpPr>
            <p:nvPr/>
          </p:nvSpPr>
          <p:spPr bwMode="auto">
            <a:xfrm>
              <a:off x="317" y="0"/>
              <a:ext cx="102" cy="1194"/>
            </a:xfrm>
            <a:prstGeom prst="upDownArrow">
              <a:avLst>
                <a:gd name="adj1" fmla="val 50000"/>
                <a:gd name="adj2" fmla="val 234118"/>
              </a:avLst>
            </a:prstGeom>
            <a:solidFill>
              <a:srgbClr val="000099"/>
            </a:solidFill>
            <a:ln w="9525">
              <a:solidFill>
                <a:srgbClr val="000099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7" name="Text Box 54"/>
          <p:cNvSpPr txBox="1">
            <a:spLocks noChangeArrowheads="1"/>
          </p:cNvSpPr>
          <p:nvPr/>
        </p:nvSpPr>
        <p:spPr bwMode="gray">
          <a:xfrm>
            <a:off x="2639616" y="146388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最小工作模式下硬件逻辑图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440" y="44624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5.1 </a:t>
            </a:r>
            <a:r>
              <a:rPr lang="zh-CN" altLang="en-US" dirty="0">
                <a:solidFill>
                  <a:schemeClr val="bg1"/>
                </a:solidFill>
              </a:rPr>
              <a:t>总线技术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980728"/>
            <a:ext cx="10874176" cy="51816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微型计算机系统的总线结构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以总线作为信息传输的公共通道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总线结构的特点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通过总线相互连接、实现数据传输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组态灵活、易于扩展等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广泛应用的总线都实现了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，便于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在互连各个部件时遵循共同的总线规范</a:t>
            </a:r>
          </a:p>
        </p:txBody>
      </p:sp>
      <p:sp>
        <p:nvSpPr>
          <p:cNvPr id="5" name="对角圆角矩形 4"/>
          <p:cNvSpPr/>
          <p:nvPr/>
        </p:nvSpPr>
        <p:spPr>
          <a:xfrm>
            <a:off x="952464" y="71414"/>
            <a:ext cx="7215238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5.1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总线技术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89384" y="169962"/>
            <a:ext cx="10363200" cy="666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zh-CN" altLang="en-US" sz="4000" b="1" dirty="0">
                <a:solidFill>
                  <a:schemeClr val="bg1"/>
                </a:solidFill>
                <a:ea typeface="华文行楷" panose="02010800040101010101" pitchFamily="2" charset="-122"/>
              </a:rPr>
              <a:t>最大工作模式下硬件逻辑图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355600" y="889954"/>
            <a:ext cx="11836400" cy="5957887"/>
            <a:chOff x="0" y="0"/>
            <a:chExt cx="5592" cy="3753"/>
          </a:xfrm>
        </p:grpSpPr>
        <p:grpSp>
          <p:nvGrpSpPr>
            <p:cNvPr id="3" name="Group 4"/>
            <p:cNvGrpSpPr/>
            <p:nvPr/>
          </p:nvGrpSpPr>
          <p:grpSpPr bwMode="auto">
            <a:xfrm>
              <a:off x="2557" y="1347"/>
              <a:ext cx="342" cy="212"/>
              <a:chOff x="0" y="0"/>
              <a:chExt cx="331" cy="181"/>
            </a:xfrm>
          </p:grpSpPr>
          <p:sp>
            <p:nvSpPr>
              <p:cNvPr id="135" name="Line 5"/>
              <p:cNvSpPr>
                <a:spLocks noChangeShapeType="1"/>
              </p:cNvSpPr>
              <p:nvPr/>
            </p:nvSpPr>
            <p:spPr bwMode="auto">
              <a:xfrm flipH="1">
                <a:off x="0" y="181"/>
                <a:ext cx="27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Text Box 6"/>
              <p:cNvSpPr txBox="1">
                <a:spLocks noChangeArrowheads="1"/>
              </p:cNvSpPr>
              <p:nvPr/>
            </p:nvSpPr>
            <p:spPr bwMode="auto">
              <a:xfrm>
                <a:off x="147" y="0"/>
                <a:ext cx="184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zh-CN" altLang="en-US" b="1">
                    <a:latin typeface="Times New Roman" panose="02020603050405020304" pitchFamily="18" charset="0"/>
                  </a:rPr>
                  <a:t>地</a:t>
                </a:r>
              </a:p>
            </p:txBody>
          </p:sp>
        </p:grpSp>
        <p:grpSp>
          <p:nvGrpSpPr>
            <p:cNvPr id="5" name="Group 7"/>
            <p:cNvGrpSpPr/>
            <p:nvPr/>
          </p:nvGrpSpPr>
          <p:grpSpPr bwMode="auto">
            <a:xfrm>
              <a:off x="365" y="602"/>
              <a:ext cx="443" cy="220"/>
              <a:chOff x="0" y="0"/>
              <a:chExt cx="429" cy="188"/>
            </a:xfrm>
          </p:grpSpPr>
          <p:sp>
            <p:nvSpPr>
              <p:cNvPr id="133" name="Line 8"/>
              <p:cNvSpPr>
                <a:spLocks noChangeShapeType="1"/>
              </p:cNvSpPr>
              <p:nvPr/>
            </p:nvSpPr>
            <p:spPr bwMode="auto">
              <a:xfrm>
                <a:off x="61" y="188"/>
                <a:ext cx="3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Text Box 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84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zh-CN" altLang="en-US" b="1">
                    <a:latin typeface="Times New Roman" panose="02020603050405020304" pitchFamily="18" charset="0"/>
                  </a:rPr>
                  <a:t>地</a:t>
                </a:r>
              </a:p>
            </p:txBody>
          </p:sp>
        </p:grp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2917" y="2106"/>
              <a:ext cx="357" cy="292"/>
            </a:xfrm>
            <a:prstGeom prst="rect">
              <a:avLst/>
            </a:prstGeom>
            <a:noFill/>
            <a:ln w="19050">
              <a:solidFill>
                <a:srgbClr val="000099"/>
              </a:solidFill>
              <a:miter lim="800000"/>
            </a:ln>
          </p:spPr>
          <p:txBody>
            <a:bodyPr lIns="0" tIns="0" rIns="0" bIns="0"/>
            <a:lstStyle/>
            <a:p>
              <a:pPr algn="ctr" eaLnBrk="0" hangingPunct="0">
                <a:lnSpc>
                  <a:spcPct val="72000"/>
                </a:lnSpc>
              </a:pPr>
              <a:r>
                <a:rPr lang="zh-CN" altLang="en-US" b="1">
                  <a:latin typeface="Times New Roman" panose="02020603050405020304" pitchFamily="18" charset="0"/>
                </a:rPr>
                <a:t>读写控制</a:t>
              </a: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3094" y="2396"/>
              <a:ext cx="0" cy="183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3755" y="2106"/>
              <a:ext cx="357" cy="292"/>
            </a:xfrm>
            <a:prstGeom prst="rect">
              <a:avLst/>
            </a:prstGeom>
            <a:noFill/>
            <a:ln w="19050">
              <a:solidFill>
                <a:srgbClr val="000099"/>
              </a:solidFill>
              <a:miter lim="800000"/>
            </a:ln>
          </p:spPr>
          <p:txBody>
            <a:bodyPr lIns="0" tIns="0" rIns="0" bIns="0"/>
            <a:lstStyle/>
            <a:p>
              <a:pPr algn="ctr" eaLnBrk="0" hangingPunct="0">
                <a:lnSpc>
                  <a:spcPct val="72000"/>
                </a:lnSpc>
              </a:pPr>
              <a:r>
                <a:rPr lang="zh-CN" altLang="en-US" b="1">
                  <a:latin typeface="Times New Roman" panose="02020603050405020304" pitchFamily="18" charset="0"/>
                </a:rPr>
                <a:t>读写控制</a:t>
              </a: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912" y="2396"/>
              <a:ext cx="0" cy="183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4434" y="2106"/>
              <a:ext cx="357" cy="292"/>
            </a:xfrm>
            <a:prstGeom prst="rect">
              <a:avLst/>
            </a:prstGeom>
            <a:noFill/>
            <a:ln w="19050">
              <a:solidFill>
                <a:srgbClr val="000099"/>
              </a:solidFill>
              <a:miter lim="800000"/>
            </a:ln>
          </p:spPr>
          <p:txBody>
            <a:bodyPr lIns="0" tIns="0" rIns="0" bIns="0"/>
            <a:lstStyle/>
            <a:p>
              <a:pPr algn="ctr" eaLnBrk="0" hangingPunct="0">
                <a:lnSpc>
                  <a:spcPct val="72000"/>
                </a:lnSpc>
              </a:pPr>
              <a:r>
                <a:rPr lang="zh-CN" altLang="en-US" b="1">
                  <a:latin typeface="Times New Roman" panose="02020603050405020304" pitchFamily="18" charset="0"/>
                </a:rPr>
                <a:t>读写控制</a:t>
              </a: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4591" y="2396"/>
              <a:ext cx="0" cy="183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16"/>
            <p:cNvGrpSpPr/>
            <p:nvPr/>
          </p:nvGrpSpPr>
          <p:grpSpPr bwMode="auto">
            <a:xfrm>
              <a:off x="4414" y="2572"/>
              <a:ext cx="363" cy="558"/>
              <a:chOff x="0" y="0"/>
              <a:chExt cx="351" cy="476"/>
            </a:xfrm>
          </p:grpSpPr>
          <p:sp>
            <p:nvSpPr>
              <p:cNvPr id="131" name="Text Box 17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51" cy="476"/>
              </a:xfrm>
              <a:prstGeom prst="rect">
                <a:avLst/>
              </a:prstGeom>
              <a:noFill/>
              <a:ln w="19050">
                <a:solidFill>
                  <a:srgbClr val="000099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0" hangingPunct="0">
                  <a:lnSpc>
                    <a:spcPct val="96000"/>
                  </a:lnSpc>
                </a:pPr>
                <a:r>
                  <a:rPr lang="zh-CN" altLang="zh-CN" sz="1400" b="1">
                    <a:latin typeface="Times New Roman" panose="02020603050405020304" pitchFamily="18" charset="0"/>
                  </a:rPr>
                  <a:t>CS</a:t>
                </a:r>
              </a:p>
              <a:p>
                <a:pPr algn="ctr" eaLnBrk="0" hangingPunct="0">
                  <a:lnSpc>
                    <a:spcPct val="96000"/>
                  </a:lnSpc>
                </a:pPr>
                <a:r>
                  <a:rPr lang="zh-CN" altLang="zh-CN" b="1">
                    <a:latin typeface="Times New Roman" panose="02020603050405020304" pitchFamily="18" charset="0"/>
                  </a:rPr>
                  <a:t>I/O</a:t>
                </a:r>
              </a:p>
              <a:p>
                <a:pPr algn="ctr" eaLnBrk="0" hangingPunct="0">
                  <a:lnSpc>
                    <a:spcPct val="96000"/>
                  </a:lnSpc>
                </a:pPr>
                <a:r>
                  <a:rPr lang="zh-CN" altLang="en-US" b="1">
                    <a:latin typeface="Times New Roman" panose="02020603050405020304" pitchFamily="18" charset="0"/>
                  </a:rPr>
                  <a:t>接口</a:t>
                </a:r>
              </a:p>
            </p:txBody>
          </p:sp>
          <p:sp>
            <p:nvSpPr>
              <p:cNvPr id="132" name="Line 18"/>
              <p:cNvSpPr>
                <a:spLocks noChangeShapeType="1"/>
              </p:cNvSpPr>
              <p:nvPr/>
            </p:nvSpPr>
            <p:spPr bwMode="auto">
              <a:xfrm flipH="1">
                <a:off x="116" y="23"/>
                <a:ext cx="117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19"/>
            <p:cNvGrpSpPr/>
            <p:nvPr/>
          </p:nvGrpSpPr>
          <p:grpSpPr bwMode="auto">
            <a:xfrm>
              <a:off x="2079" y="1445"/>
              <a:ext cx="535" cy="759"/>
              <a:chOff x="0" y="0"/>
              <a:chExt cx="518" cy="647"/>
            </a:xfrm>
          </p:grpSpPr>
          <p:sp>
            <p:nvSpPr>
              <p:cNvPr id="127" name="Text Box 20"/>
              <p:cNvSpPr txBox="1">
                <a:spLocks noChangeArrowheads="1"/>
              </p:cNvSpPr>
              <p:nvPr/>
            </p:nvSpPr>
            <p:spPr bwMode="auto">
              <a:xfrm>
                <a:off x="104" y="0"/>
                <a:ext cx="414" cy="534"/>
              </a:xfrm>
              <a:prstGeom prst="rect">
                <a:avLst/>
              </a:prstGeom>
              <a:noFill/>
              <a:ln w="19050">
                <a:solidFill>
                  <a:srgbClr val="000099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0" hangingPunct="0"/>
                <a:endParaRPr lang="zh-CN" altLang="zh-CN" sz="1000">
                  <a:latin typeface="Times New Roman" panose="02020603050405020304" pitchFamily="18" charset="0"/>
                </a:endParaRPr>
              </a:p>
              <a:p>
                <a:pPr algn="just" eaLnBrk="0" hangingPunct="0">
                  <a:lnSpc>
                    <a:spcPct val="96000"/>
                  </a:lnSpc>
                </a:pPr>
                <a:r>
                  <a:rPr lang="zh-CN" altLang="zh-CN" sz="900">
                    <a:latin typeface="Times New Roman" panose="02020603050405020304" pitchFamily="18" charset="0"/>
                  </a:rPr>
                  <a:t>    </a:t>
                </a:r>
              </a:p>
            </p:txBody>
          </p:sp>
          <p:sp>
            <p:nvSpPr>
              <p:cNvPr id="128" name="Text Box 21"/>
              <p:cNvSpPr txBox="1">
                <a:spLocks noChangeArrowheads="1"/>
              </p:cNvSpPr>
              <p:nvPr/>
            </p:nvSpPr>
            <p:spPr bwMode="auto">
              <a:xfrm>
                <a:off x="54" y="21"/>
                <a:ext cx="443" cy="564"/>
              </a:xfrm>
              <a:prstGeom prst="rect">
                <a:avLst/>
              </a:prstGeom>
              <a:noFill/>
              <a:ln w="19050">
                <a:solidFill>
                  <a:srgbClr val="000099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96000"/>
                  </a:lnSpc>
                </a:pPr>
                <a:r>
                  <a:rPr lang="zh-CN" altLang="zh-CN" sz="900">
                    <a:latin typeface="Times New Roman" panose="02020603050405020304" pitchFamily="18" charset="0"/>
                  </a:rPr>
                  <a:t>   </a:t>
                </a:r>
              </a:p>
            </p:txBody>
          </p:sp>
          <p:sp>
            <p:nvSpPr>
              <p:cNvPr id="129" name="Text Box 22"/>
              <p:cNvSpPr txBox="1">
                <a:spLocks noChangeArrowheads="1"/>
              </p:cNvSpPr>
              <p:nvPr/>
            </p:nvSpPr>
            <p:spPr bwMode="auto">
              <a:xfrm>
                <a:off x="0" y="50"/>
                <a:ext cx="473" cy="59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99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96000"/>
                  </a:lnSpc>
                  <a:spcBef>
                    <a:spcPts val="150"/>
                  </a:spcBef>
                </a:pPr>
                <a:r>
                  <a:rPr lang="zh-CN" altLang="zh-CN" sz="1600" b="1" dirty="0">
                    <a:latin typeface="Times New Roman" panose="02020603050405020304" pitchFamily="18" charset="0"/>
                  </a:rPr>
                  <a:t>STB OE</a:t>
                </a:r>
              </a:p>
              <a:p>
                <a:pPr algn="ctr" eaLnBrk="0" hangingPunct="0">
                  <a:lnSpc>
                    <a:spcPct val="96000"/>
                  </a:lnSpc>
                </a:pPr>
                <a:r>
                  <a:rPr lang="zh-CN" altLang="zh-CN" b="1" dirty="0">
                    <a:latin typeface="Times New Roman" panose="02020603050405020304" pitchFamily="18" charset="0"/>
                  </a:rPr>
                  <a:t>8282</a:t>
                </a:r>
              </a:p>
              <a:p>
                <a:pPr algn="ctr" eaLnBrk="0" hangingPunct="0">
                  <a:lnSpc>
                    <a:spcPct val="96000"/>
                  </a:lnSpc>
                </a:pPr>
                <a:r>
                  <a:rPr lang="zh-CN" altLang="en-US" b="1" dirty="0">
                    <a:latin typeface="Times New Roman" panose="02020603050405020304" pitchFamily="18" charset="0"/>
                  </a:rPr>
                  <a:t>锁存器</a:t>
                </a:r>
              </a:p>
            </p:txBody>
          </p:sp>
          <p:sp>
            <p:nvSpPr>
              <p:cNvPr id="130" name="Line 23"/>
              <p:cNvSpPr>
                <a:spLocks noChangeShapeType="1"/>
              </p:cNvSpPr>
              <p:nvPr/>
            </p:nvSpPr>
            <p:spPr bwMode="auto">
              <a:xfrm flipH="1">
                <a:off x="298" y="73"/>
                <a:ext cx="132" cy="1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24"/>
            <p:cNvGrpSpPr/>
            <p:nvPr/>
          </p:nvGrpSpPr>
          <p:grpSpPr bwMode="auto">
            <a:xfrm>
              <a:off x="1727" y="2952"/>
              <a:ext cx="814" cy="713"/>
              <a:chOff x="0" y="0"/>
              <a:chExt cx="788" cy="608"/>
            </a:xfrm>
          </p:grpSpPr>
          <p:sp>
            <p:nvSpPr>
              <p:cNvPr id="124" name="Text Box 25"/>
              <p:cNvSpPr txBox="1">
                <a:spLocks noChangeArrowheads="1"/>
              </p:cNvSpPr>
              <p:nvPr/>
            </p:nvSpPr>
            <p:spPr bwMode="auto">
              <a:xfrm>
                <a:off x="57" y="0"/>
                <a:ext cx="731" cy="510"/>
              </a:xfrm>
              <a:prstGeom prst="rect">
                <a:avLst/>
              </a:prstGeom>
              <a:noFill/>
              <a:ln w="19050">
                <a:solidFill>
                  <a:srgbClr val="000099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96000"/>
                  </a:lnSpc>
                </a:pPr>
                <a:r>
                  <a:rPr lang="zh-CN" altLang="zh-CN" sz="900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T</a:t>
                </a:r>
              </a:p>
              <a:p>
                <a:pPr algn="just" eaLnBrk="0" hangingPunct="0">
                  <a:lnSpc>
                    <a:spcPct val="96000"/>
                  </a:lnSpc>
                </a:pPr>
                <a:r>
                  <a:rPr lang="zh-CN" altLang="zh-CN" sz="900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OE</a:t>
                </a:r>
                <a:endParaRPr lang="zh-CN" altLang="zh-CN" sz="1000">
                  <a:solidFill>
                    <a:srgbClr val="000099"/>
                  </a:solidFill>
                  <a:latin typeface="Times New Roman" panose="02020603050405020304" pitchFamily="18" charset="0"/>
                </a:endParaRPr>
              </a:p>
              <a:p>
                <a:pPr algn="ctr" eaLnBrk="0" hangingPunct="0">
                  <a:lnSpc>
                    <a:spcPct val="96000"/>
                  </a:lnSpc>
                </a:pPr>
                <a:r>
                  <a:rPr lang="zh-CN" altLang="zh-CN" sz="1000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8286</a:t>
                </a:r>
                <a:endParaRPr lang="zh-CN" altLang="zh-CN" sz="900">
                  <a:solidFill>
                    <a:srgbClr val="0000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5" name="Text Box 26"/>
              <p:cNvSpPr txBox="1">
                <a:spLocks noChangeArrowheads="1"/>
              </p:cNvSpPr>
              <p:nvPr/>
            </p:nvSpPr>
            <p:spPr bwMode="auto">
              <a:xfrm>
                <a:off x="0" y="39"/>
                <a:ext cx="759" cy="5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99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96000"/>
                  </a:lnSpc>
                </a:pPr>
                <a:r>
                  <a:rPr lang="zh-CN" altLang="zh-CN" b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T</a:t>
                </a:r>
              </a:p>
              <a:p>
                <a:pPr algn="just" eaLnBrk="0" hangingPunct="0">
                  <a:lnSpc>
                    <a:spcPct val="96000"/>
                  </a:lnSpc>
                </a:pPr>
                <a:r>
                  <a:rPr lang="zh-CN" altLang="zh-CN" b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OE  8286</a:t>
                </a:r>
              </a:p>
              <a:p>
                <a:pPr algn="ctr" eaLnBrk="0" hangingPunct="0">
                  <a:lnSpc>
                    <a:spcPct val="96000"/>
                  </a:lnSpc>
                </a:pPr>
                <a:r>
                  <a:rPr lang="zh-CN" altLang="zh-CN" b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  </a:t>
                </a:r>
                <a:r>
                  <a:rPr lang="zh-CN" altLang="en-US" b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收发器</a:t>
                </a:r>
              </a:p>
            </p:txBody>
          </p:sp>
          <p:sp>
            <p:nvSpPr>
              <p:cNvPr id="126" name="Line 27"/>
              <p:cNvSpPr>
                <a:spLocks noChangeShapeType="1"/>
              </p:cNvSpPr>
              <p:nvPr/>
            </p:nvSpPr>
            <p:spPr bwMode="auto">
              <a:xfrm flipH="1">
                <a:off x="19" y="226"/>
                <a:ext cx="180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8"/>
            <p:cNvGrpSpPr/>
            <p:nvPr/>
          </p:nvGrpSpPr>
          <p:grpSpPr bwMode="auto">
            <a:xfrm>
              <a:off x="0" y="1129"/>
              <a:ext cx="813" cy="1622"/>
              <a:chOff x="0" y="0"/>
              <a:chExt cx="787" cy="1383"/>
            </a:xfrm>
          </p:grpSpPr>
          <p:sp>
            <p:nvSpPr>
              <p:cNvPr id="115" name="Text Box 2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83" cy="50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0" hangingPunct="0">
                  <a:lnSpc>
                    <a:spcPct val="96000"/>
                  </a:lnSpc>
                </a:pPr>
                <a:r>
                  <a:rPr lang="zh-CN" altLang="zh-CN" b="1">
                    <a:latin typeface="Times New Roman" panose="02020603050405020304" pitchFamily="18" charset="0"/>
                  </a:rPr>
                  <a:t>8284</a:t>
                </a:r>
              </a:p>
              <a:p>
                <a:pPr algn="ctr" eaLnBrk="0" hangingPunct="0">
                  <a:lnSpc>
                    <a:spcPct val="96000"/>
                  </a:lnSpc>
                </a:pPr>
                <a:r>
                  <a:rPr lang="zh-CN" altLang="en-US" b="1">
                    <a:latin typeface="Times New Roman" panose="02020603050405020304" pitchFamily="18" charset="0"/>
                  </a:rPr>
                  <a:t>时钟</a:t>
                </a:r>
              </a:p>
              <a:p>
                <a:pPr algn="ctr" eaLnBrk="0" hangingPunct="0">
                  <a:lnSpc>
                    <a:spcPct val="96000"/>
                  </a:lnSpc>
                </a:pPr>
                <a:r>
                  <a:rPr lang="zh-CN" altLang="en-US" b="1">
                    <a:latin typeface="Times New Roman" panose="02020603050405020304" pitchFamily="18" charset="0"/>
                  </a:rPr>
                  <a:t>发生器</a:t>
                </a:r>
              </a:p>
            </p:txBody>
          </p:sp>
          <p:grpSp>
            <p:nvGrpSpPr>
              <p:cNvPr id="16" name="Group 30"/>
              <p:cNvGrpSpPr/>
              <p:nvPr/>
            </p:nvGrpSpPr>
            <p:grpSpPr bwMode="auto">
              <a:xfrm>
                <a:off x="487" y="70"/>
                <a:ext cx="300" cy="291"/>
                <a:chOff x="0" y="0"/>
                <a:chExt cx="300" cy="291"/>
              </a:xfrm>
            </p:grpSpPr>
            <p:sp>
              <p:nvSpPr>
                <p:cNvPr id="121" name="Line 3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3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sm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" name="Line 32"/>
                <p:cNvSpPr>
                  <a:spLocks noChangeShapeType="1"/>
                </p:cNvSpPr>
                <p:nvPr/>
              </p:nvSpPr>
              <p:spPr bwMode="auto">
                <a:xfrm>
                  <a:off x="0" y="155"/>
                  <a:ext cx="3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sm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" name="Line 33"/>
                <p:cNvSpPr>
                  <a:spLocks noChangeShapeType="1"/>
                </p:cNvSpPr>
                <p:nvPr/>
              </p:nvSpPr>
              <p:spPr bwMode="auto">
                <a:xfrm>
                  <a:off x="0" y="291"/>
                  <a:ext cx="3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sm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7" name="Line 34"/>
              <p:cNvSpPr>
                <a:spLocks noChangeShapeType="1"/>
              </p:cNvSpPr>
              <p:nvPr/>
            </p:nvSpPr>
            <p:spPr bwMode="auto">
              <a:xfrm flipV="1">
                <a:off x="165" y="507"/>
                <a:ext cx="0" cy="24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Line 35"/>
              <p:cNvSpPr>
                <a:spLocks noChangeShapeType="1"/>
              </p:cNvSpPr>
              <p:nvPr/>
            </p:nvSpPr>
            <p:spPr bwMode="auto">
              <a:xfrm flipV="1">
                <a:off x="349" y="507"/>
                <a:ext cx="0" cy="24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Text Box 36"/>
              <p:cNvSpPr txBox="1">
                <a:spLocks noChangeArrowheads="1"/>
              </p:cNvSpPr>
              <p:nvPr/>
            </p:nvSpPr>
            <p:spPr bwMode="auto">
              <a:xfrm>
                <a:off x="121" y="795"/>
                <a:ext cx="113" cy="5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0" hangingPunct="0">
                  <a:lnSpc>
                    <a:spcPct val="72000"/>
                  </a:lnSpc>
                </a:pPr>
                <a:r>
                  <a:rPr lang="zh-CN" altLang="zh-CN" b="1">
                    <a:latin typeface="Times New Roman" panose="02020603050405020304" pitchFamily="18" charset="0"/>
                  </a:rPr>
                  <a:t>RESET</a:t>
                </a:r>
              </a:p>
            </p:txBody>
          </p:sp>
          <p:sp>
            <p:nvSpPr>
              <p:cNvPr id="120" name="Text Box 37"/>
              <p:cNvSpPr txBox="1">
                <a:spLocks noChangeArrowheads="1"/>
              </p:cNvSpPr>
              <p:nvPr/>
            </p:nvSpPr>
            <p:spPr bwMode="auto">
              <a:xfrm>
                <a:off x="316" y="795"/>
                <a:ext cx="112" cy="5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0" hangingPunct="0">
                  <a:lnSpc>
                    <a:spcPct val="72000"/>
                  </a:lnSpc>
                </a:pPr>
                <a:r>
                  <a:rPr lang="zh-CN" altLang="zh-CN" b="1">
                    <a:latin typeface="Times New Roman" panose="02020603050405020304" pitchFamily="18" charset="0"/>
                  </a:rPr>
                  <a:t>READY</a:t>
                </a:r>
              </a:p>
            </p:txBody>
          </p:sp>
        </p:grpSp>
        <p:grpSp>
          <p:nvGrpSpPr>
            <p:cNvPr id="17" name="Group 38"/>
            <p:cNvGrpSpPr/>
            <p:nvPr/>
          </p:nvGrpSpPr>
          <p:grpSpPr bwMode="auto">
            <a:xfrm>
              <a:off x="2536" y="1482"/>
              <a:ext cx="3025" cy="1105"/>
              <a:chOff x="0" y="0"/>
              <a:chExt cx="2928" cy="942"/>
            </a:xfrm>
          </p:grpSpPr>
          <p:sp>
            <p:nvSpPr>
              <p:cNvPr id="102" name="Text Box 39"/>
              <p:cNvSpPr txBox="1">
                <a:spLocks noChangeArrowheads="1"/>
              </p:cNvSpPr>
              <p:nvPr/>
            </p:nvSpPr>
            <p:spPr bwMode="auto">
              <a:xfrm>
                <a:off x="759" y="0"/>
                <a:ext cx="588" cy="176"/>
              </a:xfrm>
              <a:prstGeom prst="rect">
                <a:avLst/>
              </a:prstGeom>
              <a:noFill/>
              <a:ln w="9525">
                <a:solidFill>
                  <a:srgbClr val="000099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zh-CN" altLang="zh-CN" b="1">
                    <a:latin typeface="Times New Roman" panose="02020603050405020304" pitchFamily="18" charset="0"/>
                  </a:rPr>
                  <a:t>A</a:t>
                </a:r>
                <a:r>
                  <a:rPr lang="zh-CN" altLang="zh-CN" b="1" baseline="-25000">
                    <a:latin typeface="Times New Roman" panose="02020603050405020304" pitchFamily="18" charset="0"/>
                  </a:rPr>
                  <a:t>1 </a:t>
                </a:r>
                <a:r>
                  <a:rPr lang="zh-CN" altLang="zh-CN" b="1">
                    <a:latin typeface="Times New Roman" panose="02020603050405020304" pitchFamily="18" charset="0"/>
                  </a:rPr>
                  <a:t>~ A</a:t>
                </a:r>
                <a:r>
                  <a:rPr lang="zh-CN" altLang="zh-CN" b="1" baseline="-25000">
                    <a:latin typeface="Times New Roman" panose="02020603050405020304" pitchFamily="18" charset="0"/>
                  </a:rPr>
                  <a:t>19</a:t>
                </a:r>
                <a:endParaRPr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" name="Line 40"/>
              <p:cNvSpPr>
                <a:spLocks noChangeShapeType="1"/>
              </p:cNvSpPr>
              <p:nvPr/>
            </p:nvSpPr>
            <p:spPr bwMode="auto">
              <a:xfrm>
                <a:off x="54" y="391"/>
                <a:ext cx="1050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41"/>
              <p:cNvSpPr>
                <a:spLocks noChangeShapeType="1"/>
              </p:cNvSpPr>
              <p:nvPr/>
            </p:nvSpPr>
            <p:spPr bwMode="auto">
              <a:xfrm>
                <a:off x="37" y="478"/>
                <a:ext cx="231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42"/>
              <p:cNvSpPr>
                <a:spLocks noChangeShapeType="1"/>
              </p:cNvSpPr>
              <p:nvPr/>
            </p:nvSpPr>
            <p:spPr bwMode="auto">
              <a:xfrm>
                <a:off x="267" y="478"/>
                <a:ext cx="0" cy="453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43"/>
              <p:cNvSpPr>
                <a:spLocks noChangeShapeType="1"/>
              </p:cNvSpPr>
              <p:nvPr/>
            </p:nvSpPr>
            <p:spPr bwMode="auto">
              <a:xfrm>
                <a:off x="1104" y="391"/>
                <a:ext cx="0" cy="551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AutoShape 44"/>
              <p:cNvSpPr>
                <a:spLocks noChangeArrowheads="1"/>
              </p:cNvSpPr>
              <p:nvPr/>
            </p:nvSpPr>
            <p:spPr bwMode="auto">
              <a:xfrm>
                <a:off x="386" y="303"/>
                <a:ext cx="101" cy="224"/>
              </a:xfrm>
              <a:prstGeom prst="downArrow">
                <a:avLst>
                  <a:gd name="adj1" fmla="val 50000"/>
                  <a:gd name="adj2" fmla="val 55446"/>
                </a:avLst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</a:ln>
            </p:spPr>
            <p:txBody>
              <a:bodyPr vert="eaVert"/>
              <a:lstStyle/>
              <a:p>
                <a:endParaRPr lang="zh-CN" altLang="en-US"/>
              </a:p>
            </p:txBody>
          </p:sp>
          <p:sp>
            <p:nvSpPr>
              <p:cNvPr id="108" name="AutoShape 45"/>
              <p:cNvSpPr>
                <a:spLocks noChangeArrowheads="1"/>
              </p:cNvSpPr>
              <p:nvPr/>
            </p:nvSpPr>
            <p:spPr bwMode="auto">
              <a:xfrm>
                <a:off x="1188" y="303"/>
                <a:ext cx="106" cy="224"/>
              </a:xfrm>
              <a:prstGeom prst="downArrow">
                <a:avLst>
                  <a:gd name="adj1" fmla="val 50000"/>
                  <a:gd name="adj2" fmla="val 55442"/>
                </a:avLst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</a:ln>
            </p:spPr>
            <p:txBody>
              <a:bodyPr vert="eaVert"/>
              <a:lstStyle/>
              <a:p>
                <a:endParaRPr lang="zh-CN" altLang="en-US"/>
              </a:p>
            </p:txBody>
          </p:sp>
          <p:sp>
            <p:nvSpPr>
              <p:cNvPr id="109" name="AutoShape 46"/>
              <p:cNvSpPr>
                <a:spLocks noChangeArrowheads="1"/>
              </p:cNvSpPr>
              <p:nvPr/>
            </p:nvSpPr>
            <p:spPr bwMode="auto">
              <a:xfrm>
                <a:off x="1845" y="303"/>
                <a:ext cx="101" cy="224"/>
              </a:xfrm>
              <a:prstGeom prst="downArrow">
                <a:avLst>
                  <a:gd name="adj1" fmla="val 50000"/>
                  <a:gd name="adj2" fmla="val 55446"/>
                </a:avLst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</a:ln>
            </p:spPr>
            <p:txBody>
              <a:bodyPr vert="eaVert"/>
              <a:lstStyle/>
              <a:p>
                <a:endParaRPr lang="zh-CN" altLang="en-US"/>
              </a:p>
            </p:txBody>
          </p:sp>
          <p:sp>
            <p:nvSpPr>
              <p:cNvPr id="110" name="Text Box 47"/>
              <p:cNvSpPr txBox="1">
                <a:spLocks noChangeArrowheads="1"/>
              </p:cNvSpPr>
              <p:nvPr/>
            </p:nvSpPr>
            <p:spPr bwMode="auto">
              <a:xfrm>
                <a:off x="944" y="616"/>
                <a:ext cx="193" cy="157"/>
              </a:xfrm>
              <a:prstGeom prst="rect">
                <a:avLst/>
              </a:prstGeom>
              <a:noFill/>
              <a:ln w="9525">
                <a:solidFill>
                  <a:srgbClr val="000099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zh-CN" altLang="zh-CN" sz="1600" b="1">
                    <a:latin typeface="Times New Roman" panose="02020603050405020304" pitchFamily="18" charset="0"/>
                  </a:rPr>
                  <a:t>A</a:t>
                </a:r>
                <a:r>
                  <a:rPr lang="zh-CN" altLang="zh-CN" sz="1600" b="1" baseline="-25000">
                    <a:latin typeface="Times New Roman" panose="02020603050405020304" pitchFamily="18" charset="0"/>
                  </a:rPr>
                  <a:t>0</a:t>
                </a:r>
                <a:endParaRPr lang="zh-CN" altLang="zh-CN" sz="1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1" name="Text Box 48"/>
              <p:cNvSpPr txBox="1">
                <a:spLocks noChangeArrowheads="1"/>
              </p:cNvSpPr>
              <p:nvPr/>
            </p:nvSpPr>
            <p:spPr bwMode="auto">
              <a:xfrm>
                <a:off x="0" y="664"/>
                <a:ext cx="287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zh-CN" altLang="zh-CN" sz="1600" b="1">
                    <a:latin typeface="Times New Roman" panose="02020603050405020304" pitchFamily="18" charset="0"/>
                  </a:rPr>
                  <a:t>BHE</a:t>
                </a:r>
              </a:p>
            </p:txBody>
          </p:sp>
          <p:sp>
            <p:nvSpPr>
              <p:cNvPr id="112" name="Line 49"/>
              <p:cNvSpPr>
                <a:spLocks noChangeShapeType="1"/>
              </p:cNvSpPr>
              <p:nvPr/>
            </p:nvSpPr>
            <p:spPr bwMode="auto">
              <a:xfrm flipH="1">
                <a:off x="23" y="683"/>
                <a:ext cx="196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AutoShape 50"/>
              <p:cNvSpPr>
                <a:spLocks noChangeArrowheads="1"/>
              </p:cNvSpPr>
              <p:nvPr/>
            </p:nvSpPr>
            <p:spPr bwMode="auto">
              <a:xfrm>
                <a:off x="32" y="152"/>
                <a:ext cx="2487" cy="199"/>
              </a:xfrm>
              <a:prstGeom prst="rightArrow">
                <a:avLst>
                  <a:gd name="adj1" fmla="val 53556"/>
                  <a:gd name="adj2" fmla="val 60694"/>
                </a:avLst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Text Box 51"/>
              <p:cNvSpPr txBox="1">
                <a:spLocks noChangeArrowheads="1"/>
              </p:cNvSpPr>
              <p:nvPr/>
            </p:nvSpPr>
            <p:spPr bwMode="auto">
              <a:xfrm>
                <a:off x="2659" y="194"/>
                <a:ext cx="269" cy="14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zh-CN" altLang="zh-CN" b="1">
                    <a:latin typeface="Times New Roman" panose="02020603050405020304" pitchFamily="18" charset="0"/>
                  </a:rPr>
                  <a:t>AB</a:t>
                </a:r>
              </a:p>
            </p:txBody>
          </p:sp>
        </p:grpSp>
        <p:grpSp>
          <p:nvGrpSpPr>
            <p:cNvPr id="18" name="Group 52"/>
            <p:cNvGrpSpPr/>
            <p:nvPr/>
          </p:nvGrpSpPr>
          <p:grpSpPr bwMode="auto">
            <a:xfrm>
              <a:off x="2511" y="3116"/>
              <a:ext cx="3044" cy="637"/>
              <a:chOff x="0" y="0"/>
              <a:chExt cx="2946" cy="543"/>
            </a:xfrm>
          </p:grpSpPr>
          <p:sp>
            <p:nvSpPr>
              <p:cNvPr id="94" name="AutoShape 53"/>
              <p:cNvSpPr>
                <a:spLocks noChangeArrowheads="1"/>
              </p:cNvSpPr>
              <p:nvPr/>
            </p:nvSpPr>
            <p:spPr bwMode="auto">
              <a:xfrm>
                <a:off x="0" y="154"/>
                <a:ext cx="2556" cy="87"/>
              </a:xfrm>
              <a:prstGeom prst="leftRightArrow">
                <a:avLst>
                  <a:gd name="adj1" fmla="val 57435"/>
                  <a:gd name="adj2" fmla="val 156418"/>
                </a:avLst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AutoShape 54"/>
              <p:cNvSpPr>
                <a:spLocks noChangeArrowheads="1"/>
              </p:cNvSpPr>
              <p:nvPr/>
            </p:nvSpPr>
            <p:spPr bwMode="auto">
              <a:xfrm>
                <a:off x="0" y="315"/>
                <a:ext cx="2566" cy="88"/>
              </a:xfrm>
              <a:prstGeom prst="leftRightArrow">
                <a:avLst>
                  <a:gd name="adj1" fmla="val 57435"/>
                  <a:gd name="adj2" fmla="val 155245"/>
                </a:avLst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AutoShape 55"/>
              <p:cNvSpPr>
                <a:spLocks noChangeArrowheads="1"/>
              </p:cNvSpPr>
              <p:nvPr/>
            </p:nvSpPr>
            <p:spPr bwMode="auto">
              <a:xfrm>
                <a:off x="359" y="22"/>
                <a:ext cx="105" cy="311"/>
              </a:xfrm>
              <a:prstGeom prst="upDownArrow">
                <a:avLst>
                  <a:gd name="adj1" fmla="val 50000"/>
                  <a:gd name="adj2" fmla="val 58676"/>
                </a:avLst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AutoShape 56"/>
              <p:cNvSpPr>
                <a:spLocks noChangeArrowheads="1"/>
              </p:cNvSpPr>
              <p:nvPr/>
            </p:nvSpPr>
            <p:spPr bwMode="auto">
              <a:xfrm>
                <a:off x="1934" y="8"/>
                <a:ext cx="88" cy="156"/>
              </a:xfrm>
              <a:prstGeom prst="upDownArrow">
                <a:avLst>
                  <a:gd name="adj1" fmla="val 50000"/>
                  <a:gd name="adj2" fmla="val 35455"/>
                </a:avLst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AutoShape 57"/>
              <p:cNvSpPr>
                <a:spLocks noChangeArrowheads="1"/>
              </p:cNvSpPr>
              <p:nvPr/>
            </p:nvSpPr>
            <p:spPr bwMode="auto">
              <a:xfrm>
                <a:off x="1224" y="14"/>
                <a:ext cx="88" cy="155"/>
              </a:xfrm>
              <a:prstGeom prst="upDownArrow">
                <a:avLst>
                  <a:gd name="adj1" fmla="val 50000"/>
                  <a:gd name="adj2" fmla="val 35227"/>
                </a:avLst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Text Box 58"/>
              <p:cNvSpPr txBox="1">
                <a:spLocks noChangeArrowheads="1"/>
              </p:cNvSpPr>
              <p:nvPr/>
            </p:nvSpPr>
            <p:spPr bwMode="auto">
              <a:xfrm>
                <a:off x="598" y="0"/>
                <a:ext cx="445" cy="16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zh-CN" altLang="zh-CN" sz="1600" b="1">
                    <a:latin typeface="Times New Roman" panose="02020603050405020304" pitchFamily="18" charset="0"/>
                  </a:rPr>
                  <a:t>D</a:t>
                </a:r>
                <a:r>
                  <a:rPr lang="zh-CN" altLang="zh-CN" sz="1600" b="1" baseline="-25000">
                    <a:latin typeface="Times New Roman" panose="02020603050405020304" pitchFamily="18" charset="0"/>
                  </a:rPr>
                  <a:t>7 </a:t>
                </a:r>
                <a:r>
                  <a:rPr lang="zh-CN" altLang="zh-CN" sz="1600" b="1">
                    <a:latin typeface="Times New Roman" panose="02020603050405020304" pitchFamily="18" charset="0"/>
                  </a:rPr>
                  <a:t>~ D</a:t>
                </a:r>
                <a:r>
                  <a:rPr lang="zh-CN" altLang="zh-CN" sz="1600" b="1" baseline="-25000">
                    <a:latin typeface="Times New Roman" panose="02020603050405020304" pitchFamily="18" charset="0"/>
                  </a:rPr>
                  <a:t>0</a:t>
                </a:r>
                <a:endParaRPr lang="zh-CN" altLang="zh-CN" sz="1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" name="Text Box 59"/>
              <p:cNvSpPr txBox="1">
                <a:spLocks noChangeArrowheads="1"/>
              </p:cNvSpPr>
              <p:nvPr/>
            </p:nvSpPr>
            <p:spPr bwMode="auto">
              <a:xfrm>
                <a:off x="592" y="399"/>
                <a:ext cx="449" cy="1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zh-CN" altLang="zh-CN" sz="1600" b="1">
                    <a:latin typeface="Times New Roman" panose="02020603050405020304" pitchFamily="18" charset="0"/>
                  </a:rPr>
                  <a:t>D</a:t>
                </a:r>
                <a:r>
                  <a:rPr lang="zh-CN" altLang="zh-CN" sz="1600" b="1" baseline="-25000">
                    <a:latin typeface="Times New Roman" panose="02020603050405020304" pitchFamily="18" charset="0"/>
                  </a:rPr>
                  <a:t>15 </a:t>
                </a:r>
                <a:r>
                  <a:rPr lang="zh-CN" altLang="zh-CN" sz="1600" b="1">
                    <a:latin typeface="Times New Roman" panose="02020603050405020304" pitchFamily="18" charset="0"/>
                  </a:rPr>
                  <a:t>~ D</a:t>
                </a:r>
                <a:r>
                  <a:rPr lang="zh-CN" altLang="zh-CN" sz="1600" b="1" baseline="-25000">
                    <a:latin typeface="Times New Roman" panose="02020603050405020304" pitchFamily="18" charset="0"/>
                  </a:rPr>
                  <a:t>8</a:t>
                </a:r>
                <a:endParaRPr lang="zh-CN" altLang="zh-CN" sz="1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1" name="Text Box 60"/>
              <p:cNvSpPr txBox="1">
                <a:spLocks noChangeArrowheads="1"/>
              </p:cNvSpPr>
              <p:nvPr/>
            </p:nvSpPr>
            <p:spPr bwMode="auto">
              <a:xfrm>
                <a:off x="2683" y="191"/>
                <a:ext cx="263" cy="14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zh-CN" altLang="zh-CN" b="1">
                    <a:latin typeface="Times New Roman" panose="02020603050405020304" pitchFamily="18" charset="0"/>
                  </a:rPr>
                  <a:t>DB</a:t>
                </a:r>
              </a:p>
            </p:txBody>
          </p:sp>
        </p:grpSp>
        <p:grpSp>
          <p:nvGrpSpPr>
            <p:cNvPr id="19" name="Group 61"/>
            <p:cNvGrpSpPr/>
            <p:nvPr/>
          </p:nvGrpSpPr>
          <p:grpSpPr bwMode="auto">
            <a:xfrm>
              <a:off x="1648" y="235"/>
              <a:ext cx="391" cy="387"/>
              <a:chOff x="0" y="0"/>
              <a:chExt cx="378" cy="330"/>
            </a:xfrm>
          </p:grpSpPr>
          <p:sp>
            <p:nvSpPr>
              <p:cNvPr id="91" name="Line 62"/>
              <p:cNvSpPr>
                <a:spLocks noChangeShapeType="1"/>
              </p:cNvSpPr>
              <p:nvPr/>
            </p:nvSpPr>
            <p:spPr bwMode="auto">
              <a:xfrm>
                <a:off x="0" y="0"/>
                <a:ext cx="37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63"/>
              <p:cNvSpPr>
                <a:spLocks noChangeShapeType="1"/>
              </p:cNvSpPr>
              <p:nvPr/>
            </p:nvSpPr>
            <p:spPr bwMode="auto">
              <a:xfrm>
                <a:off x="0" y="155"/>
                <a:ext cx="369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64"/>
              <p:cNvSpPr>
                <a:spLocks noChangeShapeType="1"/>
              </p:cNvSpPr>
              <p:nvPr/>
            </p:nvSpPr>
            <p:spPr bwMode="auto">
              <a:xfrm>
                <a:off x="0" y="330"/>
                <a:ext cx="369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" name="Group 65"/>
            <p:cNvGrpSpPr/>
            <p:nvPr/>
          </p:nvGrpSpPr>
          <p:grpSpPr bwMode="auto">
            <a:xfrm>
              <a:off x="1896" y="1170"/>
              <a:ext cx="178" cy="433"/>
              <a:chOff x="0" y="0"/>
              <a:chExt cx="172" cy="369"/>
            </a:xfrm>
          </p:grpSpPr>
          <p:sp>
            <p:nvSpPr>
              <p:cNvPr id="88" name="Line 66"/>
              <p:cNvSpPr>
                <a:spLocks noChangeShapeType="1"/>
              </p:cNvSpPr>
              <p:nvPr/>
            </p:nvSpPr>
            <p:spPr bwMode="auto">
              <a:xfrm>
                <a:off x="3" y="367"/>
                <a:ext cx="169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67"/>
              <p:cNvSpPr>
                <a:spLocks noChangeShapeType="1"/>
              </p:cNvSpPr>
              <p:nvPr/>
            </p:nvSpPr>
            <p:spPr bwMode="auto">
              <a:xfrm flipV="1">
                <a:off x="4" y="9"/>
                <a:ext cx="0" cy="36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6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38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" name="Group 69"/>
            <p:cNvGrpSpPr/>
            <p:nvPr/>
          </p:nvGrpSpPr>
          <p:grpSpPr bwMode="auto">
            <a:xfrm>
              <a:off x="1526" y="987"/>
              <a:ext cx="513" cy="2122"/>
              <a:chOff x="0" y="0"/>
              <a:chExt cx="496" cy="1809"/>
            </a:xfrm>
          </p:grpSpPr>
          <p:sp>
            <p:nvSpPr>
              <p:cNvPr id="83" name="Line 70"/>
              <p:cNvSpPr>
                <a:spLocks noChangeShapeType="1"/>
              </p:cNvSpPr>
              <p:nvPr/>
            </p:nvSpPr>
            <p:spPr bwMode="auto">
              <a:xfrm>
                <a:off x="10" y="1794"/>
                <a:ext cx="190" cy="0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71"/>
              <p:cNvSpPr>
                <a:spLocks noChangeShapeType="1"/>
              </p:cNvSpPr>
              <p:nvPr/>
            </p:nvSpPr>
            <p:spPr bwMode="auto">
              <a:xfrm flipH="1">
                <a:off x="302" y="0"/>
                <a:ext cx="194" cy="0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72"/>
              <p:cNvSpPr>
                <a:spLocks noChangeShapeType="1"/>
              </p:cNvSpPr>
              <p:nvPr/>
            </p:nvSpPr>
            <p:spPr bwMode="auto">
              <a:xfrm>
                <a:off x="305" y="0"/>
                <a:ext cx="0" cy="1438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73"/>
              <p:cNvSpPr>
                <a:spLocks noChangeShapeType="1"/>
              </p:cNvSpPr>
              <p:nvPr/>
            </p:nvSpPr>
            <p:spPr bwMode="auto">
              <a:xfrm flipH="1">
                <a:off x="10" y="1429"/>
                <a:ext cx="306" cy="0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74"/>
              <p:cNvSpPr>
                <a:spLocks noChangeShapeType="1"/>
              </p:cNvSpPr>
              <p:nvPr/>
            </p:nvSpPr>
            <p:spPr bwMode="auto">
              <a:xfrm>
                <a:off x="0" y="1431"/>
                <a:ext cx="0" cy="378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" name="Group 75"/>
            <p:cNvGrpSpPr/>
            <p:nvPr/>
          </p:nvGrpSpPr>
          <p:grpSpPr bwMode="auto">
            <a:xfrm>
              <a:off x="1646" y="1769"/>
              <a:ext cx="435" cy="363"/>
              <a:chOff x="0" y="0"/>
              <a:chExt cx="421" cy="309"/>
            </a:xfrm>
          </p:grpSpPr>
          <p:sp>
            <p:nvSpPr>
              <p:cNvPr id="80" name="Line 76"/>
              <p:cNvSpPr>
                <a:spLocks noChangeShapeType="1"/>
              </p:cNvSpPr>
              <p:nvPr/>
            </p:nvSpPr>
            <p:spPr bwMode="auto">
              <a:xfrm>
                <a:off x="2" y="0"/>
                <a:ext cx="419" cy="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AutoShape 77"/>
              <p:cNvSpPr>
                <a:spLocks noChangeArrowheads="1"/>
              </p:cNvSpPr>
              <p:nvPr/>
            </p:nvSpPr>
            <p:spPr bwMode="auto">
              <a:xfrm>
                <a:off x="11" y="221"/>
                <a:ext cx="387" cy="88"/>
              </a:xfrm>
              <a:prstGeom prst="leftRightArrow">
                <a:avLst>
                  <a:gd name="adj1" fmla="val 50000"/>
                  <a:gd name="adj2" fmla="val 87955"/>
                </a:avLst>
              </a:prstGeom>
              <a:solidFill>
                <a:srgbClr val="00FFFF"/>
              </a:solidFill>
              <a:ln w="9525">
                <a:solidFill>
                  <a:srgbClr val="00FFFF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AutoShape 78"/>
              <p:cNvSpPr>
                <a:spLocks noChangeArrowheads="1"/>
              </p:cNvSpPr>
              <p:nvPr/>
            </p:nvSpPr>
            <p:spPr bwMode="auto">
              <a:xfrm>
                <a:off x="0" y="97"/>
                <a:ext cx="414" cy="78"/>
              </a:xfrm>
              <a:prstGeom prst="rightArrow">
                <a:avLst>
                  <a:gd name="adj1" fmla="val 50000"/>
                  <a:gd name="adj2" fmla="val 132692"/>
                </a:avLst>
              </a:prstGeom>
              <a:solidFill>
                <a:srgbClr val="00FFFF"/>
              </a:solidFill>
              <a:ln w="9525">
                <a:solidFill>
                  <a:srgbClr val="00FFFF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" name="Group 79"/>
            <p:cNvGrpSpPr/>
            <p:nvPr/>
          </p:nvGrpSpPr>
          <p:grpSpPr bwMode="auto">
            <a:xfrm>
              <a:off x="2881" y="246"/>
              <a:ext cx="2711" cy="1865"/>
              <a:chOff x="0" y="0"/>
              <a:chExt cx="2711" cy="1865"/>
            </a:xfrm>
          </p:grpSpPr>
          <p:sp>
            <p:nvSpPr>
              <p:cNvPr id="61" name="Line 80"/>
              <p:cNvSpPr>
                <a:spLocks noChangeShapeType="1"/>
              </p:cNvSpPr>
              <p:nvPr/>
            </p:nvSpPr>
            <p:spPr bwMode="auto">
              <a:xfrm>
                <a:off x="0" y="770"/>
                <a:ext cx="2191" cy="0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81"/>
              <p:cNvSpPr>
                <a:spLocks noChangeShapeType="1"/>
              </p:cNvSpPr>
              <p:nvPr/>
            </p:nvSpPr>
            <p:spPr bwMode="auto">
              <a:xfrm>
                <a:off x="17" y="588"/>
                <a:ext cx="2168" cy="0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82"/>
              <p:cNvSpPr>
                <a:spLocks noChangeShapeType="1"/>
              </p:cNvSpPr>
              <p:nvPr/>
            </p:nvSpPr>
            <p:spPr bwMode="auto">
              <a:xfrm>
                <a:off x="262" y="394"/>
                <a:ext cx="0" cy="1449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Line 83"/>
              <p:cNvSpPr>
                <a:spLocks noChangeShapeType="1"/>
              </p:cNvSpPr>
              <p:nvPr/>
            </p:nvSpPr>
            <p:spPr bwMode="auto">
              <a:xfrm>
                <a:off x="347" y="196"/>
                <a:ext cx="0" cy="1658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84"/>
              <p:cNvSpPr>
                <a:spLocks noChangeShapeType="1"/>
              </p:cNvSpPr>
              <p:nvPr/>
            </p:nvSpPr>
            <p:spPr bwMode="auto">
              <a:xfrm>
                <a:off x="1042" y="406"/>
                <a:ext cx="0" cy="1448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Line 85"/>
              <p:cNvSpPr>
                <a:spLocks noChangeShapeType="1"/>
              </p:cNvSpPr>
              <p:nvPr/>
            </p:nvSpPr>
            <p:spPr bwMode="auto">
              <a:xfrm>
                <a:off x="1126" y="207"/>
                <a:ext cx="0" cy="1647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86"/>
              <p:cNvSpPr>
                <a:spLocks noChangeShapeType="1"/>
              </p:cNvSpPr>
              <p:nvPr/>
            </p:nvSpPr>
            <p:spPr bwMode="auto">
              <a:xfrm>
                <a:off x="1765" y="782"/>
                <a:ext cx="0" cy="1083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87"/>
              <p:cNvSpPr>
                <a:spLocks noChangeShapeType="1"/>
              </p:cNvSpPr>
              <p:nvPr/>
            </p:nvSpPr>
            <p:spPr bwMode="auto">
              <a:xfrm>
                <a:off x="1855" y="595"/>
                <a:ext cx="0" cy="1259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AutoShape 88"/>
              <p:cNvSpPr>
                <a:spLocks noChangeArrowheads="1"/>
              </p:cNvSpPr>
              <p:nvPr/>
            </p:nvSpPr>
            <p:spPr bwMode="auto">
              <a:xfrm>
                <a:off x="1027" y="383"/>
                <a:ext cx="30" cy="5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rgbClr val="00FF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AutoShape 89"/>
              <p:cNvSpPr>
                <a:spLocks noChangeArrowheads="1"/>
              </p:cNvSpPr>
              <p:nvPr/>
            </p:nvSpPr>
            <p:spPr bwMode="auto">
              <a:xfrm>
                <a:off x="1842" y="576"/>
                <a:ext cx="30" cy="53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rgbClr val="00FF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AutoShape 90"/>
              <p:cNvSpPr/>
              <p:nvPr/>
            </p:nvSpPr>
            <p:spPr bwMode="auto">
              <a:xfrm>
                <a:off x="2221" y="6"/>
                <a:ext cx="119" cy="760"/>
              </a:xfrm>
              <a:prstGeom prst="rightBrace">
                <a:avLst>
                  <a:gd name="adj1" fmla="val 53221"/>
                  <a:gd name="adj2" fmla="val 50000"/>
                </a:avLst>
              </a:prstGeom>
              <a:noFill/>
              <a:ln w="28575">
                <a:solidFill>
                  <a:srgbClr val="80008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Text Box 91"/>
              <p:cNvSpPr txBox="1">
                <a:spLocks noChangeArrowheads="1"/>
              </p:cNvSpPr>
              <p:nvPr/>
            </p:nvSpPr>
            <p:spPr bwMode="auto">
              <a:xfrm>
                <a:off x="2402" y="324"/>
                <a:ext cx="309" cy="17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zh-CN" altLang="zh-CN" b="1">
                    <a:latin typeface="Times New Roman" panose="02020603050405020304" pitchFamily="18" charset="0"/>
                  </a:rPr>
                  <a:t>CB</a:t>
                </a:r>
              </a:p>
            </p:txBody>
          </p:sp>
          <p:sp>
            <p:nvSpPr>
              <p:cNvPr id="73" name="Line 92"/>
              <p:cNvSpPr>
                <a:spLocks noChangeShapeType="1"/>
              </p:cNvSpPr>
              <p:nvPr/>
            </p:nvSpPr>
            <p:spPr bwMode="auto">
              <a:xfrm>
                <a:off x="18" y="0"/>
                <a:ext cx="2142" cy="0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Line 93"/>
              <p:cNvSpPr>
                <a:spLocks noChangeShapeType="1"/>
              </p:cNvSpPr>
              <p:nvPr/>
            </p:nvSpPr>
            <p:spPr bwMode="auto">
              <a:xfrm>
                <a:off x="11" y="205"/>
                <a:ext cx="2159" cy="0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Line 94"/>
              <p:cNvSpPr>
                <a:spLocks noChangeShapeType="1"/>
              </p:cNvSpPr>
              <p:nvPr/>
            </p:nvSpPr>
            <p:spPr bwMode="auto">
              <a:xfrm>
                <a:off x="21" y="399"/>
                <a:ext cx="2109" cy="0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AutoShape 95"/>
              <p:cNvSpPr>
                <a:spLocks noChangeArrowheads="1"/>
              </p:cNvSpPr>
              <p:nvPr/>
            </p:nvSpPr>
            <p:spPr bwMode="auto">
              <a:xfrm>
                <a:off x="250" y="383"/>
                <a:ext cx="31" cy="5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rgbClr val="00FF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AutoShape 96"/>
              <p:cNvSpPr>
                <a:spLocks noChangeArrowheads="1"/>
              </p:cNvSpPr>
              <p:nvPr/>
            </p:nvSpPr>
            <p:spPr bwMode="auto">
              <a:xfrm>
                <a:off x="336" y="189"/>
                <a:ext cx="31" cy="53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rgbClr val="00FF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AutoShape 97"/>
              <p:cNvSpPr>
                <a:spLocks noChangeArrowheads="1"/>
              </p:cNvSpPr>
              <p:nvPr/>
            </p:nvSpPr>
            <p:spPr bwMode="auto">
              <a:xfrm>
                <a:off x="1109" y="189"/>
                <a:ext cx="30" cy="53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rgbClr val="00FF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AutoShape 98"/>
              <p:cNvSpPr>
                <a:spLocks noChangeArrowheads="1"/>
              </p:cNvSpPr>
              <p:nvPr/>
            </p:nvSpPr>
            <p:spPr bwMode="auto">
              <a:xfrm>
                <a:off x="1755" y="752"/>
                <a:ext cx="30" cy="53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rgbClr val="00FF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" name="Group 99"/>
            <p:cNvGrpSpPr/>
            <p:nvPr/>
          </p:nvGrpSpPr>
          <p:grpSpPr bwMode="auto">
            <a:xfrm>
              <a:off x="1885" y="2111"/>
              <a:ext cx="322" cy="889"/>
              <a:chOff x="0" y="0"/>
              <a:chExt cx="312" cy="758"/>
            </a:xfrm>
          </p:grpSpPr>
          <p:sp>
            <p:nvSpPr>
              <p:cNvPr id="59" name="AutoShape 10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8" cy="758"/>
              </a:xfrm>
              <a:prstGeom prst="upDownArrow">
                <a:avLst>
                  <a:gd name="adj1" fmla="val 50000"/>
                  <a:gd name="adj2" fmla="val 194359"/>
                </a:avLst>
              </a:prstGeom>
              <a:solidFill>
                <a:schemeClr val="accent1"/>
              </a:solidFill>
              <a:ln w="9525">
                <a:solidFill>
                  <a:srgbClr val="000099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Text Box 101"/>
              <p:cNvSpPr txBox="1">
                <a:spLocks noChangeArrowheads="1"/>
              </p:cNvSpPr>
              <p:nvPr/>
            </p:nvSpPr>
            <p:spPr bwMode="auto">
              <a:xfrm>
                <a:off x="67" y="142"/>
                <a:ext cx="245" cy="435"/>
              </a:xfrm>
              <a:prstGeom prst="rect">
                <a:avLst/>
              </a:prstGeom>
              <a:noFill/>
              <a:ln w="9525">
                <a:solidFill>
                  <a:srgbClr val="000099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zh-CN" altLang="zh-CN" sz="1600" b="1">
                    <a:latin typeface="Times New Roman" panose="02020603050405020304" pitchFamily="18" charset="0"/>
                  </a:rPr>
                  <a:t>D15</a:t>
                </a:r>
              </a:p>
              <a:p>
                <a:pPr algn="ctr" eaLnBrk="0" hangingPunct="0"/>
                <a:r>
                  <a:rPr lang="zh-CN" altLang="zh-CN" sz="1600" b="1">
                    <a:latin typeface="Times New Roman" panose="02020603050405020304" pitchFamily="18" charset="0"/>
                  </a:rPr>
                  <a:t>~</a:t>
                </a:r>
              </a:p>
              <a:p>
                <a:pPr algn="ctr" eaLnBrk="0" hangingPunct="0"/>
                <a:r>
                  <a:rPr lang="zh-CN" altLang="zh-CN" sz="1600" b="1">
                    <a:latin typeface="Times New Roman" panose="02020603050405020304" pitchFamily="18" charset="0"/>
                  </a:rPr>
                  <a:t>D0</a:t>
                </a:r>
              </a:p>
            </p:txBody>
          </p:sp>
        </p:grpSp>
        <p:grpSp>
          <p:nvGrpSpPr>
            <p:cNvPr id="25" name="Group 102"/>
            <p:cNvGrpSpPr/>
            <p:nvPr/>
          </p:nvGrpSpPr>
          <p:grpSpPr bwMode="auto">
            <a:xfrm>
              <a:off x="2766" y="2576"/>
              <a:ext cx="473" cy="559"/>
              <a:chOff x="0" y="0"/>
              <a:chExt cx="458" cy="476"/>
            </a:xfrm>
          </p:grpSpPr>
          <p:sp>
            <p:nvSpPr>
              <p:cNvPr id="57" name="Text Box 10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58" cy="476"/>
              </a:xfrm>
              <a:prstGeom prst="rect">
                <a:avLst/>
              </a:prstGeom>
              <a:noFill/>
              <a:ln w="19050">
                <a:solidFill>
                  <a:srgbClr val="000099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96000"/>
                  </a:lnSpc>
                </a:pPr>
                <a:r>
                  <a:rPr lang="zh-CN" altLang="zh-CN" sz="1400" b="1">
                    <a:latin typeface="Times New Roman" panose="02020603050405020304" pitchFamily="18" charset="0"/>
                  </a:rPr>
                  <a:t>CSH</a:t>
                </a:r>
              </a:p>
              <a:p>
                <a:pPr algn="ctr" eaLnBrk="0" hangingPunct="0">
                  <a:lnSpc>
                    <a:spcPct val="96000"/>
                  </a:lnSpc>
                </a:pPr>
                <a:r>
                  <a:rPr lang="zh-CN" altLang="en-US" b="1">
                    <a:latin typeface="Times New Roman" panose="02020603050405020304" pitchFamily="18" charset="0"/>
                  </a:rPr>
                  <a:t>奇地址存储体</a:t>
                </a:r>
              </a:p>
            </p:txBody>
          </p:sp>
          <p:sp>
            <p:nvSpPr>
              <p:cNvPr id="58" name="Line 104"/>
              <p:cNvSpPr>
                <a:spLocks noChangeShapeType="1"/>
              </p:cNvSpPr>
              <p:nvPr/>
            </p:nvSpPr>
            <p:spPr bwMode="auto">
              <a:xfrm flipH="1">
                <a:off x="25" y="19"/>
                <a:ext cx="168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" name="Group 105"/>
            <p:cNvGrpSpPr/>
            <p:nvPr/>
          </p:nvGrpSpPr>
          <p:grpSpPr bwMode="auto">
            <a:xfrm>
              <a:off x="3614" y="2589"/>
              <a:ext cx="465" cy="560"/>
              <a:chOff x="0" y="0"/>
              <a:chExt cx="450" cy="477"/>
            </a:xfrm>
          </p:grpSpPr>
          <p:sp>
            <p:nvSpPr>
              <p:cNvPr id="55" name="Text Box 10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50" cy="477"/>
              </a:xfrm>
              <a:prstGeom prst="rect">
                <a:avLst/>
              </a:prstGeom>
              <a:noFill/>
              <a:ln w="19050">
                <a:solidFill>
                  <a:srgbClr val="000099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96000"/>
                  </a:lnSpc>
                </a:pPr>
                <a:r>
                  <a:rPr lang="zh-CN" altLang="zh-CN" sz="1400" b="1">
                    <a:latin typeface="Times New Roman" panose="02020603050405020304" pitchFamily="18" charset="0"/>
                  </a:rPr>
                  <a:t>CSL</a:t>
                </a:r>
                <a:endParaRPr lang="zh-CN" altLang="zh-CN" b="1">
                  <a:latin typeface="Times New Roman" panose="02020603050405020304" pitchFamily="18" charset="0"/>
                </a:endParaRPr>
              </a:p>
              <a:p>
                <a:pPr algn="ctr" eaLnBrk="0" hangingPunct="0">
                  <a:lnSpc>
                    <a:spcPct val="96000"/>
                  </a:lnSpc>
                </a:pPr>
                <a:r>
                  <a:rPr lang="zh-CN" altLang="en-US" b="1">
                    <a:latin typeface="Times New Roman" panose="02020603050405020304" pitchFamily="18" charset="0"/>
                  </a:rPr>
                  <a:t>偶地址存储体</a:t>
                </a:r>
              </a:p>
            </p:txBody>
          </p:sp>
          <p:sp>
            <p:nvSpPr>
              <p:cNvPr id="56" name="Line 107"/>
              <p:cNvSpPr>
                <a:spLocks noChangeShapeType="1"/>
              </p:cNvSpPr>
              <p:nvPr/>
            </p:nvSpPr>
            <p:spPr bwMode="auto">
              <a:xfrm flipH="1">
                <a:off x="14" y="26"/>
                <a:ext cx="171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" name="Group 108"/>
            <p:cNvGrpSpPr/>
            <p:nvPr/>
          </p:nvGrpSpPr>
          <p:grpSpPr bwMode="auto">
            <a:xfrm>
              <a:off x="2048" y="0"/>
              <a:ext cx="851" cy="1247"/>
              <a:chOff x="0" y="0"/>
              <a:chExt cx="851" cy="1247"/>
            </a:xfrm>
          </p:grpSpPr>
          <p:sp>
            <p:nvSpPr>
              <p:cNvPr id="45" name="Text Box 10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851" cy="1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0" hangingPunct="0">
                  <a:lnSpc>
                    <a:spcPct val="80000"/>
                  </a:lnSpc>
                </a:pPr>
                <a:r>
                  <a:rPr lang="zh-CN" altLang="zh-CN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8288</a:t>
                </a:r>
              </a:p>
              <a:p>
                <a:pPr algn="just" eaLnBrk="0" hangingPunct="0">
                  <a:lnSpc>
                    <a:spcPct val="96000"/>
                  </a:lnSpc>
                </a:pPr>
                <a:r>
                  <a:rPr lang="zh-CN" altLang="zh-CN" sz="1600" b="1" dirty="0" smtClean="0">
                    <a:latin typeface="Times New Roman" panose="02020603050405020304" pitchFamily="18" charset="0"/>
                  </a:rPr>
                  <a:t>S0       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</a:rPr>
                  <a:t>    </a:t>
                </a:r>
                <a:r>
                  <a:rPr lang="zh-CN" altLang="zh-CN" sz="1600" b="1" dirty="0" smtClean="0">
                    <a:latin typeface="Times New Roman" panose="02020603050405020304" pitchFamily="18" charset="0"/>
                  </a:rPr>
                  <a:t>   INTA</a:t>
                </a:r>
              </a:p>
              <a:p>
                <a:pPr algn="just" eaLnBrk="0" hangingPunct="0">
                  <a:lnSpc>
                    <a:spcPct val="96000"/>
                  </a:lnSpc>
                </a:pPr>
                <a:r>
                  <a:rPr lang="zh-CN" altLang="zh-CN" sz="1600" b="1" dirty="0" smtClean="0">
                    <a:latin typeface="Times New Roman" panose="02020603050405020304" pitchFamily="18" charset="0"/>
                  </a:rPr>
                  <a:t>S</a:t>
                </a:r>
                <a:r>
                  <a:rPr lang="zh-CN" altLang="zh-CN" sz="1600" b="1" dirty="0">
                    <a:latin typeface="Times New Roman" panose="02020603050405020304" pitchFamily="18" charset="0"/>
                  </a:rPr>
                  <a:t>1       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</a:rPr>
                  <a:t>      </a:t>
                </a:r>
                <a:r>
                  <a:rPr lang="zh-CN" altLang="zh-CN" sz="1600" b="1" dirty="0" smtClean="0">
                    <a:latin typeface="Times New Roman" panose="02020603050405020304" pitchFamily="18" charset="0"/>
                  </a:rPr>
                  <a:t> </a:t>
                </a:r>
                <a:r>
                  <a:rPr lang="zh-CN" altLang="zh-CN" sz="1600" b="1" dirty="0">
                    <a:latin typeface="Times New Roman" panose="02020603050405020304" pitchFamily="18" charset="0"/>
                  </a:rPr>
                  <a:t>MRDC</a:t>
                </a:r>
              </a:p>
              <a:p>
                <a:pPr algn="just" eaLnBrk="0" hangingPunct="0">
                  <a:lnSpc>
                    <a:spcPct val="96000"/>
                  </a:lnSpc>
                </a:pPr>
                <a:r>
                  <a:rPr lang="zh-CN" altLang="zh-CN" sz="1600" b="1" dirty="0">
                    <a:latin typeface="Times New Roman" panose="02020603050405020304" pitchFamily="18" charset="0"/>
                  </a:rPr>
                  <a:t>S2  </a:t>
                </a:r>
              </a:p>
              <a:p>
                <a:pPr algn="r" eaLnBrk="0" hangingPunct="0">
                  <a:lnSpc>
                    <a:spcPct val="96000"/>
                  </a:lnSpc>
                </a:pPr>
                <a:r>
                  <a:rPr lang="zh-CN" altLang="zh-CN" sz="1600" b="1" dirty="0">
                    <a:latin typeface="Times New Roman" panose="02020603050405020304" pitchFamily="18" charset="0"/>
                  </a:rPr>
                  <a:t>     MWTC</a:t>
                </a:r>
              </a:p>
              <a:p>
                <a:pPr algn="just" eaLnBrk="0" hangingPunct="0">
                  <a:lnSpc>
                    <a:spcPct val="96000"/>
                  </a:lnSpc>
                </a:pPr>
                <a:r>
                  <a:rPr lang="zh-CN" altLang="zh-CN" sz="1600" b="1" dirty="0">
                    <a:latin typeface="Times New Roman" panose="02020603050405020304" pitchFamily="18" charset="0"/>
                  </a:rPr>
                  <a:t>DEN      IORC</a:t>
                </a:r>
              </a:p>
              <a:p>
                <a:pPr algn="just" eaLnBrk="0" hangingPunct="0">
                  <a:lnSpc>
                    <a:spcPct val="96000"/>
                  </a:lnSpc>
                </a:pPr>
                <a:r>
                  <a:rPr lang="zh-CN" altLang="zh-CN" sz="1600" b="1" dirty="0">
                    <a:latin typeface="Times New Roman" panose="02020603050405020304" pitchFamily="18" charset="0"/>
                  </a:rPr>
                  <a:t>DT/R  IOWC ALE</a:t>
                </a:r>
                <a:endParaRPr lang="zh-CN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Line 110"/>
              <p:cNvSpPr>
                <a:spLocks noChangeShapeType="1"/>
              </p:cNvSpPr>
              <p:nvPr/>
            </p:nvSpPr>
            <p:spPr bwMode="auto">
              <a:xfrm>
                <a:off x="17" y="199"/>
                <a:ext cx="10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111"/>
              <p:cNvSpPr>
                <a:spLocks noChangeShapeType="1"/>
              </p:cNvSpPr>
              <p:nvPr/>
            </p:nvSpPr>
            <p:spPr bwMode="auto">
              <a:xfrm>
                <a:off x="17" y="345"/>
                <a:ext cx="10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112"/>
              <p:cNvSpPr>
                <a:spLocks noChangeShapeType="1"/>
              </p:cNvSpPr>
              <p:nvPr/>
            </p:nvSpPr>
            <p:spPr bwMode="auto">
              <a:xfrm>
                <a:off x="17" y="489"/>
                <a:ext cx="10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113"/>
              <p:cNvSpPr>
                <a:spLocks noChangeShapeType="1"/>
              </p:cNvSpPr>
              <p:nvPr/>
            </p:nvSpPr>
            <p:spPr bwMode="auto">
              <a:xfrm>
                <a:off x="209" y="921"/>
                <a:ext cx="10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114"/>
              <p:cNvSpPr>
                <a:spLocks noChangeShapeType="1"/>
              </p:cNvSpPr>
              <p:nvPr/>
            </p:nvSpPr>
            <p:spPr bwMode="auto">
              <a:xfrm>
                <a:off x="438" y="153"/>
                <a:ext cx="34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115"/>
              <p:cNvSpPr>
                <a:spLocks noChangeShapeType="1"/>
              </p:cNvSpPr>
              <p:nvPr/>
            </p:nvSpPr>
            <p:spPr bwMode="auto">
              <a:xfrm>
                <a:off x="413" y="345"/>
                <a:ext cx="3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Line 116"/>
              <p:cNvSpPr>
                <a:spLocks noChangeShapeType="1"/>
              </p:cNvSpPr>
              <p:nvPr/>
            </p:nvSpPr>
            <p:spPr bwMode="auto">
              <a:xfrm>
                <a:off x="413" y="585"/>
                <a:ext cx="3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117"/>
              <p:cNvSpPr>
                <a:spLocks noChangeShapeType="1"/>
              </p:cNvSpPr>
              <p:nvPr/>
            </p:nvSpPr>
            <p:spPr bwMode="auto">
              <a:xfrm>
                <a:off x="469" y="777"/>
                <a:ext cx="34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118"/>
              <p:cNvSpPr>
                <a:spLocks noChangeShapeType="1"/>
              </p:cNvSpPr>
              <p:nvPr/>
            </p:nvSpPr>
            <p:spPr bwMode="auto">
              <a:xfrm>
                <a:off x="481" y="921"/>
                <a:ext cx="34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8" name="Group 119"/>
            <p:cNvGrpSpPr/>
            <p:nvPr/>
          </p:nvGrpSpPr>
          <p:grpSpPr bwMode="auto">
            <a:xfrm>
              <a:off x="786" y="9"/>
              <a:ext cx="860" cy="2232"/>
              <a:chOff x="0" y="0"/>
              <a:chExt cx="860" cy="2232"/>
            </a:xfrm>
          </p:grpSpPr>
          <p:sp>
            <p:nvSpPr>
              <p:cNvPr id="39" name="Text Box 120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860" cy="22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zh-CN" altLang="zh-CN" b="1">
                    <a:latin typeface="Times New Roman" panose="02020603050405020304" pitchFamily="18" charset="0"/>
                  </a:rPr>
                  <a:t>8086CPU</a:t>
                </a:r>
              </a:p>
              <a:p>
                <a:pPr algn="r" eaLnBrk="0" hangingPunct="0">
                  <a:lnSpc>
                    <a:spcPct val="96000"/>
                  </a:lnSpc>
                </a:pPr>
                <a:r>
                  <a:rPr lang="zh-CN" altLang="zh-CN" sz="1600" b="1">
                    <a:latin typeface="Times New Roman" panose="02020603050405020304" pitchFamily="18" charset="0"/>
                  </a:rPr>
                  <a:t>S0</a:t>
                </a:r>
              </a:p>
              <a:p>
                <a:pPr algn="r" eaLnBrk="0" hangingPunct="0">
                  <a:lnSpc>
                    <a:spcPct val="96000"/>
                  </a:lnSpc>
                </a:pPr>
                <a:r>
                  <a:rPr lang="zh-CN" altLang="zh-CN" sz="1600" b="1">
                    <a:latin typeface="Times New Roman" panose="02020603050405020304" pitchFamily="18" charset="0"/>
                  </a:rPr>
                  <a:t>S1</a:t>
                </a:r>
              </a:p>
              <a:p>
                <a:pPr algn="r" eaLnBrk="0" hangingPunct="0">
                  <a:lnSpc>
                    <a:spcPct val="96000"/>
                  </a:lnSpc>
                </a:pPr>
                <a:r>
                  <a:rPr lang="zh-CN" altLang="zh-CN" sz="1600" b="1">
                    <a:latin typeface="Times New Roman" panose="02020603050405020304" pitchFamily="18" charset="0"/>
                  </a:rPr>
                  <a:t>S2</a:t>
                </a:r>
              </a:p>
              <a:p>
                <a:pPr algn="r" eaLnBrk="0" hangingPunct="0">
                  <a:lnSpc>
                    <a:spcPct val="96000"/>
                  </a:lnSpc>
                </a:pPr>
                <a:endParaRPr lang="zh-CN" altLang="zh-CN" sz="1600" b="1">
                  <a:latin typeface="Times New Roman" panose="02020603050405020304" pitchFamily="18" charset="0"/>
                </a:endParaRPr>
              </a:p>
              <a:p>
                <a:pPr algn="just" eaLnBrk="0" hangingPunct="0">
                  <a:lnSpc>
                    <a:spcPct val="96000"/>
                  </a:lnSpc>
                </a:pPr>
                <a:r>
                  <a:rPr lang="zh-CN" altLang="zh-CN" sz="1600" b="1">
                    <a:latin typeface="Times New Roman" panose="02020603050405020304" pitchFamily="18" charset="0"/>
                  </a:rPr>
                  <a:t>MN/MX               </a:t>
                </a:r>
              </a:p>
              <a:p>
                <a:pPr algn="just" eaLnBrk="0" hangingPunct="0">
                  <a:lnSpc>
                    <a:spcPct val="96000"/>
                  </a:lnSpc>
                </a:pPr>
                <a:endParaRPr lang="zh-CN" altLang="zh-CN" sz="1600" b="1">
                  <a:latin typeface="Times New Roman" panose="02020603050405020304" pitchFamily="18" charset="0"/>
                </a:endParaRPr>
              </a:p>
              <a:p>
                <a:pPr algn="just" eaLnBrk="0" hangingPunct="0">
                  <a:lnSpc>
                    <a:spcPct val="96000"/>
                  </a:lnSpc>
                </a:pPr>
                <a:r>
                  <a:rPr lang="zh-CN" altLang="zh-CN" sz="1600" b="1">
                    <a:latin typeface="Times New Roman" panose="02020603050405020304" pitchFamily="18" charset="0"/>
                  </a:rPr>
                  <a:t>CLK       READY  </a:t>
                </a:r>
              </a:p>
              <a:p>
                <a:pPr algn="just" eaLnBrk="0" hangingPunct="0">
                  <a:lnSpc>
                    <a:spcPct val="96000"/>
                  </a:lnSpc>
                </a:pPr>
                <a:r>
                  <a:rPr lang="zh-CN" altLang="zh-CN" sz="1600" b="1">
                    <a:latin typeface="Times New Roman" panose="02020603050405020304" pitchFamily="18" charset="0"/>
                  </a:rPr>
                  <a:t>RESET   </a:t>
                </a:r>
              </a:p>
              <a:p>
                <a:pPr algn="just" eaLnBrk="0" hangingPunct="0">
                  <a:lnSpc>
                    <a:spcPct val="96000"/>
                  </a:lnSpc>
                </a:pPr>
                <a:r>
                  <a:rPr lang="zh-CN" altLang="zh-CN" sz="1600" b="1">
                    <a:latin typeface="Times New Roman" panose="02020603050405020304" pitchFamily="18" charset="0"/>
                  </a:rPr>
                  <a:t> </a:t>
                </a:r>
              </a:p>
              <a:p>
                <a:pPr algn="r" eaLnBrk="0" hangingPunct="0">
                  <a:lnSpc>
                    <a:spcPct val="96000"/>
                  </a:lnSpc>
                </a:pPr>
                <a:r>
                  <a:rPr lang="zh-CN" altLang="zh-CN" sz="1600" b="1">
                    <a:latin typeface="Times New Roman" panose="02020603050405020304" pitchFamily="18" charset="0"/>
                  </a:rPr>
                  <a:t>BHE   </a:t>
                </a:r>
              </a:p>
              <a:p>
                <a:pPr algn="r" eaLnBrk="0" hangingPunct="0">
                  <a:lnSpc>
                    <a:spcPct val="96000"/>
                  </a:lnSpc>
                </a:pPr>
                <a:r>
                  <a:rPr lang="zh-CN" altLang="zh-CN" sz="1600" b="1">
                    <a:latin typeface="Times New Roman" panose="02020603050405020304" pitchFamily="18" charset="0"/>
                  </a:rPr>
                  <a:t>       A</a:t>
                </a:r>
                <a:r>
                  <a:rPr lang="zh-CN" altLang="zh-CN" sz="1600" b="1" baseline="-25000">
                    <a:latin typeface="Times New Roman" panose="02020603050405020304" pitchFamily="18" charset="0"/>
                  </a:rPr>
                  <a:t>19</a:t>
                </a:r>
                <a:r>
                  <a:rPr lang="zh-CN" altLang="zh-CN" sz="1600" b="1">
                    <a:latin typeface="Times New Roman" panose="02020603050405020304" pitchFamily="18" charset="0"/>
                  </a:rPr>
                  <a:t>-A</a:t>
                </a:r>
                <a:r>
                  <a:rPr lang="zh-CN" altLang="zh-CN" sz="1600" b="1" baseline="-25000">
                    <a:latin typeface="Times New Roman" panose="02020603050405020304" pitchFamily="18" charset="0"/>
                  </a:rPr>
                  <a:t>16  </a:t>
                </a:r>
                <a:endParaRPr lang="zh-CN" altLang="zh-CN" sz="1600" b="1">
                  <a:latin typeface="Times New Roman" panose="02020603050405020304" pitchFamily="18" charset="0"/>
                </a:endParaRPr>
              </a:p>
              <a:p>
                <a:pPr algn="r" eaLnBrk="0" hangingPunct="0">
                  <a:lnSpc>
                    <a:spcPct val="96000"/>
                  </a:lnSpc>
                </a:pPr>
                <a:r>
                  <a:rPr lang="zh-CN" altLang="zh-CN" sz="1600" b="1">
                    <a:latin typeface="Times New Roman" panose="02020603050405020304" pitchFamily="18" charset="0"/>
                  </a:rPr>
                  <a:t>       AD</a:t>
                </a:r>
                <a:r>
                  <a:rPr lang="zh-CN" altLang="zh-CN" sz="1600" b="1" baseline="-25000">
                    <a:latin typeface="Times New Roman" panose="02020603050405020304" pitchFamily="18" charset="0"/>
                  </a:rPr>
                  <a:t>15</a:t>
                </a:r>
                <a:r>
                  <a:rPr lang="zh-CN" altLang="zh-CN" sz="1600" b="1">
                    <a:latin typeface="Times New Roman" panose="02020603050405020304" pitchFamily="18" charset="0"/>
                  </a:rPr>
                  <a:t>-AD</a:t>
                </a:r>
                <a:r>
                  <a:rPr lang="zh-CN" altLang="zh-CN" sz="1600" b="1" baseline="-25000">
                    <a:latin typeface="Times New Roman" panose="02020603050405020304" pitchFamily="18" charset="0"/>
                  </a:rPr>
                  <a:t>0</a:t>
                </a:r>
                <a:endParaRPr lang="zh-CN" altLang="zh-CN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" name="Line 121"/>
              <p:cNvSpPr>
                <a:spLocks noChangeShapeType="1"/>
              </p:cNvSpPr>
              <p:nvPr/>
            </p:nvSpPr>
            <p:spPr bwMode="auto">
              <a:xfrm>
                <a:off x="707" y="192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122"/>
              <p:cNvSpPr>
                <a:spLocks noChangeShapeType="1"/>
              </p:cNvSpPr>
              <p:nvPr/>
            </p:nvSpPr>
            <p:spPr bwMode="auto">
              <a:xfrm>
                <a:off x="707" y="336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123"/>
              <p:cNvSpPr>
                <a:spLocks noChangeShapeType="1"/>
              </p:cNvSpPr>
              <p:nvPr/>
            </p:nvSpPr>
            <p:spPr bwMode="auto">
              <a:xfrm>
                <a:off x="707" y="52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124"/>
              <p:cNvSpPr>
                <a:spLocks noChangeShapeType="1"/>
              </p:cNvSpPr>
              <p:nvPr/>
            </p:nvSpPr>
            <p:spPr bwMode="auto">
              <a:xfrm>
                <a:off x="179" y="744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125"/>
              <p:cNvSpPr>
                <a:spLocks noChangeShapeType="1"/>
              </p:cNvSpPr>
              <p:nvPr/>
            </p:nvSpPr>
            <p:spPr bwMode="auto">
              <a:xfrm>
                <a:off x="574" y="1680"/>
                <a:ext cx="2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" name="Group 126"/>
            <p:cNvGrpSpPr/>
            <p:nvPr/>
          </p:nvGrpSpPr>
          <p:grpSpPr bwMode="auto">
            <a:xfrm>
              <a:off x="1242" y="781"/>
              <a:ext cx="807" cy="2509"/>
              <a:chOff x="0" y="0"/>
              <a:chExt cx="807" cy="2509"/>
            </a:xfrm>
          </p:grpSpPr>
          <p:sp>
            <p:nvSpPr>
              <p:cNvPr id="31" name="Line 127"/>
              <p:cNvSpPr>
                <a:spLocks noChangeShapeType="1"/>
              </p:cNvSpPr>
              <p:nvPr/>
            </p:nvSpPr>
            <p:spPr bwMode="auto">
              <a:xfrm>
                <a:off x="118" y="2493"/>
                <a:ext cx="377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128"/>
              <p:cNvSpPr>
                <a:spLocks noChangeShapeType="1"/>
              </p:cNvSpPr>
              <p:nvPr/>
            </p:nvSpPr>
            <p:spPr bwMode="auto">
              <a:xfrm flipH="1">
                <a:off x="547" y="0"/>
                <a:ext cx="260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129"/>
              <p:cNvSpPr>
                <a:spLocks noChangeShapeType="1"/>
              </p:cNvSpPr>
              <p:nvPr/>
            </p:nvSpPr>
            <p:spPr bwMode="auto">
              <a:xfrm>
                <a:off x="547" y="0"/>
                <a:ext cx="0" cy="1825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130"/>
              <p:cNvSpPr>
                <a:spLocks noChangeShapeType="1"/>
              </p:cNvSpPr>
              <p:nvPr/>
            </p:nvSpPr>
            <p:spPr bwMode="auto">
              <a:xfrm flipH="1" flipV="1">
                <a:off x="126" y="1825"/>
                <a:ext cx="421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131"/>
              <p:cNvSpPr>
                <a:spLocks noChangeShapeType="1"/>
              </p:cNvSpPr>
              <p:nvPr/>
            </p:nvSpPr>
            <p:spPr bwMode="auto">
              <a:xfrm>
                <a:off x="126" y="1825"/>
                <a:ext cx="0" cy="346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AutoShape 132"/>
              <p:cNvSpPr>
                <a:spLocks noChangeArrowheads="1"/>
              </p:cNvSpPr>
              <p:nvPr/>
            </p:nvSpPr>
            <p:spPr bwMode="auto">
              <a:xfrm>
                <a:off x="0" y="2171"/>
                <a:ext cx="222" cy="197"/>
              </a:xfrm>
              <a:prstGeom prst="flowChartMerge">
                <a:avLst/>
              </a:prstGeom>
              <a:noFill/>
              <a:ln w="28575">
                <a:solidFill>
                  <a:srgbClr val="FF0066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Oval 133"/>
              <p:cNvSpPr>
                <a:spLocks noChangeArrowheads="1"/>
              </p:cNvSpPr>
              <p:nvPr/>
            </p:nvSpPr>
            <p:spPr bwMode="auto">
              <a:xfrm>
                <a:off x="85" y="2354"/>
                <a:ext cx="89" cy="82"/>
              </a:xfrm>
              <a:prstGeom prst="ellipse">
                <a:avLst/>
              </a:prstGeom>
              <a:noFill/>
              <a:ln w="25400">
                <a:solidFill>
                  <a:srgbClr val="FF0066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134"/>
              <p:cNvSpPr>
                <a:spLocks noChangeShapeType="1"/>
              </p:cNvSpPr>
              <p:nvPr/>
            </p:nvSpPr>
            <p:spPr bwMode="auto">
              <a:xfrm>
                <a:off x="128" y="2436"/>
                <a:ext cx="0" cy="73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37" name="Text Box 54"/>
          <p:cNvSpPr txBox="1">
            <a:spLocks noChangeArrowheads="1"/>
          </p:cNvSpPr>
          <p:nvPr/>
        </p:nvSpPr>
        <p:spPr bwMode="gray">
          <a:xfrm>
            <a:off x="2495600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最大工作模式下硬件逻辑图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44624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</a:rPr>
              <a:t>5.3 8086</a:t>
            </a:r>
            <a:r>
              <a:rPr lang="zh-CN" altLang="en-US" dirty="0">
                <a:solidFill>
                  <a:srgbClr val="FFFFFF"/>
                </a:solidFill>
              </a:rPr>
              <a:t>的总线时序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980728"/>
            <a:ext cx="10729192" cy="5638800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处理器以统一的时钟信号为基准，控制其他信号跟随时钟相应改变，实现总线操作</a:t>
            </a:r>
          </a:p>
          <a:p>
            <a:pPr algn="just">
              <a:lnSpc>
                <a:spcPct val="13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8086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处理器的基本总线周期由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个时钟周期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构成，分别使用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表述。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时钟周期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8086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将进行不同的具体操作、处于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不同的操作状态（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个基本总线周期</a:t>
            </a:r>
          </a:p>
          <a:p>
            <a:pPr lvl="1" algn="just">
              <a:lnSpc>
                <a:spcPct val="13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读总线周期：存储器读和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</a:p>
          <a:p>
            <a:pPr lvl="1" algn="just">
              <a:lnSpc>
                <a:spcPct val="13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写总线周期：存储器写和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</a:p>
        </p:txBody>
      </p:sp>
      <p:sp>
        <p:nvSpPr>
          <p:cNvPr id="4" name="对角圆角矩形 3"/>
          <p:cNvSpPr/>
          <p:nvPr/>
        </p:nvSpPr>
        <p:spPr>
          <a:xfrm>
            <a:off x="952464" y="71414"/>
            <a:ext cx="6799720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5.3 8086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的总线时序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68932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</a:rPr>
              <a:t>5.3.1 </a:t>
            </a:r>
            <a:r>
              <a:rPr lang="zh-CN" altLang="en-US" dirty="0">
                <a:solidFill>
                  <a:srgbClr val="FFFFFF"/>
                </a:solidFill>
              </a:rPr>
              <a:t>写总线周期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1066800"/>
            <a:ext cx="10802168" cy="5334000"/>
          </a:xfrm>
        </p:spPr>
        <p:txBody>
          <a:bodyPr/>
          <a:lstStyle/>
          <a:p>
            <a:r>
              <a:rPr kumimoji="1" lang="zh-CN" altLang="en-US" sz="2800" b="1" dirty="0" smtClean="0"/>
              <a:t>写总线周期用来完成</a:t>
            </a:r>
            <a:r>
              <a:rPr kumimoji="1" lang="zh-CN" altLang="en-US" sz="2800" b="1" dirty="0"/>
              <a:t>对存储器或</a:t>
            </a:r>
            <a:r>
              <a:rPr kumimoji="1" lang="en-US" altLang="zh-CN" sz="2800" b="1" dirty="0" smtClean="0"/>
              <a:t>I/O</a:t>
            </a:r>
            <a:r>
              <a:rPr kumimoji="1" lang="zh-CN" altLang="en-US" sz="2800" b="1" dirty="0" smtClean="0"/>
              <a:t>的</a:t>
            </a:r>
            <a:r>
              <a:rPr kumimoji="1" lang="zh-CN" altLang="en-US" sz="2800" b="1" dirty="0"/>
              <a:t>一次写操作</a:t>
            </a:r>
            <a:endParaRPr kumimoji="1" lang="en-US" altLang="zh-CN" sz="2800" b="1" dirty="0">
              <a:solidFill>
                <a:srgbClr val="0000CC"/>
              </a:solidFill>
            </a:endParaRPr>
          </a:p>
          <a:p>
            <a:r>
              <a:rPr kumimoji="1" lang="en-US" altLang="zh-CN" sz="2800" b="1" dirty="0">
                <a:solidFill>
                  <a:srgbClr val="FF0000"/>
                </a:solidFill>
              </a:rPr>
              <a:t>T1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状态</a:t>
            </a:r>
          </a:p>
          <a:p>
            <a:pPr lvl="1"/>
            <a:r>
              <a:rPr kumimoji="1" lang="zh-CN" altLang="en-US" sz="2400" b="1" dirty="0">
                <a:solidFill>
                  <a:srgbClr val="0000FF"/>
                </a:solidFill>
              </a:rPr>
              <a:t>输出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20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位存储器地址</a:t>
            </a:r>
            <a:r>
              <a:rPr kumimoji="1" lang="en-US" altLang="zh-CN" sz="2400" b="1" dirty="0"/>
              <a:t>A19</a:t>
            </a:r>
            <a:r>
              <a:rPr kumimoji="1" lang="zh-CN" altLang="en-US" sz="2400" b="1" dirty="0"/>
              <a:t>～</a:t>
            </a:r>
            <a:r>
              <a:rPr kumimoji="1" lang="en-US" altLang="zh-CN" sz="2400" b="1" dirty="0"/>
              <a:t>A0</a:t>
            </a:r>
          </a:p>
          <a:p>
            <a:pPr lvl="1"/>
            <a:r>
              <a:rPr kumimoji="1" lang="en-US" altLang="zh-CN" sz="2400" b="1" dirty="0"/>
              <a:t>M/IO*</a:t>
            </a:r>
            <a:r>
              <a:rPr kumimoji="1" lang="zh-CN" altLang="en-US" sz="2400" b="1" dirty="0"/>
              <a:t>输出高电平，表示存储器操作</a:t>
            </a:r>
          </a:p>
          <a:p>
            <a:pPr lvl="1"/>
            <a:r>
              <a:rPr kumimoji="1" lang="zh-CN" altLang="en-US" sz="2400" b="1" dirty="0"/>
              <a:t>或者</a:t>
            </a:r>
            <a:r>
              <a:rPr kumimoji="1" lang="en-US" altLang="zh-CN" sz="2400" b="1" dirty="0"/>
              <a:t>M/IO*</a:t>
            </a:r>
            <a:r>
              <a:rPr kumimoji="1" lang="zh-CN" altLang="en-US" sz="2400" b="1" dirty="0"/>
              <a:t>输出低电平，表示</a:t>
            </a:r>
            <a:r>
              <a:rPr kumimoji="1" lang="en-US" altLang="zh-CN" sz="2400" b="1" dirty="0"/>
              <a:t>I/O</a:t>
            </a:r>
            <a:r>
              <a:rPr kumimoji="1" lang="zh-CN" altLang="en-US" sz="2400" b="1" dirty="0"/>
              <a:t>操作</a:t>
            </a:r>
          </a:p>
          <a:p>
            <a:pPr lvl="1"/>
            <a:r>
              <a:rPr kumimoji="1" lang="en-US" altLang="zh-CN" sz="2400" b="1" dirty="0"/>
              <a:t>ALE</a:t>
            </a:r>
            <a:r>
              <a:rPr kumimoji="1" lang="zh-CN" altLang="en-US" sz="2400" b="1" dirty="0"/>
              <a:t>输出正脉冲，表示复用总线输出地址</a:t>
            </a:r>
          </a:p>
          <a:p>
            <a:r>
              <a:rPr kumimoji="1" lang="en-US" altLang="zh-CN" sz="2800" b="1" dirty="0">
                <a:solidFill>
                  <a:srgbClr val="FF0000"/>
                </a:solidFill>
              </a:rPr>
              <a:t>T2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状态</a:t>
            </a:r>
          </a:p>
          <a:p>
            <a:pPr lvl="1"/>
            <a:r>
              <a:rPr kumimoji="1" lang="zh-CN" altLang="en-US" sz="2400" b="1" dirty="0">
                <a:solidFill>
                  <a:srgbClr val="0000FF"/>
                </a:solidFill>
              </a:rPr>
              <a:t>输出控制信号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WR*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和数据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D15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～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D0</a:t>
            </a:r>
          </a:p>
          <a:p>
            <a:r>
              <a:rPr kumimoji="1" lang="en-US" altLang="zh-CN" sz="2800" b="1" dirty="0">
                <a:solidFill>
                  <a:srgbClr val="FF0000"/>
                </a:solidFill>
              </a:rPr>
              <a:t>T3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状态</a:t>
            </a:r>
          </a:p>
          <a:p>
            <a:pPr lvl="1"/>
            <a:r>
              <a:rPr kumimoji="1" lang="zh-CN" altLang="en-US" sz="2400" b="1" dirty="0">
                <a:solidFill>
                  <a:srgbClr val="0000FF"/>
                </a:solidFill>
              </a:rPr>
              <a:t>检测数据传送是否能够完成</a:t>
            </a:r>
            <a:endParaRPr kumimoji="1" lang="zh-CN" altLang="en-US" sz="2400" b="1" dirty="0"/>
          </a:p>
          <a:p>
            <a:r>
              <a:rPr kumimoji="1" lang="en-US" altLang="zh-CN" sz="2800" b="1" dirty="0">
                <a:solidFill>
                  <a:srgbClr val="FF0000"/>
                </a:solidFill>
              </a:rPr>
              <a:t>T4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状态</a:t>
            </a:r>
          </a:p>
          <a:p>
            <a:pPr lvl="1"/>
            <a:r>
              <a:rPr kumimoji="1" lang="zh-CN" altLang="en-US" sz="2400" b="1" dirty="0">
                <a:solidFill>
                  <a:srgbClr val="0000FF"/>
                </a:solidFill>
              </a:rPr>
              <a:t>完成数据传送</a:t>
            </a:r>
          </a:p>
        </p:txBody>
      </p:sp>
      <p:sp>
        <p:nvSpPr>
          <p:cNvPr id="6" name="filecab3"/>
          <p:cNvSpPr>
            <a:spLocks noEditPoints="1" noChangeArrowheads="1"/>
          </p:cNvSpPr>
          <p:nvPr/>
        </p:nvSpPr>
        <p:spPr bwMode="auto">
          <a:xfrm flipV="1">
            <a:off x="7248128" y="5157192"/>
            <a:ext cx="4464496" cy="1285875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10800 h 21600"/>
              <a:gd name="T6" fmla="*/ 0 w 21600"/>
              <a:gd name="T7" fmla="*/ 20367 h 21600"/>
              <a:gd name="T8" fmla="*/ 10800 w 21600"/>
              <a:gd name="T9" fmla="*/ 21600 h 21600"/>
              <a:gd name="T10" fmla="*/ 21600 w 21600"/>
              <a:gd name="T11" fmla="*/ 20367 h 21600"/>
              <a:gd name="T12" fmla="*/ 21600 w 21600"/>
              <a:gd name="T13" fmla="*/ 10800 h 21600"/>
              <a:gd name="T14" fmla="*/ 21600 w 21600"/>
              <a:gd name="T15" fmla="*/ 0 h 21600"/>
              <a:gd name="T16" fmla="*/ 1004 w 21600"/>
              <a:gd name="T17" fmla="*/ 511 h 21600"/>
              <a:gd name="T18" fmla="*/ 20542 w 21600"/>
              <a:gd name="T19" fmla="*/ 187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 extrusionOk="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/>
          <a:lstStyle/>
          <a:p>
            <a:pPr algn="just">
              <a:defRPr/>
            </a:pPr>
            <a:r>
              <a:rPr lang="zh-CN" altLang="en-US" sz="2200" b="1" dirty="0">
                <a:solidFill>
                  <a:srgbClr val="193C7D"/>
                </a:solidFill>
                <a:latin typeface="+mj-lt"/>
              </a:rPr>
              <a:t>示例：</a:t>
            </a:r>
            <a:endParaRPr lang="en-US" altLang="zh-CN" sz="2200" b="1" dirty="0">
              <a:solidFill>
                <a:srgbClr val="193C7D"/>
              </a:solidFill>
              <a:latin typeface="+mj-lt"/>
            </a:endParaRPr>
          </a:p>
          <a:p>
            <a:pPr algn="just">
              <a:defRPr/>
            </a:pPr>
            <a:r>
              <a:rPr lang="zh-CN" altLang="en-US" sz="2200" b="1" dirty="0">
                <a:solidFill>
                  <a:srgbClr val="193C7D"/>
                </a:solidFill>
                <a:latin typeface="+mj-lt"/>
              </a:rPr>
              <a:t>写内存：</a:t>
            </a:r>
            <a:r>
              <a:rPr lang="en-US" altLang="zh-CN" sz="2200" b="1" dirty="0">
                <a:solidFill>
                  <a:srgbClr val="193C7D"/>
                </a:solidFill>
                <a:latin typeface="+mj-lt"/>
              </a:rPr>
              <a:t>MOV</a:t>
            </a:r>
            <a:r>
              <a:rPr lang="en-US" altLang="zh-CN" sz="2200" b="1" dirty="0">
                <a:solidFill>
                  <a:srgbClr val="0000CC"/>
                </a:solidFill>
                <a:latin typeface="+mj-lt"/>
              </a:rPr>
              <a:t> </a:t>
            </a:r>
            <a:r>
              <a:rPr lang="en-US" altLang="zh-CN" sz="2200" b="1" dirty="0" err="1">
                <a:solidFill>
                  <a:schemeClr val="tx2"/>
                </a:solidFill>
                <a:latin typeface="+mj-lt"/>
              </a:rPr>
              <a:t>mem</a:t>
            </a:r>
            <a:r>
              <a:rPr lang="en-US" altLang="zh-CN" sz="2200" b="1" dirty="0">
                <a:solidFill>
                  <a:srgbClr val="0000CC"/>
                </a:solidFill>
                <a:latin typeface="+mj-lt"/>
              </a:rPr>
              <a:t>,</a:t>
            </a:r>
            <a:r>
              <a:rPr lang="en-US" altLang="zh-CN" sz="2200" b="1" dirty="0">
                <a:solidFill>
                  <a:srgbClr val="193C7D"/>
                </a:solidFill>
                <a:latin typeface="+mj-lt"/>
              </a:rPr>
              <a:t> AL/AX</a:t>
            </a:r>
          </a:p>
          <a:p>
            <a:pPr algn="just">
              <a:defRPr/>
            </a:pPr>
            <a:r>
              <a:rPr lang="zh-CN" altLang="en-US" sz="2200" b="1" dirty="0">
                <a:solidFill>
                  <a:srgbClr val="193C7D"/>
                </a:solidFill>
                <a:latin typeface="+mj-lt"/>
              </a:rPr>
              <a:t>写外设：</a:t>
            </a:r>
            <a:r>
              <a:rPr lang="en-US" altLang="zh-CN" sz="2200" b="1" dirty="0">
                <a:solidFill>
                  <a:srgbClr val="193C7D"/>
                </a:solidFill>
                <a:latin typeface="+mj-lt"/>
              </a:rPr>
              <a:t>OUT</a:t>
            </a:r>
            <a:r>
              <a:rPr lang="en-US" altLang="zh-CN" sz="2200" b="1" dirty="0">
                <a:solidFill>
                  <a:srgbClr val="0000CC"/>
                </a:solidFill>
                <a:latin typeface="+mj-lt"/>
              </a:rPr>
              <a:t> </a:t>
            </a:r>
            <a:r>
              <a:rPr lang="en-US" altLang="zh-CN" sz="2200" b="1" dirty="0">
                <a:solidFill>
                  <a:schemeClr val="tx2"/>
                </a:solidFill>
                <a:latin typeface="+mj-lt"/>
              </a:rPr>
              <a:t>DX/i8</a:t>
            </a:r>
            <a:r>
              <a:rPr lang="en-US" altLang="zh-CN" sz="2200" b="1" dirty="0">
                <a:solidFill>
                  <a:srgbClr val="0000CC"/>
                </a:solidFill>
                <a:latin typeface="+mj-lt"/>
              </a:rPr>
              <a:t>, </a:t>
            </a:r>
            <a:r>
              <a:rPr lang="en-US" altLang="zh-CN" sz="2200" b="1" dirty="0">
                <a:solidFill>
                  <a:srgbClr val="193C7D"/>
                </a:solidFill>
                <a:latin typeface="+mj-lt"/>
              </a:rPr>
              <a:t>AL/AX</a:t>
            </a:r>
          </a:p>
        </p:txBody>
      </p:sp>
      <p:sp>
        <p:nvSpPr>
          <p:cNvPr id="5" name="对角圆角矩形 4"/>
          <p:cNvSpPr/>
          <p:nvPr/>
        </p:nvSpPr>
        <p:spPr>
          <a:xfrm>
            <a:off x="952464" y="71414"/>
            <a:ext cx="5719600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5.3.1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写总线周期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59496" y="1360636"/>
            <a:ext cx="10363200" cy="484188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dirty="0">
                <a:solidFill>
                  <a:schemeClr val="bg1"/>
                </a:solidFill>
              </a:rPr>
              <a:t>写总线周期时序</a:t>
            </a:r>
          </a:p>
        </p:txBody>
      </p:sp>
      <p:pic>
        <p:nvPicPr>
          <p:cNvPr id="526346" name="Picture 10" descr="fig05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08" y="1052736"/>
            <a:ext cx="11407824" cy="521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54"/>
          <p:cNvSpPr txBox="1">
            <a:spLocks noChangeArrowheads="1"/>
          </p:cNvSpPr>
          <p:nvPr/>
        </p:nvSpPr>
        <p:spPr bwMode="gray">
          <a:xfrm>
            <a:off x="2351584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写总线周期时序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ilecab3"/>
          <p:cNvSpPr>
            <a:spLocks noEditPoints="1" noChangeArrowheads="1"/>
          </p:cNvSpPr>
          <p:nvPr/>
        </p:nvSpPr>
        <p:spPr bwMode="auto">
          <a:xfrm flipV="1">
            <a:off x="191344" y="1034604"/>
            <a:ext cx="2879056" cy="1080122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10800 h 21600"/>
              <a:gd name="T6" fmla="*/ 0 w 21600"/>
              <a:gd name="T7" fmla="*/ 20367 h 21600"/>
              <a:gd name="T8" fmla="*/ 10800 w 21600"/>
              <a:gd name="T9" fmla="*/ 21600 h 21600"/>
              <a:gd name="T10" fmla="*/ 21600 w 21600"/>
              <a:gd name="T11" fmla="*/ 20367 h 21600"/>
              <a:gd name="T12" fmla="*/ 21600 w 21600"/>
              <a:gd name="T13" fmla="*/ 10800 h 21600"/>
              <a:gd name="T14" fmla="*/ 21600 w 21600"/>
              <a:gd name="T15" fmla="*/ 0 h 21600"/>
              <a:gd name="T16" fmla="*/ 1004 w 21600"/>
              <a:gd name="T17" fmla="*/ 511 h 21600"/>
              <a:gd name="T18" fmla="*/ 20542 w 21600"/>
              <a:gd name="T19" fmla="*/ 187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 extrusionOk="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/>
          <a:lstStyle/>
          <a:p>
            <a:pPr algn="just">
              <a:defRPr/>
            </a:pPr>
            <a:r>
              <a:rPr lang="zh-CN" altLang="en-US" sz="2200" b="1" dirty="0" smtClean="0">
                <a:solidFill>
                  <a:srgbClr val="193C7D"/>
                </a:solidFill>
                <a:latin typeface="+mj-lt"/>
              </a:rPr>
              <a:t>写</a:t>
            </a:r>
            <a:r>
              <a:rPr lang="zh-CN" altLang="en-US" sz="2200" b="1" dirty="0">
                <a:solidFill>
                  <a:srgbClr val="193C7D"/>
                </a:solidFill>
                <a:latin typeface="+mj-lt"/>
              </a:rPr>
              <a:t>内存</a:t>
            </a:r>
            <a:r>
              <a:rPr lang="zh-CN" altLang="en-US" sz="2200" b="1" dirty="0" smtClean="0">
                <a:solidFill>
                  <a:srgbClr val="193C7D"/>
                </a:solidFill>
                <a:latin typeface="+mj-lt"/>
              </a:rPr>
              <a:t>：</a:t>
            </a:r>
            <a:endParaRPr lang="en-US" altLang="zh-CN" sz="2200" b="1" dirty="0" smtClean="0">
              <a:solidFill>
                <a:srgbClr val="193C7D"/>
              </a:solidFill>
              <a:latin typeface="+mj-lt"/>
            </a:endParaRPr>
          </a:p>
          <a:p>
            <a:pPr algn="just">
              <a:defRPr/>
            </a:pPr>
            <a:r>
              <a:rPr lang="en-US" altLang="zh-CN" sz="2200" b="1" dirty="0" smtClean="0">
                <a:solidFill>
                  <a:srgbClr val="193C7D"/>
                </a:solidFill>
                <a:latin typeface="+mj-lt"/>
              </a:rPr>
              <a:t>MOV</a:t>
            </a:r>
            <a:r>
              <a:rPr lang="en-US" altLang="zh-CN" sz="2200" b="1" dirty="0" smtClean="0">
                <a:solidFill>
                  <a:srgbClr val="0000CC"/>
                </a:solidFill>
                <a:latin typeface="+mj-lt"/>
              </a:rPr>
              <a:t> </a:t>
            </a:r>
            <a:r>
              <a:rPr lang="en-US" altLang="zh-CN" sz="2200" b="1" dirty="0" err="1">
                <a:solidFill>
                  <a:schemeClr val="tx2"/>
                </a:solidFill>
                <a:latin typeface="+mj-lt"/>
              </a:rPr>
              <a:t>mem</a:t>
            </a:r>
            <a:r>
              <a:rPr lang="en-US" altLang="zh-CN" sz="2200" b="1" dirty="0">
                <a:solidFill>
                  <a:srgbClr val="0000CC"/>
                </a:solidFill>
                <a:latin typeface="+mj-lt"/>
              </a:rPr>
              <a:t>,</a:t>
            </a:r>
            <a:r>
              <a:rPr lang="en-US" altLang="zh-CN" sz="2200" b="1" dirty="0">
                <a:solidFill>
                  <a:srgbClr val="193C7D"/>
                </a:solidFill>
                <a:latin typeface="+mj-lt"/>
              </a:rPr>
              <a:t> </a:t>
            </a:r>
            <a:r>
              <a:rPr lang="en-US" altLang="zh-CN" sz="2200" b="1" dirty="0" smtClean="0">
                <a:solidFill>
                  <a:srgbClr val="193C7D"/>
                </a:solidFill>
                <a:latin typeface="+mj-lt"/>
              </a:rPr>
              <a:t>AL/AX</a:t>
            </a:r>
            <a:endParaRPr lang="en-US" altLang="zh-CN" sz="2200" b="1" dirty="0">
              <a:solidFill>
                <a:srgbClr val="193C7D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44624"/>
            <a:ext cx="10397067" cy="83978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等待状态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1000472"/>
            <a:ext cx="10729192" cy="4876800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在微机系统中，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运行速度远远快于存储器和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。当存储器或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端口不能按基本的总线周期进行数据交换时，需要控制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READY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信号为低有效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8086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前沿发现后，将不会进入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READY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信号为低无效，不进入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T4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状态，插入等待状态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3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状态的引脚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信号延续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状态，并保持不变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状态的长度是一个时钟周期</a:t>
            </a:r>
          </a:p>
          <a:p>
            <a:pPr lvl="1" algn="just"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的前沿，继续对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进行测试</a:t>
            </a:r>
          </a:p>
          <a:p>
            <a:pPr lvl="1" algn="just"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无效继续插入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；有效时转入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</a:p>
        </p:txBody>
      </p:sp>
      <p:sp>
        <p:nvSpPr>
          <p:cNvPr id="4" name="Text Box 54"/>
          <p:cNvSpPr txBox="1">
            <a:spLocks noChangeArrowheads="1"/>
          </p:cNvSpPr>
          <p:nvPr/>
        </p:nvSpPr>
        <p:spPr bwMode="gray">
          <a:xfrm>
            <a:off x="2351584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等待状态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3341" y="153194"/>
            <a:ext cx="10363200" cy="484188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smtClean="0">
                <a:solidFill>
                  <a:schemeClr val="bg1"/>
                </a:solidFill>
              </a:rPr>
              <a:t>具有一个</a:t>
            </a:r>
            <a:r>
              <a:rPr lang="en-US" altLang="zh-CN" sz="3200" smtClean="0">
                <a:solidFill>
                  <a:schemeClr val="bg1"/>
                </a:solidFill>
              </a:rPr>
              <a:t>Tw</a:t>
            </a:r>
            <a:r>
              <a:rPr lang="zh-CN" altLang="en-US" sz="3200" smtClean="0">
                <a:solidFill>
                  <a:schemeClr val="bg1"/>
                </a:solidFill>
              </a:rPr>
              <a:t>的存储器写总线周期时序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530441" name="Picture 9" descr="fig05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" y="976314"/>
            <a:ext cx="12050183" cy="527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57"/>
          <p:cNvSpPr>
            <a:spLocks noChangeArrowheads="1"/>
          </p:cNvSpPr>
          <p:nvPr/>
        </p:nvSpPr>
        <p:spPr bwMode="auto">
          <a:xfrm>
            <a:off x="8400256" y="5805264"/>
            <a:ext cx="2592288" cy="864097"/>
          </a:xfrm>
          <a:prstGeom prst="wedgeRoundRectCallout">
            <a:avLst>
              <a:gd name="adj1" fmla="val -87934"/>
              <a:gd name="adj2" fmla="val -6488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</a:rPr>
              <a:t>在</a:t>
            </a:r>
            <a:r>
              <a:rPr lang="en-US" altLang="zh-CN" sz="2400" b="1" dirty="0">
                <a:solidFill>
                  <a:srgbClr val="FF0000"/>
                </a:solidFill>
              </a:rPr>
              <a:t>T3</a:t>
            </a:r>
            <a:r>
              <a:rPr lang="zh-CN" altLang="en-US" sz="2400" b="1" dirty="0">
                <a:solidFill>
                  <a:srgbClr val="FF0000"/>
                </a:solidFill>
              </a:rPr>
              <a:t>时刻采样</a:t>
            </a:r>
            <a:r>
              <a:rPr lang="en-US" altLang="zh-CN" sz="2400" b="1" dirty="0">
                <a:solidFill>
                  <a:srgbClr val="FF0000"/>
                </a:solidFill>
              </a:rPr>
              <a:t>READY</a:t>
            </a:r>
            <a:r>
              <a:rPr lang="zh-CN" altLang="en-US" sz="2400" b="1" dirty="0">
                <a:solidFill>
                  <a:srgbClr val="FF0000"/>
                </a:solidFill>
              </a:rPr>
              <a:t>信号线</a:t>
            </a:r>
          </a:p>
        </p:txBody>
      </p:sp>
      <p:sp>
        <p:nvSpPr>
          <p:cNvPr id="5" name="Text Box 54"/>
          <p:cNvSpPr txBox="1">
            <a:spLocks noChangeArrowheads="1"/>
          </p:cNvSpPr>
          <p:nvPr/>
        </p:nvSpPr>
        <p:spPr bwMode="gray">
          <a:xfrm>
            <a:off x="1055440" y="128826"/>
            <a:ext cx="10585176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具有一个</a:t>
            </a:r>
            <a:r>
              <a:rPr lang="en-US" altLang="zh-CN" sz="4000" b="1" kern="0" cap="all" dirty="0" err="1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Tw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的存储器写总线周期时序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ilecab3"/>
          <p:cNvSpPr>
            <a:spLocks noEditPoints="1" noChangeArrowheads="1"/>
          </p:cNvSpPr>
          <p:nvPr/>
        </p:nvSpPr>
        <p:spPr bwMode="auto">
          <a:xfrm flipV="1">
            <a:off x="191344" y="1052736"/>
            <a:ext cx="2718024" cy="1152128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10800 h 21600"/>
              <a:gd name="T6" fmla="*/ 0 w 21600"/>
              <a:gd name="T7" fmla="*/ 20367 h 21600"/>
              <a:gd name="T8" fmla="*/ 10800 w 21600"/>
              <a:gd name="T9" fmla="*/ 21600 h 21600"/>
              <a:gd name="T10" fmla="*/ 21600 w 21600"/>
              <a:gd name="T11" fmla="*/ 20367 h 21600"/>
              <a:gd name="T12" fmla="*/ 21600 w 21600"/>
              <a:gd name="T13" fmla="*/ 10800 h 21600"/>
              <a:gd name="T14" fmla="*/ 21600 w 21600"/>
              <a:gd name="T15" fmla="*/ 0 h 21600"/>
              <a:gd name="T16" fmla="*/ 1004 w 21600"/>
              <a:gd name="T17" fmla="*/ 511 h 21600"/>
              <a:gd name="T18" fmla="*/ 20542 w 21600"/>
              <a:gd name="T19" fmla="*/ 187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 extrusionOk="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/>
          <a:lstStyle/>
          <a:p>
            <a:pPr algn="just">
              <a:defRPr/>
            </a:pPr>
            <a:r>
              <a:rPr lang="zh-CN" altLang="en-US" sz="2200" b="1" dirty="0" smtClean="0">
                <a:solidFill>
                  <a:srgbClr val="193C7D"/>
                </a:solidFill>
                <a:latin typeface="+mj-lt"/>
              </a:rPr>
              <a:t>写</a:t>
            </a:r>
            <a:r>
              <a:rPr lang="zh-CN" altLang="en-US" sz="2200" b="1" dirty="0">
                <a:solidFill>
                  <a:srgbClr val="193C7D"/>
                </a:solidFill>
                <a:latin typeface="+mj-lt"/>
              </a:rPr>
              <a:t>外设</a:t>
            </a:r>
            <a:r>
              <a:rPr lang="zh-CN" altLang="en-US" sz="2200" b="1" dirty="0" smtClean="0">
                <a:solidFill>
                  <a:srgbClr val="193C7D"/>
                </a:solidFill>
                <a:latin typeface="+mj-lt"/>
              </a:rPr>
              <a:t>：</a:t>
            </a:r>
            <a:endParaRPr lang="en-US" altLang="zh-CN" sz="2200" b="1" dirty="0" smtClean="0">
              <a:solidFill>
                <a:srgbClr val="193C7D"/>
              </a:solidFill>
              <a:latin typeface="+mj-lt"/>
            </a:endParaRPr>
          </a:p>
          <a:p>
            <a:pPr algn="just">
              <a:defRPr/>
            </a:pPr>
            <a:r>
              <a:rPr lang="en-US" altLang="zh-CN" sz="2200" b="1" dirty="0" smtClean="0">
                <a:solidFill>
                  <a:srgbClr val="193C7D"/>
                </a:solidFill>
                <a:latin typeface="+mj-lt"/>
              </a:rPr>
              <a:t>OUT</a:t>
            </a:r>
            <a:r>
              <a:rPr lang="en-US" altLang="zh-CN" sz="2200" b="1" dirty="0" smtClean="0">
                <a:solidFill>
                  <a:srgbClr val="0000CC"/>
                </a:solidFill>
                <a:latin typeface="+mj-lt"/>
              </a:rPr>
              <a:t> </a:t>
            </a:r>
            <a:r>
              <a:rPr lang="en-US" altLang="zh-CN" sz="2200" b="1" dirty="0">
                <a:solidFill>
                  <a:schemeClr val="tx2"/>
                </a:solidFill>
                <a:latin typeface="+mj-lt"/>
              </a:rPr>
              <a:t>DX/i8</a:t>
            </a:r>
            <a:r>
              <a:rPr lang="en-US" altLang="zh-CN" sz="2200" b="1" dirty="0">
                <a:solidFill>
                  <a:srgbClr val="0000CC"/>
                </a:solidFill>
                <a:latin typeface="+mj-lt"/>
              </a:rPr>
              <a:t>, </a:t>
            </a:r>
            <a:r>
              <a:rPr lang="en-US" altLang="zh-CN" sz="2200" b="1" dirty="0">
                <a:solidFill>
                  <a:srgbClr val="193C7D"/>
                </a:solidFill>
                <a:latin typeface="+mj-lt"/>
              </a:rPr>
              <a:t>AL/AX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-3076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5.3.2 </a:t>
            </a:r>
            <a:r>
              <a:rPr lang="zh-CN" altLang="en-US" dirty="0">
                <a:solidFill>
                  <a:schemeClr val="bg1"/>
                </a:solidFill>
              </a:rPr>
              <a:t>读总线周期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990600"/>
            <a:ext cx="10802168" cy="5638800"/>
          </a:xfrm>
        </p:spPr>
        <p:txBody>
          <a:bodyPr/>
          <a:lstStyle/>
          <a:p>
            <a:r>
              <a:rPr kumimoji="1" lang="zh-CN" altLang="en-US" sz="2800" b="1" dirty="0" smtClean="0"/>
              <a:t>读总线周期用来完成</a:t>
            </a:r>
            <a:r>
              <a:rPr kumimoji="1" lang="zh-CN" altLang="en-US" sz="2800" b="1" dirty="0"/>
              <a:t>对存储器或</a:t>
            </a:r>
            <a:r>
              <a:rPr kumimoji="1" lang="en-US" altLang="zh-CN" sz="2800" b="1" dirty="0" smtClean="0"/>
              <a:t>I/O</a:t>
            </a:r>
            <a:r>
              <a:rPr kumimoji="1" lang="zh-CN" altLang="en-US" sz="2800" b="1" dirty="0" smtClean="0"/>
              <a:t>的</a:t>
            </a:r>
            <a:r>
              <a:rPr kumimoji="1" lang="zh-CN" altLang="en-US" sz="2800" b="1" dirty="0"/>
              <a:t>一次读操作</a:t>
            </a:r>
            <a:endParaRPr kumimoji="1" lang="en-US" altLang="zh-CN" sz="2800" b="1" dirty="0">
              <a:solidFill>
                <a:srgbClr val="0000CC"/>
              </a:solidFill>
            </a:endParaRPr>
          </a:p>
          <a:p>
            <a:r>
              <a:rPr kumimoji="1" lang="en-US" altLang="zh-CN" sz="2800" b="1" dirty="0">
                <a:solidFill>
                  <a:srgbClr val="FF0000"/>
                </a:solidFill>
              </a:rPr>
              <a:t>T1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状态</a:t>
            </a:r>
          </a:p>
          <a:p>
            <a:pPr lvl="1"/>
            <a:r>
              <a:rPr kumimoji="1" lang="zh-CN" altLang="en-US" sz="2400" b="1" dirty="0">
                <a:solidFill>
                  <a:srgbClr val="0000FF"/>
                </a:solidFill>
              </a:rPr>
              <a:t>输出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20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位存储器地址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A19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～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A0</a:t>
            </a:r>
          </a:p>
          <a:p>
            <a:pPr lvl="1"/>
            <a:r>
              <a:rPr kumimoji="1" lang="en-US" altLang="zh-CN" sz="2400" b="1" dirty="0"/>
              <a:t>M/IO*</a:t>
            </a:r>
            <a:r>
              <a:rPr kumimoji="1" lang="zh-CN" altLang="en-US" sz="2400" b="1" dirty="0"/>
              <a:t>输出高电平，表示存储器操作</a:t>
            </a:r>
          </a:p>
          <a:p>
            <a:pPr lvl="1"/>
            <a:r>
              <a:rPr kumimoji="1" lang="zh-CN" altLang="en-US" sz="2400" b="1" dirty="0"/>
              <a:t>或者</a:t>
            </a:r>
            <a:r>
              <a:rPr kumimoji="1" lang="en-US" altLang="zh-CN" sz="2400" b="1" dirty="0"/>
              <a:t>M/IO*</a:t>
            </a:r>
            <a:r>
              <a:rPr kumimoji="1" lang="zh-CN" altLang="en-US" sz="2400" b="1" dirty="0"/>
              <a:t>输出低电平，表示</a:t>
            </a:r>
            <a:r>
              <a:rPr kumimoji="1" lang="en-US" altLang="zh-CN" sz="2400" b="1" dirty="0"/>
              <a:t>I/O</a:t>
            </a:r>
            <a:r>
              <a:rPr kumimoji="1" lang="zh-CN" altLang="en-US" sz="2400" b="1" dirty="0"/>
              <a:t>操作</a:t>
            </a:r>
          </a:p>
          <a:p>
            <a:pPr lvl="1"/>
            <a:r>
              <a:rPr kumimoji="1" lang="en-US" altLang="zh-CN" sz="2400" b="1" dirty="0"/>
              <a:t>ALE</a:t>
            </a:r>
            <a:r>
              <a:rPr kumimoji="1" lang="zh-CN" altLang="en-US" sz="2400" b="1" dirty="0"/>
              <a:t>输出正脉冲，表示复用总线输出地址</a:t>
            </a:r>
          </a:p>
          <a:p>
            <a:r>
              <a:rPr kumimoji="1" lang="en-US" altLang="zh-CN" sz="2800" b="1" dirty="0">
                <a:solidFill>
                  <a:srgbClr val="FF0000"/>
                </a:solidFill>
              </a:rPr>
              <a:t>T2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状态</a:t>
            </a:r>
          </a:p>
          <a:p>
            <a:pPr lvl="1"/>
            <a:r>
              <a:rPr kumimoji="1" lang="zh-CN" altLang="en-US" sz="2400" b="1" dirty="0">
                <a:solidFill>
                  <a:srgbClr val="0000FF"/>
                </a:solidFill>
              </a:rPr>
              <a:t>输出控制信号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RD*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，存储器或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I/O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端口发送数据</a:t>
            </a:r>
          </a:p>
          <a:p>
            <a:r>
              <a:rPr kumimoji="1" lang="en-US" altLang="zh-CN" sz="2800" b="1" dirty="0">
                <a:solidFill>
                  <a:srgbClr val="FF0000"/>
                </a:solidFill>
              </a:rPr>
              <a:t>T3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状态和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Tw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状态</a:t>
            </a:r>
          </a:p>
          <a:p>
            <a:pPr lvl="1"/>
            <a:r>
              <a:rPr kumimoji="1" lang="zh-CN" altLang="en-US" sz="2400" b="1" dirty="0">
                <a:solidFill>
                  <a:srgbClr val="0000FF"/>
                </a:solidFill>
              </a:rPr>
              <a:t>检测数据传送是否能够完成</a:t>
            </a:r>
          </a:p>
          <a:p>
            <a:r>
              <a:rPr kumimoji="1" lang="en-US" altLang="zh-CN" sz="2800" b="1" dirty="0">
                <a:solidFill>
                  <a:srgbClr val="FF0000"/>
                </a:solidFill>
              </a:rPr>
              <a:t>T4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状态</a:t>
            </a:r>
          </a:p>
          <a:p>
            <a:pPr lvl="1"/>
            <a:r>
              <a:rPr kumimoji="1" lang="zh-CN" altLang="en-US" sz="2400" b="1" dirty="0">
                <a:solidFill>
                  <a:srgbClr val="0000FF"/>
                </a:solidFill>
              </a:rPr>
              <a:t>获取数据，完成传送</a:t>
            </a:r>
          </a:p>
        </p:txBody>
      </p:sp>
      <p:sp>
        <p:nvSpPr>
          <p:cNvPr id="499716" name="filecab3"/>
          <p:cNvSpPr>
            <a:spLocks noEditPoints="1" noChangeArrowheads="1"/>
          </p:cNvSpPr>
          <p:nvPr/>
        </p:nvSpPr>
        <p:spPr bwMode="auto">
          <a:xfrm flipV="1">
            <a:off x="7248128" y="5301208"/>
            <a:ext cx="4534760" cy="1081088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10800 h 21600"/>
              <a:gd name="T6" fmla="*/ 0 w 21600"/>
              <a:gd name="T7" fmla="*/ 20367 h 21600"/>
              <a:gd name="T8" fmla="*/ 10800 w 21600"/>
              <a:gd name="T9" fmla="*/ 21600 h 21600"/>
              <a:gd name="T10" fmla="*/ 21600 w 21600"/>
              <a:gd name="T11" fmla="*/ 20367 h 21600"/>
              <a:gd name="T12" fmla="*/ 21600 w 21600"/>
              <a:gd name="T13" fmla="*/ 10800 h 21600"/>
              <a:gd name="T14" fmla="*/ 21600 w 21600"/>
              <a:gd name="T15" fmla="*/ 0 h 21600"/>
              <a:gd name="T16" fmla="*/ 1004 w 21600"/>
              <a:gd name="T17" fmla="*/ 511 h 21600"/>
              <a:gd name="T18" fmla="*/ 20542 w 21600"/>
              <a:gd name="T19" fmla="*/ 187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 extrusionOk="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  <a:effectLst/>
          <a:extLst/>
        </p:spPr>
        <p:txBody>
          <a:bodyPr rot="10800000"/>
          <a:lstStyle/>
          <a:p>
            <a:pPr algn="just"/>
            <a:r>
              <a:rPr lang="en-US" altLang="zh-CN" sz="2800" b="1">
                <a:solidFill>
                  <a:srgbClr val="0000CC"/>
                </a:solidFill>
                <a:ea typeface="宋体" panose="02010600030101010101" pitchFamily="2" charset="-122"/>
              </a:rPr>
              <a:t>MOV reg, </a:t>
            </a:r>
            <a:r>
              <a:rPr lang="en-US" altLang="zh-CN" sz="2800" b="1">
                <a:solidFill>
                  <a:srgbClr val="660066"/>
                </a:solidFill>
                <a:ea typeface="宋体" panose="02010600030101010101" pitchFamily="2" charset="-122"/>
              </a:rPr>
              <a:t>mem</a:t>
            </a:r>
            <a:endParaRPr lang="en-US" altLang="zh-CN" sz="2800" b="1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algn="just"/>
            <a:r>
              <a:rPr lang="en-US" altLang="zh-CN" sz="2800" b="1">
                <a:solidFill>
                  <a:srgbClr val="0000CC"/>
                </a:solidFill>
                <a:ea typeface="宋体" panose="02010600030101010101" pitchFamily="2" charset="-122"/>
              </a:rPr>
              <a:t>IN AL/AX/EAX, </a:t>
            </a:r>
            <a:r>
              <a:rPr lang="en-US" altLang="zh-CN" sz="2800" b="1">
                <a:solidFill>
                  <a:srgbClr val="660066"/>
                </a:solidFill>
                <a:ea typeface="宋体" panose="02010600030101010101" pitchFamily="2" charset="-122"/>
              </a:rPr>
              <a:t>DX/i8</a:t>
            </a:r>
          </a:p>
        </p:txBody>
      </p:sp>
      <p:sp>
        <p:nvSpPr>
          <p:cNvPr id="5" name="对角圆角矩形 4"/>
          <p:cNvSpPr/>
          <p:nvPr/>
        </p:nvSpPr>
        <p:spPr>
          <a:xfrm>
            <a:off x="952464" y="71414"/>
            <a:ext cx="5719600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5.3.2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读总线周期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44624"/>
            <a:ext cx="10397067" cy="839788"/>
          </a:xfrm>
        </p:spPr>
        <p:txBody>
          <a:bodyPr/>
          <a:lstStyle/>
          <a:p>
            <a:r>
              <a:rPr lang="zh-CN" altLang="en-US" dirty="0">
                <a:solidFill>
                  <a:srgbClr val="FFFFFF"/>
                </a:solidFill>
              </a:rPr>
              <a:t>读总线周期时序</a:t>
            </a:r>
          </a:p>
        </p:txBody>
      </p:sp>
      <p:pic>
        <p:nvPicPr>
          <p:cNvPr id="528394" name="Picture 10" descr="fig05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1051674"/>
            <a:ext cx="10441160" cy="514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54"/>
          <p:cNvSpPr txBox="1">
            <a:spLocks noChangeArrowheads="1"/>
          </p:cNvSpPr>
          <p:nvPr/>
        </p:nvSpPr>
        <p:spPr bwMode="gray">
          <a:xfrm>
            <a:off x="1055440" y="128826"/>
            <a:ext cx="10585176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读总线周期时序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44624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</a:rPr>
              <a:t>5.4 </a:t>
            </a:r>
            <a:r>
              <a:rPr lang="zh-CN" altLang="en-US" dirty="0">
                <a:solidFill>
                  <a:srgbClr val="FFFFFF"/>
                </a:solidFill>
              </a:rPr>
              <a:t>奔腾处理器引脚和时序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980728"/>
            <a:ext cx="10802168" cy="5638800"/>
          </a:xfrm>
        </p:spPr>
        <p:txBody>
          <a:bodyPr/>
          <a:lstStyle/>
          <a:p>
            <a:r>
              <a:rPr lang="en-US" altLang="zh-CN" b="1" dirty="0"/>
              <a:t>IA-32</a:t>
            </a:r>
            <a:r>
              <a:rPr lang="zh-CN" altLang="en-US" b="1" dirty="0"/>
              <a:t>处理器具有多代、多款处理器产品</a:t>
            </a:r>
          </a:p>
          <a:p>
            <a:pPr lvl="1"/>
            <a:r>
              <a:rPr lang="en-US" altLang="zh-CN" b="1" dirty="0"/>
              <a:t>80386DX</a:t>
            </a:r>
            <a:r>
              <a:rPr lang="zh-CN" altLang="en-US" b="1" dirty="0"/>
              <a:t>封装在一个</a:t>
            </a:r>
            <a:r>
              <a:rPr lang="en-US" altLang="zh-CN" b="1" dirty="0">
                <a:solidFill>
                  <a:srgbClr val="FF0000"/>
                </a:solidFill>
              </a:rPr>
              <a:t>132</a:t>
            </a:r>
            <a:r>
              <a:rPr lang="zh-CN" altLang="en-US" b="1" dirty="0"/>
              <a:t>引脚芯片</a:t>
            </a:r>
          </a:p>
          <a:p>
            <a:pPr lvl="1"/>
            <a:r>
              <a:rPr lang="en-US" altLang="zh-CN" b="1" dirty="0"/>
              <a:t>80486DX</a:t>
            </a:r>
            <a:r>
              <a:rPr lang="zh-CN" altLang="en-US" b="1" dirty="0"/>
              <a:t>是一个</a:t>
            </a:r>
            <a:r>
              <a:rPr lang="en-US" altLang="zh-CN" b="1" dirty="0">
                <a:solidFill>
                  <a:srgbClr val="FF0000"/>
                </a:solidFill>
              </a:rPr>
              <a:t>168</a:t>
            </a:r>
            <a:r>
              <a:rPr lang="zh-CN" altLang="en-US" b="1" dirty="0"/>
              <a:t>引脚的芯片</a:t>
            </a:r>
          </a:p>
          <a:p>
            <a:pPr lvl="1"/>
            <a:r>
              <a:rPr lang="en-US" altLang="zh-CN" b="1" dirty="0"/>
              <a:t>Pentium</a:t>
            </a:r>
            <a:r>
              <a:rPr lang="zh-CN" altLang="en-US" b="1" dirty="0"/>
              <a:t>具有</a:t>
            </a:r>
            <a:r>
              <a:rPr lang="en-US" altLang="zh-CN" b="1" dirty="0">
                <a:solidFill>
                  <a:srgbClr val="FF0000"/>
                </a:solidFill>
              </a:rPr>
              <a:t>237</a:t>
            </a:r>
            <a:r>
              <a:rPr lang="zh-CN" altLang="en-US" b="1" dirty="0"/>
              <a:t>个引脚</a:t>
            </a:r>
          </a:p>
          <a:p>
            <a:pPr lvl="1"/>
            <a:r>
              <a:rPr lang="en-US" altLang="zh-CN" b="1" dirty="0"/>
              <a:t>Pentium Pro</a:t>
            </a:r>
            <a:r>
              <a:rPr lang="zh-CN" altLang="en-US" b="1" dirty="0"/>
              <a:t>有</a:t>
            </a:r>
            <a:r>
              <a:rPr lang="en-US" altLang="zh-CN" b="1" dirty="0">
                <a:solidFill>
                  <a:srgbClr val="FF0000"/>
                </a:solidFill>
              </a:rPr>
              <a:t>387</a:t>
            </a:r>
            <a:r>
              <a:rPr lang="zh-CN" altLang="en-US" b="1" dirty="0"/>
              <a:t>个引脚</a:t>
            </a:r>
          </a:p>
          <a:p>
            <a:pPr lvl="1"/>
            <a:r>
              <a:rPr lang="en-US" altLang="zh-CN" b="1" dirty="0"/>
              <a:t>2000</a:t>
            </a:r>
            <a:r>
              <a:rPr lang="zh-CN" altLang="en-US" b="1" dirty="0"/>
              <a:t>年的</a:t>
            </a:r>
            <a:r>
              <a:rPr lang="en-US" altLang="zh-CN" b="1" dirty="0"/>
              <a:t>Pentium 4</a:t>
            </a:r>
            <a:r>
              <a:rPr lang="zh-CN" altLang="en-US" b="1" dirty="0"/>
              <a:t>更是达到了</a:t>
            </a:r>
            <a:r>
              <a:rPr lang="en-US" altLang="zh-CN" b="1" dirty="0"/>
              <a:t>423</a:t>
            </a:r>
            <a:r>
              <a:rPr lang="zh-CN" altLang="en-US" b="1" dirty="0"/>
              <a:t>个</a:t>
            </a:r>
            <a:r>
              <a:rPr lang="zh-CN" altLang="en-US" b="1" dirty="0" smtClean="0"/>
              <a:t>引脚，而</a:t>
            </a:r>
            <a:r>
              <a:rPr lang="zh-CN" altLang="en-US" b="1" dirty="0"/>
              <a:t>现在的酷睿</a:t>
            </a:r>
            <a:r>
              <a:rPr lang="en-US" altLang="zh-CN" b="1" dirty="0"/>
              <a:t>i7</a:t>
            </a:r>
            <a:r>
              <a:rPr lang="zh-CN" altLang="en-US" b="1" dirty="0"/>
              <a:t>则为</a:t>
            </a:r>
            <a:r>
              <a:rPr lang="en-US" altLang="zh-CN" b="1" dirty="0">
                <a:solidFill>
                  <a:srgbClr val="FF0000"/>
                </a:solidFill>
              </a:rPr>
              <a:t>LGA </a:t>
            </a:r>
            <a:r>
              <a:rPr lang="en-US" altLang="zh-CN" b="1" dirty="0" smtClean="0">
                <a:solidFill>
                  <a:srgbClr val="FF0000"/>
                </a:solidFill>
              </a:rPr>
              <a:t>1150</a:t>
            </a:r>
            <a:endParaRPr lang="zh-CN" altLang="en-US" b="1" dirty="0"/>
          </a:p>
          <a:p>
            <a:r>
              <a:rPr lang="zh-CN" altLang="en-US" b="1" dirty="0"/>
              <a:t>处理器的主要引脚</a:t>
            </a:r>
            <a:r>
              <a:rPr lang="en-US" altLang="zh-CN" b="1" dirty="0"/>
              <a:t>——</a:t>
            </a:r>
            <a:r>
              <a:rPr lang="zh-CN" altLang="en-US" b="1" dirty="0"/>
              <a:t>数据总线、地址总线和读写控制总线</a:t>
            </a:r>
            <a:r>
              <a:rPr lang="en-US" altLang="zh-CN" b="1" dirty="0"/>
              <a:t>——</a:t>
            </a:r>
            <a:r>
              <a:rPr lang="zh-CN" altLang="en-US" b="1" dirty="0"/>
              <a:t>几乎相同</a:t>
            </a:r>
          </a:p>
        </p:txBody>
      </p:sp>
      <p:sp>
        <p:nvSpPr>
          <p:cNvPr id="531460" name="AutoShape 4"/>
          <p:cNvSpPr>
            <a:spLocks noChangeArrowheads="1"/>
          </p:cNvSpPr>
          <p:nvPr/>
        </p:nvSpPr>
        <p:spPr bwMode="auto">
          <a:xfrm>
            <a:off x="1631504" y="5699720"/>
            <a:ext cx="9042400" cy="6096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</a:rPr>
              <a:t>后续</a:t>
            </a:r>
            <a:r>
              <a:rPr lang="en-US" altLang="zh-CN" sz="2800" b="1" dirty="0">
                <a:solidFill>
                  <a:schemeClr val="bg1"/>
                </a:solidFill>
                <a:ea typeface="宋体" panose="02010600030101010101" pitchFamily="2" charset="-122"/>
              </a:rPr>
              <a:t>Pentium</a:t>
            </a:r>
            <a:r>
              <a: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</a:rPr>
              <a:t>产品的引脚不直接面向用户</a:t>
            </a:r>
          </a:p>
        </p:txBody>
      </p:sp>
      <p:pic>
        <p:nvPicPr>
          <p:cNvPr id="531461" name="Picture 5" descr="APU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1124744"/>
            <a:ext cx="2389716" cy="208823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对角圆角矩形 5"/>
          <p:cNvSpPr/>
          <p:nvPr/>
        </p:nvSpPr>
        <p:spPr>
          <a:xfrm>
            <a:off x="952464" y="71414"/>
            <a:ext cx="6799720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5.4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奔腾处理器引脚和时序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44624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</a:rPr>
              <a:t>5.4.1 </a:t>
            </a:r>
            <a:r>
              <a:rPr lang="zh-CN" altLang="en-US" dirty="0">
                <a:solidFill>
                  <a:srgbClr val="FFFFFF"/>
                </a:solidFill>
              </a:rPr>
              <a:t>引脚定义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980728"/>
            <a:ext cx="10874176" cy="5638800"/>
          </a:xfrm>
        </p:spPr>
        <p:txBody>
          <a:bodyPr/>
          <a:lstStyle/>
          <a:p>
            <a:r>
              <a:rPr lang="en-US" altLang="zh-CN" b="1" dirty="0"/>
              <a:t>Pentium</a:t>
            </a:r>
            <a:r>
              <a:rPr lang="zh-CN" altLang="en-US" b="1" dirty="0"/>
              <a:t>采用</a:t>
            </a:r>
            <a:r>
              <a:rPr lang="en-US" altLang="zh-CN" b="1" dirty="0"/>
              <a:t>237</a:t>
            </a:r>
            <a:r>
              <a:rPr lang="zh-CN" altLang="en-US" b="1" dirty="0"/>
              <a:t>引脚的</a:t>
            </a:r>
            <a:r>
              <a:rPr lang="en-US" altLang="zh-CN" b="1" dirty="0"/>
              <a:t>PGA</a:t>
            </a:r>
            <a:r>
              <a:rPr lang="zh-CN" altLang="en-US" b="1" dirty="0"/>
              <a:t>封装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主要是</a:t>
            </a:r>
            <a:r>
              <a:rPr lang="en-US" altLang="zh-CN" b="1" dirty="0">
                <a:solidFill>
                  <a:srgbClr val="0000FF"/>
                </a:solidFill>
              </a:rPr>
              <a:t>168</a:t>
            </a:r>
            <a:r>
              <a:rPr lang="zh-CN" altLang="en-US" b="1" dirty="0">
                <a:solidFill>
                  <a:srgbClr val="0000FF"/>
                </a:solidFill>
              </a:rPr>
              <a:t>个引脚</a:t>
            </a:r>
          </a:p>
          <a:p>
            <a:pPr lvl="1"/>
            <a:r>
              <a:rPr lang="zh-CN" altLang="en-US" b="1" dirty="0"/>
              <a:t>数据信号</a:t>
            </a:r>
          </a:p>
          <a:p>
            <a:pPr lvl="1"/>
            <a:r>
              <a:rPr lang="zh-CN" altLang="en-US" b="1" dirty="0"/>
              <a:t>地址信号</a:t>
            </a:r>
          </a:p>
          <a:p>
            <a:pPr lvl="1"/>
            <a:r>
              <a:rPr lang="zh-CN" altLang="en-US" b="1" dirty="0"/>
              <a:t>读写控制信号</a:t>
            </a:r>
          </a:p>
          <a:p>
            <a:pPr lvl="1"/>
            <a:r>
              <a:rPr lang="en-US" altLang="zh-CN" b="1" dirty="0"/>
              <a:t>……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其他</a:t>
            </a:r>
            <a:r>
              <a:rPr lang="zh-CN" altLang="en-US" b="1" dirty="0" smtClean="0">
                <a:solidFill>
                  <a:srgbClr val="0000FF"/>
                </a:solidFill>
              </a:rPr>
              <a:t>引脚</a:t>
            </a:r>
          </a:p>
          <a:p>
            <a:pPr lvl="1"/>
            <a:r>
              <a:rPr lang="zh-CN" altLang="en-US" b="1" dirty="0" smtClean="0"/>
              <a:t>电源正</a:t>
            </a:r>
            <a:r>
              <a:rPr lang="en-US" altLang="zh-CN" b="1" dirty="0" err="1" smtClean="0"/>
              <a:t>Vcc</a:t>
            </a:r>
            <a:r>
              <a:rPr lang="zh-CN" altLang="en-US" b="1" dirty="0" smtClean="0"/>
              <a:t>、电源负</a:t>
            </a:r>
            <a:r>
              <a:rPr lang="en-US" altLang="zh-CN" b="1" dirty="0" err="1" smtClean="0"/>
              <a:t>Vss</a:t>
            </a:r>
            <a:r>
              <a:rPr lang="zh-CN" altLang="en-US" b="1" dirty="0" smtClean="0"/>
              <a:t>（地线）</a:t>
            </a:r>
          </a:p>
          <a:p>
            <a:pPr lvl="1"/>
            <a:r>
              <a:rPr lang="zh-CN" altLang="en-US" b="1" dirty="0" smtClean="0"/>
              <a:t>未</a:t>
            </a:r>
            <a:r>
              <a:rPr lang="zh-CN" altLang="en-US" b="1" dirty="0"/>
              <a:t>连接使用</a:t>
            </a:r>
            <a:r>
              <a:rPr lang="en-US" altLang="zh-CN" b="1" dirty="0"/>
              <a:t>NC</a:t>
            </a:r>
            <a:r>
              <a:rPr lang="zh-CN" altLang="en-US" b="1" dirty="0"/>
              <a:t>等引脚 </a:t>
            </a:r>
          </a:p>
        </p:txBody>
      </p:sp>
      <p:sp>
        <p:nvSpPr>
          <p:cNvPr id="4" name="对角圆角矩形 3"/>
          <p:cNvSpPr/>
          <p:nvPr/>
        </p:nvSpPr>
        <p:spPr>
          <a:xfrm>
            <a:off x="952464" y="71414"/>
            <a:ext cx="5719600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5.4.1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引脚定义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71464" y="0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5.1.1 </a:t>
            </a:r>
            <a:r>
              <a:rPr lang="zh-CN" altLang="en-US" dirty="0">
                <a:solidFill>
                  <a:schemeClr val="bg1"/>
                </a:solidFill>
              </a:rPr>
              <a:t>总线类型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07368" y="838200"/>
            <a:ext cx="11665296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Ø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2800" b="1" kern="1200">
                <a:solidFill>
                  <a:srgbClr val="193C7D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Blip>
                <a:blip r:embed="rId4"/>
              </a:buBlip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?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总线连接方法广泛用于微机系统的各个连接层次上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芯片总线：</a:t>
            </a:r>
          </a:p>
          <a:p>
            <a:pPr marL="1314450" lvl="2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rgbClr val="000099"/>
                </a:solidFill>
                <a:latin typeface="Times New Roman" panose="02020603050405020304" pitchFamily="18" charset="0"/>
              </a:rPr>
              <a:t>芯片总线：大规模集成电路芯片内部或系统中各种不同器件连接在一起的总线，用于芯片级互连。</a:t>
            </a:r>
            <a:endParaRPr lang="en-US" altLang="zh-CN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marL="1314450" lvl="2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局部总线：对处理器来说就是其引脚信号。处理器与主存单元之间专用的存储器总线也可以认为是芯片总线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内总线：</a:t>
            </a:r>
          </a:p>
          <a:p>
            <a:pPr marL="1314450" lvl="2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rgbClr val="000099"/>
                </a:solidFill>
                <a:latin typeface="Times New Roman" panose="02020603050405020304" pitchFamily="18" charset="0"/>
              </a:rPr>
              <a:t>微</a:t>
            </a:r>
            <a:r>
              <a:rPr lang="zh-CN" altLang="en-US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机系统中功能单元与功能单元间连接的总线，用于主机内部的模板级互连。</a:t>
            </a:r>
            <a:endParaRPr lang="en-US" altLang="zh-CN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marL="1314450" lvl="2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系统总</a:t>
            </a:r>
            <a:r>
              <a:rPr lang="zh-CN" altLang="en-US" dirty="0">
                <a:solidFill>
                  <a:srgbClr val="000099"/>
                </a:solidFill>
                <a:latin typeface="Times New Roman" panose="02020603050405020304" pitchFamily="18" charset="0"/>
              </a:rPr>
              <a:t>线</a:t>
            </a:r>
            <a:r>
              <a:rPr lang="zh-CN" altLang="en-US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：通常指微机系统的主要总线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  <a:r>
              <a:rPr lang="zh-CN" altLang="en-US" dirty="0">
                <a:solidFill>
                  <a:srgbClr val="000099"/>
                </a:solidFill>
                <a:latin typeface="Times New Roman" panose="02020603050405020304" pitchFamily="18" charset="0"/>
              </a:rPr>
              <a:t>早期低档微机内部只有一条总线（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dirty="0">
                <a:solidFill>
                  <a:srgbClr val="000099"/>
                </a:solidFill>
                <a:latin typeface="Times New Roman" panose="02020603050405020304" pitchFamily="18" charset="0"/>
              </a:rPr>
              <a:t>位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</a:rPr>
              <a:t>ISA</a:t>
            </a:r>
            <a:r>
              <a:rPr lang="zh-CN" altLang="en-US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），高档微机内部总线有多条。</a:t>
            </a:r>
          </a:p>
        </p:txBody>
      </p:sp>
      <p:sp>
        <p:nvSpPr>
          <p:cNvPr id="4" name="对角圆角矩形 3"/>
          <p:cNvSpPr/>
          <p:nvPr/>
        </p:nvSpPr>
        <p:spPr>
          <a:xfrm>
            <a:off x="952464" y="71414"/>
            <a:ext cx="5719600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5.1.1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总线类型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68932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1. </a:t>
            </a:r>
            <a:r>
              <a:rPr lang="zh-CN" altLang="en-US" dirty="0">
                <a:solidFill>
                  <a:schemeClr val="bg1"/>
                </a:solidFill>
              </a:rPr>
              <a:t>数据信号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066800"/>
            <a:ext cx="11074400" cy="5638800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D63</a:t>
            </a:r>
            <a:r>
              <a:rPr lang="zh-CN" altLang="en-US" b="1" dirty="0">
                <a:solidFill>
                  <a:srgbClr val="FF0000"/>
                </a:solidFill>
              </a:rPr>
              <a:t>～</a:t>
            </a:r>
            <a:r>
              <a:rPr lang="en-US" altLang="zh-CN" b="1" dirty="0">
                <a:solidFill>
                  <a:srgbClr val="FF0000"/>
                </a:solidFill>
              </a:rPr>
              <a:t>D0</a:t>
            </a:r>
            <a:r>
              <a:rPr lang="zh-CN" altLang="en-US" b="1" dirty="0">
                <a:solidFill>
                  <a:srgbClr val="660066"/>
                </a:solidFill>
              </a:rPr>
              <a:t>（</a:t>
            </a:r>
            <a:r>
              <a:rPr lang="en-US" altLang="zh-CN" b="1" dirty="0">
                <a:solidFill>
                  <a:srgbClr val="660066"/>
                </a:solidFill>
              </a:rPr>
              <a:t>Data</a:t>
            </a:r>
            <a:r>
              <a:rPr lang="zh-CN" altLang="en-US" b="1" dirty="0">
                <a:solidFill>
                  <a:srgbClr val="660066"/>
                </a:solidFill>
              </a:rPr>
              <a:t>）</a:t>
            </a:r>
          </a:p>
          <a:p>
            <a:pPr lvl="1"/>
            <a:r>
              <a:rPr lang="en-US" altLang="zh-CN" b="1" dirty="0">
                <a:solidFill>
                  <a:srgbClr val="0000FF"/>
                </a:solidFill>
              </a:rPr>
              <a:t>64</a:t>
            </a:r>
            <a:r>
              <a:rPr lang="zh-CN" altLang="en-US" b="1" dirty="0">
                <a:solidFill>
                  <a:srgbClr val="0000FF"/>
                </a:solidFill>
              </a:rPr>
              <a:t>位双向数据信号</a:t>
            </a:r>
            <a:r>
              <a:rPr lang="zh-CN" altLang="en-US" b="1" dirty="0"/>
              <a:t>，通过存储总线与主存连接</a:t>
            </a:r>
          </a:p>
          <a:p>
            <a:pPr lvl="1"/>
            <a:r>
              <a:rPr lang="zh-CN" altLang="en-US" b="1" dirty="0" smtClean="0"/>
              <a:t>外部设备</a:t>
            </a:r>
            <a:r>
              <a:rPr lang="zh-CN" altLang="en-US" b="1" dirty="0"/>
              <a:t>采用</a:t>
            </a:r>
            <a:r>
              <a:rPr lang="en-US" altLang="zh-CN" b="1" dirty="0"/>
              <a:t>32</a:t>
            </a:r>
            <a:r>
              <a:rPr lang="zh-CN" altLang="en-US" b="1" dirty="0"/>
              <a:t>位数据信号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DP7</a:t>
            </a:r>
            <a:r>
              <a:rPr lang="zh-CN" altLang="en-US" b="1" dirty="0">
                <a:solidFill>
                  <a:srgbClr val="FF0000"/>
                </a:solidFill>
              </a:rPr>
              <a:t>～</a:t>
            </a:r>
            <a:r>
              <a:rPr lang="en-US" altLang="zh-CN" b="1" dirty="0">
                <a:solidFill>
                  <a:srgbClr val="FF0000"/>
                </a:solidFill>
              </a:rPr>
              <a:t>DP0</a:t>
            </a:r>
            <a:r>
              <a:rPr lang="zh-CN" altLang="en-US" b="1" dirty="0">
                <a:solidFill>
                  <a:srgbClr val="660066"/>
                </a:solidFill>
              </a:rPr>
              <a:t>（</a:t>
            </a:r>
            <a:r>
              <a:rPr lang="en-US" altLang="zh-CN" b="1" dirty="0">
                <a:solidFill>
                  <a:srgbClr val="660066"/>
                </a:solidFill>
              </a:rPr>
              <a:t>Data Parity</a:t>
            </a:r>
            <a:r>
              <a:rPr lang="zh-CN" altLang="en-US" b="1" dirty="0">
                <a:solidFill>
                  <a:srgbClr val="660066"/>
                </a:solidFill>
              </a:rPr>
              <a:t>）</a:t>
            </a:r>
          </a:p>
          <a:p>
            <a:pPr lvl="1"/>
            <a:r>
              <a:rPr lang="en-US" altLang="zh-CN" b="1" dirty="0">
                <a:solidFill>
                  <a:srgbClr val="0000FF"/>
                </a:solidFill>
              </a:rPr>
              <a:t>8</a:t>
            </a:r>
            <a:r>
              <a:rPr lang="zh-CN" altLang="en-US" b="1" dirty="0">
                <a:solidFill>
                  <a:srgbClr val="0000FF"/>
                </a:solidFill>
              </a:rPr>
              <a:t>个偶校验位信号</a:t>
            </a:r>
          </a:p>
          <a:p>
            <a:pPr lvl="1"/>
            <a:r>
              <a:rPr lang="zh-CN" altLang="en-US" b="1" dirty="0"/>
              <a:t>数据信号每</a:t>
            </a:r>
            <a:r>
              <a:rPr lang="en-US" altLang="zh-CN" b="1" dirty="0"/>
              <a:t>8</a:t>
            </a:r>
            <a:r>
              <a:rPr lang="zh-CN" altLang="en-US" b="1" dirty="0"/>
              <a:t>位（</a:t>
            </a:r>
            <a:r>
              <a:rPr lang="en-US" altLang="zh-CN" b="1" dirty="0"/>
              <a:t>1</a:t>
            </a:r>
            <a:r>
              <a:rPr lang="zh-CN" altLang="en-US" b="1" dirty="0"/>
              <a:t>个字节）有一个偶校验位</a:t>
            </a:r>
          </a:p>
          <a:p>
            <a:pPr lvl="1"/>
            <a:r>
              <a:rPr lang="zh-CN" altLang="en-US" b="1" dirty="0"/>
              <a:t>写数据时，处理器生成偶校验位输出</a:t>
            </a:r>
          </a:p>
          <a:p>
            <a:pPr lvl="1"/>
            <a:r>
              <a:rPr lang="zh-CN" altLang="en-US" b="1" dirty="0"/>
              <a:t>读数据时，处理器检查是否符合偶校验</a:t>
            </a:r>
          </a:p>
          <a:p>
            <a:pPr lvl="1"/>
            <a:r>
              <a:rPr lang="zh-CN" altLang="en-US" b="1" dirty="0"/>
              <a:t>校验错，校验检测</a:t>
            </a:r>
            <a:r>
              <a:rPr lang="en-US" altLang="zh-CN" b="1" dirty="0"/>
              <a:t>PCHK*</a:t>
            </a:r>
            <a:r>
              <a:rPr lang="zh-CN" altLang="en-US" b="1" dirty="0"/>
              <a:t>低有效</a:t>
            </a:r>
          </a:p>
          <a:p>
            <a:pPr lvl="1"/>
            <a:r>
              <a:rPr lang="zh-CN" altLang="en-US" b="1" dirty="0"/>
              <a:t>不配置校验位</a:t>
            </a:r>
            <a:r>
              <a:rPr lang="en-US" altLang="zh-CN" b="1" dirty="0"/>
              <a:t>,</a:t>
            </a:r>
            <a:r>
              <a:rPr lang="zh-CN" altLang="en-US" b="1" dirty="0"/>
              <a:t>使校验允许</a:t>
            </a:r>
            <a:r>
              <a:rPr lang="en-US" altLang="zh-CN" b="1" dirty="0"/>
              <a:t>PEN*</a:t>
            </a:r>
            <a:r>
              <a:rPr lang="zh-CN" altLang="en-US" b="1" dirty="0"/>
              <a:t>高无效</a:t>
            </a:r>
          </a:p>
        </p:txBody>
      </p:sp>
      <p:sp>
        <p:nvSpPr>
          <p:cNvPr id="502788" name="AutoShape 4"/>
          <p:cNvSpPr>
            <a:spLocks noChangeArrowheads="1"/>
          </p:cNvSpPr>
          <p:nvPr/>
        </p:nvSpPr>
        <p:spPr bwMode="auto">
          <a:xfrm>
            <a:off x="8328248" y="2132856"/>
            <a:ext cx="3456517" cy="1782688"/>
          </a:xfrm>
          <a:prstGeom prst="irregularSeal1">
            <a:avLst/>
          </a:prstGeom>
          <a:solidFill>
            <a:schemeClr val="accent1">
              <a:lumMod val="40000"/>
              <a:lumOff val="60000"/>
            </a:schemeClr>
          </a:solidFill>
          <a:ln w="9525" cap="rnd">
            <a:solidFill>
              <a:schemeClr val="tx1"/>
            </a:solidFill>
            <a:prstDash val="sysDot"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tx2"/>
                </a:solidFill>
                <a:ea typeface="宋体" panose="02010600030101010101" pitchFamily="2" charset="-122"/>
              </a:rPr>
              <a:t>无分时复用</a:t>
            </a:r>
          </a:p>
        </p:txBody>
      </p:sp>
      <p:sp>
        <p:nvSpPr>
          <p:cNvPr id="5" name="Text Box 54"/>
          <p:cNvSpPr txBox="1">
            <a:spLocks noChangeArrowheads="1"/>
          </p:cNvSpPr>
          <p:nvPr/>
        </p:nvSpPr>
        <p:spPr bwMode="gray">
          <a:xfrm>
            <a:off x="983432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数据信号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44624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2. </a:t>
            </a:r>
            <a:r>
              <a:rPr lang="zh-CN" altLang="en-US" dirty="0">
                <a:solidFill>
                  <a:schemeClr val="bg1"/>
                </a:solidFill>
              </a:rPr>
              <a:t>地址信号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2464" y="980728"/>
            <a:ext cx="10658152" cy="5638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A31</a:t>
            </a:r>
            <a:r>
              <a:rPr lang="zh-CN" altLang="en-US" b="1" dirty="0">
                <a:solidFill>
                  <a:srgbClr val="FF0000"/>
                </a:solidFill>
              </a:rPr>
              <a:t>～</a:t>
            </a:r>
            <a:r>
              <a:rPr lang="en-US" altLang="zh-CN" b="1" dirty="0">
                <a:solidFill>
                  <a:srgbClr val="FF0000"/>
                </a:solidFill>
              </a:rPr>
              <a:t>A3</a:t>
            </a:r>
            <a:r>
              <a:rPr lang="zh-CN" altLang="en-US" b="1" dirty="0">
                <a:solidFill>
                  <a:srgbClr val="660066"/>
                </a:solidFill>
              </a:rPr>
              <a:t>（</a:t>
            </a:r>
            <a:r>
              <a:rPr lang="en-US" altLang="zh-CN" b="1" dirty="0">
                <a:solidFill>
                  <a:srgbClr val="660066"/>
                </a:solidFill>
              </a:rPr>
              <a:t>Address</a:t>
            </a:r>
            <a:r>
              <a:rPr lang="zh-CN" altLang="en-US" b="1" dirty="0">
                <a:solidFill>
                  <a:srgbClr val="660066"/>
                </a:solidFill>
              </a:rPr>
              <a:t>）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/>
              <a:t>高</a:t>
            </a:r>
            <a:r>
              <a:rPr lang="en-US" altLang="zh-CN" b="1" dirty="0"/>
              <a:t>29</a:t>
            </a:r>
            <a:r>
              <a:rPr lang="zh-CN" altLang="en-US" b="1" dirty="0"/>
              <a:t>位</a:t>
            </a:r>
            <a:r>
              <a:rPr lang="zh-CN" altLang="en-US" b="1" dirty="0">
                <a:solidFill>
                  <a:schemeClr val="tx2"/>
                </a:solidFill>
              </a:rPr>
              <a:t>地址</a:t>
            </a:r>
            <a:r>
              <a:rPr lang="zh-CN" altLang="en-US" b="1" dirty="0" smtClean="0">
                <a:solidFill>
                  <a:schemeClr val="tx2"/>
                </a:solidFill>
              </a:rPr>
              <a:t>信号，</a:t>
            </a:r>
            <a:r>
              <a:rPr lang="zh-CN" altLang="en-US" b="1" dirty="0" smtClean="0">
                <a:solidFill>
                  <a:srgbClr val="0000FF"/>
                </a:solidFill>
              </a:rPr>
              <a:t>低</a:t>
            </a:r>
            <a:r>
              <a:rPr lang="en-US" altLang="zh-CN" b="1" dirty="0" smtClean="0">
                <a:solidFill>
                  <a:srgbClr val="0000FF"/>
                </a:solidFill>
              </a:rPr>
              <a:t>3</a:t>
            </a:r>
            <a:r>
              <a:rPr lang="zh-CN" altLang="en-US" b="1" dirty="0" smtClean="0">
                <a:solidFill>
                  <a:srgbClr val="0000FF"/>
                </a:solidFill>
              </a:rPr>
              <a:t>位地址信号</a:t>
            </a:r>
            <a:r>
              <a:rPr lang="en-US" altLang="zh-CN" b="1" dirty="0" smtClean="0">
                <a:solidFill>
                  <a:srgbClr val="0000FF"/>
                </a:solidFill>
              </a:rPr>
              <a:t>A2~A0</a:t>
            </a:r>
            <a:r>
              <a:rPr lang="zh-CN" altLang="en-US" b="1" dirty="0" smtClean="0">
                <a:solidFill>
                  <a:srgbClr val="0000FF"/>
                </a:solidFill>
              </a:rPr>
              <a:t>由字节允许信号产生</a:t>
            </a:r>
            <a:endParaRPr lang="zh-CN" altLang="en-US" b="1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BE7*</a:t>
            </a:r>
            <a:r>
              <a:rPr lang="zh-CN" altLang="en-US" b="1" dirty="0">
                <a:solidFill>
                  <a:srgbClr val="FF0000"/>
                </a:solidFill>
              </a:rPr>
              <a:t>～</a:t>
            </a:r>
            <a:r>
              <a:rPr lang="en-US" altLang="zh-CN" b="1" dirty="0">
                <a:solidFill>
                  <a:srgbClr val="FF0000"/>
                </a:solidFill>
              </a:rPr>
              <a:t>BE0*</a:t>
            </a:r>
            <a:r>
              <a:rPr lang="zh-CN" altLang="en-US" b="1" dirty="0">
                <a:solidFill>
                  <a:srgbClr val="660066"/>
                </a:solidFill>
              </a:rPr>
              <a:t>（</a:t>
            </a:r>
            <a:r>
              <a:rPr lang="en-US" altLang="zh-CN" b="1" dirty="0">
                <a:solidFill>
                  <a:srgbClr val="660066"/>
                </a:solidFill>
              </a:rPr>
              <a:t>Bank Enable</a:t>
            </a:r>
            <a:r>
              <a:rPr lang="zh-CN" altLang="en-US" b="1" dirty="0">
                <a:solidFill>
                  <a:srgbClr val="660066"/>
                </a:solidFill>
              </a:rPr>
              <a:t>）</a:t>
            </a:r>
          </a:p>
          <a:p>
            <a:pPr lvl="1">
              <a:lnSpc>
                <a:spcPct val="12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8</a:t>
            </a:r>
            <a:r>
              <a:rPr lang="zh-CN" altLang="en-US" b="1" dirty="0">
                <a:solidFill>
                  <a:srgbClr val="0000FF"/>
                </a:solidFill>
              </a:rPr>
              <a:t>个字节允许信号，译码产生</a:t>
            </a:r>
            <a:r>
              <a:rPr lang="en-US" altLang="zh-CN" b="1" dirty="0">
                <a:solidFill>
                  <a:srgbClr val="0000FF"/>
                </a:solidFill>
              </a:rPr>
              <a:t>A0</a:t>
            </a:r>
            <a:r>
              <a:rPr lang="zh-CN" altLang="en-US" b="1" dirty="0">
                <a:solidFill>
                  <a:srgbClr val="0000FF"/>
                </a:solidFill>
              </a:rPr>
              <a:t>～</a:t>
            </a:r>
            <a:r>
              <a:rPr lang="en-US" altLang="zh-CN" b="1" dirty="0">
                <a:solidFill>
                  <a:srgbClr val="0000FF"/>
                </a:solidFill>
              </a:rPr>
              <a:t>A2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/>
              <a:t>用于表示读写字节、字、双字或</a:t>
            </a:r>
            <a:r>
              <a:rPr lang="en-US" altLang="zh-CN" b="1" dirty="0"/>
              <a:t>4</a:t>
            </a:r>
            <a:r>
              <a:rPr lang="zh-CN" altLang="en-US" b="1" dirty="0"/>
              <a:t>字数据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AP</a:t>
            </a:r>
            <a:r>
              <a:rPr lang="zh-CN" altLang="en-US" b="1" dirty="0">
                <a:solidFill>
                  <a:srgbClr val="660066"/>
                </a:solidFill>
              </a:rPr>
              <a:t>（</a:t>
            </a:r>
            <a:r>
              <a:rPr lang="en-US" altLang="zh-CN" b="1" dirty="0">
                <a:solidFill>
                  <a:srgbClr val="660066"/>
                </a:solidFill>
              </a:rPr>
              <a:t>Address Parity</a:t>
            </a:r>
            <a:r>
              <a:rPr lang="zh-CN" altLang="en-US" b="1" dirty="0">
                <a:solidFill>
                  <a:srgbClr val="660066"/>
                </a:solidFill>
              </a:rPr>
              <a:t>）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/>
              <a:t>地址输出时，产生偶校验位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APCHK*</a:t>
            </a:r>
            <a:r>
              <a:rPr lang="zh-CN" altLang="en-US" b="1" dirty="0">
                <a:solidFill>
                  <a:srgbClr val="660066"/>
                </a:solidFill>
              </a:rPr>
              <a:t>（</a:t>
            </a:r>
            <a:r>
              <a:rPr lang="en-US" altLang="zh-CN" b="1" dirty="0">
                <a:solidFill>
                  <a:srgbClr val="660066"/>
                </a:solidFill>
              </a:rPr>
              <a:t>Address Parity Check</a:t>
            </a:r>
            <a:r>
              <a:rPr lang="zh-CN" altLang="en-US" b="1" dirty="0">
                <a:solidFill>
                  <a:srgbClr val="660066"/>
                </a:solidFill>
              </a:rPr>
              <a:t>）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/>
              <a:t>地址输入时，出现校验错，输出有效</a:t>
            </a:r>
          </a:p>
        </p:txBody>
      </p:sp>
      <p:sp>
        <p:nvSpPr>
          <p:cNvPr id="4" name="Text Box 54"/>
          <p:cNvSpPr txBox="1">
            <a:spLocks noChangeArrowheads="1"/>
          </p:cNvSpPr>
          <p:nvPr/>
        </p:nvSpPr>
        <p:spPr bwMode="gray">
          <a:xfrm>
            <a:off x="983432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地址信号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1052736"/>
            <a:ext cx="10802168" cy="17526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BE7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BE0*</a:t>
            </a:r>
            <a:r>
              <a:rPr lang="zh-CN" altLang="en-US" dirty="0">
                <a:solidFill>
                  <a:srgbClr val="66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solidFill>
                  <a:srgbClr val="660066"/>
                </a:solidFill>
                <a:latin typeface="微软雅黑" pitchFamily="34" charset="-122"/>
                <a:ea typeface="微软雅黑" pitchFamily="34" charset="-122"/>
              </a:rPr>
              <a:t>Bank Enable</a:t>
            </a:r>
            <a:r>
              <a:rPr lang="zh-CN" altLang="en-US" dirty="0">
                <a:solidFill>
                  <a:srgbClr val="6600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字节允许信号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，译码产生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A0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A2</a:t>
            </a: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用于表示读写字节、字、双字或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038452"/>
              </p:ext>
            </p:extLst>
          </p:nvPr>
        </p:nvGraphicFramePr>
        <p:xfrm>
          <a:off x="2711616" y="2857168"/>
          <a:ext cx="5688640" cy="333756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711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1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BE0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BE1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BE2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BE3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BE4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BE5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BE6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BE7</a:t>
                      </a:r>
                      <a:endParaRPr lang="zh-CN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b="1" dirty="0" smtClean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b="1" dirty="0" smtClean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b="1" dirty="0" smtClean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b="1" dirty="0" smtClean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b="1" dirty="0" smtClean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b="1" dirty="0" smtClean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819657"/>
              </p:ext>
            </p:extLst>
          </p:nvPr>
        </p:nvGraphicFramePr>
        <p:xfrm>
          <a:off x="8475692" y="2852936"/>
          <a:ext cx="3092916" cy="333756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0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A2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A1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A0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342084"/>
              </p:ext>
            </p:extLst>
          </p:nvPr>
        </p:nvGraphicFramePr>
        <p:xfrm>
          <a:off x="1021151" y="2857168"/>
          <a:ext cx="1546457" cy="3337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46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D0-D7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D8~D15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D16~D23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D24~D31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D32~D39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D40~D47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D48~D55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D56-D63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 Box 54"/>
          <p:cNvSpPr txBox="1">
            <a:spLocks noChangeArrowheads="1"/>
          </p:cNvSpPr>
          <p:nvPr/>
        </p:nvSpPr>
        <p:spPr bwMode="gray">
          <a:xfrm>
            <a:off x="983432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地址信号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68932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3. </a:t>
            </a:r>
            <a:r>
              <a:rPr lang="zh-CN" altLang="en-US" dirty="0">
                <a:solidFill>
                  <a:schemeClr val="bg1"/>
                </a:solidFill>
              </a:rPr>
              <a:t>读写控制信号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990600"/>
            <a:ext cx="10729192" cy="5715000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ADS*</a:t>
            </a:r>
            <a:r>
              <a:rPr lang="zh-CN" altLang="en-US" sz="2800" b="1" dirty="0">
                <a:solidFill>
                  <a:srgbClr val="660066"/>
                </a:solidFill>
              </a:rPr>
              <a:t>（</a:t>
            </a:r>
            <a:r>
              <a:rPr lang="en-US" altLang="zh-CN" sz="2800" b="1" dirty="0">
                <a:solidFill>
                  <a:srgbClr val="660066"/>
                </a:solidFill>
              </a:rPr>
              <a:t>Address Data Strobe</a:t>
            </a:r>
            <a:r>
              <a:rPr lang="zh-CN" altLang="en-US" sz="2800" b="1" dirty="0">
                <a:solidFill>
                  <a:srgbClr val="660066"/>
                </a:solidFill>
              </a:rPr>
              <a:t>）</a:t>
            </a:r>
          </a:p>
          <a:p>
            <a:pPr lvl="1"/>
            <a:r>
              <a:rPr lang="zh-CN" altLang="en-US" sz="2400" b="1" dirty="0">
                <a:solidFill>
                  <a:schemeClr val="tx2"/>
                </a:solidFill>
              </a:rPr>
              <a:t>地址数据选通信号</a:t>
            </a:r>
            <a:r>
              <a:rPr lang="zh-CN" altLang="en-US" sz="2400" b="1" dirty="0"/>
              <a:t>。低有效，指示总线周期开始</a:t>
            </a:r>
          </a:p>
          <a:p>
            <a:r>
              <a:rPr lang="en-US" altLang="zh-CN" sz="2800" b="1" dirty="0">
                <a:solidFill>
                  <a:srgbClr val="FF0000"/>
                </a:solidFill>
              </a:rPr>
              <a:t>M/IO*</a:t>
            </a:r>
            <a:r>
              <a:rPr lang="zh-CN" altLang="en-US" sz="2800" b="1" dirty="0">
                <a:solidFill>
                  <a:srgbClr val="660066"/>
                </a:solidFill>
              </a:rPr>
              <a:t>（</a:t>
            </a:r>
            <a:r>
              <a:rPr lang="en-US" altLang="zh-CN" sz="2800" b="1" dirty="0">
                <a:solidFill>
                  <a:srgbClr val="660066"/>
                </a:solidFill>
              </a:rPr>
              <a:t>Memory/Input Output</a:t>
            </a:r>
            <a:r>
              <a:rPr lang="zh-CN" altLang="en-US" sz="2800" b="1" dirty="0">
                <a:solidFill>
                  <a:srgbClr val="660066"/>
                </a:solidFill>
              </a:rPr>
              <a:t>）</a:t>
            </a:r>
          </a:p>
          <a:p>
            <a:pPr lvl="1"/>
            <a:r>
              <a:rPr lang="zh-CN" altLang="en-US" sz="2400" b="1" dirty="0">
                <a:solidFill>
                  <a:schemeClr val="tx2"/>
                </a:solidFill>
              </a:rPr>
              <a:t>存储器或</a:t>
            </a:r>
            <a:r>
              <a:rPr lang="en-US" altLang="zh-CN" sz="2400" b="1" dirty="0">
                <a:solidFill>
                  <a:schemeClr val="tx2"/>
                </a:solidFill>
              </a:rPr>
              <a:t>I/O</a:t>
            </a:r>
            <a:r>
              <a:rPr lang="zh-CN" altLang="en-US" sz="2400" b="1" dirty="0">
                <a:solidFill>
                  <a:schemeClr val="tx2"/>
                </a:solidFill>
              </a:rPr>
              <a:t>操作信号</a:t>
            </a:r>
          </a:p>
          <a:p>
            <a:r>
              <a:rPr lang="en-US" altLang="zh-CN" sz="2800" b="1" dirty="0">
                <a:solidFill>
                  <a:srgbClr val="FF0000"/>
                </a:solidFill>
              </a:rPr>
              <a:t>D/C*</a:t>
            </a:r>
            <a:r>
              <a:rPr lang="zh-CN" altLang="en-US" sz="2800" b="1" dirty="0">
                <a:solidFill>
                  <a:srgbClr val="660066"/>
                </a:solidFill>
              </a:rPr>
              <a:t>（</a:t>
            </a:r>
            <a:r>
              <a:rPr lang="en-US" altLang="zh-CN" sz="2800" b="1" dirty="0">
                <a:solidFill>
                  <a:srgbClr val="660066"/>
                </a:solidFill>
              </a:rPr>
              <a:t>Data/Control</a:t>
            </a:r>
            <a:r>
              <a:rPr lang="zh-CN" altLang="en-US" sz="2800" b="1" dirty="0">
                <a:solidFill>
                  <a:srgbClr val="660066"/>
                </a:solidFill>
              </a:rPr>
              <a:t>）</a:t>
            </a:r>
          </a:p>
          <a:p>
            <a:pPr lvl="1"/>
            <a:r>
              <a:rPr lang="zh-CN" altLang="en-US" sz="2400" b="1" dirty="0">
                <a:solidFill>
                  <a:schemeClr val="tx2"/>
                </a:solidFill>
              </a:rPr>
              <a:t>数据或控制信号</a:t>
            </a:r>
          </a:p>
          <a:p>
            <a:pPr lvl="1"/>
            <a:r>
              <a:rPr lang="zh-CN" altLang="en-US" sz="2400" b="1" dirty="0"/>
              <a:t>为高，数据存取；为低读取代码、中断响应等</a:t>
            </a:r>
          </a:p>
          <a:p>
            <a:r>
              <a:rPr lang="en-US" altLang="zh-CN" sz="2800" b="1" dirty="0">
                <a:solidFill>
                  <a:srgbClr val="FF0000"/>
                </a:solidFill>
              </a:rPr>
              <a:t>W/R*</a:t>
            </a:r>
            <a:r>
              <a:rPr lang="zh-CN" altLang="en-US" sz="2800" b="1" dirty="0">
                <a:solidFill>
                  <a:srgbClr val="660066"/>
                </a:solidFill>
              </a:rPr>
              <a:t>（</a:t>
            </a:r>
            <a:r>
              <a:rPr lang="en-US" altLang="zh-CN" sz="2800" b="1" dirty="0">
                <a:solidFill>
                  <a:srgbClr val="660066"/>
                </a:solidFill>
              </a:rPr>
              <a:t>Write/Read</a:t>
            </a:r>
            <a:r>
              <a:rPr lang="zh-CN" altLang="en-US" sz="2800" b="1" dirty="0">
                <a:solidFill>
                  <a:srgbClr val="660066"/>
                </a:solidFill>
              </a:rPr>
              <a:t>）</a:t>
            </a:r>
          </a:p>
          <a:p>
            <a:pPr lvl="1"/>
            <a:r>
              <a:rPr lang="zh-CN" altLang="en-US" sz="2400" b="1" dirty="0">
                <a:solidFill>
                  <a:schemeClr val="tx2"/>
                </a:solidFill>
              </a:rPr>
              <a:t>写或读信号</a:t>
            </a:r>
            <a:r>
              <a:rPr lang="zh-CN" altLang="en-US" sz="2400" b="1" dirty="0"/>
              <a:t>。写入为高，读取为低</a:t>
            </a:r>
          </a:p>
          <a:p>
            <a:r>
              <a:rPr lang="en-US" altLang="zh-CN" sz="2800" b="1" dirty="0">
                <a:solidFill>
                  <a:srgbClr val="FF0000"/>
                </a:solidFill>
              </a:rPr>
              <a:t>BRDY*</a:t>
            </a:r>
            <a:r>
              <a:rPr lang="zh-CN" altLang="en-US" sz="2800" b="1" dirty="0">
                <a:solidFill>
                  <a:srgbClr val="660066"/>
                </a:solidFill>
              </a:rPr>
              <a:t>（</a:t>
            </a:r>
            <a:r>
              <a:rPr lang="en-US" altLang="zh-CN" sz="2800" b="1" dirty="0">
                <a:solidFill>
                  <a:srgbClr val="660066"/>
                </a:solidFill>
              </a:rPr>
              <a:t>Burst Ready</a:t>
            </a:r>
            <a:r>
              <a:rPr lang="zh-CN" altLang="en-US" sz="2800" b="1" dirty="0">
                <a:solidFill>
                  <a:srgbClr val="660066"/>
                </a:solidFill>
              </a:rPr>
              <a:t>）</a:t>
            </a:r>
          </a:p>
          <a:p>
            <a:pPr lvl="1"/>
            <a:r>
              <a:rPr lang="zh-CN" altLang="en-US" sz="2400" b="1" dirty="0">
                <a:solidFill>
                  <a:srgbClr val="FF0000"/>
                </a:solidFill>
              </a:rPr>
              <a:t>猝发准备好输入信号</a:t>
            </a:r>
          </a:p>
          <a:p>
            <a:pPr lvl="1"/>
            <a:r>
              <a:rPr lang="zh-CN" altLang="en-US" sz="2400" b="1" dirty="0"/>
              <a:t>用于在总线周期中插入等待状态</a:t>
            </a:r>
          </a:p>
        </p:txBody>
      </p:sp>
      <p:sp>
        <p:nvSpPr>
          <p:cNvPr id="4" name="Text Box 54"/>
          <p:cNvSpPr txBox="1">
            <a:spLocks noChangeArrowheads="1"/>
          </p:cNvSpPr>
          <p:nvPr/>
        </p:nvSpPr>
        <p:spPr bwMode="gray">
          <a:xfrm>
            <a:off x="983432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读写控制信号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44624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5.4.2 </a:t>
            </a:r>
            <a:r>
              <a:rPr lang="zh-CN" altLang="en-US" dirty="0">
                <a:solidFill>
                  <a:schemeClr val="bg1"/>
                </a:solidFill>
              </a:rPr>
              <a:t>总线周期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1052736"/>
            <a:ext cx="10801200" cy="4419600"/>
          </a:xfrm>
        </p:spPr>
        <p:txBody>
          <a:bodyPr/>
          <a:lstStyle/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分时复用地址总线和数据总线，需要先传送地址后传送数据，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一个总线周期需要</a:t>
            </a: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个时钟周期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80286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及以后的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80x86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处理器将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地址总线和数据总线分开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，地址放置于地址总线、数据放置于数据总线，这样可以加快传输速率。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对角圆角矩形 3"/>
          <p:cNvSpPr/>
          <p:nvPr/>
        </p:nvSpPr>
        <p:spPr>
          <a:xfrm>
            <a:off x="952464" y="71414"/>
            <a:ext cx="5719600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5.4.2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总线周期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44624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5.4.2 </a:t>
            </a:r>
            <a:r>
              <a:rPr lang="zh-CN" altLang="en-US" dirty="0">
                <a:solidFill>
                  <a:schemeClr val="bg1"/>
                </a:solidFill>
              </a:rPr>
              <a:t>总线周期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980728"/>
            <a:ext cx="10945216" cy="5562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Pentium</a:t>
            </a:r>
            <a:r>
              <a:rPr lang="zh-CN" altLang="en-US" b="1" dirty="0" smtClean="0"/>
              <a:t>的基本</a:t>
            </a:r>
            <a:r>
              <a:rPr lang="zh-CN" altLang="en-US" b="1" dirty="0"/>
              <a:t>非流水线总线周期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由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个时钟</a:t>
            </a:r>
            <a:r>
              <a:rPr lang="zh-CN" altLang="en-US" b="1" dirty="0" smtClean="0">
                <a:solidFill>
                  <a:srgbClr val="FF0000"/>
                </a:solidFill>
              </a:rPr>
              <a:t>周期 </a:t>
            </a:r>
            <a:r>
              <a:rPr lang="en-US" altLang="zh-CN" b="1" dirty="0" smtClean="0">
                <a:solidFill>
                  <a:srgbClr val="FF0000"/>
                </a:solidFill>
              </a:rPr>
              <a:t>T1 </a:t>
            </a:r>
            <a:r>
              <a:rPr lang="zh-CN" altLang="en-US" b="1" dirty="0" smtClean="0">
                <a:solidFill>
                  <a:srgbClr val="FF0000"/>
                </a:solidFill>
              </a:rPr>
              <a:t>和 </a:t>
            </a:r>
            <a:r>
              <a:rPr lang="en-US" altLang="zh-CN" b="1" dirty="0" smtClean="0">
                <a:solidFill>
                  <a:srgbClr val="FF0000"/>
                </a:solidFill>
              </a:rPr>
              <a:t>T2 </a:t>
            </a:r>
            <a:r>
              <a:rPr lang="zh-CN" altLang="en-US" b="1" dirty="0" smtClean="0">
                <a:solidFill>
                  <a:srgbClr val="FF0000"/>
                </a:solidFill>
              </a:rPr>
              <a:t>组成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b="1" dirty="0"/>
              <a:t>T1</a:t>
            </a:r>
            <a:r>
              <a:rPr lang="zh-CN" altLang="en-US" b="1" dirty="0"/>
              <a:t>周期：发出地址信号、控制信号等</a:t>
            </a:r>
          </a:p>
          <a:p>
            <a:pPr lvl="1">
              <a:lnSpc>
                <a:spcPct val="120000"/>
              </a:lnSpc>
            </a:pPr>
            <a:r>
              <a:rPr lang="en-US" altLang="zh-CN" b="1" dirty="0"/>
              <a:t>T2</a:t>
            </a:r>
            <a:r>
              <a:rPr lang="zh-CN" altLang="en-US" b="1" dirty="0"/>
              <a:t>周期：进行数据传送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/>
              <a:t>Pentium</a:t>
            </a:r>
            <a:r>
              <a:rPr lang="zh-CN" altLang="en-US" b="1" dirty="0" smtClean="0"/>
              <a:t>还支持</a:t>
            </a:r>
            <a:r>
              <a:rPr lang="zh-CN" altLang="en-US" b="1" dirty="0" smtClean="0">
                <a:solidFill>
                  <a:srgbClr val="FF0000"/>
                </a:solidFill>
              </a:rPr>
              <a:t>猝发</a:t>
            </a:r>
            <a:r>
              <a:rPr lang="zh-CN" altLang="en-US" b="1" dirty="0">
                <a:solidFill>
                  <a:srgbClr val="FF0000"/>
                </a:solidFill>
              </a:rPr>
              <a:t>传送</a:t>
            </a:r>
            <a:r>
              <a:rPr lang="zh-CN" altLang="en-US" b="1" dirty="0"/>
              <a:t>总线周期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 smtClean="0"/>
              <a:t>能够更加快速地读取存储器中的数据或代码。</a:t>
            </a:r>
            <a:endParaRPr lang="en-US" altLang="zh-CN" b="1" dirty="0" smtClean="0"/>
          </a:p>
          <a:p>
            <a:pPr lvl="1">
              <a:lnSpc>
                <a:spcPct val="120000"/>
              </a:lnSpc>
            </a:pPr>
            <a:r>
              <a:rPr lang="zh-CN" altLang="en-US" b="1" dirty="0" smtClean="0"/>
              <a:t>猝发传送是从</a:t>
            </a:r>
            <a:r>
              <a:rPr lang="zh-CN" altLang="en-US" b="1" dirty="0"/>
              <a:t>连续的存储单元中获取数据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/>
              <a:t>在</a:t>
            </a:r>
            <a:r>
              <a:rPr lang="en-US" altLang="zh-CN" b="1" dirty="0"/>
              <a:t>T1</a:t>
            </a:r>
            <a:r>
              <a:rPr lang="zh-CN" altLang="en-US" b="1" dirty="0"/>
              <a:t>周期提供首个单元的</a:t>
            </a:r>
            <a:r>
              <a:rPr lang="zh-CN" altLang="en-US" b="1" dirty="0" smtClean="0"/>
              <a:t>地址，接着</a:t>
            </a:r>
            <a:r>
              <a:rPr lang="en-US" altLang="zh-CN" b="1" dirty="0"/>
              <a:t>4</a:t>
            </a:r>
            <a:r>
              <a:rPr lang="zh-CN" altLang="en-US" b="1" dirty="0"/>
              <a:t>个</a:t>
            </a:r>
            <a:r>
              <a:rPr lang="en-US" altLang="zh-CN" b="1" dirty="0"/>
              <a:t>T2</a:t>
            </a:r>
            <a:r>
              <a:rPr lang="zh-CN" altLang="en-US" b="1" dirty="0"/>
              <a:t>周期读取</a:t>
            </a:r>
            <a:r>
              <a:rPr lang="en-US" altLang="zh-CN" b="1" dirty="0"/>
              <a:t>4</a:t>
            </a:r>
            <a:r>
              <a:rPr lang="zh-CN" altLang="en-US" b="1" dirty="0"/>
              <a:t>个</a:t>
            </a:r>
            <a:r>
              <a:rPr lang="en-US" altLang="zh-CN" b="1" dirty="0"/>
              <a:t>64</a:t>
            </a:r>
            <a:r>
              <a:rPr lang="zh-CN" altLang="en-US" b="1" dirty="0"/>
              <a:t>位数据</a:t>
            </a:r>
          </a:p>
          <a:p>
            <a:pPr lvl="1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2-1-1-1</a:t>
            </a:r>
            <a:r>
              <a:rPr lang="zh-CN" altLang="en-US" b="1" dirty="0">
                <a:solidFill>
                  <a:srgbClr val="FF0000"/>
                </a:solidFill>
              </a:rPr>
              <a:t>猝发传送：</a:t>
            </a:r>
            <a:r>
              <a:rPr lang="en-US" altLang="zh-CN" b="1" dirty="0">
                <a:solidFill>
                  <a:srgbClr val="FF0000"/>
                </a:solidFill>
              </a:rPr>
              <a:t>5</a:t>
            </a:r>
            <a:r>
              <a:rPr lang="zh-CN" altLang="en-US" b="1" dirty="0">
                <a:solidFill>
                  <a:srgbClr val="FF0000"/>
                </a:solidFill>
              </a:rPr>
              <a:t>个时钟</a:t>
            </a:r>
            <a:r>
              <a:rPr lang="en-US" altLang="zh-CN" b="1" dirty="0">
                <a:solidFill>
                  <a:srgbClr val="FF0000"/>
                </a:solidFill>
              </a:rPr>
              <a:t>32</a:t>
            </a:r>
            <a:r>
              <a:rPr lang="zh-CN" altLang="en-US" b="1" dirty="0">
                <a:solidFill>
                  <a:srgbClr val="FF0000"/>
                </a:solidFill>
              </a:rPr>
              <a:t>字节数据传输</a:t>
            </a:r>
          </a:p>
        </p:txBody>
      </p:sp>
      <p:sp>
        <p:nvSpPr>
          <p:cNvPr id="4" name="对角圆角矩形 3"/>
          <p:cNvSpPr/>
          <p:nvPr/>
        </p:nvSpPr>
        <p:spPr>
          <a:xfrm>
            <a:off x="952464" y="71414"/>
            <a:ext cx="5719600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5.4.2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总线周期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Pentium</a:t>
            </a:r>
            <a:r>
              <a:rPr lang="zh-CN" altLang="en-US"/>
              <a:t>的总线周期</a:t>
            </a:r>
          </a:p>
        </p:txBody>
      </p:sp>
      <p:pic>
        <p:nvPicPr>
          <p:cNvPr id="532485" name="Picture 5" descr="fig050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122691"/>
            <a:ext cx="11377264" cy="489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991257" y="137806"/>
            <a:ext cx="10363200" cy="626898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dirty="0" smtClean="0">
                <a:solidFill>
                  <a:schemeClr val="bg1"/>
                </a:solidFill>
              </a:rPr>
              <a:t>Pentium</a:t>
            </a:r>
            <a:r>
              <a:rPr lang="zh-CN" altLang="en-US" sz="3600" dirty="0" smtClean="0">
                <a:solidFill>
                  <a:schemeClr val="bg1"/>
                </a:solidFill>
              </a:rPr>
              <a:t>的总线周期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Text Box 54"/>
          <p:cNvSpPr txBox="1">
            <a:spLocks noChangeArrowheads="1"/>
          </p:cNvSpPr>
          <p:nvPr/>
        </p:nvSpPr>
        <p:spPr bwMode="gray">
          <a:xfrm>
            <a:off x="1055440" y="128826"/>
            <a:ext cx="10585176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Pentium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的总线周期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2"/>
          <p:cNvSpPr>
            <a:spLocks noChangeArrowheads="1"/>
          </p:cNvSpPr>
          <p:nvPr/>
        </p:nvSpPr>
        <p:spPr bwMode="auto">
          <a:xfrm>
            <a:off x="3645973" y="792288"/>
            <a:ext cx="4593167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rgbClr val="4A291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主要内容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738944" y="3356768"/>
            <a:ext cx="5143536" cy="158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6"/>
          <p:cNvSpPr txBox="1"/>
          <p:nvPr/>
        </p:nvSpPr>
        <p:spPr>
          <a:xfrm>
            <a:off x="4225296" y="2291695"/>
            <a:ext cx="38343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en-US" sz="3600" b="1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基金资助概况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Box 10"/>
          <p:cNvSpPr txBox="1"/>
          <p:nvPr/>
        </p:nvSpPr>
        <p:spPr>
          <a:xfrm>
            <a:off x="4215166" y="2297715"/>
            <a:ext cx="526521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一、总线技术</a:t>
            </a:r>
            <a:endParaRPr lang="zh-CN" altLang="en-US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381356" y="1689436"/>
            <a:ext cx="6963116" cy="113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0"/>
          <p:cNvSpPr txBox="1"/>
          <p:nvPr/>
        </p:nvSpPr>
        <p:spPr>
          <a:xfrm>
            <a:off x="4225296" y="3573016"/>
            <a:ext cx="5831144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二、</a:t>
            </a:r>
            <a:r>
              <a:rPr lang="en-US" altLang="zh-CN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80X86</a:t>
            </a:r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的引脚及时序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4225296" y="4747210"/>
            <a:ext cx="53990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三、微机系统总线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22" y="1500174"/>
            <a:ext cx="2757488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522" y="3786189"/>
            <a:ext cx="2725574" cy="173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med" advClick="0" advTm="0">
    <p:split orient="vert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2"/>
          <p:cNvSpPr>
            <a:spLocks noChangeArrowheads="1"/>
          </p:cNvSpPr>
          <p:nvPr/>
        </p:nvSpPr>
        <p:spPr bwMode="auto">
          <a:xfrm>
            <a:off x="3645973" y="792288"/>
            <a:ext cx="4593167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rgbClr val="4A291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主要内容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738944" y="3356768"/>
            <a:ext cx="5143536" cy="158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对角圆角矩形 72"/>
          <p:cNvSpPr/>
          <p:nvPr/>
        </p:nvSpPr>
        <p:spPr>
          <a:xfrm>
            <a:off x="3667108" y="4646296"/>
            <a:ext cx="6533348" cy="87093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381356" y="1689436"/>
            <a:ext cx="6963116" cy="113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0"/>
          <p:cNvSpPr txBox="1"/>
          <p:nvPr/>
        </p:nvSpPr>
        <p:spPr>
          <a:xfrm>
            <a:off x="4225296" y="3573016"/>
            <a:ext cx="611917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二、</a:t>
            </a:r>
            <a:r>
              <a:rPr lang="en-US" altLang="zh-CN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80X86</a:t>
            </a:r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的引脚及时序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4225296" y="4747210"/>
            <a:ext cx="561512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三、微机系统总线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4215166" y="2297715"/>
            <a:ext cx="5193202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一、总线技术</a:t>
            </a:r>
            <a:endParaRPr lang="zh-CN" altLang="en-US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22" y="1500174"/>
            <a:ext cx="2757488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522" y="3786189"/>
            <a:ext cx="2725574" cy="173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44624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5.5 </a:t>
            </a:r>
            <a:r>
              <a:rPr lang="zh-CN" altLang="en-US" dirty="0">
                <a:solidFill>
                  <a:schemeClr val="bg1"/>
                </a:solidFill>
              </a:rPr>
              <a:t>微机系统总线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1030560"/>
            <a:ext cx="10874176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1" dirty="0" smtClean="0"/>
              <a:t>随着微机的广泛应用，各种</a:t>
            </a:r>
            <a:r>
              <a:rPr lang="zh-CN" altLang="en-US" b="1" dirty="0"/>
              <a:t>内、外总线</a:t>
            </a:r>
            <a:r>
              <a:rPr lang="zh-CN" altLang="en-US" b="1" dirty="0" smtClean="0"/>
              <a:t>标准层出不穷</a:t>
            </a:r>
            <a:endParaRPr lang="zh-CN" altLang="en-US" b="1" dirty="0"/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S-100</a:t>
            </a:r>
            <a:r>
              <a:rPr lang="zh-CN" altLang="en-US" b="1" dirty="0">
                <a:solidFill>
                  <a:srgbClr val="0000FF"/>
                </a:solidFill>
              </a:rPr>
              <a:t>总线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/>
              <a:t>第一个标准化的微机总线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/>
              <a:t>美国</a:t>
            </a:r>
            <a:r>
              <a:rPr lang="en-US" altLang="zh-CN" b="1" dirty="0"/>
              <a:t>MITS</a:t>
            </a:r>
            <a:r>
              <a:rPr lang="zh-CN" altLang="en-US" b="1" dirty="0"/>
              <a:t>公司于</a:t>
            </a:r>
            <a:r>
              <a:rPr lang="en-US" altLang="zh-CN" b="1" dirty="0"/>
              <a:t>1975</a:t>
            </a:r>
            <a:r>
              <a:rPr lang="zh-CN" altLang="en-US" b="1" dirty="0"/>
              <a:t>年提出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/>
              <a:t>使用</a:t>
            </a:r>
            <a:r>
              <a:rPr lang="en-US" altLang="zh-CN" b="1" dirty="0"/>
              <a:t>100</a:t>
            </a:r>
            <a:r>
              <a:rPr lang="zh-CN" altLang="en-US" b="1" dirty="0"/>
              <a:t>根信号线，后成为</a:t>
            </a:r>
            <a:r>
              <a:rPr lang="en-US" altLang="zh-CN" b="1" dirty="0"/>
              <a:t>IEEE 696</a:t>
            </a:r>
            <a:r>
              <a:rPr lang="zh-CN" altLang="en-US" b="1" dirty="0"/>
              <a:t>总线标准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STD</a:t>
            </a:r>
            <a:r>
              <a:rPr lang="zh-CN" altLang="en-US" b="1" dirty="0">
                <a:solidFill>
                  <a:srgbClr val="0000FF"/>
                </a:solidFill>
              </a:rPr>
              <a:t>总线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/>
              <a:t>美国</a:t>
            </a:r>
            <a:r>
              <a:rPr lang="en-US" altLang="zh-CN" b="1" dirty="0"/>
              <a:t>Pro-log</a:t>
            </a:r>
            <a:r>
              <a:rPr lang="zh-CN" altLang="en-US" b="1" dirty="0"/>
              <a:t>公司于</a:t>
            </a:r>
            <a:r>
              <a:rPr lang="en-US" altLang="zh-CN" b="1" dirty="0"/>
              <a:t>1978</a:t>
            </a:r>
            <a:r>
              <a:rPr lang="zh-CN" altLang="en-US" b="1" dirty="0"/>
              <a:t>年推出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/>
              <a:t>面向工业控制领域的总线标准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/>
              <a:t>1987</a:t>
            </a:r>
            <a:r>
              <a:rPr lang="zh-CN" altLang="en-US" b="1" dirty="0"/>
              <a:t>年</a:t>
            </a:r>
            <a:r>
              <a:rPr lang="en-US" altLang="zh-CN" b="1" dirty="0"/>
              <a:t>STD</a:t>
            </a:r>
            <a:r>
              <a:rPr lang="zh-CN" altLang="en-US" b="1" dirty="0"/>
              <a:t>被确定为</a:t>
            </a:r>
            <a:r>
              <a:rPr lang="en-US" altLang="zh-CN" b="1" dirty="0"/>
              <a:t>IEEE 961</a:t>
            </a:r>
            <a:r>
              <a:rPr lang="zh-CN" altLang="en-US" b="1" dirty="0"/>
              <a:t>标准</a:t>
            </a:r>
          </a:p>
        </p:txBody>
      </p:sp>
      <p:sp>
        <p:nvSpPr>
          <p:cNvPr id="4" name="对角圆角矩形 3"/>
          <p:cNvSpPr/>
          <p:nvPr/>
        </p:nvSpPr>
        <p:spPr>
          <a:xfrm>
            <a:off x="952464" y="71414"/>
            <a:ext cx="6799720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5.5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微机系统总线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71464" y="0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5.1.1 </a:t>
            </a:r>
            <a:r>
              <a:rPr lang="zh-CN" altLang="en-US" dirty="0">
                <a:solidFill>
                  <a:schemeClr val="bg1"/>
                </a:solidFill>
              </a:rPr>
              <a:t>总线类型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07368" y="785770"/>
            <a:ext cx="11665296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Ø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2800" b="1" kern="1200">
                <a:solidFill>
                  <a:srgbClr val="193C7D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Blip>
                <a:blip r:embed="rId4"/>
              </a:buBlip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?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外总线：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	微机系统之间以及微机系统与外部设备之间，主要用于设备级互连。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并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行总线</a:t>
            </a:r>
            <a:endParaRPr lang="en-US" altLang="zh-CN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并行通信传输中有多个数据位，同时在两个设备之间传输。发送设备将这些数据位通过对应的数据线传送给接受设备。接受设备可同时接收这些数据，不需要做任何变换就可以直接使用。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串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行总线</a:t>
            </a:r>
            <a:endParaRPr lang="en-US" altLang="zh-CN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</a:rPr>
              <a:t>发送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方需要将多位数据按二进制位的顺序在一个数据上逐位发送，接收方则逐位接收后再合并为一个多位数据。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" name="对角圆角矩形 3"/>
          <p:cNvSpPr/>
          <p:nvPr/>
        </p:nvSpPr>
        <p:spPr>
          <a:xfrm>
            <a:off x="952464" y="71414"/>
            <a:ext cx="5719600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5.1.1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总线类型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293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-3076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5.5.1 PC</a:t>
            </a:r>
            <a:r>
              <a:rPr lang="zh-CN" altLang="en-US" dirty="0">
                <a:solidFill>
                  <a:schemeClr val="bg1"/>
                </a:solidFill>
              </a:rPr>
              <a:t>机总线的发展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990600"/>
            <a:ext cx="10729192" cy="5638800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00FF"/>
                </a:solidFill>
              </a:rPr>
              <a:t>16</a:t>
            </a:r>
            <a:r>
              <a:rPr lang="zh-CN" altLang="en-US" sz="2800" b="1" dirty="0">
                <a:solidFill>
                  <a:srgbClr val="0000FF"/>
                </a:solidFill>
              </a:rPr>
              <a:t>位</a:t>
            </a:r>
            <a:r>
              <a:rPr lang="en-US" altLang="zh-CN" sz="2800" b="1" dirty="0">
                <a:solidFill>
                  <a:srgbClr val="0000FF"/>
                </a:solidFill>
              </a:rPr>
              <a:t>PC</a:t>
            </a:r>
            <a:r>
              <a:rPr lang="zh-CN" altLang="en-US" sz="2800" b="1" dirty="0">
                <a:solidFill>
                  <a:srgbClr val="0000FF"/>
                </a:solidFill>
              </a:rPr>
              <a:t>机：</a:t>
            </a:r>
            <a:r>
              <a:rPr lang="zh-CN" altLang="en-US" sz="2800" b="1" dirty="0"/>
              <a:t>单总线结构</a:t>
            </a:r>
          </a:p>
          <a:p>
            <a:pPr lvl="1"/>
            <a:r>
              <a:rPr lang="en-US" altLang="zh-CN" sz="2400" b="1" dirty="0"/>
              <a:t>IBM PC</a:t>
            </a:r>
            <a:r>
              <a:rPr lang="zh-CN" altLang="en-US" sz="2400" b="1" dirty="0"/>
              <a:t>机和</a:t>
            </a:r>
            <a:r>
              <a:rPr lang="en-US" altLang="zh-CN" sz="2400" b="1" dirty="0"/>
              <a:t>IBM PC/XT</a:t>
            </a:r>
            <a:r>
              <a:rPr lang="zh-CN" altLang="en-US" sz="2400" b="1" dirty="0"/>
              <a:t>机的</a:t>
            </a:r>
            <a:r>
              <a:rPr lang="en-US" altLang="zh-CN" sz="2400" b="1" dirty="0">
                <a:solidFill>
                  <a:srgbClr val="FF0000"/>
                </a:solidFill>
              </a:rPr>
              <a:t>IBM PC</a:t>
            </a:r>
            <a:r>
              <a:rPr lang="zh-CN" altLang="en-US" sz="2400" b="1" dirty="0">
                <a:solidFill>
                  <a:srgbClr val="FF0000"/>
                </a:solidFill>
              </a:rPr>
              <a:t>总线</a:t>
            </a:r>
          </a:p>
          <a:p>
            <a:pPr lvl="1"/>
            <a:r>
              <a:rPr lang="en-US" altLang="zh-CN" sz="2400" b="1" dirty="0"/>
              <a:t>IBM PC/XT</a:t>
            </a:r>
            <a:r>
              <a:rPr lang="zh-CN" altLang="en-US" sz="2400" b="1" dirty="0"/>
              <a:t>机的</a:t>
            </a:r>
            <a:r>
              <a:rPr lang="en-US" altLang="zh-CN" sz="2400" b="1" dirty="0"/>
              <a:t>IBM AT</a:t>
            </a:r>
            <a:r>
              <a:rPr lang="zh-CN" altLang="en-US" sz="2400" b="1" dirty="0"/>
              <a:t>总线，即</a:t>
            </a:r>
            <a:r>
              <a:rPr lang="en-US" altLang="zh-CN" sz="2400" b="1" dirty="0">
                <a:solidFill>
                  <a:srgbClr val="FF0000"/>
                </a:solidFill>
              </a:rPr>
              <a:t>ISA</a:t>
            </a:r>
            <a:r>
              <a:rPr lang="zh-CN" altLang="en-US" sz="2400" b="1" dirty="0">
                <a:solidFill>
                  <a:srgbClr val="FF0000"/>
                </a:solidFill>
              </a:rPr>
              <a:t>总线</a:t>
            </a:r>
          </a:p>
          <a:p>
            <a:r>
              <a:rPr lang="zh-CN" altLang="en-US" sz="2800" b="1" dirty="0">
                <a:solidFill>
                  <a:srgbClr val="0000FF"/>
                </a:solidFill>
              </a:rPr>
              <a:t>早期</a:t>
            </a:r>
            <a:r>
              <a:rPr lang="en-US" altLang="zh-CN" sz="2800" b="1" dirty="0">
                <a:solidFill>
                  <a:srgbClr val="0000FF"/>
                </a:solidFill>
              </a:rPr>
              <a:t>32</a:t>
            </a:r>
            <a:r>
              <a:rPr lang="zh-CN" altLang="en-US" sz="2800" b="1" dirty="0">
                <a:solidFill>
                  <a:srgbClr val="0000FF"/>
                </a:solidFill>
              </a:rPr>
              <a:t>位</a:t>
            </a:r>
            <a:r>
              <a:rPr lang="en-US" altLang="zh-CN" sz="2800" b="1" dirty="0">
                <a:solidFill>
                  <a:srgbClr val="0000FF"/>
                </a:solidFill>
              </a:rPr>
              <a:t>PC</a:t>
            </a:r>
            <a:r>
              <a:rPr lang="zh-CN" altLang="en-US" sz="2800" b="1" dirty="0">
                <a:solidFill>
                  <a:srgbClr val="0000FF"/>
                </a:solidFill>
              </a:rPr>
              <a:t>机</a:t>
            </a:r>
            <a:endParaRPr lang="zh-CN" altLang="en-US" sz="2800" b="1" dirty="0"/>
          </a:p>
          <a:p>
            <a:pPr lvl="1"/>
            <a:r>
              <a:rPr lang="zh-CN" altLang="en-US" sz="2400" b="1" dirty="0" smtClean="0"/>
              <a:t>推出了与</a:t>
            </a:r>
            <a:r>
              <a:rPr lang="en-US" altLang="zh-CN" sz="2400" b="1" dirty="0"/>
              <a:t>MCA</a:t>
            </a:r>
            <a:r>
              <a:rPr lang="zh-CN" altLang="en-US" sz="2400" b="1" dirty="0"/>
              <a:t>总线竞争的</a:t>
            </a:r>
            <a:r>
              <a:rPr lang="en-US" altLang="zh-CN" sz="2400" b="1" dirty="0">
                <a:solidFill>
                  <a:srgbClr val="FF0000"/>
                </a:solidFill>
              </a:rPr>
              <a:t>EISA</a:t>
            </a:r>
            <a:r>
              <a:rPr lang="zh-CN" altLang="en-US" sz="2400" b="1" dirty="0">
                <a:solidFill>
                  <a:srgbClr val="FF0000"/>
                </a:solidFill>
              </a:rPr>
              <a:t>总线（扩展 </a:t>
            </a:r>
            <a:r>
              <a:rPr lang="en-US" altLang="zh-CN" sz="2400" b="1" dirty="0">
                <a:solidFill>
                  <a:srgbClr val="FF0000"/>
                </a:solidFill>
              </a:rPr>
              <a:t>ISA</a:t>
            </a:r>
            <a:r>
              <a:rPr lang="zh-CN" altLang="en-US" sz="2400" b="1" dirty="0">
                <a:solidFill>
                  <a:srgbClr val="FF0000"/>
                </a:solidFill>
              </a:rPr>
              <a:t>总线）</a:t>
            </a:r>
          </a:p>
          <a:p>
            <a:pPr lvl="1"/>
            <a:r>
              <a:rPr lang="en-US" altLang="zh-CN" sz="2400" b="1" dirty="0"/>
              <a:t>32</a:t>
            </a:r>
            <a:r>
              <a:rPr lang="zh-CN" altLang="en-US" sz="2400" b="1" dirty="0"/>
              <a:t>位局部总线</a:t>
            </a:r>
            <a:r>
              <a:rPr lang="en-US" altLang="zh-CN" sz="2400" b="1" dirty="0"/>
              <a:t>VESA</a:t>
            </a:r>
          </a:p>
          <a:p>
            <a:r>
              <a:rPr lang="zh-CN" altLang="en-US" sz="2800" b="1" dirty="0">
                <a:solidFill>
                  <a:srgbClr val="0000FF"/>
                </a:solidFill>
              </a:rPr>
              <a:t>当前</a:t>
            </a:r>
            <a:r>
              <a:rPr lang="en-US" altLang="zh-CN" sz="2800" b="1" dirty="0">
                <a:solidFill>
                  <a:srgbClr val="0000FF"/>
                </a:solidFill>
              </a:rPr>
              <a:t>32</a:t>
            </a:r>
            <a:r>
              <a:rPr lang="zh-CN" altLang="en-US" sz="2800" b="1" dirty="0">
                <a:solidFill>
                  <a:srgbClr val="0000FF"/>
                </a:solidFill>
              </a:rPr>
              <a:t>位</a:t>
            </a:r>
            <a:r>
              <a:rPr lang="en-US" altLang="zh-CN" sz="2800" b="1" dirty="0">
                <a:solidFill>
                  <a:srgbClr val="0000FF"/>
                </a:solidFill>
              </a:rPr>
              <a:t>PC</a:t>
            </a:r>
            <a:r>
              <a:rPr lang="zh-CN" altLang="en-US" sz="2800" b="1" dirty="0">
                <a:solidFill>
                  <a:srgbClr val="0000FF"/>
                </a:solidFill>
              </a:rPr>
              <a:t>机：多总线结构</a:t>
            </a:r>
            <a:endParaRPr lang="zh-CN" altLang="en-US" sz="2800" b="1" dirty="0"/>
          </a:p>
          <a:p>
            <a:pPr lvl="1"/>
            <a:r>
              <a:rPr lang="zh-CN" altLang="en-US" sz="2400" b="1" dirty="0"/>
              <a:t>存储总线</a:t>
            </a:r>
          </a:p>
          <a:p>
            <a:pPr lvl="1"/>
            <a:r>
              <a:rPr lang="zh-CN" altLang="en-US" sz="2400" b="1" dirty="0"/>
              <a:t>系统总线：外设部件互连</a:t>
            </a:r>
            <a:r>
              <a:rPr lang="en-US" altLang="zh-CN" sz="2400" b="1" dirty="0">
                <a:solidFill>
                  <a:srgbClr val="FF0000"/>
                </a:solidFill>
              </a:rPr>
              <a:t>PCI</a:t>
            </a:r>
            <a:r>
              <a:rPr lang="zh-CN" altLang="en-US" sz="2400" b="1" dirty="0"/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PCI-X</a:t>
            </a:r>
          </a:p>
          <a:p>
            <a:pPr lvl="1"/>
            <a:r>
              <a:rPr lang="zh-CN" altLang="en-US" sz="2400" b="1" dirty="0"/>
              <a:t>显示总线：图形加速接口</a:t>
            </a:r>
            <a:r>
              <a:rPr lang="en-US" altLang="zh-CN" sz="2400" b="1" dirty="0"/>
              <a:t>AGP</a:t>
            </a:r>
            <a:r>
              <a:rPr lang="zh-CN" altLang="en-US" sz="2400" b="1" dirty="0"/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PCI-E</a:t>
            </a:r>
          </a:p>
          <a:p>
            <a:pPr lvl="1"/>
            <a:r>
              <a:rPr lang="zh-CN" altLang="en-US" sz="2400" b="1" dirty="0"/>
              <a:t>外设接口：键盘接口、鼠标接口、并行打印机接口、串行通信接口，通用串行接口</a:t>
            </a:r>
            <a:r>
              <a:rPr lang="en-US" altLang="zh-CN" sz="2400" b="1" dirty="0">
                <a:solidFill>
                  <a:srgbClr val="FF0000"/>
                </a:solidFill>
              </a:rPr>
              <a:t>USB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IEEE 1394</a:t>
            </a:r>
            <a:r>
              <a:rPr lang="zh-CN" altLang="en-US" sz="2400" b="1" dirty="0"/>
              <a:t>接口</a:t>
            </a:r>
          </a:p>
        </p:txBody>
      </p:sp>
      <p:sp>
        <p:nvSpPr>
          <p:cNvPr id="4" name="对角圆角矩形 3"/>
          <p:cNvSpPr/>
          <p:nvPr/>
        </p:nvSpPr>
        <p:spPr>
          <a:xfrm>
            <a:off x="952464" y="71414"/>
            <a:ext cx="5935624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5.5.1 PC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机总线的发展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A&amp;PC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432" y="1052736"/>
            <a:ext cx="6189753" cy="5090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USB接口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80376" y="1059328"/>
            <a:ext cx="1584176" cy="135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525000" y="3143251"/>
            <a:ext cx="155202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rgbClr val="FF0000"/>
                </a:solidFill>
                <a:latin typeface="Tahoma" panose="020B0604030504040204" pitchFamily="34" charset="0"/>
              </a:rPr>
              <a:t>ISA</a:t>
            </a:r>
            <a:r>
              <a:rPr lang="zh-CN" sz="2800" b="1">
                <a:solidFill>
                  <a:srgbClr val="FF0000"/>
                </a:solidFill>
                <a:latin typeface="Tahoma" panose="020B0604030504040204" pitchFamily="34" charset="0"/>
              </a:rPr>
              <a:t>总线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620251" y="5143501"/>
            <a:ext cx="138211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Tahoma" panose="020B0604030504040204" pitchFamily="34" charset="0"/>
              </a:rPr>
              <a:t>PC</a:t>
            </a:r>
            <a:r>
              <a:rPr lang="zh-CN" sz="2800" b="1" dirty="0">
                <a:solidFill>
                  <a:srgbClr val="FF0000"/>
                </a:solidFill>
                <a:latin typeface="Tahoma" panose="020B0604030504040204" pitchFamily="34" charset="0"/>
              </a:rPr>
              <a:t>总线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9491558" y="2492896"/>
            <a:ext cx="164500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Tahoma" panose="020B0604030504040204" pitchFamily="34" charset="0"/>
              </a:rPr>
              <a:t>USB</a:t>
            </a:r>
            <a:r>
              <a:rPr lang="zh-CN" sz="2800" b="1" dirty="0">
                <a:solidFill>
                  <a:srgbClr val="FF0000"/>
                </a:solidFill>
                <a:latin typeface="Tahoma" panose="020B0604030504040204" pitchFamily="34" charset="0"/>
              </a:rPr>
              <a:t>总线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6888088" y="5429249"/>
            <a:ext cx="2653846" cy="15875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2639484" y="5445125"/>
            <a:ext cx="0" cy="1079500"/>
          </a:xfrm>
          <a:prstGeom prst="line">
            <a:avLst/>
          </a:prstGeom>
          <a:noFill/>
          <a:ln w="76200">
            <a:solidFill>
              <a:srgbClr val="000099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605619" y="6524625"/>
            <a:ext cx="1690182" cy="0"/>
          </a:xfrm>
          <a:prstGeom prst="line">
            <a:avLst/>
          </a:prstGeom>
          <a:noFill/>
          <a:ln w="76200">
            <a:solidFill>
              <a:srgbClr val="00009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287688" y="6161931"/>
            <a:ext cx="3361267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 PCI</a:t>
            </a:r>
            <a:r>
              <a:rPr 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总线</a:t>
            </a:r>
          </a:p>
        </p:txBody>
      </p:sp>
      <p:sp>
        <p:nvSpPr>
          <p:cNvPr id="14" name="AutoShape 13"/>
          <p:cNvSpPr/>
          <p:nvPr/>
        </p:nvSpPr>
        <p:spPr bwMode="auto">
          <a:xfrm>
            <a:off x="7214468" y="1484784"/>
            <a:ext cx="393700" cy="3929063"/>
          </a:xfrm>
          <a:prstGeom prst="rightBrace">
            <a:avLst>
              <a:gd name="adj1" fmla="val 29077"/>
              <a:gd name="adj2" fmla="val 50000"/>
            </a:avLst>
          </a:prstGeom>
          <a:noFill/>
          <a:ln w="76200">
            <a:solidFill>
              <a:srgbClr val="00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7680176" y="3429000"/>
            <a:ext cx="15367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767408" y="188913"/>
            <a:ext cx="11424592" cy="7921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b="1" dirty="0" smtClean="0">
                <a:solidFill>
                  <a:schemeClr val="bg1"/>
                </a:solidFill>
              </a:rPr>
              <a:t>       PC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机上的总线</a:t>
            </a:r>
          </a:p>
        </p:txBody>
      </p:sp>
      <p:sp>
        <p:nvSpPr>
          <p:cNvPr id="17" name="Text Box 54"/>
          <p:cNvSpPr txBox="1">
            <a:spLocks noChangeArrowheads="1"/>
          </p:cNvSpPr>
          <p:nvPr/>
        </p:nvSpPr>
        <p:spPr bwMode="gray">
          <a:xfrm>
            <a:off x="1055440" y="128826"/>
            <a:ext cx="10585176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机上的总线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955517" y="44624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5.5.2 ISA</a:t>
            </a:r>
            <a:r>
              <a:rPr lang="zh-CN" altLang="en-US" dirty="0">
                <a:solidFill>
                  <a:schemeClr val="bg1"/>
                </a:solidFill>
              </a:rPr>
              <a:t>总线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980728"/>
            <a:ext cx="10903768" cy="496855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b="1" dirty="0"/>
              <a:t>16</a:t>
            </a:r>
            <a:r>
              <a:rPr lang="zh-CN" altLang="en-US" b="1" dirty="0"/>
              <a:t>位系统总线，用于</a:t>
            </a:r>
            <a:r>
              <a:rPr lang="en-US" altLang="zh-CN" b="1" dirty="0"/>
              <a:t>IBM PC/AT</a:t>
            </a:r>
            <a:r>
              <a:rPr lang="zh-CN" altLang="en-US" b="1" dirty="0"/>
              <a:t>及其兼容机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由前</a:t>
            </a:r>
            <a:r>
              <a:rPr lang="en-US" altLang="zh-CN" b="1" dirty="0">
                <a:solidFill>
                  <a:srgbClr val="FF0000"/>
                </a:solidFill>
              </a:rPr>
              <a:t>62</a:t>
            </a:r>
            <a:r>
              <a:rPr lang="zh-CN" altLang="en-US" b="1" dirty="0"/>
              <a:t>引脚（</a:t>
            </a:r>
            <a:r>
              <a:rPr lang="en-US" altLang="zh-CN" b="1" dirty="0"/>
              <a:t>A</a:t>
            </a:r>
            <a:r>
              <a:rPr lang="zh-CN" altLang="en-US" b="1" dirty="0"/>
              <a:t>和</a:t>
            </a:r>
            <a:r>
              <a:rPr lang="en-US" altLang="zh-CN" b="1" dirty="0"/>
              <a:t>B</a:t>
            </a:r>
            <a:r>
              <a:rPr lang="zh-CN" altLang="en-US" b="1" dirty="0"/>
              <a:t>面）和后</a:t>
            </a:r>
            <a:r>
              <a:rPr lang="en-US" altLang="zh-CN" b="1" dirty="0">
                <a:solidFill>
                  <a:srgbClr val="FF0000"/>
                </a:solidFill>
              </a:rPr>
              <a:t>36</a:t>
            </a:r>
            <a:r>
              <a:rPr lang="zh-CN" altLang="en-US" b="1" dirty="0"/>
              <a:t>引脚（</a:t>
            </a:r>
            <a:r>
              <a:rPr lang="en-US" altLang="zh-CN" b="1" dirty="0"/>
              <a:t>C</a:t>
            </a:r>
            <a:r>
              <a:rPr lang="zh-CN" altLang="en-US" b="1" dirty="0"/>
              <a:t>和</a:t>
            </a:r>
            <a:r>
              <a:rPr lang="en-US" altLang="zh-CN" b="1" dirty="0"/>
              <a:t>D</a:t>
            </a:r>
            <a:r>
              <a:rPr lang="zh-CN" altLang="en-US" b="1" dirty="0"/>
              <a:t>接面）两个插槽组成：</a:t>
            </a:r>
          </a:p>
          <a:p>
            <a:pPr>
              <a:lnSpc>
                <a:spcPct val="110000"/>
              </a:lnSpc>
              <a:buClr>
                <a:srgbClr val="660066"/>
              </a:buClr>
              <a:buFont typeface="Wingdings" panose="05000000000000000000" pitchFamily="2" charset="2"/>
              <a:buAutoNum type="arabicPeriod"/>
            </a:pPr>
            <a:r>
              <a:rPr lang="en-US" altLang="zh-CN" b="1" dirty="0"/>
              <a:t>IBM PC</a:t>
            </a:r>
            <a:r>
              <a:rPr lang="zh-CN" altLang="en-US" b="1" dirty="0"/>
              <a:t>机和</a:t>
            </a:r>
            <a:r>
              <a:rPr lang="en-US" altLang="zh-CN" b="1" dirty="0"/>
              <a:t>IBM PC/XT</a:t>
            </a:r>
            <a:r>
              <a:rPr lang="zh-CN" altLang="en-US" b="1" dirty="0"/>
              <a:t>机的</a:t>
            </a:r>
            <a:r>
              <a:rPr lang="en-US" altLang="zh-CN" b="1" dirty="0">
                <a:solidFill>
                  <a:srgbClr val="0000FF"/>
                </a:solidFill>
              </a:rPr>
              <a:t>IBM PC</a:t>
            </a:r>
            <a:r>
              <a:rPr lang="zh-CN" altLang="en-US" b="1" dirty="0">
                <a:solidFill>
                  <a:srgbClr val="0000FF"/>
                </a:solidFill>
              </a:rPr>
              <a:t>总线</a:t>
            </a:r>
            <a:endParaRPr lang="zh-CN" altLang="en-US" b="1" dirty="0"/>
          </a:p>
          <a:p>
            <a:pPr lvl="1">
              <a:lnSpc>
                <a:spcPct val="110000"/>
              </a:lnSpc>
            </a:pPr>
            <a:r>
              <a:rPr lang="zh-CN" altLang="en-US" b="1" dirty="0"/>
              <a:t>前</a:t>
            </a:r>
            <a:r>
              <a:rPr lang="en-US" altLang="zh-CN" b="1" dirty="0"/>
              <a:t>62</a:t>
            </a:r>
            <a:r>
              <a:rPr lang="zh-CN" altLang="en-US" b="1" dirty="0"/>
              <a:t>个信号，其中</a:t>
            </a:r>
            <a:r>
              <a:rPr lang="en-US" altLang="zh-CN" b="1" dirty="0">
                <a:solidFill>
                  <a:srgbClr val="FF0000"/>
                </a:solidFill>
              </a:rPr>
              <a:t>8</a:t>
            </a:r>
            <a:r>
              <a:rPr lang="zh-CN" altLang="en-US" b="1" dirty="0">
                <a:solidFill>
                  <a:srgbClr val="FF0000"/>
                </a:solidFill>
              </a:rPr>
              <a:t>位数据总线</a:t>
            </a:r>
            <a:r>
              <a:rPr lang="zh-CN" altLang="en-US" b="1" dirty="0"/>
              <a:t>、</a:t>
            </a:r>
            <a:r>
              <a:rPr lang="en-US" altLang="zh-CN" b="1" dirty="0"/>
              <a:t>20</a:t>
            </a:r>
            <a:r>
              <a:rPr lang="zh-CN" altLang="en-US" b="1" dirty="0"/>
              <a:t>位地址总线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/>
              <a:t>时钟频率</a:t>
            </a:r>
            <a:r>
              <a:rPr lang="en-US" altLang="zh-CN" b="1" dirty="0"/>
              <a:t>4.77MHz</a:t>
            </a:r>
            <a:r>
              <a:rPr lang="zh-CN" altLang="en-US" b="1" dirty="0"/>
              <a:t>，</a:t>
            </a:r>
            <a:r>
              <a:rPr lang="en-US" altLang="zh-CN" b="1" dirty="0"/>
              <a:t>4</a:t>
            </a:r>
            <a:r>
              <a:rPr lang="zh-CN" altLang="en-US" b="1" dirty="0"/>
              <a:t>个时钟周期传送</a:t>
            </a:r>
            <a:r>
              <a:rPr lang="en-US" altLang="zh-CN" b="1" dirty="0"/>
              <a:t>8</a:t>
            </a:r>
            <a:r>
              <a:rPr lang="zh-CN" altLang="en-US" b="1" dirty="0"/>
              <a:t>位数据</a:t>
            </a:r>
          </a:p>
          <a:p>
            <a:pPr>
              <a:lnSpc>
                <a:spcPct val="110000"/>
              </a:lnSpc>
              <a:buClr>
                <a:srgbClr val="660066"/>
              </a:buClr>
              <a:buFont typeface="Wingdings" panose="05000000000000000000" pitchFamily="2" charset="2"/>
              <a:buAutoNum type="arabicPeriod"/>
            </a:pPr>
            <a:r>
              <a:rPr lang="en-US" altLang="zh-CN" b="1" dirty="0">
                <a:solidFill>
                  <a:srgbClr val="0000FF"/>
                </a:solidFill>
              </a:rPr>
              <a:t>IBM AT</a:t>
            </a:r>
            <a:r>
              <a:rPr lang="zh-CN" altLang="en-US" b="1" dirty="0">
                <a:solidFill>
                  <a:srgbClr val="0000FF"/>
                </a:solidFill>
              </a:rPr>
              <a:t>机增加部分</a:t>
            </a:r>
            <a:endParaRPr lang="zh-CN" altLang="en-US" b="1" dirty="0"/>
          </a:p>
          <a:p>
            <a:pPr lvl="1">
              <a:lnSpc>
                <a:spcPct val="110000"/>
              </a:lnSpc>
            </a:pPr>
            <a:r>
              <a:rPr lang="zh-CN" altLang="en-US" b="1" dirty="0"/>
              <a:t>后</a:t>
            </a:r>
            <a:r>
              <a:rPr lang="en-US" altLang="zh-CN" b="1" dirty="0"/>
              <a:t>36</a:t>
            </a:r>
            <a:r>
              <a:rPr lang="zh-CN" altLang="en-US" b="1" dirty="0"/>
              <a:t>个信号</a:t>
            </a:r>
            <a:r>
              <a:rPr lang="zh-CN" altLang="en-US" b="1" dirty="0" smtClean="0"/>
              <a:t>，</a:t>
            </a:r>
            <a:r>
              <a:rPr lang="zh-CN" altLang="en-US" b="1" dirty="0"/>
              <a:t>增至</a:t>
            </a:r>
            <a:r>
              <a:rPr lang="en-US" altLang="zh-CN" b="1" dirty="0" smtClean="0">
                <a:solidFill>
                  <a:srgbClr val="FF0000"/>
                </a:solidFill>
              </a:rPr>
              <a:t>16</a:t>
            </a:r>
            <a:r>
              <a:rPr lang="zh-CN" altLang="en-US" b="1" dirty="0">
                <a:solidFill>
                  <a:srgbClr val="FF0000"/>
                </a:solidFill>
              </a:rPr>
              <a:t>位数据引脚</a:t>
            </a:r>
            <a:r>
              <a:rPr lang="zh-CN" altLang="en-US" b="1" dirty="0"/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24</a:t>
            </a:r>
            <a:r>
              <a:rPr lang="zh-CN" altLang="en-US" b="1" dirty="0">
                <a:solidFill>
                  <a:srgbClr val="FF0000"/>
                </a:solidFill>
              </a:rPr>
              <a:t>位地址引脚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/>
              <a:t>8MHz</a:t>
            </a:r>
            <a:r>
              <a:rPr lang="zh-CN" altLang="en-US" b="1" dirty="0"/>
              <a:t>总线频率，</a:t>
            </a:r>
            <a:r>
              <a:rPr lang="en-US" altLang="zh-CN" b="1" dirty="0"/>
              <a:t>2</a:t>
            </a:r>
            <a:r>
              <a:rPr lang="zh-CN" altLang="en-US" b="1" dirty="0"/>
              <a:t>个时钟周期传送</a:t>
            </a:r>
            <a:r>
              <a:rPr lang="en-US" altLang="zh-CN" b="1" dirty="0"/>
              <a:t>16</a:t>
            </a:r>
            <a:r>
              <a:rPr lang="zh-CN" altLang="en-US" b="1" dirty="0"/>
              <a:t>位数据</a:t>
            </a:r>
          </a:p>
        </p:txBody>
      </p:sp>
      <p:pic>
        <p:nvPicPr>
          <p:cNvPr id="508932" name="Picture 4" descr="IS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301000" y="4104320"/>
            <a:ext cx="4321200" cy="52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对角圆角矩形 4"/>
          <p:cNvSpPr/>
          <p:nvPr/>
        </p:nvSpPr>
        <p:spPr>
          <a:xfrm>
            <a:off x="952464" y="71414"/>
            <a:ext cx="5935624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5.5.2 ISA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44624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1. </a:t>
            </a:r>
            <a:r>
              <a:rPr lang="zh-CN" altLang="en-US" dirty="0">
                <a:solidFill>
                  <a:schemeClr val="bg1"/>
                </a:solidFill>
              </a:rPr>
              <a:t>数据和地址线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980728"/>
            <a:ext cx="10802168" cy="5029200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SD15</a:t>
            </a:r>
            <a:r>
              <a:rPr lang="zh-CN" altLang="en-US" b="1" dirty="0">
                <a:solidFill>
                  <a:srgbClr val="FF0000"/>
                </a:solidFill>
              </a:rPr>
              <a:t>～</a:t>
            </a:r>
            <a:r>
              <a:rPr lang="en-US" altLang="zh-CN" b="1" dirty="0">
                <a:solidFill>
                  <a:srgbClr val="FF0000"/>
                </a:solidFill>
              </a:rPr>
              <a:t>SD0</a:t>
            </a:r>
            <a:r>
              <a:rPr lang="zh-CN" altLang="en-US" b="1" dirty="0"/>
              <a:t>：</a:t>
            </a:r>
            <a:r>
              <a:rPr lang="en-US" altLang="zh-CN" b="1" dirty="0"/>
              <a:t>16</a:t>
            </a:r>
            <a:r>
              <a:rPr lang="zh-CN" altLang="en-US" b="1" dirty="0"/>
              <a:t>位双向数据信号线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SBHE</a:t>
            </a:r>
            <a:r>
              <a:rPr lang="zh-CN" altLang="en-US" b="1" dirty="0"/>
              <a:t>：高字节</a:t>
            </a:r>
            <a:r>
              <a:rPr lang="zh-CN" altLang="en-US" b="1" dirty="0" smtClean="0"/>
              <a:t>允许信号。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当其为低电平时，表示数据总线正传送高字节</a:t>
            </a:r>
            <a:r>
              <a:rPr lang="en-US" altLang="zh-CN" b="1" dirty="0" smtClean="0"/>
              <a:t>SD15-SD8</a:t>
            </a:r>
            <a:endParaRPr lang="zh-CN" altLang="en-US" b="1" dirty="0"/>
          </a:p>
          <a:p>
            <a:r>
              <a:rPr lang="en-US" altLang="zh-CN" b="1" dirty="0">
                <a:solidFill>
                  <a:srgbClr val="FF0000"/>
                </a:solidFill>
              </a:rPr>
              <a:t>SA19</a:t>
            </a:r>
            <a:r>
              <a:rPr lang="zh-CN" altLang="en-US" b="1" dirty="0">
                <a:solidFill>
                  <a:srgbClr val="FF0000"/>
                </a:solidFill>
              </a:rPr>
              <a:t>～</a:t>
            </a:r>
            <a:r>
              <a:rPr lang="en-US" altLang="zh-CN" b="1" dirty="0">
                <a:solidFill>
                  <a:srgbClr val="FF0000"/>
                </a:solidFill>
              </a:rPr>
              <a:t>SA0</a:t>
            </a:r>
            <a:r>
              <a:rPr lang="zh-CN" altLang="en-US" b="1" dirty="0"/>
              <a:t>：低</a:t>
            </a:r>
            <a:r>
              <a:rPr lang="en-US" altLang="zh-CN" b="1" dirty="0"/>
              <a:t>20</a:t>
            </a:r>
            <a:r>
              <a:rPr lang="zh-CN" altLang="en-US" b="1" dirty="0"/>
              <a:t>位经过锁存输出的地址</a:t>
            </a:r>
            <a:r>
              <a:rPr lang="zh-CN" altLang="en-US" b="1" dirty="0" smtClean="0"/>
              <a:t>线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I/O</a:t>
            </a:r>
            <a:r>
              <a:rPr lang="zh-CN" altLang="en-US" b="1" dirty="0" smtClean="0"/>
              <a:t>操作只使用低</a:t>
            </a:r>
            <a:r>
              <a:rPr lang="en-US" altLang="zh-CN" b="1" dirty="0" smtClean="0"/>
              <a:t>16</a:t>
            </a:r>
            <a:r>
              <a:rPr lang="zh-CN" altLang="en-US" b="1" dirty="0" smtClean="0"/>
              <a:t>位</a:t>
            </a:r>
            <a:endParaRPr lang="zh-CN" altLang="en-US" b="1" dirty="0"/>
          </a:p>
          <a:p>
            <a:r>
              <a:rPr lang="en-US" altLang="zh-CN" b="1" dirty="0">
                <a:solidFill>
                  <a:srgbClr val="FF0000"/>
                </a:solidFill>
              </a:rPr>
              <a:t>LA23</a:t>
            </a:r>
            <a:r>
              <a:rPr lang="zh-CN" altLang="en-US" b="1" dirty="0">
                <a:solidFill>
                  <a:srgbClr val="FF0000"/>
                </a:solidFill>
              </a:rPr>
              <a:t>～</a:t>
            </a:r>
            <a:r>
              <a:rPr lang="en-US" altLang="zh-CN" b="1" dirty="0">
                <a:solidFill>
                  <a:srgbClr val="FF0000"/>
                </a:solidFill>
              </a:rPr>
              <a:t>LA17</a:t>
            </a:r>
            <a:r>
              <a:rPr lang="zh-CN" altLang="en-US" b="1" dirty="0"/>
              <a:t>：高</a:t>
            </a:r>
            <a:r>
              <a:rPr lang="en-US" altLang="zh-CN" b="1" dirty="0"/>
              <a:t>7</a:t>
            </a:r>
            <a:r>
              <a:rPr lang="zh-CN" altLang="en-US" b="1" dirty="0"/>
              <a:t>位可锁存地址信号</a:t>
            </a:r>
            <a:r>
              <a:rPr lang="zh-CN" altLang="en-US" b="1" dirty="0" smtClean="0"/>
              <a:t>线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与系统总线</a:t>
            </a:r>
            <a:r>
              <a:rPr lang="en-US" altLang="zh-CN" b="1" dirty="0" smtClean="0"/>
              <a:t>AS19-SA0</a:t>
            </a:r>
            <a:r>
              <a:rPr lang="zh-CN" altLang="en-US" b="1" dirty="0" smtClean="0"/>
              <a:t>，一起提供</a:t>
            </a:r>
            <a:r>
              <a:rPr lang="en-US" altLang="zh-CN" b="1" dirty="0" smtClean="0"/>
              <a:t>24</a:t>
            </a:r>
            <a:r>
              <a:rPr lang="zh-CN" altLang="en-US" b="1" dirty="0" smtClean="0"/>
              <a:t>位地址</a:t>
            </a:r>
            <a:endParaRPr lang="zh-CN" altLang="en-US" b="1" dirty="0"/>
          </a:p>
        </p:txBody>
      </p:sp>
      <p:sp>
        <p:nvSpPr>
          <p:cNvPr id="509956" name="AutoShape 4"/>
          <p:cNvSpPr>
            <a:spLocks noChangeArrowheads="1"/>
          </p:cNvSpPr>
          <p:nvPr/>
        </p:nvSpPr>
        <p:spPr bwMode="auto">
          <a:xfrm>
            <a:off x="2218363" y="5089549"/>
            <a:ext cx="7776633" cy="1147763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sz="2800" b="1" dirty="0">
                <a:ea typeface="宋体" panose="02010600030101010101" pitchFamily="2" charset="-122"/>
              </a:rPr>
              <a:t>16</a:t>
            </a:r>
            <a:r>
              <a:rPr lang="zh-CN" altLang="en-US" sz="2800" b="1" dirty="0">
                <a:ea typeface="宋体" panose="02010600030101010101" pitchFamily="2" charset="-122"/>
              </a:rPr>
              <a:t>位数据</a:t>
            </a:r>
            <a:r>
              <a:rPr lang="en-US" altLang="en-US" sz="2800" b="1" dirty="0">
                <a:ea typeface="宋体" panose="02010600030101010101" pitchFamily="2" charset="-122"/>
              </a:rPr>
              <a:t>总线支持</a:t>
            </a:r>
            <a:r>
              <a:rPr lang="en-US" altLang="zh-CN" sz="2800" b="1" dirty="0">
                <a:ea typeface="宋体" panose="02010600030101010101" pitchFamily="2" charset="-122"/>
              </a:rPr>
              <a:t>16</a:t>
            </a:r>
            <a:r>
              <a:rPr lang="zh-CN" altLang="en-US" sz="2800" b="1" dirty="0">
                <a:ea typeface="宋体" panose="02010600030101010101" pitchFamily="2" charset="-122"/>
              </a:rPr>
              <a:t>位和</a:t>
            </a:r>
            <a:r>
              <a:rPr lang="en-US" altLang="zh-CN" sz="2800" b="1" dirty="0">
                <a:ea typeface="宋体" panose="02010600030101010101" pitchFamily="2" charset="-122"/>
              </a:rPr>
              <a:t>8</a:t>
            </a:r>
            <a:r>
              <a:rPr lang="zh-CN" altLang="en-US" sz="2800" b="1" dirty="0">
                <a:ea typeface="宋体" panose="02010600030101010101" pitchFamily="2" charset="-122"/>
              </a:rPr>
              <a:t>位设备</a:t>
            </a:r>
          </a:p>
          <a:p>
            <a:pPr algn="ctr">
              <a:spcBef>
                <a:spcPct val="20000"/>
              </a:spcBef>
            </a:pPr>
            <a:r>
              <a:rPr lang="en-US" altLang="zh-CN" sz="2800" b="1" dirty="0">
                <a:ea typeface="宋体" panose="02010600030101010101" pitchFamily="2" charset="-122"/>
              </a:rPr>
              <a:t>24</a:t>
            </a:r>
            <a:r>
              <a:rPr lang="zh-CN" altLang="en-US" sz="2800" b="1" dirty="0">
                <a:ea typeface="宋体" panose="02010600030101010101" pitchFamily="2" charset="-122"/>
              </a:rPr>
              <a:t>位地址总线寻址</a:t>
            </a:r>
            <a:r>
              <a:rPr lang="en-US" altLang="zh-CN" sz="2800" b="1" dirty="0">
                <a:ea typeface="宋体" panose="02010600030101010101" pitchFamily="2" charset="-122"/>
              </a:rPr>
              <a:t>16MB</a:t>
            </a:r>
            <a:r>
              <a:rPr lang="zh-CN" altLang="en-US" sz="2800" b="1" dirty="0">
                <a:ea typeface="宋体" panose="02010600030101010101" pitchFamily="2" charset="-122"/>
              </a:rPr>
              <a:t>主存空间</a:t>
            </a:r>
          </a:p>
        </p:txBody>
      </p:sp>
      <p:sp>
        <p:nvSpPr>
          <p:cNvPr id="5" name="Text Box 54"/>
          <p:cNvSpPr txBox="1">
            <a:spLocks noChangeArrowheads="1"/>
          </p:cNvSpPr>
          <p:nvPr/>
        </p:nvSpPr>
        <p:spPr bwMode="gray">
          <a:xfrm>
            <a:off x="983432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数据和地址线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44624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2. </a:t>
            </a:r>
            <a:r>
              <a:rPr lang="zh-CN" altLang="en-US" dirty="0">
                <a:solidFill>
                  <a:schemeClr val="bg1"/>
                </a:solidFill>
              </a:rPr>
              <a:t>读写控制线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908720"/>
            <a:ext cx="10598968" cy="56388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BALE</a:t>
            </a:r>
            <a:r>
              <a:rPr lang="zh-CN" altLang="en-US" sz="2800" dirty="0"/>
              <a:t>：缓冲地址锁存</a:t>
            </a:r>
            <a:r>
              <a:rPr lang="zh-CN" altLang="en-US" sz="2800" dirty="0" smtClean="0"/>
              <a:t>允许</a:t>
            </a:r>
            <a:r>
              <a:rPr lang="en-US" altLang="zh-CN" sz="2800" dirty="0" smtClean="0"/>
              <a:t>(Buffered ALE)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/>
              <a:t>指示</a:t>
            </a:r>
            <a:r>
              <a:rPr lang="en-US" altLang="zh-CN" sz="2400" dirty="0"/>
              <a:t>CPU</a:t>
            </a:r>
            <a:r>
              <a:rPr lang="zh-CN" altLang="en-US" sz="2400" dirty="0" smtClean="0"/>
              <a:t>总线周期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其下降沿可以用于锁存地址</a:t>
            </a:r>
            <a:endParaRPr lang="zh-CN" altLang="en-US" sz="24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IOR*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</a:rPr>
              <a:t>IOW*</a:t>
            </a:r>
            <a:r>
              <a:rPr lang="zh-CN" altLang="en-US" sz="2800" dirty="0"/>
              <a:t>：</a:t>
            </a:r>
            <a:r>
              <a:rPr lang="en-US" altLang="zh-CN" sz="2800" dirty="0"/>
              <a:t>I/O</a:t>
            </a:r>
            <a:r>
              <a:rPr lang="zh-CN" altLang="en-US" sz="2800" dirty="0"/>
              <a:t>读和</a:t>
            </a:r>
            <a:r>
              <a:rPr lang="en-US" altLang="zh-CN" sz="2800" dirty="0"/>
              <a:t>I/O</a:t>
            </a:r>
            <a:r>
              <a:rPr lang="zh-CN" altLang="en-US" sz="2800" dirty="0"/>
              <a:t>写信号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MEMR*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</a:rPr>
              <a:t>SMEMR*</a:t>
            </a:r>
            <a:r>
              <a:rPr lang="zh-CN" altLang="en-US" sz="2800" dirty="0"/>
              <a:t>：存储器读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MEMW*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</a:rPr>
              <a:t>SMEMW*</a:t>
            </a:r>
            <a:r>
              <a:rPr lang="zh-CN" altLang="en-US" sz="2800" dirty="0"/>
              <a:t>：存储器写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MEMCS16*</a:t>
            </a:r>
            <a:r>
              <a:rPr lang="zh-CN" altLang="en-US" sz="2800" dirty="0" smtClean="0"/>
              <a:t>：当前数据传送是</a:t>
            </a:r>
            <a:r>
              <a:rPr lang="en-US" altLang="zh-CN" sz="2800" dirty="0" smtClean="0"/>
              <a:t>16</a:t>
            </a:r>
            <a:r>
              <a:rPr lang="zh-CN" altLang="en-US" sz="2800" dirty="0"/>
              <a:t>位存储器总线周期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IOCS16*</a:t>
            </a:r>
            <a:r>
              <a:rPr lang="zh-CN" altLang="en-US" sz="2800" dirty="0" smtClean="0"/>
              <a:t>：当前的数据传输是</a:t>
            </a:r>
            <a:r>
              <a:rPr lang="en-US" altLang="zh-CN" sz="2800" dirty="0" smtClean="0"/>
              <a:t>16</a:t>
            </a:r>
            <a:r>
              <a:rPr lang="zh-CN" altLang="en-US" sz="2800" dirty="0"/>
              <a:t>位</a:t>
            </a:r>
            <a:r>
              <a:rPr lang="en-US" altLang="zh-CN" sz="2800" dirty="0"/>
              <a:t>I/O</a:t>
            </a:r>
            <a:r>
              <a:rPr lang="zh-CN" altLang="en-US" sz="2800" dirty="0"/>
              <a:t>总线周期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I/O CH RDY</a:t>
            </a:r>
            <a:r>
              <a:rPr lang="zh-CN" altLang="en-US" sz="2800" dirty="0"/>
              <a:t>：</a:t>
            </a:r>
            <a:r>
              <a:rPr lang="en-US" altLang="zh-CN" sz="2800" dirty="0"/>
              <a:t>I/O</a:t>
            </a:r>
            <a:r>
              <a:rPr lang="zh-CN" altLang="en-US" sz="2800" dirty="0"/>
              <a:t>通道准备好输入信号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0WS*</a:t>
            </a:r>
            <a:r>
              <a:rPr lang="zh-CN" altLang="en-US" sz="2800" dirty="0"/>
              <a:t>：零等待状态（</a:t>
            </a:r>
            <a:r>
              <a:rPr lang="en-US" altLang="zh-CN" sz="2800" dirty="0"/>
              <a:t>Zero Wait State</a:t>
            </a:r>
            <a:r>
              <a:rPr lang="zh-CN" altLang="en-US" sz="2800" dirty="0"/>
              <a:t>）</a:t>
            </a:r>
          </a:p>
        </p:txBody>
      </p:sp>
      <p:sp>
        <p:nvSpPr>
          <p:cNvPr id="4" name="Text Box 54"/>
          <p:cNvSpPr txBox="1">
            <a:spLocks noChangeArrowheads="1"/>
          </p:cNvSpPr>
          <p:nvPr/>
        </p:nvSpPr>
        <p:spPr bwMode="gray">
          <a:xfrm>
            <a:off x="983432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读写控制线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44624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3. </a:t>
            </a:r>
            <a:r>
              <a:rPr lang="zh-CN" altLang="en-US" dirty="0">
                <a:solidFill>
                  <a:schemeClr val="bg1"/>
                </a:solidFill>
              </a:rPr>
              <a:t>中断请求线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914400"/>
            <a:ext cx="10657184" cy="5943600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IRQ3</a:t>
            </a:r>
            <a:r>
              <a:rPr lang="zh-CN" altLang="en-US" b="1" dirty="0">
                <a:solidFill>
                  <a:srgbClr val="FF0000"/>
                </a:solidFill>
              </a:rPr>
              <a:t>～</a:t>
            </a:r>
            <a:r>
              <a:rPr lang="en-US" altLang="zh-CN" b="1" dirty="0">
                <a:solidFill>
                  <a:srgbClr val="FF0000"/>
                </a:solidFill>
              </a:rPr>
              <a:t>IRQ7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IRQ9</a:t>
            </a:r>
            <a:r>
              <a:rPr lang="zh-CN" altLang="en-US" b="1" dirty="0">
                <a:solidFill>
                  <a:srgbClr val="FF0000"/>
                </a:solidFill>
              </a:rPr>
              <a:t>～</a:t>
            </a:r>
            <a:r>
              <a:rPr lang="en-US" altLang="zh-CN" b="1" dirty="0">
                <a:solidFill>
                  <a:srgbClr val="FF0000"/>
                </a:solidFill>
              </a:rPr>
              <a:t>IRQ12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IRQ14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IRQ15</a:t>
            </a:r>
          </a:p>
          <a:p>
            <a:pPr lvl="1"/>
            <a:r>
              <a:rPr lang="zh-CN" altLang="en-US" dirty="0"/>
              <a:t>可屏蔽中断请求</a:t>
            </a:r>
            <a:r>
              <a:rPr lang="zh-CN" altLang="en-US" dirty="0" smtClean="0"/>
              <a:t>信号</a:t>
            </a:r>
            <a:endParaRPr lang="en-US" altLang="zh-CN" dirty="0"/>
          </a:p>
          <a:p>
            <a:pPr lvl="1"/>
            <a:r>
              <a:rPr lang="zh-CN" altLang="en-US" dirty="0" smtClean="0"/>
              <a:t>优先级从高到低顺序为：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IRQ9</a:t>
            </a:r>
            <a:r>
              <a:rPr lang="zh-CN" altLang="en-US" dirty="0"/>
              <a:t>～</a:t>
            </a:r>
            <a:r>
              <a:rPr lang="en-US" altLang="zh-CN" dirty="0"/>
              <a:t>IRQ12</a:t>
            </a:r>
            <a:r>
              <a:rPr lang="zh-CN" altLang="en-US" dirty="0"/>
              <a:t>，</a:t>
            </a:r>
            <a:r>
              <a:rPr lang="en-US" altLang="zh-CN" dirty="0"/>
              <a:t>IRQ14</a:t>
            </a:r>
            <a:r>
              <a:rPr lang="zh-CN" altLang="en-US" dirty="0"/>
              <a:t>，</a:t>
            </a:r>
            <a:r>
              <a:rPr lang="en-US" altLang="zh-CN" dirty="0"/>
              <a:t>IRQ15</a:t>
            </a:r>
            <a:r>
              <a:rPr lang="zh-CN" altLang="en-US" dirty="0"/>
              <a:t>，</a:t>
            </a:r>
            <a:r>
              <a:rPr lang="en-US" altLang="zh-CN" dirty="0"/>
              <a:t>IRQ3</a:t>
            </a:r>
            <a:r>
              <a:rPr lang="zh-CN" altLang="en-US" dirty="0"/>
              <a:t>～</a:t>
            </a:r>
            <a:r>
              <a:rPr lang="en-US" altLang="zh-CN" dirty="0"/>
              <a:t>IRQ7</a:t>
            </a:r>
            <a:endParaRPr lang="zh-CN" altLang="en-US" dirty="0"/>
          </a:p>
          <a:p>
            <a:r>
              <a:rPr lang="en-US" altLang="zh-CN" dirty="0"/>
              <a:t>16</a:t>
            </a:r>
            <a:r>
              <a:rPr lang="zh-CN" altLang="en-US" dirty="0"/>
              <a:t>位</a:t>
            </a:r>
            <a:r>
              <a:rPr lang="en-US" altLang="zh-CN" dirty="0"/>
              <a:t>PC</a:t>
            </a:r>
            <a:r>
              <a:rPr lang="zh-CN" altLang="en-US" dirty="0" smtClean="0"/>
              <a:t>机的可屏蔽中断由</a:t>
            </a:r>
            <a:r>
              <a:rPr lang="zh-CN" altLang="en-US" b="1" dirty="0" smtClean="0">
                <a:solidFill>
                  <a:srgbClr val="FF0000"/>
                </a:solidFill>
              </a:rPr>
              <a:t>两个</a:t>
            </a:r>
            <a:r>
              <a:rPr lang="en-US" altLang="zh-CN" b="1" dirty="0" smtClean="0">
                <a:solidFill>
                  <a:srgbClr val="FF0000"/>
                </a:solidFill>
              </a:rPr>
              <a:t>8259A</a:t>
            </a:r>
            <a:r>
              <a:rPr lang="zh-CN" altLang="en-US" b="1" dirty="0" smtClean="0">
                <a:solidFill>
                  <a:srgbClr val="FF0000"/>
                </a:solidFill>
              </a:rPr>
              <a:t>终端控制器管理</a:t>
            </a:r>
            <a:r>
              <a:rPr lang="zh-CN" altLang="en-US" dirty="0"/>
              <a:t>，</a:t>
            </a:r>
            <a:r>
              <a:rPr lang="zh-CN" altLang="en-US" dirty="0" smtClean="0"/>
              <a:t>共有</a:t>
            </a:r>
            <a:r>
              <a:rPr lang="en-US" altLang="zh-CN" dirty="0"/>
              <a:t>16</a:t>
            </a:r>
            <a:r>
              <a:rPr lang="zh-CN" altLang="en-US" dirty="0"/>
              <a:t>个请求引脚</a:t>
            </a:r>
          </a:p>
          <a:p>
            <a:pPr lvl="1"/>
            <a:r>
              <a:rPr lang="en-US" altLang="zh-CN" dirty="0"/>
              <a:t>IRQ0</a:t>
            </a:r>
            <a:r>
              <a:rPr lang="zh-CN" altLang="en-US" dirty="0"/>
              <a:t>和</a:t>
            </a:r>
            <a:r>
              <a:rPr lang="en-US" altLang="zh-CN" dirty="0"/>
              <a:t>IRQ1</a:t>
            </a:r>
            <a:r>
              <a:rPr lang="zh-CN" altLang="en-US" dirty="0"/>
              <a:t>用于系统主机板的时钟和键盘中断</a:t>
            </a:r>
          </a:p>
          <a:p>
            <a:pPr lvl="1"/>
            <a:r>
              <a:rPr lang="en-US" altLang="zh-CN" dirty="0"/>
              <a:t>IRQ2</a:t>
            </a:r>
            <a:r>
              <a:rPr lang="zh-CN" altLang="en-US" dirty="0"/>
              <a:t>用于两个中断控制器连接</a:t>
            </a:r>
          </a:p>
          <a:p>
            <a:pPr lvl="1"/>
            <a:r>
              <a:rPr lang="en-US" altLang="zh-CN" dirty="0"/>
              <a:t>IRQ8</a:t>
            </a:r>
            <a:r>
              <a:rPr lang="zh-CN" altLang="en-US" dirty="0"/>
              <a:t>用于实时时钟</a:t>
            </a:r>
          </a:p>
          <a:p>
            <a:pPr lvl="1"/>
            <a:r>
              <a:rPr lang="en-US" altLang="zh-CN" dirty="0"/>
              <a:t>IRQ13</a:t>
            </a:r>
            <a:r>
              <a:rPr lang="zh-CN" altLang="en-US" dirty="0"/>
              <a:t>连接数值协处理器</a:t>
            </a:r>
          </a:p>
          <a:p>
            <a:pPr lvl="1"/>
            <a:r>
              <a:rPr lang="zh-CN" altLang="en-US" dirty="0"/>
              <a:t>其余引向系统总线，有些已分配给系统外设</a:t>
            </a:r>
          </a:p>
        </p:txBody>
      </p:sp>
      <p:sp>
        <p:nvSpPr>
          <p:cNvPr id="4" name="Text Box 54"/>
          <p:cNvSpPr txBox="1">
            <a:spLocks noChangeArrowheads="1"/>
          </p:cNvSpPr>
          <p:nvPr/>
        </p:nvSpPr>
        <p:spPr bwMode="gray">
          <a:xfrm>
            <a:off x="983432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中断请求线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44624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4. DMA</a:t>
            </a:r>
            <a:r>
              <a:rPr lang="zh-CN" altLang="en-US" dirty="0">
                <a:solidFill>
                  <a:schemeClr val="bg1"/>
                </a:solidFill>
              </a:rPr>
              <a:t>传送控制线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1124744"/>
            <a:ext cx="10598968" cy="511256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b="1" dirty="0" smtClean="0"/>
              <a:t>ISA</a:t>
            </a:r>
            <a:r>
              <a:rPr lang="zh-CN" altLang="en-US" b="1" dirty="0" smtClean="0"/>
              <a:t>总线支持</a:t>
            </a:r>
            <a:r>
              <a:rPr lang="en-US" altLang="zh-CN" b="1" dirty="0" smtClean="0">
                <a:solidFill>
                  <a:srgbClr val="FF0000"/>
                </a:solidFill>
              </a:rPr>
              <a:t>DMA</a:t>
            </a:r>
            <a:r>
              <a:rPr lang="zh-CN" altLang="en-US" b="1" dirty="0" smtClean="0">
                <a:solidFill>
                  <a:srgbClr val="FF0000"/>
                </a:solidFill>
              </a:rPr>
              <a:t>操作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当进行</a:t>
            </a:r>
            <a:r>
              <a:rPr lang="en-US" altLang="zh-CN" b="1" dirty="0" smtClean="0">
                <a:solidFill>
                  <a:srgbClr val="0000FF"/>
                </a:solidFill>
              </a:rPr>
              <a:t>DMA</a:t>
            </a:r>
            <a:r>
              <a:rPr lang="zh-CN" altLang="en-US" b="1" dirty="0" smtClean="0">
                <a:solidFill>
                  <a:srgbClr val="0000FF"/>
                </a:solidFill>
              </a:rPr>
              <a:t>操作时，原来由处理器控制的读写控制信号由系统板上的</a:t>
            </a:r>
            <a:r>
              <a:rPr lang="en-US" altLang="zh-CN" b="1" dirty="0" smtClean="0">
                <a:solidFill>
                  <a:srgbClr val="0000FF"/>
                </a:solidFill>
              </a:rPr>
              <a:t>DMA</a:t>
            </a:r>
            <a:r>
              <a:rPr lang="zh-CN" altLang="en-US" b="1" dirty="0" smtClean="0">
                <a:solidFill>
                  <a:srgbClr val="0000FF"/>
                </a:solidFill>
              </a:rPr>
              <a:t>控制器驱动，地址总线也是由其输出存储器地址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 smtClean="0"/>
              <a:t>从</a:t>
            </a:r>
            <a:r>
              <a:rPr lang="en-US" altLang="zh-CN" b="1" dirty="0" smtClean="0"/>
              <a:t>I/O</a:t>
            </a:r>
            <a:r>
              <a:rPr lang="zh-CN" altLang="en-US" b="1" dirty="0" smtClean="0"/>
              <a:t>端口读出的数据将写到那里或者从那里读出的数据输出给</a:t>
            </a:r>
            <a:r>
              <a:rPr lang="en-US" altLang="zh-CN" b="1" dirty="0" smtClean="0"/>
              <a:t>I/O</a:t>
            </a:r>
            <a:r>
              <a:rPr lang="zh-CN" altLang="en-US" b="1" dirty="0" smtClean="0"/>
              <a:t>端口</a:t>
            </a:r>
            <a:endParaRPr lang="en-US" altLang="zh-CN" b="1" dirty="0" smtClean="0"/>
          </a:p>
        </p:txBody>
      </p:sp>
      <p:sp>
        <p:nvSpPr>
          <p:cNvPr id="4" name="Text Box 54"/>
          <p:cNvSpPr txBox="1">
            <a:spLocks noChangeArrowheads="1"/>
          </p:cNvSpPr>
          <p:nvPr/>
        </p:nvSpPr>
        <p:spPr bwMode="gray">
          <a:xfrm>
            <a:off x="983432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 DMA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传送控制线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68932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4. DMA</a:t>
            </a:r>
            <a:r>
              <a:rPr lang="zh-CN" altLang="en-US" dirty="0">
                <a:solidFill>
                  <a:schemeClr val="bg1"/>
                </a:solidFill>
              </a:rPr>
              <a:t>传送控制线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980728"/>
            <a:ext cx="10598968" cy="5805264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AEN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  <a:r>
              <a:rPr lang="zh-CN" altLang="en-US" sz="2800" dirty="0"/>
              <a:t>地址允许</a:t>
            </a:r>
            <a:r>
              <a:rPr lang="zh-CN" altLang="en-US" sz="2800" dirty="0" smtClean="0"/>
              <a:t>，高有效输出信号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它由</a:t>
            </a:r>
            <a:r>
              <a:rPr lang="en-US" altLang="zh-CN" sz="2400" dirty="0" smtClean="0"/>
              <a:t>DMA</a:t>
            </a:r>
            <a:r>
              <a:rPr lang="zh-CN" altLang="en-US" sz="2400" dirty="0" smtClean="0"/>
              <a:t>控制器发出，高有效说明此时正由</a:t>
            </a:r>
            <a:r>
              <a:rPr lang="en-US" altLang="zh-CN" sz="2400" dirty="0" smtClean="0"/>
              <a:t>DMA</a:t>
            </a:r>
            <a:r>
              <a:rPr lang="zh-CN" altLang="en-US" sz="2400" dirty="0" smtClean="0"/>
              <a:t>控制器控制系统总线进行</a:t>
            </a:r>
            <a:r>
              <a:rPr lang="en-US" altLang="zh-CN" sz="2400" dirty="0" smtClean="0"/>
              <a:t>DMA</a:t>
            </a:r>
            <a:r>
              <a:rPr lang="zh-CN" altLang="en-US" sz="2400" dirty="0" smtClean="0"/>
              <a:t>传送。</a:t>
            </a:r>
            <a:endParaRPr lang="zh-CN" altLang="en-US" sz="2400" dirty="0"/>
          </a:p>
          <a:p>
            <a:r>
              <a:rPr lang="en-US" altLang="zh-CN" sz="2800" b="1" dirty="0">
                <a:solidFill>
                  <a:srgbClr val="FF0000"/>
                </a:solidFill>
              </a:rPr>
              <a:t>DRQ0</a:t>
            </a:r>
            <a:r>
              <a:rPr lang="zh-CN" altLang="en-US" sz="2800" b="1" dirty="0">
                <a:solidFill>
                  <a:srgbClr val="FF0000"/>
                </a:solidFill>
              </a:rPr>
              <a:t>～</a:t>
            </a:r>
            <a:r>
              <a:rPr lang="en-US" altLang="zh-CN" sz="2800" b="1" dirty="0">
                <a:solidFill>
                  <a:srgbClr val="FF0000"/>
                </a:solidFill>
              </a:rPr>
              <a:t>DRQ3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</a:rPr>
              <a:t>DRQ5</a:t>
            </a:r>
            <a:r>
              <a:rPr lang="zh-CN" altLang="en-US" sz="2800" b="1" dirty="0">
                <a:solidFill>
                  <a:srgbClr val="FF0000"/>
                </a:solidFill>
              </a:rPr>
              <a:t>～</a:t>
            </a:r>
            <a:r>
              <a:rPr lang="en-US" altLang="zh-CN" sz="2800" b="1" dirty="0">
                <a:solidFill>
                  <a:srgbClr val="FF0000"/>
                </a:solidFill>
              </a:rPr>
              <a:t>DRQ7</a:t>
            </a:r>
            <a:r>
              <a:rPr lang="zh-CN" altLang="en-US" sz="2800" dirty="0"/>
              <a:t>：</a:t>
            </a:r>
            <a:r>
              <a:rPr lang="en-US" altLang="zh-CN" sz="2800" dirty="0"/>
              <a:t>DMA</a:t>
            </a:r>
            <a:r>
              <a:rPr lang="zh-CN" altLang="en-US" sz="2800" dirty="0"/>
              <a:t>请求</a:t>
            </a:r>
          </a:p>
          <a:p>
            <a:r>
              <a:rPr lang="en-US" altLang="zh-CN" sz="2800" b="1" dirty="0">
                <a:solidFill>
                  <a:srgbClr val="FF0000"/>
                </a:solidFill>
              </a:rPr>
              <a:t>DACK0*</a:t>
            </a:r>
            <a:r>
              <a:rPr lang="zh-CN" altLang="en-US" sz="2800" b="1" dirty="0">
                <a:solidFill>
                  <a:srgbClr val="FF0000"/>
                </a:solidFill>
              </a:rPr>
              <a:t>～</a:t>
            </a:r>
            <a:r>
              <a:rPr lang="en-US" altLang="zh-CN" sz="2800" b="1" dirty="0">
                <a:solidFill>
                  <a:srgbClr val="FF0000"/>
                </a:solidFill>
              </a:rPr>
              <a:t>DACK3*,DACK5*</a:t>
            </a:r>
            <a:r>
              <a:rPr lang="zh-CN" altLang="en-US" sz="2800" b="1" dirty="0">
                <a:solidFill>
                  <a:srgbClr val="FF0000"/>
                </a:solidFill>
              </a:rPr>
              <a:t>～</a:t>
            </a:r>
            <a:r>
              <a:rPr lang="en-US" altLang="zh-CN" sz="2800" b="1" dirty="0">
                <a:solidFill>
                  <a:srgbClr val="FF0000"/>
                </a:solidFill>
              </a:rPr>
              <a:t>DACK7*</a:t>
            </a:r>
            <a:r>
              <a:rPr lang="zh-CN" altLang="en-US" sz="2800" dirty="0"/>
              <a:t>：</a:t>
            </a:r>
            <a:r>
              <a:rPr lang="en-US" altLang="zh-CN" sz="2800" dirty="0"/>
              <a:t>DMA</a:t>
            </a:r>
            <a:r>
              <a:rPr lang="zh-CN" altLang="en-US" sz="2800" dirty="0"/>
              <a:t>响应</a:t>
            </a:r>
          </a:p>
          <a:p>
            <a:r>
              <a:rPr lang="en-US" altLang="zh-CN" sz="2800" b="1" dirty="0">
                <a:solidFill>
                  <a:srgbClr val="FF0000"/>
                </a:solidFill>
              </a:rPr>
              <a:t>T/C</a:t>
            </a:r>
            <a:r>
              <a:rPr lang="zh-CN" altLang="en-US" sz="2800" dirty="0"/>
              <a:t>：计数结束信号，表示</a:t>
            </a:r>
            <a:r>
              <a:rPr lang="en-US" altLang="zh-CN" sz="2800" dirty="0"/>
              <a:t>DMA</a:t>
            </a:r>
            <a:r>
              <a:rPr lang="zh-CN" altLang="en-US" sz="2800" dirty="0"/>
              <a:t>传送结束</a:t>
            </a:r>
          </a:p>
          <a:p>
            <a:r>
              <a:rPr lang="en-US" altLang="zh-CN" sz="2800" b="1" dirty="0">
                <a:solidFill>
                  <a:srgbClr val="FF0000"/>
                </a:solidFill>
              </a:rPr>
              <a:t>MASTER*</a:t>
            </a:r>
            <a:r>
              <a:rPr lang="zh-CN" altLang="en-US" sz="2800" dirty="0"/>
              <a:t>：</a:t>
            </a:r>
            <a:r>
              <a:rPr lang="zh-CN" altLang="en-US" sz="2800" dirty="0" smtClean="0"/>
              <a:t>主设备，低有效输入信号</a:t>
            </a:r>
            <a:endParaRPr lang="zh-CN" altLang="en-US" sz="2800" dirty="0"/>
          </a:p>
          <a:p>
            <a:r>
              <a:rPr lang="en-US" altLang="zh-CN" sz="2800" dirty="0"/>
              <a:t>16</a:t>
            </a:r>
            <a:r>
              <a:rPr lang="zh-CN" altLang="en-US" sz="2800" dirty="0"/>
              <a:t>位</a:t>
            </a:r>
            <a:r>
              <a:rPr lang="en-US" altLang="zh-CN" sz="2800" dirty="0"/>
              <a:t>PC</a:t>
            </a:r>
            <a:r>
              <a:rPr lang="zh-CN" altLang="en-US" sz="2800" dirty="0"/>
              <a:t>机的共有</a:t>
            </a:r>
            <a:r>
              <a:rPr lang="en-US" altLang="zh-CN" sz="2800" b="1" dirty="0">
                <a:solidFill>
                  <a:srgbClr val="FF0000"/>
                </a:solidFill>
              </a:rPr>
              <a:t>8</a:t>
            </a:r>
            <a:r>
              <a:rPr lang="zh-CN" altLang="en-US" sz="2800" b="1" dirty="0">
                <a:solidFill>
                  <a:srgbClr val="FF0000"/>
                </a:solidFill>
              </a:rPr>
              <a:t>个</a:t>
            </a:r>
            <a:r>
              <a:rPr lang="en-US" altLang="zh-CN" sz="2800" b="1" dirty="0">
                <a:solidFill>
                  <a:srgbClr val="FF0000"/>
                </a:solidFill>
              </a:rPr>
              <a:t>DMA</a:t>
            </a:r>
            <a:r>
              <a:rPr lang="zh-CN" altLang="en-US" sz="2800" dirty="0"/>
              <a:t>通道</a:t>
            </a:r>
          </a:p>
          <a:p>
            <a:pPr lvl="1"/>
            <a:r>
              <a:rPr lang="en-US" altLang="zh-CN" sz="2400" dirty="0"/>
              <a:t>DRQ0</a:t>
            </a:r>
            <a:r>
              <a:rPr lang="zh-CN" altLang="en-US" sz="2400" dirty="0"/>
              <a:t>～</a:t>
            </a:r>
            <a:r>
              <a:rPr lang="en-US" altLang="zh-CN" sz="2400" dirty="0"/>
              <a:t>DRQ3</a:t>
            </a:r>
            <a:r>
              <a:rPr lang="zh-CN" altLang="en-US" sz="2400" dirty="0"/>
              <a:t>用于</a:t>
            </a:r>
            <a:r>
              <a:rPr lang="en-US" altLang="zh-CN" sz="2400" dirty="0"/>
              <a:t>8</a:t>
            </a:r>
            <a:r>
              <a:rPr lang="zh-CN" altLang="en-US" sz="2400" dirty="0"/>
              <a:t>位</a:t>
            </a:r>
            <a:r>
              <a:rPr lang="en-US" altLang="zh-CN" sz="2400" dirty="0"/>
              <a:t>DMA</a:t>
            </a:r>
            <a:r>
              <a:rPr lang="zh-CN" altLang="en-US" sz="2400" dirty="0"/>
              <a:t>传送</a:t>
            </a:r>
          </a:p>
          <a:p>
            <a:pPr lvl="1"/>
            <a:r>
              <a:rPr lang="en-US" altLang="zh-CN" sz="2400" dirty="0"/>
              <a:t>DRQ5</a:t>
            </a:r>
            <a:r>
              <a:rPr lang="zh-CN" altLang="en-US" sz="2400" dirty="0"/>
              <a:t>～</a:t>
            </a:r>
            <a:r>
              <a:rPr lang="en-US" altLang="zh-CN" sz="2400" dirty="0"/>
              <a:t>DRQ7</a:t>
            </a:r>
            <a:r>
              <a:rPr lang="zh-CN" altLang="en-US" sz="2400" dirty="0"/>
              <a:t>用于</a:t>
            </a:r>
            <a:r>
              <a:rPr lang="en-US" altLang="zh-CN" sz="2400" dirty="0"/>
              <a:t>16</a:t>
            </a:r>
            <a:r>
              <a:rPr lang="zh-CN" altLang="en-US" sz="2400" dirty="0"/>
              <a:t>位</a:t>
            </a:r>
            <a:r>
              <a:rPr lang="en-US" altLang="zh-CN" sz="2400" dirty="0"/>
              <a:t>DMA</a:t>
            </a:r>
            <a:r>
              <a:rPr lang="zh-CN" altLang="en-US" sz="2400" dirty="0"/>
              <a:t>传送</a:t>
            </a:r>
          </a:p>
          <a:p>
            <a:pPr lvl="1"/>
            <a:r>
              <a:rPr lang="en-US" altLang="zh-CN" sz="2400" dirty="0"/>
              <a:t>DRQ4</a:t>
            </a:r>
            <a:r>
              <a:rPr lang="zh-CN" altLang="en-US" sz="2400" dirty="0"/>
              <a:t>已经用于连接两个</a:t>
            </a:r>
            <a:r>
              <a:rPr lang="en-US" altLang="zh-CN" sz="2400" dirty="0"/>
              <a:t>DMA</a:t>
            </a:r>
            <a:r>
              <a:rPr lang="zh-CN" altLang="en-US" sz="2400" dirty="0"/>
              <a:t>控制器</a:t>
            </a:r>
          </a:p>
        </p:txBody>
      </p:sp>
      <p:sp>
        <p:nvSpPr>
          <p:cNvPr id="4" name="Text Box 54"/>
          <p:cNvSpPr txBox="1">
            <a:spLocks noChangeArrowheads="1"/>
          </p:cNvSpPr>
          <p:nvPr/>
        </p:nvSpPr>
        <p:spPr bwMode="gray">
          <a:xfrm>
            <a:off x="983432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 DMA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传送控制线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68932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5. </a:t>
            </a:r>
            <a:r>
              <a:rPr lang="zh-CN" altLang="en-US" dirty="0">
                <a:solidFill>
                  <a:schemeClr val="bg1"/>
                </a:solidFill>
              </a:rPr>
              <a:t>其他信号线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1066800"/>
            <a:ext cx="10802168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RESET DRV</a:t>
            </a:r>
            <a:r>
              <a:rPr lang="zh-CN" altLang="en-US" sz="2800" dirty="0"/>
              <a:t>：复位驱动</a:t>
            </a:r>
            <a:r>
              <a:rPr lang="zh-CN" altLang="en-US" sz="2800" dirty="0" smtClean="0"/>
              <a:t>信号，输出，高有效</a:t>
            </a:r>
            <a:endParaRPr lang="en-US" altLang="zh-CN" sz="2800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系统输出的复位信号，表示系统正处于复位状态，而不是要求系统复位的输入信号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REFRESH*</a:t>
            </a:r>
            <a:r>
              <a:rPr lang="zh-CN" altLang="en-US" sz="2800" dirty="0"/>
              <a:t>：</a:t>
            </a:r>
            <a:r>
              <a:rPr lang="zh-CN" altLang="en-US" sz="2800" dirty="0" smtClean="0"/>
              <a:t>刷新，表示系统正在进行</a:t>
            </a:r>
            <a:r>
              <a:rPr lang="en-US" altLang="zh-CN" sz="2800" dirty="0" smtClean="0"/>
              <a:t>DRAM</a:t>
            </a:r>
            <a:r>
              <a:rPr lang="zh-CN" altLang="en-US" sz="2800" dirty="0" smtClean="0"/>
              <a:t>刷新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I/OCH CK*</a:t>
            </a:r>
            <a:r>
              <a:rPr lang="zh-CN" altLang="en-US" sz="2800" dirty="0"/>
              <a:t>：</a:t>
            </a:r>
            <a:r>
              <a:rPr lang="en-US" altLang="zh-CN" sz="2800" dirty="0"/>
              <a:t>I/O</a:t>
            </a:r>
            <a:r>
              <a:rPr lang="zh-CN" altLang="en-US" sz="2800" dirty="0"/>
              <a:t>通道校验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OSC</a:t>
            </a:r>
            <a:r>
              <a:rPr lang="zh-CN" altLang="en-US" sz="2800" dirty="0"/>
              <a:t>：晶振频率脉冲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输出</a:t>
            </a:r>
            <a:r>
              <a:rPr lang="en-US" altLang="zh-CN" sz="2400" dirty="0"/>
              <a:t>14.31818MHz</a:t>
            </a:r>
            <a:r>
              <a:rPr lang="zh-CN" altLang="en-US" sz="2400" dirty="0"/>
              <a:t>的主振频率信号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CLK</a:t>
            </a:r>
            <a:r>
              <a:rPr lang="zh-CN" altLang="en-US" sz="2800" dirty="0"/>
              <a:t>：系统时钟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IBM PC</a:t>
            </a:r>
            <a:r>
              <a:rPr lang="zh-CN" altLang="en-US" sz="2400" dirty="0"/>
              <a:t>总线输出</a:t>
            </a:r>
            <a:r>
              <a:rPr lang="en-US" altLang="zh-CN" sz="2400" dirty="0"/>
              <a:t>4.77MHz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IBM AT</a:t>
            </a:r>
            <a:r>
              <a:rPr lang="zh-CN" altLang="en-US" sz="2400" dirty="0"/>
              <a:t>总线采用</a:t>
            </a:r>
            <a:r>
              <a:rPr lang="en-US" altLang="zh-CN" sz="2400" dirty="0"/>
              <a:t>6</a:t>
            </a:r>
            <a:r>
              <a:rPr lang="zh-CN" altLang="en-US" sz="2400" dirty="0"/>
              <a:t>，</a:t>
            </a:r>
            <a:r>
              <a:rPr lang="en-US" altLang="zh-CN" sz="2400" dirty="0"/>
              <a:t>8</a:t>
            </a:r>
            <a:r>
              <a:rPr lang="zh-CN" altLang="en-US" sz="2400" dirty="0"/>
              <a:t>，</a:t>
            </a:r>
            <a:r>
              <a:rPr lang="en-US" altLang="zh-CN" sz="2400" dirty="0"/>
              <a:t>10</a:t>
            </a:r>
            <a:r>
              <a:rPr lang="zh-CN" altLang="en-US" sz="2400" dirty="0"/>
              <a:t>或</a:t>
            </a:r>
            <a:r>
              <a:rPr lang="en-US" altLang="zh-CN" sz="2400" dirty="0"/>
              <a:t>12MHz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32</a:t>
            </a:r>
            <a:r>
              <a:rPr lang="zh-CN" altLang="en-US" sz="2400" dirty="0"/>
              <a:t>位</a:t>
            </a:r>
            <a:r>
              <a:rPr lang="en-US" altLang="zh-CN" sz="2400" dirty="0"/>
              <a:t>PC</a:t>
            </a:r>
            <a:r>
              <a:rPr lang="zh-CN" altLang="en-US" sz="2400" dirty="0"/>
              <a:t>机的时钟频率是</a:t>
            </a:r>
            <a:r>
              <a:rPr lang="en-US" altLang="zh-CN" sz="2400" dirty="0"/>
              <a:t>8.33MHz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＋</a:t>
            </a:r>
            <a:r>
              <a:rPr lang="en-US" altLang="zh-CN" sz="2800" b="1" dirty="0">
                <a:solidFill>
                  <a:srgbClr val="FF0000"/>
                </a:solidFill>
              </a:rPr>
              <a:t>5V</a:t>
            </a:r>
            <a:r>
              <a:rPr lang="zh-CN" altLang="en-US" sz="2800" b="1" dirty="0">
                <a:solidFill>
                  <a:srgbClr val="FF0000"/>
                </a:solidFill>
              </a:rPr>
              <a:t>、－</a:t>
            </a:r>
            <a:r>
              <a:rPr lang="en-US" altLang="zh-CN" sz="2800" b="1" dirty="0">
                <a:solidFill>
                  <a:srgbClr val="FF0000"/>
                </a:solidFill>
              </a:rPr>
              <a:t>5V</a:t>
            </a:r>
            <a:r>
              <a:rPr lang="zh-CN" altLang="en-US" sz="2800" b="1" dirty="0">
                <a:solidFill>
                  <a:srgbClr val="FF0000"/>
                </a:solidFill>
              </a:rPr>
              <a:t>、＋</a:t>
            </a:r>
            <a:r>
              <a:rPr lang="en-US" altLang="zh-CN" sz="2800" b="1" dirty="0">
                <a:solidFill>
                  <a:srgbClr val="FF0000"/>
                </a:solidFill>
              </a:rPr>
              <a:t>12V</a:t>
            </a:r>
            <a:r>
              <a:rPr lang="zh-CN" altLang="en-US" sz="2800" b="1" dirty="0">
                <a:solidFill>
                  <a:srgbClr val="FF0000"/>
                </a:solidFill>
              </a:rPr>
              <a:t>、－</a:t>
            </a:r>
            <a:r>
              <a:rPr lang="en-US" altLang="zh-CN" sz="2800" b="1" dirty="0">
                <a:solidFill>
                  <a:srgbClr val="FF0000"/>
                </a:solidFill>
              </a:rPr>
              <a:t>12V</a:t>
            </a:r>
            <a:r>
              <a:rPr lang="zh-CN" altLang="en-US" sz="2800" dirty="0"/>
              <a:t>：电源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GND</a:t>
            </a:r>
            <a:r>
              <a:rPr lang="zh-CN" altLang="en-US" sz="2800" dirty="0"/>
              <a:t>：地线</a:t>
            </a:r>
          </a:p>
        </p:txBody>
      </p:sp>
      <p:sp>
        <p:nvSpPr>
          <p:cNvPr id="4" name="Text Box 54"/>
          <p:cNvSpPr txBox="1">
            <a:spLocks noChangeArrowheads="1"/>
          </p:cNvSpPr>
          <p:nvPr/>
        </p:nvSpPr>
        <p:spPr bwMode="gray">
          <a:xfrm>
            <a:off x="983432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其他信号线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44624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5.5.3 PCI</a:t>
            </a:r>
            <a:r>
              <a:rPr lang="zh-CN" altLang="en-US" dirty="0">
                <a:solidFill>
                  <a:schemeClr val="bg1"/>
                </a:solidFill>
              </a:rPr>
              <a:t>总线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980728"/>
            <a:ext cx="10802168" cy="5638800"/>
          </a:xfrm>
        </p:spPr>
        <p:txBody>
          <a:bodyPr/>
          <a:lstStyle/>
          <a:p>
            <a:r>
              <a:rPr lang="en-US" altLang="zh-CN" b="1" dirty="0"/>
              <a:t>Intel</a:t>
            </a:r>
            <a:r>
              <a:rPr lang="zh-CN" altLang="en-US" b="1" dirty="0"/>
              <a:t>公司提出，</a:t>
            </a:r>
            <a:r>
              <a:rPr lang="en-US" altLang="zh-CN" b="1" dirty="0"/>
              <a:t>PCI</a:t>
            </a:r>
            <a:r>
              <a:rPr lang="zh-CN" altLang="en-US" b="1" dirty="0"/>
              <a:t>联盟</a:t>
            </a:r>
            <a:r>
              <a:rPr lang="en-US" altLang="zh-CN" b="1" dirty="0"/>
              <a:t>SIG</a:t>
            </a:r>
            <a:r>
              <a:rPr lang="zh-CN" altLang="en-US" b="1" dirty="0"/>
              <a:t>支持</a:t>
            </a:r>
          </a:p>
          <a:p>
            <a:r>
              <a:rPr lang="zh-CN" altLang="en-US" b="1" dirty="0"/>
              <a:t>与处理器无关</a:t>
            </a:r>
          </a:p>
          <a:p>
            <a:r>
              <a:rPr lang="zh-CN" altLang="en-US" b="1" dirty="0"/>
              <a:t>集中式总线仲裁、支持多处理器系统</a:t>
            </a:r>
          </a:p>
          <a:p>
            <a:r>
              <a:rPr lang="zh-CN" altLang="en-US" b="1" dirty="0"/>
              <a:t>通过桥电路兼容</a:t>
            </a:r>
            <a:r>
              <a:rPr lang="en-US" altLang="zh-CN" b="1" dirty="0"/>
              <a:t>ISA/EISA</a:t>
            </a:r>
            <a:r>
              <a:rPr lang="zh-CN" altLang="en-US" b="1" dirty="0"/>
              <a:t>总线</a:t>
            </a:r>
          </a:p>
          <a:p>
            <a:r>
              <a:rPr lang="zh-CN" altLang="en-US" b="1" dirty="0"/>
              <a:t>具有</a:t>
            </a:r>
            <a:r>
              <a:rPr lang="zh-CN" altLang="en-US" b="1" dirty="0">
                <a:solidFill>
                  <a:srgbClr val="FF0000"/>
                </a:solidFill>
              </a:rPr>
              <a:t>即插即用</a:t>
            </a:r>
            <a:r>
              <a:rPr lang="zh-CN" altLang="en-US" b="1" dirty="0"/>
              <a:t>的自动配置能力等</a:t>
            </a:r>
          </a:p>
          <a:p>
            <a:r>
              <a:rPr lang="zh-CN" altLang="en-US" b="1" dirty="0"/>
              <a:t>共</a:t>
            </a:r>
            <a:r>
              <a:rPr lang="en-US" altLang="zh-CN" b="1" dirty="0"/>
              <a:t>94</a:t>
            </a:r>
            <a:r>
              <a:rPr lang="zh-CN" altLang="en-US" b="1" dirty="0"/>
              <a:t>个引脚</a:t>
            </a:r>
          </a:p>
          <a:p>
            <a:pPr lvl="1"/>
            <a:r>
              <a:rPr lang="en-US" altLang="zh-CN" b="1" dirty="0"/>
              <a:t>PCI 1.0</a:t>
            </a:r>
            <a:r>
              <a:rPr lang="zh-CN" altLang="en-US" b="1" dirty="0"/>
              <a:t>版：</a:t>
            </a:r>
            <a:r>
              <a:rPr lang="en-US" altLang="zh-CN" b="1" dirty="0"/>
              <a:t>32</a:t>
            </a:r>
            <a:r>
              <a:rPr lang="zh-CN" altLang="en-US" b="1" dirty="0"/>
              <a:t>位数据总线、</a:t>
            </a:r>
            <a:r>
              <a:rPr lang="en-US" altLang="zh-CN" b="1" dirty="0"/>
              <a:t>33MHz</a:t>
            </a:r>
            <a:r>
              <a:rPr lang="zh-CN" altLang="en-US" b="1" dirty="0"/>
              <a:t>时钟频率</a:t>
            </a:r>
          </a:p>
          <a:p>
            <a:pPr lvl="1"/>
            <a:r>
              <a:rPr lang="en-US" altLang="zh-CN" b="1" dirty="0"/>
              <a:t>PCI 2.0</a:t>
            </a:r>
            <a:r>
              <a:rPr lang="zh-CN" altLang="en-US" b="1" dirty="0"/>
              <a:t>版：</a:t>
            </a:r>
            <a:r>
              <a:rPr lang="en-US" altLang="zh-CN" b="1" dirty="0"/>
              <a:t>64</a:t>
            </a:r>
            <a:r>
              <a:rPr lang="zh-CN" altLang="en-US" b="1" dirty="0"/>
              <a:t>位数据总线、</a:t>
            </a:r>
            <a:r>
              <a:rPr lang="en-US" altLang="zh-CN" b="1" dirty="0"/>
              <a:t>33MHz</a:t>
            </a:r>
            <a:r>
              <a:rPr lang="zh-CN" altLang="en-US" b="1" dirty="0"/>
              <a:t>时钟频率</a:t>
            </a:r>
          </a:p>
          <a:p>
            <a:pPr lvl="1"/>
            <a:r>
              <a:rPr lang="en-US" altLang="zh-CN" b="1" dirty="0"/>
              <a:t>PCI 2.1</a:t>
            </a:r>
            <a:r>
              <a:rPr lang="zh-CN" altLang="en-US" b="1" dirty="0"/>
              <a:t>版：</a:t>
            </a:r>
            <a:r>
              <a:rPr lang="en-US" altLang="zh-CN" b="1" dirty="0"/>
              <a:t>64</a:t>
            </a:r>
            <a:r>
              <a:rPr lang="zh-CN" altLang="en-US" b="1" dirty="0"/>
              <a:t>位数据总线、</a:t>
            </a:r>
            <a:r>
              <a:rPr lang="en-US" altLang="zh-CN" b="1" dirty="0"/>
              <a:t>66MHz</a:t>
            </a:r>
            <a:r>
              <a:rPr lang="zh-CN" altLang="en-US" b="1" dirty="0"/>
              <a:t>时钟频率</a:t>
            </a:r>
          </a:p>
        </p:txBody>
      </p:sp>
      <p:sp>
        <p:nvSpPr>
          <p:cNvPr id="4" name="对角圆角矩形 3"/>
          <p:cNvSpPr/>
          <p:nvPr/>
        </p:nvSpPr>
        <p:spPr>
          <a:xfrm>
            <a:off x="952464" y="71414"/>
            <a:ext cx="5935624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5.5.3 PCI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0"/>
            <a:ext cx="10397067" cy="83978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微机总线层次结构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711201" y="1529357"/>
            <a:ext cx="10352617" cy="4779963"/>
            <a:chOff x="0" y="0"/>
            <a:chExt cx="4891" cy="3011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0" y="791"/>
              <a:ext cx="2400" cy="1846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prstDash val="sysDot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625" y="1799"/>
              <a:ext cx="631" cy="36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50000"/>
                </a:lnSpc>
              </a:pPr>
              <a:r>
                <a:rPr lang="zh-CN" altLang="zh-CN" sz="2000" b="1">
                  <a:latin typeface="Times New Roman" panose="02020603050405020304" pitchFamily="18" charset="0"/>
                </a:rPr>
                <a:t>I/O</a:t>
              </a:r>
              <a:r>
                <a:rPr lang="zh-CN" sz="2000" b="1">
                  <a:latin typeface="Times New Roman" panose="02020603050405020304" pitchFamily="18" charset="0"/>
                </a:rPr>
                <a:t>接口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641" y="1799"/>
              <a:ext cx="459" cy="36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50000"/>
                </a:lnSpc>
              </a:pPr>
              <a:r>
                <a:rPr lang="zh-CN" altLang="zh-CN" sz="2000" b="1">
                  <a:latin typeface="Times New Roman" panose="02020603050405020304" pitchFamily="18" charset="0"/>
                </a:rPr>
                <a:t>ROM</a:t>
              </a: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1128" y="1799"/>
              <a:ext cx="459" cy="36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50000"/>
                </a:lnSpc>
              </a:pPr>
              <a:r>
                <a:rPr lang="zh-CN" altLang="zh-CN" sz="2000" b="1">
                  <a:latin typeface="Times New Roman" panose="02020603050405020304" pitchFamily="18" charset="0"/>
                </a:rPr>
                <a:t>RAM</a:t>
              </a: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94" y="936"/>
              <a:ext cx="477" cy="97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50000"/>
                </a:lnSpc>
                <a:spcBef>
                  <a:spcPts val="300"/>
                </a:spcBef>
              </a:pPr>
              <a:r>
                <a:rPr lang="zh-CN" altLang="zh-CN" sz="2000" b="1" dirty="0">
                  <a:latin typeface="Times New Roman" panose="02020603050405020304" pitchFamily="18" charset="0"/>
                </a:rPr>
                <a:t>CPU</a:t>
              </a:r>
            </a:p>
            <a:p>
              <a:pPr algn="ctr" eaLnBrk="0" hangingPunct="0">
                <a:lnSpc>
                  <a:spcPct val="150000"/>
                </a:lnSpc>
              </a:pPr>
              <a:r>
                <a:rPr lang="zh-CN" sz="1600" b="1" dirty="0">
                  <a:latin typeface="Times New Roman" panose="02020603050405020304" pitchFamily="18" charset="0"/>
                </a:rPr>
                <a:t>（</a:t>
              </a:r>
              <a:r>
                <a:rPr 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片内总线</a:t>
              </a:r>
              <a:r>
                <a:rPr lang="zh-CN" sz="1600" b="1" dirty="0">
                  <a:latin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630" y="473"/>
              <a:ext cx="828" cy="33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ctr" eaLnBrk="0" hangingPunct="0">
                <a:defRPr/>
              </a:pPr>
              <a:r>
                <a:rPr lang="zh-CN" sz="2000" b="1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外总线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1689" y="296"/>
              <a:ext cx="828" cy="3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2700" tIns="12700" rIns="12700" bIns="12700"/>
            <a:lstStyle/>
            <a:p>
              <a:pPr algn="ctr" eaLnBrk="0" hangingPunct="0"/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186" y="2224"/>
              <a:ext cx="628" cy="3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sz="2000" b="1">
                  <a:latin typeface="Times New Roman" panose="02020603050405020304" pitchFamily="18" charset="0"/>
                </a:rPr>
                <a:t>主机板</a:t>
              </a: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1260" y="1044"/>
              <a:ext cx="828" cy="33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ctr" eaLnBrk="0" hangingPunct="0">
                <a:defRPr/>
              </a:pPr>
              <a:r>
                <a:rPr lang="zh-CN" altLang="en-US" sz="20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芯</a:t>
              </a:r>
              <a:r>
                <a:rPr lang="zh-CN" sz="20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片</a:t>
              </a:r>
              <a:r>
                <a:rPr 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总线</a:t>
              </a: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585" y="1429"/>
              <a:ext cx="2007" cy="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883" y="1475"/>
              <a:ext cx="1" cy="3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1355" y="1475"/>
              <a:ext cx="1" cy="3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1885" y="1475"/>
              <a:ext cx="1" cy="3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2591" y="0"/>
              <a:ext cx="1" cy="3011"/>
            </a:xfrm>
            <a:prstGeom prst="line">
              <a:avLst/>
            </a:prstGeom>
            <a:noFill/>
            <a:ln w="88900">
              <a:solidFill>
                <a:srgbClr val="000099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810" y="247"/>
              <a:ext cx="878" cy="365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50000"/>
                </a:lnSpc>
              </a:pPr>
              <a:r>
                <a:rPr lang="zh-CN" sz="2000" b="1" dirty="0">
                  <a:latin typeface="Times New Roman" panose="02020603050405020304" pitchFamily="18" charset="0"/>
                </a:rPr>
                <a:t>扩充存储器</a:t>
              </a: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4128" y="799"/>
              <a:ext cx="763" cy="365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50000"/>
                </a:lnSpc>
              </a:pPr>
              <a:r>
                <a:rPr lang="zh-CN" sz="2000" b="1">
                  <a:latin typeface="Times New Roman" panose="02020603050405020304" pitchFamily="18" charset="0"/>
                </a:rPr>
                <a:t>计算机</a:t>
              </a:r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2810" y="797"/>
              <a:ext cx="878" cy="36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50000"/>
                </a:lnSpc>
              </a:pPr>
              <a:r>
                <a:rPr lang="zh-CN" sz="2000" b="1" dirty="0">
                  <a:latin typeface="Times New Roman" panose="02020603050405020304" pitchFamily="18" charset="0"/>
                </a:rPr>
                <a:t>通信接口</a:t>
              </a: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4128" y="1349"/>
              <a:ext cx="763" cy="36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50000"/>
                </a:lnSpc>
              </a:pPr>
              <a:r>
                <a:rPr lang="zh-CN" sz="2000" b="1">
                  <a:latin typeface="Times New Roman" panose="02020603050405020304" pitchFamily="18" charset="0"/>
                </a:rPr>
                <a:t>打印机</a:t>
              </a: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2810" y="1348"/>
              <a:ext cx="878" cy="36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50000"/>
                </a:lnSpc>
              </a:pPr>
              <a:r>
                <a:rPr lang="zh-CN" sz="2000" b="1">
                  <a:latin typeface="Times New Roman" panose="02020603050405020304" pitchFamily="18" charset="0"/>
                </a:rPr>
                <a:t>打印机接口</a:t>
              </a: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4128" y="1900"/>
              <a:ext cx="763" cy="36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50000"/>
                </a:lnSpc>
              </a:pPr>
              <a:r>
                <a:rPr lang="zh-CN" sz="2000" b="1">
                  <a:latin typeface="Times New Roman" panose="02020603050405020304" pitchFamily="18" charset="0"/>
                </a:rPr>
                <a:t>智能仪表</a:t>
              </a:r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2810" y="1899"/>
              <a:ext cx="878" cy="365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50000"/>
                </a:lnSpc>
              </a:pPr>
              <a:r>
                <a:rPr lang="zh-CN" sz="2000" b="1">
                  <a:latin typeface="Times New Roman" panose="02020603050405020304" pitchFamily="18" charset="0"/>
                </a:rPr>
                <a:t>仪表接口</a:t>
              </a: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4128" y="2470"/>
              <a:ext cx="763" cy="36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50000"/>
                </a:lnSpc>
              </a:pPr>
              <a:r>
                <a:rPr lang="zh-CN" sz="2000" b="1">
                  <a:latin typeface="Times New Roman" panose="02020603050405020304" pitchFamily="18" charset="0"/>
                </a:rPr>
                <a:t>局域网络</a:t>
              </a: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2810" y="2469"/>
              <a:ext cx="878" cy="36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50000"/>
                </a:lnSpc>
              </a:pPr>
              <a:r>
                <a:rPr lang="zh-CN" sz="2000" b="1">
                  <a:latin typeface="Times New Roman" panose="02020603050405020304" pitchFamily="18" charset="0"/>
                </a:rPr>
                <a:t>网络接口</a:t>
              </a:r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2640" y="433"/>
              <a:ext cx="159" cy="2223"/>
              <a:chOff x="0" y="0"/>
              <a:chExt cx="241" cy="1696"/>
            </a:xfrm>
          </p:grpSpPr>
          <p:sp>
            <p:nvSpPr>
              <p:cNvPr id="39" name="Line 28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4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29"/>
              <p:cNvSpPr>
                <a:spLocks noChangeShapeType="1"/>
              </p:cNvSpPr>
              <p:nvPr/>
            </p:nvSpPr>
            <p:spPr bwMode="auto">
              <a:xfrm flipH="1">
                <a:off x="0" y="420"/>
                <a:ext cx="24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30"/>
              <p:cNvSpPr>
                <a:spLocks noChangeShapeType="1"/>
              </p:cNvSpPr>
              <p:nvPr/>
            </p:nvSpPr>
            <p:spPr bwMode="auto">
              <a:xfrm flipH="1">
                <a:off x="0" y="840"/>
                <a:ext cx="24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31"/>
              <p:cNvSpPr>
                <a:spLocks noChangeShapeType="1"/>
              </p:cNvSpPr>
              <p:nvPr/>
            </p:nvSpPr>
            <p:spPr bwMode="auto">
              <a:xfrm flipH="1">
                <a:off x="0" y="1260"/>
                <a:ext cx="24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32"/>
              <p:cNvSpPr>
                <a:spLocks noChangeShapeType="1"/>
              </p:cNvSpPr>
              <p:nvPr/>
            </p:nvSpPr>
            <p:spPr bwMode="auto">
              <a:xfrm flipH="1">
                <a:off x="0" y="1695"/>
                <a:ext cx="24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Group 33"/>
            <p:cNvGrpSpPr/>
            <p:nvPr/>
          </p:nvGrpSpPr>
          <p:grpSpPr bwMode="auto">
            <a:xfrm>
              <a:off x="3711" y="983"/>
              <a:ext cx="417" cy="1673"/>
              <a:chOff x="0" y="0"/>
              <a:chExt cx="453" cy="1276"/>
            </a:xfrm>
          </p:grpSpPr>
          <p:sp>
            <p:nvSpPr>
              <p:cNvPr id="35" name="Line 34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453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35"/>
              <p:cNvSpPr>
                <a:spLocks noChangeShapeType="1"/>
              </p:cNvSpPr>
              <p:nvPr/>
            </p:nvSpPr>
            <p:spPr bwMode="auto">
              <a:xfrm flipH="1">
                <a:off x="0" y="420"/>
                <a:ext cx="453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36"/>
              <p:cNvSpPr>
                <a:spLocks noChangeShapeType="1"/>
              </p:cNvSpPr>
              <p:nvPr/>
            </p:nvSpPr>
            <p:spPr bwMode="auto">
              <a:xfrm flipH="1">
                <a:off x="0" y="840"/>
                <a:ext cx="453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37"/>
              <p:cNvSpPr>
                <a:spLocks noChangeShapeType="1"/>
              </p:cNvSpPr>
              <p:nvPr/>
            </p:nvSpPr>
            <p:spPr bwMode="auto">
              <a:xfrm flipH="1">
                <a:off x="0" y="1275"/>
                <a:ext cx="453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5" name="Text Box 39"/>
          <p:cNvSpPr txBox="1">
            <a:spLocks noChangeArrowheads="1"/>
          </p:cNvSpPr>
          <p:nvPr/>
        </p:nvSpPr>
        <p:spPr bwMode="auto">
          <a:xfrm>
            <a:off x="4367808" y="980728"/>
            <a:ext cx="4011084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内总线（</a:t>
            </a:r>
            <a:r>
              <a:rPr lang="zh-CN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系统总线</a:t>
            </a:r>
            <a:r>
              <a:rPr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）</a:t>
            </a:r>
            <a:endParaRPr lang="zh-CN" sz="28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4" name="Text Box 54"/>
          <p:cNvSpPr txBox="1">
            <a:spLocks noChangeArrowheads="1"/>
          </p:cNvSpPr>
          <p:nvPr/>
        </p:nvSpPr>
        <p:spPr bwMode="gray">
          <a:xfrm>
            <a:off x="2351584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微机总线层次结构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44624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1. PCI</a:t>
            </a:r>
            <a:r>
              <a:rPr lang="zh-CN" altLang="en-US" dirty="0">
                <a:solidFill>
                  <a:schemeClr val="bg1"/>
                </a:solidFill>
              </a:rPr>
              <a:t>总线信号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1052736"/>
            <a:ext cx="10598968" cy="5638800"/>
          </a:xfrm>
        </p:spPr>
        <p:txBody>
          <a:bodyPr/>
          <a:lstStyle/>
          <a:p>
            <a:r>
              <a:rPr lang="zh-CN" altLang="en-US" sz="2800" b="1" dirty="0"/>
              <a:t>地址和数据引脚</a:t>
            </a:r>
          </a:p>
          <a:p>
            <a:pPr lvl="1"/>
            <a:r>
              <a:rPr lang="en-US" altLang="zh-CN" sz="2400" b="1" dirty="0">
                <a:solidFill>
                  <a:schemeClr val="tx2"/>
                </a:solidFill>
              </a:rPr>
              <a:t>AD[31::0]</a:t>
            </a:r>
            <a:r>
              <a:rPr lang="zh-CN" altLang="en-US" sz="2400" b="1" dirty="0">
                <a:solidFill>
                  <a:schemeClr val="tx2"/>
                </a:solidFill>
              </a:rPr>
              <a:t>，</a:t>
            </a:r>
            <a:r>
              <a:rPr lang="en-US" altLang="zh-CN" sz="2400" b="1" dirty="0">
                <a:solidFill>
                  <a:schemeClr val="tx2"/>
                </a:solidFill>
              </a:rPr>
              <a:t>AD[63::32]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64</a:t>
            </a:r>
            <a:r>
              <a:rPr lang="zh-CN" altLang="en-US" sz="2400" b="1" dirty="0"/>
              <a:t>位地址和数据复用信号</a:t>
            </a:r>
          </a:p>
          <a:p>
            <a:pPr lvl="1"/>
            <a:r>
              <a:rPr lang="en-US" altLang="zh-CN" sz="2400" b="1" dirty="0">
                <a:solidFill>
                  <a:schemeClr val="tx2"/>
                </a:solidFill>
              </a:rPr>
              <a:t>C/BE[3::0]#</a:t>
            </a:r>
            <a:r>
              <a:rPr lang="zh-CN" altLang="en-US" sz="2400" b="1" dirty="0">
                <a:solidFill>
                  <a:schemeClr val="tx2"/>
                </a:solidFill>
              </a:rPr>
              <a:t>，</a:t>
            </a:r>
            <a:r>
              <a:rPr lang="en-US" altLang="zh-CN" sz="2400" b="1" dirty="0">
                <a:solidFill>
                  <a:schemeClr val="tx2"/>
                </a:solidFill>
              </a:rPr>
              <a:t>C/BE[7::4]#</a:t>
            </a:r>
            <a:r>
              <a:rPr lang="zh-CN" altLang="en-US" sz="2400" b="1" dirty="0"/>
              <a:t>：命令和字节有效复用信号</a:t>
            </a:r>
          </a:p>
          <a:p>
            <a:pPr lvl="1"/>
            <a:r>
              <a:rPr lang="en-US" altLang="zh-CN" sz="2400" b="1" dirty="0">
                <a:solidFill>
                  <a:schemeClr val="tx2"/>
                </a:solidFill>
              </a:rPr>
              <a:t>PAR</a:t>
            </a:r>
            <a:r>
              <a:rPr lang="zh-CN" altLang="en-US" sz="2400" b="1" dirty="0">
                <a:solidFill>
                  <a:schemeClr val="tx2"/>
                </a:solidFill>
              </a:rPr>
              <a:t>，</a:t>
            </a:r>
            <a:r>
              <a:rPr lang="en-US" altLang="zh-CN" sz="2400" b="1" dirty="0">
                <a:solidFill>
                  <a:schemeClr val="tx2"/>
                </a:solidFill>
              </a:rPr>
              <a:t>PAR64</a:t>
            </a:r>
            <a:r>
              <a:rPr lang="zh-CN" altLang="en-US" sz="2400" b="1" dirty="0"/>
              <a:t>：奇偶校验信号</a:t>
            </a:r>
          </a:p>
          <a:p>
            <a:r>
              <a:rPr lang="zh-CN" altLang="en-US" sz="2800" b="1" dirty="0"/>
              <a:t>接口控制引脚</a:t>
            </a:r>
          </a:p>
          <a:p>
            <a:pPr lvl="1"/>
            <a:r>
              <a:rPr lang="en-US" altLang="zh-CN" sz="2400" b="1" dirty="0">
                <a:solidFill>
                  <a:schemeClr val="tx2"/>
                </a:solidFill>
              </a:rPr>
              <a:t>FRAME#</a:t>
            </a:r>
            <a:r>
              <a:rPr lang="zh-CN" altLang="en-US" sz="2400" b="1" dirty="0"/>
              <a:t>：帧信号，表示总线周期开始</a:t>
            </a:r>
          </a:p>
          <a:p>
            <a:pPr lvl="1"/>
            <a:r>
              <a:rPr lang="en-US" altLang="zh-CN" sz="2400" b="1" dirty="0">
                <a:solidFill>
                  <a:schemeClr val="tx2"/>
                </a:solidFill>
              </a:rPr>
              <a:t>IRDY#</a:t>
            </a:r>
            <a:r>
              <a:rPr lang="zh-CN" altLang="en-US" sz="2400" b="1" dirty="0"/>
              <a:t>：初始方就绪信号</a:t>
            </a:r>
          </a:p>
          <a:p>
            <a:pPr lvl="1"/>
            <a:r>
              <a:rPr lang="en-US" altLang="zh-CN" sz="2400" b="1" dirty="0">
                <a:solidFill>
                  <a:schemeClr val="tx2"/>
                </a:solidFill>
              </a:rPr>
              <a:t>TRDY#</a:t>
            </a:r>
            <a:r>
              <a:rPr lang="zh-CN" altLang="en-US" sz="2400" b="1" dirty="0"/>
              <a:t>：目标方就绪信号</a:t>
            </a:r>
          </a:p>
          <a:p>
            <a:pPr lvl="1"/>
            <a:r>
              <a:rPr lang="en-US" altLang="zh-CN" sz="2400" b="1" dirty="0">
                <a:solidFill>
                  <a:schemeClr val="tx2"/>
                </a:solidFill>
              </a:rPr>
              <a:t>STOP#</a:t>
            </a:r>
            <a:r>
              <a:rPr lang="zh-CN" altLang="en-US" sz="2400" b="1" dirty="0"/>
              <a:t>：停止信号</a:t>
            </a:r>
          </a:p>
          <a:p>
            <a:pPr lvl="1"/>
            <a:r>
              <a:rPr lang="en-US" altLang="zh-CN" sz="2400" b="1" dirty="0">
                <a:solidFill>
                  <a:schemeClr val="tx2"/>
                </a:solidFill>
              </a:rPr>
              <a:t>DEVSEL#</a:t>
            </a:r>
            <a:r>
              <a:rPr lang="zh-CN" altLang="en-US" sz="2400" b="1" dirty="0"/>
              <a:t>：设备选择信号</a:t>
            </a:r>
          </a:p>
          <a:p>
            <a:pPr lvl="1"/>
            <a:r>
              <a:rPr lang="en-US" altLang="zh-CN" sz="2400" b="1" dirty="0">
                <a:solidFill>
                  <a:schemeClr val="tx2"/>
                </a:solidFill>
              </a:rPr>
              <a:t>IDSEL#</a:t>
            </a:r>
            <a:r>
              <a:rPr lang="zh-CN" altLang="en-US" sz="2400" b="1" dirty="0"/>
              <a:t>：初始化设备选择信号</a:t>
            </a:r>
          </a:p>
          <a:p>
            <a:pPr lvl="1"/>
            <a:r>
              <a:rPr lang="en-US" altLang="zh-CN" sz="2400" b="1" dirty="0">
                <a:solidFill>
                  <a:schemeClr val="tx2"/>
                </a:solidFill>
              </a:rPr>
              <a:t>LOCK#</a:t>
            </a:r>
            <a:r>
              <a:rPr lang="zh-CN" altLang="en-US" sz="2400" b="1" dirty="0"/>
              <a:t>：封锁信号</a:t>
            </a:r>
          </a:p>
        </p:txBody>
      </p:sp>
      <p:sp>
        <p:nvSpPr>
          <p:cNvPr id="4" name="Text Box 54"/>
          <p:cNvSpPr txBox="1">
            <a:spLocks noChangeArrowheads="1"/>
          </p:cNvSpPr>
          <p:nvPr/>
        </p:nvSpPr>
        <p:spPr bwMode="gray">
          <a:xfrm>
            <a:off x="983432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 PCI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总线信号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0"/>
            <a:ext cx="10397067" cy="839788"/>
          </a:xfrm>
        </p:spPr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PCI</a:t>
            </a:r>
            <a:r>
              <a:rPr lang="zh-CN" altLang="en-US" smtClean="0">
                <a:solidFill>
                  <a:schemeClr val="bg1"/>
                </a:solidFill>
              </a:rPr>
              <a:t>总线信号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34536" name="Picture 8" descr="fig05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1052736"/>
            <a:ext cx="11305256" cy="516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54"/>
          <p:cNvSpPr txBox="1">
            <a:spLocks noChangeArrowheads="1"/>
          </p:cNvSpPr>
          <p:nvPr/>
        </p:nvSpPr>
        <p:spPr bwMode="gray">
          <a:xfrm>
            <a:off x="1055440" y="128826"/>
            <a:ext cx="10585176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PCI 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总线信号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44624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2. PCI</a:t>
            </a:r>
            <a:r>
              <a:rPr lang="zh-CN" altLang="en-US" dirty="0">
                <a:solidFill>
                  <a:schemeClr val="bg1"/>
                </a:solidFill>
              </a:rPr>
              <a:t>总线周期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980728"/>
            <a:ext cx="10802168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I/O</a:t>
            </a:r>
            <a:r>
              <a:rPr lang="zh-CN" altLang="en-US" sz="2800" dirty="0"/>
              <a:t>读写周期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主设备与</a:t>
            </a:r>
            <a:r>
              <a:rPr lang="en-US" altLang="zh-CN" sz="2400" dirty="0"/>
              <a:t>I/O</a:t>
            </a:r>
            <a:r>
              <a:rPr lang="zh-CN" altLang="en-US" sz="2400" dirty="0"/>
              <a:t>设备交换数据，不支持猝发传送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存储器读、存储器行读、存储器多重读周期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猝发读取不同的数据量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存储器写周期</a:t>
            </a:r>
            <a:r>
              <a:rPr lang="zh-CN" altLang="en-US" sz="2800" dirty="0">
                <a:solidFill>
                  <a:srgbClr val="0000CC"/>
                </a:solidFill>
              </a:rPr>
              <a:t>：</a:t>
            </a:r>
            <a:r>
              <a:rPr lang="zh-CN" altLang="en-US" sz="2800" dirty="0">
                <a:solidFill>
                  <a:srgbClr val="193C7D"/>
                </a:solidFill>
              </a:rPr>
              <a:t>猝发写入数据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存储器写和无效周期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保证写入，同时广播“无效”信息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中断响应周期：</a:t>
            </a:r>
            <a:r>
              <a:rPr lang="zh-CN" altLang="en-US" sz="2800" dirty="0">
                <a:solidFill>
                  <a:srgbClr val="193C7D"/>
                </a:solidFill>
              </a:rPr>
              <a:t>响应</a:t>
            </a:r>
            <a:r>
              <a:rPr lang="en-US" altLang="zh-CN" sz="2800" dirty="0">
                <a:solidFill>
                  <a:srgbClr val="193C7D"/>
                </a:solidFill>
              </a:rPr>
              <a:t>I/O</a:t>
            </a:r>
            <a:r>
              <a:rPr lang="zh-CN" altLang="en-US" sz="2800" dirty="0">
                <a:solidFill>
                  <a:srgbClr val="193C7D"/>
                </a:solidFill>
              </a:rPr>
              <a:t>设备中断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特殊周期</a:t>
            </a:r>
            <a:r>
              <a:rPr lang="zh-CN" altLang="en-US" sz="2800" dirty="0">
                <a:solidFill>
                  <a:srgbClr val="0000CC"/>
                </a:solidFill>
              </a:rPr>
              <a:t>：</a:t>
            </a:r>
            <a:r>
              <a:rPr lang="zh-CN" altLang="en-US" sz="2800" dirty="0">
                <a:solidFill>
                  <a:srgbClr val="193C7D"/>
                </a:solidFill>
              </a:rPr>
              <a:t>主设备广播信息到多个目标设备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双地址总线周期：</a:t>
            </a:r>
            <a:r>
              <a:rPr lang="zh-CN" altLang="en-US" sz="2800" dirty="0">
                <a:solidFill>
                  <a:srgbClr val="193C7D"/>
                </a:solidFill>
              </a:rPr>
              <a:t>传输</a:t>
            </a:r>
            <a:r>
              <a:rPr lang="en-US" altLang="zh-CN" sz="2800" dirty="0">
                <a:solidFill>
                  <a:srgbClr val="193C7D"/>
                </a:solidFill>
              </a:rPr>
              <a:t>64</a:t>
            </a:r>
            <a:r>
              <a:rPr lang="zh-CN" altLang="en-US" sz="2800" dirty="0">
                <a:solidFill>
                  <a:srgbClr val="193C7D"/>
                </a:solidFill>
              </a:rPr>
              <a:t>位地址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配置读和写周期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对</a:t>
            </a:r>
            <a:r>
              <a:rPr lang="en-US" altLang="zh-CN" sz="2400" dirty="0"/>
              <a:t>PCI</a:t>
            </a:r>
            <a:r>
              <a:rPr lang="zh-CN" altLang="en-US" sz="2400" dirty="0"/>
              <a:t>总线设备的配置信息进行读写，实现自动配置</a:t>
            </a:r>
          </a:p>
        </p:txBody>
      </p:sp>
      <p:sp>
        <p:nvSpPr>
          <p:cNvPr id="4" name="Text Box 54"/>
          <p:cNvSpPr txBox="1">
            <a:spLocks noChangeArrowheads="1"/>
          </p:cNvSpPr>
          <p:nvPr/>
        </p:nvSpPr>
        <p:spPr bwMode="gray">
          <a:xfrm>
            <a:off x="983432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 PCI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总线周期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0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3. PCI</a:t>
            </a:r>
            <a:r>
              <a:rPr lang="zh-CN" altLang="en-US" dirty="0">
                <a:solidFill>
                  <a:schemeClr val="bg1"/>
                </a:solidFill>
              </a:rPr>
              <a:t>总线时序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980728"/>
            <a:ext cx="10802168" cy="5638800"/>
          </a:xfrm>
        </p:spPr>
        <p:txBody>
          <a:bodyPr/>
          <a:lstStyle/>
          <a:p>
            <a:pPr algn="just"/>
            <a:r>
              <a:rPr lang="en-US" altLang="zh-CN" b="1" dirty="0" smtClean="0"/>
              <a:t>PCI</a:t>
            </a:r>
            <a:r>
              <a:rPr lang="zh-CN" altLang="en-US" b="1" dirty="0" smtClean="0"/>
              <a:t>总线采用同步</a:t>
            </a:r>
            <a:r>
              <a:rPr lang="zh-CN" altLang="en-US" b="1" dirty="0"/>
              <a:t>时序协议，数据传输需要两个阶段</a:t>
            </a:r>
          </a:p>
          <a:p>
            <a:pPr lvl="1" algn="just"/>
            <a:r>
              <a:rPr lang="zh-CN" altLang="en-US" b="1" dirty="0">
                <a:solidFill>
                  <a:srgbClr val="0000FF"/>
                </a:solidFill>
              </a:rPr>
              <a:t>第一个阶段（一个时钟）：提供地址</a:t>
            </a:r>
          </a:p>
          <a:p>
            <a:pPr lvl="1" algn="just"/>
            <a:r>
              <a:rPr lang="zh-CN" altLang="en-US" b="1" dirty="0">
                <a:solidFill>
                  <a:srgbClr val="0000FF"/>
                </a:solidFill>
              </a:rPr>
              <a:t>第二个阶段（最少一个时钟）：交换数据</a:t>
            </a:r>
          </a:p>
          <a:p>
            <a:pPr algn="just"/>
            <a:r>
              <a:rPr lang="zh-CN" altLang="en-US" b="1" dirty="0"/>
              <a:t>非猝发传送需要</a:t>
            </a:r>
            <a:r>
              <a:rPr lang="en-US" altLang="zh-CN" b="1" dirty="0"/>
              <a:t>2</a:t>
            </a:r>
            <a:r>
              <a:rPr lang="zh-CN" altLang="en-US" b="1" dirty="0"/>
              <a:t>个时钟周期</a:t>
            </a:r>
          </a:p>
          <a:p>
            <a:pPr algn="just"/>
            <a:r>
              <a:rPr lang="zh-CN" altLang="en-US" b="1" dirty="0">
                <a:solidFill>
                  <a:srgbClr val="FF0000"/>
                </a:solidFill>
              </a:rPr>
              <a:t>支持无限猝发传送</a:t>
            </a:r>
            <a:r>
              <a:rPr lang="zh-CN" altLang="en-US" b="1" dirty="0"/>
              <a:t>，第一个时钟提供地址，后续时钟交换数据，也就是</a:t>
            </a:r>
            <a:r>
              <a:rPr lang="en-US" altLang="zh-CN" b="1" dirty="0"/>
              <a:t>2-1-1-1……</a:t>
            </a:r>
          </a:p>
          <a:p>
            <a:pPr algn="just"/>
            <a:r>
              <a:rPr lang="zh-CN" altLang="en-US" b="1" dirty="0"/>
              <a:t>最大总线带宽</a:t>
            </a:r>
          </a:p>
          <a:p>
            <a:pPr lvl="1" algn="just"/>
            <a:r>
              <a:rPr lang="zh-CN" altLang="en-US" b="1" dirty="0"/>
              <a:t>每个时钟传送</a:t>
            </a:r>
            <a:r>
              <a:rPr lang="en-US" altLang="zh-CN" b="1" dirty="0"/>
              <a:t>64</a:t>
            </a:r>
            <a:r>
              <a:rPr lang="zh-CN" altLang="en-US" b="1" dirty="0"/>
              <a:t>位数据，时钟频率</a:t>
            </a:r>
            <a:r>
              <a:rPr lang="en-US" altLang="zh-CN" b="1" dirty="0"/>
              <a:t>66MHz </a:t>
            </a:r>
          </a:p>
          <a:p>
            <a:pPr lvl="1" algn="just"/>
            <a:r>
              <a:rPr lang="en-US" altLang="zh-CN" b="1" dirty="0">
                <a:solidFill>
                  <a:srgbClr val="FF0000"/>
                </a:solidFill>
              </a:rPr>
              <a:t>8×66 MB/S</a:t>
            </a:r>
            <a:r>
              <a:rPr lang="zh-CN" altLang="en-US" b="1" dirty="0">
                <a:solidFill>
                  <a:srgbClr val="FF0000"/>
                </a:solidFill>
              </a:rPr>
              <a:t>＝</a:t>
            </a:r>
            <a:r>
              <a:rPr lang="en-US" altLang="zh-CN" b="1" dirty="0">
                <a:solidFill>
                  <a:srgbClr val="FF0000"/>
                </a:solidFill>
              </a:rPr>
              <a:t>528 MB/S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Text Box 54"/>
          <p:cNvSpPr txBox="1">
            <a:spLocks noChangeArrowheads="1"/>
          </p:cNvSpPr>
          <p:nvPr/>
        </p:nvSpPr>
        <p:spPr bwMode="gray">
          <a:xfrm>
            <a:off x="983432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 PCI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总线时序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44624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PCI</a:t>
            </a:r>
            <a:r>
              <a:rPr lang="zh-CN" altLang="en-US" dirty="0">
                <a:solidFill>
                  <a:schemeClr val="bg1"/>
                </a:solidFill>
              </a:rPr>
              <a:t>总线的读操作示例</a:t>
            </a:r>
          </a:p>
        </p:txBody>
      </p:sp>
      <p:pic>
        <p:nvPicPr>
          <p:cNvPr id="535560" name="Picture 8" descr="fig050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268760"/>
            <a:ext cx="10893019" cy="499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54"/>
          <p:cNvSpPr txBox="1">
            <a:spLocks noChangeArrowheads="1"/>
          </p:cNvSpPr>
          <p:nvPr/>
        </p:nvSpPr>
        <p:spPr bwMode="gray">
          <a:xfrm>
            <a:off x="1055440" y="128826"/>
            <a:ext cx="10585176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PCI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总线的读操作示例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87488" y="188640"/>
            <a:ext cx="10363200" cy="4841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5.5.4 USB</a:t>
            </a:r>
            <a:r>
              <a:rPr lang="zh-CN" altLang="en-US" dirty="0">
                <a:solidFill>
                  <a:schemeClr val="bg1"/>
                </a:solidFill>
              </a:rPr>
              <a:t>总线（</a:t>
            </a:r>
            <a:r>
              <a:rPr lang="en-US" altLang="zh-CN" dirty="0">
                <a:solidFill>
                  <a:schemeClr val="bg1"/>
                </a:solidFill>
              </a:rPr>
              <a:t>Universal Serial Bus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1052736"/>
            <a:ext cx="10657184" cy="5184576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en-US" altLang="zh-CN" b="1" dirty="0"/>
              <a:t>PC</a:t>
            </a:r>
            <a:r>
              <a:rPr lang="zh-CN" altLang="en-US" b="1" dirty="0"/>
              <a:t>机原有多种接口等连接外设</a:t>
            </a:r>
          </a:p>
          <a:p>
            <a:pPr lvl="1" algn="just">
              <a:lnSpc>
                <a:spcPct val="110000"/>
              </a:lnSpc>
            </a:pPr>
            <a:r>
              <a:rPr lang="zh-CN" altLang="en-US" b="1" dirty="0"/>
              <a:t>互相不通用、不支持带电拔插</a:t>
            </a:r>
          </a:p>
          <a:p>
            <a:pPr lvl="1" algn="just">
              <a:lnSpc>
                <a:spcPct val="110000"/>
              </a:lnSpc>
            </a:pPr>
            <a:r>
              <a:rPr lang="zh-CN" altLang="en-US" b="1" dirty="0"/>
              <a:t>性能不能满足新型外部设备的需要</a:t>
            </a:r>
          </a:p>
          <a:p>
            <a:pPr algn="just">
              <a:lnSpc>
                <a:spcPct val="110000"/>
              </a:lnSpc>
            </a:pPr>
            <a:r>
              <a:rPr lang="en-US" altLang="zh-CN" b="1" dirty="0" smtClean="0"/>
              <a:t>USB</a:t>
            </a:r>
            <a:r>
              <a:rPr lang="zh-CN" altLang="en-US" b="1" dirty="0" smtClean="0"/>
              <a:t>总线是由</a:t>
            </a:r>
            <a:r>
              <a:rPr lang="en-US" altLang="zh-CN" b="1" dirty="0" smtClean="0"/>
              <a:t>Compaq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HP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Intel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Microsoft</a:t>
            </a:r>
            <a:r>
              <a:rPr lang="zh-CN" altLang="en-US" b="1" dirty="0" smtClean="0"/>
              <a:t>等公司共同研究的通用接口</a:t>
            </a:r>
            <a:endParaRPr lang="zh-CN" altLang="en-US" b="1" dirty="0"/>
          </a:p>
          <a:p>
            <a:pPr lvl="1" algn="just">
              <a:lnSpc>
                <a:spcPct val="110000"/>
              </a:lnSpc>
            </a:pPr>
            <a:r>
              <a:rPr lang="zh-CN" altLang="en-US" b="1" dirty="0"/>
              <a:t>标准化通用接口</a:t>
            </a:r>
          </a:p>
          <a:p>
            <a:pPr lvl="1" algn="just">
              <a:lnSpc>
                <a:spcPct val="110000"/>
              </a:lnSpc>
            </a:pPr>
            <a:r>
              <a:rPr lang="zh-CN" altLang="en-US" b="1" dirty="0"/>
              <a:t>简化</a:t>
            </a:r>
            <a:r>
              <a:rPr lang="en-US" altLang="zh-CN" b="1" dirty="0"/>
              <a:t>PC</a:t>
            </a:r>
            <a:r>
              <a:rPr lang="zh-CN" altLang="en-US" b="1" dirty="0"/>
              <a:t>与外设之间的互连</a:t>
            </a:r>
          </a:p>
          <a:p>
            <a:pPr lvl="1" algn="just">
              <a:lnSpc>
                <a:spcPct val="110000"/>
              </a:lnSpc>
            </a:pPr>
            <a:r>
              <a:rPr lang="zh-CN" altLang="en-US" b="1" dirty="0"/>
              <a:t>获得硬件厂商和软件公司的强有力支持</a:t>
            </a:r>
          </a:p>
          <a:p>
            <a:pPr lvl="1" algn="just">
              <a:lnSpc>
                <a:spcPct val="110000"/>
              </a:lnSpc>
            </a:pPr>
            <a:r>
              <a:rPr lang="zh-CN" altLang="en-US" b="1" dirty="0"/>
              <a:t>在微型机和各种数码设备上都得到广泛应用</a:t>
            </a:r>
          </a:p>
        </p:txBody>
      </p:sp>
      <p:sp>
        <p:nvSpPr>
          <p:cNvPr id="4" name="对角圆角矩形 3"/>
          <p:cNvSpPr/>
          <p:nvPr/>
        </p:nvSpPr>
        <p:spPr>
          <a:xfrm>
            <a:off x="952464" y="71414"/>
            <a:ext cx="8743936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5.5.4 USB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总线（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Universal Serial Bus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44624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1. USB</a:t>
            </a:r>
            <a:r>
              <a:rPr lang="zh-CN" altLang="en-US" dirty="0">
                <a:solidFill>
                  <a:schemeClr val="bg1"/>
                </a:solidFill>
              </a:rPr>
              <a:t>总线特点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1066800"/>
            <a:ext cx="10569376" cy="5638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</a:rPr>
              <a:t>）使用方便、扩充能力强</a:t>
            </a:r>
          </a:p>
          <a:p>
            <a:pPr lvl="1"/>
            <a:r>
              <a:rPr lang="en-US" altLang="zh-CN" sz="2400" b="1" dirty="0"/>
              <a:t>USB</a:t>
            </a:r>
            <a:r>
              <a:rPr lang="zh-CN" altLang="en-US" sz="2400" b="1" dirty="0"/>
              <a:t>设备无需用户设置，可实现“即插即用”</a:t>
            </a:r>
          </a:p>
          <a:p>
            <a:pPr lvl="1"/>
            <a:r>
              <a:rPr lang="zh-CN" altLang="en-US" sz="2400" b="1" dirty="0"/>
              <a:t>可在正常工作状态插入或拔出（即动态热拔插）</a:t>
            </a:r>
          </a:p>
          <a:p>
            <a:pPr lvl="1"/>
            <a:r>
              <a:rPr lang="zh-CN" altLang="en-US" sz="2400" b="1" dirty="0"/>
              <a:t>通过集线器理论上可以连接多达</a:t>
            </a:r>
            <a:r>
              <a:rPr lang="en-US" altLang="zh-CN" sz="2400" b="1" dirty="0"/>
              <a:t>127</a:t>
            </a:r>
            <a:r>
              <a:rPr lang="zh-CN" altLang="en-US" sz="2400" b="1" dirty="0"/>
              <a:t>个</a:t>
            </a:r>
            <a:r>
              <a:rPr lang="en-US" altLang="zh-CN" sz="2400" b="1" dirty="0"/>
              <a:t>USB</a:t>
            </a:r>
            <a:r>
              <a:rPr lang="zh-CN" altLang="en-US" sz="2400" b="1" dirty="0"/>
              <a:t>设备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</a:rPr>
              <a:t>）支持多种传输速度、适用面广</a:t>
            </a:r>
          </a:p>
          <a:p>
            <a:pPr lvl="1"/>
            <a:r>
              <a:rPr lang="zh-CN" altLang="en-US" sz="2400" b="1" dirty="0"/>
              <a:t>多个传输速率满足不同工作速度的外部设备</a:t>
            </a:r>
          </a:p>
          <a:p>
            <a:pPr lvl="1"/>
            <a:r>
              <a:rPr lang="en-US" altLang="zh-CN" sz="2400" b="1" dirty="0"/>
              <a:t>3</a:t>
            </a:r>
            <a:r>
              <a:rPr lang="zh-CN" altLang="en-US" sz="2400" b="1" dirty="0"/>
              <a:t>种传输速率：低速的</a:t>
            </a:r>
            <a:r>
              <a:rPr lang="en-US" altLang="zh-CN" sz="2400" b="1" dirty="0"/>
              <a:t>1.5Mb/s</a:t>
            </a:r>
            <a:r>
              <a:rPr lang="zh-CN" altLang="en-US" sz="2400" b="1" dirty="0"/>
              <a:t>、全速的</a:t>
            </a:r>
            <a:r>
              <a:rPr lang="en-US" altLang="zh-CN" sz="2400" b="1" dirty="0"/>
              <a:t>12Mb/s</a:t>
            </a:r>
            <a:r>
              <a:rPr lang="zh-CN" altLang="en-US" sz="2400" b="1" dirty="0"/>
              <a:t>和高速的</a:t>
            </a:r>
            <a:r>
              <a:rPr lang="en-US" altLang="zh-CN" sz="2400" b="1" dirty="0"/>
              <a:t>480Mb/s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</a:rPr>
              <a:t>3</a:t>
            </a:r>
            <a:r>
              <a:rPr lang="zh-CN" altLang="en-US" sz="2800" b="1" dirty="0">
                <a:solidFill>
                  <a:srgbClr val="0000FF"/>
                </a:solidFill>
              </a:rPr>
              <a:t>）低功耗、低成本、占用系统资源少</a:t>
            </a:r>
          </a:p>
          <a:p>
            <a:pPr lvl="1"/>
            <a:r>
              <a:rPr lang="zh-CN" altLang="en-US" sz="2400" b="1" dirty="0"/>
              <a:t>可以为</a:t>
            </a:r>
            <a:r>
              <a:rPr lang="en-US" altLang="zh-CN" sz="2400" b="1" dirty="0"/>
              <a:t>USB</a:t>
            </a:r>
            <a:r>
              <a:rPr lang="zh-CN" altLang="en-US" sz="2400" b="1" dirty="0"/>
              <a:t>设备提供基本的供电</a:t>
            </a:r>
          </a:p>
          <a:p>
            <a:pPr lvl="1"/>
            <a:r>
              <a:rPr lang="zh-CN" altLang="en-US" sz="2400" b="1" dirty="0"/>
              <a:t>组件和电缆都不贵，不会给主机和设备增加很高成本</a:t>
            </a:r>
          </a:p>
          <a:p>
            <a:pPr lvl="1"/>
            <a:r>
              <a:rPr lang="zh-CN" altLang="en-US" sz="2400" b="1" dirty="0"/>
              <a:t>只占用相当于一个传统外设所需的资源</a:t>
            </a:r>
          </a:p>
        </p:txBody>
      </p:sp>
      <p:sp>
        <p:nvSpPr>
          <p:cNvPr id="4" name="Text Box 54"/>
          <p:cNvSpPr txBox="1">
            <a:spLocks noChangeArrowheads="1"/>
          </p:cNvSpPr>
          <p:nvPr/>
        </p:nvSpPr>
        <p:spPr bwMode="gray">
          <a:xfrm>
            <a:off x="983432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 USB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总线特点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-27384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2. USB</a:t>
            </a:r>
            <a:r>
              <a:rPr lang="zh-CN" altLang="en-US" dirty="0">
                <a:solidFill>
                  <a:schemeClr val="bg1"/>
                </a:solidFill>
              </a:rPr>
              <a:t>总线结构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1066800"/>
            <a:ext cx="10657184" cy="5638800"/>
          </a:xfrm>
        </p:spPr>
        <p:txBody>
          <a:bodyPr/>
          <a:lstStyle/>
          <a:p>
            <a:pPr algn="just"/>
            <a:r>
              <a:rPr lang="zh-CN" altLang="en-US" b="1" dirty="0">
                <a:solidFill>
                  <a:srgbClr val="0000FF"/>
                </a:solidFill>
              </a:rPr>
              <a:t>层次化星型结构</a:t>
            </a:r>
          </a:p>
          <a:p>
            <a:pPr algn="just"/>
            <a:r>
              <a:rPr lang="zh-CN" altLang="en-US" b="1" dirty="0"/>
              <a:t>只能有一个主机（</a:t>
            </a:r>
            <a:r>
              <a:rPr lang="en-US" altLang="zh-CN" b="1" dirty="0"/>
              <a:t>Host</a:t>
            </a:r>
            <a:r>
              <a:rPr lang="zh-CN" altLang="en-US" b="1" dirty="0"/>
              <a:t>）</a:t>
            </a:r>
          </a:p>
          <a:p>
            <a:pPr lvl="1" algn="just"/>
            <a:r>
              <a:rPr lang="zh-CN" altLang="en-US" b="1" dirty="0"/>
              <a:t>通过主控制器与</a:t>
            </a:r>
            <a:r>
              <a:rPr lang="en-US" altLang="zh-CN" b="1" dirty="0"/>
              <a:t>USB</a:t>
            </a:r>
            <a:r>
              <a:rPr lang="zh-CN" altLang="en-US" b="1" dirty="0"/>
              <a:t>设备接口</a:t>
            </a:r>
          </a:p>
          <a:p>
            <a:pPr lvl="1" algn="just"/>
            <a:r>
              <a:rPr lang="zh-CN" altLang="en-US" b="1" dirty="0"/>
              <a:t>集成有根集线器提供多个接入点、连接</a:t>
            </a:r>
            <a:r>
              <a:rPr lang="en-US" altLang="zh-CN" b="1" dirty="0"/>
              <a:t>USB</a:t>
            </a:r>
            <a:r>
              <a:rPr lang="zh-CN" altLang="en-US" b="1" dirty="0"/>
              <a:t>设备</a:t>
            </a:r>
          </a:p>
          <a:p>
            <a:pPr algn="just"/>
            <a:r>
              <a:rPr lang="zh-CN" altLang="en-US" b="1" dirty="0"/>
              <a:t>集线器（</a:t>
            </a:r>
            <a:r>
              <a:rPr lang="en-US" altLang="zh-CN" b="1" dirty="0"/>
              <a:t>Hub</a:t>
            </a:r>
            <a:r>
              <a:rPr lang="zh-CN" altLang="en-US" b="1" dirty="0"/>
              <a:t>）</a:t>
            </a:r>
          </a:p>
          <a:p>
            <a:pPr lvl="1" algn="just"/>
            <a:r>
              <a:rPr lang="zh-CN" altLang="en-US" b="1" dirty="0"/>
              <a:t>专门用于提供额外</a:t>
            </a:r>
            <a:r>
              <a:rPr lang="en-US" altLang="zh-CN" b="1" dirty="0"/>
              <a:t>USB</a:t>
            </a:r>
            <a:r>
              <a:rPr lang="zh-CN" altLang="en-US" b="1" dirty="0"/>
              <a:t>接入点的</a:t>
            </a:r>
            <a:r>
              <a:rPr lang="en-US" altLang="zh-CN" b="1" dirty="0"/>
              <a:t>USB</a:t>
            </a:r>
            <a:r>
              <a:rPr lang="zh-CN" altLang="en-US" b="1" dirty="0"/>
              <a:t>设备</a:t>
            </a:r>
          </a:p>
          <a:p>
            <a:pPr algn="just"/>
            <a:r>
              <a:rPr lang="zh-CN" altLang="en-US" b="1" dirty="0"/>
              <a:t>功能设备（</a:t>
            </a:r>
            <a:r>
              <a:rPr lang="en-US" altLang="zh-CN" b="1" dirty="0"/>
              <a:t>Function</a:t>
            </a:r>
            <a:r>
              <a:rPr lang="zh-CN" altLang="en-US" b="1" dirty="0"/>
              <a:t>）</a:t>
            </a:r>
          </a:p>
          <a:p>
            <a:pPr lvl="1" algn="just"/>
            <a:r>
              <a:rPr lang="zh-CN" altLang="en-US" b="1" dirty="0"/>
              <a:t>向系统提供特定功能的</a:t>
            </a:r>
            <a:r>
              <a:rPr lang="en-US" altLang="zh-CN" b="1" dirty="0"/>
              <a:t>USB</a:t>
            </a:r>
            <a:r>
              <a:rPr lang="zh-CN" altLang="en-US" b="1" dirty="0"/>
              <a:t>设备</a:t>
            </a:r>
          </a:p>
          <a:p>
            <a:pPr lvl="1" algn="just"/>
            <a:r>
              <a:rPr lang="en-US" altLang="zh-CN" b="1" dirty="0"/>
              <a:t>USB</a:t>
            </a:r>
            <a:r>
              <a:rPr lang="zh-CN" altLang="en-US" b="1" dirty="0"/>
              <a:t>接口的鼠标器、键盘、打印机、</a:t>
            </a:r>
            <a:r>
              <a:rPr lang="en-US" altLang="zh-CN" b="1" dirty="0"/>
              <a:t>U</a:t>
            </a:r>
            <a:r>
              <a:rPr lang="zh-CN" altLang="en-US" b="1" dirty="0"/>
              <a:t>盘</a:t>
            </a:r>
            <a:r>
              <a:rPr lang="zh-CN" altLang="en-US" b="1" dirty="0" smtClean="0"/>
              <a:t>、摄像头</a:t>
            </a:r>
            <a:r>
              <a:rPr lang="zh-CN" altLang="en-US" b="1" dirty="0"/>
              <a:t>等</a:t>
            </a:r>
          </a:p>
        </p:txBody>
      </p:sp>
      <p:sp>
        <p:nvSpPr>
          <p:cNvPr id="5" name="Text Box 54"/>
          <p:cNvSpPr txBox="1">
            <a:spLocks noChangeArrowheads="1"/>
          </p:cNvSpPr>
          <p:nvPr/>
        </p:nvSpPr>
        <p:spPr bwMode="gray">
          <a:xfrm>
            <a:off x="983432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 USB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总线结构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44624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USB</a:t>
            </a:r>
            <a:r>
              <a:rPr lang="zh-CN" altLang="en-US" dirty="0">
                <a:solidFill>
                  <a:schemeClr val="bg1"/>
                </a:solidFill>
              </a:rPr>
              <a:t>总线结构</a:t>
            </a:r>
          </a:p>
        </p:txBody>
      </p:sp>
      <p:pic>
        <p:nvPicPr>
          <p:cNvPr id="536584" name="Picture 8" descr="fig05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980728"/>
            <a:ext cx="9704130" cy="513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54"/>
          <p:cNvSpPr txBox="1">
            <a:spLocks noChangeArrowheads="1"/>
          </p:cNvSpPr>
          <p:nvPr/>
        </p:nvSpPr>
        <p:spPr bwMode="gray">
          <a:xfrm>
            <a:off x="1055440" y="128826"/>
            <a:ext cx="10585176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总线结构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44624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3. USB</a:t>
            </a:r>
            <a:r>
              <a:rPr lang="zh-CN" altLang="en-US" dirty="0">
                <a:solidFill>
                  <a:schemeClr val="bg1"/>
                </a:solidFill>
              </a:rPr>
              <a:t>物理接口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980728"/>
            <a:ext cx="10658152" cy="5638800"/>
          </a:xfrm>
        </p:spPr>
        <p:txBody>
          <a:bodyPr/>
          <a:lstStyle/>
          <a:p>
            <a:r>
              <a:rPr lang="en-US" altLang="zh-CN" b="1" dirty="0"/>
              <a:t>USB</a:t>
            </a:r>
            <a:r>
              <a:rPr lang="zh-CN" altLang="en-US" b="1" dirty="0"/>
              <a:t>采用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zh-CN" altLang="en-US" b="1" dirty="0">
                <a:solidFill>
                  <a:srgbClr val="FF0000"/>
                </a:solidFill>
              </a:rPr>
              <a:t>线电缆</a:t>
            </a:r>
            <a:r>
              <a:rPr lang="zh-CN" altLang="en-US" b="1" dirty="0"/>
              <a:t>点到点连接</a:t>
            </a:r>
          </a:p>
          <a:p>
            <a:pPr lvl="1"/>
            <a:r>
              <a:rPr lang="en-US" altLang="zh-CN" b="1" dirty="0"/>
              <a:t>D+</a:t>
            </a:r>
            <a:r>
              <a:rPr lang="zh-CN" altLang="en-US" b="1" dirty="0"/>
              <a:t>和</a:t>
            </a:r>
            <a:r>
              <a:rPr lang="en-US" altLang="zh-CN" b="1" dirty="0"/>
              <a:t>D-</a:t>
            </a:r>
            <a:r>
              <a:rPr lang="zh-CN" altLang="en-US" b="1" dirty="0"/>
              <a:t>两根差分信号线用于传送串行数据</a:t>
            </a:r>
          </a:p>
          <a:p>
            <a:pPr lvl="1"/>
            <a:r>
              <a:rPr lang="en-US" altLang="zh-CN" b="1" dirty="0"/>
              <a:t>VBUS</a:t>
            </a:r>
            <a:r>
              <a:rPr lang="zh-CN" altLang="en-US" b="1" dirty="0"/>
              <a:t>和</a:t>
            </a:r>
            <a:r>
              <a:rPr lang="en-US" altLang="zh-CN" b="1" dirty="0"/>
              <a:t>GND</a:t>
            </a:r>
            <a:r>
              <a:rPr lang="zh-CN" altLang="en-US" b="1" dirty="0"/>
              <a:t>两根为下行设备提供电源 </a:t>
            </a:r>
          </a:p>
          <a:p>
            <a:pPr lvl="1"/>
            <a:r>
              <a:rPr lang="en-US" altLang="zh-CN" b="1" dirty="0"/>
              <a:t>D+</a:t>
            </a:r>
            <a:r>
              <a:rPr lang="zh-CN" altLang="en-US" b="1" dirty="0"/>
              <a:t>为绿色、</a:t>
            </a:r>
            <a:r>
              <a:rPr lang="en-US" altLang="zh-CN" b="1" dirty="0"/>
              <a:t>D-</a:t>
            </a:r>
            <a:r>
              <a:rPr lang="zh-CN" altLang="en-US" b="1" dirty="0"/>
              <a:t>为白色是一对双绞数据线</a:t>
            </a:r>
          </a:p>
          <a:p>
            <a:pPr lvl="1"/>
            <a:r>
              <a:rPr lang="en-US" altLang="zh-CN" b="1" dirty="0"/>
              <a:t>VBUS</a:t>
            </a:r>
            <a:r>
              <a:rPr lang="zh-CN" altLang="en-US" b="1" dirty="0"/>
              <a:t>为红色、</a:t>
            </a:r>
            <a:r>
              <a:rPr lang="en-US" altLang="zh-CN" b="1" dirty="0"/>
              <a:t>GND</a:t>
            </a:r>
            <a:r>
              <a:rPr lang="zh-CN" altLang="en-US" b="1" dirty="0"/>
              <a:t>为黑色是一对非双绞电源线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上行（</a:t>
            </a:r>
            <a:r>
              <a:rPr lang="en-US" altLang="zh-CN" b="1" dirty="0">
                <a:solidFill>
                  <a:srgbClr val="FF0000"/>
                </a:solidFill>
              </a:rPr>
              <a:t>Upstream</a:t>
            </a:r>
            <a:r>
              <a:rPr lang="zh-CN" altLang="en-US" b="1" dirty="0">
                <a:solidFill>
                  <a:srgbClr val="FF0000"/>
                </a:solidFill>
              </a:rPr>
              <a:t>）集线器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连接采用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zh-CN" altLang="en-US" b="1" dirty="0">
                <a:solidFill>
                  <a:srgbClr val="FF0000"/>
                </a:solidFill>
              </a:rPr>
              <a:t>型接口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下行（</a:t>
            </a:r>
            <a:r>
              <a:rPr lang="en-US" altLang="zh-CN" b="1" dirty="0">
                <a:solidFill>
                  <a:srgbClr val="0000FF"/>
                </a:solidFill>
              </a:rPr>
              <a:t>Downstream</a:t>
            </a:r>
            <a:r>
              <a:rPr lang="zh-CN" altLang="en-US" b="1" dirty="0">
                <a:solidFill>
                  <a:srgbClr val="0000FF"/>
                </a:solidFill>
              </a:rPr>
              <a:t>）</a:t>
            </a:r>
            <a:r>
              <a:rPr lang="en-US" altLang="zh-CN" b="1" dirty="0">
                <a:solidFill>
                  <a:srgbClr val="0000FF"/>
                </a:solidFill>
              </a:rPr>
              <a:t>USB</a:t>
            </a:r>
            <a:r>
              <a:rPr lang="zh-CN" altLang="en-US" b="1" dirty="0">
                <a:solidFill>
                  <a:srgbClr val="0000FF"/>
                </a:solidFill>
              </a:rPr>
              <a:t>设备</a:t>
            </a:r>
          </a:p>
          <a:p>
            <a:pPr lvl="1"/>
            <a:r>
              <a:rPr lang="zh-CN" altLang="en-US" b="1" dirty="0">
                <a:solidFill>
                  <a:srgbClr val="0000FF"/>
                </a:solidFill>
              </a:rPr>
              <a:t>连接采用</a:t>
            </a:r>
            <a:r>
              <a:rPr lang="en-US" altLang="zh-CN" b="1" dirty="0">
                <a:solidFill>
                  <a:srgbClr val="0000FF"/>
                </a:solidFill>
              </a:rPr>
              <a:t>B</a:t>
            </a:r>
            <a:r>
              <a:rPr lang="zh-CN" altLang="en-US" b="1" dirty="0">
                <a:solidFill>
                  <a:srgbClr val="0000FF"/>
                </a:solidFill>
              </a:rPr>
              <a:t>型接口</a:t>
            </a:r>
          </a:p>
        </p:txBody>
      </p:sp>
      <p:sp>
        <p:nvSpPr>
          <p:cNvPr id="4" name="Text Box 54"/>
          <p:cNvSpPr txBox="1">
            <a:spLocks noChangeArrowheads="1"/>
          </p:cNvSpPr>
          <p:nvPr/>
        </p:nvSpPr>
        <p:spPr bwMode="gray">
          <a:xfrm>
            <a:off x="983432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 USB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物理接口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44624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5.1.2 </a:t>
            </a:r>
            <a:r>
              <a:rPr lang="zh-CN" altLang="en-US" dirty="0">
                <a:solidFill>
                  <a:schemeClr val="bg1"/>
                </a:solidFill>
              </a:rPr>
              <a:t>总线的数据传输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1052736"/>
            <a:ext cx="110744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主设备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(Master)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：控制总线完成数据传输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从设备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(Slave)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被动实现数据交换</a:t>
            </a:r>
          </a:p>
        </p:txBody>
      </p:sp>
      <p:sp>
        <p:nvSpPr>
          <p:cNvPr id="473092" name="AutoShape 4"/>
          <p:cNvSpPr>
            <a:spLocks noChangeArrowheads="1"/>
          </p:cNvSpPr>
          <p:nvPr/>
        </p:nvSpPr>
        <p:spPr bwMode="auto">
          <a:xfrm>
            <a:off x="1727647" y="3068960"/>
            <a:ext cx="8832849" cy="1211263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algn="just">
              <a:spcBef>
                <a:spcPct val="2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某一时刻，只能有一个主设备控制总线，</a:t>
            </a:r>
          </a:p>
          <a:p>
            <a:pPr algn="just">
              <a:spcBef>
                <a:spcPct val="2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其他设备此时可以作为从设备</a:t>
            </a:r>
          </a:p>
        </p:txBody>
      </p:sp>
      <p:sp>
        <p:nvSpPr>
          <p:cNvPr id="473093" name="AutoShape 5"/>
          <p:cNvSpPr>
            <a:spLocks noChangeArrowheads="1"/>
          </p:cNvSpPr>
          <p:nvPr/>
        </p:nvSpPr>
        <p:spPr bwMode="auto">
          <a:xfrm>
            <a:off x="1703512" y="4782468"/>
            <a:ext cx="8856984" cy="1166812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algn="just">
              <a:spcBef>
                <a:spcPct val="2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某一时刻，只能有一个设备向总线发送数据，</a:t>
            </a:r>
          </a:p>
          <a:p>
            <a:pPr algn="just">
              <a:spcBef>
                <a:spcPct val="2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但可以有多个设备从总线接收数据</a:t>
            </a:r>
          </a:p>
        </p:txBody>
      </p:sp>
      <p:sp>
        <p:nvSpPr>
          <p:cNvPr id="6" name="对角圆角矩形 5"/>
          <p:cNvSpPr/>
          <p:nvPr/>
        </p:nvSpPr>
        <p:spPr>
          <a:xfrm>
            <a:off x="952464" y="71414"/>
            <a:ext cx="5719600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5.1.2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总线的数据传输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448" y="0"/>
            <a:ext cx="10397067" cy="839788"/>
          </a:xfrm>
        </p:spPr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USB</a:t>
            </a:r>
            <a:r>
              <a:rPr lang="zh-CN" altLang="en-US" smtClean="0">
                <a:solidFill>
                  <a:schemeClr val="bg1"/>
                </a:solidFill>
              </a:rPr>
              <a:t>电缆和连接器示意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37608" name="Picture 8" descr="fig05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82"/>
          <a:stretch>
            <a:fillRect/>
          </a:stretch>
        </p:blipFill>
        <p:spPr bwMode="auto">
          <a:xfrm>
            <a:off x="3143673" y="3717222"/>
            <a:ext cx="5328592" cy="249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7609" name="Picture 9" descr="fig05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83"/>
          <a:stretch>
            <a:fillRect/>
          </a:stretch>
        </p:blipFill>
        <p:spPr bwMode="auto">
          <a:xfrm>
            <a:off x="767408" y="1124744"/>
            <a:ext cx="10992544" cy="261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54"/>
          <p:cNvSpPr txBox="1">
            <a:spLocks noChangeArrowheads="1"/>
          </p:cNvSpPr>
          <p:nvPr/>
        </p:nvSpPr>
        <p:spPr bwMode="gray">
          <a:xfrm>
            <a:off x="1055440" y="128826"/>
            <a:ext cx="10585176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电缆和连接器示意图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68932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4. USB</a:t>
            </a:r>
            <a:r>
              <a:rPr lang="zh-CN" altLang="en-US" dirty="0">
                <a:solidFill>
                  <a:schemeClr val="bg1"/>
                </a:solidFill>
              </a:rPr>
              <a:t>总线协议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980728"/>
            <a:ext cx="10802168" cy="5638800"/>
          </a:xfrm>
        </p:spPr>
        <p:txBody>
          <a:bodyPr/>
          <a:lstStyle/>
          <a:p>
            <a:pPr algn="just"/>
            <a:r>
              <a:rPr lang="en-US" altLang="zh-CN" sz="2800" b="1" dirty="0"/>
              <a:t>USB</a:t>
            </a:r>
            <a:r>
              <a:rPr lang="zh-CN" altLang="en-US" sz="2800" b="1" dirty="0"/>
              <a:t>总线协议：在</a:t>
            </a:r>
            <a:r>
              <a:rPr lang="en-US" altLang="zh-CN" sz="2800" b="1" dirty="0"/>
              <a:t>USB</a:t>
            </a:r>
            <a:r>
              <a:rPr lang="zh-CN" altLang="en-US" sz="2800" b="1" dirty="0"/>
              <a:t>总线上传输的信息格式、应答方式等的规定</a:t>
            </a:r>
          </a:p>
          <a:p>
            <a:pPr algn="just"/>
            <a:r>
              <a:rPr lang="en-US" altLang="zh-CN" sz="2800" b="1" dirty="0"/>
              <a:t>USB</a:t>
            </a:r>
            <a:r>
              <a:rPr lang="zh-CN" altLang="en-US" sz="2800" b="1" dirty="0"/>
              <a:t>的数据传输有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种</a:t>
            </a:r>
          </a:p>
          <a:p>
            <a:pPr lvl="1" algn="just"/>
            <a:r>
              <a:rPr lang="zh-CN" altLang="en-US" sz="2400" b="1" dirty="0"/>
              <a:t>控制传输</a:t>
            </a:r>
          </a:p>
          <a:p>
            <a:pPr lvl="1" algn="just"/>
            <a:r>
              <a:rPr lang="zh-CN" altLang="en-US" sz="2400" b="1" dirty="0"/>
              <a:t>批量传输</a:t>
            </a:r>
          </a:p>
          <a:p>
            <a:pPr lvl="1" algn="just"/>
            <a:r>
              <a:rPr lang="zh-CN" altLang="en-US" sz="2400" b="1" dirty="0"/>
              <a:t>中断传输</a:t>
            </a:r>
          </a:p>
          <a:p>
            <a:pPr lvl="1" algn="just"/>
            <a:r>
              <a:rPr lang="zh-CN" altLang="en-US" sz="2400" b="1" dirty="0"/>
              <a:t>同步传输</a:t>
            </a:r>
          </a:p>
          <a:p>
            <a:pPr algn="just"/>
            <a:r>
              <a:rPr lang="en-US" altLang="zh-CN" sz="2800" b="1" dirty="0"/>
              <a:t>USB</a:t>
            </a:r>
            <a:r>
              <a:rPr lang="zh-CN" altLang="en-US" sz="2800" b="1" dirty="0"/>
              <a:t>总线协议具有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类信息包（帧）</a:t>
            </a:r>
          </a:p>
          <a:p>
            <a:pPr lvl="1" algn="just"/>
            <a:r>
              <a:rPr lang="zh-CN" altLang="en-US" sz="2400" b="1" dirty="0"/>
              <a:t>标志包（</a:t>
            </a:r>
            <a:r>
              <a:rPr lang="en-US" altLang="zh-CN" sz="2400" b="1" dirty="0"/>
              <a:t>Token</a:t>
            </a:r>
            <a:r>
              <a:rPr lang="zh-CN" altLang="en-US" sz="2400" b="1" dirty="0"/>
              <a:t>）</a:t>
            </a:r>
          </a:p>
          <a:p>
            <a:pPr lvl="1" algn="just"/>
            <a:r>
              <a:rPr lang="zh-CN" altLang="en-US" sz="2400" b="1" dirty="0"/>
              <a:t>数据包（</a:t>
            </a:r>
            <a:r>
              <a:rPr lang="en-US" altLang="zh-CN" sz="2400" b="1" dirty="0"/>
              <a:t>Data</a:t>
            </a:r>
            <a:r>
              <a:rPr lang="zh-CN" altLang="en-US" sz="2400" b="1" dirty="0"/>
              <a:t>）</a:t>
            </a:r>
          </a:p>
          <a:p>
            <a:pPr lvl="1" algn="just"/>
            <a:r>
              <a:rPr lang="zh-CN" altLang="en-US" sz="2400" b="1" dirty="0"/>
              <a:t>应答包（</a:t>
            </a:r>
            <a:r>
              <a:rPr lang="en-US" altLang="zh-CN" sz="2400" b="1" dirty="0"/>
              <a:t>Handshake</a:t>
            </a:r>
            <a:r>
              <a:rPr lang="zh-CN" altLang="en-US" sz="2400" b="1" dirty="0"/>
              <a:t>）</a:t>
            </a:r>
          </a:p>
          <a:p>
            <a:pPr lvl="1" algn="just"/>
            <a:r>
              <a:rPr lang="zh-CN" altLang="en-US" sz="2400" b="1" dirty="0"/>
              <a:t>特殊包（</a:t>
            </a:r>
            <a:r>
              <a:rPr lang="en-US" altLang="zh-CN" sz="2400" b="1" dirty="0"/>
              <a:t>Special</a:t>
            </a:r>
            <a:r>
              <a:rPr lang="zh-CN" altLang="en-US" sz="2400" b="1" dirty="0"/>
              <a:t>）</a:t>
            </a:r>
          </a:p>
        </p:txBody>
      </p:sp>
      <p:sp>
        <p:nvSpPr>
          <p:cNvPr id="4" name="Text Box 54"/>
          <p:cNvSpPr txBox="1">
            <a:spLocks noChangeArrowheads="1"/>
          </p:cNvSpPr>
          <p:nvPr/>
        </p:nvSpPr>
        <p:spPr bwMode="gray">
          <a:xfrm>
            <a:off x="983432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 USB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总线协议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83432" y="980728"/>
            <a:ext cx="10679402" cy="5328592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理解总线类型、总线操作、同步方式、仲裁、传输类型、总线带宽等概念</a:t>
            </a:r>
          </a:p>
          <a:p>
            <a:pPr algn="just"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8086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的地址数据引脚和读写控制引脚</a:t>
            </a: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理解就绪引脚和等待状态的作用</a:t>
            </a:r>
          </a:p>
          <a:p>
            <a:pPr algn="just"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8086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的写总线周期和读总线周期</a:t>
            </a: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理解中断请求和响应、总线请求和响应、复位、时钟等信号的作用</a:t>
            </a: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Pentium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处理器的引脚和时序特性</a:t>
            </a: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总线、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总线和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总线的特点</a:t>
            </a:r>
          </a:p>
        </p:txBody>
      </p:sp>
      <p:sp>
        <p:nvSpPr>
          <p:cNvPr id="4" name="对角圆角矩形 3"/>
          <p:cNvSpPr/>
          <p:nvPr/>
        </p:nvSpPr>
        <p:spPr>
          <a:xfrm>
            <a:off x="3791744" y="122356"/>
            <a:ext cx="4046886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    结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矩形 30"/>
          <p:cNvSpPr>
            <a:spLocks noChangeArrowheads="1"/>
          </p:cNvSpPr>
          <p:nvPr/>
        </p:nvSpPr>
        <p:spPr bwMode="auto">
          <a:xfrm>
            <a:off x="3965" y="2636912"/>
            <a:ext cx="12192000" cy="17044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7528" y="2917393"/>
            <a:ext cx="87849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本章完、谢谢大家</a:t>
            </a:r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6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7000" contrast="-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77" y="534788"/>
            <a:ext cx="3850106" cy="967339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-3076"/>
            <a:ext cx="10397067" cy="8397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1. </a:t>
            </a:r>
            <a:r>
              <a:rPr lang="zh-CN" altLang="en-US" dirty="0">
                <a:solidFill>
                  <a:schemeClr val="bg1"/>
                </a:solidFill>
              </a:rPr>
              <a:t>总线操作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1062608"/>
            <a:ext cx="10657184" cy="5174704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总线请求和仲裁（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 request &amp; Arbitration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 algn="just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使用总线的主模块提出申请</a:t>
            </a:r>
          </a:p>
          <a:p>
            <a:pPr lvl="1" algn="just"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总线仲裁机制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确定把总线分配给请求模块</a:t>
            </a:r>
          </a:p>
          <a:p>
            <a:pPr algn="just"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寻址（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Addressing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 algn="just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主模块发出将要访问的从模块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有关命令，启动从模块</a:t>
            </a:r>
          </a:p>
          <a:p>
            <a:pPr algn="just"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数据传送（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Transfer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 algn="just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源模块发出数据，经数据总线传送到目标模块</a:t>
            </a:r>
          </a:p>
          <a:p>
            <a:pPr algn="just"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结束（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Ending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 algn="just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数据、地址、状态、命令信息均从总线上撤除，让出总线</a:t>
            </a:r>
          </a:p>
        </p:txBody>
      </p:sp>
      <p:sp>
        <p:nvSpPr>
          <p:cNvPr id="4" name="Text Box 54"/>
          <p:cNvSpPr txBox="1">
            <a:spLocks noChangeArrowheads="1"/>
          </p:cNvSpPr>
          <p:nvPr/>
        </p:nvSpPr>
        <p:spPr bwMode="gray">
          <a:xfrm>
            <a:off x="983432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总线操作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3402</TotalTime>
  <Words>12111</Words>
  <Application>Microsoft Office PowerPoint</Application>
  <PresentationFormat>宽屏</PresentationFormat>
  <Paragraphs>1362</Paragraphs>
  <Slides>83</Slides>
  <Notes>70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100" baseType="lpstr">
      <vt:lpstr>Arial Unicode MS</vt:lpstr>
      <vt:lpstr>Bebas</vt:lpstr>
      <vt:lpstr>黑体</vt:lpstr>
      <vt:lpstr>华文行楷</vt:lpstr>
      <vt:lpstr>华文细黑</vt:lpstr>
      <vt:lpstr>隶书</vt:lpstr>
      <vt:lpstr>宋体</vt:lpstr>
      <vt:lpstr>微软雅黑</vt:lpstr>
      <vt:lpstr>幼圆</vt:lpstr>
      <vt:lpstr>Arial</vt:lpstr>
      <vt:lpstr>Calibri</vt:lpstr>
      <vt:lpstr>Cambria Math</vt:lpstr>
      <vt:lpstr>Impact</vt:lpstr>
      <vt:lpstr>Tahoma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5.1 总线技术</vt:lpstr>
      <vt:lpstr>5.1.1 总线类型</vt:lpstr>
      <vt:lpstr>5.1.1 总线类型</vt:lpstr>
      <vt:lpstr>微机总线层次结构</vt:lpstr>
      <vt:lpstr>5.1.2 总线的数据传输</vt:lpstr>
      <vt:lpstr>1. 总线操作</vt:lpstr>
      <vt:lpstr>2. 总线仲裁</vt:lpstr>
      <vt:lpstr>2. 总线仲裁</vt:lpstr>
      <vt:lpstr>3. 同步方式</vt:lpstr>
      <vt:lpstr>4. 传输类型</vt:lpstr>
      <vt:lpstr>5. 性能指标</vt:lpstr>
      <vt:lpstr>总线带宽</vt:lpstr>
      <vt:lpstr>5.1.3 总线信号和时序</vt:lpstr>
      <vt:lpstr>1. 引脚信号</vt:lpstr>
      <vt:lpstr>引脚信号的功能示意</vt:lpstr>
      <vt:lpstr>2. 总线时序</vt:lpstr>
      <vt:lpstr>PowerPoint 演示文稿</vt:lpstr>
      <vt:lpstr>PowerPoint 演示文稿</vt:lpstr>
      <vt:lpstr>PowerPoint 演示文稿</vt:lpstr>
      <vt:lpstr>5.2 8086的引脚信号</vt:lpstr>
      <vt:lpstr>8086的引脚图</vt:lpstr>
      <vt:lpstr>8088的引脚图</vt:lpstr>
      <vt:lpstr>5.2 8086的引脚信号</vt:lpstr>
      <vt:lpstr>5.2.1 地址/数据引脚</vt:lpstr>
      <vt:lpstr>5.2.1 地址/数据引脚</vt:lpstr>
      <vt:lpstr>5.2.2 读写控制信号</vt:lpstr>
      <vt:lpstr>1. 基本读写引脚</vt:lpstr>
      <vt:lpstr>2. 基本总线操作</vt:lpstr>
      <vt:lpstr>读写控制信号的组合</vt:lpstr>
      <vt:lpstr>3. 同步操作引脚</vt:lpstr>
      <vt:lpstr>5.2.3 其他控制信号</vt:lpstr>
      <vt:lpstr>1. 中断请求和响应引脚</vt:lpstr>
      <vt:lpstr>2. 总线请求和响应引脚</vt:lpstr>
      <vt:lpstr>3. 其他引脚</vt:lpstr>
      <vt:lpstr>PowerPoint 演示文稿</vt:lpstr>
      <vt:lpstr>PowerPoint 演示文稿</vt:lpstr>
      <vt:lpstr>PowerPoint 演示文稿</vt:lpstr>
      <vt:lpstr>5.3 8086的总线时序</vt:lpstr>
      <vt:lpstr>5.3.1 写总线周期</vt:lpstr>
      <vt:lpstr>写总线周期时序</vt:lpstr>
      <vt:lpstr>等待状态</vt:lpstr>
      <vt:lpstr>具有一个Tw的存储器写总线周期时序</vt:lpstr>
      <vt:lpstr>5.3.2 读总线周期</vt:lpstr>
      <vt:lpstr>读总线周期时序</vt:lpstr>
      <vt:lpstr>5.4 奔腾处理器引脚和时序</vt:lpstr>
      <vt:lpstr>5.4.1 引脚定义</vt:lpstr>
      <vt:lpstr>1. 数据信号</vt:lpstr>
      <vt:lpstr>2. 地址信号</vt:lpstr>
      <vt:lpstr>PowerPoint 演示文稿</vt:lpstr>
      <vt:lpstr>3. 读写控制信号</vt:lpstr>
      <vt:lpstr>5.4.2 总线周期</vt:lpstr>
      <vt:lpstr>5.4.2 总线周期</vt:lpstr>
      <vt:lpstr>Pentium的总线周期</vt:lpstr>
      <vt:lpstr>PowerPoint 演示文稿</vt:lpstr>
      <vt:lpstr>PowerPoint 演示文稿</vt:lpstr>
      <vt:lpstr>5.5 微机系统总线</vt:lpstr>
      <vt:lpstr>5.5.1 PC机总线的发展</vt:lpstr>
      <vt:lpstr>PowerPoint 演示文稿</vt:lpstr>
      <vt:lpstr>5.5.2 ISA总线</vt:lpstr>
      <vt:lpstr>1. 数据和地址线</vt:lpstr>
      <vt:lpstr>2. 读写控制线</vt:lpstr>
      <vt:lpstr>3. 中断请求线</vt:lpstr>
      <vt:lpstr>4. DMA传送控制线</vt:lpstr>
      <vt:lpstr>4. DMA传送控制线</vt:lpstr>
      <vt:lpstr>5. 其他信号线</vt:lpstr>
      <vt:lpstr>5.5.3 PCI总线</vt:lpstr>
      <vt:lpstr>1. PCI总线信号</vt:lpstr>
      <vt:lpstr>PCI总线信号</vt:lpstr>
      <vt:lpstr>2. PCI总线周期</vt:lpstr>
      <vt:lpstr>3. PCI总线时序</vt:lpstr>
      <vt:lpstr>PCI总线的读操作示例</vt:lpstr>
      <vt:lpstr>5.5.4 USB总线（Universal Serial Bus）</vt:lpstr>
      <vt:lpstr>1. USB总线特点</vt:lpstr>
      <vt:lpstr>2. USB总线结构</vt:lpstr>
      <vt:lpstr>USB总线结构</vt:lpstr>
      <vt:lpstr>3. USB物理接口</vt:lpstr>
      <vt:lpstr>USB电缆和连接器示意</vt:lpstr>
      <vt:lpstr>4. USB总线协议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ww-PC</cp:lastModifiedBy>
  <cp:revision>4437</cp:revision>
  <dcterms:created xsi:type="dcterms:W3CDTF">2012-10-07T00:28:00Z</dcterms:created>
  <dcterms:modified xsi:type="dcterms:W3CDTF">2020-09-29T00:48:43Z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2052-10.8.0.6206</vt:lpwstr>
  </property>
</Properties>
</file>