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748" r:id="rId2"/>
    <p:sldId id="846" r:id="rId3"/>
    <p:sldId id="711" r:id="rId4"/>
    <p:sldId id="974" r:id="rId5"/>
    <p:sldId id="975" r:id="rId6"/>
    <p:sldId id="976" r:id="rId7"/>
    <p:sldId id="977" r:id="rId8"/>
    <p:sldId id="978" r:id="rId9"/>
    <p:sldId id="979" r:id="rId10"/>
    <p:sldId id="1060" r:id="rId11"/>
    <p:sldId id="1061" r:id="rId12"/>
    <p:sldId id="980" r:id="rId13"/>
    <p:sldId id="981" r:id="rId14"/>
    <p:sldId id="982" r:id="rId15"/>
    <p:sldId id="983" r:id="rId16"/>
    <p:sldId id="984" r:id="rId17"/>
    <p:sldId id="985" r:id="rId18"/>
    <p:sldId id="986" r:id="rId19"/>
    <p:sldId id="987" r:id="rId20"/>
    <p:sldId id="988" r:id="rId21"/>
    <p:sldId id="989" r:id="rId22"/>
    <p:sldId id="990" r:id="rId23"/>
    <p:sldId id="991" r:id="rId24"/>
    <p:sldId id="992" r:id="rId25"/>
    <p:sldId id="993" r:id="rId26"/>
    <p:sldId id="994" r:id="rId27"/>
    <p:sldId id="995" r:id="rId28"/>
    <p:sldId id="996" r:id="rId29"/>
    <p:sldId id="997" r:id="rId30"/>
    <p:sldId id="998" r:id="rId31"/>
    <p:sldId id="999" r:id="rId32"/>
    <p:sldId id="1000" r:id="rId33"/>
    <p:sldId id="1001" r:id="rId34"/>
    <p:sldId id="1002" r:id="rId35"/>
    <p:sldId id="1003" r:id="rId36"/>
    <p:sldId id="1005" r:id="rId37"/>
    <p:sldId id="1004" r:id="rId38"/>
    <p:sldId id="1006" r:id="rId39"/>
    <p:sldId id="1007" r:id="rId40"/>
    <p:sldId id="1008" r:id="rId41"/>
    <p:sldId id="1009" r:id="rId42"/>
    <p:sldId id="1010" r:id="rId43"/>
    <p:sldId id="1011" r:id="rId44"/>
    <p:sldId id="1012" r:id="rId45"/>
    <p:sldId id="1013" r:id="rId46"/>
    <p:sldId id="1014" r:id="rId47"/>
    <p:sldId id="1015" r:id="rId48"/>
    <p:sldId id="1016" r:id="rId49"/>
    <p:sldId id="1017" r:id="rId50"/>
    <p:sldId id="1018" r:id="rId51"/>
    <p:sldId id="1062" r:id="rId52"/>
    <p:sldId id="1063" r:id="rId53"/>
    <p:sldId id="1019" r:id="rId54"/>
    <p:sldId id="1020" r:id="rId55"/>
    <p:sldId id="1021" r:id="rId56"/>
    <p:sldId id="1022" r:id="rId57"/>
    <p:sldId id="1023" r:id="rId58"/>
    <p:sldId id="1024" r:id="rId59"/>
    <p:sldId id="1025" r:id="rId60"/>
    <p:sldId id="1026" r:id="rId61"/>
    <p:sldId id="1027" r:id="rId62"/>
    <p:sldId id="1028" r:id="rId63"/>
    <p:sldId id="1029" r:id="rId64"/>
    <p:sldId id="1030" r:id="rId65"/>
    <p:sldId id="1031" r:id="rId66"/>
    <p:sldId id="1032" r:id="rId67"/>
    <p:sldId id="1033" r:id="rId68"/>
    <p:sldId id="1034" r:id="rId69"/>
    <p:sldId id="1035" r:id="rId70"/>
    <p:sldId id="1036" r:id="rId71"/>
    <p:sldId id="1037" r:id="rId72"/>
    <p:sldId id="1038" r:id="rId73"/>
    <p:sldId id="1039" r:id="rId74"/>
    <p:sldId id="1040" r:id="rId75"/>
    <p:sldId id="1041" r:id="rId76"/>
    <p:sldId id="1042" r:id="rId77"/>
    <p:sldId id="1043" r:id="rId78"/>
    <p:sldId id="1044" r:id="rId79"/>
    <p:sldId id="1045" r:id="rId80"/>
    <p:sldId id="1064" r:id="rId81"/>
    <p:sldId id="1065" r:id="rId82"/>
    <p:sldId id="1046" r:id="rId83"/>
    <p:sldId id="1047" r:id="rId84"/>
    <p:sldId id="1048" r:id="rId85"/>
    <p:sldId id="1049" r:id="rId86"/>
    <p:sldId id="1050" r:id="rId87"/>
    <p:sldId id="1051" r:id="rId88"/>
    <p:sldId id="1052" r:id="rId89"/>
    <p:sldId id="1053" r:id="rId90"/>
    <p:sldId id="1054" r:id="rId91"/>
    <p:sldId id="1055" r:id="rId92"/>
    <p:sldId id="1056" r:id="rId93"/>
    <p:sldId id="1057" r:id="rId94"/>
    <p:sldId id="1058" r:id="rId95"/>
    <p:sldId id="1059" r:id="rId96"/>
    <p:sldId id="771" r:id="rId9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FFFF"/>
    <a:srgbClr val="E20000"/>
    <a:srgbClr val="E46C0A"/>
    <a:srgbClr val="FF0000"/>
    <a:srgbClr val="990000"/>
    <a:srgbClr val="88A705"/>
    <a:srgbClr val="DBDBDB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7" autoAdjust="0"/>
    <p:restoredTop sz="72537" autoAdjust="0"/>
  </p:normalViewPr>
  <p:slideViewPr>
    <p:cSldViewPr>
      <p:cViewPr varScale="1">
        <p:scale>
          <a:sx n="50" d="100"/>
          <a:sy n="50" d="100"/>
        </p:scale>
        <p:origin x="1181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5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9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6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0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4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2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8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我们先来看第一部分的内容存储系统层次结构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1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9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9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4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>
              <a:solidFill>
                <a:srgbClr val="193C7D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8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2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3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8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91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6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6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4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4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7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9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0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8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0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41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85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rgbClr val="00009A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9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52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33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35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1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4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ADA52B7-FDCE-4A66-B899-60363867A990}" type="datetime1">
              <a:rPr lang="zh-CN" altLang="en-US" smtClean="0"/>
              <a:pPr>
                <a:defRPr/>
              </a:pPr>
              <a:t>2020/10/23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84C9B-5151-4DDF-B08D-42B273192CED}" type="slidenum">
              <a:rPr lang="zh-CN" altLang="en-US" smtClean="0"/>
              <a:pPr>
                <a:defRPr/>
              </a:pPr>
              <a:t>96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srgbClr val="00009A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首页">
    <p:bg>
      <p:bgPr>
        <a:blipFill dpi="0" rotWithShape="1">
          <a:blip r:embed="rId2" cstate="print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73" y="692256"/>
            <a:ext cx="3383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中国人力资源管理的四个阶段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第三章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8" y="692254"/>
            <a:ext cx="291556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职业发展前景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017706" y="692696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的七大通病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314661" y="69269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8314661" y="105273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D113-544D-42C8-A1A8-4157321161CD}" type="datetimeFigureOut">
              <a:rPr lang="zh-CN" altLang="en-US"/>
              <a:pPr>
                <a:defRPr/>
              </a:pPr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A4149-6E4A-4024-A1F5-EA955721A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88882"/>
            <a:ext cx="10397067" cy="8397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4000" b="1" kern="0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71546"/>
            <a:ext cx="10682326" cy="4611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4417" y="6524625"/>
            <a:ext cx="102616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CONTENTS</a:t>
            </a:r>
          </a:p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PAGE</a:t>
            </a:r>
            <a:endParaRPr lang="en-US" altLang="zh-CN" sz="16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Group 4"/>
          <p:cNvGrpSpPr/>
          <p:nvPr userDrawn="1"/>
        </p:nvGrpSpPr>
        <p:grpSpPr bwMode="auto">
          <a:xfrm>
            <a:off x="3504508" y="1707158"/>
            <a:ext cx="6911975" cy="1092200"/>
            <a:chOff x="0" y="0"/>
            <a:chExt cx="4354" cy="6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11"/>
          <p:cNvGrpSpPr/>
          <p:nvPr userDrawn="1"/>
        </p:nvGrpSpPr>
        <p:grpSpPr bwMode="auto">
          <a:xfrm>
            <a:off x="3504508" y="2772370"/>
            <a:ext cx="6911975" cy="1092200"/>
            <a:chOff x="0" y="0"/>
            <a:chExt cx="4354" cy="688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18"/>
          <p:cNvGrpSpPr/>
          <p:nvPr userDrawn="1"/>
        </p:nvGrpSpPr>
        <p:grpSpPr bwMode="auto">
          <a:xfrm>
            <a:off x="3504508" y="3810595"/>
            <a:ext cx="6911975" cy="1092200"/>
            <a:chOff x="0" y="0"/>
            <a:chExt cx="4354" cy="688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5"/>
          <p:cNvGrpSpPr/>
          <p:nvPr userDrawn="1"/>
        </p:nvGrpSpPr>
        <p:grpSpPr bwMode="auto">
          <a:xfrm>
            <a:off x="3504508" y="4875808"/>
            <a:ext cx="6911975" cy="1092200"/>
            <a:chOff x="0" y="0"/>
            <a:chExt cx="4354" cy="688"/>
          </a:xfrm>
        </p:grpSpPr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6" name="TextBox 1"/>
          <p:cNvSpPr txBox="1"/>
          <p:nvPr userDrawn="1"/>
        </p:nvSpPr>
        <p:spPr>
          <a:xfrm>
            <a:off x="4195069" y="1700811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65"/>
          <p:cNvSpPr txBox="1"/>
          <p:nvPr userDrawn="1"/>
        </p:nvSpPr>
        <p:spPr>
          <a:xfrm>
            <a:off x="4204597" y="27707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66"/>
          <p:cNvSpPr txBox="1"/>
          <p:nvPr userDrawn="1"/>
        </p:nvSpPr>
        <p:spPr>
          <a:xfrm>
            <a:off x="4204597" y="3818537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7"/>
          <p:cNvSpPr txBox="1"/>
          <p:nvPr userDrawn="1"/>
        </p:nvSpPr>
        <p:spPr>
          <a:xfrm>
            <a:off x="4204597" y="48789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64"/>
          <p:cNvSpPr txBox="1"/>
          <p:nvPr userDrawn="1"/>
        </p:nvSpPr>
        <p:spPr>
          <a:xfrm>
            <a:off x="6647761" y="1924645"/>
            <a:ext cx="34575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69"/>
          <p:cNvSpPr txBox="1"/>
          <p:nvPr userDrawn="1"/>
        </p:nvSpPr>
        <p:spPr>
          <a:xfrm>
            <a:off x="6662049" y="2989858"/>
            <a:ext cx="34575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0"/>
          <p:cNvSpPr txBox="1"/>
          <p:nvPr userDrawn="1"/>
        </p:nvSpPr>
        <p:spPr>
          <a:xfrm>
            <a:off x="6662043" y="4056658"/>
            <a:ext cx="37449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中国人力资源管理的四个阶段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1"/>
          <p:cNvSpPr txBox="1"/>
          <p:nvPr userDrawn="1"/>
        </p:nvSpPr>
        <p:spPr>
          <a:xfrm>
            <a:off x="6662045" y="5104408"/>
            <a:ext cx="3455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68"/>
          <p:cNvSpPr txBox="1"/>
          <p:nvPr userDrawn="1"/>
        </p:nvSpPr>
        <p:spPr>
          <a:xfrm>
            <a:off x="2235113" y="2672365"/>
            <a:ext cx="923330" cy="2973387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solidFill>
                <a:srgbClr val="00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TRANSITION PAGE</a:t>
            </a:r>
            <a:endParaRPr lang="en-US" altLang="zh-CN" sz="16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67176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第一章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人力资源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人事管理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人力资源管理</a:t>
            </a:r>
            <a:endParaRPr lang="en-US" altLang="zh-CN" sz="1400" b="0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7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 userDrawn="1"/>
        </p:nvSpPr>
        <p:spPr>
          <a:xfrm rot="6746465">
            <a:off x="5734413" y="6451453"/>
            <a:ext cx="720000" cy="7196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554163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 userDrawn="1"/>
        </p:nvSpPr>
        <p:spPr>
          <a:xfrm>
            <a:off x="5626604" y="6343232"/>
            <a:ext cx="935617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TextBox 15"/>
          <p:cNvSpPr txBox="1"/>
          <p:nvPr userDrawn="1"/>
        </p:nvSpPr>
        <p:spPr>
          <a:xfrm>
            <a:off x="5894212" y="653199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952464" y="928670"/>
            <a:ext cx="10715700" cy="1588"/>
          </a:xfrm>
          <a:prstGeom prst="line">
            <a:avLst/>
          </a:prstGeom>
          <a:ln w="1016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 descr="C:\Users\Puhb\Pictures\川农图片\川农图标.jpg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9336" y="116632"/>
            <a:ext cx="785818" cy="78581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1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/>
          <p:nvPr/>
        </p:nvSpPr>
        <p:spPr>
          <a:xfrm>
            <a:off x="551384" y="404664"/>
            <a:ext cx="11668164" cy="3093494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6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微机原理与接口技术</a:t>
            </a:r>
            <a:endParaRPr lang="en-US" altLang="zh-CN" sz="3600" dirty="0" smtClean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914400" indent="-9144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8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第 </a:t>
            </a:r>
            <a:r>
              <a:rPr lang="en-US" altLang="zh-CN" sz="88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6 </a:t>
            </a:r>
            <a:r>
              <a:rPr lang="zh-CN" altLang="en-US" sz="88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章  存储系统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0"/>
          <p:cNvSpPr txBox="1"/>
          <p:nvPr/>
        </p:nvSpPr>
        <p:spPr>
          <a:xfrm>
            <a:off x="4215166" y="2071678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一、存储系统层次结构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071810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二、主存储器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143380"/>
            <a:ext cx="58712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三、高速缓冲存储器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1"/>
          <p:cNvSpPr txBox="1"/>
          <p:nvPr/>
        </p:nvSpPr>
        <p:spPr>
          <a:xfrm>
            <a:off x="4238612" y="5286388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四、存储管理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2915254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15166" y="2071678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一、存储系统层次结构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225296" y="3071810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二、主存储器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225296" y="4143380"/>
            <a:ext cx="58712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三、高速缓冲存储器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4238612" y="5286388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四、存储管理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主存储器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主存储器由半导体存储器构成</a:t>
            </a:r>
          </a:p>
          <a:p>
            <a:r>
              <a:rPr lang="zh-CN" altLang="en-US" dirty="0"/>
              <a:t>按制造工艺，半导体存储器可分为</a:t>
            </a:r>
          </a:p>
          <a:p>
            <a:pPr lvl="1"/>
            <a:r>
              <a:rPr lang="zh-CN" altLang="en-US" dirty="0"/>
              <a:t>“双极型”器件：存取速度快、集成度低、功耗大、价格高等特点，主要用于高速存储场合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MOS</a:t>
            </a:r>
            <a:r>
              <a:rPr lang="zh-CN" altLang="en-US" dirty="0"/>
              <a:t>型”器件：集成度高、功耗低、价格便宜，但速度较双极型器件慢，用于通用微机的主存（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ROM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按使用属性，半导体存储器可分为</a:t>
            </a:r>
          </a:p>
          <a:p>
            <a:pPr lvl="1"/>
            <a:r>
              <a:rPr lang="zh-CN" altLang="en-US" dirty="0"/>
              <a:t>读写存储器</a:t>
            </a:r>
            <a:r>
              <a:rPr lang="en-US" altLang="zh-CN" dirty="0"/>
              <a:t>RAM</a:t>
            </a:r>
          </a:p>
          <a:p>
            <a:pPr lvl="1"/>
            <a:r>
              <a:rPr lang="zh-CN" altLang="en-US" dirty="0"/>
              <a:t>只读存储器</a:t>
            </a:r>
            <a:r>
              <a:rPr lang="en-US" altLang="zh-CN" dirty="0"/>
              <a:t>ROM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6.2.1 </a:t>
            </a:r>
            <a:r>
              <a:rPr lang="zh-CN" altLang="en-US"/>
              <a:t>读写存储器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读写存储器：可以读出也可以写入的存储器</a:t>
            </a:r>
          </a:p>
          <a:p>
            <a:r>
              <a:rPr lang="zh-CN" altLang="en-US" sz="2800" dirty="0"/>
              <a:t>半导体存储器采用随机存取：可以从任意位置开始读写，存取位置可以随机确定，只要给出存取位置就可以读写内容，存取时间与所处位置无关</a:t>
            </a:r>
          </a:p>
          <a:p>
            <a:r>
              <a:rPr lang="zh-CN" altLang="en-US" sz="2800" dirty="0"/>
              <a:t>磁带存储器采用顺序存取：必须按照存储单元的顺序读写，存取时间与所处位置密切相关</a:t>
            </a:r>
          </a:p>
          <a:p>
            <a:r>
              <a:rPr lang="zh-CN" altLang="en-US" sz="2800" dirty="0"/>
              <a:t>磁盘和光盘则采用直接存取：磁头以随机方式寻道，以数据块为单位顺序方式读写扇区</a:t>
            </a:r>
          </a:p>
          <a:p>
            <a:r>
              <a:rPr lang="zh-CN" altLang="en-US" sz="2800" dirty="0"/>
              <a:t>半导体读写存储器是挥发性（</a:t>
            </a:r>
            <a:r>
              <a:rPr lang="en-US" altLang="zh-CN" sz="2800" dirty="0"/>
              <a:t>Volatile</a:t>
            </a:r>
            <a:r>
              <a:rPr lang="zh-CN" altLang="en-US" sz="2800" dirty="0"/>
              <a:t>）</a:t>
            </a:r>
            <a:r>
              <a:rPr lang="en-US" altLang="zh-CN" sz="2800" dirty="0"/>
              <a:t>RAM</a:t>
            </a:r>
            <a:r>
              <a:rPr lang="zh-CN" altLang="en-US" sz="2800" dirty="0"/>
              <a:t>，即断电后原保存信息丢失</a:t>
            </a:r>
          </a:p>
        </p:txBody>
      </p:sp>
      <p:sp>
        <p:nvSpPr>
          <p:cNvPr id="479237" name="AutoShape 5"/>
          <p:cNvSpPr>
            <a:spLocks noChangeArrowheads="1"/>
          </p:cNvSpPr>
          <p:nvPr/>
        </p:nvSpPr>
        <p:spPr bwMode="auto">
          <a:xfrm>
            <a:off x="1422400" y="5867400"/>
            <a:ext cx="101600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ea typeface="宋体" charset="-122"/>
              </a:rPr>
              <a:t>半导体读写存储器＝随机存取存储器地址</a:t>
            </a:r>
            <a:r>
              <a:rPr lang="en-US" altLang="zh-CN" sz="2800" b="1" dirty="0">
                <a:ea typeface="宋体" charset="-122"/>
              </a:rPr>
              <a:t>RAM</a:t>
            </a:r>
            <a:endParaRPr lang="zh-CN" altLang="en-US" sz="2800" b="1" dirty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主要类型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1" y="920702"/>
            <a:ext cx="10682326" cy="4611687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SRAM</a:t>
            </a:r>
            <a:r>
              <a:rPr lang="zh-CN" altLang="en-US" dirty="0"/>
              <a:t>（静态</a:t>
            </a:r>
            <a:r>
              <a:rPr lang="en-US" altLang="zh-CN" dirty="0"/>
              <a:t>RAM</a:t>
            </a:r>
            <a:r>
              <a:rPr lang="zh-CN" altLang="en-US" dirty="0"/>
              <a:t>：</a:t>
            </a:r>
            <a:r>
              <a:rPr lang="en-US" altLang="zh-CN" dirty="0"/>
              <a:t>Static RAM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以触发器为基本存储单元</a:t>
            </a:r>
          </a:p>
          <a:p>
            <a:pPr lvl="1"/>
            <a:r>
              <a:rPr lang="zh-CN" altLang="en-US" dirty="0"/>
              <a:t>不需要额外的刷新电</a:t>
            </a:r>
            <a:r>
              <a:rPr lang="zh-CN" altLang="en-US" dirty="0" smtClean="0"/>
              <a:t>路，只要不掉电，信息不会丢失</a:t>
            </a:r>
            <a:endParaRPr lang="zh-CN" altLang="en-US" dirty="0"/>
          </a:p>
          <a:p>
            <a:pPr lvl="1"/>
            <a:r>
              <a:rPr lang="zh-CN" altLang="en-US" dirty="0"/>
              <a:t>速度快，但集成度低，功耗和价格较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zh-CN" altLang="en-US" dirty="0"/>
              <a:t>用于存储容量不大的小系统中，比如嵌入式系统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chemeClr val="tx2"/>
                </a:solidFill>
              </a:rPr>
              <a:t>DRAM</a:t>
            </a:r>
            <a:r>
              <a:rPr lang="zh-CN" altLang="en-US" dirty="0"/>
              <a:t>（动态</a:t>
            </a:r>
            <a:r>
              <a:rPr lang="en-US" altLang="zh-CN" dirty="0"/>
              <a:t>RAM</a:t>
            </a:r>
            <a:r>
              <a:rPr lang="zh-CN" altLang="en-US" dirty="0"/>
              <a:t>：</a:t>
            </a:r>
            <a:r>
              <a:rPr lang="en-US" altLang="zh-CN" dirty="0"/>
              <a:t>Dynamic RAM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以单个</a:t>
            </a:r>
            <a:r>
              <a:rPr lang="en-US" altLang="zh-CN" dirty="0"/>
              <a:t>MOS</a:t>
            </a:r>
            <a:r>
              <a:rPr lang="zh-CN" altLang="en-US" dirty="0"/>
              <a:t>管为基本存储单元</a:t>
            </a:r>
          </a:p>
          <a:p>
            <a:pPr lvl="1"/>
            <a:r>
              <a:rPr lang="zh-CN" altLang="en-US" dirty="0"/>
              <a:t>要不断进行刷新（</a:t>
            </a:r>
            <a:r>
              <a:rPr lang="en-US" altLang="zh-CN" dirty="0"/>
              <a:t>Refresh</a:t>
            </a:r>
            <a:r>
              <a:rPr lang="zh-CN" altLang="en-US" dirty="0"/>
              <a:t>）操作</a:t>
            </a:r>
          </a:p>
          <a:p>
            <a:pPr lvl="1"/>
            <a:r>
              <a:rPr lang="zh-CN" altLang="en-US" dirty="0"/>
              <a:t>集成度高、价格低、功耗小，但速度较</a:t>
            </a:r>
            <a:r>
              <a:rPr lang="en-US" altLang="zh-CN" dirty="0"/>
              <a:t>SRAM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pPr lvl="1"/>
            <a:r>
              <a:rPr lang="zh-CN" altLang="en-US" dirty="0"/>
              <a:t>主要用于存储容量较大的微机系统中。比如，</a:t>
            </a:r>
            <a:r>
              <a:rPr lang="en-US" altLang="zh-CN" dirty="0"/>
              <a:t>PC</a:t>
            </a:r>
            <a:r>
              <a:rPr lang="zh-CN" altLang="en-US" dirty="0"/>
              <a:t>机里面的主存储器系统就是由</a:t>
            </a:r>
            <a:r>
              <a:rPr lang="en-US" altLang="zh-CN" dirty="0"/>
              <a:t>DRAM</a:t>
            </a:r>
            <a:r>
              <a:rPr lang="zh-CN" altLang="en-US" dirty="0"/>
              <a:t>芯片构成的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存储结构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存储器芯片具有大量存储单元</a:t>
            </a:r>
          </a:p>
          <a:p>
            <a:r>
              <a:rPr lang="zh-CN" altLang="en-US"/>
              <a:t>每个存储单元拥有一个地址</a:t>
            </a:r>
          </a:p>
          <a:p>
            <a:r>
              <a:rPr lang="zh-CN" altLang="en-US"/>
              <a:t>存储</a:t>
            </a:r>
            <a:r>
              <a:rPr lang="en-US" altLang="zh-CN"/>
              <a:t>1/4/8/16/32</a:t>
            </a:r>
            <a:r>
              <a:rPr lang="zh-CN" altLang="en-US"/>
              <a:t>位数据</a:t>
            </a:r>
          </a:p>
          <a:p>
            <a:r>
              <a:rPr lang="zh-CN" altLang="en-US"/>
              <a:t>存储器芯片结构：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chemeClr val="tx2"/>
                </a:solidFill>
              </a:rPr>
              <a:t>存储单元数</a:t>
            </a:r>
            <a:r>
              <a:rPr lang="en-US" altLang="zh-CN"/>
              <a:t>×</a:t>
            </a:r>
            <a:r>
              <a:rPr lang="zh-CN" altLang="en-US">
                <a:solidFill>
                  <a:srgbClr val="193C7D"/>
                </a:solidFill>
              </a:rPr>
              <a:t>每个存储单元的数据位数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	 ＝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 baseline="30000">
                <a:solidFill>
                  <a:schemeClr val="tx2"/>
                </a:solidFill>
              </a:rPr>
              <a:t>M</a:t>
            </a:r>
            <a:r>
              <a:rPr lang="en-US" altLang="zh-CN"/>
              <a:t>×</a:t>
            </a:r>
            <a:r>
              <a:rPr lang="en-US" altLang="zh-CN">
                <a:solidFill>
                  <a:srgbClr val="193C7D"/>
                </a:solidFill>
              </a:rPr>
              <a:t>N</a:t>
            </a:r>
            <a:r>
              <a:rPr lang="zh-CN" altLang="en-US"/>
              <a:t>＝芯片的存储容量</a:t>
            </a:r>
            <a:endParaRPr lang="en-US" altLang="zh-CN"/>
          </a:p>
          <a:p>
            <a:r>
              <a:rPr lang="en-US" altLang="zh-CN">
                <a:solidFill>
                  <a:schemeClr val="tx2"/>
                </a:solidFill>
              </a:rPr>
              <a:t>M</a:t>
            </a:r>
            <a:r>
              <a:rPr lang="zh-CN" altLang="en-US">
                <a:solidFill>
                  <a:schemeClr val="tx2"/>
                </a:solidFill>
              </a:rPr>
              <a:t>＝芯片地址线的个数</a:t>
            </a:r>
          </a:p>
          <a:p>
            <a:r>
              <a:rPr lang="en-US" altLang="zh-CN">
                <a:solidFill>
                  <a:srgbClr val="193C7D"/>
                </a:solidFill>
              </a:rPr>
              <a:t>N</a:t>
            </a:r>
            <a:r>
              <a:rPr lang="zh-CN" altLang="en-US">
                <a:solidFill>
                  <a:srgbClr val="193C7D"/>
                </a:solidFill>
              </a:rPr>
              <a:t>＝数据线的个数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53399" y="4191000"/>
            <a:ext cx="2569633" cy="2197100"/>
            <a:chOff x="3687" y="2578"/>
            <a:chExt cx="1214" cy="1384"/>
          </a:xfrm>
        </p:grpSpPr>
        <p:sp>
          <p:nvSpPr>
            <p:cNvPr id="481285" name="File"/>
            <p:cNvSpPr>
              <a:spLocks noEditPoints="1" noChangeArrowheads="1"/>
            </p:cNvSpPr>
            <p:nvPr/>
          </p:nvSpPr>
          <p:spPr bwMode="auto">
            <a:xfrm>
              <a:off x="3687" y="2578"/>
              <a:ext cx="544" cy="20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DBDAB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zh-CN" altLang="en-US" sz="2000">
                  <a:solidFill>
                    <a:schemeClr val="tx2"/>
                  </a:solidFill>
                  <a:ea typeface="隶书" pitchFamily="49" charset="-122"/>
                </a:rPr>
                <a:t>举例</a:t>
              </a:r>
            </a:p>
          </p:txBody>
        </p:sp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3696" y="2795"/>
              <a:ext cx="1205" cy="116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zh-CN" altLang="en-US" sz="2800" b="1">
                  <a:solidFill>
                    <a:srgbClr val="00009A"/>
                  </a:solidFill>
                  <a:ea typeface="宋体" charset="-122"/>
                </a:rPr>
                <a:t>存储结构</a:t>
              </a:r>
              <a:r>
                <a:rPr lang="en-US" altLang="zh-CN" sz="2800" b="1">
                  <a:solidFill>
                    <a:srgbClr val="00009A"/>
                  </a:solidFill>
                  <a:ea typeface="宋体" charset="-122"/>
                </a:rPr>
                <a:t>2K×8</a:t>
              </a: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Ø"/>
              </a:pPr>
              <a:r>
                <a:rPr lang="en-US" altLang="zh-CN" sz="2400" b="1">
                  <a:ea typeface="宋体" charset="-122"/>
                </a:rPr>
                <a:t>16K</a:t>
              </a:r>
              <a:r>
                <a:rPr lang="zh-CN" altLang="en-US" sz="2400" b="1">
                  <a:ea typeface="宋体" charset="-122"/>
                </a:rPr>
                <a:t>位存储容量</a:t>
              </a: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Ø"/>
              </a:pPr>
              <a:r>
                <a:rPr lang="en-US" altLang="zh-CN" sz="2400" b="1">
                  <a:ea typeface="宋体" charset="-122"/>
                </a:rPr>
                <a:t>11</a:t>
              </a:r>
              <a:r>
                <a:rPr lang="zh-CN" altLang="en-US" sz="2400" b="1">
                  <a:ea typeface="宋体" charset="-122"/>
                </a:rPr>
                <a:t>个地址引脚</a:t>
              </a: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Ø"/>
              </a:pPr>
              <a:r>
                <a:rPr lang="en-US" altLang="zh-CN" sz="2400" b="1">
                  <a:ea typeface="宋体" charset="-122"/>
                </a:rPr>
                <a:t>8</a:t>
              </a:r>
              <a:r>
                <a:rPr lang="zh-CN" altLang="en-US" sz="2400" b="1">
                  <a:ea typeface="宋体" charset="-122"/>
                </a:rPr>
                <a:t>个数据引脚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读写控制</a:t>
            </a: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71546"/>
            <a:ext cx="11086256" cy="4611687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片选</a:t>
            </a:r>
            <a:r>
              <a:rPr lang="zh-CN" altLang="en-US" dirty="0"/>
              <a:t>（</a:t>
            </a:r>
            <a:r>
              <a:rPr lang="en-US" altLang="zh-CN" dirty="0"/>
              <a:t>CS*</a:t>
            </a:r>
            <a:r>
              <a:rPr lang="zh-CN" altLang="en-US" dirty="0"/>
              <a:t>或</a:t>
            </a:r>
            <a:r>
              <a:rPr lang="en-US" altLang="zh-CN" dirty="0"/>
              <a:t>CE*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片选有效，才可以对芯片进行读</a:t>
            </a:r>
            <a:r>
              <a:rPr lang="en-US" altLang="zh-CN" dirty="0"/>
              <a:t>/</a:t>
            </a:r>
            <a:r>
              <a:rPr lang="zh-CN" altLang="en-US" dirty="0"/>
              <a:t>写操作</a:t>
            </a:r>
          </a:p>
          <a:p>
            <a:pPr lvl="1"/>
            <a:r>
              <a:rPr lang="zh-CN" altLang="en-US" dirty="0"/>
              <a:t>无效时，数据引脚呈现高阻状态，并可降低功耗 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读控制</a:t>
            </a:r>
            <a:r>
              <a:rPr lang="zh-CN" altLang="en-US" dirty="0"/>
              <a:t>（</a:t>
            </a:r>
            <a:r>
              <a:rPr lang="en-US" altLang="zh-CN" dirty="0"/>
              <a:t>OE*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芯片被选中有效</a:t>
            </a:r>
            <a:r>
              <a:rPr lang="zh-CN" altLang="en-US" dirty="0" smtClean="0"/>
              <a:t>，芯片读取指定存储单元的数据从数据引脚送出</a:t>
            </a:r>
            <a:endParaRPr lang="zh-CN" altLang="en-US" dirty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应处理器的存</a:t>
            </a:r>
            <a:r>
              <a:rPr lang="zh-CN" altLang="en-US" dirty="0"/>
              <a:t>储器读</a:t>
            </a:r>
            <a:r>
              <a:rPr lang="en-US" altLang="zh-CN" dirty="0"/>
              <a:t>MEMR*</a:t>
            </a:r>
            <a:endParaRPr lang="zh-CN" altLang="en-US" dirty="0"/>
          </a:p>
          <a:p>
            <a:r>
              <a:rPr lang="zh-CN" altLang="en-US" dirty="0">
                <a:solidFill>
                  <a:schemeClr val="tx2"/>
                </a:solidFill>
              </a:rPr>
              <a:t>写控制</a:t>
            </a:r>
            <a:r>
              <a:rPr lang="zh-CN" altLang="en-US" dirty="0"/>
              <a:t>（</a:t>
            </a:r>
            <a:r>
              <a:rPr lang="en-US" altLang="zh-CN" dirty="0"/>
              <a:t>WE*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芯片被选中的前提下，若有效，芯片才将数据引脚的数据写入指定的存储单元中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应处理器的存</a:t>
            </a:r>
            <a:r>
              <a:rPr lang="zh-CN" altLang="en-US" dirty="0"/>
              <a:t>储器写</a:t>
            </a:r>
            <a:r>
              <a:rPr lang="en-US" altLang="zh-CN" dirty="0"/>
              <a:t>MEMW*</a:t>
            </a:r>
          </a:p>
        </p:txBody>
      </p:sp>
      <p:sp>
        <p:nvSpPr>
          <p:cNvPr id="53658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静态读写存储器</a:t>
            </a:r>
            <a:r>
              <a:rPr lang="en-US" altLang="zh-CN"/>
              <a:t>SRAM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2984"/>
            <a:ext cx="10363200" cy="4611687"/>
          </a:xfrm>
        </p:spPr>
        <p:txBody>
          <a:bodyPr/>
          <a:lstStyle/>
          <a:p>
            <a:r>
              <a:rPr lang="zh-CN" altLang="en-US"/>
              <a:t>主要被用于小型微机系统</a:t>
            </a:r>
          </a:p>
          <a:p>
            <a:r>
              <a:rPr lang="zh-CN" altLang="en-US"/>
              <a:t>多为“存储单元数</a:t>
            </a:r>
            <a:r>
              <a:rPr lang="en-US" altLang="zh-CN"/>
              <a:t>×8”</a:t>
            </a:r>
            <a:r>
              <a:rPr lang="zh-CN" altLang="en-US"/>
              <a:t>的存储结构</a:t>
            </a:r>
          </a:p>
          <a:p>
            <a:r>
              <a:rPr lang="en-US" altLang="zh-CN"/>
              <a:t>6264 SRAM</a:t>
            </a:r>
            <a:r>
              <a:rPr lang="zh-CN" altLang="en-US"/>
              <a:t>芯片</a:t>
            </a:r>
          </a:p>
          <a:p>
            <a:pPr lvl="1"/>
            <a:r>
              <a:rPr lang="zh-CN" altLang="en-US"/>
              <a:t>芯片容量：</a:t>
            </a:r>
            <a:r>
              <a:rPr lang="en-US" altLang="zh-CN"/>
              <a:t>64K</a:t>
            </a:r>
            <a:r>
              <a:rPr lang="zh-CN" altLang="en-US"/>
              <a:t>位</a:t>
            </a:r>
          </a:p>
          <a:p>
            <a:pPr lvl="1"/>
            <a:r>
              <a:rPr lang="zh-CN" altLang="en-US"/>
              <a:t>存储结构：</a:t>
            </a:r>
            <a:r>
              <a:rPr lang="en-US" altLang="zh-CN"/>
              <a:t>8K×8</a:t>
            </a:r>
          </a:p>
          <a:p>
            <a:pPr lvl="1"/>
            <a:r>
              <a:rPr lang="en-US" altLang="zh-CN"/>
              <a:t>28</a:t>
            </a:r>
            <a:r>
              <a:rPr lang="zh-CN" altLang="en-US"/>
              <a:t>脚双列直插（</a:t>
            </a:r>
            <a:r>
              <a:rPr lang="en-US" altLang="zh-CN"/>
              <a:t>DIP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13</a:t>
            </a:r>
            <a:r>
              <a:rPr lang="zh-CN" altLang="en-US"/>
              <a:t>个地址线：</a:t>
            </a:r>
            <a:r>
              <a:rPr lang="en-US" altLang="zh-CN">
                <a:solidFill>
                  <a:schemeClr val="tx2"/>
                </a:solidFill>
              </a:rPr>
              <a:t>A12</a:t>
            </a:r>
            <a:r>
              <a:rPr lang="zh-CN" altLang="en-US">
                <a:solidFill>
                  <a:schemeClr val="tx2"/>
                </a:solidFill>
              </a:rPr>
              <a:t>～</a:t>
            </a:r>
            <a:r>
              <a:rPr lang="en-US" altLang="zh-CN">
                <a:solidFill>
                  <a:schemeClr val="tx2"/>
                </a:solidFill>
              </a:rPr>
              <a:t>A0</a:t>
            </a:r>
          </a:p>
          <a:p>
            <a:pPr lvl="1"/>
            <a:r>
              <a:rPr lang="en-US" altLang="zh-CN"/>
              <a:t>8</a:t>
            </a:r>
            <a:r>
              <a:rPr lang="zh-CN" altLang="en-US"/>
              <a:t>个数据线：</a:t>
            </a:r>
            <a:r>
              <a:rPr lang="en-US" altLang="zh-CN">
                <a:solidFill>
                  <a:schemeClr val="tx2"/>
                </a:solidFill>
              </a:rPr>
              <a:t>D7</a:t>
            </a:r>
            <a:r>
              <a:rPr lang="zh-CN" altLang="en-US">
                <a:solidFill>
                  <a:schemeClr val="tx2"/>
                </a:solidFill>
              </a:rPr>
              <a:t>～</a:t>
            </a:r>
            <a:r>
              <a:rPr lang="en-US" altLang="zh-CN">
                <a:solidFill>
                  <a:schemeClr val="tx2"/>
                </a:solidFill>
              </a:rPr>
              <a:t>D0</a:t>
            </a:r>
          </a:p>
          <a:p>
            <a:pPr lvl="1"/>
            <a:r>
              <a:rPr lang="zh-CN" altLang="en-US"/>
              <a:t>控制引脚：</a:t>
            </a:r>
            <a:r>
              <a:rPr lang="en-US" altLang="zh-CN">
                <a:solidFill>
                  <a:schemeClr val="tx2"/>
                </a:solidFill>
              </a:rPr>
              <a:t>CS1*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CS2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OE*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WE*</a:t>
            </a:r>
          </a:p>
          <a:p>
            <a:pPr lvl="1"/>
            <a:r>
              <a:rPr lang="zh-CN" altLang="en-US"/>
              <a:t>无连接：</a:t>
            </a:r>
            <a:r>
              <a:rPr lang="en-US" altLang="zh-CN">
                <a:solidFill>
                  <a:schemeClr val="tx2"/>
                </a:solidFill>
              </a:rPr>
              <a:t>NC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No Connect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6264 SRAM</a:t>
            </a:r>
            <a:r>
              <a:rPr lang="zh-CN" altLang="en-US" dirty="0"/>
              <a:t>的引脚</a:t>
            </a:r>
          </a:p>
        </p:txBody>
      </p:sp>
      <p:pic>
        <p:nvPicPr>
          <p:cNvPr id="535585" name="Picture 33" descr="wjyy07_04"/>
          <p:cNvPicPr>
            <a:picLocks noChangeAspect="1" noChangeArrowheads="1"/>
          </p:cNvPicPr>
          <p:nvPr/>
        </p:nvPicPr>
        <p:blipFill>
          <a:blip r:embed="rId3"/>
          <a:srcRect r="67094"/>
          <a:stretch>
            <a:fillRect/>
          </a:stretch>
        </p:blipFill>
        <p:spPr bwMode="auto">
          <a:xfrm>
            <a:off x="2381224" y="1000108"/>
            <a:ext cx="7335854" cy="5170451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6264 SRAM</a:t>
            </a:r>
            <a:r>
              <a:rPr lang="zh-CN" altLang="en-US" dirty="0"/>
              <a:t>的引脚功能表</a:t>
            </a:r>
          </a:p>
        </p:txBody>
      </p:sp>
      <p:pic>
        <p:nvPicPr>
          <p:cNvPr id="537608" name="Picture 8" descr="wjyy07_04"/>
          <p:cNvPicPr>
            <a:picLocks noChangeAspect="1" noChangeArrowheads="1"/>
          </p:cNvPicPr>
          <p:nvPr/>
        </p:nvPicPr>
        <p:blipFill>
          <a:blip r:embed="rId3"/>
          <a:srcRect l="43361" t="25591" b="27164"/>
          <a:stretch>
            <a:fillRect/>
          </a:stretch>
        </p:blipFill>
        <p:spPr bwMode="auto">
          <a:xfrm>
            <a:off x="874463" y="1285860"/>
            <a:ext cx="10793701" cy="475775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0"/>
          <p:cNvSpPr txBox="1"/>
          <p:nvPr/>
        </p:nvSpPr>
        <p:spPr>
          <a:xfrm>
            <a:off x="4215166" y="2071678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一、存储系统层次结构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071810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二、主存储器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143380"/>
            <a:ext cx="58712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三、高速缓冲存储器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1"/>
          <p:cNvSpPr txBox="1"/>
          <p:nvPr/>
        </p:nvSpPr>
        <p:spPr>
          <a:xfrm>
            <a:off x="4238612" y="5286388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四、存储管理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动态读写存储器</a:t>
            </a:r>
            <a:r>
              <a:rPr lang="en-US" altLang="zh-CN"/>
              <a:t>DRAM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芯片用一组地址引脚传送两批地址信号</a:t>
            </a:r>
          </a:p>
          <a:p>
            <a:r>
              <a:rPr lang="zh-CN" altLang="en-US" dirty="0"/>
              <a:t>第一批地址称</a:t>
            </a:r>
            <a:r>
              <a:rPr lang="zh-CN" altLang="en-US" dirty="0">
                <a:solidFill>
                  <a:schemeClr val="tx2"/>
                </a:solidFill>
              </a:rPr>
              <a:t>行地址</a:t>
            </a:r>
          </a:p>
          <a:p>
            <a:pPr lvl="1"/>
            <a:r>
              <a:rPr lang="zh-CN" altLang="en-US" dirty="0"/>
              <a:t>用行地址选通信号</a:t>
            </a:r>
            <a:r>
              <a:rPr lang="en-US" altLang="zh-CN" dirty="0"/>
              <a:t>RAS*</a:t>
            </a:r>
            <a:r>
              <a:rPr lang="zh-CN" altLang="en-US" dirty="0"/>
              <a:t>下降沿锁存</a:t>
            </a:r>
          </a:p>
          <a:p>
            <a:r>
              <a:rPr lang="zh-CN" altLang="en-US" dirty="0"/>
              <a:t>第二批地址称</a:t>
            </a:r>
            <a:r>
              <a:rPr lang="zh-CN" altLang="en-US" dirty="0">
                <a:solidFill>
                  <a:schemeClr val="tx2"/>
                </a:solidFill>
              </a:rPr>
              <a:t>列地址</a:t>
            </a:r>
          </a:p>
          <a:p>
            <a:pPr lvl="1"/>
            <a:r>
              <a:rPr lang="zh-CN" altLang="en-US" dirty="0"/>
              <a:t>用列地址选通信号</a:t>
            </a:r>
            <a:r>
              <a:rPr lang="en-US" altLang="zh-CN" dirty="0"/>
              <a:t>CAS*</a:t>
            </a:r>
            <a:r>
              <a:rPr lang="zh-CN" altLang="en-US" dirty="0"/>
              <a:t>下降沿锁存</a:t>
            </a:r>
          </a:p>
          <a:p>
            <a:r>
              <a:rPr lang="zh-CN" altLang="en-US" dirty="0"/>
              <a:t>一个信号</a:t>
            </a:r>
            <a:r>
              <a:rPr lang="en-US" altLang="zh-CN" dirty="0"/>
              <a:t>WE*</a:t>
            </a:r>
            <a:r>
              <a:rPr lang="zh-CN" altLang="en-US" dirty="0"/>
              <a:t>实现读写控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r>
              <a:rPr lang="zh-CN" altLang="en-US" dirty="0"/>
              <a:t>存</a:t>
            </a:r>
            <a:r>
              <a:rPr lang="zh-CN" altLang="en-US" dirty="0" smtClean="0"/>
              <a:t>储单元只有一位数据，设计了两个数据输入输出引脚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/>
              <a:t>数</a:t>
            </a:r>
            <a:r>
              <a:rPr lang="zh-CN" altLang="en-US" dirty="0"/>
              <a:t>据输入引脚</a:t>
            </a:r>
            <a:r>
              <a:rPr lang="en-US" altLang="zh-CN" dirty="0" smtClean="0"/>
              <a:t>Din</a:t>
            </a:r>
          </a:p>
          <a:p>
            <a:pPr lvl="1"/>
            <a:r>
              <a:rPr lang="zh-CN" altLang="en-US" dirty="0" smtClean="0"/>
              <a:t>数</a:t>
            </a:r>
            <a:r>
              <a:rPr lang="zh-CN" altLang="en-US" dirty="0"/>
              <a:t>据输出引脚</a:t>
            </a:r>
            <a:r>
              <a:rPr lang="en-US" altLang="zh-CN" dirty="0" err="1"/>
              <a:t>Dout</a:t>
            </a:r>
            <a:endParaRPr lang="zh-CN" altLang="en-US" dirty="0"/>
          </a:p>
        </p:txBody>
      </p:sp>
      <p:sp>
        <p:nvSpPr>
          <p:cNvPr id="48333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DRAM</a:t>
            </a:r>
            <a:r>
              <a:rPr lang="zh-CN" altLang="en-US" dirty="0"/>
              <a:t>的引脚图</a:t>
            </a:r>
          </a:p>
        </p:txBody>
      </p:sp>
      <p:sp>
        <p:nvSpPr>
          <p:cNvPr id="538630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38632" name="Picture 8" descr="fig0603"/>
          <p:cNvPicPr>
            <a:picLocks noChangeAspect="1" noChangeArrowheads="1"/>
          </p:cNvPicPr>
          <p:nvPr/>
        </p:nvPicPr>
        <p:blipFill>
          <a:blip r:embed="rId3"/>
          <a:srcRect r="65123" b="22716"/>
          <a:stretch>
            <a:fillRect/>
          </a:stretch>
        </p:blipFill>
        <p:spPr bwMode="auto">
          <a:xfrm>
            <a:off x="203201" y="1600200"/>
            <a:ext cx="5863167" cy="4876800"/>
          </a:xfrm>
          <a:prstGeom prst="rect">
            <a:avLst/>
          </a:prstGeom>
          <a:noFill/>
        </p:spPr>
      </p:pic>
      <p:pic>
        <p:nvPicPr>
          <p:cNvPr id="538633" name="Picture 9" descr="fig0603"/>
          <p:cNvPicPr>
            <a:picLocks noChangeAspect="1" noChangeArrowheads="1"/>
          </p:cNvPicPr>
          <p:nvPr/>
        </p:nvPicPr>
        <p:blipFill>
          <a:blip r:embed="rId3"/>
          <a:srcRect l="64771"/>
          <a:stretch>
            <a:fillRect/>
          </a:stretch>
        </p:blipFill>
        <p:spPr bwMode="auto">
          <a:xfrm>
            <a:off x="6197601" y="1357298"/>
            <a:ext cx="5357088" cy="5110177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DRAM</a:t>
            </a:r>
            <a:r>
              <a:rPr lang="zh-CN" altLang="en-US"/>
              <a:t>的刷新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00108"/>
            <a:ext cx="10363200" cy="4611687"/>
          </a:xfrm>
        </p:spPr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内部</a:t>
            </a:r>
          </a:p>
          <a:p>
            <a:pPr lvl="1"/>
            <a:r>
              <a:rPr lang="zh-CN" altLang="en-US" dirty="0"/>
              <a:t>有“读出再生放大电路</a:t>
            </a:r>
            <a:r>
              <a:rPr lang="zh-CN" altLang="en-US" dirty="0" smtClean="0"/>
              <a:t>”，能够为存储单元进行刷新</a:t>
            </a:r>
            <a:endParaRPr lang="en-US" altLang="zh-CN" dirty="0" smtClean="0"/>
          </a:p>
          <a:p>
            <a:pPr lvl="1">
              <a:lnSpc>
                <a:spcPts val="4000"/>
              </a:lnSpc>
            </a:pPr>
            <a:r>
              <a:rPr lang="zh-CN" altLang="en-US" dirty="0" smtClean="0"/>
              <a:t>设</a:t>
            </a:r>
            <a:r>
              <a:rPr lang="zh-CN" altLang="en-US" dirty="0"/>
              <a:t>计有仅行地址有效的刷新周期，存储系统的刷新控制电路只要提供新行地</a:t>
            </a:r>
            <a:r>
              <a:rPr lang="zh-CN" altLang="en-US" dirty="0" smtClean="0"/>
              <a:t>址，</a:t>
            </a:r>
            <a:r>
              <a:rPr lang="zh-CN" altLang="en-US" dirty="0"/>
              <a:t>就可以将</a:t>
            </a:r>
            <a:r>
              <a:rPr lang="en-US" altLang="zh-CN" dirty="0"/>
              <a:t>DRAM</a:t>
            </a:r>
            <a:r>
              <a:rPr lang="zh-CN" altLang="en-US" dirty="0"/>
              <a:t>芯片中的某一行选中进行刷新</a:t>
            </a:r>
          </a:p>
          <a:p>
            <a:r>
              <a:rPr lang="zh-CN" altLang="en-US" dirty="0" smtClean="0"/>
              <a:t>存</a:t>
            </a:r>
            <a:r>
              <a:rPr lang="zh-CN" altLang="en-US" dirty="0"/>
              <a:t>储系统的外部刷新控制电路</a:t>
            </a:r>
          </a:p>
          <a:p>
            <a:pPr lvl="1"/>
            <a:r>
              <a:rPr lang="zh-CN" altLang="en-US" dirty="0"/>
              <a:t>将刷新行地址同时送</a:t>
            </a:r>
            <a:r>
              <a:rPr lang="zh-CN" altLang="en-US" dirty="0" smtClean="0"/>
              <a:t>达</a:t>
            </a:r>
            <a:r>
              <a:rPr lang="zh-CN" altLang="en-US" dirty="0"/>
              <a:t>存</a:t>
            </a:r>
            <a:r>
              <a:rPr lang="zh-CN" altLang="en-US" dirty="0" smtClean="0"/>
              <a:t>储系统中的所</a:t>
            </a:r>
            <a:r>
              <a:rPr lang="zh-CN" altLang="en-US" dirty="0"/>
              <a:t>有</a:t>
            </a:r>
            <a:r>
              <a:rPr lang="en-US" altLang="zh-CN" dirty="0"/>
              <a:t>DRAM</a:t>
            </a:r>
            <a:r>
              <a:rPr lang="zh-CN" altLang="en-US" dirty="0"/>
              <a:t>芯片</a:t>
            </a:r>
          </a:p>
          <a:p>
            <a:pPr lvl="1"/>
            <a:r>
              <a:rPr lang="zh-CN" altLang="en-US" dirty="0"/>
              <a:t>所有</a:t>
            </a:r>
            <a:r>
              <a:rPr lang="en-US" altLang="zh-CN" dirty="0"/>
              <a:t>DRAM</a:t>
            </a:r>
            <a:r>
              <a:rPr lang="zh-CN" altLang="en-US" dirty="0"/>
              <a:t>芯片同时进行一行的刷</a:t>
            </a:r>
            <a:r>
              <a:rPr lang="zh-CN" altLang="en-US" dirty="0" smtClean="0"/>
              <a:t>新操作</a:t>
            </a:r>
            <a:endParaRPr lang="zh-CN" altLang="en-US" dirty="0"/>
          </a:p>
          <a:p>
            <a:pPr lvl="1"/>
            <a:r>
              <a:rPr lang="zh-CN" altLang="en-US" dirty="0"/>
              <a:t>在一定时间间隔内启动一次刷新</a:t>
            </a:r>
          </a:p>
          <a:p>
            <a:pPr lvl="1"/>
            <a:r>
              <a:rPr lang="zh-CN" altLang="en-US" dirty="0"/>
              <a:t>每次行地址增量</a:t>
            </a:r>
          </a:p>
        </p:txBody>
      </p:sp>
      <p:sp>
        <p:nvSpPr>
          <p:cNvPr id="484356" name="filecab3"/>
          <p:cNvSpPr>
            <a:spLocks noEditPoints="1" noChangeArrowheads="1"/>
          </p:cNvSpPr>
          <p:nvPr/>
        </p:nvSpPr>
        <p:spPr bwMode="auto">
          <a:xfrm flipV="1">
            <a:off x="6576484" y="5589588"/>
            <a:ext cx="5088467" cy="647700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/>
            <a:r>
              <a:rPr lang="en-US" altLang="en-US" sz="2800" b="1" dirty="0">
                <a:ea typeface="宋体" charset="-122"/>
              </a:rPr>
              <a:t>PC机刷新</a:t>
            </a:r>
            <a:r>
              <a:rPr lang="en-US" altLang="zh-CN" sz="2800" b="1" dirty="0">
                <a:ea typeface="宋体" charset="-122"/>
              </a:rPr>
              <a:t>：15.6μs</a:t>
            </a:r>
            <a:endParaRPr lang="zh-CN" altLang="en-US" sz="2800" b="1" dirty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 </a:t>
            </a:r>
            <a:r>
              <a:rPr lang="zh-CN" altLang="en-US"/>
              <a:t>高性能</a:t>
            </a:r>
            <a:r>
              <a:rPr lang="en-US" altLang="zh-CN"/>
              <a:t>DRAM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00108"/>
            <a:ext cx="10363200" cy="4611687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2"/>
                </a:solidFill>
              </a:rPr>
              <a:t>FPM DRAM</a:t>
            </a:r>
            <a:r>
              <a:rPr lang="zh-CN" altLang="en-US" sz="2800" dirty="0"/>
              <a:t>（快页方式</a:t>
            </a:r>
            <a:r>
              <a:rPr lang="en-US" altLang="zh-CN" sz="2800" dirty="0"/>
              <a:t>DRAM</a:t>
            </a:r>
            <a:r>
              <a:rPr lang="zh-CN" altLang="en-US" sz="2800" dirty="0"/>
              <a:t>）</a:t>
            </a:r>
          </a:p>
          <a:p>
            <a:pPr lvl="1"/>
            <a:r>
              <a:rPr lang="zh-CN" altLang="en-US" sz="2400" dirty="0"/>
              <a:t>同一行的传送仅改变列地址</a:t>
            </a:r>
          </a:p>
          <a:p>
            <a:pPr lvl="1"/>
            <a:r>
              <a:rPr lang="zh-CN" altLang="en-US" sz="2400" dirty="0"/>
              <a:t>页内访问速度加快</a:t>
            </a:r>
          </a:p>
          <a:p>
            <a:r>
              <a:rPr lang="en-US" altLang="zh-CN" sz="2800" dirty="0">
                <a:solidFill>
                  <a:schemeClr val="tx2"/>
                </a:solidFill>
              </a:rPr>
              <a:t>EDO DRAM</a:t>
            </a:r>
            <a:r>
              <a:rPr lang="zh-CN" altLang="en-US" sz="2800" dirty="0"/>
              <a:t>（扩展数据输出</a:t>
            </a:r>
            <a:r>
              <a:rPr lang="en-US" altLang="zh-CN" sz="2800" dirty="0"/>
              <a:t>DRAM</a:t>
            </a:r>
            <a:r>
              <a:rPr lang="zh-CN" altLang="en-US" sz="2800" dirty="0"/>
              <a:t>）</a:t>
            </a:r>
          </a:p>
          <a:p>
            <a:pPr lvl="1"/>
            <a:r>
              <a:rPr lang="zh-CN" altLang="en-US" sz="2400" dirty="0" smtClean="0"/>
              <a:t>修改了芯片内部电路，数</a:t>
            </a:r>
            <a:r>
              <a:rPr lang="zh-CN" altLang="en-US" sz="2400" dirty="0"/>
              <a:t>据输出有效时间加长（扩展）</a:t>
            </a:r>
          </a:p>
          <a:p>
            <a:r>
              <a:rPr lang="en-US" altLang="zh-CN" sz="2800" dirty="0">
                <a:solidFill>
                  <a:schemeClr val="tx2"/>
                </a:solidFill>
              </a:rPr>
              <a:t>SDRAM</a:t>
            </a:r>
            <a:r>
              <a:rPr lang="zh-CN" altLang="en-US" sz="2800" dirty="0"/>
              <a:t>（同步</a:t>
            </a:r>
            <a:r>
              <a:rPr lang="en-US" altLang="zh-CN" sz="2800" dirty="0"/>
              <a:t>DRAM</a:t>
            </a:r>
            <a:r>
              <a:rPr lang="zh-CN" altLang="en-US" sz="2800" dirty="0"/>
              <a:t>）</a:t>
            </a:r>
          </a:p>
          <a:p>
            <a:pPr lvl="1"/>
            <a:r>
              <a:rPr lang="zh-CN" altLang="en-US" sz="2400" dirty="0"/>
              <a:t>公共的系统时钟，没有等待状态</a:t>
            </a:r>
          </a:p>
          <a:p>
            <a:pPr lvl="1"/>
            <a:r>
              <a:rPr lang="zh-CN" altLang="en-US" sz="2400" dirty="0"/>
              <a:t>支持猝发传送，内部采用交叉存储</a:t>
            </a:r>
          </a:p>
          <a:p>
            <a:r>
              <a:rPr lang="en-US" altLang="zh-CN" sz="2800" dirty="0">
                <a:solidFill>
                  <a:schemeClr val="tx2"/>
                </a:solidFill>
              </a:rPr>
              <a:t>DDR DRAM</a:t>
            </a:r>
            <a:r>
              <a:rPr lang="zh-CN" altLang="en-US" sz="2800" dirty="0"/>
              <a:t>（双速率</a:t>
            </a:r>
            <a:r>
              <a:rPr lang="en-US" altLang="zh-CN" sz="2800" dirty="0"/>
              <a:t>DRAM</a:t>
            </a:r>
            <a:r>
              <a:rPr lang="zh-CN" altLang="en-US" sz="2800" dirty="0"/>
              <a:t>）</a:t>
            </a:r>
          </a:p>
          <a:p>
            <a:pPr lvl="1"/>
            <a:r>
              <a:rPr lang="zh-CN" altLang="en-US" sz="2400" dirty="0"/>
              <a:t>同步时钟前沿和后沿各进行一次数据传</a:t>
            </a:r>
            <a:r>
              <a:rPr lang="zh-CN" altLang="en-US" sz="2400" dirty="0" smtClean="0"/>
              <a:t>送，传输性能提高一倍</a:t>
            </a:r>
            <a:endParaRPr lang="zh-CN" altLang="en-US" sz="2400" dirty="0"/>
          </a:p>
          <a:p>
            <a:r>
              <a:rPr lang="en-US" altLang="zh-CN" sz="2800" dirty="0">
                <a:solidFill>
                  <a:schemeClr val="tx2"/>
                </a:solidFill>
              </a:rPr>
              <a:t>RDRAM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Rambus</a:t>
            </a:r>
            <a:r>
              <a:rPr lang="en-US" altLang="zh-CN" sz="2800" dirty="0"/>
              <a:t> DRAM</a:t>
            </a:r>
            <a:r>
              <a:rPr lang="zh-CN" altLang="en-US" sz="2800" dirty="0"/>
              <a:t>）</a:t>
            </a:r>
          </a:p>
          <a:p>
            <a:pPr lvl="1"/>
            <a:r>
              <a:rPr lang="en-US" altLang="zh-CN" sz="2400" dirty="0" smtClean="0"/>
              <a:t>Rambus</a:t>
            </a:r>
            <a:r>
              <a:rPr lang="zh-CN" altLang="en-US" sz="2400" dirty="0" smtClean="0"/>
              <a:t>（兰巴斯）公</a:t>
            </a:r>
            <a:r>
              <a:rPr lang="zh-CN" altLang="en-US" sz="2400" dirty="0"/>
              <a:t>司专利技术，全新设</a:t>
            </a:r>
            <a:r>
              <a:rPr lang="zh-CN" altLang="en-US" sz="2400" dirty="0" smtClean="0"/>
              <a:t>计的内存条。</a:t>
            </a: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6.2.2 </a:t>
            </a:r>
            <a:r>
              <a:rPr lang="zh-CN" altLang="en-US"/>
              <a:t>只读存储器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2984"/>
            <a:ext cx="10363200" cy="4611687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正常的工作状态，</a:t>
            </a:r>
            <a:r>
              <a:rPr lang="en-US" altLang="zh-CN" dirty="0">
                <a:solidFill>
                  <a:schemeClr val="tx2"/>
                </a:solidFill>
              </a:rPr>
              <a:t>ROM</a:t>
            </a:r>
            <a:r>
              <a:rPr lang="zh-CN" altLang="en-US" dirty="0">
                <a:solidFill>
                  <a:schemeClr val="tx2"/>
                </a:solidFill>
              </a:rPr>
              <a:t>只能读</a:t>
            </a:r>
            <a:r>
              <a:rPr lang="zh-CN" altLang="en-US" dirty="0" smtClean="0">
                <a:solidFill>
                  <a:schemeClr val="tx2"/>
                </a:solidFill>
              </a:rPr>
              <a:t>出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/>
              <a:t>ROM</a:t>
            </a:r>
            <a:r>
              <a:rPr lang="zh-CN" altLang="en-US" dirty="0"/>
              <a:t>芯片数据可长期保存，掉电亦不丢失，属于非易失性存储器</a:t>
            </a:r>
            <a:r>
              <a:rPr lang="zh-CN" altLang="en-US" dirty="0" smtClean="0"/>
              <a:t>件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rgbClr val="193C7D"/>
                </a:solidFill>
              </a:rPr>
              <a:t>特殊的编程状态，多数</a:t>
            </a:r>
            <a:r>
              <a:rPr lang="en-US" altLang="zh-CN" dirty="0">
                <a:solidFill>
                  <a:srgbClr val="193C7D"/>
                </a:solidFill>
              </a:rPr>
              <a:t>ROM</a:t>
            </a:r>
            <a:r>
              <a:rPr lang="zh-CN" altLang="en-US" dirty="0">
                <a:solidFill>
                  <a:srgbClr val="193C7D"/>
                </a:solidFill>
              </a:rPr>
              <a:t>芯片也能写</a:t>
            </a:r>
            <a:r>
              <a:rPr lang="zh-CN" altLang="en-US" dirty="0" smtClean="0">
                <a:solidFill>
                  <a:srgbClr val="193C7D"/>
                </a:solidFill>
              </a:rPr>
              <a:t>入，俗称烧写</a:t>
            </a:r>
            <a:endParaRPr lang="zh-CN" altLang="en-US" dirty="0">
              <a:solidFill>
                <a:srgbClr val="193C7D"/>
              </a:solidFill>
            </a:endParaRPr>
          </a:p>
          <a:p>
            <a:r>
              <a:rPr lang="zh-CN" altLang="en-US" dirty="0"/>
              <a:t>有些</a:t>
            </a:r>
            <a:r>
              <a:rPr lang="en-US" altLang="zh-CN" dirty="0"/>
              <a:t>ROM</a:t>
            </a:r>
            <a:r>
              <a:rPr lang="zh-CN" altLang="en-US" dirty="0"/>
              <a:t>芯片需要特殊方法先将原数据擦除，然后才能编程</a:t>
            </a:r>
          </a:p>
          <a:p>
            <a:r>
              <a:rPr lang="en-US" altLang="zh-CN" dirty="0"/>
              <a:t>ROM</a:t>
            </a:r>
            <a:r>
              <a:rPr lang="zh-CN" altLang="en-US" dirty="0"/>
              <a:t>芯片的集成度较高，但速度较</a:t>
            </a:r>
            <a:r>
              <a:rPr lang="en-US" altLang="zh-CN" dirty="0"/>
              <a:t>DRAM</a:t>
            </a:r>
            <a:r>
              <a:rPr lang="zh-CN" altLang="en-US" dirty="0"/>
              <a:t>还要慢，一般用来保存固定的程序或数</a:t>
            </a:r>
            <a:r>
              <a:rPr lang="zh-CN" altLang="en-US" dirty="0" smtClean="0"/>
              <a:t>据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主要类型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</a:rPr>
              <a:t>MROM</a:t>
            </a:r>
            <a:r>
              <a:rPr lang="zh-CN" altLang="en-US" dirty="0"/>
              <a:t>（掩膜</a:t>
            </a:r>
            <a:r>
              <a:rPr lang="en-US" altLang="zh-CN" dirty="0"/>
              <a:t>ROM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通过工厂的掩</a:t>
            </a:r>
            <a:r>
              <a:rPr lang="zh-CN" altLang="en-US" dirty="0"/>
              <a:t>膜工</a:t>
            </a:r>
            <a:r>
              <a:rPr lang="zh-CN" altLang="en-US" dirty="0" smtClean="0"/>
              <a:t>艺将要保存的信息直</a:t>
            </a:r>
            <a:r>
              <a:rPr lang="zh-CN" altLang="en-US" dirty="0"/>
              <a:t>接制</a:t>
            </a:r>
            <a:r>
              <a:rPr lang="zh-CN" altLang="en-US" dirty="0" smtClean="0"/>
              <a:t>作在芯片中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</a:rPr>
              <a:t>OTP-ROM</a:t>
            </a:r>
            <a:r>
              <a:rPr lang="zh-CN" altLang="en-US" dirty="0"/>
              <a:t>（一次性编程</a:t>
            </a:r>
            <a:r>
              <a:rPr lang="en-US" altLang="zh-CN" dirty="0"/>
              <a:t>ROM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允许用户进行一次性编程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</a:rPr>
              <a:t>EPROM</a:t>
            </a:r>
            <a:r>
              <a:rPr lang="zh-CN" altLang="en-US" dirty="0"/>
              <a:t>（可擦除可编程</a:t>
            </a:r>
            <a:r>
              <a:rPr lang="en-US" altLang="zh-CN" dirty="0"/>
              <a:t>ROM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紫外光擦除、并可重复编程的</a:t>
            </a:r>
            <a:r>
              <a:rPr lang="en-US" altLang="zh-CN" dirty="0"/>
              <a:t>ROM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</a:rPr>
              <a:t>EEPROM</a:t>
            </a:r>
            <a:r>
              <a:rPr lang="zh-CN" altLang="en-US" dirty="0"/>
              <a:t>（电擦除可编程</a:t>
            </a:r>
            <a:r>
              <a:rPr lang="en-US" altLang="zh-CN" dirty="0"/>
              <a:t>ROM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擦除和编程（擦写）通过加电进行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</a:rPr>
              <a:t>Flash Memory</a:t>
            </a:r>
            <a:r>
              <a:rPr lang="zh-CN" altLang="en-US" dirty="0"/>
              <a:t>（闪速存储器）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新型的电擦除可编程</a:t>
            </a:r>
            <a:r>
              <a:rPr lang="en-US" altLang="zh-CN" dirty="0"/>
              <a:t>ROM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快速擦除整片或数据块</a:t>
            </a:r>
          </a:p>
        </p:txBody>
      </p:sp>
      <p:pic>
        <p:nvPicPr>
          <p:cNvPr id="487428" name="Picture 4" descr="eprom270c20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45820" y="2288372"/>
            <a:ext cx="2889251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7429" name="Picture 5" descr="flash29系列芯片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79417" y="5445125"/>
            <a:ext cx="2794000" cy="762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EPROM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2764 EPROM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/>
              <a:t>存储容量</a:t>
            </a:r>
            <a:r>
              <a:rPr lang="en-US" altLang="zh-CN" dirty="0"/>
              <a:t>64K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存储结构</a:t>
            </a:r>
            <a:r>
              <a:rPr lang="en-US" altLang="zh-CN" dirty="0"/>
              <a:t>8K×8</a:t>
            </a:r>
          </a:p>
          <a:p>
            <a:r>
              <a:rPr lang="en-US" altLang="zh-CN" dirty="0"/>
              <a:t>13</a:t>
            </a:r>
            <a:r>
              <a:rPr lang="zh-CN" altLang="en-US" dirty="0"/>
              <a:t>个地址线：</a:t>
            </a:r>
            <a:r>
              <a:rPr lang="en-US" altLang="zh-CN" dirty="0">
                <a:solidFill>
                  <a:schemeClr val="tx2"/>
                </a:solidFill>
              </a:rPr>
              <a:t>A12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A0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个数据线：</a:t>
            </a:r>
            <a:r>
              <a:rPr lang="en-US" altLang="zh-CN" dirty="0">
                <a:solidFill>
                  <a:schemeClr val="tx2"/>
                </a:solidFill>
              </a:rPr>
              <a:t>O7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O0</a:t>
            </a:r>
          </a:p>
          <a:p>
            <a:r>
              <a:rPr lang="zh-CN" altLang="en-US" dirty="0"/>
              <a:t>控制信号</a:t>
            </a:r>
          </a:p>
          <a:p>
            <a:pPr lvl="1"/>
            <a:r>
              <a:rPr lang="zh-CN" altLang="en-US" dirty="0"/>
              <a:t>片选：</a:t>
            </a:r>
            <a:r>
              <a:rPr lang="en-US" altLang="zh-CN" dirty="0">
                <a:solidFill>
                  <a:schemeClr val="tx2"/>
                </a:solidFill>
              </a:rPr>
              <a:t>CE*</a:t>
            </a:r>
          </a:p>
          <a:p>
            <a:pPr lvl="1"/>
            <a:r>
              <a:rPr lang="zh-CN" altLang="en-US" dirty="0"/>
              <a:t>输出：</a:t>
            </a:r>
            <a:r>
              <a:rPr lang="en-US" altLang="zh-CN" dirty="0">
                <a:solidFill>
                  <a:schemeClr val="tx2"/>
                </a:solidFill>
              </a:rPr>
              <a:t>OE*</a:t>
            </a:r>
          </a:p>
          <a:p>
            <a:pPr lvl="1"/>
            <a:r>
              <a:rPr lang="zh-CN" altLang="en-US" dirty="0"/>
              <a:t>编程控制：</a:t>
            </a:r>
            <a:r>
              <a:rPr lang="en-US" altLang="zh-CN" dirty="0">
                <a:solidFill>
                  <a:schemeClr val="tx2"/>
                </a:solidFill>
              </a:rPr>
              <a:t>PGM*</a:t>
            </a:r>
          </a:p>
          <a:p>
            <a:pPr lvl="1"/>
            <a:r>
              <a:rPr lang="zh-CN" altLang="en-US" dirty="0"/>
              <a:t>编程电源：</a:t>
            </a:r>
            <a:r>
              <a:rPr lang="en-US" altLang="zh-CN" dirty="0" err="1">
                <a:solidFill>
                  <a:schemeClr val="tx2"/>
                </a:solidFill>
              </a:rPr>
              <a:t>Vpp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488452" name="Picture 4" descr="wjyy07_06"/>
          <p:cNvPicPr>
            <a:picLocks noChangeAspect="1" noChangeArrowheads="1"/>
          </p:cNvPicPr>
          <p:nvPr/>
        </p:nvPicPr>
        <p:blipFill>
          <a:blip r:embed="rId3"/>
          <a:srcRect r="70975"/>
          <a:stretch>
            <a:fillRect/>
          </a:stretch>
        </p:blipFill>
        <p:spPr bwMode="auto">
          <a:xfrm>
            <a:off x="6709834" y="914400"/>
            <a:ext cx="5380567" cy="5715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EPROM</a:t>
            </a:r>
            <a:r>
              <a:rPr lang="zh-CN" altLang="en-US" dirty="0"/>
              <a:t>工作方式</a:t>
            </a:r>
            <a:endParaRPr lang="en-US" altLang="zh-CN" dirty="0"/>
          </a:p>
        </p:txBody>
      </p:sp>
      <p:pic>
        <p:nvPicPr>
          <p:cNvPr id="539654" name="Picture 6" descr="wjyy07_06"/>
          <p:cNvPicPr>
            <a:picLocks noChangeAspect="1" noChangeArrowheads="1"/>
          </p:cNvPicPr>
          <p:nvPr/>
        </p:nvPicPr>
        <p:blipFill>
          <a:blip r:embed="rId3"/>
          <a:srcRect l="36580" t="17554" r="1683" b="5690"/>
          <a:stretch>
            <a:fillRect/>
          </a:stretch>
        </p:blipFill>
        <p:spPr bwMode="auto">
          <a:xfrm>
            <a:off x="881026" y="1142984"/>
            <a:ext cx="10736861" cy="508588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8801" y="2343150"/>
            <a:ext cx="4754033" cy="4286250"/>
          </a:xfrm>
          <a:prstGeom prst="rect">
            <a:avLst/>
          </a:prstGeom>
          <a:noFill/>
        </p:spPr>
      </p:pic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EEPROM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4" y="928670"/>
            <a:ext cx="6807200" cy="5638800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EEPROM 2816</a:t>
            </a:r>
          </a:p>
          <a:p>
            <a:r>
              <a:rPr lang="zh-CN" altLang="en-US" dirty="0"/>
              <a:t>存储结构：</a:t>
            </a:r>
            <a:r>
              <a:rPr lang="en-US" altLang="zh-CN" dirty="0"/>
              <a:t>2K×8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11</a:t>
            </a:r>
            <a:r>
              <a:rPr lang="zh-CN" altLang="en-US" dirty="0"/>
              <a:t>个地址引脚</a:t>
            </a:r>
            <a:r>
              <a:rPr lang="en-US" altLang="zh-CN" dirty="0">
                <a:solidFill>
                  <a:schemeClr val="tx2"/>
                </a:solidFill>
              </a:rPr>
              <a:t>A10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A0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个数据引脚</a:t>
            </a:r>
            <a:r>
              <a:rPr lang="en-US" altLang="zh-CN" dirty="0">
                <a:solidFill>
                  <a:schemeClr val="tx2"/>
                </a:solidFill>
              </a:rPr>
              <a:t>I/O7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I/O0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个控制引脚</a:t>
            </a:r>
          </a:p>
          <a:p>
            <a:pPr lvl="1"/>
            <a:r>
              <a:rPr lang="zh-CN" altLang="en-US" dirty="0"/>
              <a:t>片选</a:t>
            </a:r>
            <a:r>
              <a:rPr lang="en-US" altLang="zh-CN" dirty="0">
                <a:solidFill>
                  <a:schemeClr val="tx2"/>
                </a:solidFill>
              </a:rPr>
              <a:t>CE*</a:t>
            </a:r>
          </a:p>
          <a:p>
            <a:pPr lvl="1"/>
            <a:r>
              <a:rPr lang="zh-CN" altLang="en-US" dirty="0"/>
              <a:t>输出允许</a:t>
            </a:r>
            <a:r>
              <a:rPr lang="en-US" altLang="zh-CN" dirty="0">
                <a:solidFill>
                  <a:schemeClr val="tx2"/>
                </a:solidFill>
              </a:rPr>
              <a:t>OE*</a:t>
            </a:r>
          </a:p>
          <a:p>
            <a:pPr lvl="1"/>
            <a:r>
              <a:rPr lang="zh-CN" altLang="en-US" dirty="0"/>
              <a:t>写允许</a:t>
            </a:r>
            <a:r>
              <a:rPr lang="en-US" altLang="zh-CN" dirty="0">
                <a:solidFill>
                  <a:schemeClr val="tx2"/>
                </a:solidFill>
              </a:rPr>
              <a:t>WE*</a:t>
            </a:r>
          </a:p>
          <a:p>
            <a:r>
              <a:rPr lang="zh-CN" altLang="en-US" dirty="0"/>
              <a:t>字节擦写</a:t>
            </a:r>
          </a:p>
          <a:p>
            <a:r>
              <a:rPr lang="zh-CN" altLang="en-US" dirty="0"/>
              <a:t>查询擦写是否完成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Flash Memory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74" y="933472"/>
            <a:ext cx="6807200" cy="5638800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AT29C040A</a:t>
            </a:r>
          </a:p>
          <a:p>
            <a:r>
              <a:rPr lang="zh-CN" altLang="en-US" dirty="0"/>
              <a:t>存储结构：</a:t>
            </a:r>
            <a:r>
              <a:rPr lang="en-US" altLang="zh-CN" dirty="0"/>
              <a:t>512K×8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19</a:t>
            </a:r>
            <a:r>
              <a:rPr lang="zh-CN" altLang="en-US" dirty="0"/>
              <a:t>个地址引脚</a:t>
            </a:r>
            <a:r>
              <a:rPr lang="en-US" altLang="zh-CN" dirty="0">
                <a:solidFill>
                  <a:schemeClr val="tx2"/>
                </a:solidFill>
              </a:rPr>
              <a:t>A18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A0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个数据引脚</a:t>
            </a:r>
            <a:r>
              <a:rPr lang="en-US" altLang="zh-CN" dirty="0">
                <a:solidFill>
                  <a:schemeClr val="tx2"/>
                </a:solidFill>
              </a:rPr>
              <a:t>I/O7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I/O0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个控制引脚</a:t>
            </a:r>
          </a:p>
          <a:p>
            <a:pPr lvl="1"/>
            <a:r>
              <a:rPr lang="zh-CN" altLang="en-US" dirty="0"/>
              <a:t>片选</a:t>
            </a:r>
            <a:r>
              <a:rPr lang="en-US" altLang="zh-CN" dirty="0">
                <a:solidFill>
                  <a:schemeClr val="tx2"/>
                </a:solidFill>
              </a:rPr>
              <a:t>CS*</a:t>
            </a:r>
          </a:p>
          <a:p>
            <a:pPr lvl="1"/>
            <a:r>
              <a:rPr lang="zh-CN" altLang="en-US" dirty="0"/>
              <a:t>输出允许</a:t>
            </a:r>
            <a:r>
              <a:rPr lang="en-US" altLang="zh-CN" dirty="0">
                <a:solidFill>
                  <a:schemeClr val="tx2"/>
                </a:solidFill>
              </a:rPr>
              <a:t>OE*</a:t>
            </a:r>
          </a:p>
          <a:p>
            <a:pPr lvl="1"/>
            <a:r>
              <a:rPr lang="zh-CN" altLang="en-US" dirty="0"/>
              <a:t>写允许</a:t>
            </a:r>
            <a:r>
              <a:rPr lang="en-US" altLang="zh-CN" dirty="0">
                <a:solidFill>
                  <a:schemeClr val="tx2"/>
                </a:solidFill>
              </a:rPr>
              <a:t>WE*</a:t>
            </a:r>
          </a:p>
          <a:p>
            <a:r>
              <a:rPr lang="zh-CN" altLang="en-US" dirty="0"/>
              <a:t>扇区（</a:t>
            </a:r>
            <a:r>
              <a:rPr lang="en-US" altLang="zh-CN" dirty="0"/>
              <a:t>256</a:t>
            </a:r>
            <a:r>
              <a:rPr lang="zh-CN" altLang="en-US" dirty="0"/>
              <a:t>字节）擦写</a:t>
            </a:r>
          </a:p>
          <a:p>
            <a:r>
              <a:rPr lang="zh-CN" altLang="en-US" dirty="0"/>
              <a:t>查询擦写是否完成</a:t>
            </a:r>
          </a:p>
        </p:txBody>
      </p:sp>
      <p:pic>
        <p:nvPicPr>
          <p:cNvPr id="575492" name="Picture 4" descr="wjyy07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9152" y="1160464"/>
            <a:ext cx="4921249" cy="554513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1928802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15166" y="2071678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一、存储系统层次结构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225296" y="3071810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二、主存储器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225296" y="4143380"/>
            <a:ext cx="58712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三、高速缓冲存储器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4238612" y="5286388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四、存储管理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6.2.3 </a:t>
            </a:r>
            <a:r>
              <a:rPr lang="zh-CN" altLang="en-US"/>
              <a:t>存储器地址译码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存储器芯片与处理器的连接</a:t>
            </a:r>
          </a:p>
          <a:p>
            <a:pPr lvl="1"/>
            <a:r>
              <a:rPr lang="zh-CN" altLang="en-US" dirty="0"/>
              <a:t>存储器芯片有数据、地址、读写控制引脚</a:t>
            </a:r>
          </a:p>
          <a:p>
            <a:pPr lvl="1"/>
            <a:r>
              <a:rPr lang="zh-CN" altLang="en-US" dirty="0"/>
              <a:t>处理器总线有数据、地址、读写控制信号</a:t>
            </a:r>
          </a:p>
          <a:p>
            <a:pPr lvl="1"/>
            <a:r>
              <a:rPr lang="zh-CN" altLang="en-US" dirty="0"/>
              <a:t>功能上多数可以直接相连</a:t>
            </a:r>
          </a:p>
          <a:p>
            <a:r>
              <a:rPr lang="zh-CN" altLang="en-US" dirty="0"/>
              <a:t>但是，地址信号需要译码</a:t>
            </a:r>
          </a:p>
          <a:p>
            <a:pPr lvl="1"/>
            <a:r>
              <a:rPr lang="zh-CN" altLang="en-US" dirty="0"/>
              <a:t>处理器地址总线个数多于存储器地址引脚个数</a:t>
            </a:r>
          </a:p>
          <a:p>
            <a:pPr lvl="1"/>
            <a:r>
              <a:rPr lang="zh-CN" altLang="en-US" dirty="0"/>
              <a:t>多个存储器芯片组成一定容量的存储系统</a:t>
            </a:r>
          </a:p>
          <a:p>
            <a:pPr lvl="1"/>
            <a:r>
              <a:rPr lang="zh-CN" altLang="en-US" dirty="0"/>
              <a:t>需要通过译码处理器的部分地址信号产生存储器片选</a:t>
            </a:r>
            <a:r>
              <a:rPr lang="en-US" altLang="zh-CN" dirty="0"/>
              <a:t>CE</a:t>
            </a:r>
            <a:r>
              <a:rPr lang="zh-CN" altLang="en-US" dirty="0"/>
              <a:t>信号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地址译码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译码（</a:t>
            </a:r>
            <a:r>
              <a:rPr lang="en-US" altLang="zh-CN" dirty="0"/>
              <a:t>Decode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将某个特定的编码输入翻译为有效输出的过程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存储器译码电路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可编程逻辑器件</a:t>
            </a:r>
            <a:r>
              <a:rPr lang="en-US" altLang="zh-CN" dirty="0"/>
              <a:t>PLD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译码器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门电路组合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举例：多输入与非门实现译码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32K×8</a:t>
            </a:r>
            <a:r>
              <a:rPr lang="zh-CN" altLang="en-US" dirty="0"/>
              <a:t>结构的</a:t>
            </a:r>
            <a:r>
              <a:rPr lang="en-US" altLang="zh-CN" dirty="0"/>
              <a:t>SRAM</a:t>
            </a:r>
            <a:r>
              <a:rPr lang="zh-CN" altLang="en-US" dirty="0"/>
              <a:t>：地址引脚</a:t>
            </a:r>
            <a:r>
              <a:rPr lang="en-US" altLang="zh-CN" dirty="0"/>
              <a:t>15</a:t>
            </a:r>
            <a:r>
              <a:rPr lang="zh-CN" altLang="en-US" dirty="0"/>
              <a:t>个</a:t>
            </a:r>
            <a:r>
              <a:rPr lang="en-US" altLang="zh-CN" dirty="0">
                <a:solidFill>
                  <a:schemeClr val="tx2"/>
                </a:solidFill>
              </a:rPr>
              <a:t>A14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A0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8088</a:t>
            </a:r>
            <a:r>
              <a:rPr lang="zh-CN" altLang="en-US" dirty="0"/>
              <a:t>处理器：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个地址总线</a:t>
            </a:r>
            <a:r>
              <a:rPr lang="en-US" altLang="zh-CN" dirty="0">
                <a:solidFill>
                  <a:schemeClr val="tx2"/>
                </a:solidFill>
              </a:rPr>
              <a:t>A19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A0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8</a:t>
            </a:r>
            <a:r>
              <a:rPr lang="zh-CN" altLang="en-US" dirty="0"/>
              <a:t>位数据总线</a:t>
            </a:r>
          </a:p>
        </p:txBody>
      </p:sp>
      <p:sp>
        <p:nvSpPr>
          <p:cNvPr id="49152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简单的门电路译码</a:t>
            </a:r>
          </a:p>
        </p:txBody>
      </p:sp>
      <p:sp>
        <p:nvSpPr>
          <p:cNvPr id="541702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41706" name="Picture 10" descr="fig0606"/>
          <p:cNvPicPr>
            <a:picLocks noChangeAspect="1" noChangeArrowheads="1"/>
          </p:cNvPicPr>
          <p:nvPr/>
        </p:nvPicPr>
        <p:blipFill>
          <a:blip r:embed="rId3"/>
          <a:srcRect r="48380"/>
          <a:stretch>
            <a:fillRect/>
          </a:stretch>
        </p:blipFill>
        <p:spPr bwMode="auto">
          <a:xfrm>
            <a:off x="406400" y="908050"/>
            <a:ext cx="10769600" cy="572135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存储器地址分析</a:t>
            </a:r>
          </a:p>
        </p:txBody>
      </p:sp>
      <p:pic>
        <p:nvPicPr>
          <p:cNvPr id="540677" name="Picture 5" descr="wjyy07_08"/>
          <p:cNvPicPr>
            <a:picLocks noChangeAspect="1" noChangeArrowheads="1"/>
          </p:cNvPicPr>
          <p:nvPr/>
        </p:nvPicPr>
        <p:blipFill>
          <a:blip r:embed="rId3"/>
          <a:srcRect l="52527" t="27565" r="2516" b="15448"/>
          <a:stretch>
            <a:fillRect/>
          </a:stretch>
        </p:blipFill>
        <p:spPr bwMode="auto">
          <a:xfrm>
            <a:off x="980430" y="1301750"/>
            <a:ext cx="10687734" cy="434182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译码器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3∶8</a:t>
            </a:r>
            <a:r>
              <a:rPr lang="zh-CN" altLang="en-US" dirty="0"/>
              <a:t>译码器：</a:t>
            </a:r>
            <a:r>
              <a:rPr lang="en-US" altLang="zh-CN" dirty="0">
                <a:solidFill>
                  <a:schemeClr val="tx2"/>
                </a:solidFill>
              </a:rPr>
              <a:t>138</a:t>
            </a:r>
            <a:r>
              <a:rPr lang="zh-CN" altLang="en-US" dirty="0">
                <a:solidFill>
                  <a:schemeClr val="tx2"/>
                </a:solidFill>
              </a:rPr>
              <a:t>译码器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个控制输入引脚：</a:t>
            </a:r>
            <a:r>
              <a:rPr lang="en-US" altLang="zh-CN" dirty="0">
                <a:solidFill>
                  <a:schemeClr val="tx2"/>
                </a:solidFill>
              </a:rPr>
              <a:t>E3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E2*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en-US" altLang="zh-CN" dirty="0">
                <a:solidFill>
                  <a:schemeClr val="tx2"/>
                </a:solidFill>
              </a:rPr>
              <a:t>E1*</a:t>
            </a:r>
          </a:p>
          <a:p>
            <a:pPr lvl="1"/>
            <a:r>
              <a:rPr lang="zh-CN" altLang="en-US" dirty="0"/>
              <a:t>都有效，才能实现译码功能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个编码输入引脚：</a:t>
            </a:r>
            <a:r>
              <a:rPr lang="en-US" altLang="zh-CN" dirty="0">
                <a:solidFill>
                  <a:schemeClr val="tx2"/>
                </a:solidFill>
              </a:rPr>
              <a:t>C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种编码各对应一个译码输出引脚</a:t>
            </a:r>
          </a:p>
          <a:p>
            <a:pPr lvl="1"/>
            <a:r>
              <a:rPr lang="en-US" altLang="zh-CN" dirty="0"/>
              <a:t>CBA</a:t>
            </a:r>
            <a:r>
              <a:rPr lang="zh-CN" altLang="en-US" dirty="0"/>
              <a:t>＝</a:t>
            </a:r>
            <a:r>
              <a:rPr lang="en-US" altLang="zh-CN" dirty="0"/>
              <a:t>000</a:t>
            </a:r>
            <a:r>
              <a:rPr lang="zh-CN" altLang="en-US" dirty="0"/>
              <a:t>编码使</a:t>
            </a:r>
            <a:r>
              <a:rPr lang="en-US" altLang="zh-CN" dirty="0"/>
              <a:t>Y0*</a:t>
            </a:r>
            <a:r>
              <a:rPr lang="zh-CN" altLang="en-US" dirty="0"/>
              <a:t>低有效，其他高电平无效</a:t>
            </a:r>
          </a:p>
          <a:p>
            <a:pPr lvl="1"/>
            <a:r>
              <a:rPr lang="en-US" altLang="zh-CN" dirty="0"/>
              <a:t>CBA</a:t>
            </a:r>
            <a:r>
              <a:rPr lang="zh-CN" altLang="en-US" dirty="0"/>
              <a:t>＝</a:t>
            </a:r>
            <a:r>
              <a:rPr lang="en-US" altLang="zh-CN" dirty="0"/>
              <a:t>001</a:t>
            </a:r>
            <a:r>
              <a:rPr lang="zh-CN" altLang="en-US" dirty="0"/>
              <a:t>编码使</a:t>
            </a:r>
            <a:r>
              <a:rPr lang="en-US" altLang="zh-CN" dirty="0"/>
              <a:t>Y1*</a:t>
            </a:r>
            <a:r>
              <a:rPr lang="zh-CN" altLang="en-US" dirty="0"/>
              <a:t>低有效，其他高电平无效</a:t>
            </a:r>
          </a:p>
          <a:p>
            <a:pPr lvl="1"/>
            <a:r>
              <a:rPr lang="en-US" altLang="zh-CN" dirty="0"/>
              <a:t>……</a:t>
            </a:r>
          </a:p>
          <a:p>
            <a:pPr lvl="1"/>
            <a:r>
              <a:rPr lang="en-US" altLang="zh-CN" dirty="0"/>
              <a:t>CBA</a:t>
            </a:r>
            <a:r>
              <a:rPr lang="zh-CN" altLang="en-US" dirty="0"/>
              <a:t>＝</a:t>
            </a:r>
            <a:r>
              <a:rPr lang="en-US" altLang="zh-CN" dirty="0"/>
              <a:t>111</a:t>
            </a:r>
            <a:r>
              <a:rPr lang="zh-CN" altLang="en-US" dirty="0"/>
              <a:t>编码使</a:t>
            </a:r>
            <a:r>
              <a:rPr lang="en-US" altLang="zh-CN" dirty="0"/>
              <a:t>Y7*</a:t>
            </a:r>
            <a:r>
              <a:rPr lang="zh-CN" altLang="en-US" dirty="0"/>
              <a:t>低有效，其它高电平无效</a:t>
            </a:r>
          </a:p>
        </p:txBody>
      </p:sp>
      <p:sp>
        <p:nvSpPr>
          <p:cNvPr id="49254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译码器</a:t>
            </a:r>
            <a:r>
              <a:rPr lang="en-US" altLang="zh-CN"/>
              <a:t>74LS138</a:t>
            </a:r>
            <a:endParaRPr lang="zh-CN" altLang="en-US"/>
          </a:p>
        </p:txBody>
      </p:sp>
      <p:sp>
        <p:nvSpPr>
          <p:cNvPr id="542726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42728" name="Picture 8" descr="wjyy07_09"/>
          <p:cNvPicPr>
            <a:picLocks noChangeAspect="1" noChangeArrowheads="1"/>
          </p:cNvPicPr>
          <p:nvPr/>
        </p:nvPicPr>
        <p:blipFill>
          <a:blip r:embed="rId3"/>
          <a:srcRect l="40906"/>
          <a:stretch>
            <a:fillRect/>
          </a:stretch>
        </p:blipFill>
        <p:spPr bwMode="auto">
          <a:xfrm>
            <a:off x="952464" y="1071546"/>
            <a:ext cx="10717443" cy="519114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译码器译码示意图</a:t>
            </a:r>
          </a:p>
        </p:txBody>
      </p:sp>
      <p:sp>
        <p:nvSpPr>
          <p:cNvPr id="544774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44776" name="Picture 8" descr="fig0607"/>
          <p:cNvPicPr>
            <a:picLocks noChangeAspect="1" noChangeArrowheads="1"/>
          </p:cNvPicPr>
          <p:nvPr/>
        </p:nvPicPr>
        <p:blipFill>
          <a:blip r:embed="rId3"/>
          <a:srcRect t="13828" r="62396" b="11111"/>
          <a:stretch>
            <a:fillRect/>
          </a:stretch>
        </p:blipFill>
        <p:spPr bwMode="auto">
          <a:xfrm>
            <a:off x="809588" y="1000108"/>
            <a:ext cx="9129738" cy="5310154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译码器译码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Y0*</a:t>
            </a:r>
            <a:r>
              <a:rPr lang="zh-CN" altLang="en-US" dirty="0"/>
              <a:t>译码输出有效，必须：</a:t>
            </a:r>
          </a:p>
          <a:p>
            <a:pPr>
              <a:buClr>
                <a:srgbClr val="660066"/>
              </a:buClr>
              <a:buFont typeface="Wingdings" pitchFamily="2" charset="2"/>
              <a:buAutoNum type="circleNumDbPlain"/>
            </a:pPr>
            <a:r>
              <a:rPr lang="en-US" altLang="zh-CN" dirty="0"/>
              <a:t>E3E2*E1*</a:t>
            </a:r>
            <a:r>
              <a:rPr lang="zh-CN" altLang="en-US" dirty="0"/>
              <a:t>＝</a:t>
            </a:r>
            <a:r>
              <a:rPr lang="en-US" altLang="zh-CN" dirty="0"/>
              <a:t>100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A19A18A17</a:t>
            </a:r>
            <a:r>
              <a:rPr lang="zh-CN" altLang="en-US" dirty="0"/>
              <a:t>＝</a:t>
            </a:r>
            <a:r>
              <a:rPr lang="en-US" altLang="zh-CN" dirty="0"/>
              <a:t>111</a:t>
            </a:r>
            <a:endParaRPr lang="zh-CN" altLang="en-US" dirty="0"/>
          </a:p>
          <a:p>
            <a:pPr>
              <a:buClr>
                <a:srgbClr val="660066"/>
              </a:buClr>
              <a:buFont typeface="Wingdings" pitchFamily="2" charset="2"/>
              <a:buAutoNum type="circleNumDbPlain" startAt="2"/>
            </a:pPr>
            <a:r>
              <a:rPr lang="en-US" altLang="zh-CN" dirty="0"/>
              <a:t>CBA</a:t>
            </a:r>
            <a:r>
              <a:rPr lang="zh-CN" altLang="en-US" dirty="0"/>
              <a:t>＝</a:t>
            </a:r>
            <a:r>
              <a:rPr lang="en-US" altLang="zh-CN" dirty="0"/>
              <a:t>000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A16A15A14</a:t>
            </a:r>
            <a:r>
              <a:rPr lang="zh-CN" altLang="en-US" dirty="0"/>
              <a:t>＝</a:t>
            </a:r>
            <a:r>
              <a:rPr lang="en-US" altLang="zh-CN" dirty="0"/>
              <a:t>000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结论：</a:t>
            </a:r>
            <a:r>
              <a:rPr lang="en-US" altLang="zh-CN" dirty="0"/>
              <a:t>A19</a:t>
            </a:r>
            <a:r>
              <a:rPr lang="zh-CN" altLang="en-US" dirty="0"/>
              <a:t>～</a:t>
            </a:r>
            <a:r>
              <a:rPr lang="en-US" altLang="zh-CN" dirty="0"/>
              <a:t>A14</a:t>
            </a:r>
            <a:r>
              <a:rPr lang="zh-CN" altLang="en-US" dirty="0"/>
              <a:t>＝</a:t>
            </a:r>
            <a:r>
              <a:rPr lang="en-US" altLang="zh-CN" dirty="0"/>
              <a:t>111000</a:t>
            </a:r>
            <a:endParaRPr lang="zh-CN" altLang="en-US" dirty="0"/>
          </a:p>
          <a:p>
            <a:r>
              <a:rPr lang="zh-CN" altLang="en-US" dirty="0"/>
              <a:t>地址范围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存</a:t>
            </a:r>
            <a:r>
              <a:rPr lang="zh-CN" altLang="en-US" dirty="0"/>
              <a:t>储容量：</a:t>
            </a:r>
            <a:r>
              <a:rPr lang="en-US" altLang="zh-CN" dirty="0"/>
              <a:t>16KB</a:t>
            </a:r>
            <a:endParaRPr lang="zh-CN" altLang="en-US" dirty="0"/>
          </a:p>
        </p:txBody>
      </p:sp>
      <p:sp>
        <p:nvSpPr>
          <p:cNvPr id="54374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  <p:sp>
        <p:nvSpPr>
          <p:cNvPr id="543749" name="filecab3"/>
          <p:cNvSpPr>
            <a:spLocks noEditPoints="1" noChangeArrowheads="1"/>
          </p:cNvSpPr>
          <p:nvPr/>
        </p:nvSpPr>
        <p:spPr bwMode="auto">
          <a:xfrm flipV="1">
            <a:off x="1422400" y="5715000"/>
            <a:ext cx="8636000" cy="609600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spcBef>
                <a:spcPct val="1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宋体" charset="-122"/>
              </a:rPr>
              <a:t>存储容量＝</a:t>
            </a:r>
            <a:r>
              <a:rPr lang="zh-CN" altLang="en-US" sz="2800" b="1" dirty="0">
                <a:ea typeface="宋体" charset="-122"/>
              </a:rPr>
              <a:t>结束地址－起始地址＋</a:t>
            </a:r>
            <a:r>
              <a:rPr lang="en-US" altLang="zh-CN" sz="2800" b="1" dirty="0">
                <a:ea typeface="宋体" charset="-122"/>
              </a:rPr>
              <a:t>1</a:t>
            </a:r>
          </a:p>
        </p:txBody>
      </p:sp>
      <p:sp>
        <p:nvSpPr>
          <p:cNvPr id="2" name="矩形 1"/>
          <p:cNvSpPr/>
          <p:nvPr/>
        </p:nvSpPr>
        <p:spPr>
          <a:xfrm>
            <a:off x="3137402" y="4581128"/>
            <a:ext cx="3118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E0000H</a:t>
            </a:r>
            <a:r>
              <a:rPr lang="zh-CN" altLang="en-US" sz="3200" dirty="0"/>
              <a:t>～</a:t>
            </a:r>
            <a:r>
              <a:rPr lang="en-US" altLang="zh-CN" sz="3200" dirty="0"/>
              <a:t>E3FFFH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不使用</a:t>
            </a:r>
            <a:r>
              <a:rPr lang="en-US" altLang="zh-CN"/>
              <a:t>A13</a:t>
            </a:r>
            <a:r>
              <a:rPr lang="zh-CN" altLang="en-US"/>
              <a:t>的译码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存储容量：</a:t>
            </a:r>
            <a:r>
              <a:rPr lang="en-US" altLang="zh-CN" dirty="0"/>
              <a:t>8KB</a:t>
            </a:r>
            <a:endParaRPr lang="zh-CN" altLang="en-US" dirty="0"/>
          </a:p>
          <a:p>
            <a:r>
              <a:rPr lang="en-US" altLang="zh-CN" dirty="0"/>
              <a:t>A13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时，地址范围：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 E0000H</a:t>
            </a:r>
            <a:r>
              <a:rPr lang="zh-CN" altLang="en-US" dirty="0"/>
              <a:t>～</a:t>
            </a:r>
            <a:r>
              <a:rPr lang="en-US" altLang="zh-CN" dirty="0"/>
              <a:t>E1FFFH</a:t>
            </a:r>
            <a:endParaRPr lang="zh-CN" altLang="en-US" dirty="0"/>
          </a:p>
          <a:p>
            <a:r>
              <a:rPr lang="en-US" altLang="zh-CN" dirty="0"/>
              <a:t>A13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时，地址范围：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 E2000H</a:t>
            </a:r>
            <a:r>
              <a:rPr lang="zh-CN" altLang="en-US" dirty="0"/>
              <a:t>～</a:t>
            </a:r>
            <a:r>
              <a:rPr lang="en-US" altLang="zh-CN" dirty="0"/>
              <a:t>E3FFFH</a:t>
            </a:r>
            <a:endParaRPr lang="zh-CN" altLang="en-US" dirty="0"/>
          </a:p>
          <a:p>
            <a:r>
              <a:rPr lang="zh-CN" altLang="en-US" dirty="0"/>
              <a:t>结论：</a:t>
            </a:r>
            <a:r>
              <a:rPr lang="zh-CN" altLang="pt-BR" dirty="0"/>
              <a:t>该</a:t>
            </a:r>
            <a:r>
              <a:rPr lang="en-US" altLang="zh-CN" dirty="0"/>
              <a:t>8KB</a:t>
            </a:r>
            <a:r>
              <a:rPr lang="zh-CN" altLang="en-US" dirty="0"/>
              <a:t>存储器芯片占用了</a:t>
            </a:r>
          </a:p>
          <a:p>
            <a:pPr lvl="1"/>
            <a:r>
              <a:rPr lang="en-US" altLang="zh-CN" dirty="0"/>
              <a:t>E0000H</a:t>
            </a:r>
            <a:r>
              <a:rPr lang="zh-CN" altLang="en-US" dirty="0"/>
              <a:t>～</a:t>
            </a:r>
            <a:r>
              <a:rPr lang="en-US" altLang="zh-CN" dirty="0"/>
              <a:t>E1FFFH </a:t>
            </a:r>
            <a:r>
              <a:rPr lang="zh-CN" altLang="en-US" dirty="0"/>
              <a:t>地址范围（</a:t>
            </a:r>
            <a:r>
              <a:rPr lang="en-US" altLang="zh-CN" dirty="0"/>
              <a:t>A13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E2000H</a:t>
            </a:r>
            <a:r>
              <a:rPr lang="zh-CN" altLang="en-US" dirty="0"/>
              <a:t>～</a:t>
            </a:r>
            <a:r>
              <a:rPr lang="en-US" altLang="zh-CN" dirty="0"/>
              <a:t>E3FFFH </a:t>
            </a:r>
            <a:r>
              <a:rPr lang="zh-CN" altLang="en-US" dirty="0"/>
              <a:t>地址范围（</a:t>
            </a:r>
            <a:r>
              <a:rPr lang="en-US" altLang="zh-CN" dirty="0"/>
              <a:t>A13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实际应用中，常选择第一个地址</a:t>
            </a:r>
          </a:p>
        </p:txBody>
      </p:sp>
      <p:sp>
        <p:nvSpPr>
          <p:cNvPr id="573446" name="AutoShape 6" descr="新闻纸"/>
          <p:cNvSpPr>
            <a:spLocks noChangeArrowheads="1"/>
          </p:cNvSpPr>
          <p:nvPr/>
        </p:nvSpPr>
        <p:spPr bwMode="auto">
          <a:xfrm>
            <a:off x="6807200" y="6019800"/>
            <a:ext cx="4775200" cy="457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chemeClr val="tx2"/>
                </a:solidFill>
                <a:ea typeface="宋体" charset="-122"/>
              </a:rPr>
              <a:t>部分译码地址有重复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不使用</a:t>
            </a:r>
            <a:r>
              <a:rPr lang="en-US" altLang="zh-CN"/>
              <a:t>A0</a:t>
            </a:r>
            <a:r>
              <a:rPr lang="zh-CN" altLang="en-US"/>
              <a:t>的译码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存储容量：</a:t>
            </a:r>
            <a:r>
              <a:rPr lang="en-US" altLang="zh-CN" dirty="0"/>
              <a:t>8KB</a:t>
            </a:r>
            <a:endParaRPr lang="zh-CN" altLang="en-US" dirty="0"/>
          </a:p>
          <a:p>
            <a:r>
              <a:rPr lang="en-US" altLang="zh-CN" dirty="0"/>
              <a:t>A0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时，占用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E0000H</a:t>
            </a:r>
            <a:r>
              <a:rPr lang="zh-CN" altLang="en-US" dirty="0"/>
              <a:t>～</a:t>
            </a:r>
            <a:r>
              <a:rPr lang="en-US" altLang="zh-CN" dirty="0"/>
              <a:t>E3FFFH</a:t>
            </a:r>
            <a:r>
              <a:rPr lang="zh-CN" altLang="en-US" dirty="0"/>
              <a:t>范围的偶地址</a:t>
            </a:r>
          </a:p>
          <a:p>
            <a:r>
              <a:rPr lang="en-US" altLang="zh-CN" dirty="0"/>
              <a:t>A0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时，占用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 E0000H</a:t>
            </a:r>
            <a:r>
              <a:rPr lang="zh-CN" altLang="en-US" dirty="0"/>
              <a:t>～</a:t>
            </a:r>
            <a:r>
              <a:rPr lang="en-US" altLang="zh-CN" dirty="0"/>
              <a:t>E3FFFH</a:t>
            </a:r>
            <a:r>
              <a:rPr lang="zh-CN" altLang="en-US" dirty="0"/>
              <a:t>范围的奇地址</a:t>
            </a:r>
          </a:p>
          <a:p>
            <a:r>
              <a:rPr lang="zh-CN" altLang="en-US" dirty="0"/>
              <a:t>结论：</a:t>
            </a:r>
            <a:r>
              <a:rPr lang="zh-CN" altLang="pt-BR" dirty="0"/>
              <a:t>该</a:t>
            </a:r>
            <a:r>
              <a:rPr lang="en-US" altLang="zh-CN" dirty="0"/>
              <a:t>8KB</a:t>
            </a:r>
            <a:r>
              <a:rPr lang="zh-CN" altLang="en-US" dirty="0"/>
              <a:t>存储器芯片占用了</a:t>
            </a:r>
          </a:p>
          <a:p>
            <a:pPr lvl="1"/>
            <a:r>
              <a:rPr lang="en-US" altLang="zh-CN" dirty="0"/>
              <a:t>E0000H</a:t>
            </a:r>
            <a:r>
              <a:rPr lang="zh-CN" altLang="en-US" dirty="0"/>
              <a:t>～</a:t>
            </a:r>
            <a:r>
              <a:rPr lang="en-US" altLang="zh-CN" dirty="0"/>
              <a:t>E3FFFH </a:t>
            </a:r>
            <a:r>
              <a:rPr lang="zh-CN" altLang="en-US" dirty="0"/>
              <a:t>偶地址（</a:t>
            </a:r>
            <a:r>
              <a:rPr lang="en-US" altLang="zh-CN" dirty="0"/>
              <a:t>A0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E0000H</a:t>
            </a:r>
            <a:r>
              <a:rPr lang="zh-CN" altLang="en-US" dirty="0"/>
              <a:t>～</a:t>
            </a:r>
            <a:r>
              <a:rPr lang="en-US" altLang="zh-CN" dirty="0"/>
              <a:t>E3FFFH </a:t>
            </a:r>
            <a:r>
              <a:rPr lang="zh-CN" altLang="en-US" dirty="0"/>
              <a:t>奇地址（</a:t>
            </a:r>
            <a:r>
              <a:rPr lang="en-US" altLang="zh-CN" dirty="0"/>
              <a:t>A0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实际应用中，常选择偶地址</a:t>
            </a:r>
          </a:p>
        </p:txBody>
      </p:sp>
      <p:sp>
        <p:nvSpPr>
          <p:cNvPr id="574468" name="AutoShape 4" descr="新闻纸"/>
          <p:cNvSpPr>
            <a:spLocks noChangeArrowheads="1"/>
          </p:cNvSpPr>
          <p:nvPr/>
        </p:nvSpPr>
        <p:spPr bwMode="auto">
          <a:xfrm>
            <a:off x="6807200" y="6019800"/>
            <a:ext cx="4775200" cy="457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chemeClr val="tx2"/>
                </a:solidFill>
                <a:ea typeface="宋体" charset="-122"/>
              </a:rPr>
              <a:t>部分译码地址有重复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存储系统层次结构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存储系统</a:t>
            </a:r>
          </a:p>
          <a:p>
            <a:pPr lvl="1"/>
            <a:r>
              <a:rPr lang="zh-CN" altLang="en-US"/>
              <a:t>容量越大越好</a:t>
            </a:r>
          </a:p>
          <a:p>
            <a:pPr lvl="1"/>
            <a:r>
              <a:rPr lang="zh-CN" altLang="en-US"/>
              <a:t>速度较快越好</a:t>
            </a:r>
          </a:p>
          <a:p>
            <a:pPr lvl="1"/>
            <a:r>
              <a:rPr lang="zh-CN" altLang="en-US"/>
              <a:t>价格（成本）越低越好</a:t>
            </a:r>
          </a:p>
          <a:p>
            <a:r>
              <a:rPr lang="zh-CN" altLang="en-US"/>
              <a:t>当前制造工艺的存储器件：</a:t>
            </a:r>
          </a:p>
          <a:p>
            <a:pPr lvl="1"/>
            <a:r>
              <a:rPr lang="zh-CN" altLang="en-US"/>
              <a:t>工作速度较快的存储器，单位价格却较高；</a:t>
            </a:r>
          </a:p>
          <a:p>
            <a:pPr lvl="1"/>
            <a:r>
              <a:rPr lang="zh-CN" altLang="en-US"/>
              <a:t>容量较大的存储器，虽然单位价格较低，但存取速度又较慢</a:t>
            </a:r>
          </a:p>
        </p:txBody>
      </p:sp>
      <p:sp>
        <p:nvSpPr>
          <p:cNvPr id="467998" name="AutoShape 30"/>
          <p:cNvSpPr>
            <a:spLocks noChangeArrowheads="1"/>
          </p:cNvSpPr>
          <p:nvPr/>
        </p:nvSpPr>
        <p:spPr bwMode="auto">
          <a:xfrm>
            <a:off x="1117600" y="5410200"/>
            <a:ext cx="104648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各种存储器件需要相互配合形成完整的存储系统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译码方式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02" y="1076348"/>
            <a:ext cx="7213600" cy="5638800"/>
          </a:xfrm>
        </p:spPr>
        <p:txBody>
          <a:bodyPr/>
          <a:lstStyle/>
          <a:p>
            <a:r>
              <a:rPr lang="zh-CN" altLang="en-US" dirty="0"/>
              <a:t>全译码方式</a:t>
            </a:r>
          </a:p>
          <a:p>
            <a:pPr lvl="1"/>
            <a:r>
              <a:rPr lang="zh-CN" altLang="en-US" dirty="0"/>
              <a:t>使用全部微处理器地址总线</a:t>
            </a:r>
          </a:p>
          <a:p>
            <a:pPr lvl="1"/>
            <a:r>
              <a:rPr lang="zh-CN" altLang="en-US" dirty="0"/>
              <a:t>片内寻址：低位地址与存储器芯片地址引脚相连</a:t>
            </a:r>
          </a:p>
          <a:p>
            <a:pPr lvl="1"/>
            <a:r>
              <a:rPr lang="zh-CN" altLang="en-US" dirty="0"/>
              <a:t>片选寻址：高位地址经译码与存储器芯片片选引脚相连</a:t>
            </a:r>
          </a:p>
          <a:p>
            <a:r>
              <a:rPr lang="zh-CN" altLang="en-US" dirty="0"/>
              <a:t>部分译码方式</a:t>
            </a:r>
          </a:p>
          <a:p>
            <a:pPr lvl="1"/>
            <a:r>
              <a:rPr lang="zh-CN" altLang="en-US" dirty="0"/>
              <a:t>只使用部分微处理器地址总线进行译码</a:t>
            </a:r>
          </a:p>
          <a:p>
            <a:pPr lvl="1"/>
            <a:r>
              <a:rPr lang="zh-CN" altLang="en-US" dirty="0"/>
              <a:t>没有使用的地址信号对存储器芯片的工作不产生影响</a:t>
            </a:r>
          </a:p>
        </p:txBody>
      </p:sp>
      <p:sp>
        <p:nvSpPr>
          <p:cNvPr id="545796" name="AutoShape 4" descr="新闻纸"/>
          <p:cNvSpPr>
            <a:spLocks noChangeArrowheads="1"/>
          </p:cNvSpPr>
          <p:nvPr/>
        </p:nvSpPr>
        <p:spPr bwMode="auto">
          <a:xfrm>
            <a:off x="8496301" y="4294188"/>
            <a:ext cx="2976033" cy="1439862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ea typeface="宋体" charset="-122"/>
              </a:rPr>
              <a:t>部分译码</a:t>
            </a:r>
          </a:p>
          <a:p>
            <a:pPr algn="just">
              <a:buFontTx/>
              <a:buBlip>
                <a:blip r:embed="rId4"/>
              </a:buBlip>
            </a:pPr>
            <a:r>
              <a:rPr kumimoji="1" lang="zh-CN" altLang="en-US" sz="2800" b="1">
                <a:ea typeface="宋体" charset="-122"/>
              </a:rPr>
              <a:t> 地址重复</a:t>
            </a:r>
          </a:p>
          <a:p>
            <a:pPr algn="just">
              <a:buFontTx/>
              <a:buBlip>
                <a:blip r:embed="rId4"/>
              </a:buBlip>
            </a:pPr>
            <a:r>
              <a:rPr kumimoji="1" lang="zh-CN" altLang="en-US" sz="2800" b="1">
                <a:ea typeface="宋体" charset="-122"/>
              </a:rPr>
              <a:t> 译码简单</a:t>
            </a:r>
          </a:p>
        </p:txBody>
      </p:sp>
      <p:sp>
        <p:nvSpPr>
          <p:cNvPr id="545797" name="AutoShape 5" descr="新闻纸"/>
          <p:cNvSpPr>
            <a:spLocks noChangeArrowheads="1"/>
          </p:cNvSpPr>
          <p:nvPr/>
        </p:nvSpPr>
        <p:spPr bwMode="auto">
          <a:xfrm>
            <a:off x="8496301" y="1484313"/>
            <a:ext cx="2976033" cy="1439862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ea typeface="宋体" charset="-122"/>
              </a:rPr>
              <a:t>全译码</a:t>
            </a:r>
          </a:p>
          <a:p>
            <a:pPr algn="just">
              <a:buFontTx/>
              <a:buBlip>
                <a:blip r:embed="rId4"/>
              </a:buBlip>
            </a:pPr>
            <a:r>
              <a:rPr kumimoji="1" lang="zh-CN" altLang="en-US" sz="2800" b="1">
                <a:ea typeface="宋体" charset="-122"/>
              </a:rPr>
              <a:t> 地址唯一</a:t>
            </a:r>
          </a:p>
          <a:p>
            <a:pPr algn="just">
              <a:buFontTx/>
              <a:buBlip>
                <a:blip r:embed="rId4"/>
              </a:buBlip>
            </a:pPr>
            <a:r>
              <a:rPr kumimoji="1" lang="zh-CN" altLang="en-US" sz="2800" b="1">
                <a:ea typeface="宋体" charset="-122"/>
              </a:rPr>
              <a:t> 空间连续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3. 8086</a:t>
            </a:r>
            <a:r>
              <a:rPr lang="zh-CN" altLang="en-US"/>
              <a:t>的</a:t>
            </a:r>
            <a:r>
              <a:rPr lang="en-US" altLang="zh-CN"/>
              <a:t>16</a:t>
            </a:r>
            <a:r>
              <a:rPr lang="zh-CN" altLang="en-US"/>
              <a:t>位存储结构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对称的两个存储体（</a:t>
            </a:r>
            <a:r>
              <a:rPr lang="en-US" altLang="zh-CN" dirty="0"/>
              <a:t>Bank</a:t>
            </a:r>
            <a:r>
              <a:rPr lang="zh-CN" altLang="en-US" dirty="0"/>
              <a:t>）所构成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偶存储体</a:t>
            </a:r>
            <a:r>
              <a:rPr lang="zh-CN" altLang="en-US" dirty="0"/>
              <a:t>（</a:t>
            </a:r>
            <a:r>
              <a:rPr lang="en-US" altLang="zh-CN" dirty="0"/>
              <a:t>A0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对应所有的偶地址单元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……FFFEH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接处理器低</a:t>
            </a:r>
            <a:r>
              <a:rPr lang="en-US" altLang="zh-CN" dirty="0"/>
              <a:t>8</a:t>
            </a:r>
            <a:r>
              <a:rPr lang="zh-CN" altLang="en-US" dirty="0"/>
              <a:t>位数据总线</a:t>
            </a:r>
            <a:r>
              <a:rPr lang="en-US" altLang="zh-CN" dirty="0"/>
              <a:t>D7</a:t>
            </a:r>
            <a:r>
              <a:rPr lang="zh-CN" altLang="en-US" dirty="0"/>
              <a:t>～</a:t>
            </a:r>
            <a:r>
              <a:rPr lang="en-US" altLang="zh-CN" dirty="0"/>
              <a:t>D0</a:t>
            </a:r>
            <a:endParaRPr lang="zh-CN" altLang="en-US" dirty="0"/>
          </a:p>
          <a:p>
            <a:r>
              <a:rPr lang="zh-CN" altLang="en-US" dirty="0">
                <a:solidFill>
                  <a:schemeClr val="tx2"/>
                </a:solidFill>
              </a:rPr>
              <a:t>奇存储体</a:t>
            </a:r>
            <a:r>
              <a:rPr lang="zh-CN" altLang="en-US" dirty="0"/>
              <a:t>（</a:t>
            </a:r>
            <a:r>
              <a:rPr lang="en-US" altLang="zh-CN" dirty="0"/>
              <a:t>BHE*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对应所有的奇地址单元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……FFFFH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接处理器高</a:t>
            </a:r>
            <a:r>
              <a:rPr lang="en-US" altLang="zh-CN" dirty="0"/>
              <a:t>8</a:t>
            </a:r>
            <a:r>
              <a:rPr lang="zh-CN" altLang="en-US" dirty="0"/>
              <a:t>位数据总线</a:t>
            </a:r>
            <a:r>
              <a:rPr lang="en-US" altLang="zh-CN" dirty="0"/>
              <a:t>D15</a:t>
            </a:r>
            <a:r>
              <a:rPr lang="zh-CN" altLang="en-US" dirty="0"/>
              <a:t>～</a:t>
            </a:r>
            <a:r>
              <a:rPr lang="en-US" altLang="zh-CN" dirty="0"/>
              <a:t>D8</a:t>
            </a:r>
          </a:p>
          <a:p>
            <a:r>
              <a:rPr lang="zh-CN" altLang="en-US" dirty="0"/>
              <a:t>两个存储器芯片的片选端连接在一起</a:t>
            </a:r>
          </a:p>
        </p:txBody>
      </p:sp>
      <p:sp>
        <p:nvSpPr>
          <p:cNvPr id="49357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8086</a:t>
            </a:r>
            <a:r>
              <a:rPr lang="zh-CN" altLang="en-US"/>
              <a:t>的</a:t>
            </a:r>
            <a:r>
              <a:rPr lang="en-US" altLang="zh-CN"/>
              <a:t>16</a:t>
            </a:r>
            <a:r>
              <a:rPr lang="zh-CN" altLang="en-US"/>
              <a:t>位存储结构</a:t>
            </a:r>
          </a:p>
        </p:txBody>
      </p:sp>
      <p:sp>
        <p:nvSpPr>
          <p:cNvPr id="547846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47848" name="Picture 8" descr="wjyy07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212" y="1071546"/>
            <a:ext cx="11173390" cy="5208775"/>
          </a:xfrm>
          <a:prstGeom prst="rect">
            <a:avLst/>
          </a:prstGeom>
          <a:noFill/>
        </p:spPr>
      </p:pic>
      <p:sp>
        <p:nvSpPr>
          <p:cNvPr id="2" name="线形标注 1(无边框) 1"/>
          <p:cNvSpPr/>
          <p:nvPr/>
        </p:nvSpPr>
        <p:spPr>
          <a:xfrm>
            <a:off x="2063552" y="2276872"/>
            <a:ext cx="4323853" cy="792088"/>
          </a:xfrm>
          <a:prstGeom prst="callout1">
            <a:avLst>
              <a:gd name="adj1" fmla="val 69545"/>
              <a:gd name="adj2" fmla="val 97040"/>
              <a:gd name="adj3" fmla="val 97108"/>
              <a:gd name="adj4" fmla="val 112690"/>
            </a:avLst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位双向缓冲器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：有效，双向缓冲器工作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：高电平，数据从双向缓冲器一端传送到另外一端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低电平，则数据传输方向相反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地址对齐（</a:t>
            </a:r>
            <a:r>
              <a:rPr lang="en-US" altLang="zh-CN"/>
              <a:t>Align</a:t>
            </a:r>
            <a:r>
              <a:rPr lang="zh-CN" altLang="en-US"/>
              <a:t>）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高位地址</a:t>
            </a:r>
            <a:r>
              <a:rPr lang="en-US" altLang="zh-CN" dirty="0"/>
              <a:t>A19</a:t>
            </a:r>
            <a:r>
              <a:rPr lang="zh-CN" altLang="en-US" dirty="0"/>
              <a:t>～</a:t>
            </a:r>
            <a:r>
              <a:rPr lang="en-US" altLang="zh-CN" dirty="0"/>
              <a:t>A17</a:t>
            </a:r>
            <a:r>
              <a:rPr lang="zh-CN" altLang="en-US" dirty="0"/>
              <a:t>＝</a:t>
            </a:r>
            <a:r>
              <a:rPr lang="en-US" altLang="zh-CN" dirty="0"/>
              <a:t>111</a:t>
            </a:r>
            <a:r>
              <a:rPr lang="zh-CN" altLang="en-US" dirty="0"/>
              <a:t>，片选信号有效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低位地址</a:t>
            </a:r>
            <a:r>
              <a:rPr lang="en-US" altLang="zh-CN" dirty="0"/>
              <a:t>A16</a:t>
            </a:r>
            <a:r>
              <a:rPr lang="zh-CN" altLang="en-US" dirty="0"/>
              <a:t>～</a:t>
            </a:r>
            <a:r>
              <a:rPr lang="en-US" altLang="zh-CN" dirty="0"/>
              <a:t>A1</a:t>
            </a:r>
            <a:r>
              <a:rPr lang="zh-CN" altLang="en-US" dirty="0"/>
              <a:t>＝</a:t>
            </a:r>
            <a:r>
              <a:rPr lang="en-US" altLang="zh-CN" dirty="0"/>
              <a:t>0...0</a:t>
            </a:r>
            <a:r>
              <a:rPr lang="zh-CN" altLang="en-US" dirty="0"/>
              <a:t>，那么：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A0</a:t>
            </a:r>
            <a:r>
              <a:rPr lang="zh-CN" altLang="en-US" dirty="0"/>
              <a:t>＝</a:t>
            </a:r>
            <a:r>
              <a:rPr lang="en-US" altLang="zh-CN" dirty="0"/>
              <a:t>0(</a:t>
            </a:r>
            <a:r>
              <a:rPr lang="zh-CN" altLang="en-US" dirty="0"/>
              <a:t>地址</a:t>
            </a:r>
            <a:r>
              <a:rPr lang="en-US" altLang="zh-CN" dirty="0"/>
              <a:t>E0000H)</a:t>
            </a:r>
            <a:r>
              <a:rPr lang="zh-CN" altLang="en-US" dirty="0"/>
              <a:t>，</a:t>
            </a:r>
            <a:r>
              <a:rPr lang="en-US" altLang="zh-CN" dirty="0"/>
              <a:t>BHE*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，访问</a:t>
            </a:r>
            <a:r>
              <a:rPr lang="en-US" altLang="zh-CN" dirty="0"/>
              <a:t>16</a:t>
            </a:r>
            <a:r>
              <a:rPr lang="zh-CN" altLang="en-US" dirty="0"/>
              <a:t>位数据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A0</a:t>
            </a:r>
            <a:r>
              <a:rPr lang="zh-CN" altLang="en-US" dirty="0"/>
              <a:t>＝</a:t>
            </a:r>
            <a:r>
              <a:rPr lang="en-US" altLang="zh-CN" dirty="0"/>
              <a:t>0(</a:t>
            </a:r>
            <a:r>
              <a:rPr lang="zh-CN" altLang="en-US" dirty="0"/>
              <a:t>地址</a:t>
            </a:r>
            <a:r>
              <a:rPr lang="en-US" altLang="zh-CN" dirty="0"/>
              <a:t>E0000H)</a:t>
            </a:r>
            <a:r>
              <a:rPr lang="zh-CN" altLang="en-US" dirty="0"/>
              <a:t>，</a:t>
            </a:r>
            <a:r>
              <a:rPr lang="en-US" altLang="zh-CN" dirty="0"/>
              <a:t>BHE*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，访问低</a:t>
            </a:r>
            <a:r>
              <a:rPr lang="en-US" altLang="zh-CN" dirty="0"/>
              <a:t>8</a:t>
            </a:r>
            <a:r>
              <a:rPr lang="zh-CN" altLang="en-US" dirty="0"/>
              <a:t>位数据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A0</a:t>
            </a:r>
            <a:r>
              <a:rPr lang="zh-CN" altLang="en-US" dirty="0"/>
              <a:t>＝</a:t>
            </a:r>
            <a:r>
              <a:rPr lang="en-US" altLang="zh-CN" dirty="0"/>
              <a:t>1(</a:t>
            </a:r>
            <a:r>
              <a:rPr lang="zh-CN" altLang="en-US" dirty="0"/>
              <a:t>地址</a:t>
            </a:r>
            <a:r>
              <a:rPr lang="en-US" altLang="zh-CN" dirty="0"/>
              <a:t>E0001H)</a:t>
            </a:r>
            <a:r>
              <a:rPr lang="zh-CN" altLang="en-US" dirty="0"/>
              <a:t>，</a:t>
            </a:r>
            <a:r>
              <a:rPr lang="en-US" altLang="zh-CN" dirty="0"/>
              <a:t>BHE*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，访问高</a:t>
            </a:r>
            <a:r>
              <a:rPr lang="en-US" altLang="zh-CN" dirty="0"/>
              <a:t>8</a:t>
            </a:r>
            <a:r>
              <a:rPr lang="zh-CN" altLang="en-US" dirty="0"/>
              <a:t>位数据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A0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BHE*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，无效的数据访问组合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8086</a:t>
            </a:r>
            <a:r>
              <a:rPr lang="zh-CN" altLang="en-US" dirty="0"/>
              <a:t>存储器按</a:t>
            </a:r>
            <a:r>
              <a:rPr lang="en-US" altLang="zh-CN" dirty="0"/>
              <a:t>16</a:t>
            </a:r>
            <a:r>
              <a:rPr lang="zh-CN" altLang="en-US" dirty="0"/>
              <a:t>位数据宽度组织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支持</a:t>
            </a:r>
            <a:r>
              <a:rPr lang="en-US" altLang="zh-CN" dirty="0"/>
              <a:t>8</a:t>
            </a:r>
            <a:r>
              <a:rPr lang="zh-CN" altLang="en-US" dirty="0"/>
              <a:t>位和</a:t>
            </a:r>
            <a:r>
              <a:rPr lang="en-US" altLang="zh-CN" dirty="0"/>
              <a:t>16</a:t>
            </a:r>
            <a:r>
              <a:rPr lang="zh-CN" altLang="en-US" dirty="0"/>
              <a:t>位数据访问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9A"/>
                </a:solidFill>
              </a:rPr>
              <a:t>偶地址开始的</a:t>
            </a:r>
            <a:r>
              <a:rPr lang="en-US" altLang="zh-CN" dirty="0">
                <a:solidFill>
                  <a:srgbClr val="00009A"/>
                </a:solidFill>
              </a:rPr>
              <a:t>16</a:t>
            </a:r>
            <a:r>
              <a:rPr lang="zh-CN" altLang="en-US" dirty="0">
                <a:solidFill>
                  <a:srgbClr val="00009A"/>
                </a:solidFill>
              </a:rPr>
              <a:t>位访问可以一次完成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9A"/>
                </a:solidFill>
              </a:rPr>
              <a:t>奇地址开始的</a:t>
            </a:r>
            <a:r>
              <a:rPr lang="en-US" altLang="zh-CN" dirty="0">
                <a:solidFill>
                  <a:srgbClr val="00009A"/>
                </a:solidFill>
              </a:rPr>
              <a:t>16</a:t>
            </a:r>
            <a:r>
              <a:rPr lang="zh-CN" altLang="en-US" dirty="0">
                <a:solidFill>
                  <a:srgbClr val="00009A"/>
                </a:solidFill>
              </a:rPr>
              <a:t>位访问需要两次操作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</a:rPr>
              <a:t>地址对齐</a:t>
            </a:r>
            <a:r>
              <a:rPr lang="zh-CN" altLang="en-US" dirty="0"/>
              <a:t>：</a:t>
            </a:r>
            <a:r>
              <a:rPr lang="en-US" altLang="zh-CN" dirty="0"/>
              <a:t>16</a:t>
            </a:r>
            <a:r>
              <a:rPr lang="zh-CN" altLang="en-US" dirty="0"/>
              <a:t>位数据以偶地址开始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Pentium</a:t>
            </a:r>
            <a:r>
              <a:rPr lang="zh-CN" altLang="en-US"/>
              <a:t>的</a:t>
            </a:r>
            <a:r>
              <a:rPr lang="en-US" altLang="zh-CN"/>
              <a:t>64</a:t>
            </a:r>
            <a:r>
              <a:rPr lang="zh-CN" altLang="en-US"/>
              <a:t>位存储结构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采用</a:t>
            </a:r>
            <a:r>
              <a:rPr lang="en-US" altLang="zh-CN" dirty="0"/>
              <a:t>64</a:t>
            </a:r>
            <a:r>
              <a:rPr lang="zh-CN" altLang="en-US" dirty="0"/>
              <a:t>位数据总线和</a:t>
            </a:r>
            <a:r>
              <a:rPr lang="en-US" altLang="zh-CN" dirty="0"/>
              <a:t>32</a:t>
            </a:r>
            <a:r>
              <a:rPr lang="zh-CN" altLang="en-US" dirty="0"/>
              <a:t>位地址总线</a:t>
            </a:r>
          </a:p>
          <a:p>
            <a:r>
              <a:rPr lang="zh-CN" altLang="en-US" dirty="0"/>
              <a:t>没有地址</a:t>
            </a:r>
            <a:r>
              <a:rPr lang="en-US" altLang="zh-CN" dirty="0"/>
              <a:t>A2</a:t>
            </a:r>
            <a:r>
              <a:rPr lang="zh-CN" altLang="en-US" dirty="0"/>
              <a:t>，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A0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个字节允许信号区别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位存储体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64/32/16/8</a:t>
            </a:r>
            <a:r>
              <a:rPr lang="zh-CN" altLang="en-US" dirty="0"/>
              <a:t>位数据读写</a:t>
            </a:r>
          </a:p>
          <a:p>
            <a:r>
              <a:rPr lang="zh-CN" altLang="en-US" dirty="0"/>
              <a:t>多字节数据若地址对齐能够一次完成读写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16</a:t>
            </a:r>
            <a:r>
              <a:rPr lang="zh-CN" altLang="en-US" dirty="0"/>
              <a:t>位数据是被</a:t>
            </a:r>
            <a:r>
              <a:rPr lang="en-US" altLang="zh-CN" dirty="0"/>
              <a:t>2</a:t>
            </a:r>
            <a:r>
              <a:rPr lang="zh-CN" altLang="en-US" dirty="0"/>
              <a:t>整除的地址（偶地址）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32</a:t>
            </a:r>
            <a:r>
              <a:rPr lang="zh-CN" altLang="en-US" dirty="0"/>
              <a:t>位数据是被</a:t>
            </a:r>
            <a:r>
              <a:rPr lang="en-US" altLang="zh-CN" dirty="0"/>
              <a:t>4</a:t>
            </a:r>
            <a:r>
              <a:rPr lang="zh-CN" altLang="en-US" dirty="0"/>
              <a:t>整除的地址（模</a:t>
            </a:r>
            <a:r>
              <a:rPr lang="en-US" altLang="zh-CN" dirty="0"/>
              <a:t>4</a:t>
            </a:r>
            <a:r>
              <a:rPr lang="zh-CN" altLang="en-US" dirty="0"/>
              <a:t>地址）</a:t>
            </a:r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字节、</a:t>
            </a:r>
            <a:r>
              <a:rPr lang="en-US" altLang="zh-CN" dirty="0"/>
              <a:t>64</a:t>
            </a:r>
            <a:r>
              <a:rPr lang="zh-CN" altLang="en-US" dirty="0"/>
              <a:t>位数据是被</a:t>
            </a:r>
            <a:r>
              <a:rPr lang="en-US" altLang="zh-CN" dirty="0"/>
              <a:t>8</a:t>
            </a:r>
            <a:r>
              <a:rPr lang="zh-CN" altLang="en-US" dirty="0"/>
              <a:t>整除的地址（模</a:t>
            </a:r>
            <a:r>
              <a:rPr lang="en-US" altLang="zh-CN" dirty="0"/>
              <a:t>8</a:t>
            </a:r>
            <a:r>
              <a:rPr lang="zh-CN" altLang="en-US" dirty="0"/>
              <a:t>地址）</a:t>
            </a:r>
          </a:p>
        </p:txBody>
      </p:sp>
      <p:sp>
        <p:nvSpPr>
          <p:cNvPr id="49459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  <p:sp>
        <p:nvSpPr>
          <p:cNvPr id="494597" name="filecab3"/>
          <p:cNvSpPr>
            <a:spLocks noEditPoints="1" noChangeArrowheads="1"/>
          </p:cNvSpPr>
          <p:nvPr/>
        </p:nvSpPr>
        <p:spPr bwMode="auto">
          <a:xfrm flipV="1">
            <a:off x="1633566" y="5500702"/>
            <a:ext cx="8534400" cy="1219200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spcBef>
                <a:spcPct val="10000"/>
              </a:spcBef>
            </a:pPr>
            <a:r>
              <a:rPr lang="en-US" altLang="zh-CN" sz="2800" b="1">
                <a:solidFill>
                  <a:schemeClr val="tx2"/>
                </a:solidFill>
                <a:ea typeface="宋体" charset="-122"/>
              </a:rPr>
              <a:t>地址A</a:t>
            </a:r>
            <a:r>
              <a:rPr lang="zh-CN" altLang="en-US" sz="2800" b="1">
                <a:solidFill>
                  <a:schemeClr val="tx2"/>
                </a:solidFill>
                <a:ea typeface="宋体" charset="-122"/>
              </a:rPr>
              <a:t>对齐</a:t>
            </a:r>
            <a:r>
              <a:rPr lang="en-US" altLang="zh-CN" sz="2800" b="1">
                <a:solidFill>
                  <a:schemeClr val="tx2"/>
                </a:solidFill>
                <a:ea typeface="宋体" charset="-122"/>
              </a:rPr>
              <a:t>s</a:t>
            </a:r>
            <a:r>
              <a:rPr lang="zh-CN" altLang="en-US" sz="2800" b="1">
                <a:solidFill>
                  <a:schemeClr val="tx2"/>
                </a:solidFill>
                <a:ea typeface="宋体" charset="-122"/>
              </a:rPr>
              <a:t>字节边界</a:t>
            </a:r>
            <a:endParaRPr lang="en-US" altLang="zh-CN" sz="2800" b="1">
              <a:ea typeface="宋体" charset="-122"/>
            </a:endParaRPr>
          </a:p>
          <a:p>
            <a:pPr algn="ctr">
              <a:spcBef>
                <a:spcPct val="10000"/>
              </a:spcBef>
            </a:pPr>
            <a:r>
              <a:rPr lang="en-US" altLang="zh-CN" sz="2800" b="1">
                <a:ea typeface="宋体" charset="-122"/>
              </a:rPr>
              <a:t>A mod s</a:t>
            </a:r>
            <a:r>
              <a:rPr lang="zh-CN" altLang="en-US" sz="2800" b="1">
                <a:ea typeface="宋体" charset="-122"/>
              </a:rPr>
              <a:t>＝</a:t>
            </a:r>
            <a:r>
              <a:rPr lang="en-US" altLang="zh-CN" sz="2800" b="1">
                <a:ea typeface="宋体" charset="-122"/>
              </a:rPr>
              <a:t>0</a:t>
            </a:r>
            <a:r>
              <a:rPr lang="zh-CN" altLang="en-US" sz="2800" b="1">
                <a:ea typeface="宋体" charset="-122"/>
              </a:rPr>
              <a:t> </a:t>
            </a:r>
            <a:r>
              <a:rPr lang="en-US" altLang="zh-CN" sz="2800" b="1">
                <a:ea typeface="宋体" charset="-122"/>
              </a:rPr>
              <a:t>(</a:t>
            </a:r>
            <a:r>
              <a:rPr lang="zh-CN" altLang="en-US" sz="2800" b="1">
                <a:ea typeface="宋体" charset="-122"/>
              </a:rPr>
              <a:t>能够被</a:t>
            </a:r>
            <a:r>
              <a:rPr lang="en-US" altLang="zh-CN" sz="2800" b="1">
                <a:ea typeface="宋体" charset="-122"/>
              </a:rPr>
              <a:t>s</a:t>
            </a:r>
            <a:r>
              <a:rPr lang="zh-CN" altLang="en-US" sz="2800" b="1">
                <a:ea typeface="宋体" charset="-122"/>
              </a:rPr>
              <a:t>整除的地址</a:t>
            </a:r>
            <a:r>
              <a:rPr lang="en-US" altLang="zh-CN" sz="2800" b="1">
                <a:ea typeface="宋体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的</a:t>
            </a:r>
            <a:r>
              <a:rPr lang="en-US" altLang="zh-CN" dirty="0"/>
              <a:t>64</a:t>
            </a:r>
            <a:r>
              <a:rPr lang="zh-CN" altLang="en-US" dirty="0"/>
              <a:t>位存储结构</a:t>
            </a:r>
          </a:p>
        </p:txBody>
      </p:sp>
      <p:sp>
        <p:nvSpPr>
          <p:cNvPr id="548870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48872" name="Picture 8" descr="wjyy07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33" y="1071546"/>
            <a:ext cx="10711955" cy="512716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6.2.4 </a:t>
            </a:r>
            <a:r>
              <a:rPr lang="zh-CN" altLang="en-US"/>
              <a:t>主存空间分配</a:t>
            </a:r>
          </a:p>
        </p:txBody>
      </p:sp>
      <p:pic>
        <p:nvPicPr>
          <p:cNvPr id="495620" name="Picture 4" descr="wjyy07_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9654" y="1047878"/>
            <a:ext cx="10144196" cy="520557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最低</a:t>
            </a:r>
            <a:r>
              <a:rPr lang="en-US" altLang="zh-CN"/>
              <a:t>1MB</a:t>
            </a:r>
            <a:r>
              <a:rPr lang="zh-CN" altLang="en-US"/>
              <a:t>主存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71546"/>
            <a:ext cx="11086256" cy="4611687"/>
          </a:xfrm>
        </p:spPr>
        <p:txBody>
          <a:bodyPr/>
          <a:lstStyle/>
          <a:p>
            <a:r>
              <a:rPr lang="zh-CN" altLang="en-US" dirty="0"/>
              <a:t>系统</a:t>
            </a:r>
            <a:r>
              <a:rPr lang="en-US" altLang="zh-CN" dirty="0"/>
              <a:t>RAM</a:t>
            </a:r>
            <a:r>
              <a:rPr lang="zh-CN" altLang="en-US" dirty="0"/>
              <a:t>区</a:t>
            </a:r>
          </a:p>
          <a:p>
            <a:pPr lvl="1"/>
            <a:r>
              <a:rPr lang="zh-CN" altLang="en-US" dirty="0" smtClean="0"/>
              <a:t>占用地</a:t>
            </a:r>
            <a:r>
              <a:rPr lang="zh-CN" altLang="en-US" dirty="0"/>
              <a:t>址最低端的</a:t>
            </a:r>
            <a:r>
              <a:rPr lang="en-US" altLang="zh-CN" dirty="0"/>
              <a:t>640KB</a:t>
            </a:r>
            <a:r>
              <a:rPr lang="zh-CN" altLang="en-US" dirty="0"/>
              <a:t>空间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DOS</a:t>
            </a:r>
            <a:r>
              <a:rPr lang="zh-CN" altLang="en-US" dirty="0"/>
              <a:t>进行管理</a:t>
            </a:r>
          </a:p>
          <a:p>
            <a:r>
              <a:rPr lang="zh-CN" altLang="en-US" dirty="0"/>
              <a:t>显示</a:t>
            </a:r>
            <a:r>
              <a:rPr lang="en-US" altLang="zh-CN" dirty="0"/>
              <a:t>RAM</a:t>
            </a:r>
            <a:r>
              <a:rPr lang="zh-CN" altLang="en-US" dirty="0"/>
              <a:t>区</a:t>
            </a:r>
          </a:p>
          <a:p>
            <a:pPr lvl="1"/>
            <a:r>
              <a:rPr lang="en-US" altLang="zh-CN" dirty="0"/>
              <a:t>128KB</a:t>
            </a:r>
            <a:r>
              <a:rPr lang="zh-CN" altLang="en-US" dirty="0"/>
              <a:t>主存空间保留给显示缓冲存储区</a:t>
            </a:r>
          </a:p>
          <a:p>
            <a:pPr lvl="1"/>
            <a:r>
              <a:rPr lang="zh-CN" altLang="en-US" dirty="0"/>
              <a:t>显示</a:t>
            </a:r>
            <a:r>
              <a:rPr lang="en-US" altLang="zh-CN" dirty="0"/>
              <a:t>RAM</a:t>
            </a:r>
            <a:r>
              <a:rPr lang="zh-CN" altLang="en-US" dirty="0"/>
              <a:t>区并没有被完全使用</a:t>
            </a:r>
          </a:p>
          <a:p>
            <a:r>
              <a:rPr lang="zh-CN" altLang="en-US" dirty="0"/>
              <a:t>扩展</a:t>
            </a:r>
            <a:r>
              <a:rPr lang="en-US" altLang="zh-CN" dirty="0"/>
              <a:t>ROM</a:t>
            </a:r>
            <a:r>
              <a:rPr lang="zh-CN" altLang="en-US" dirty="0"/>
              <a:t>区</a:t>
            </a:r>
          </a:p>
          <a:p>
            <a:pPr lvl="1"/>
            <a:r>
              <a:rPr lang="zh-CN" altLang="en-US" dirty="0" smtClean="0"/>
              <a:t>安排各种</a:t>
            </a:r>
            <a:r>
              <a:rPr lang="en-US" altLang="zh-CN" dirty="0" smtClean="0"/>
              <a:t>I/O</a:t>
            </a:r>
            <a:r>
              <a:rPr lang="zh-CN" altLang="en-US" dirty="0"/>
              <a:t>接口电路卡上的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，为相应外设提供底层驱动程序</a:t>
            </a:r>
            <a:endParaRPr lang="zh-CN" altLang="en-US" dirty="0"/>
          </a:p>
          <a:p>
            <a:r>
              <a:rPr lang="zh-CN" altLang="en-US" dirty="0"/>
              <a:t>系统</a:t>
            </a:r>
            <a:r>
              <a:rPr lang="en-US" altLang="zh-CN" dirty="0"/>
              <a:t>ROM</a:t>
            </a:r>
            <a:r>
              <a:rPr lang="zh-CN" altLang="en-US" dirty="0"/>
              <a:t>区</a:t>
            </a:r>
          </a:p>
          <a:p>
            <a:pPr lvl="1"/>
            <a:r>
              <a:rPr lang="zh-CN" altLang="en-US" dirty="0" smtClean="0"/>
              <a:t>安排系统提供</a:t>
            </a:r>
            <a:r>
              <a:rPr lang="en-US" altLang="zh-CN" dirty="0" smtClean="0"/>
              <a:t>ROM-BIOS</a:t>
            </a:r>
            <a:r>
              <a:rPr lang="zh-CN" altLang="en-US" dirty="0"/>
              <a:t>程序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扩展主存和扩充主存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099" y="928670"/>
            <a:ext cx="10682326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扩展主存</a:t>
            </a:r>
            <a:r>
              <a:rPr lang="en-US" altLang="zh-CN" dirty="0"/>
              <a:t>XMS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1MB</a:t>
            </a:r>
            <a:r>
              <a:rPr lang="zh-CN" altLang="en-US" dirty="0"/>
              <a:t>后的</a:t>
            </a:r>
            <a:r>
              <a:rPr lang="en-US" altLang="zh-CN" dirty="0"/>
              <a:t>RAM</a:t>
            </a:r>
            <a:r>
              <a:rPr lang="zh-CN" altLang="en-US" dirty="0"/>
              <a:t>主存空间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只能在保护方式使用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莲花、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公司指定了扩</a:t>
            </a:r>
            <a:r>
              <a:rPr lang="zh-CN" altLang="en-US" dirty="0"/>
              <a:t>展主存使用规范</a:t>
            </a:r>
            <a:r>
              <a:rPr lang="en-US" altLang="zh-CN" dirty="0"/>
              <a:t>XMS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DOS 5</a:t>
            </a:r>
            <a:r>
              <a:rPr lang="zh-CN" altLang="en-US" dirty="0" smtClean="0"/>
              <a:t>及以后版本含有的</a:t>
            </a:r>
            <a:r>
              <a:rPr lang="en-US" altLang="zh-CN" dirty="0" smtClean="0"/>
              <a:t>HIMEM.SYS</a:t>
            </a:r>
            <a:r>
              <a:rPr lang="zh-CN" altLang="en-US" dirty="0" smtClean="0"/>
              <a:t>文件就是遵循该规范的驱</a:t>
            </a:r>
            <a:r>
              <a:rPr lang="zh-CN" altLang="en-US" dirty="0"/>
              <a:t>动程</a:t>
            </a:r>
            <a:r>
              <a:rPr lang="zh-CN" altLang="en-US" dirty="0" smtClean="0"/>
              <a:t>序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扩充主存</a:t>
            </a:r>
            <a:r>
              <a:rPr lang="en-US" altLang="zh-CN" dirty="0" smtClean="0"/>
              <a:t>EMS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遵</a:t>
            </a:r>
            <a:r>
              <a:rPr lang="zh-CN" altLang="en-US" dirty="0"/>
              <a:t>循扩充主存使用规范</a:t>
            </a:r>
            <a:r>
              <a:rPr lang="en-US" altLang="zh-CN" dirty="0"/>
              <a:t>EMS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扩充主存不是直接访问的存储空间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体交换技术，不需要保护方式支持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支持扩展主存</a:t>
            </a:r>
            <a:r>
              <a:rPr lang="en-US" altLang="zh-CN" dirty="0"/>
              <a:t>XMS</a:t>
            </a:r>
            <a:r>
              <a:rPr lang="zh-CN" altLang="en-US" dirty="0"/>
              <a:t>，不需扩充主存</a:t>
            </a:r>
            <a:r>
              <a:rPr lang="en-US" altLang="zh-CN" dirty="0"/>
              <a:t>EMS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可以利用</a:t>
            </a:r>
            <a:r>
              <a:rPr lang="en-US" altLang="zh-CN" dirty="0"/>
              <a:t>DOS</a:t>
            </a:r>
            <a:r>
              <a:rPr lang="zh-CN" altLang="en-US" dirty="0"/>
              <a:t>的</a:t>
            </a:r>
            <a:r>
              <a:rPr lang="en-US" altLang="zh-CN" dirty="0"/>
              <a:t>EMM386.EXE</a:t>
            </a:r>
            <a:r>
              <a:rPr lang="zh-CN" altLang="en-US" dirty="0"/>
              <a:t>软件将扩展主存</a:t>
            </a:r>
            <a:r>
              <a:rPr lang="en-US" altLang="zh-CN" dirty="0"/>
              <a:t>XMS</a:t>
            </a:r>
            <a:r>
              <a:rPr lang="zh-CN" altLang="en-US" dirty="0"/>
              <a:t>转换为扩充主存</a:t>
            </a:r>
            <a:r>
              <a:rPr lang="en-US" altLang="zh-CN" dirty="0"/>
              <a:t>EMS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高端主存区</a:t>
            </a:r>
            <a:r>
              <a:rPr lang="en-US" altLang="zh-CN" dirty="0"/>
              <a:t>HMA</a:t>
            </a:r>
            <a:r>
              <a:rPr lang="zh-CN" altLang="en-US" dirty="0"/>
              <a:t>和上位主存块</a:t>
            </a:r>
            <a:r>
              <a:rPr lang="en-US" altLang="zh-CN" dirty="0"/>
              <a:t>UMB</a:t>
            </a:r>
            <a:endParaRPr lang="zh-CN" alt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高端主存区</a:t>
            </a:r>
            <a:r>
              <a:rPr lang="en-US" altLang="zh-CN" dirty="0"/>
              <a:t>HMA</a:t>
            </a:r>
          </a:p>
          <a:p>
            <a:pPr lvl="1"/>
            <a:r>
              <a:rPr lang="zh-CN" altLang="en-US" dirty="0"/>
              <a:t>实方式下，地址</a:t>
            </a:r>
            <a:r>
              <a:rPr lang="en-US" altLang="zh-CN" dirty="0"/>
              <a:t>A20</a:t>
            </a:r>
            <a:r>
              <a:rPr lang="zh-CN" altLang="en-US" dirty="0"/>
              <a:t>开放，从</a:t>
            </a:r>
            <a:r>
              <a:rPr lang="en-US" altLang="zh-CN" dirty="0"/>
              <a:t>100000H</a:t>
            </a:r>
            <a:r>
              <a:rPr lang="zh-CN" altLang="en-US" dirty="0"/>
              <a:t>到</a:t>
            </a:r>
            <a:r>
              <a:rPr lang="en-US" altLang="zh-CN" dirty="0"/>
              <a:t>10FFEFH</a:t>
            </a:r>
            <a:r>
              <a:rPr lang="zh-CN" altLang="en-US" dirty="0"/>
              <a:t>之间约</a:t>
            </a:r>
            <a:r>
              <a:rPr lang="en-US" altLang="zh-CN" dirty="0"/>
              <a:t>64KB</a:t>
            </a:r>
            <a:r>
              <a:rPr lang="zh-CN" altLang="en-US" dirty="0"/>
              <a:t>的存储区域</a:t>
            </a:r>
          </a:p>
          <a:p>
            <a:pPr lvl="1"/>
            <a:r>
              <a:rPr lang="en-US" altLang="zh-CN" dirty="0"/>
              <a:t>8088/8086</a:t>
            </a:r>
            <a:r>
              <a:rPr lang="zh-CN" altLang="en-US" dirty="0" smtClean="0"/>
              <a:t>：段基地址和偏移地址相加后超过物理地址，地</a:t>
            </a:r>
            <a:r>
              <a:rPr lang="zh-CN" altLang="en-US" dirty="0"/>
              <a:t>址自动回</a:t>
            </a:r>
            <a:r>
              <a:rPr lang="zh-CN" altLang="en-US" dirty="0" smtClean="0"/>
              <a:t>绕，从起点开始</a:t>
            </a:r>
            <a:endParaRPr lang="zh-CN" altLang="en-US" dirty="0"/>
          </a:p>
          <a:p>
            <a:pPr lvl="1"/>
            <a:r>
              <a:rPr lang="en-US" altLang="zh-CN" dirty="0"/>
              <a:t>80286</a:t>
            </a:r>
            <a:r>
              <a:rPr lang="zh-CN" altLang="en-US" dirty="0"/>
              <a:t>和</a:t>
            </a:r>
            <a:r>
              <a:rPr lang="en-US" altLang="zh-CN" dirty="0"/>
              <a:t>80386</a:t>
            </a:r>
            <a:r>
              <a:rPr lang="zh-CN" altLang="en-US" dirty="0"/>
              <a:t>：地址不自动回绕</a:t>
            </a:r>
          </a:p>
          <a:p>
            <a:pPr lvl="1"/>
            <a:r>
              <a:rPr lang="en-US" altLang="zh-CN" dirty="0"/>
              <a:t>80486</a:t>
            </a:r>
            <a:r>
              <a:rPr lang="zh-CN" altLang="en-US" dirty="0"/>
              <a:t>及以后有</a:t>
            </a:r>
            <a:r>
              <a:rPr lang="en-US" altLang="zh-CN" dirty="0"/>
              <a:t>A20M</a:t>
            </a:r>
            <a:r>
              <a:rPr lang="zh-CN" altLang="en-US" dirty="0"/>
              <a:t>引脚</a:t>
            </a:r>
          </a:p>
          <a:p>
            <a:pPr lvl="2"/>
            <a:r>
              <a:rPr lang="en-US" altLang="zh-CN" dirty="0"/>
              <a:t>A20M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，地址自动回绕</a:t>
            </a:r>
            <a:endParaRPr lang="en-US" altLang="zh-CN" dirty="0"/>
          </a:p>
          <a:p>
            <a:pPr lvl="2"/>
            <a:r>
              <a:rPr lang="en-US" altLang="zh-CN" dirty="0"/>
              <a:t>A20M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，地址不自动回绕</a:t>
            </a:r>
          </a:p>
          <a:p>
            <a:r>
              <a:rPr lang="zh-CN" altLang="en-US" dirty="0"/>
              <a:t>上位主存块</a:t>
            </a:r>
            <a:r>
              <a:rPr lang="en-US" altLang="zh-CN" dirty="0"/>
              <a:t>UMB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/>
              <a:t>A0000H-FFFFFH</a:t>
            </a:r>
            <a:r>
              <a:rPr lang="zh-CN" altLang="en-US" dirty="0"/>
              <a:t>地址范围的</a:t>
            </a:r>
            <a:r>
              <a:rPr lang="en-US" altLang="zh-CN" dirty="0"/>
              <a:t>384KB</a:t>
            </a:r>
            <a:r>
              <a:rPr lang="zh-CN" altLang="en-US" dirty="0"/>
              <a:t>主存称为上位主存块</a:t>
            </a:r>
            <a:r>
              <a:rPr lang="en-US" altLang="zh-CN" dirty="0" smtClean="0"/>
              <a:t>UMB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6.1.1 </a:t>
            </a:r>
            <a:r>
              <a:rPr lang="zh-CN" altLang="en-US"/>
              <a:t>技术指标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存储容量</a:t>
            </a:r>
          </a:p>
          <a:p>
            <a:pPr lvl="1"/>
            <a:r>
              <a:rPr lang="zh-CN" altLang="en-US" dirty="0"/>
              <a:t>主存存储容量：以字节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Byte</a:t>
            </a:r>
            <a:r>
              <a:rPr lang="zh-CN" altLang="en-US" dirty="0"/>
              <a:t>）为基本单位</a:t>
            </a:r>
          </a:p>
          <a:p>
            <a:pPr lvl="1"/>
            <a:r>
              <a:rPr lang="zh-CN" altLang="en-US" dirty="0"/>
              <a:t>半导体存储器芯片：以位</a:t>
            </a:r>
            <a:r>
              <a:rPr lang="en-US" altLang="zh-CN" dirty="0"/>
              <a:t>b</a:t>
            </a:r>
            <a:r>
              <a:rPr lang="zh-CN" altLang="en-US" dirty="0"/>
              <a:t> （</a:t>
            </a:r>
            <a:r>
              <a:rPr lang="en-US" altLang="zh-CN" dirty="0"/>
              <a:t>Bit</a:t>
            </a:r>
            <a:r>
              <a:rPr lang="zh-CN" altLang="en-US" dirty="0"/>
              <a:t>）为基本单位</a:t>
            </a:r>
          </a:p>
          <a:p>
            <a:pPr lvl="1"/>
            <a:r>
              <a:rPr lang="zh-CN" altLang="en-US" dirty="0"/>
              <a:t>存储容量以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zh-CN" altLang="en-US" dirty="0"/>
              <a:t>＝</a:t>
            </a:r>
            <a:r>
              <a:rPr lang="en-US" altLang="zh-CN" dirty="0"/>
              <a:t>1024</a:t>
            </a:r>
            <a:r>
              <a:rPr lang="zh-CN" altLang="en-US" dirty="0"/>
              <a:t>规律表达</a:t>
            </a:r>
            <a:r>
              <a:rPr lang="en-US" altLang="zh-CN" dirty="0"/>
              <a:t>KB</a:t>
            </a:r>
            <a:r>
              <a:rPr lang="zh-CN" altLang="en-US" dirty="0"/>
              <a:t>，</a:t>
            </a:r>
            <a:r>
              <a:rPr lang="en-US" altLang="zh-CN" dirty="0"/>
              <a:t>MB</a:t>
            </a:r>
            <a:r>
              <a:rPr lang="zh-CN" altLang="en-US" dirty="0"/>
              <a:t>，</a:t>
            </a:r>
            <a:r>
              <a:rPr lang="en-US" altLang="zh-CN" dirty="0"/>
              <a:t>GB</a:t>
            </a:r>
            <a:r>
              <a:rPr lang="zh-CN" altLang="en-US" dirty="0"/>
              <a:t>和</a:t>
            </a:r>
            <a:r>
              <a:rPr lang="en-US" altLang="zh-CN" dirty="0"/>
              <a:t>TB</a:t>
            </a:r>
          </a:p>
          <a:p>
            <a:pPr lvl="1"/>
            <a:r>
              <a:rPr lang="zh-CN" altLang="en-US" dirty="0"/>
              <a:t>厂商常以</a:t>
            </a:r>
            <a:r>
              <a:rPr lang="en-US" altLang="zh-CN" dirty="0"/>
              <a:t>10</a:t>
            </a:r>
            <a:r>
              <a:rPr lang="en-US" altLang="zh-CN" baseline="30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1000</a:t>
            </a:r>
            <a:r>
              <a:rPr lang="zh-CN" altLang="en-US" dirty="0"/>
              <a:t>规律表达</a:t>
            </a:r>
            <a:r>
              <a:rPr lang="en-US" altLang="zh-CN" dirty="0"/>
              <a:t>KB</a:t>
            </a:r>
            <a:r>
              <a:rPr lang="zh-CN" altLang="en-US" dirty="0"/>
              <a:t>，</a:t>
            </a:r>
            <a:r>
              <a:rPr lang="en-US" altLang="zh-CN" dirty="0"/>
              <a:t>MB</a:t>
            </a:r>
            <a:r>
              <a:rPr lang="zh-CN" altLang="en-US" dirty="0"/>
              <a:t>，</a:t>
            </a:r>
            <a:r>
              <a:rPr lang="en-US" altLang="zh-CN" dirty="0"/>
              <a:t>GB</a:t>
            </a:r>
            <a:r>
              <a:rPr lang="zh-CN" altLang="en-US" dirty="0"/>
              <a:t>和</a:t>
            </a:r>
            <a:r>
              <a:rPr lang="en-US" altLang="zh-CN" dirty="0"/>
              <a:t>TB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2. </a:t>
            </a:r>
            <a:r>
              <a:rPr lang="zh-CN" altLang="en-US" dirty="0"/>
              <a:t>存取速度</a:t>
            </a:r>
          </a:p>
          <a:p>
            <a:pPr lvl="1"/>
            <a:r>
              <a:rPr lang="zh-CN" altLang="en-US" dirty="0"/>
              <a:t>存取时间：发出读</a:t>
            </a:r>
            <a:r>
              <a:rPr lang="en-US" altLang="zh-CN" dirty="0"/>
              <a:t>/</a:t>
            </a:r>
            <a:r>
              <a:rPr lang="zh-CN" altLang="en-US" dirty="0"/>
              <a:t>写命令到数据传输操作完成所经历的时间</a:t>
            </a:r>
          </a:p>
          <a:p>
            <a:pPr lvl="1"/>
            <a:r>
              <a:rPr lang="zh-CN" altLang="en-US" dirty="0"/>
              <a:t>存取周期：两次存储器访问所允许的最小时间间隔</a:t>
            </a:r>
          </a:p>
        </p:txBody>
      </p:sp>
      <p:sp>
        <p:nvSpPr>
          <p:cNvPr id="468997" name="AutoShape 5"/>
          <p:cNvSpPr>
            <a:spLocks noChangeArrowheads="1"/>
          </p:cNvSpPr>
          <p:nvPr/>
        </p:nvSpPr>
        <p:spPr bwMode="auto">
          <a:xfrm>
            <a:off x="3352800" y="5867400"/>
            <a:ext cx="84328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存储器主要用容量、速度和成本来评价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ROM</a:t>
            </a:r>
            <a:r>
              <a:rPr lang="zh-CN" altLang="en-US"/>
              <a:t>复制和影子主存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ROM复制</a:t>
            </a:r>
            <a:endParaRPr lang="en-US" altLang="zh-CN" dirty="0"/>
          </a:p>
          <a:p>
            <a:pPr lvl="1"/>
            <a:r>
              <a:rPr lang="zh-CN" altLang="en-US" dirty="0"/>
              <a:t>系统</a:t>
            </a:r>
            <a:r>
              <a:rPr lang="en-US" altLang="zh-CN" dirty="0"/>
              <a:t>ROM</a:t>
            </a:r>
            <a:r>
              <a:rPr lang="zh-CN" altLang="en-US" dirty="0"/>
              <a:t>区的</a:t>
            </a:r>
            <a:r>
              <a:rPr lang="en-US" altLang="zh-CN" dirty="0"/>
              <a:t>BIOS</a:t>
            </a:r>
            <a:r>
              <a:rPr lang="zh-CN" altLang="en-US" dirty="0"/>
              <a:t>等程序</a:t>
            </a:r>
          </a:p>
          <a:p>
            <a:pPr lvl="1"/>
            <a:r>
              <a:rPr lang="en-US" altLang="zh-CN" dirty="0"/>
              <a:t>8086/8088</a:t>
            </a:r>
            <a:r>
              <a:rPr lang="zh-CN" altLang="en-US" dirty="0"/>
              <a:t>在</a:t>
            </a:r>
            <a:r>
              <a:rPr lang="en-US" altLang="zh-CN" dirty="0"/>
              <a:t>F0000H</a:t>
            </a:r>
            <a:r>
              <a:rPr lang="zh-CN" altLang="en-US" dirty="0"/>
              <a:t>～</a:t>
            </a:r>
            <a:r>
              <a:rPr lang="en-US" altLang="zh-CN" dirty="0"/>
              <a:t>FFFFFH</a:t>
            </a:r>
            <a:endParaRPr lang="zh-CN" altLang="en-US" dirty="0"/>
          </a:p>
          <a:p>
            <a:pPr lvl="1"/>
            <a:r>
              <a:rPr lang="en-US" altLang="zh-CN" dirty="0"/>
              <a:t>80286</a:t>
            </a:r>
            <a:r>
              <a:rPr lang="zh-CN" altLang="en-US" dirty="0"/>
              <a:t>在</a:t>
            </a:r>
            <a:r>
              <a:rPr lang="en-US" altLang="zh-CN" dirty="0"/>
              <a:t>FF0000H</a:t>
            </a:r>
            <a:r>
              <a:rPr lang="zh-CN" altLang="en-US" dirty="0"/>
              <a:t>～</a:t>
            </a:r>
            <a:r>
              <a:rPr lang="en-US" altLang="zh-CN" dirty="0"/>
              <a:t>FFFFFFH</a:t>
            </a:r>
            <a:endParaRPr lang="zh-CN" altLang="en-US" dirty="0"/>
          </a:p>
          <a:p>
            <a:pPr lvl="1"/>
            <a:r>
              <a:rPr lang="en-US" altLang="zh-CN" dirty="0"/>
              <a:t>IA-32</a:t>
            </a:r>
            <a:r>
              <a:rPr lang="zh-CN" altLang="en-US" dirty="0"/>
              <a:t>微处理器在</a:t>
            </a:r>
            <a:r>
              <a:rPr lang="en-US" altLang="zh-CN" dirty="0"/>
              <a:t>FFFFFFF0H</a:t>
            </a:r>
            <a:r>
              <a:rPr lang="zh-CN" altLang="en-US" dirty="0"/>
              <a:t>～</a:t>
            </a:r>
            <a:r>
              <a:rPr lang="en-US" altLang="zh-CN" dirty="0"/>
              <a:t>FFFFFFFFH</a:t>
            </a:r>
            <a:endParaRPr lang="zh-CN" altLang="en-US" dirty="0"/>
          </a:p>
          <a:p>
            <a:r>
              <a:rPr lang="zh-CN" altLang="en-US" dirty="0"/>
              <a:t>影子主存</a:t>
            </a:r>
          </a:p>
          <a:p>
            <a:pPr lvl="1"/>
            <a:r>
              <a:rPr lang="zh-CN" altLang="en-US" dirty="0"/>
              <a:t>用作</a:t>
            </a:r>
            <a:r>
              <a:rPr lang="en-US" altLang="zh-CN" dirty="0" smtClean="0"/>
              <a:t>ROM-BIOS</a:t>
            </a:r>
            <a:r>
              <a:rPr lang="zh-CN" altLang="en-US" dirty="0" smtClean="0"/>
              <a:t>并被操作系统设置为只</a:t>
            </a:r>
            <a:r>
              <a:rPr lang="zh-CN" altLang="en-US" dirty="0"/>
              <a:t>读的</a:t>
            </a:r>
            <a:r>
              <a:rPr lang="en-US" altLang="zh-CN" dirty="0"/>
              <a:t>RAM</a:t>
            </a:r>
            <a:r>
              <a:rPr lang="zh-CN" altLang="en-US" dirty="0"/>
              <a:t>区域</a:t>
            </a:r>
          </a:p>
          <a:p>
            <a:pPr lvl="1"/>
            <a:r>
              <a:rPr lang="zh-CN" altLang="en-US" dirty="0" smtClean="0"/>
              <a:t>因</a:t>
            </a:r>
            <a:r>
              <a:rPr lang="zh-CN" altLang="en-US" dirty="0"/>
              <a:t>为</a:t>
            </a:r>
            <a:r>
              <a:rPr lang="en-US" altLang="zh-CN" dirty="0"/>
              <a:t>ROM</a:t>
            </a:r>
            <a:r>
              <a:rPr lang="zh-CN" altLang="en-US" dirty="0"/>
              <a:t>芯片的读写速度比</a:t>
            </a:r>
            <a:r>
              <a:rPr lang="en-US" altLang="zh-CN" dirty="0"/>
              <a:t>RAM</a:t>
            </a:r>
            <a:r>
              <a:rPr lang="zh-CN" altLang="en-US" dirty="0"/>
              <a:t>芯片</a:t>
            </a:r>
            <a:r>
              <a:rPr lang="zh-CN" altLang="en-US" dirty="0" smtClean="0"/>
              <a:t>慢。为提高</a:t>
            </a:r>
            <a:r>
              <a:rPr lang="en-US" altLang="zh-CN" dirty="0" smtClean="0"/>
              <a:t>ROM-BIOS</a:t>
            </a:r>
            <a:r>
              <a:rPr lang="zh-CN" altLang="en-US" dirty="0" smtClean="0"/>
              <a:t>访问速度</a:t>
            </a:r>
            <a:endParaRPr lang="en-US" altLang="zh-CN" dirty="0" smtClean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启动后</a:t>
            </a:r>
            <a:r>
              <a:rPr lang="en-US" altLang="zh-CN" dirty="0"/>
              <a:t>ROM-BIOS</a:t>
            </a:r>
            <a:r>
              <a:rPr lang="zh-CN" altLang="en-US" dirty="0"/>
              <a:t>映射到</a:t>
            </a:r>
            <a:r>
              <a:rPr lang="en-US" altLang="zh-CN" dirty="0" smtClean="0"/>
              <a:t>RAM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0"/>
          <p:cNvSpPr txBox="1"/>
          <p:nvPr/>
        </p:nvSpPr>
        <p:spPr>
          <a:xfrm>
            <a:off x="4215166" y="2071678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一、存储系统层次结构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071810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二、主存储器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143380"/>
            <a:ext cx="58712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三、高速缓冲存储器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1"/>
          <p:cNvSpPr txBox="1"/>
          <p:nvPr/>
        </p:nvSpPr>
        <p:spPr>
          <a:xfrm>
            <a:off x="4238612" y="5286388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四、存储管理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4000504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15166" y="2071678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一、存储系统层次结构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225296" y="3071810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二、主存储器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225296" y="4143380"/>
            <a:ext cx="58712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三、高速缓冲存储器</a:t>
            </a:r>
            <a:r>
              <a:rPr lang="en-US" altLang="zh-CN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4238612" y="5286388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四、存储管理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 </a:t>
            </a:r>
            <a:r>
              <a:rPr lang="zh-CN" altLang="en-US"/>
              <a:t>高速缓冲存储器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81076"/>
            <a:ext cx="11242716" cy="2590800"/>
          </a:xfrm>
        </p:spPr>
        <p:txBody>
          <a:bodyPr/>
          <a:lstStyle/>
          <a:p>
            <a:r>
              <a:rPr lang="zh-CN" altLang="en-US" sz="2800" dirty="0"/>
              <a:t>主存是一个影响性能的关键因素</a:t>
            </a:r>
          </a:p>
          <a:p>
            <a:r>
              <a:rPr lang="zh-CN" altLang="en-US" sz="2800" dirty="0"/>
              <a:t>因为处理器的运行速度提高，但由</a:t>
            </a:r>
            <a:r>
              <a:rPr lang="en-US" altLang="zh-CN" sz="2800" dirty="0"/>
              <a:t>DRAM</a:t>
            </a:r>
            <a:r>
              <a:rPr lang="zh-CN" altLang="en-US" sz="2800" dirty="0"/>
              <a:t>组成的主存的存取时间较慢，跟不上处理器运行速度</a:t>
            </a:r>
          </a:p>
          <a:p>
            <a:r>
              <a:rPr lang="en-US" altLang="zh-CN" sz="2800" dirty="0"/>
              <a:t>SRAM</a:t>
            </a:r>
            <a:r>
              <a:rPr lang="zh-CN" altLang="en-US" sz="2800" dirty="0"/>
              <a:t>速度较快，但其容量较小、价格较贵，无法大量用于微机系统</a:t>
            </a: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2032000" y="5857892"/>
            <a:ext cx="97536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ea typeface="宋体" charset="-122"/>
              </a:rPr>
              <a:t>Cache: a safe place for hiding or storing things.</a:t>
            </a:r>
            <a:endParaRPr lang="zh-CN" altLang="en-US" sz="24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705601" y="3048000"/>
            <a:ext cx="5414433" cy="2476500"/>
            <a:chOff x="2880" y="864"/>
            <a:chExt cx="2558" cy="1560"/>
          </a:xfrm>
        </p:grpSpPr>
        <p:sp>
          <p:nvSpPr>
            <p:cNvPr id="502791" name="Rectangle 7"/>
            <p:cNvSpPr>
              <a:spLocks noChangeArrowheads="1"/>
            </p:cNvSpPr>
            <p:nvPr/>
          </p:nvSpPr>
          <p:spPr bwMode="auto">
            <a:xfrm>
              <a:off x="2880" y="2112"/>
              <a:ext cx="1455" cy="31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>
                <a:spcBef>
                  <a:spcPts val="6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主存储器</a:t>
              </a:r>
              <a:endParaRPr kumimoji="1" lang="zh-CN" altLang="en-US" sz="2800" b="1">
                <a:latin typeface="宋体" charset="-122"/>
                <a:ea typeface="楷体_GB2312" pitchFamily="49" charset="-122"/>
              </a:endParaRPr>
            </a:p>
          </p:txBody>
        </p: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2880" y="1440"/>
              <a:ext cx="1455" cy="2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高速缓存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Cache</a:t>
              </a:r>
            </a:p>
          </p:txBody>
        </p:sp>
        <p:sp>
          <p:nvSpPr>
            <p:cNvPr id="502793" name="Rectangle 9"/>
            <p:cNvSpPr>
              <a:spLocks noChangeArrowheads="1"/>
            </p:cNvSpPr>
            <p:nvPr/>
          </p:nvSpPr>
          <p:spPr bwMode="auto">
            <a:xfrm>
              <a:off x="3194" y="864"/>
              <a:ext cx="827" cy="27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CPU</a:t>
              </a:r>
              <a:endParaRPr kumimoji="1" lang="en-US" altLang="zh-CN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502794" name="Line 10"/>
            <p:cNvSpPr>
              <a:spLocks noChangeShapeType="1"/>
            </p:cNvSpPr>
            <p:nvPr/>
          </p:nvSpPr>
          <p:spPr bwMode="auto">
            <a:xfrm>
              <a:off x="3607" y="1151"/>
              <a:ext cx="1" cy="289"/>
            </a:xfrm>
            <a:prstGeom prst="line">
              <a:avLst/>
            </a:prstGeom>
            <a:noFill/>
            <a:ln w="28575">
              <a:solidFill>
                <a:srgbClr val="193C7D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95" name="Line 11"/>
            <p:cNvSpPr>
              <a:spLocks noChangeShapeType="1"/>
            </p:cNvSpPr>
            <p:nvPr/>
          </p:nvSpPr>
          <p:spPr bwMode="auto">
            <a:xfrm>
              <a:off x="3607" y="1728"/>
              <a:ext cx="1" cy="3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450" y="914"/>
              <a:ext cx="782" cy="670"/>
              <a:chOff x="0" y="-1"/>
              <a:chExt cx="20000" cy="20001"/>
            </a:xfrm>
          </p:grpSpPr>
          <p:sp>
            <p:nvSpPr>
              <p:cNvPr id="502797" name="Rectangle 13"/>
              <p:cNvSpPr>
                <a:spLocks noChangeArrowheads="1"/>
              </p:cNvSpPr>
              <p:nvPr/>
            </p:nvSpPr>
            <p:spPr bwMode="auto">
              <a:xfrm>
                <a:off x="3131" y="6304"/>
                <a:ext cx="16869" cy="75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kumimoji="1" lang="zh-CN" altLang="en-US" sz="2400" b="1">
                    <a:solidFill>
                      <a:srgbClr val="193C7D"/>
                    </a:solidFill>
                    <a:latin typeface="Times New Roman" pitchFamily="18" charset="0"/>
                    <a:ea typeface="宋体" charset="-122"/>
                  </a:rPr>
                  <a:t>字传送</a:t>
                </a:r>
                <a:endParaRPr kumimoji="1" lang="zh-CN" altLang="en-US" sz="2400" b="1">
                  <a:solidFill>
                    <a:srgbClr val="193C7D"/>
                  </a:solidFill>
                  <a:latin typeface="宋体" charset="-122"/>
                  <a:ea typeface="宋体" charset="-122"/>
                </a:endParaRPr>
              </a:p>
            </p:txBody>
          </p: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0" y="-1"/>
                <a:ext cx="1627" cy="20001"/>
                <a:chOff x="0" y="-1"/>
                <a:chExt cx="20013" cy="20001"/>
              </a:xfrm>
            </p:grpSpPr>
            <p:sp>
              <p:nvSpPr>
                <p:cNvPr id="502799" name="Arc 15"/>
                <p:cNvSpPr>
                  <a:spLocks/>
                </p:cNvSpPr>
                <p:nvPr/>
              </p:nvSpPr>
              <p:spPr bwMode="auto">
                <a:xfrm flipV="1">
                  <a:off x="0" y="18343"/>
                  <a:ext cx="10000" cy="16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00" name="Line 16"/>
                <p:cNvSpPr>
                  <a:spLocks noChangeShapeType="1"/>
                </p:cNvSpPr>
                <p:nvPr/>
              </p:nvSpPr>
              <p:spPr bwMode="auto">
                <a:xfrm>
                  <a:off x="10000" y="11643"/>
                  <a:ext cx="308" cy="672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01" name="Arc 17"/>
                <p:cNvSpPr>
                  <a:spLocks/>
                </p:cNvSpPr>
                <p:nvPr/>
              </p:nvSpPr>
              <p:spPr bwMode="auto">
                <a:xfrm flipH="1">
                  <a:off x="10000" y="10013"/>
                  <a:ext cx="10013" cy="16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02" name="Arc 18"/>
                <p:cNvSpPr>
                  <a:spLocks/>
                </p:cNvSpPr>
                <p:nvPr/>
              </p:nvSpPr>
              <p:spPr bwMode="auto">
                <a:xfrm flipH="1" flipV="1">
                  <a:off x="10000" y="8356"/>
                  <a:ext cx="10013" cy="16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03" name="Line 19"/>
                <p:cNvSpPr>
                  <a:spLocks noChangeShapeType="1"/>
                </p:cNvSpPr>
                <p:nvPr/>
              </p:nvSpPr>
              <p:spPr bwMode="auto">
                <a:xfrm>
                  <a:off x="10000" y="1656"/>
                  <a:ext cx="308" cy="673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04" name="Arc 20"/>
                <p:cNvSpPr>
                  <a:spLocks/>
                </p:cNvSpPr>
                <p:nvPr/>
              </p:nvSpPr>
              <p:spPr bwMode="auto">
                <a:xfrm>
                  <a:off x="0" y="-1"/>
                  <a:ext cx="10000" cy="16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464" y="1632"/>
              <a:ext cx="974" cy="720"/>
              <a:chOff x="0" y="1"/>
              <a:chExt cx="20000" cy="19999"/>
            </a:xfrm>
          </p:grpSpPr>
          <p:sp>
            <p:nvSpPr>
              <p:cNvPr id="502806" name="Rectangle 22"/>
              <p:cNvSpPr>
                <a:spLocks noChangeArrowheads="1"/>
              </p:cNvSpPr>
              <p:nvPr/>
            </p:nvSpPr>
            <p:spPr bwMode="auto">
              <a:xfrm>
                <a:off x="3131" y="6310"/>
                <a:ext cx="16869" cy="751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r>
                  <a:rPr kumimoji="1" lang="zh-CN" altLang="en-US" sz="2400" b="1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块传送</a:t>
                </a:r>
                <a:endParaRPr kumimoji="1" lang="zh-CN" altLang="en-US" sz="2400" b="1">
                  <a:solidFill>
                    <a:schemeClr val="tx2"/>
                  </a:solidFill>
                  <a:latin typeface="宋体" charset="-122"/>
                  <a:ea typeface="宋体" charset="-122"/>
                </a:endParaRPr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0" y="1"/>
                <a:ext cx="1627" cy="19999"/>
                <a:chOff x="0" y="1"/>
                <a:chExt cx="20013" cy="19999"/>
              </a:xfrm>
            </p:grpSpPr>
            <p:sp>
              <p:nvSpPr>
                <p:cNvPr id="502808" name="Arc 24"/>
                <p:cNvSpPr>
                  <a:spLocks/>
                </p:cNvSpPr>
                <p:nvPr/>
              </p:nvSpPr>
              <p:spPr bwMode="auto">
                <a:xfrm flipV="1">
                  <a:off x="0" y="18344"/>
                  <a:ext cx="10000" cy="165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09" name="Line 25"/>
                <p:cNvSpPr>
                  <a:spLocks noChangeShapeType="1"/>
                </p:cNvSpPr>
                <p:nvPr/>
              </p:nvSpPr>
              <p:spPr bwMode="auto">
                <a:xfrm>
                  <a:off x="10000" y="11647"/>
                  <a:ext cx="308" cy="672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10" name="Arc 26"/>
                <p:cNvSpPr>
                  <a:spLocks/>
                </p:cNvSpPr>
                <p:nvPr/>
              </p:nvSpPr>
              <p:spPr bwMode="auto">
                <a:xfrm flipH="1">
                  <a:off x="10000" y="10017"/>
                  <a:ext cx="10013" cy="164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11" name="Arc 27"/>
                <p:cNvSpPr>
                  <a:spLocks/>
                </p:cNvSpPr>
                <p:nvPr/>
              </p:nvSpPr>
              <p:spPr bwMode="auto">
                <a:xfrm flipH="1" flipV="1">
                  <a:off x="10000" y="8365"/>
                  <a:ext cx="10013" cy="165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12" name="Line 28"/>
                <p:cNvSpPr>
                  <a:spLocks noChangeShapeType="1"/>
                </p:cNvSpPr>
                <p:nvPr/>
              </p:nvSpPr>
              <p:spPr bwMode="auto">
                <a:xfrm>
                  <a:off x="10000" y="1657"/>
                  <a:ext cx="308" cy="672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813" name="Arc 29"/>
                <p:cNvSpPr>
                  <a:spLocks/>
                </p:cNvSpPr>
                <p:nvPr/>
              </p:nvSpPr>
              <p:spPr bwMode="auto">
                <a:xfrm>
                  <a:off x="0" y="1"/>
                  <a:ext cx="10000" cy="165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2815" name="Rectangle 31"/>
          <p:cNvSpPr>
            <a:spLocks noChangeArrowheads="1"/>
          </p:cNvSpPr>
          <p:nvPr/>
        </p:nvSpPr>
        <p:spPr bwMode="auto">
          <a:xfrm>
            <a:off x="812800" y="3276600"/>
            <a:ext cx="5588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193C7D"/>
                </a:solidFill>
                <a:latin typeface="宋体" charset="-122"/>
                <a:ea typeface="宋体" charset="-122"/>
              </a:rPr>
              <a:t>解决方案：</a:t>
            </a:r>
            <a:r>
              <a:rPr lang="zh-CN" altLang="en-US" sz="2800" b="1">
                <a:solidFill>
                  <a:schemeClr val="tx2"/>
                </a:solidFill>
                <a:latin typeface="宋体" charset="-122"/>
                <a:ea typeface="宋体" charset="-122"/>
              </a:rPr>
              <a:t>高速缓存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charset="-122"/>
                <a:ea typeface="宋体" charset="-122"/>
              </a:rPr>
              <a:t>	</a:t>
            </a:r>
            <a:r>
              <a:rPr lang="zh-CN" altLang="en-US" sz="2800" b="1">
                <a:solidFill>
                  <a:schemeClr val="tx2"/>
                </a:solidFill>
                <a:latin typeface="宋体" charset="-122"/>
                <a:ea typeface="宋体" charset="-122"/>
              </a:rPr>
              <a:t>高速缓冲存储器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宋体" charset="-122"/>
                <a:ea typeface="宋体" charset="-122"/>
              </a:rPr>
              <a:t>	Cache</a:t>
            </a:r>
            <a:r>
              <a:rPr lang="zh-CN" altLang="en-US" sz="2800" b="1">
                <a:solidFill>
                  <a:schemeClr val="tx2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宋体" charset="-122"/>
                <a:ea typeface="宋体" charset="-122"/>
              </a:rPr>
              <a:t>Memory</a:t>
            </a:r>
            <a:r>
              <a:rPr lang="zh-CN" altLang="en-US" sz="2800" b="1">
                <a:solidFill>
                  <a:schemeClr val="tx2"/>
                </a:solidFill>
                <a:latin typeface="宋体" charset="-122"/>
                <a:ea typeface="宋体" charset="-122"/>
              </a:rPr>
              <a:t>）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193C7D"/>
                </a:solidFill>
                <a:latin typeface="宋体" charset="-122"/>
                <a:ea typeface="宋体" charset="-122"/>
              </a:rPr>
              <a:t>完全用硬件实现主存速度的提高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</a:t>
            </a:r>
            <a:r>
              <a:rPr lang="zh-CN" altLang="en-US"/>
              <a:t>高速缓存的工作原理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高速缓存：在相对容量较大而速度较慢的主存</a:t>
            </a:r>
            <a:r>
              <a:rPr lang="en-US" altLang="zh-CN"/>
              <a:t>DRAM</a:t>
            </a:r>
            <a:r>
              <a:rPr lang="zh-CN" altLang="en-US"/>
              <a:t>与高速处理器之间设置的少量但快速</a:t>
            </a:r>
            <a:r>
              <a:rPr lang="en-US" altLang="zh-CN"/>
              <a:t>SRAM</a:t>
            </a:r>
            <a:r>
              <a:rPr lang="zh-CN" altLang="en-US"/>
              <a:t>组成的存储器</a:t>
            </a:r>
          </a:p>
          <a:p>
            <a:r>
              <a:rPr lang="zh-CN" altLang="en-US">
                <a:solidFill>
                  <a:schemeClr val="tx2"/>
                </a:solidFill>
              </a:rPr>
              <a:t>高速命中</a:t>
            </a:r>
            <a:r>
              <a:rPr lang="en-US" altLang="zh-CN">
                <a:solidFill>
                  <a:schemeClr val="tx2"/>
                </a:solidFill>
              </a:rPr>
              <a:t>(Hit)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处理器读取主存的内容已包含在</a:t>
            </a:r>
            <a:r>
              <a:rPr lang="en-US" altLang="zh-CN"/>
              <a:t>Cache</a:t>
            </a:r>
            <a:r>
              <a:rPr lang="zh-CN" altLang="en-US"/>
              <a:t>中，可以直接读取</a:t>
            </a:r>
            <a:r>
              <a:rPr lang="en-US" altLang="zh-CN"/>
              <a:t>Cache</a:t>
            </a:r>
            <a:r>
              <a:rPr lang="zh-CN" altLang="en-US"/>
              <a:t>，不用访问主存</a:t>
            </a:r>
          </a:p>
          <a:p>
            <a:r>
              <a:rPr lang="zh-CN" altLang="en-US">
                <a:solidFill>
                  <a:schemeClr val="tx2"/>
                </a:solidFill>
              </a:rPr>
              <a:t>高速缺失</a:t>
            </a:r>
            <a:r>
              <a:rPr lang="en-US" altLang="zh-CN">
                <a:solidFill>
                  <a:schemeClr val="tx2"/>
                </a:solidFill>
              </a:rPr>
              <a:t>(Miss)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处理器读取主存的内容不在</a:t>
            </a:r>
            <a:r>
              <a:rPr lang="en-US" altLang="zh-CN"/>
              <a:t>Cache</a:t>
            </a:r>
            <a:r>
              <a:rPr lang="zh-CN" altLang="en-US"/>
              <a:t>中，需要访问主存读取一个数据块</a:t>
            </a:r>
          </a:p>
        </p:txBody>
      </p:sp>
      <p:sp>
        <p:nvSpPr>
          <p:cNvPr id="503871" name="AutoShape 6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高速缓存的读操作</a:t>
            </a:r>
          </a:p>
        </p:txBody>
      </p:sp>
      <p:sp>
        <p:nvSpPr>
          <p:cNvPr id="551942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3118" y="1449389"/>
            <a:ext cx="11474449" cy="4084637"/>
            <a:chOff x="181" y="913"/>
            <a:chExt cx="5421" cy="2573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416" y="1447"/>
              <a:ext cx="1703" cy="29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从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CPU</a:t>
              </a: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接收地址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RA</a:t>
              </a:r>
              <a:endParaRPr lang="en-US" altLang="zh-CN" sz="2400" b="1">
                <a:ea typeface="黑体" pitchFamily="2" charset="-122"/>
              </a:endParaRPr>
            </a:p>
          </p:txBody>
        </p:sp>
        <p:sp>
          <p:nvSpPr>
            <p:cNvPr id="551946" name="Rectangle 10"/>
            <p:cNvSpPr>
              <a:spLocks noChangeArrowheads="1"/>
            </p:cNvSpPr>
            <p:nvPr/>
          </p:nvSpPr>
          <p:spPr bwMode="auto">
            <a:xfrm>
              <a:off x="1180" y="2386"/>
              <a:ext cx="1292" cy="2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altLang="zh-CN" sz="20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Y</a:t>
              </a:r>
              <a:r>
                <a:rPr lang="zh-CN" altLang="en-US" sz="20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（命中</a:t>
              </a:r>
              <a:r>
                <a:rPr lang="en-US" altLang="zh-CN" sz="20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hit</a:t>
              </a:r>
              <a:r>
                <a:rPr lang="zh-CN" altLang="en-US" sz="20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）</a:t>
              </a:r>
              <a:endParaRPr lang="zh-CN" altLang="en-US" sz="2000" b="1">
                <a:solidFill>
                  <a:schemeClr val="hlink"/>
                </a:solidFill>
                <a:ea typeface="黑体" pitchFamily="2" charset="-122"/>
              </a:endParaRPr>
            </a:p>
          </p:txBody>
        </p:sp>
        <p:sp>
          <p:nvSpPr>
            <p:cNvPr id="551947" name="Rectangle 11"/>
            <p:cNvSpPr>
              <a:spLocks noChangeArrowheads="1"/>
            </p:cNvSpPr>
            <p:nvPr/>
          </p:nvSpPr>
          <p:spPr bwMode="auto">
            <a:xfrm>
              <a:off x="2051" y="1932"/>
              <a:ext cx="1292" cy="2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altLang="zh-CN" sz="2000" b="1">
                  <a:solidFill>
                    <a:srgbClr val="990099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zh-CN" altLang="en-US" sz="2000" b="1">
                  <a:solidFill>
                    <a:srgbClr val="990099"/>
                  </a:solidFill>
                  <a:latin typeface="Times New Roman" pitchFamily="18" charset="0"/>
                  <a:ea typeface="宋体" charset="-122"/>
                </a:rPr>
                <a:t>（失效</a:t>
              </a:r>
              <a:r>
                <a:rPr lang="en-US" altLang="zh-CN" sz="2000" b="1">
                  <a:solidFill>
                    <a:srgbClr val="990099"/>
                  </a:solidFill>
                  <a:latin typeface="Times New Roman" pitchFamily="18" charset="0"/>
                  <a:ea typeface="宋体" charset="-122"/>
                </a:rPr>
                <a:t>miss</a:t>
              </a:r>
              <a:r>
                <a:rPr lang="zh-CN" altLang="en-US" sz="2000" b="1">
                  <a:solidFill>
                    <a:srgbClr val="990099"/>
                  </a:solidFill>
                  <a:latin typeface="Times New Roman" pitchFamily="18" charset="0"/>
                  <a:ea typeface="宋体" charset="-122"/>
                </a:rPr>
                <a:t>）</a:t>
              </a:r>
              <a:endParaRPr lang="zh-CN" altLang="en-US" sz="2000" b="1">
                <a:solidFill>
                  <a:srgbClr val="990099"/>
                </a:solidFill>
                <a:ea typeface="黑体" pitchFamily="2" charset="-122"/>
              </a:endParaRP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010" y="913"/>
              <a:ext cx="532" cy="277"/>
              <a:chOff x="3541" y="1069"/>
              <a:chExt cx="662" cy="360"/>
            </a:xfrm>
          </p:grpSpPr>
          <p:sp>
            <p:nvSpPr>
              <p:cNvPr id="551949" name="Rectangle 13"/>
              <p:cNvSpPr>
                <a:spLocks noChangeArrowheads="1"/>
              </p:cNvSpPr>
              <p:nvPr/>
            </p:nvSpPr>
            <p:spPr bwMode="auto">
              <a:xfrm>
                <a:off x="3555" y="1099"/>
                <a:ext cx="648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zh-CN" altLang="en-US" sz="2000" b="1">
                    <a:latin typeface="Times New Roman" pitchFamily="18" charset="0"/>
                    <a:ea typeface="宋体" charset="-122"/>
                  </a:rPr>
                  <a:t>开始</a:t>
                </a:r>
                <a:endParaRPr lang="zh-CN" altLang="en-US" sz="2000" b="1">
                  <a:ea typeface="黑体" pitchFamily="2" charset="-122"/>
                </a:endParaRPr>
              </a:p>
            </p:txBody>
          </p:sp>
          <p:sp>
            <p:nvSpPr>
              <p:cNvPr id="551950" name="Freeform 14"/>
              <p:cNvSpPr>
                <a:spLocks/>
              </p:cNvSpPr>
              <p:nvPr/>
            </p:nvSpPr>
            <p:spPr bwMode="auto">
              <a:xfrm>
                <a:off x="3541" y="1069"/>
                <a:ext cx="660" cy="360"/>
              </a:xfrm>
              <a:custGeom>
                <a:avLst/>
                <a:gdLst/>
                <a:ahLst/>
                <a:cxnLst>
                  <a:cxn ang="0">
                    <a:pos x="3333" y="19944"/>
                  </a:cxn>
                  <a:cxn ang="0">
                    <a:pos x="16667" y="19944"/>
                  </a:cxn>
                  <a:cxn ang="0">
                    <a:pos x="17182" y="19889"/>
                  </a:cxn>
                  <a:cxn ang="0">
                    <a:pos x="17697" y="19556"/>
                  </a:cxn>
                  <a:cxn ang="0">
                    <a:pos x="18182" y="18944"/>
                  </a:cxn>
                  <a:cxn ang="0">
                    <a:pos x="18636" y="18111"/>
                  </a:cxn>
                  <a:cxn ang="0">
                    <a:pos x="19000" y="17056"/>
                  </a:cxn>
                  <a:cxn ang="0">
                    <a:pos x="19394" y="15889"/>
                  </a:cxn>
                  <a:cxn ang="0">
                    <a:pos x="19636" y="14556"/>
                  </a:cxn>
                  <a:cxn ang="0">
                    <a:pos x="19818" y="13111"/>
                  </a:cxn>
                  <a:cxn ang="0">
                    <a:pos x="19970" y="11611"/>
                  </a:cxn>
                  <a:cxn ang="0">
                    <a:pos x="19970" y="9944"/>
                  </a:cxn>
                  <a:cxn ang="0">
                    <a:pos x="19970" y="8444"/>
                  </a:cxn>
                  <a:cxn ang="0">
                    <a:pos x="19818" y="6944"/>
                  </a:cxn>
                  <a:cxn ang="0">
                    <a:pos x="19636" y="5444"/>
                  </a:cxn>
                  <a:cxn ang="0">
                    <a:pos x="19394" y="4111"/>
                  </a:cxn>
                  <a:cxn ang="0">
                    <a:pos x="19000" y="2944"/>
                  </a:cxn>
                  <a:cxn ang="0">
                    <a:pos x="18636" y="1889"/>
                  </a:cxn>
                  <a:cxn ang="0">
                    <a:pos x="18182" y="1167"/>
                  </a:cxn>
                  <a:cxn ang="0">
                    <a:pos x="17697" y="556"/>
                  </a:cxn>
                  <a:cxn ang="0">
                    <a:pos x="17182" y="111"/>
                  </a:cxn>
                  <a:cxn ang="0">
                    <a:pos x="16667" y="0"/>
                  </a:cxn>
                  <a:cxn ang="0">
                    <a:pos x="3333" y="0"/>
                  </a:cxn>
                  <a:cxn ang="0">
                    <a:pos x="2818" y="111"/>
                  </a:cxn>
                  <a:cxn ang="0">
                    <a:pos x="2303" y="556"/>
                  </a:cxn>
                  <a:cxn ang="0">
                    <a:pos x="1818" y="1167"/>
                  </a:cxn>
                  <a:cxn ang="0">
                    <a:pos x="1394" y="1889"/>
                  </a:cxn>
                  <a:cxn ang="0">
                    <a:pos x="970" y="2944"/>
                  </a:cxn>
                  <a:cxn ang="0">
                    <a:pos x="636" y="4111"/>
                  </a:cxn>
                  <a:cxn ang="0">
                    <a:pos x="364" y="5444"/>
                  </a:cxn>
                  <a:cxn ang="0">
                    <a:pos x="182" y="6944"/>
                  </a:cxn>
                  <a:cxn ang="0">
                    <a:pos x="61" y="8444"/>
                  </a:cxn>
                  <a:cxn ang="0">
                    <a:pos x="0" y="9944"/>
                  </a:cxn>
                  <a:cxn ang="0">
                    <a:pos x="61" y="11611"/>
                  </a:cxn>
                  <a:cxn ang="0">
                    <a:pos x="182" y="13111"/>
                  </a:cxn>
                  <a:cxn ang="0">
                    <a:pos x="364" y="14556"/>
                  </a:cxn>
                  <a:cxn ang="0">
                    <a:pos x="636" y="15889"/>
                  </a:cxn>
                  <a:cxn ang="0">
                    <a:pos x="970" y="17056"/>
                  </a:cxn>
                  <a:cxn ang="0">
                    <a:pos x="1394" y="18111"/>
                  </a:cxn>
                  <a:cxn ang="0">
                    <a:pos x="1818" y="18944"/>
                  </a:cxn>
                  <a:cxn ang="0">
                    <a:pos x="2303" y="19556"/>
                  </a:cxn>
                  <a:cxn ang="0">
                    <a:pos x="2818" y="19889"/>
                  </a:cxn>
                  <a:cxn ang="0">
                    <a:pos x="3333" y="19944"/>
                  </a:cxn>
                </a:cxnLst>
                <a:rect l="0" t="0" r="r" b="b"/>
                <a:pathLst>
                  <a:path w="20000" h="20000">
                    <a:moveTo>
                      <a:pt x="3333" y="19944"/>
                    </a:moveTo>
                    <a:lnTo>
                      <a:pt x="16667" y="19944"/>
                    </a:lnTo>
                    <a:lnTo>
                      <a:pt x="17182" y="19889"/>
                    </a:lnTo>
                    <a:lnTo>
                      <a:pt x="17697" y="19556"/>
                    </a:lnTo>
                    <a:lnTo>
                      <a:pt x="18182" y="18944"/>
                    </a:lnTo>
                    <a:lnTo>
                      <a:pt x="18636" y="18111"/>
                    </a:lnTo>
                    <a:lnTo>
                      <a:pt x="19000" y="17056"/>
                    </a:lnTo>
                    <a:lnTo>
                      <a:pt x="19394" y="15889"/>
                    </a:lnTo>
                    <a:lnTo>
                      <a:pt x="19636" y="14556"/>
                    </a:lnTo>
                    <a:lnTo>
                      <a:pt x="19818" y="13111"/>
                    </a:lnTo>
                    <a:lnTo>
                      <a:pt x="19970" y="11611"/>
                    </a:lnTo>
                    <a:lnTo>
                      <a:pt x="19970" y="9944"/>
                    </a:lnTo>
                    <a:lnTo>
                      <a:pt x="19970" y="8444"/>
                    </a:lnTo>
                    <a:lnTo>
                      <a:pt x="19818" y="6944"/>
                    </a:lnTo>
                    <a:lnTo>
                      <a:pt x="19636" y="5444"/>
                    </a:lnTo>
                    <a:lnTo>
                      <a:pt x="19394" y="4111"/>
                    </a:lnTo>
                    <a:lnTo>
                      <a:pt x="19000" y="2944"/>
                    </a:lnTo>
                    <a:lnTo>
                      <a:pt x="18636" y="1889"/>
                    </a:lnTo>
                    <a:lnTo>
                      <a:pt x="18182" y="1167"/>
                    </a:lnTo>
                    <a:lnTo>
                      <a:pt x="17697" y="556"/>
                    </a:lnTo>
                    <a:lnTo>
                      <a:pt x="17182" y="111"/>
                    </a:lnTo>
                    <a:lnTo>
                      <a:pt x="16667" y="0"/>
                    </a:lnTo>
                    <a:lnTo>
                      <a:pt x="3333" y="0"/>
                    </a:lnTo>
                    <a:lnTo>
                      <a:pt x="2818" y="111"/>
                    </a:lnTo>
                    <a:lnTo>
                      <a:pt x="2303" y="556"/>
                    </a:lnTo>
                    <a:lnTo>
                      <a:pt x="1818" y="1167"/>
                    </a:lnTo>
                    <a:lnTo>
                      <a:pt x="1394" y="1889"/>
                    </a:lnTo>
                    <a:lnTo>
                      <a:pt x="970" y="2944"/>
                    </a:lnTo>
                    <a:lnTo>
                      <a:pt x="636" y="4111"/>
                    </a:lnTo>
                    <a:lnTo>
                      <a:pt x="364" y="5444"/>
                    </a:lnTo>
                    <a:lnTo>
                      <a:pt x="182" y="6944"/>
                    </a:lnTo>
                    <a:lnTo>
                      <a:pt x="61" y="8444"/>
                    </a:lnTo>
                    <a:lnTo>
                      <a:pt x="0" y="9944"/>
                    </a:lnTo>
                    <a:lnTo>
                      <a:pt x="61" y="11611"/>
                    </a:lnTo>
                    <a:lnTo>
                      <a:pt x="182" y="13111"/>
                    </a:lnTo>
                    <a:lnTo>
                      <a:pt x="364" y="14556"/>
                    </a:lnTo>
                    <a:lnTo>
                      <a:pt x="636" y="15889"/>
                    </a:lnTo>
                    <a:lnTo>
                      <a:pt x="970" y="17056"/>
                    </a:lnTo>
                    <a:lnTo>
                      <a:pt x="1394" y="18111"/>
                    </a:lnTo>
                    <a:lnTo>
                      <a:pt x="1818" y="18944"/>
                    </a:lnTo>
                    <a:lnTo>
                      <a:pt x="2303" y="19556"/>
                    </a:lnTo>
                    <a:lnTo>
                      <a:pt x="2818" y="19889"/>
                    </a:lnTo>
                    <a:lnTo>
                      <a:pt x="3333" y="19944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1951" name="Line 15"/>
            <p:cNvSpPr>
              <a:spLocks noChangeShapeType="1"/>
            </p:cNvSpPr>
            <p:nvPr/>
          </p:nvSpPr>
          <p:spPr bwMode="auto">
            <a:xfrm>
              <a:off x="1277" y="1744"/>
              <a:ext cx="1" cy="2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52" name="Line 16"/>
            <p:cNvSpPr>
              <a:spLocks noChangeShapeType="1"/>
            </p:cNvSpPr>
            <p:nvPr/>
          </p:nvSpPr>
          <p:spPr bwMode="auto">
            <a:xfrm>
              <a:off x="1277" y="1189"/>
              <a:ext cx="1" cy="2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53" y="1993"/>
              <a:ext cx="1540" cy="368"/>
              <a:chOff x="3160" y="2333"/>
              <a:chExt cx="1386" cy="356"/>
            </a:xfrm>
          </p:grpSpPr>
          <p:sp>
            <p:nvSpPr>
              <p:cNvPr id="551954" name="Rectangle 18"/>
              <p:cNvSpPr>
                <a:spLocks noChangeArrowheads="1"/>
              </p:cNvSpPr>
              <p:nvPr/>
            </p:nvSpPr>
            <p:spPr bwMode="auto">
              <a:xfrm>
                <a:off x="3211" y="2357"/>
                <a:ext cx="1260" cy="33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Cache</a:t>
                </a:r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中含</a:t>
                </a: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RA</a:t>
                </a:r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？</a:t>
                </a:r>
                <a:endParaRPr lang="zh-CN" altLang="en-US" sz="2400" b="1">
                  <a:ea typeface="黑体" pitchFamily="2" charset="-122"/>
                </a:endParaRPr>
              </a:p>
            </p:txBody>
          </p:sp>
          <p:sp>
            <p:nvSpPr>
              <p:cNvPr id="551955" name="Freeform 19"/>
              <p:cNvSpPr>
                <a:spLocks/>
              </p:cNvSpPr>
              <p:nvPr/>
            </p:nvSpPr>
            <p:spPr bwMode="auto">
              <a:xfrm>
                <a:off x="3160" y="2333"/>
                <a:ext cx="1386" cy="356"/>
              </a:xfrm>
              <a:custGeom>
                <a:avLst/>
                <a:gdLst/>
                <a:ahLst/>
                <a:cxnLst>
                  <a:cxn ang="0">
                    <a:pos x="3333" y="19944"/>
                  </a:cxn>
                  <a:cxn ang="0">
                    <a:pos x="16652" y="19944"/>
                  </a:cxn>
                  <a:cxn ang="0">
                    <a:pos x="19986" y="10000"/>
                  </a:cxn>
                  <a:cxn ang="0">
                    <a:pos x="16652" y="0"/>
                  </a:cxn>
                  <a:cxn ang="0">
                    <a:pos x="3333" y="0"/>
                  </a:cxn>
                  <a:cxn ang="0">
                    <a:pos x="0" y="10000"/>
                  </a:cxn>
                  <a:cxn ang="0">
                    <a:pos x="3333" y="19944"/>
                  </a:cxn>
                </a:cxnLst>
                <a:rect l="0" t="0" r="r" b="b"/>
                <a:pathLst>
                  <a:path w="20000" h="20000">
                    <a:moveTo>
                      <a:pt x="3333" y="19944"/>
                    </a:moveTo>
                    <a:lnTo>
                      <a:pt x="16652" y="19944"/>
                    </a:lnTo>
                    <a:lnTo>
                      <a:pt x="19986" y="10000"/>
                    </a:lnTo>
                    <a:lnTo>
                      <a:pt x="16652" y="0"/>
                    </a:lnTo>
                    <a:lnTo>
                      <a:pt x="3333" y="0"/>
                    </a:lnTo>
                    <a:lnTo>
                      <a:pt x="0" y="10000"/>
                    </a:lnTo>
                    <a:lnTo>
                      <a:pt x="3333" y="19944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1956" name="Line 20"/>
            <p:cNvSpPr>
              <a:spLocks noChangeShapeType="1"/>
            </p:cNvSpPr>
            <p:nvPr/>
          </p:nvSpPr>
          <p:spPr bwMode="auto">
            <a:xfrm>
              <a:off x="1277" y="2360"/>
              <a:ext cx="1" cy="28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57" name="Line 21"/>
            <p:cNvSpPr>
              <a:spLocks noChangeShapeType="1"/>
            </p:cNvSpPr>
            <p:nvPr/>
          </p:nvSpPr>
          <p:spPr bwMode="auto">
            <a:xfrm>
              <a:off x="2008" y="2174"/>
              <a:ext cx="1554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58" name="Rectangle 22"/>
            <p:cNvSpPr>
              <a:spLocks noChangeArrowheads="1"/>
            </p:cNvSpPr>
            <p:nvPr/>
          </p:nvSpPr>
          <p:spPr bwMode="auto">
            <a:xfrm>
              <a:off x="181" y="2624"/>
              <a:ext cx="2427" cy="30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从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Cache</a:t>
              </a: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读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RA</a:t>
              </a: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的字送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CPU</a:t>
              </a:r>
              <a:endParaRPr lang="en-US" altLang="zh-CN" sz="2400" b="1">
                <a:ea typeface="黑体" pitchFamily="2" charset="-122"/>
              </a:endParaRPr>
            </a:p>
          </p:txBody>
        </p:sp>
        <p:sp>
          <p:nvSpPr>
            <p:cNvPr id="551959" name="Rectangle 23"/>
            <p:cNvSpPr>
              <a:spLocks noChangeArrowheads="1"/>
            </p:cNvSpPr>
            <p:nvPr/>
          </p:nvSpPr>
          <p:spPr bwMode="auto">
            <a:xfrm>
              <a:off x="3572" y="2024"/>
              <a:ext cx="1716" cy="2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从主存读含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RA</a:t>
              </a: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的块</a:t>
              </a:r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51960" name="Line 24"/>
            <p:cNvSpPr>
              <a:spLocks noChangeShapeType="1"/>
            </p:cNvSpPr>
            <p:nvPr/>
          </p:nvSpPr>
          <p:spPr bwMode="auto">
            <a:xfrm>
              <a:off x="4447" y="2319"/>
              <a:ext cx="1" cy="22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61" name="Rectangle 25"/>
            <p:cNvSpPr>
              <a:spLocks noChangeArrowheads="1"/>
            </p:cNvSpPr>
            <p:nvPr/>
          </p:nvSpPr>
          <p:spPr bwMode="auto">
            <a:xfrm>
              <a:off x="3572" y="2536"/>
              <a:ext cx="1716" cy="2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向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CPU</a:t>
              </a: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传送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RA</a:t>
              </a: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的字</a:t>
              </a:r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51962" name="Line 26"/>
            <p:cNvSpPr>
              <a:spLocks noChangeShapeType="1"/>
            </p:cNvSpPr>
            <p:nvPr/>
          </p:nvSpPr>
          <p:spPr bwMode="auto">
            <a:xfrm>
              <a:off x="4447" y="2840"/>
              <a:ext cx="1" cy="34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63" name="Rectangle 27"/>
            <p:cNvSpPr>
              <a:spLocks noChangeArrowheads="1"/>
            </p:cNvSpPr>
            <p:nvPr/>
          </p:nvSpPr>
          <p:spPr bwMode="auto">
            <a:xfrm>
              <a:off x="3153" y="3188"/>
              <a:ext cx="2449" cy="29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向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Cache</a:t>
              </a: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传送含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RA</a:t>
              </a: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的主存块</a:t>
              </a:r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51964" name="Line 28"/>
            <p:cNvSpPr>
              <a:spLocks noChangeShapeType="1"/>
            </p:cNvSpPr>
            <p:nvPr/>
          </p:nvSpPr>
          <p:spPr bwMode="auto">
            <a:xfrm flipH="1">
              <a:off x="1542" y="3339"/>
              <a:ext cx="1589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020" y="3203"/>
              <a:ext cx="530" cy="270"/>
              <a:chOff x="3526" y="3604"/>
              <a:chExt cx="662" cy="360"/>
            </a:xfrm>
          </p:grpSpPr>
          <p:sp>
            <p:nvSpPr>
              <p:cNvPr id="551966" name="Rectangle 30"/>
              <p:cNvSpPr>
                <a:spLocks noChangeArrowheads="1"/>
              </p:cNvSpPr>
              <p:nvPr/>
            </p:nvSpPr>
            <p:spPr bwMode="auto">
              <a:xfrm>
                <a:off x="3540" y="3634"/>
                <a:ext cx="648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zh-CN" altLang="en-US" sz="2000" b="1">
                    <a:ea typeface="宋体" charset="-122"/>
                  </a:rPr>
                  <a:t>结束</a:t>
                </a:r>
              </a:p>
            </p:txBody>
          </p:sp>
          <p:sp>
            <p:nvSpPr>
              <p:cNvPr id="551967" name="Freeform 31"/>
              <p:cNvSpPr>
                <a:spLocks/>
              </p:cNvSpPr>
              <p:nvPr/>
            </p:nvSpPr>
            <p:spPr bwMode="auto">
              <a:xfrm>
                <a:off x="3526" y="3604"/>
                <a:ext cx="660" cy="360"/>
              </a:xfrm>
              <a:custGeom>
                <a:avLst/>
                <a:gdLst/>
                <a:ahLst/>
                <a:cxnLst>
                  <a:cxn ang="0">
                    <a:pos x="3333" y="19944"/>
                  </a:cxn>
                  <a:cxn ang="0">
                    <a:pos x="16667" y="19944"/>
                  </a:cxn>
                  <a:cxn ang="0">
                    <a:pos x="17182" y="19889"/>
                  </a:cxn>
                  <a:cxn ang="0">
                    <a:pos x="17697" y="19556"/>
                  </a:cxn>
                  <a:cxn ang="0">
                    <a:pos x="18182" y="18944"/>
                  </a:cxn>
                  <a:cxn ang="0">
                    <a:pos x="18636" y="18111"/>
                  </a:cxn>
                  <a:cxn ang="0">
                    <a:pos x="19000" y="17056"/>
                  </a:cxn>
                  <a:cxn ang="0">
                    <a:pos x="19394" y="15889"/>
                  </a:cxn>
                  <a:cxn ang="0">
                    <a:pos x="19636" y="14556"/>
                  </a:cxn>
                  <a:cxn ang="0">
                    <a:pos x="19818" y="13111"/>
                  </a:cxn>
                  <a:cxn ang="0">
                    <a:pos x="19970" y="11611"/>
                  </a:cxn>
                  <a:cxn ang="0">
                    <a:pos x="19970" y="9944"/>
                  </a:cxn>
                  <a:cxn ang="0">
                    <a:pos x="19970" y="8444"/>
                  </a:cxn>
                  <a:cxn ang="0">
                    <a:pos x="19818" y="6944"/>
                  </a:cxn>
                  <a:cxn ang="0">
                    <a:pos x="19636" y="5444"/>
                  </a:cxn>
                  <a:cxn ang="0">
                    <a:pos x="19394" y="4111"/>
                  </a:cxn>
                  <a:cxn ang="0">
                    <a:pos x="19000" y="2944"/>
                  </a:cxn>
                  <a:cxn ang="0">
                    <a:pos x="18636" y="1889"/>
                  </a:cxn>
                  <a:cxn ang="0">
                    <a:pos x="18182" y="1167"/>
                  </a:cxn>
                  <a:cxn ang="0">
                    <a:pos x="17697" y="556"/>
                  </a:cxn>
                  <a:cxn ang="0">
                    <a:pos x="17182" y="111"/>
                  </a:cxn>
                  <a:cxn ang="0">
                    <a:pos x="16667" y="0"/>
                  </a:cxn>
                  <a:cxn ang="0">
                    <a:pos x="3333" y="0"/>
                  </a:cxn>
                  <a:cxn ang="0">
                    <a:pos x="2818" y="111"/>
                  </a:cxn>
                  <a:cxn ang="0">
                    <a:pos x="2303" y="556"/>
                  </a:cxn>
                  <a:cxn ang="0">
                    <a:pos x="1818" y="1167"/>
                  </a:cxn>
                  <a:cxn ang="0">
                    <a:pos x="1394" y="1889"/>
                  </a:cxn>
                  <a:cxn ang="0">
                    <a:pos x="970" y="2944"/>
                  </a:cxn>
                  <a:cxn ang="0">
                    <a:pos x="636" y="4111"/>
                  </a:cxn>
                  <a:cxn ang="0">
                    <a:pos x="364" y="5444"/>
                  </a:cxn>
                  <a:cxn ang="0">
                    <a:pos x="182" y="6944"/>
                  </a:cxn>
                  <a:cxn ang="0">
                    <a:pos x="61" y="8444"/>
                  </a:cxn>
                  <a:cxn ang="0">
                    <a:pos x="0" y="9944"/>
                  </a:cxn>
                  <a:cxn ang="0">
                    <a:pos x="61" y="11611"/>
                  </a:cxn>
                  <a:cxn ang="0">
                    <a:pos x="182" y="13111"/>
                  </a:cxn>
                  <a:cxn ang="0">
                    <a:pos x="364" y="14556"/>
                  </a:cxn>
                  <a:cxn ang="0">
                    <a:pos x="636" y="15889"/>
                  </a:cxn>
                  <a:cxn ang="0">
                    <a:pos x="970" y="17056"/>
                  </a:cxn>
                  <a:cxn ang="0">
                    <a:pos x="1394" y="18111"/>
                  </a:cxn>
                  <a:cxn ang="0">
                    <a:pos x="1818" y="18944"/>
                  </a:cxn>
                  <a:cxn ang="0">
                    <a:pos x="2303" y="19556"/>
                  </a:cxn>
                  <a:cxn ang="0">
                    <a:pos x="2818" y="19889"/>
                  </a:cxn>
                  <a:cxn ang="0">
                    <a:pos x="3333" y="19944"/>
                  </a:cxn>
                </a:cxnLst>
                <a:rect l="0" t="0" r="r" b="b"/>
                <a:pathLst>
                  <a:path w="20000" h="20000">
                    <a:moveTo>
                      <a:pt x="3333" y="19944"/>
                    </a:moveTo>
                    <a:lnTo>
                      <a:pt x="16667" y="19944"/>
                    </a:lnTo>
                    <a:lnTo>
                      <a:pt x="17182" y="19889"/>
                    </a:lnTo>
                    <a:lnTo>
                      <a:pt x="17697" y="19556"/>
                    </a:lnTo>
                    <a:lnTo>
                      <a:pt x="18182" y="18944"/>
                    </a:lnTo>
                    <a:lnTo>
                      <a:pt x="18636" y="18111"/>
                    </a:lnTo>
                    <a:lnTo>
                      <a:pt x="19000" y="17056"/>
                    </a:lnTo>
                    <a:lnTo>
                      <a:pt x="19394" y="15889"/>
                    </a:lnTo>
                    <a:lnTo>
                      <a:pt x="19636" y="14556"/>
                    </a:lnTo>
                    <a:lnTo>
                      <a:pt x="19818" y="13111"/>
                    </a:lnTo>
                    <a:lnTo>
                      <a:pt x="19970" y="11611"/>
                    </a:lnTo>
                    <a:lnTo>
                      <a:pt x="19970" y="9944"/>
                    </a:lnTo>
                    <a:lnTo>
                      <a:pt x="19970" y="8444"/>
                    </a:lnTo>
                    <a:lnTo>
                      <a:pt x="19818" y="6944"/>
                    </a:lnTo>
                    <a:lnTo>
                      <a:pt x="19636" y="5444"/>
                    </a:lnTo>
                    <a:lnTo>
                      <a:pt x="19394" y="4111"/>
                    </a:lnTo>
                    <a:lnTo>
                      <a:pt x="19000" y="2944"/>
                    </a:lnTo>
                    <a:lnTo>
                      <a:pt x="18636" y="1889"/>
                    </a:lnTo>
                    <a:lnTo>
                      <a:pt x="18182" y="1167"/>
                    </a:lnTo>
                    <a:lnTo>
                      <a:pt x="17697" y="556"/>
                    </a:lnTo>
                    <a:lnTo>
                      <a:pt x="17182" y="111"/>
                    </a:lnTo>
                    <a:lnTo>
                      <a:pt x="16667" y="0"/>
                    </a:lnTo>
                    <a:lnTo>
                      <a:pt x="3333" y="0"/>
                    </a:lnTo>
                    <a:lnTo>
                      <a:pt x="2818" y="111"/>
                    </a:lnTo>
                    <a:lnTo>
                      <a:pt x="2303" y="556"/>
                    </a:lnTo>
                    <a:lnTo>
                      <a:pt x="1818" y="1167"/>
                    </a:lnTo>
                    <a:lnTo>
                      <a:pt x="1394" y="1889"/>
                    </a:lnTo>
                    <a:lnTo>
                      <a:pt x="970" y="2944"/>
                    </a:lnTo>
                    <a:lnTo>
                      <a:pt x="636" y="4111"/>
                    </a:lnTo>
                    <a:lnTo>
                      <a:pt x="364" y="5444"/>
                    </a:lnTo>
                    <a:lnTo>
                      <a:pt x="182" y="6944"/>
                    </a:lnTo>
                    <a:lnTo>
                      <a:pt x="61" y="8444"/>
                    </a:lnTo>
                    <a:lnTo>
                      <a:pt x="0" y="9944"/>
                    </a:lnTo>
                    <a:lnTo>
                      <a:pt x="61" y="11611"/>
                    </a:lnTo>
                    <a:lnTo>
                      <a:pt x="182" y="13111"/>
                    </a:lnTo>
                    <a:lnTo>
                      <a:pt x="364" y="14556"/>
                    </a:lnTo>
                    <a:lnTo>
                      <a:pt x="636" y="15889"/>
                    </a:lnTo>
                    <a:lnTo>
                      <a:pt x="970" y="17056"/>
                    </a:lnTo>
                    <a:lnTo>
                      <a:pt x="1394" y="18111"/>
                    </a:lnTo>
                    <a:lnTo>
                      <a:pt x="1818" y="18944"/>
                    </a:lnTo>
                    <a:lnTo>
                      <a:pt x="2303" y="19556"/>
                    </a:lnTo>
                    <a:lnTo>
                      <a:pt x="2818" y="19889"/>
                    </a:lnTo>
                    <a:lnTo>
                      <a:pt x="3333" y="19944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1968" name="Line 32"/>
            <p:cNvSpPr>
              <a:spLocks noChangeShapeType="1"/>
            </p:cNvSpPr>
            <p:nvPr/>
          </p:nvSpPr>
          <p:spPr bwMode="auto">
            <a:xfrm>
              <a:off x="1277" y="2924"/>
              <a:ext cx="1" cy="26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高速缓存的结构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主存以字（字节）为寻址单位</a:t>
            </a:r>
          </a:p>
          <a:p>
            <a:r>
              <a:rPr lang="en-US" altLang="zh-CN"/>
              <a:t>Cache</a:t>
            </a:r>
            <a:r>
              <a:rPr lang="zh-CN" altLang="en-US"/>
              <a:t>以行（线</a:t>
            </a:r>
            <a:r>
              <a:rPr lang="en-US" altLang="zh-CN"/>
              <a:t>Line</a:t>
            </a:r>
            <a:r>
              <a:rPr lang="zh-CN" altLang="en-US"/>
              <a:t>，槽</a:t>
            </a:r>
            <a:r>
              <a:rPr lang="en-US" altLang="zh-CN"/>
              <a:t>Slot</a:t>
            </a:r>
            <a:r>
              <a:rPr lang="zh-CN" altLang="en-US"/>
              <a:t>）为寻址单位</a:t>
            </a:r>
          </a:p>
          <a:p>
            <a:r>
              <a:rPr lang="en-US" altLang="zh-CN">
                <a:solidFill>
                  <a:schemeClr val="tx2"/>
                </a:solidFill>
              </a:rPr>
              <a:t>Cache</a:t>
            </a:r>
            <a:r>
              <a:rPr lang="zh-CN" altLang="en-US">
                <a:solidFill>
                  <a:schemeClr val="tx2"/>
                </a:solidFill>
              </a:rPr>
              <a:t>行</a:t>
            </a:r>
            <a:r>
              <a:rPr lang="zh-CN" altLang="en-US"/>
              <a:t>包含</a:t>
            </a:r>
            <a:r>
              <a:rPr lang="en-US" altLang="zh-CN"/>
              <a:t>B</a:t>
            </a:r>
            <a:r>
              <a:rPr lang="zh-CN" altLang="en-US"/>
              <a:t>个主存字，对应一个</a:t>
            </a:r>
            <a:r>
              <a:rPr lang="zh-CN" altLang="en-US">
                <a:solidFill>
                  <a:schemeClr val="tx2"/>
                </a:solidFill>
              </a:rPr>
              <a:t>主存块</a:t>
            </a:r>
          </a:p>
          <a:p>
            <a:r>
              <a:rPr lang="en-US" altLang="zh-CN"/>
              <a:t>Cache</a:t>
            </a:r>
            <a:r>
              <a:rPr lang="zh-CN" altLang="en-US"/>
              <a:t>与主存间的数据传送以数据块为单位</a:t>
            </a:r>
          </a:p>
          <a:p>
            <a:r>
              <a:rPr lang="zh-CN" altLang="en-US"/>
              <a:t>主存划分成</a:t>
            </a:r>
            <a:r>
              <a:rPr lang="en-US" altLang="zh-CN"/>
              <a:t>M</a:t>
            </a:r>
            <a:r>
              <a:rPr lang="zh-CN" altLang="en-US"/>
              <a:t>＝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en-US" altLang="zh-CN"/>
              <a:t>÷B</a:t>
            </a:r>
            <a:r>
              <a:rPr lang="zh-CN" altLang="en-US"/>
              <a:t>个“主存块”</a:t>
            </a:r>
          </a:p>
          <a:p>
            <a:r>
              <a:rPr lang="en-US" altLang="zh-CN"/>
              <a:t>Cache</a:t>
            </a:r>
            <a:r>
              <a:rPr lang="zh-CN" altLang="en-US"/>
              <a:t>具有</a:t>
            </a:r>
            <a:r>
              <a:rPr lang="en-US" altLang="zh-CN"/>
              <a:t>m</a:t>
            </a:r>
            <a:r>
              <a:rPr lang="zh-CN" altLang="en-US"/>
              <a:t>个“</a:t>
            </a:r>
            <a:r>
              <a:rPr lang="en-US" altLang="zh-CN"/>
              <a:t>Cache</a:t>
            </a:r>
            <a:r>
              <a:rPr lang="zh-CN" altLang="en-US"/>
              <a:t>行”</a:t>
            </a:r>
          </a:p>
          <a:p>
            <a:r>
              <a:rPr lang="en-US" altLang="zh-CN"/>
              <a:t>Cache</a:t>
            </a:r>
            <a:r>
              <a:rPr lang="zh-CN" altLang="en-US"/>
              <a:t>由数据存储器和标签存储器组成</a:t>
            </a:r>
          </a:p>
          <a:p>
            <a:pPr lvl="1"/>
            <a:r>
              <a:rPr lang="zh-CN" altLang="en-US">
                <a:solidFill>
                  <a:srgbClr val="00009A"/>
                </a:solidFill>
              </a:rPr>
              <a:t>数据存储器</a:t>
            </a:r>
            <a:r>
              <a:rPr lang="zh-CN" altLang="en-US"/>
              <a:t>：高速缓存主存数据</a:t>
            </a:r>
          </a:p>
          <a:p>
            <a:pPr lvl="1"/>
            <a:r>
              <a:rPr lang="zh-CN" altLang="en-US">
                <a:solidFill>
                  <a:srgbClr val="00009A"/>
                </a:solidFill>
              </a:rPr>
              <a:t>标签存储器</a:t>
            </a:r>
            <a:r>
              <a:rPr lang="zh-CN" altLang="en-US"/>
              <a:t>：保存数据所在主存的地址信息</a:t>
            </a:r>
          </a:p>
        </p:txBody>
      </p:sp>
      <p:sp>
        <p:nvSpPr>
          <p:cNvPr id="504861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高速缓存</a:t>
            </a:r>
            <a:r>
              <a:rPr lang="en-US" altLang="zh-CN"/>
              <a:t>Cache</a:t>
            </a:r>
            <a:r>
              <a:rPr lang="zh-CN" altLang="en-US"/>
              <a:t>和主存的组成结构</a:t>
            </a:r>
          </a:p>
        </p:txBody>
      </p:sp>
      <p:sp>
        <p:nvSpPr>
          <p:cNvPr id="552966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52993" name="Picture 33" descr="fig0612"/>
          <p:cNvPicPr>
            <a:picLocks noChangeAspect="1" noChangeArrowheads="1"/>
          </p:cNvPicPr>
          <p:nvPr/>
        </p:nvPicPr>
        <p:blipFill>
          <a:blip r:embed="rId2"/>
          <a:srcRect r="52321"/>
          <a:stretch>
            <a:fillRect/>
          </a:stretch>
        </p:blipFill>
        <p:spPr bwMode="auto">
          <a:xfrm>
            <a:off x="452398" y="1214422"/>
            <a:ext cx="5272254" cy="4976826"/>
          </a:xfrm>
          <a:prstGeom prst="rect">
            <a:avLst/>
          </a:prstGeom>
          <a:noFill/>
        </p:spPr>
      </p:pic>
      <p:pic>
        <p:nvPicPr>
          <p:cNvPr id="552994" name="Picture 34" descr="fig0612"/>
          <p:cNvPicPr>
            <a:picLocks noChangeAspect="1" noChangeArrowheads="1"/>
          </p:cNvPicPr>
          <p:nvPr/>
        </p:nvPicPr>
        <p:blipFill>
          <a:blip r:embed="rId2"/>
          <a:srcRect l="66336"/>
          <a:stretch>
            <a:fillRect/>
          </a:stretch>
        </p:blipFill>
        <p:spPr bwMode="auto">
          <a:xfrm>
            <a:off x="6265333" y="1428736"/>
            <a:ext cx="5094831" cy="4972064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高速缓存的容量和行大小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高速缓存性能的主要指标是命中率（</a:t>
            </a:r>
            <a:r>
              <a:rPr lang="en-US" altLang="zh-CN" sz="2800"/>
              <a:t>Hit rate</a:t>
            </a:r>
            <a:r>
              <a:rPr lang="zh-CN" altLang="en-US" sz="2800"/>
              <a:t>）</a:t>
            </a:r>
          </a:p>
          <a:p>
            <a:r>
              <a:rPr lang="zh-CN" altLang="en-US" sz="2800">
                <a:solidFill>
                  <a:srgbClr val="00009A"/>
                </a:solidFill>
              </a:rPr>
              <a:t>命中率（</a:t>
            </a:r>
            <a:r>
              <a:rPr lang="en-US" altLang="zh-CN" sz="2800">
                <a:solidFill>
                  <a:srgbClr val="00009A"/>
                </a:solidFill>
              </a:rPr>
              <a:t>Hit Rate</a:t>
            </a:r>
            <a:r>
              <a:rPr lang="zh-CN" altLang="en-US" sz="2800">
                <a:solidFill>
                  <a:srgbClr val="00009A"/>
                </a:solidFill>
              </a:rPr>
              <a:t>）</a:t>
            </a:r>
            <a:r>
              <a:rPr lang="zh-CN" altLang="en-US" sz="2800"/>
              <a:t>：高速命中的概率</a:t>
            </a:r>
          </a:p>
          <a:p>
            <a:r>
              <a:rPr lang="zh-CN" altLang="en-US" sz="2800"/>
              <a:t>对于高速缓存容量</a:t>
            </a:r>
          </a:p>
          <a:p>
            <a:pPr lvl="1"/>
            <a:r>
              <a:rPr lang="zh-CN" altLang="en-US" sz="2400"/>
              <a:t>希望它足够大，使存取时间接近高速缓存</a:t>
            </a:r>
          </a:p>
          <a:p>
            <a:pPr lvl="1"/>
            <a:r>
              <a:rPr lang="zh-CN" altLang="en-US" sz="2400"/>
              <a:t>希望它尽量小，使单位成本接近主存</a:t>
            </a:r>
          </a:p>
          <a:p>
            <a:pPr lvl="1"/>
            <a:r>
              <a:rPr lang="zh-CN" altLang="en-US" sz="2400"/>
              <a:t>受可用的芯片面积限制</a:t>
            </a:r>
          </a:p>
          <a:p>
            <a:pPr lvl="1"/>
            <a:r>
              <a:rPr lang="zh-CN" altLang="en-US" sz="2400"/>
              <a:t>同时还和运行的程序有关</a:t>
            </a:r>
          </a:p>
          <a:p>
            <a:r>
              <a:rPr lang="zh-CN" altLang="en-US" sz="2800"/>
              <a:t>对于</a:t>
            </a:r>
            <a:r>
              <a:rPr lang="en-US" altLang="zh-CN" sz="2800"/>
              <a:t>Cache</a:t>
            </a:r>
            <a:r>
              <a:rPr lang="zh-CN" altLang="en-US" sz="2800"/>
              <a:t>行大小</a:t>
            </a:r>
          </a:p>
          <a:p>
            <a:pPr lvl="1"/>
            <a:r>
              <a:rPr lang="zh-CN" altLang="en-US" sz="2400"/>
              <a:t>从很小增大，命中率开始会有提高</a:t>
            </a:r>
          </a:p>
          <a:p>
            <a:pPr lvl="1"/>
            <a:r>
              <a:rPr lang="zh-CN" altLang="en-US" sz="2400"/>
              <a:t>进一步增大，命中率可能反而减小</a:t>
            </a:r>
          </a:p>
        </p:txBody>
      </p:sp>
      <p:sp>
        <p:nvSpPr>
          <p:cNvPr id="505860" name="WordArt 4"/>
          <p:cNvSpPr>
            <a:spLocks noChangeArrowheads="1" noChangeShapeType="1" noTextEdit="1"/>
          </p:cNvSpPr>
          <p:nvPr/>
        </p:nvSpPr>
        <p:spPr bwMode="auto">
          <a:xfrm>
            <a:off x="8737600" y="5181600"/>
            <a:ext cx="2540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最优？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高速缓存的数量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单级与多级</a:t>
            </a:r>
            <a:r>
              <a:rPr lang="en-US" altLang="zh-CN"/>
              <a:t>Cache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片上高速缓存（</a:t>
            </a:r>
            <a:r>
              <a:rPr lang="en-US" altLang="zh-CN"/>
              <a:t>On-chip Cache</a:t>
            </a:r>
            <a:r>
              <a:rPr lang="zh-CN" altLang="en-US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级高速缓存（</a:t>
            </a:r>
            <a:r>
              <a:rPr lang="en-US" altLang="zh-CN"/>
              <a:t>L1 Cache</a:t>
            </a:r>
            <a:r>
              <a:rPr lang="zh-CN" altLang="en-US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级高速缓存（</a:t>
            </a:r>
            <a:r>
              <a:rPr lang="en-US" altLang="zh-CN"/>
              <a:t>L2 Cache</a:t>
            </a:r>
            <a:r>
              <a:rPr lang="zh-CN" altLang="en-US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级高速缓存（</a:t>
            </a:r>
            <a:r>
              <a:rPr lang="en-US" altLang="zh-CN"/>
              <a:t>L3 Cache</a:t>
            </a:r>
            <a:r>
              <a:rPr lang="zh-CN" altLang="en-US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/>
              <a:t>统一与分离</a:t>
            </a:r>
            <a:r>
              <a:rPr lang="en-US" altLang="zh-CN"/>
              <a:t>Cache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统一（</a:t>
            </a:r>
            <a:r>
              <a:rPr lang="en-US" altLang="zh-CN"/>
              <a:t>Unified</a:t>
            </a:r>
            <a:r>
              <a:rPr lang="zh-CN" altLang="en-US"/>
              <a:t>）</a:t>
            </a:r>
            <a:r>
              <a:rPr lang="en-US" altLang="zh-CN"/>
              <a:t>Cache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单个高速缓存既用于高速缓冲保存指令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也用于保存数据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分离（</a:t>
            </a:r>
            <a:r>
              <a:rPr lang="en-US" altLang="zh-CN"/>
              <a:t>Split</a:t>
            </a:r>
            <a:r>
              <a:rPr lang="zh-CN" altLang="en-US"/>
              <a:t>）</a:t>
            </a:r>
            <a:r>
              <a:rPr lang="en-US" altLang="zh-CN"/>
              <a:t>Cache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一个专用于缓冲指令（</a:t>
            </a:r>
            <a:r>
              <a:rPr lang="en-US" altLang="zh-CN"/>
              <a:t>I-Cache</a:t>
            </a:r>
            <a:r>
              <a:rPr lang="zh-CN" altLang="en-US"/>
              <a:t>）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一个专用于缓冲数据（</a:t>
            </a:r>
            <a:r>
              <a:rPr lang="en-US" altLang="zh-CN"/>
              <a:t>D-Cache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6.1.2 </a:t>
            </a:r>
            <a:r>
              <a:rPr lang="zh-CN" altLang="en-US"/>
              <a:t>层次结构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寄存器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处理器内部的存储单元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9A"/>
                </a:solidFill>
              </a:rPr>
              <a:t>高速缓存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009A"/>
                </a:solidFill>
              </a:rPr>
              <a:t>Cache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完全用硬件实现主存储器的速度提高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主存储器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存放当前运行程序和数据，采用半导体存储器构成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辅助存储器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采用磁</a:t>
            </a:r>
            <a:r>
              <a:rPr lang="zh-CN" altLang="en-US" dirty="0"/>
              <a:t>记录或光记录方式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以磁</a:t>
            </a:r>
            <a:r>
              <a:rPr lang="zh-CN" altLang="en-US" dirty="0"/>
              <a:t>盘或光盘形式存放可读可写或只读内容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以外设方式连接和访问</a:t>
            </a:r>
          </a:p>
        </p:txBody>
      </p:sp>
      <p:sp>
        <p:nvSpPr>
          <p:cNvPr id="472093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6.3.2 </a:t>
            </a:r>
            <a:r>
              <a:rPr lang="zh-CN" altLang="en-US"/>
              <a:t>地址映射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通过地址映象</a:t>
            </a:r>
            <a:r>
              <a:rPr lang="en-US" altLang="zh-CN"/>
              <a:t>(mapping)</a:t>
            </a:r>
            <a:r>
              <a:rPr lang="zh-CN" altLang="en-US"/>
              <a:t>的方法确定主存块与</a:t>
            </a:r>
            <a:r>
              <a:rPr lang="en-US" altLang="zh-CN"/>
              <a:t>Cache</a:t>
            </a:r>
            <a:r>
              <a:rPr lang="zh-CN" altLang="en-US"/>
              <a:t>行之间的对应关系，确定一个主存块应该存放到哪个</a:t>
            </a:r>
            <a:r>
              <a:rPr lang="en-US" altLang="zh-CN"/>
              <a:t>Cache</a:t>
            </a:r>
            <a:r>
              <a:rPr lang="zh-CN" altLang="en-US"/>
              <a:t>行中</a:t>
            </a:r>
          </a:p>
          <a:p>
            <a:r>
              <a:rPr lang="zh-CN" altLang="en-US">
                <a:solidFill>
                  <a:schemeClr val="tx2"/>
                </a:solidFill>
              </a:rPr>
              <a:t>直接映象</a:t>
            </a:r>
            <a:r>
              <a:rPr lang="en-US" altLang="zh-CN"/>
              <a:t>(direct mapping)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	将一个主存块存储到唯一的一个</a:t>
            </a:r>
            <a:r>
              <a:rPr lang="en-US" altLang="zh-CN"/>
              <a:t>Cache</a:t>
            </a:r>
            <a:r>
              <a:rPr lang="zh-CN" altLang="en-US"/>
              <a:t>行</a:t>
            </a:r>
          </a:p>
          <a:p>
            <a:r>
              <a:rPr lang="zh-CN" altLang="en-US">
                <a:solidFill>
                  <a:schemeClr val="tx2"/>
                </a:solidFill>
              </a:rPr>
              <a:t>全相联映象</a:t>
            </a:r>
            <a:r>
              <a:rPr lang="en-US" altLang="zh-CN"/>
              <a:t>(fully associative mapping)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	可以将一个主存块存储到任意一个</a:t>
            </a:r>
            <a:r>
              <a:rPr lang="en-US" altLang="zh-CN"/>
              <a:t>Cache</a:t>
            </a:r>
            <a:r>
              <a:rPr lang="zh-CN" altLang="en-US"/>
              <a:t>行</a:t>
            </a:r>
          </a:p>
          <a:p>
            <a:r>
              <a:rPr lang="zh-CN" altLang="en-US">
                <a:solidFill>
                  <a:schemeClr val="tx2"/>
                </a:solidFill>
              </a:rPr>
              <a:t>组相联映象</a:t>
            </a:r>
            <a:r>
              <a:rPr lang="en-US" altLang="zh-CN"/>
              <a:t>(set associative mapping)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	可以将一个主存块存储到唯一的一个</a:t>
            </a:r>
            <a:r>
              <a:rPr lang="en-US" altLang="zh-CN"/>
              <a:t>Cache</a:t>
            </a:r>
            <a:r>
              <a:rPr lang="zh-CN" altLang="en-US"/>
              <a:t>组的任意一个行</a:t>
            </a: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3095604" y="5857892"/>
            <a:ext cx="6115777" cy="492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直接映象、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2/4/8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路组相联映象使用较多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直接映射（</a:t>
            </a:r>
            <a:r>
              <a:rPr lang="en-US" altLang="zh-CN"/>
              <a:t>Direct Mapping</a:t>
            </a:r>
            <a:r>
              <a:rPr lang="zh-CN" altLang="en-US"/>
              <a:t>）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95386"/>
            <a:ext cx="110744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800" dirty="0"/>
              <a:t>将每个主存块固定地映射到某个</a:t>
            </a:r>
            <a:r>
              <a:rPr lang="en-US" altLang="zh-CN" sz="2800" dirty="0"/>
              <a:t>Cache</a:t>
            </a:r>
            <a:r>
              <a:rPr lang="zh-CN" altLang="en-US" sz="2800" dirty="0"/>
              <a:t>行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dirty="0"/>
              <a:t>	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</a:t>
            </a:r>
            <a:r>
              <a:rPr lang="en-US" altLang="zh-CN" sz="2800" dirty="0"/>
              <a:t>Cache</a:t>
            </a:r>
            <a:r>
              <a:rPr lang="zh-CN" altLang="en-US" sz="2800" dirty="0"/>
              <a:t>行只能存储所有主存页的第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个主存块</a:t>
            </a:r>
          </a:p>
          <a:p>
            <a:pPr>
              <a:lnSpc>
                <a:spcPct val="95000"/>
              </a:lnSpc>
            </a:pPr>
            <a:r>
              <a:rPr lang="zh-CN" altLang="en-US" sz="2800" dirty="0"/>
              <a:t>硬件简单、易于实现，会发生冲突、利用率较低</a:t>
            </a:r>
          </a:p>
          <a:p>
            <a:pPr>
              <a:lnSpc>
                <a:spcPct val="95000"/>
              </a:lnSpc>
            </a:pPr>
            <a:r>
              <a:rPr lang="zh-CN" altLang="en-US" sz="2800" dirty="0"/>
              <a:t>高速缓存容量</a:t>
            </a:r>
            <a:r>
              <a:rPr lang="en-US" altLang="zh-CN" sz="2800" dirty="0"/>
              <a:t>m</a:t>
            </a:r>
            <a:r>
              <a:rPr lang="zh-CN" altLang="en-US" sz="2800" dirty="0"/>
              <a:t>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</a:t>
            </a:r>
            <a:r>
              <a:rPr lang="zh-CN" altLang="en-US" sz="2800" dirty="0"/>
              <a:t>行＝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s+w</a:t>
            </a:r>
            <a:r>
              <a:rPr lang="zh-CN" altLang="en-US" sz="2800" dirty="0"/>
              <a:t>字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 dirty="0"/>
              <a:t>	Cache</a:t>
            </a:r>
            <a:r>
              <a:rPr lang="zh-CN" altLang="en-US" sz="2800" dirty="0"/>
              <a:t>行＝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w</a:t>
            </a:r>
            <a:r>
              <a:rPr lang="zh-CN" altLang="en-US" sz="2800" dirty="0"/>
              <a:t>个字，具有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</a:t>
            </a:r>
            <a:r>
              <a:rPr lang="zh-CN" altLang="en-US" sz="2800" dirty="0"/>
              <a:t>行</a:t>
            </a:r>
          </a:p>
          <a:p>
            <a:pPr>
              <a:lnSpc>
                <a:spcPct val="95000"/>
              </a:lnSpc>
            </a:pPr>
            <a:r>
              <a:rPr lang="zh-CN" altLang="en-US" sz="2800" dirty="0"/>
              <a:t>主存容量</a:t>
            </a:r>
            <a:r>
              <a:rPr lang="en-US" altLang="zh-CN" sz="2800" dirty="0"/>
              <a:t>M</a:t>
            </a:r>
            <a:r>
              <a:rPr lang="zh-CN" altLang="en-US" sz="2800" dirty="0"/>
              <a:t>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字＝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n-w</a:t>
            </a:r>
            <a:r>
              <a:rPr lang="zh-CN" altLang="en-US" sz="2800" dirty="0"/>
              <a:t>主存块＝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t</a:t>
            </a:r>
            <a:r>
              <a:rPr lang="zh-CN" altLang="en-US" sz="2800" dirty="0"/>
              <a:t>个主存页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dirty="0"/>
              <a:t>	每个主存页的容量＝高速缓存容量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s+w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n</a:t>
            </a:r>
            <a:r>
              <a:rPr lang="zh-CN" altLang="en-US" sz="2800" dirty="0"/>
              <a:t>位主存地址由</a:t>
            </a:r>
            <a:r>
              <a:rPr lang="en-US" altLang="zh-CN" sz="2800" dirty="0"/>
              <a:t>3</a:t>
            </a:r>
            <a:r>
              <a:rPr lang="zh-CN" altLang="en-US" sz="2800" dirty="0"/>
              <a:t>个部分组成：</a:t>
            </a:r>
            <a:r>
              <a:rPr lang="en-US" altLang="zh-CN" sz="2800" dirty="0"/>
              <a:t>n</a:t>
            </a:r>
            <a:r>
              <a:rPr lang="zh-CN" altLang="en-US" sz="2800" dirty="0"/>
              <a:t>＝</a:t>
            </a:r>
            <a:r>
              <a:rPr lang="en-US" altLang="zh-CN" sz="2800" dirty="0"/>
              <a:t>t</a:t>
            </a:r>
            <a:r>
              <a:rPr lang="zh-CN" altLang="en-US" sz="2800" dirty="0"/>
              <a:t>＋</a:t>
            </a:r>
            <a:r>
              <a:rPr lang="en-US" altLang="zh-CN" sz="2800" dirty="0"/>
              <a:t>s</a:t>
            </a:r>
            <a:r>
              <a:rPr lang="zh-CN" altLang="en-US" sz="2800" dirty="0"/>
              <a:t>＋</a:t>
            </a:r>
            <a:r>
              <a:rPr lang="en-US" altLang="zh-CN" sz="2800" dirty="0"/>
              <a:t>w</a:t>
            </a:r>
          </a:p>
          <a:p>
            <a:pPr lvl="1">
              <a:lnSpc>
                <a:spcPct val="95000"/>
              </a:lnSpc>
            </a:pPr>
            <a:r>
              <a:rPr lang="zh-CN" altLang="en-US" sz="2400" dirty="0"/>
              <a:t>高</a:t>
            </a:r>
            <a:r>
              <a:rPr lang="en-US" altLang="zh-CN" sz="2400" dirty="0"/>
              <a:t>t</a:t>
            </a:r>
            <a:r>
              <a:rPr lang="zh-CN" altLang="en-US" sz="2400" dirty="0"/>
              <a:t>位作标签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s</a:t>
            </a:r>
            <a:r>
              <a:rPr lang="zh-CN" altLang="en-US" sz="2400" dirty="0"/>
              <a:t>位地址作为索引</a:t>
            </a:r>
          </a:p>
          <a:p>
            <a:pPr lvl="1">
              <a:lnSpc>
                <a:spcPct val="95000"/>
              </a:lnSpc>
            </a:pPr>
            <a:r>
              <a:rPr lang="zh-CN" altLang="en-US" sz="2400" dirty="0"/>
              <a:t>最低</a:t>
            </a:r>
            <a:r>
              <a:rPr lang="en-US" altLang="zh-CN" sz="2400" dirty="0"/>
              <a:t>w</a:t>
            </a:r>
            <a:r>
              <a:rPr lang="zh-CN" altLang="en-US" sz="2400" dirty="0"/>
              <a:t>位区别字</a:t>
            </a:r>
          </a:p>
          <a:p>
            <a:pPr>
              <a:lnSpc>
                <a:spcPct val="95000"/>
              </a:lnSpc>
            </a:pPr>
            <a:r>
              <a:rPr lang="zh-CN" altLang="en-US" sz="2800" dirty="0"/>
              <a:t>比较</a:t>
            </a:r>
            <a:r>
              <a:rPr lang="en-US" altLang="zh-CN" sz="2800" dirty="0"/>
              <a:t>s</a:t>
            </a:r>
            <a:r>
              <a:rPr lang="zh-CN" altLang="en-US" sz="2800" dirty="0"/>
              <a:t>索引的一个标签存储器内容，说明是否命中</a:t>
            </a:r>
          </a:p>
        </p:txBody>
      </p:sp>
      <p:sp>
        <p:nvSpPr>
          <p:cNvPr id="5089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7536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组成图</a:t>
            </a:r>
          </a:p>
        </p:txBody>
      </p:sp>
      <p:sp>
        <p:nvSpPr>
          <p:cNvPr id="50893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示例图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直接映射的组成</a:t>
            </a:r>
          </a:p>
        </p:txBody>
      </p:sp>
      <p:sp>
        <p:nvSpPr>
          <p:cNvPr id="555014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55017" name="Picture 9" descr="fig06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0" y="1049837"/>
            <a:ext cx="11168098" cy="5165245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直接映射的示例</a:t>
            </a:r>
          </a:p>
        </p:txBody>
      </p:sp>
      <p:sp>
        <p:nvSpPr>
          <p:cNvPr id="556038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56039" name="Picture 7" descr="fig06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638" y="1047170"/>
            <a:ext cx="11258840" cy="523935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88882"/>
            <a:ext cx="11283949" cy="839788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全相关映射（</a:t>
            </a:r>
            <a:r>
              <a:rPr lang="en-US" altLang="zh-CN" sz="3600" dirty="0"/>
              <a:t>Full Associative Mapping</a:t>
            </a:r>
            <a:r>
              <a:rPr lang="zh-CN" altLang="en-US" dirty="0"/>
              <a:t>）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60453"/>
            <a:ext cx="9825070" cy="4111621"/>
          </a:xfrm>
        </p:spPr>
        <p:txBody>
          <a:bodyPr/>
          <a:lstStyle/>
          <a:p>
            <a:r>
              <a:rPr lang="zh-CN" altLang="en-US" dirty="0"/>
              <a:t>将一个主存块存储到任意一个</a:t>
            </a:r>
            <a:r>
              <a:rPr lang="en-US" altLang="zh-CN" dirty="0"/>
              <a:t>Cache</a:t>
            </a:r>
            <a:r>
              <a:rPr lang="zh-CN" altLang="en-US" dirty="0"/>
              <a:t>行</a:t>
            </a:r>
          </a:p>
          <a:p>
            <a:r>
              <a:rPr lang="zh-CN" altLang="en-US" dirty="0"/>
              <a:t>使用灵活、利用率高，但实现电路比较复杂</a:t>
            </a:r>
          </a:p>
          <a:p>
            <a:r>
              <a:rPr lang="zh-CN" altLang="en-US" dirty="0"/>
              <a:t>高速缓存容量</a:t>
            </a:r>
            <a:r>
              <a:rPr lang="en-US" altLang="zh-CN" dirty="0"/>
              <a:t>m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en-US" altLang="zh-CN" baseline="30000" dirty="0"/>
              <a:t>s</a:t>
            </a:r>
            <a:r>
              <a:rPr lang="zh-CN" altLang="en-US" dirty="0"/>
              <a:t>行＝</a:t>
            </a:r>
            <a:r>
              <a:rPr lang="en-US" altLang="zh-CN" dirty="0"/>
              <a:t>2</a:t>
            </a:r>
            <a:r>
              <a:rPr lang="en-US" altLang="zh-CN" baseline="30000" dirty="0"/>
              <a:t>s+w</a:t>
            </a:r>
            <a:r>
              <a:rPr lang="zh-CN" altLang="en-US" dirty="0"/>
              <a:t>字</a:t>
            </a:r>
            <a:r>
              <a:rPr lang="en-US" altLang="zh-CN" dirty="0"/>
              <a:t>	</a:t>
            </a:r>
            <a:endParaRPr lang="zh-CN" altLang="en-US" dirty="0"/>
          </a:p>
          <a:p>
            <a:r>
              <a:rPr lang="zh-CN" altLang="en-US" dirty="0"/>
              <a:t>主存容量</a:t>
            </a:r>
            <a:r>
              <a:rPr lang="en-US" altLang="zh-CN" dirty="0"/>
              <a:t>M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字＝</a:t>
            </a:r>
            <a:r>
              <a:rPr lang="en-US" altLang="zh-CN" dirty="0"/>
              <a:t>2</a:t>
            </a:r>
            <a:r>
              <a:rPr lang="en-US" altLang="zh-CN" baseline="30000" dirty="0"/>
              <a:t>n-w</a:t>
            </a:r>
            <a:r>
              <a:rPr lang="zh-CN" altLang="en-US" dirty="0"/>
              <a:t>主存块</a:t>
            </a:r>
            <a:endParaRPr lang="en-US" altLang="zh-CN" baseline="30000" dirty="0"/>
          </a:p>
          <a:p>
            <a:r>
              <a:rPr lang="zh-CN" altLang="en-US" dirty="0"/>
              <a:t>标签存储器保存完整的</a:t>
            </a:r>
            <a:r>
              <a:rPr lang="zh-CN" altLang="en-US" dirty="0">
                <a:solidFill>
                  <a:schemeClr val="tx2"/>
                </a:solidFill>
              </a:rPr>
              <a:t>主存块地址</a:t>
            </a:r>
            <a:r>
              <a:rPr lang="zh-CN" altLang="en-US" dirty="0"/>
              <a:t>：</a:t>
            </a:r>
            <a:r>
              <a:rPr lang="en-US" altLang="zh-CN" dirty="0"/>
              <a:t>t</a:t>
            </a:r>
            <a:r>
              <a:rPr lang="zh-CN" altLang="en-US" dirty="0"/>
              <a:t>＝</a:t>
            </a:r>
            <a:r>
              <a:rPr lang="en-US" altLang="zh-CN" dirty="0"/>
              <a:t>n-w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位主存地址由</a:t>
            </a:r>
            <a:r>
              <a:rPr lang="en-US" altLang="zh-CN" dirty="0"/>
              <a:t>2</a:t>
            </a:r>
            <a:r>
              <a:rPr lang="zh-CN" altLang="en-US" dirty="0"/>
              <a:t>个部分组成：</a:t>
            </a:r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t</a:t>
            </a:r>
            <a:r>
              <a:rPr lang="zh-CN" altLang="en-US" dirty="0"/>
              <a:t>＋</a:t>
            </a:r>
            <a:r>
              <a:rPr lang="en-US" altLang="zh-CN" dirty="0"/>
              <a:t>w</a:t>
            </a:r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t</a:t>
            </a:r>
            <a:r>
              <a:rPr lang="zh-CN" altLang="en-US" dirty="0"/>
              <a:t>位作标签</a:t>
            </a:r>
          </a:p>
          <a:p>
            <a:pPr lvl="1"/>
            <a:r>
              <a:rPr lang="zh-CN" altLang="en-US" dirty="0"/>
              <a:t>最低</a:t>
            </a:r>
            <a:r>
              <a:rPr lang="en-US" altLang="zh-CN" dirty="0"/>
              <a:t>w</a:t>
            </a:r>
            <a:r>
              <a:rPr lang="zh-CN" altLang="en-US" dirty="0"/>
              <a:t>位区别字</a:t>
            </a:r>
          </a:p>
          <a:p>
            <a:r>
              <a:rPr lang="zh-CN" altLang="en-US" dirty="0"/>
              <a:t>高速缓存控制逻辑必须比较全部标签存储器的内容，才能确定是否命中</a:t>
            </a:r>
          </a:p>
        </p:txBody>
      </p:sp>
      <p:sp>
        <p:nvSpPr>
          <p:cNvPr id="5099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7536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组成图</a:t>
            </a:r>
          </a:p>
        </p:txBody>
      </p:sp>
      <p:sp>
        <p:nvSpPr>
          <p:cNvPr id="50995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示例图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全相关映射的组成</a:t>
            </a:r>
          </a:p>
        </p:txBody>
      </p:sp>
      <p:sp>
        <p:nvSpPr>
          <p:cNvPr id="557062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57063" name="Picture 7" descr="fig06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8" y="1071546"/>
            <a:ext cx="11025222" cy="5099165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全相关映射的示例</a:t>
            </a:r>
          </a:p>
        </p:txBody>
      </p:sp>
      <p:sp>
        <p:nvSpPr>
          <p:cNvPr id="558086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58087" name="Picture 7" descr="fig06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6" y="1000108"/>
            <a:ext cx="11066498" cy="5257759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组相关映射（</a:t>
            </a:r>
            <a:r>
              <a:rPr lang="en-US" altLang="zh-CN" sz="3600" dirty="0"/>
              <a:t>Set Associative Mapping</a:t>
            </a:r>
            <a:r>
              <a:rPr lang="zh-CN" altLang="en-US" dirty="0"/>
              <a:t>）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将多个</a:t>
            </a:r>
            <a:r>
              <a:rPr lang="en-US" altLang="zh-CN" sz="2800"/>
              <a:t>Cache</a:t>
            </a:r>
            <a:r>
              <a:rPr lang="zh-CN" altLang="en-US" sz="2800"/>
              <a:t>行作为一个组（</a:t>
            </a:r>
            <a:r>
              <a:rPr lang="en-US" altLang="zh-CN" sz="2800"/>
              <a:t>Set</a:t>
            </a:r>
            <a:r>
              <a:rPr lang="zh-CN" altLang="en-US" sz="2800"/>
              <a:t>），组内各个</a:t>
            </a:r>
            <a:r>
              <a:rPr lang="en-US" altLang="zh-CN" sz="2800"/>
              <a:t>Cache</a:t>
            </a:r>
            <a:r>
              <a:rPr lang="zh-CN" altLang="en-US" sz="2800"/>
              <a:t>行采用全相关映射，各个组间采用直接映射</a:t>
            </a:r>
          </a:p>
          <a:p>
            <a:r>
              <a:rPr lang="zh-CN" altLang="en-US" sz="2800"/>
              <a:t>取直接映射的简单和全相关映射的灵活，而克服两者的不足</a:t>
            </a:r>
          </a:p>
          <a:p>
            <a:r>
              <a:rPr lang="zh-CN" altLang="en-US" sz="2800"/>
              <a:t>所有组中同位置</a:t>
            </a:r>
            <a:r>
              <a:rPr lang="en-US" altLang="zh-CN" sz="2800"/>
              <a:t>Cache</a:t>
            </a:r>
            <a:r>
              <a:rPr lang="zh-CN" altLang="en-US" sz="2800"/>
              <a:t>行称为一路（</a:t>
            </a:r>
            <a:r>
              <a:rPr lang="en-US" altLang="zh-CN" sz="2800"/>
              <a:t>Way</a:t>
            </a:r>
            <a:r>
              <a:rPr lang="zh-CN" altLang="en-US" sz="2800"/>
              <a:t>）</a:t>
            </a:r>
          </a:p>
          <a:p>
            <a:r>
              <a:rPr lang="zh-CN" altLang="en-US" sz="2800"/>
              <a:t>通常采用</a:t>
            </a: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8</a:t>
            </a:r>
            <a:r>
              <a:rPr lang="zh-CN" altLang="en-US" sz="2800"/>
              <a:t>或</a:t>
            </a:r>
            <a:r>
              <a:rPr lang="en-US" altLang="zh-CN" sz="2800"/>
              <a:t>16</a:t>
            </a:r>
            <a:r>
              <a:rPr lang="zh-CN" altLang="en-US" sz="2800"/>
              <a:t>个为一组 ，分别被称为</a:t>
            </a:r>
            <a:r>
              <a:rPr lang="en-US" altLang="zh-CN" sz="2800"/>
              <a:t>2</a:t>
            </a:r>
            <a:r>
              <a:rPr lang="zh-CN" altLang="en-US" sz="2800"/>
              <a:t>路、</a:t>
            </a:r>
            <a:r>
              <a:rPr lang="en-US" altLang="zh-CN" sz="2800"/>
              <a:t>4</a:t>
            </a:r>
            <a:r>
              <a:rPr lang="zh-CN" altLang="en-US" sz="2800"/>
              <a:t>路、</a:t>
            </a:r>
            <a:r>
              <a:rPr lang="en-US" altLang="zh-CN" sz="2800"/>
              <a:t>8</a:t>
            </a:r>
            <a:r>
              <a:rPr lang="zh-CN" altLang="en-US" sz="2800"/>
              <a:t>路或</a:t>
            </a:r>
            <a:r>
              <a:rPr lang="en-US" altLang="zh-CN" sz="2800"/>
              <a:t>16</a:t>
            </a:r>
            <a:r>
              <a:rPr lang="zh-CN" altLang="en-US" sz="2800"/>
              <a:t>路组合相关映射</a:t>
            </a:r>
          </a:p>
          <a:p>
            <a:pPr>
              <a:lnSpc>
                <a:spcPct val="95000"/>
              </a:lnSpc>
            </a:pPr>
            <a:r>
              <a:rPr lang="zh-CN" altLang="en-US" sz="2800"/>
              <a:t>比较</a:t>
            </a:r>
            <a:r>
              <a:rPr lang="en-US" altLang="zh-CN" sz="2800"/>
              <a:t>s</a:t>
            </a:r>
            <a:r>
              <a:rPr lang="zh-CN" altLang="en-US" sz="2800"/>
              <a:t>索引的</a:t>
            </a: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8</a:t>
            </a:r>
            <a:r>
              <a:rPr lang="zh-CN" altLang="en-US" sz="2800"/>
              <a:t>或</a:t>
            </a:r>
            <a:r>
              <a:rPr lang="en-US" altLang="zh-CN" sz="2800"/>
              <a:t>16</a:t>
            </a:r>
            <a:r>
              <a:rPr lang="zh-CN" altLang="en-US" sz="2800"/>
              <a:t>个标签存储器内容，说明是否命中</a:t>
            </a:r>
          </a:p>
        </p:txBody>
      </p:sp>
      <p:sp>
        <p:nvSpPr>
          <p:cNvPr id="5109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7536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组成图</a:t>
            </a:r>
          </a:p>
        </p:txBody>
      </p:sp>
      <p:sp>
        <p:nvSpPr>
          <p:cNvPr id="51098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示例图</a:t>
            </a:r>
          </a:p>
        </p:txBody>
      </p:sp>
      <p:sp>
        <p:nvSpPr>
          <p:cNvPr id="510983" name="Rectangle 7"/>
          <p:cNvSpPr>
            <a:spLocks noChangeArrowheads="1"/>
          </p:cNvSpPr>
          <p:nvPr/>
        </p:nvSpPr>
        <p:spPr bwMode="auto">
          <a:xfrm>
            <a:off x="1138768" y="4964130"/>
            <a:ext cx="10646833" cy="9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只有一路（每组只有一个</a:t>
            </a:r>
            <a:r>
              <a:rPr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行）就是直接相关映射</a:t>
            </a:r>
          </a:p>
          <a:p>
            <a:pPr>
              <a:spcBef>
                <a:spcPct val="20000"/>
              </a:spcBef>
            </a:pP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只有一组（每个</a:t>
            </a:r>
            <a:r>
              <a:rPr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行都是一路）就是全相关映射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组相关映射的组成</a:t>
            </a:r>
          </a:p>
        </p:txBody>
      </p:sp>
      <p:sp>
        <p:nvSpPr>
          <p:cNvPr id="559110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59111" name="Picture 7" descr="fig06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090" y="1142984"/>
            <a:ext cx="11259826" cy="5119702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组合相关映射的示例</a:t>
            </a:r>
          </a:p>
        </p:txBody>
      </p:sp>
      <p:sp>
        <p:nvSpPr>
          <p:cNvPr id="560134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60135" name="Picture 7" descr="fig06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93" y="1071546"/>
            <a:ext cx="10983947" cy="5133053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存储系统的层次结构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02784" y="1031876"/>
            <a:ext cx="9939867" cy="4606925"/>
            <a:chOff x="589" y="784"/>
            <a:chExt cx="4696" cy="2902"/>
          </a:xfrm>
        </p:grpSpPr>
        <p:sp>
          <p:nvSpPr>
            <p:cNvPr id="533509" name="Rectangle 5"/>
            <p:cNvSpPr>
              <a:spLocks noChangeArrowheads="1"/>
            </p:cNvSpPr>
            <p:nvPr/>
          </p:nvSpPr>
          <p:spPr bwMode="auto">
            <a:xfrm>
              <a:off x="2149" y="2694"/>
              <a:ext cx="179" cy="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endParaRPr kumimoji="1"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533510" name="Line 6"/>
            <p:cNvSpPr>
              <a:spLocks noChangeShapeType="1"/>
            </p:cNvSpPr>
            <p:nvPr/>
          </p:nvSpPr>
          <p:spPr bwMode="auto">
            <a:xfrm>
              <a:off x="1916" y="813"/>
              <a:ext cx="1322" cy="26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1" name="Line 7"/>
            <p:cNvSpPr>
              <a:spLocks noChangeShapeType="1"/>
            </p:cNvSpPr>
            <p:nvPr/>
          </p:nvSpPr>
          <p:spPr bwMode="auto">
            <a:xfrm>
              <a:off x="828" y="3049"/>
              <a:ext cx="216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2" name="Rectangle 8"/>
            <p:cNvSpPr>
              <a:spLocks noChangeArrowheads="1"/>
            </p:cNvSpPr>
            <p:nvPr/>
          </p:nvSpPr>
          <p:spPr bwMode="auto">
            <a:xfrm>
              <a:off x="1613" y="1177"/>
              <a:ext cx="612" cy="6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CPU</a:t>
              </a:r>
            </a:p>
            <a:p>
              <a:pPr algn="ctr"/>
              <a:r>
                <a:rPr kumimoji="1" lang="zh-CN" altLang="en-US" sz="2400" b="1">
                  <a:latin typeface="Times New Roman" pitchFamily="18" charset="0"/>
                  <a:ea typeface="宋体" charset="-122"/>
                </a:rPr>
                <a:t>寄存器</a:t>
              </a:r>
              <a:endParaRPr kumimoji="1"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533513" name="Rectangle 9"/>
            <p:cNvSpPr>
              <a:spLocks noChangeArrowheads="1"/>
            </p:cNvSpPr>
            <p:nvPr/>
          </p:nvSpPr>
          <p:spPr bwMode="auto">
            <a:xfrm>
              <a:off x="1044" y="3140"/>
              <a:ext cx="1657" cy="4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宋体" charset="-122"/>
                </a:rPr>
                <a:t>大容量辅助存储器</a:t>
              </a:r>
              <a:endParaRPr kumimoji="1"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533514" name="Rectangle 10"/>
            <p:cNvSpPr>
              <a:spLocks noChangeArrowheads="1"/>
            </p:cNvSpPr>
            <p:nvPr/>
          </p:nvSpPr>
          <p:spPr bwMode="auto">
            <a:xfrm>
              <a:off x="1351" y="2673"/>
              <a:ext cx="1112" cy="4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宋体" charset="-122"/>
                </a:rPr>
                <a:t>辅助存储器</a:t>
              </a:r>
              <a:endParaRPr kumimoji="1"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533515" name="Rectangle 11"/>
            <p:cNvSpPr>
              <a:spLocks noChangeArrowheads="1"/>
            </p:cNvSpPr>
            <p:nvPr/>
          </p:nvSpPr>
          <p:spPr bwMode="auto">
            <a:xfrm>
              <a:off x="1421" y="2239"/>
              <a:ext cx="905" cy="4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宋体" charset="-122"/>
                </a:rPr>
                <a:t>主存储器</a:t>
              </a:r>
              <a:endParaRPr kumimoji="1"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533516" name="Rectangle 12"/>
            <p:cNvSpPr>
              <a:spLocks noChangeArrowheads="1"/>
            </p:cNvSpPr>
            <p:nvPr/>
          </p:nvSpPr>
          <p:spPr bwMode="auto">
            <a:xfrm>
              <a:off x="1439" y="1843"/>
              <a:ext cx="905" cy="3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宋体" charset="-122"/>
                </a:rPr>
                <a:t>高速缓存</a:t>
              </a:r>
              <a:endParaRPr kumimoji="1"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533517" name="Line 13"/>
            <p:cNvSpPr>
              <a:spLocks noChangeShapeType="1"/>
            </p:cNvSpPr>
            <p:nvPr/>
          </p:nvSpPr>
          <p:spPr bwMode="auto">
            <a:xfrm>
              <a:off x="1409" y="1772"/>
              <a:ext cx="919" cy="1"/>
            </a:xfrm>
            <a:prstGeom prst="line">
              <a:avLst/>
            </a:prstGeom>
            <a:noFill/>
            <a:ln w="2857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8" name="Line 14"/>
            <p:cNvSpPr>
              <a:spLocks noChangeShapeType="1"/>
            </p:cNvSpPr>
            <p:nvPr/>
          </p:nvSpPr>
          <p:spPr bwMode="auto">
            <a:xfrm>
              <a:off x="1254" y="2185"/>
              <a:ext cx="13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9" name="Line 15"/>
            <p:cNvSpPr>
              <a:spLocks noChangeShapeType="1"/>
            </p:cNvSpPr>
            <p:nvPr/>
          </p:nvSpPr>
          <p:spPr bwMode="auto">
            <a:xfrm>
              <a:off x="1441" y="1769"/>
              <a:ext cx="95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0" name="Line 16"/>
            <p:cNvSpPr>
              <a:spLocks noChangeShapeType="1"/>
            </p:cNvSpPr>
            <p:nvPr/>
          </p:nvSpPr>
          <p:spPr bwMode="auto">
            <a:xfrm>
              <a:off x="1049" y="2624"/>
              <a:ext cx="176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1" name="Line 17"/>
            <p:cNvSpPr>
              <a:spLocks noChangeShapeType="1"/>
            </p:cNvSpPr>
            <p:nvPr/>
          </p:nvSpPr>
          <p:spPr bwMode="auto">
            <a:xfrm>
              <a:off x="589" y="3507"/>
              <a:ext cx="264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2" name="Line 18"/>
            <p:cNvSpPr>
              <a:spLocks noChangeShapeType="1"/>
            </p:cNvSpPr>
            <p:nvPr/>
          </p:nvSpPr>
          <p:spPr bwMode="auto">
            <a:xfrm>
              <a:off x="3076" y="2569"/>
              <a:ext cx="343" cy="378"/>
            </a:xfrm>
            <a:prstGeom prst="line">
              <a:avLst/>
            </a:prstGeom>
            <a:noFill/>
            <a:ln w="6350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3" name="Line 19"/>
            <p:cNvSpPr>
              <a:spLocks noChangeShapeType="1"/>
            </p:cNvSpPr>
            <p:nvPr/>
          </p:nvSpPr>
          <p:spPr bwMode="auto">
            <a:xfrm>
              <a:off x="2947" y="2193"/>
              <a:ext cx="473" cy="879"/>
            </a:xfrm>
            <a:prstGeom prst="line">
              <a:avLst/>
            </a:prstGeom>
            <a:noFill/>
            <a:ln w="6350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4" name="Line 20"/>
            <p:cNvSpPr>
              <a:spLocks noChangeShapeType="1"/>
            </p:cNvSpPr>
            <p:nvPr/>
          </p:nvSpPr>
          <p:spPr bwMode="auto">
            <a:xfrm flipH="1">
              <a:off x="591" y="813"/>
              <a:ext cx="1317" cy="26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5" name="Rectangle 21"/>
            <p:cNvSpPr>
              <a:spLocks noChangeArrowheads="1"/>
            </p:cNvSpPr>
            <p:nvPr/>
          </p:nvSpPr>
          <p:spPr bwMode="auto">
            <a:xfrm>
              <a:off x="3623" y="902"/>
              <a:ext cx="313" cy="2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①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每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位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成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本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减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少</a:t>
              </a:r>
              <a:endParaRPr kumimoji="1"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533526" name="Line 22"/>
            <p:cNvSpPr>
              <a:spLocks noChangeShapeType="1"/>
            </p:cNvSpPr>
            <p:nvPr/>
          </p:nvSpPr>
          <p:spPr bwMode="auto">
            <a:xfrm>
              <a:off x="3550" y="784"/>
              <a:ext cx="1" cy="2685"/>
            </a:xfrm>
            <a:prstGeom prst="line">
              <a:avLst/>
            </a:prstGeom>
            <a:noFill/>
            <a:ln w="12700">
              <a:solidFill>
                <a:srgbClr val="193C7D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7" name="Rectangle 23"/>
            <p:cNvSpPr>
              <a:spLocks noChangeArrowheads="1"/>
            </p:cNvSpPr>
            <p:nvPr/>
          </p:nvSpPr>
          <p:spPr bwMode="auto">
            <a:xfrm>
              <a:off x="4049" y="902"/>
              <a:ext cx="314" cy="2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②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容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量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增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加</a:t>
              </a:r>
              <a:endParaRPr kumimoji="1"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533528" name="Line 24"/>
            <p:cNvSpPr>
              <a:spLocks noChangeShapeType="1"/>
            </p:cNvSpPr>
            <p:nvPr/>
          </p:nvSpPr>
          <p:spPr bwMode="auto">
            <a:xfrm>
              <a:off x="3976" y="784"/>
              <a:ext cx="1" cy="2685"/>
            </a:xfrm>
            <a:prstGeom prst="line">
              <a:avLst/>
            </a:prstGeom>
            <a:noFill/>
            <a:ln w="12700">
              <a:solidFill>
                <a:srgbClr val="193C7D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9" name="Rectangle 25"/>
            <p:cNvSpPr>
              <a:spLocks noChangeArrowheads="1"/>
            </p:cNvSpPr>
            <p:nvPr/>
          </p:nvSpPr>
          <p:spPr bwMode="auto">
            <a:xfrm>
              <a:off x="4492" y="902"/>
              <a:ext cx="314" cy="2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③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存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取时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间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增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加</a:t>
              </a:r>
              <a:endParaRPr kumimoji="1"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533530" name="Line 26"/>
            <p:cNvSpPr>
              <a:spLocks noChangeShapeType="1"/>
            </p:cNvSpPr>
            <p:nvPr/>
          </p:nvSpPr>
          <p:spPr bwMode="auto">
            <a:xfrm>
              <a:off x="4419" y="784"/>
              <a:ext cx="1" cy="2685"/>
            </a:xfrm>
            <a:prstGeom prst="line">
              <a:avLst/>
            </a:prstGeom>
            <a:noFill/>
            <a:ln w="12700">
              <a:solidFill>
                <a:srgbClr val="193C7D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31" name="Rectangle 27"/>
            <p:cNvSpPr>
              <a:spLocks noChangeArrowheads="1"/>
            </p:cNvSpPr>
            <p:nvPr/>
          </p:nvSpPr>
          <p:spPr bwMode="auto">
            <a:xfrm>
              <a:off x="4971" y="902"/>
              <a:ext cx="314" cy="2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④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处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理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器存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取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频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度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减</a:t>
              </a:r>
            </a:p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少</a:t>
              </a:r>
              <a:endParaRPr kumimoji="1" lang="zh-CN" altLang="en-US" sz="2400" b="1">
                <a:solidFill>
                  <a:schemeClr val="tx2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533532" name="Line 28"/>
            <p:cNvSpPr>
              <a:spLocks noChangeShapeType="1"/>
            </p:cNvSpPr>
            <p:nvPr/>
          </p:nvSpPr>
          <p:spPr bwMode="auto">
            <a:xfrm>
              <a:off x="4898" y="784"/>
              <a:ext cx="1" cy="2685"/>
            </a:xfrm>
            <a:prstGeom prst="line">
              <a:avLst/>
            </a:prstGeom>
            <a:noFill/>
            <a:ln w="12700">
              <a:solidFill>
                <a:srgbClr val="193C7D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8000" y="609601"/>
            <a:ext cx="11074400" cy="182563"/>
            <a:chOff x="240" y="893"/>
            <a:chExt cx="5232" cy="115"/>
          </a:xfrm>
        </p:grpSpPr>
        <p:sp>
          <p:nvSpPr>
            <p:cNvPr id="533534" name="Rectangle 30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3535" name="Line 31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3537" name="AutoShape 33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sp>
        <p:nvSpPr>
          <p:cNvPr id="533539" name="AutoShape 35"/>
          <p:cNvSpPr>
            <a:spLocks noChangeArrowheads="1"/>
          </p:cNvSpPr>
          <p:nvPr/>
        </p:nvSpPr>
        <p:spPr bwMode="auto">
          <a:xfrm>
            <a:off x="1422400" y="5867400"/>
            <a:ext cx="7823200" cy="533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解决容量、速度和价格矛盾的方法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6.3.3 </a:t>
            </a:r>
            <a:r>
              <a:rPr lang="zh-CN" altLang="en-US"/>
              <a:t>替换算法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800"/>
              <a:t>直接映象只有一个</a:t>
            </a:r>
            <a:r>
              <a:rPr lang="en-US" altLang="zh-CN" sz="2800"/>
              <a:t>Cache</a:t>
            </a:r>
            <a:r>
              <a:rPr lang="zh-CN" altLang="en-US" sz="2800"/>
              <a:t>行可以选择</a:t>
            </a:r>
          </a:p>
          <a:p>
            <a:pPr>
              <a:lnSpc>
                <a:spcPct val="95000"/>
              </a:lnSpc>
            </a:pPr>
            <a:r>
              <a:rPr lang="zh-CN" altLang="en-US" sz="2800"/>
              <a:t>组合相关和全相关有多个</a:t>
            </a:r>
            <a:r>
              <a:rPr lang="en-US" altLang="zh-CN" sz="2800"/>
              <a:t>Cache</a:t>
            </a:r>
            <a:r>
              <a:rPr lang="zh-CN" altLang="en-US" sz="2800"/>
              <a:t>行可以选择</a:t>
            </a:r>
          </a:p>
          <a:p>
            <a:pPr>
              <a:lnSpc>
                <a:spcPct val="95000"/>
              </a:lnSpc>
            </a:pPr>
            <a:r>
              <a:rPr lang="zh-CN" altLang="en-US" sz="2800"/>
              <a:t>替换算法有多种：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/>
              <a:t>1. </a:t>
            </a:r>
            <a:r>
              <a:rPr lang="zh-CN" altLang="en-US" sz="2800">
                <a:solidFill>
                  <a:schemeClr val="tx2"/>
                </a:solidFill>
              </a:rPr>
              <a:t>随机法</a:t>
            </a:r>
            <a:r>
              <a:rPr lang="en-US" altLang="zh-CN" sz="2800">
                <a:solidFill>
                  <a:schemeClr val="tx2"/>
                </a:solidFill>
              </a:rPr>
              <a:t>(random)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/>
              <a:t>	</a:t>
            </a:r>
            <a:r>
              <a:rPr lang="zh-CN" altLang="en-US" sz="2400"/>
              <a:t>随意选择被替换的行，不依赖以前的使用情况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/>
              <a:t>2. </a:t>
            </a:r>
            <a:r>
              <a:rPr lang="zh-CN" altLang="en-US" sz="2800">
                <a:solidFill>
                  <a:schemeClr val="tx2"/>
                </a:solidFill>
              </a:rPr>
              <a:t>先进先出法</a:t>
            </a:r>
            <a:r>
              <a:rPr lang="en-US" altLang="zh-CN" sz="2800">
                <a:solidFill>
                  <a:schemeClr val="tx2"/>
                </a:solidFill>
              </a:rPr>
              <a:t>(FIFO: first in first out)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替换最早（存放时间最长）的行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/>
              <a:t>3. </a:t>
            </a:r>
            <a:r>
              <a:rPr lang="zh-CN" altLang="en-US" sz="2800">
                <a:solidFill>
                  <a:schemeClr val="tx2"/>
                </a:solidFill>
              </a:rPr>
              <a:t>最近最少使用法</a:t>
            </a:r>
            <a:r>
              <a:rPr lang="en-US" altLang="zh-CN" sz="2800">
                <a:solidFill>
                  <a:schemeClr val="tx2"/>
                </a:solidFill>
              </a:rPr>
              <a:t>(LRU: least-recently used)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本指替换近期最少使用的行，实际实现的是替换最久没有被使用的</a:t>
            </a:r>
            <a:r>
              <a:rPr lang="zh-CN" sz="2400"/>
              <a:t>行</a:t>
            </a:r>
            <a:endParaRPr lang="zh-CN" altLang="en-US" sz="2400"/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/>
              <a:t>4. </a:t>
            </a:r>
            <a:r>
              <a:rPr lang="zh-CN" altLang="en-US" sz="2800">
                <a:solidFill>
                  <a:schemeClr val="tx2"/>
                </a:solidFill>
              </a:rPr>
              <a:t>最不常用</a:t>
            </a:r>
            <a:r>
              <a:rPr lang="en-US" altLang="zh-CN" sz="2800">
                <a:solidFill>
                  <a:schemeClr val="tx2"/>
                </a:solidFill>
              </a:rPr>
              <a:t>(LFU: least-frequently used)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/>
              <a:t>	</a:t>
            </a:r>
            <a:r>
              <a:rPr lang="zh-CN" altLang="en-US" sz="2400"/>
              <a:t>替换使用次数最少的</a:t>
            </a:r>
            <a:r>
              <a:rPr lang="zh-CN" sz="2400"/>
              <a:t>行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LRU</a:t>
            </a:r>
            <a:r>
              <a:rPr lang="zh-CN" altLang="en-US"/>
              <a:t>替换算法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076332"/>
            <a:ext cx="11074400" cy="3352800"/>
          </a:xfrm>
        </p:spPr>
        <p:txBody>
          <a:bodyPr/>
          <a:lstStyle/>
          <a:p>
            <a:r>
              <a:rPr lang="en-US" altLang="zh-CN" sz="2800" dirty="0"/>
              <a:t>LRU</a:t>
            </a:r>
            <a:r>
              <a:rPr lang="zh-CN" altLang="en-US" sz="2800" dirty="0"/>
              <a:t>能较好地反映程序的局部性，因而其命中率较高，应用广泛；但实现的硬件较复杂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路组相联：使用一个</a:t>
            </a:r>
            <a:r>
              <a:rPr lang="en-US" altLang="zh-CN" sz="2800" dirty="0"/>
              <a:t>U</a:t>
            </a:r>
            <a:r>
              <a:rPr lang="zh-CN" altLang="en-US" sz="2800" dirty="0"/>
              <a:t>位。某个</a:t>
            </a:r>
            <a:r>
              <a:rPr lang="en-US" altLang="zh-CN" sz="2800" dirty="0"/>
              <a:t>Cache</a:t>
            </a:r>
            <a:r>
              <a:rPr lang="zh-CN" altLang="en-US" sz="2800" dirty="0"/>
              <a:t>块被访问，该块</a:t>
            </a:r>
            <a:r>
              <a:rPr lang="en-US" altLang="zh-CN" sz="2800" dirty="0"/>
              <a:t>U</a:t>
            </a:r>
            <a:r>
              <a:rPr lang="zh-CN" altLang="en-US" sz="2800" dirty="0"/>
              <a:t>位置</a:t>
            </a:r>
            <a:r>
              <a:rPr lang="en-US" altLang="zh-CN" sz="2800" dirty="0"/>
              <a:t>1</a:t>
            </a:r>
            <a:r>
              <a:rPr lang="zh-CN" altLang="en-US" sz="2800" dirty="0"/>
              <a:t>；对应块</a:t>
            </a:r>
            <a:r>
              <a:rPr lang="en-US" altLang="zh-CN" sz="2800" dirty="0"/>
              <a:t>U</a:t>
            </a:r>
            <a:r>
              <a:rPr lang="zh-CN" altLang="en-US" sz="2800" dirty="0"/>
              <a:t>位置</a:t>
            </a:r>
            <a:r>
              <a:rPr lang="en-US" altLang="zh-CN" sz="2800" dirty="0"/>
              <a:t>0</a:t>
            </a:r>
            <a:r>
              <a:rPr lang="zh-CN" altLang="en-US" sz="2800" dirty="0"/>
              <a:t>。替换</a:t>
            </a:r>
            <a:r>
              <a:rPr lang="en-US" altLang="zh-CN" sz="2800" dirty="0"/>
              <a:t>U</a:t>
            </a:r>
            <a:r>
              <a:rPr lang="zh-CN" altLang="en-US" sz="2800" dirty="0"/>
              <a:t>位为</a:t>
            </a:r>
            <a:r>
              <a:rPr lang="en-US" altLang="zh-CN" sz="2800" dirty="0"/>
              <a:t>0</a:t>
            </a:r>
            <a:r>
              <a:rPr lang="zh-CN" altLang="en-US" sz="2800" dirty="0"/>
              <a:t>的块</a:t>
            </a:r>
          </a:p>
          <a:p>
            <a:r>
              <a:rPr lang="en-US" altLang="zh-CN" sz="2800" dirty="0"/>
              <a:t>4/8/16</a:t>
            </a:r>
            <a:r>
              <a:rPr lang="zh-CN" altLang="en-US" sz="2800" dirty="0"/>
              <a:t>路组相联：运用堆栈型算法。最近访问的块放上面，最下面存放最久没有访问的块。替换最下面的块</a:t>
            </a:r>
          </a:p>
        </p:txBody>
      </p:sp>
      <p:pic>
        <p:nvPicPr>
          <p:cNvPr id="528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5" y="3857628"/>
            <a:ext cx="11049037" cy="2483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6.3.4 </a:t>
            </a:r>
            <a:r>
              <a:rPr lang="zh-CN" altLang="en-US"/>
              <a:t>写入策略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处理器对高速缓存的访问主要是读取访问</a:t>
            </a:r>
          </a:p>
          <a:p>
            <a:r>
              <a:rPr lang="zh-CN" altLang="en-US"/>
              <a:t>写入操作数的问题较复杂一些</a:t>
            </a:r>
          </a:p>
          <a:p>
            <a:r>
              <a:rPr lang="zh-CN" altLang="en-US">
                <a:solidFill>
                  <a:schemeClr val="tx2"/>
                </a:solidFill>
              </a:rPr>
              <a:t>写命中</a:t>
            </a:r>
            <a:r>
              <a:rPr lang="zh-CN" altLang="en-US"/>
              <a:t>：写入的数据在高速缓存中</a:t>
            </a:r>
          </a:p>
          <a:p>
            <a:pPr lvl="1"/>
            <a:r>
              <a:rPr lang="zh-CN" altLang="en-US"/>
              <a:t>确认命中，才可以对</a:t>
            </a:r>
            <a:r>
              <a:rPr lang="en-US" altLang="zh-CN"/>
              <a:t>Cache</a:t>
            </a:r>
            <a:r>
              <a:rPr lang="zh-CN" altLang="en-US"/>
              <a:t>块写入，写入后可能导致与主存内容不一致</a:t>
            </a:r>
          </a:p>
          <a:p>
            <a:pPr lvl="1"/>
            <a:r>
              <a:rPr lang="zh-CN" altLang="en-US"/>
              <a:t>要解决主存内容更新问题，保持数据的正确性</a:t>
            </a:r>
          </a:p>
          <a:p>
            <a:r>
              <a:rPr lang="zh-CN" altLang="en-US">
                <a:solidFill>
                  <a:schemeClr val="tx2"/>
                </a:solidFill>
              </a:rPr>
              <a:t>写未命中</a:t>
            </a:r>
            <a:r>
              <a:rPr lang="zh-CN" altLang="en-US"/>
              <a:t>：指令对主存进行写入的操作数没有在高速缓存中</a:t>
            </a:r>
          </a:p>
          <a:p>
            <a:pPr lvl="1"/>
            <a:r>
              <a:rPr lang="zh-CN" altLang="en-US"/>
              <a:t>此时，写入的数据是否还要将其读回</a:t>
            </a:r>
            <a:r>
              <a:rPr lang="en-US" altLang="zh-CN"/>
              <a:t>Cache</a:t>
            </a:r>
            <a:r>
              <a:rPr lang="zh-CN" altLang="en-US"/>
              <a:t>呢？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写命中的处理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800">
                <a:solidFill>
                  <a:schemeClr val="tx2"/>
                </a:solidFill>
              </a:rPr>
              <a:t>直写策略</a:t>
            </a:r>
            <a:r>
              <a:rPr lang="en-US" altLang="zh-CN" sz="2800"/>
              <a:t>(write through)</a:t>
            </a:r>
            <a:endParaRPr lang="zh-CN" altLang="en-US" sz="2800">
              <a:solidFill>
                <a:schemeClr val="tx2"/>
              </a:solidFill>
            </a:endParaRP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/>
              <a:t>	写入</a:t>
            </a:r>
            <a:r>
              <a:rPr lang="en-US" altLang="zh-CN" sz="2800"/>
              <a:t>Cache</a:t>
            </a:r>
            <a:r>
              <a:rPr lang="zh-CN" altLang="en-US" sz="2800"/>
              <a:t>的同时也写入主存（下一级存储器）</a:t>
            </a:r>
            <a:endParaRPr lang="zh-CN" altLang="en-US" sz="2800">
              <a:solidFill>
                <a:schemeClr val="tx2"/>
              </a:solidFill>
            </a:endParaRPr>
          </a:p>
          <a:p>
            <a:pPr lvl="1">
              <a:lnSpc>
                <a:spcPct val="95000"/>
              </a:lnSpc>
            </a:pPr>
            <a:r>
              <a:rPr lang="zh-CN" altLang="en-US" sz="2400"/>
              <a:t>优点：简单可靠</a:t>
            </a:r>
          </a:p>
          <a:p>
            <a:pPr lvl="1">
              <a:lnSpc>
                <a:spcPct val="95000"/>
              </a:lnSpc>
            </a:pPr>
            <a:r>
              <a:rPr lang="zh-CN" altLang="en-US" sz="2400"/>
              <a:t>缺点：总线操作频繁、影响工作速度</a:t>
            </a:r>
          </a:p>
          <a:p>
            <a:pPr lvl="1">
              <a:lnSpc>
                <a:spcPct val="95000"/>
              </a:lnSpc>
            </a:pPr>
            <a:r>
              <a:rPr lang="zh-CN" altLang="en-US" sz="2400"/>
              <a:t>解决方法：在</a:t>
            </a:r>
            <a:r>
              <a:rPr lang="en-US" altLang="zh-CN" sz="2400"/>
              <a:t>Cache</a:t>
            </a:r>
            <a:r>
              <a:rPr lang="zh-CN" altLang="en-US" sz="2400"/>
              <a:t>与主存间设置一级</a:t>
            </a:r>
            <a:r>
              <a:rPr lang="en-US" altLang="zh-CN" sz="2400"/>
              <a:t>/</a:t>
            </a:r>
            <a:r>
              <a:rPr lang="zh-CN" altLang="en-US" sz="2400"/>
              <a:t>多级缓冲器，形成实用的“缓冲直写”，提高速度</a:t>
            </a:r>
          </a:p>
          <a:p>
            <a:pPr>
              <a:lnSpc>
                <a:spcPct val="95000"/>
              </a:lnSpc>
            </a:pPr>
            <a:r>
              <a:rPr lang="zh-CN" altLang="en-US" sz="2800">
                <a:solidFill>
                  <a:schemeClr val="tx2"/>
                </a:solidFill>
              </a:rPr>
              <a:t>回写策略</a:t>
            </a:r>
            <a:r>
              <a:rPr lang="en-US" altLang="zh-CN" sz="2800"/>
              <a:t>(write back)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/>
              <a:t>	只写入</a:t>
            </a:r>
            <a:r>
              <a:rPr lang="en-US" altLang="zh-CN" sz="2800"/>
              <a:t>Cache</a:t>
            </a:r>
            <a:r>
              <a:rPr lang="zh-CN" altLang="en-US" sz="2800"/>
              <a:t>，在被替换时才写回主存</a:t>
            </a:r>
            <a:endParaRPr lang="zh-CN" altLang="en-US" sz="2800">
              <a:solidFill>
                <a:schemeClr val="tx2"/>
              </a:solidFill>
            </a:endParaRPr>
          </a:p>
          <a:p>
            <a:pPr lvl="1">
              <a:lnSpc>
                <a:spcPct val="95000"/>
              </a:lnSpc>
            </a:pPr>
            <a:r>
              <a:rPr lang="zh-CN" altLang="en-US" sz="2400"/>
              <a:t>优点：可以减少写入主存次数、提高速度</a:t>
            </a:r>
          </a:p>
          <a:p>
            <a:pPr lvl="1">
              <a:lnSpc>
                <a:spcPct val="95000"/>
              </a:lnSpc>
            </a:pPr>
            <a:r>
              <a:rPr lang="zh-CN" altLang="en-US" sz="2400"/>
              <a:t>缺点：硬件结构比较复杂</a:t>
            </a:r>
          </a:p>
          <a:p>
            <a:pPr lvl="1">
              <a:lnSpc>
                <a:spcPct val="95000"/>
              </a:lnSpc>
            </a:pPr>
            <a:r>
              <a:rPr lang="zh-CN" altLang="en-US" sz="2400"/>
              <a:t>实现方法：设置一个表明</a:t>
            </a:r>
            <a:r>
              <a:rPr lang="en-US" altLang="zh-CN" sz="2400"/>
              <a:t>Cache</a:t>
            </a:r>
            <a:r>
              <a:rPr lang="zh-CN" altLang="en-US" sz="2400"/>
              <a:t>是否被修改的更新位（</a:t>
            </a:r>
            <a:r>
              <a:rPr lang="en-US" altLang="zh-CN" sz="2400"/>
              <a:t>update</a:t>
            </a:r>
            <a:r>
              <a:rPr lang="zh-CN" altLang="en-US" sz="2400"/>
              <a:t>，污染位</a:t>
            </a:r>
            <a:r>
              <a:rPr lang="en-US" altLang="zh-CN" sz="2400"/>
              <a:t>dirty bit</a:t>
            </a:r>
            <a:r>
              <a:rPr lang="zh-CN" altLang="en-US" sz="2400"/>
              <a:t>）。替换时只需将被修改的</a:t>
            </a:r>
            <a:r>
              <a:rPr lang="en-US" altLang="zh-CN" sz="2400"/>
              <a:t>Cache</a:t>
            </a:r>
            <a:r>
              <a:rPr lang="zh-CN" altLang="en-US" sz="2400"/>
              <a:t>块内容写入主存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写未命中的处理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chemeClr val="tx2"/>
                </a:solidFill>
              </a:rPr>
              <a:t>写未命中</a:t>
            </a:r>
            <a:r>
              <a:rPr lang="zh-CN" altLang="en-US" sz="2800"/>
              <a:t>：指令对主存进行写入的操作数没有在高速缓存中</a:t>
            </a:r>
          </a:p>
          <a:p>
            <a:r>
              <a:rPr lang="zh-CN" altLang="en-US" sz="2800"/>
              <a:t>此时，写入的数据是否还要将其读回</a:t>
            </a:r>
            <a:r>
              <a:rPr lang="en-US" altLang="zh-CN" sz="2800"/>
              <a:t>Cache</a:t>
            </a:r>
            <a:r>
              <a:rPr lang="zh-CN" altLang="en-US" sz="2800"/>
              <a:t>呢？</a:t>
            </a:r>
          </a:p>
          <a:p>
            <a:r>
              <a:rPr lang="zh-CN" altLang="en-US" sz="2800">
                <a:solidFill>
                  <a:schemeClr val="tx2"/>
                </a:solidFill>
              </a:rPr>
              <a:t>写分配法</a:t>
            </a:r>
            <a:r>
              <a:rPr lang="en-US" altLang="zh-CN" sz="2800">
                <a:solidFill>
                  <a:schemeClr val="tx2"/>
                </a:solidFill>
              </a:rPr>
              <a:t>( write allocate 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先把数据所在的块调入</a:t>
            </a:r>
            <a:r>
              <a:rPr lang="en-US" altLang="zh-CN" sz="2800"/>
              <a:t>Cache</a:t>
            </a:r>
            <a:r>
              <a:rPr lang="zh-CN" altLang="en-US" sz="2800"/>
              <a:t>，然后再进行写入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	类似读失效的方式，也称</a:t>
            </a:r>
            <a:r>
              <a:rPr lang="en-US" altLang="zh-CN" sz="2800"/>
              <a:t>fetch on write</a:t>
            </a:r>
          </a:p>
          <a:p>
            <a:r>
              <a:rPr lang="zh-CN" altLang="en-US" sz="2800">
                <a:solidFill>
                  <a:schemeClr val="tx2"/>
                </a:solidFill>
              </a:rPr>
              <a:t>不写分配法</a:t>
            </a:r>
            <a:r>
              <a:rPr lang="en-US" altLang="zh-CN" sz="2800">
                <a:solidFill>
                  <a:schemeClr val="tx2"/>
                </a:solidFill>
              </a:rPr>
              <a:t>( no-write allocate )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直接把数据写入下一级存储器，不将相应的块调入</a:t>
            </a:r>
            <a:r>
              <a:rPr lang="en-US" altLang="zh-CN" sz="2800"/>
              <a:t>Cache</a:t>
            </a:r>
            <a:r>
              <a:rPr lang="zh-CN" altLang="en-US" sz="2800"/>
              <a:t>，也称</a:t>
            </a:r>
            <a:r>
              <a:rPr lang="en-US" altLang="zh-CN" sz="2800"/>
              <a:t>write around</a:t>
            </a:r>
          </a:p>
          <a:p>
            <a:r>
              <a:rPr lang="zh-CN" altLang="en-US" sz="2800"/>
              <a:t>直写策略通常配合不写分配法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	回写策略一般采用写分配法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数据一致性协议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系统存在多级、多个</a:t>
            </a:r>
            <a:r>
              <a:rPr lang="en-US" altLang="zh-CN" sz="2800"/>
              <a:t>Cache</a:t>
            </a:r>
            <a:r>
              <a:rPr lang="zh-CN" altLang="en-US" sz="2800"/>
              <a:t>，一个主存数据可能具有多个副本，需要保持数据一致</a:t>
            </a:r>
          </a:p>
          <a:p>
            <a:r>
              <a:rPr lang="zh-CN" altLang="en-US" sz="2800"/>
              <a:t>数据一致性协议：用硬件方法解决高速缓存的数据一致性问题</a:t>
            </a:r>
          </a:p>
          <a:p>
            <a:r>
              <a:rPr lang="en-US" altLang="zh-CN" sz="2800">
                <a:solidFill>
                  <a:schemeClr val="tx2"/>
                </a:solidFill>
              </a:rPr>
              <a:t>MESI</a:t>
            </a:r>
            <a:r>
              <a:rPr lang="zh-CN" altLang="en-US" sz="2800">
                <a:solidFill>
                  <a:schemeClr val="tx2"/>
                </a:solidFill>
              </a:rPr>
              <a:t>协议</a:t>
            </a:r>
            <a:r>
              <a:rPr lang="zh-CN" altLang="en-US" sz="2800"/>
              <a:t>是广泛应用的数据一致性协议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修改</a:t>
            </a:r>
            <a:r>
              <a:rPr lang="en-US" altLang="zh-CN" sz="2400">
                <a:solidFill>
                  <a:schemeClr val="tx2"/>
                </a:solidFill>
              </a:rPr>
              <a:t>M</a:t>
            </a:r>
            <a:r>
              <a:rPr lang="zh-CN" altLang="en-US" sz="2400"/>
              <a:t>：该</a:t>
            </a:r>
            <a:r>
              <a:rPr lang="en-US" altLang="zh-CN" sz="2400"/>
              <a:t>Cache</a:t>
            </a:r>
            <a:r>
              <a:rPr lang="zh-CN" altLang="en-US" sz="2400"/>
              <a:t>块已经被修改（与主存不同），而且只在这个</a:t>
            </a:r>
            <a:r>
              <a:rPr lang="en-US" altLang="zh-CN" sz="2400"/>
              <a:t>Cache</a:t>
            </a:r>
            <a:r>
              <a:rPr lang="zh-CN" altLang="en-US" sz="2400"/>
              <a:t>中可用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唯一</a:t>
            </a:r>
            <a:r>
              <a:rPr lang="en-US" altLang="zh-CN" sz="2400">
                <a:solidFill>
                  <a:schemeClr val="tx2"/>
                </a:solidFill>
              </a:rPr>
              <a:t>E</a:t>
            </a:r>
            <a:r>
              <a:rPr lang="zh-CN" altLang="en-US" sz="2400"/>
              <a:t>：该</a:t>
            </a:r>
            <a:r>
              <a:rPr lang="en-US" altLang="zh-CN" sz="2400"/>
              <a:t>Cache</a:t>
            </a:r>
            <a:r>
              <a:rPr lang="zh-CN" altLang="en-US" sz="2400"/>
              <a:t>块与对应主存块相同，而且不存在于其它</a:t>
            </a:r>
            <a:r>
              <a:rPr lang="en-US" altLang="zh-CN" sz="2400"/>
              <a:t>Cache</a:t>
            </a:r>
            <a:r>
              <a:rPr lang="zh-CN" altLang="en-US" sz="2400"/>
              <a:t>中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共享</a:t>
            </a:r>
            <a:r>
              <a:rPr lang="en-US" altLang="zh-CN" sz="2400">
                <a:solidFill>
                  <a:schemeClr val="tx2"/>
                </a:solidFill>
              </a:rPr>
              <a:t>S</a:t>
            </a:r>
            <a:r>
              <a:rPr lang="zh-CN" altLang="en-US" sz="2400"/>
              <a:t>：该</a:t>
            </a:r>
            <a:r>
              <a:rPr lang="en-US" altLang="zh-CN" sz="2400"/>
              <a:t>Cache</a:t>
            </a:r>
            <a:r>
              <a:rPr lang="zh-CN" altLang="en-US" sz="2400"/>
              <a:t>块与对应主存块相同，但可能存在于其它</a:t>
            </a:r>
            <a:r>
              <a:rPr lang="en-US" altLang="zh-CN" sz="2400"/>
              <a:t>Cache</a:t>
            </a:r>
            <a:r>
              <a:rPr lang="zh-CN" altLang="en-US" sz="2400"/>
              <a:t>中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无效</a:t>
            </a:r>
            <a:r>
              <a:rPr lang="en-US" altLang="zh-CN" sz="2400">
                <a:solidFill>
                  <a:schemeClr val="tx2"/>
                </a:solidFill>
              </a:rPr>
              <a:t>I</a:t>
            </a:r>
            <a:r>
              <a:rPr lang="zh-CN" altLang="en-US" sz="2400"/>
              <a:t>：该</a:t>
            </a:r>
            <a:r>
              <a:rPr lang="en-US" altLang="zh-CN" sz="2400"/>
              <a:t>Cache</a:t>
            </a:r>
            <a:r>
              <a:rPr lang="zh-CN" altLang="en-US" sz="2400"/>
              <a:t>块包含的数据无效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6.3.5 80486</a:t>
            </a:r>
            <a:r>
              <a:rPr lang="zh-CN" altLang="en-US"/>
              <a:t>的</a:t>
            </a:r>
            <a:r>
              <a:rPr lang="en-US" altLang="zh-CN"/>
              <a:t>L1 Cache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193C7D"/>
                </a:solidFill>
              </a:rPr>
              <a:t>指令和数据共用</a:t>
            </a:r>
            <a:r>
              <a:rPr lang="zh-CN" altLang="en-US"/>
              <a:t>的</a:t>
            </a:r>
            <a:r>
              <a:rPr lang="en-US" altLang="zh-CN">
                <a:solidFill>
                  <a:schemeClr val="tx2"/>
                </a:solidFill>
              </a:rPr>
              <a:t>4</a:t>
            </a:r>
            <a:r>
              <a:rPr lang="zh-CN" altLang="en-US">
                <a:solidFill>
                  <a:schemeClr val="tx2"/>
                </a:solidFill>
              </a:rPr>
              <a:t>路组合相关</a:t>
            </a:r>
            <a:r>
              <a:rPr lang="en-US" altLang="zh-CN"/>
              <a:t>Cache</a:t>
            </a:r>
            <a:r>
              <a:rPr lang="zh-CN" altLang="en-US"/>
              <a:t>结构</a:t>
            </a:r>
          </a:p>
          <a:p>
            <a:r>
              <a:rPr lang="en-US" altLang="zh-CN">
                <a:solidFill>
                  <a:schemeClr val="tx2"/>
                </a:solidFill>
              </a:rPr>
              <a:t>8KB</a:t>
            </a:r>
            <a:r>
              <a:rPr lang="zh-CN" altLang="en-US">
                <a:solidFill>
                  <a:schemeClr val="tx2"/>
                </a:solidFill>
              </a:rPr>
              <a:t>容量</a:t>
            </a:r>
            <a:r>
              <a:rPr lang="zh-CN" altLang="en-US"/>
              <a:t>分成</a:t>
            </a:r>
            <a:r>
              <a:rPr lang="en-US" altLang="zh-CN"/>
              <a:t>128</a:t>
            </a:r>
            <a:r>
              <a:rPr lang="zh-CN" altLang="en-US"/>
              <a:t>组，每组有</a:t>
            </a:r>
            <a:r>
              <a:rPr lang="en-US" altLang="zh-CN"/>
              <a:t>4</a:t>
            </a:r>
            <a:r>
              <a:rPr lang="zh-CN" altLang="en-US"/>
              <a:t>路，每组每路为一行，每</a:t>
            </a:r>
            <a:r>
              <a:rPr lang="zh-CN" altLang="en-US">
                <a:solidFill>
                  <a:schemeClr val="tx2"/>
                </a:solidFill>
              </a:rPr>
              <a:t>行</a:t>
            </a:r>
            <a:r>
              <a:rPr lang="zh-CN" altLang="en-US"/>
              <a:t>为</a:t>
            </a:r>
            <a:r>
              <a:rPr lang="en-US" altLang="zh-CN"/>
              <a:t>16</a:t>
            </a:r>
            <a:r>
              <a:rPr lang="zh-CN" altLang="en-US"/>
              <a:t>个字节（</a:t>
            </a:r>
            <a:r>
              <a:rPr lang="en-US" altLang="zh-CN"/>
              <a:t>128</a:t>
            </a:r>
            <a:r>
              <a:rPr lang="zh-CN" altLang="en-US"/>
              <a:t>位）</a:t>
            </a:r>
          </a:p>
          <a:p>
            <a:r>
              <a:rPr lang="zh-CN" altLang="en-US"/>
              <a:t>每行对应</a:t>
            </a:r>
            <a:r>
              <a:rPr lang="en-US" altLang="zh-CN"/>
              <a:t>21</a:t>
            </a:r>
            <a:r>
              <a:rPr lang="zh-CN" altLang="en-US"/>
              <a:t>位</a:t>
            </a:r>
            <a:r>
              <a:rPr lang="zh-CN" altLang="en-US">
                <a:solidFill>
                  <a:schemeClr val="tx2"/>
                </a:solidFill>
              </a:rPr>
              <a:t>标签</a:t>
            </a:r>
            <a:r>
              <a:rPr lang="zh-CN" altLang="en-US"/>
              <a:t>，一个有效位</a:t>
            </a:r>
          </a:p>
          <a:p>
            <a:r>
              <a:rPr lang="zh-CN" altLang="en-US"/>
              <a:t>每组中</a:t>
            </a:r>
            <a:r>
              <a:rPr lang="en-US" altLang="zh-CN"/>
              <a:t>4</a:t>
            </a:r>
            <a:r>
              <a:rPr lang="zh-CN" altLang="en-US"/>
              <a:t>路对应</a:t>
            </a:r>
            <a:r>
              <a:rPr lang="en-US" altLang="zh-CN"/>
              <a:t>3</a:t>
            </a:r>
            <a:r>
              <a:rPr lang="zh-CN" altLang="en-US"/>
              <a:t>位</a:t>
            </a:r>
            <a:r>
              <a:rPr lang="en-US" altLang="zh-CN"/>
              <a:t>LRU</a:t>
            </a:r>
            <a:r>
              <a:rPr lang="zh-CN" altLang="en-US"/>
              <a:t>位，用于实现伪</a:t>
            </a:r>
            <a:r>
              <a:rPr lang="en-US" altLang="zh-CN">
                <a:solidFill>
                  <a:schemeClr val="tx2"/>
                </a:solidFill>
              </a:rPr>
              <a:t>LRU</a:t>
            </a:r>
            <a:r>
              <a:rPr lang="zh-CN" altLang="en-US">
                <a:solidFill>
                  <a:schemeClr val="tx2"/>
                </a:solidFill>
              </a:rPr>
              <a:t>替换算法</a:t>
            </a:r>
          </a:p>
          <a:p>
            <a:r>
              <a:rPr lang="zh-CN" altLang="en-US"/>
              <a:t>采用</a:t>
            </a:r>
            <a:r>
              <a:rPr lang="en-US" altLang="zh-CN"/>
              <a:t>4</a:t>
            </a:r>
            <a:r>
              <a:rPr lang="zh-CN" altLang="en-US"/>
              <a:t>级</a:t>
            </a:r>
            <a:r>
              <a:rPr lang="zh-CN" altLang="en-US">
                <a:solidFill>
                  <a:schemeClr val="tx2"/>
                </a:solidFill>
              </a:rPr>
              <a:t>缓冲直写策略</a:t>
            </a:r>
            <a:r>
              <a:rPr lang="zh-CN" altLang="en-US"/>
              <a:t>，允许</a:t>
            </a:r>
            <a:r>
              <a:rPr lang="en-US" altLang="zh-CN"/>
              <a:t>6</a:t>
            </a:r>
            <a:r>
              <a:rPr lang="zh-CN" altLang="en-US"/>
              <a:t>个连续的写操作而无等待</a:t>
            </a:r>
          </a:p>
          <a:p>
            <a:r>
              <a:rPr lang="zh-CN" altLang="en-US"/>
              <a:t>写缺失时，采用</a:t>
            </a:r>
            <a:r>
              <a:rPr lang="zh-CN" altLang="en-US">
                <a:solidFill>
                  <a:schemeClr val="tx2"/>
                </a:solidFill>
              </a:rPr>
              <a:t>不写分配法</a:t>
            </a:r>
            <a:r>
              <a:rPr lang="zh-CN" altLang="en-US"/>
              <a:t>，只将数据写入主存，不进行</a:t>
            </a:r>
            <a:r>
              <a:rPr lang="en-US" altLang="zh-CN"/>
              <a:t>Cache</a:t>
            </a:r>
            <a:r>
              <a:rPr lang="zh-CN" altLang="en-US"/>
              <a:t>的回填</a:t>
            </a:r>
          </a:p>
        </p:txBody>
      </p:sp>
      <p:sp>
        <p:nvSpPr>
          <p:cNvPr id="51712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80486</a:t>
            </a:r>
            <a:r>
              <a:rPr lang="zh-CN" altLang="en-US"/>
              <a:t>第一级高速缓存的结构</a:t>
            </a:r>
          </a:p>
        </p:txBody>
      </p:sp>
      <p:sp>
        <p:nvSpPr>
          <p:cNvPr id="561158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61160" name="Picture 8" descr="fig06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11" y="1142984"/>
            <a:ext cx="11478443" cy="5033978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6.3.6 Pentium</a:t>
            </a:r>
            <a:r>
              <a:rPr lang="zh-CN" altLang="en-US"/>
              <a:t>的</a:t>
            </a:r>
            <a:r>
              <a:rPr lang="en-US" altLang="zh-CN"/>
              <a:t>L1 Cache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193C7D"/>
                </a:solidFill>
              </a:rPr>
              <a:t>指令和数据分离</a:t>
            </a:r>
            <a:r>
              <a:rPr lang="zh-CN" altLang="en-US"/>
              <a:t>的</a:t>
            </a:r>
            <a:r>
              <a:rPr lang="en-US" altLang="zh-CN"/>
              <a:t>2</a:t>
            </a:r>
            <a:r>
              <a:rPr lang="zh-CN" altLang="en-US"/>
              <a:t>路组合相关</a:t>
            </a:r>
            <a:r>
              <a:rPr lang="en-US" altLang="zh-CN"/>
              <a:t>Cache</a:t>
            </a:r>
            <a:r>
              <a:rPr lang="zh-CN" altLang="en-US"/>
              <a:t>结构</a:t>
            </a:r>
          </a:p>
          <a:p>
            <a:r>
              <a:rPr lang="zh-CN" altLang="en-US"/>
              <a:t>指令</a:t>
            </a:r>
            <a:r>
              <a:rPr lang="en-US" altLang="zh-CN"/>
              <a:t>Cache</a:t>
            </a:r>
            <a:r>
              <a:rPr lang="zh-CN" altLang="en-US"/>
              <a:t>和数据</a:t>
            </a:r>
            <a:r>
              <a:rPr lang="en-US" altLang="zh-CN"/>
              <a:t>Cache</a:t>
            </a:r>
            <a:r>
              <a:rPr lang="zh-CN" altLang="en-US"/>
              <a:t>都是</a:t>
            </a:r>
            <a:r>
              <a:rPr lang="en-US" altLang="zh-CN"/>
              <a:t>8KB</a:t>
            </a:r>
            <a:r>
              <a:rPr lang="zh-CN" altLang="en-US"/>
              <a:t>，共</a:t>
            </a:r>
            <a:r>
              <a:rPr lang="en-US" altLang="zh-CN"/>
              <a:t>16KB</a:t>
            </a:r>
          </a:p>
          <a:p>
            <a:r>
              <a:rPr lang="en-US" altLang="zh-CN"/>
              <a:t>8KB</a:t>
            </a:r>
            <a:r>
              <a:rPr lang="zh-CN" altLang="en-US"/>
              <a:t>容量分成</a:t>
            </a:r>
            <a:r>
              <a:rPr lang="en-US" altLang="zh-CN"/>
              <a:t>128</a:t>
            </a:r>
            <a:r>
              <a:rPr lang="zh-CN" altLang="en-US"/>
              <a:t>组，每组</a:t>
            </a:r>
            <a:r>
              <a:rPr lang="en-US" altLang="zh-CN"/>
              <a:t>2</a:t>
            </a:r>
            <a:r>
              <a:rPr lang="zh-CN" altLang="en-US"/>
              <a:t>路，每行</a:t>
            </a:r>
            <a:r>
              <a:rPr lang="en-US" altLang="zh-CN"/>
              <a:t>32</a:t>
            </a:r>
            <a:r>
              <a:rPr lang="zh-CN" altLang="en-US"/>
              <a:t>字节</a:t>
            </a:r>
          </a:p>
          <a:p>
            <a:r>
              <a:rPr lang="en-US" altLang="zh-CN"/>
              <a:t>LRU</a:t>
            </a:r>
            <a:r>
              <a:rPr lang="zh-CN" altLang="en-US"/>
              <a:t>算法，回写策略</a:t>
            </a:r>
            <a:r>
              <a:rPr lang="en-US" altLang="zh-CN"/>
              <a:t>(</a:t>
            </a:r>
            <a:r>
              <a:rPr lang="zh-CN" altLang="en-US"/>
              <a:t>可动态改变为直写策略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518150" name="Picture 6" descr="fig06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40" y="3539823"/>
            <a:ext cx="9858444" cy="2813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一次写</a:t>
            </a:r>
            <a:r>
              <a:rPr lang="en-US" altLang="zh-CN"/>
              <a:t>(write once)</a:t>
            </a:r>
            <a:r>
              <a:rPr lang="zh-CN" altLang="en-US"/>
              <a:t>协议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028696"/>
            <a:ext cx="11074400" cy="1828800"/>
          </a:xfrm>
        </p:spPr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采用</a:t>
            </a:r>
            <a:r>
              <a:rPr lang="en-US" altLang="zh-CN" dirty="0"/>
              <a:t>MESI</a:t>
            </a:r>
            <a:r>
              <a:rPr lang="zh-CN" altLang="en-US" dirty="0"/>
              <a:t>协议，配合第一次直写，以后回写，实现</a:t>
            </a:r>
            <a:r>
              <a:rPr lang="en-US" altLang="zh-CN" dirty="0"/>
              <a:t>L1</a:t>
            </a:r>
            <a:r>
              <a:rPr lang="zh-CN" altLang="en-US" dirty="0"/>
              <a:t>和</a:t>
            </a:r>
            <a:r>
              <a:rPr lang="en-US" altLang="zh-CN" dirty="0"/>
              <a:t>L2 Cache</a:t>
            </a:r>
            <a:r>
              <a:rPr lang="zh-CN" altLang="en-US" dirty="0"/>
              <a:t>的数据一致</a:t>
            </a:r>
          </a:p>
        </p:txBody>
      </p:sp>
      <p:graphicFrame>
        <p:nvGraphicFramePr>
          <p:cNvPr id="530470" name="Group 38"/>
          <p:cNvGraphicFramePr>
            <a:graphicFrameLocks noGrp="1"/>
          </p:cNvGraphicFramePr>
          <p:nvPr/>
        </p:nvGraphicFramePr>
        <p:xfrm>
          <a:off x="1524000" y="3048001"/>
          <a:ext cx="9279467" cy="2591435"/>
        </p:xfrm>
        <a:graphic>
          <a:graphicData uri="http://schemas.openxmlformats.org/drawingml/2006/table">
            <a:tbl>
              <a:tblPr/>
              <a:tblGrid>
                <a:gridCol w="381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操作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L1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L1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数据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L2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数据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1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sym typeface="Wingdings" pitchFamily="2" charset="2"/>
                        </a:rPr>
                        <a:t>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复位或清洗后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sym typeface="Wingdings" pitchFamily="2" charset="2"/>
                        </a:rPr>
                        <a:t>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读入数据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sym typeface="Wingdings" pitchFamily="2" charset="2"/>
                        </a:rPr>
                        <a:t>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第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次直写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sym typeface="Wingdings" pitchFamily="2" charset="2"/>
                        </a:rPr>
                        <a:t>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再次回写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sym typeface="Wingdings" pitchFamily="2" charset="2"/>
                        </a:rPr>
                        <a:t>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发生替换后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无效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共享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唯一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修改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共享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6.1.3 </a:t>
            </a:r>
            <a:r>
              <a:rPr lang="zh-CN" altLang="en-US"/>
              <a:t>局部性原理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层次结构解决存储器件的容量、速度和价格矛盾</a:t>
            </a:r>
          </a:p>
          <a:p>
            <a:r>
              <a:rPr lang="zh-CN" altLang="en-US" sz="2800" dirty="0"/>
              <a:t>出色效率来源于存储器访问的局部性原理：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193C7D"/>
                </a:solidFill>
              </a:rPr>
              <a:t>处理器访问存储器时，所访问的存储单元在一段时间内都趋向于一个较小的连续区域</a:t>
            </a:r>
            <a:r>
              <a:rPr lang="zh-CN" altLang="en-US" sz="2800" dirty="0">
                <a:solidFill>
                  <a:srgbClr val="00009A"/>
                </a:solidFill>
              </a:rPr>
              <a:t>中</a:t>
            </a:r>
          </a:p>
          <a:p>
            <a:r>
              <a:rPr lang="zh-CN" altLang="en-US" sz="2800" dirty="0">
                <a:solidFill>
                  <a:schemeClr val="tx2"/>
                </a:solidFill>
              </a:rPr>
              <a:t>空间局部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193C7D"/>
                </a:solidFill>
              </a:rPr>
              <a:t>紧邻被访问单元的地方也将被访问</a:t>
            </a:r>
          </a:p>
          <a:p>
            <a:r>
              <a:rPr lang="zh-CN" altLang="en-US" sz="2800" dirty="0">
                <a:solidFill>
                  <a:schemeClr val="tx2"/>
                </a:solidFill>
              </a:rPr>
              <a:t>时间局部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193C7D"/>
                </a:solidFill>
              </a:rPr>
              <a:t>刚被访问的单元很快将再次被访问</a:t>
            </a:r>
          </a:p>
          <a:p>
            <a:r>
              <a:rPr lang="zh-CN" altLang="en-US" sz="2800" dirty="0"/>
              <a:t>程序运行过程中，绝大多数情况都能够直接从快速的存储器中获取指令和读写数据；当需要从慢速的下层存储器获取指令或数据时，每次都将一个程序段或一个较大数据块读入上层存储器，后续操作就可以直接访问快速的上层存储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0"/>
          <p:cNvSpPr txBox="1"/>
          <p:nvPr/>
        </p:nvSpPr>
        <p:spPr>
          <a:xfrm>
            <a:off x="4215166" y="2071678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一、存储系统层次结构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071810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二、主存储器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25296" y="4143380"/>
            <a:ext cx="58712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三、高速缓冲存储器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1"/>
          <p:cNvSpPr txBox="1"/>
          <p:nvPr/>
        </p:nvSpPr>
        <p:spPr>
          <a:xfrm>
            <a:off x="4238612" y="5286388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四、存储管理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>
    <p:split orient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5129832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15166" y="2071678"/>
            <a:ext cx="526521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一、存储系统层次结构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225296" y="3071810"/>
            <a:ext cx="5831144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二、主存储器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225296" y="4143380"/>
            <a:ext cx="58712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三、高速缓冲存储器</a:t>
            </a:r>
            <a:r>
              <a:rPr lang="en-US" altLang="zh-CN" sz="3600" b="1" dirty="0" smtClean="0">
                <a:latin typeface="Impact" panose="020B0806030902050204" pitchFamily="34" charset="0"/>
                <a:ea typeface="微软雅黑" panose="020B0503020204020204" pitchFamily="34" charset="-122"/>
              </a:rPr>
              <a:t>Cache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4238612" y="5286388"/>
            <a:ext cx="5399096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四、存储管理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6.4 </a:t>
            </a:r>
            <a:r>
              <a:rPr lang="zh-CN" altLang="en-US"/>
              <a:t>存储管理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存储器是计算机系统的重要资源，操作系统的主要功能之一是存储管理：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chemeClr val="tx2"/>
                </a:solidFill>
              </a:rPr>
              <a:t>如何动态地为多个任务分配存储器</a:t>
            </a:r>
          </a:p>
          <a:p>
            <a:pPr>
              <a:lnSpc>
                <a:spcPct val="90000"/>
              </a:lnSpc>
            </a:pPr>
            <a:r>
              <a:rPr lang="en-US" altLang="zh-CN"/>
              <a:t>IA-32</a:t>
            </a:r>
            <a:r>
              <a:rPr lang="zh-CN" altLang="en-US"/>
              <a:t>处理器从硬件上支持并加速操作系统的存储管理：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chemeClr val="tx2"/>
                </a:solidFill>
              </a:rPr>
              <a:t>分段和分页机制构成存储管理单元</a:t>
            </a:r>
            <a:r>
              <a:rPr lang="en-US" altLang="zh-CN">
                <a:solidFill>
                  <a:schemeClr val="tx2"/>
                </a:solidFill>
              </a:rPr>
              <a:t>MMU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</a:rPr>
              <a:t>分段</a:t>
            </a:r>
            <a:r>
              <a:rPr lang="en-US" altLang="zh-CN"/>
              <a:t>(segment)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	将程序按照逻辑关系分成可大可小的模块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</a:rPr>
              <a:t>分页</a:t>
            </a:r>
            <a:r>
              <a:rPr lang="en-US" altLang="zh-CN"/>
              <a:t>(page)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	将程序分成为若干个大小相同的模块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段式存储管理</a:t>
            </a:r>
          </a:p>
        </p:txBody>
      </p:sp>
      <p:pic>
        <p:nvPicPr>
          <p:cNvPr id="520196" name="Picture 4" descr="fig0622"/>
          <p:cNvPicPr>
            <a:picLocks noChangeAspect="1" noChangeArrowheads="1"/>
          </p:cNvPicPr>
          <p:nvPr/>
        </p:nvPicPr>
        <p:blipFill>
          <a:blip r:embed="rId2"/>
          <a:srcRect r="56439"/>
          <a:stretch>
            <a:fillRect/>
          </a:stretch>
        </p:blipFill>
        <p:spPr bwMode="auto">
          <a:xfrm>
            <a:off x="1452530" y="1142984"/>
            <a:ext cx="9358378" cy="5326194"/>
          </a:xfrm>
          <a:prstGeom prst="rect">
            <a:avLst/>
          </a:prstGeom>
          <a:noFill/>
        </p:spPr>
      </p:pic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8580968" y="5368926"/>
            <a:ext cx="2348720" cy="1040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宋体" charset="-122"/>
              </a:rPr>
              <a:t>系统维护段表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宋体" charset="-122"/>
              </a:rPr>
              <a:t>硬件实现转换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段选择器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保护方式的</a:t>
            </a:r>
            <a:r>
              <a:rPr lang="en-US" altLang="zh-CN"/>
              <a:t>16</a:t>
            </a:r>
            <a:r>
              <a:rPr lang="zh-CN" altLang="en-US"/>
              <a:t>位段寄存器被定义为段选择器</a:t>
            </a:r>
          </a:p>
          <a:p>
            <a:r>
              <a:rPr lang="zh-CN" altLang="en-US"/>
              <a:t>包含</a:t>
            </a:r>
            <a:r>
              <a:rPr lang="en-US" altLang="zh-CN"/>
              <a:t>3</a:t>
            </a:r>
            <a:r>
              <a:rPr lang="zh-CN" altLang="en-US"/>
              <a:t>个域，指向一个段描述符</a:t>
            </a:r>
          </a:p>
          <a:p>
            <a:pPr lvl="1"/>
            <a:r>
              <a:rPr lang="zh-CN" altLang="en-US">
                <a:solidFill>
                  <a:schemeClr val="tx2"/>
                </a:solidFill>
              </a:rPr>
              <a:t>索引域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记录段描述符在“描述符表”内的位置</a:t>
            </a:r>
          </a:p>
          <a:p>
            <a:pPr lvl="1"/>
            <a:r>
              <a:rPr lang="zh-CN" altLang="en-US">
                <a:solidFill>
                  <a:schemeClr val="tx2"/>
                </a:solidFill>
              </a:rPr>
              <a:t>表指示位</a:t>
            </a:r>
            <a:r>
              <a:rPr lang="en-US" altLang="zh-CN">
                <a:solidFill>
                  <a:schemeClr val="tx2"/>
                </a:solidFill>
              </a:rPr>
              <a:t>TI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指示要寻址的描述符表</a:t>
            </a:r>
          </a:p>
          <a:p>
            <a:pPr lvl="1"/>
            <a:r>
              <a:rPr lang="zh-CN" altLang="en-US">
                <a:solidFill>
                  <a:schemeClr val="tx2"/>
                </a:solidFill>
              </a:rPr>
              <a:t>请求特权层</a:t>
            </a:r>
            <a:r>
              <a:rPr lang="en-US" altLang="zh-CN">
                <a:solidFill>
                  <a:schemeClr val="tx2"/>
                </a:solidFill>
              </a:rPr>
              <a:t>RPL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反映请求本次存取的特权级别</a:t>
            </a:r>
          </a:p>
        </p:txBody>
      </p:sp>
      <p:graphicFrame>
        <p:nvGraphicFramePr>
          <p:cNvPr id="521220" name="Group 4"/>
          <p:cNvGraphicFramePr>
            <a:graphicFrameLocks noGrp="1"/>
          </p:cNvGraphicFramePr>
          <p:nvPr/>
        </p:nvGraphicFramePr>
        <p:xfrm>
          <a:off x="2336800" y="5105401"/>
          <a:ext cx="8832850" cy="1056323"/>
        </p:xfrm>
        <a:graphic>
          <a:graphicData uri="http://schemas.openxmlformats.org/drawingml/2006/table">
            <a:tbl>
              <a:tblPr/>
              <a:tblGrid>
                <a:gridCol w="432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15      3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段选择器＝段寄存器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索引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TI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RPL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3929066"/>
            <a:ext cx="10418233" cy="2395537"/>
          </a:xfrm>
          <a:prstGeom prst="rect">
            <a:avLst/>
          </a:prstGeom>
          <a:noFill/>
        </p:spPr>
      </p:pic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描述符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26" y="985846"/>
            <a:ext cx="10904574" cy="3657600"/>
          </a:xfrm>
        </p:spPr>
        <p:txBody>
          <a:bodyPr/>
          <a:lstStyle/>
          <a:p>
            <a:r>
              <a:rPr lang="zh-CN" altLang="en-US" dirty="0"/>
              <a:t>描述符是保护方式引入的数据结构，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  <a:r>
              <a:rPr lang="en-US" altLang="zh-CN" dirty="0"/>
              <a:t>64</a:t>
            </a:r>
            <a:r>
              <a:rPr lang="zh-CN" altLang="en-US" dirty="0"/>
              <a:t>位，</a:t>
            </a:r>
            <a:r>
              <a:rPr lang="zh-CN" altLang="en-US" dirty="0">
                <a:solidFill>
                  <a:schemeClr val="tx2"/>
                </a:solidFill>
              </a:rPr>
              <a:t>段描述符</a:t>
            </a:r>
            <a:r>
              <a:rPr lang="zh-CN" altLang="en-US" dirty="0"/>
              <a:t>：“描述”段的属性</a:t>
            </a:r>
          </a:p>
          <a:p>
            <a:pPr lvl="1"/>
            <a:r>
              <a:rPr lang="zh-CN" altLang="en-US" dirty="0"/>
              <a:t>段界限</a:t>
            </a:r>
            <a:r>
              <a:rPr lang="en-US" altLang="zh-CN" dirty="0"/>
              <a:t>(segment limit)</a:t>
            </a:r>
            <a:r>
              <a:rPr lang="zh-CN" altLang="en-US" dirty="0"/>
              <a:t>：用于存储空间保护</a:t>
            </a:r>
            <a:endParaRPr lang="zh-CN" altLang="en-US" dirty="0">
              <a:sym typeface="Symbol" pitchFamily="18" charset="2"/>
            </a:endParaRPr>
          </a:p>
          <a:p>
            <a:pPr lvl="1"/>
            <a:r>
              <a:rPr lang="zh-CN" altLang="en-US" dirty="0"/>
              <a:t>基地址</a:t>
            </a:r>
            <a:r>
              <a:rPr lang="en-US" altLang="zh-CN" dirty="0"/>
              <a:t>(base address)</a:t>
            </a:r>
            <a:r>
              <a:rPr lang="zh-CN" altLang="en-US" dirty="0"/>
              <a:t>：用于形成物理地址</a:t>
            </a:r>
            <a:endParaRPr lang="zh-CN" altLang="en-US" dirty="0">
              <a:sym typeface="Symbol" pitchFamily="18" charset="2"/>
            </a:endParaRPr>
          </a:p>
          <a:p>
            <a:pPr lvl="1"/>
            <a:r>
              <a:rPr lang="zh-CN" altLang="en-US" dirty="0"/>
              <a:t>访问权字节</a:t>
            </a:r>
            <a:r>
              <a:rPr lang="en-US" altLang="zh-CN" dirty="0"/>
              <a:t>(access rights byte)</a:t>
            </a:r>
            <a:r>
              <a:rPr lang="zh-CN" altLang="en-US" dirty="0"/>
              <a:t>：段访问权限：该段当前是否驻留主存、该段所具有的特权层和段类型，用于特权保护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操作数寻址过程</a:t>
            </a: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）段选择器的</a:t>
            </a:r>
            <a:r>
              <a:rPr lang="en-US" altLang="zh-CN"/>
              <a:t>TI</a:t>
            </a:r>
            <a:r>
              <a:rPr lang="zh-CN" altLang="en-US"/>
              <a:t>域指明描述符表，获得描述符表基地址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）利用索引值指向该段的段描述符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）从段描述符中取出段基地址，从逻辑地址中取出段内偏移地址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）基地址与偏移地址相加，得到操作数的线性地址</a:t>
            </a:r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23273" name="Picture 9" descr="fig0623"/>
          <p:cNvPicPr>
            <a:picLocks noChangeAspect="1" noChangeArrowheads="1"/>
          </p:cNvPicPr>
          <p:nvPr/>
        </p:nvPicPr>
        <p:blipFill>
          <a:blip r:embed="rId2"/>
          <a:srcRect l="20000" t="93944" r="6667" b="269"/>
          <a:stretch>
            <a:fillRect/>
          </a:stretch>
        </p:blipFill>
        <p:spPr bwMode="auto">
          <a:xfrm>
            <a:off x="711200" y="4876800"/>
            <a:ext cx="11277600" cy="1066800"/>
          </a:xfrm>
          <a:prstGeom prst="rect">
            <a:avLst/>
          </a:prstGeom>
          <a:noFill/>
        </p:spPr>
      </p:pic>
      <p:sp>
        <p:nvSpPr>
          <p:cNvPr id="523274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存储器操作数的寻址过程</a:t>
            </a:r>
          </a:p>
        </p:txBody>
      </p:sp>
      <p:sp>
        <p:nvSpPr>
          <p:cNvPr id="562182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pic>
        <p:nvPicPr>
          <p:cNvPr id="562183" name="Picture 7" descr="fig0623"/>
          <p:cNvPicPr>
            <a:picLocks noChangeAspect="1" noChangeArrowheads="1"/>
          </p:cNvPicPr>
          <p:nvPr/>
        </p:nvPicPr>
        <p:blipFill>
          <a:blip r:embed="rId2"/>
          <a:srcRect b="8038"/>
          <a:stretch>
            <a:fillRect/>
          </a:stretch>
        </p:blipFill>
        <p:spPr bwMode="auto">
          <a:xfrm>
            <a:off x="1023902" y="1071546"/>
            <a:ext cx="10501386" cy="5176996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6.4.2 </a:t>
            </a:r>
            <a:r>
              <a:rPr lang="zh-CN" altLang="en-US"/>
              <a:t>页式存储管理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页式存储管理便于构成虚拟存储器</a:t>
            </a:r>
          </a:p>
          <a:p>
            <a:pPr lvl="1"/>
            <a:r>
              <a:rPr lang="zh-CN" altLang="en-US"/>
              <a:t>处于主存和辅存之间</a:t>
            </a:r>
          </a:p>
          <a:p>
            <a:pPr lvl="1"/>
            <a:r>
              <a:rPr lang="zh-CN" altLang="en-US"/>
              <a:t>通过硬件的存储管理单元</a:t>
            </a:r>
            <a:r>
              <a:rPr lang="en-US" altLang="zh-CN"/>
              <a:t>MMU</a:t>
            </a:r>
            <a:endParaRPr lang="zh-CN" altLang="en-US"/>
          </a:p>
          <a:p>
            <a:pPr lvl="1"/>
            <a:r>
              <a:rPr lang="zh-CN" altLang="en-US"/>
              <a:t>在核心软件或操作系统管理下</a:t>
            </a:r>
          </a:p>
          <a:p>
            <a:pPr lvl="1"/>
            <a:r>
              <a:rPr lang="zh-CN" altLang="en-US"/>
              <a:t>利用磁盘文件</a:t>
            </a:r>
          </a:p>
          <a:p>
            <a:pPr lvl="1"/>
            <a:r>
              <a:rPr lang="zh-CN" altLang="en-US"/>
              <a:t>比实际主存空间大的虚拟存储空间</a:t>
            </a:r>
          </a:p>
          <a:p>
            <a:r>
              <a:rPr lang="zh-CN" altLang="en-US"/>
              <a:t>虚拟存储器可以简化存储管理</a:t>
            </a:r>
          </a:p>
          <a:p>
            <a:pPr lvl="1"/>
            <a:r>
              <a:rPr lang="zh-CN" altLang="en-US"/>
              <a:t>有效地使用主存空间</a:t>
            </a:r>
          </a:p>
          <a:p>
            <a:pPr lvl="1"/>
            <a:r>
              <a:rPr lang="zh-CN" altLang="en-US"/>
              <a:t>为各个程序（进程）呈现统一的地址空间</a:t>
            </a:r>
          </a:p>
          <a:p>
            <a:pPr lvl="1"/>
            <a:r>
              <a:rPr lang="zh-CN" altLang="en-US"/>
              <a:t>实现程序间的保护</a:t>
            </a:r>
          </a:p>
        </p:txBody>
      </p:sp>
      <p:sp>
        <p:nvSpPr>
          <p:cNvPr id="524292" name="AutoShape 4"/>
          <p:cNvSpPr>
            <a:spLocks noChangeArrowheads="1"/>
          </p:cNvSpPr>
          <p:nvPr/>
        </p:nvSpPr>
        <p:spPr bwMode="auto">
          <a:xfrm>
            <a:off x="7924800" y="5948364"/>
            <a:ext cx="3524251" cy="540433"/>
          </a:xfrm>
          <a:prstGeom prst="flowChartAlternateProcess">
            <a:avLst/>
          </a:prstGeom>
          <a:gradFill rotWithShape="1">
            <a:gsLst>
              <a:gs pos="0">
                <a:schemeClr val="accent1">
                  <a:gamma/>
                  <a:shade val="5451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510"/>
                  <a:invGamma/>
                </a:schemeClr>
              </a:gs>
            </a:gsLst>
            <a:lin ang="18900000" scaled="1"/>
          </a:gradFill>
          <a:ln w="9525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pagefile.sys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分页组织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线性地址＝段基地址＋偏移地址</a:t>
            </a:r>
          </a:p>
          <a:p>
            <a:r>
              <a:rPr lang="zh-CN" altLang="en-US"/>
              <a:t>不分页式：物理地址＝线性地址</a:t>
            </a:r>
          </a:p>
          <a:p>
            <a:r>
              <a:rPr lang="zh-CN" altLang="en-US"/>
              <a:t>分页管理：线性地址转换为物理地址</a:t>
            </a:r>
          </a:p>
          <a:p>
            <a:pPr lvl="1"/>
            <a:r>
              <a:rPr lang="zh-CN" altLang="en-US">
                <a:solidFill>
                  <a:schemeClr val="tx2"/>
                </a:solidFill>
              </a:rPr>
              <a:t>页目录基地址寄存器</a:t>
            </a:r>
            <a:r>
              <a:rPr lang="en-US" altLang="zh-CN">
                <a:solidFill>
                  <a:schemeClr val="tx2"/>
                </a:solidFill>
              </a:rPr>
              <a:t>CR3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	包含页目录的物理起始地址</a:t>
            </a:r>
          </a:p>
          <a:p>
            <a:pPr lvl="1"/>
            <a:r>
              <a:rPr lang="zh-CN" altLang="en-US">
                <a:solidFill>
                  <a:schemeClr val="tx2"/>
                </a:solidFill>
              </a:rPr>
              <a:t>页目录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	保存页目录项，包含页表的地址及有关信息</a:t>
            </a:r>
          </a:p>
          <a:p>
            <a:pPr lvl="1"/>
            <a:r>
              <a:rPr lang="zh-CN" altLang="en-US">
                <a:solidFill>
                  <a:schemeClr val="tx2"/>
                </a:solidFill>
              </a:rPr>
              <a:t>页表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	保存页表项，包含主存页面的地址及有关信息</a:t>
            </a:r>
          </a:p>
        </p:txBody>
      </p:sp>
      <p:sp>
        <p:nvSpPr>
          <p:cNvPr id="525318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求平均值函数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066800"/>
            <a:ext cx="9652000" cy="3733800"/>
          </a:xfrm>
          <a:ln>
            <a:solidFill>
              <a:schemeClr val="folHlink"/>
            </a:solidFill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dirty="0"/>
              <a:t>long mean(long d[], long 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/>
              <a:t>  long </a:t>
            </a:r>
            <a:r>
              <a:rPr lang="en-US" altLang="zh-CN" sz="2800" dirty="0" err="1"/>
              <a:t>i,temp</a:t>
            </a:r>
            <a:r>
              <a:rPr lang="en-US" altLang="zh-CN" sz="2800" dirty="0"/>
              <a:t>=0;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/>
              <a:t>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temp=</a:t>
            </a:r>
            <a:r>
              <a:rPr lang="en-US" altLang="zh-CN" sz="2800" dirty="0" err="1"/>
              <a:t>temp+d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/>
              <a:t>  temp=temp/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/>
              <a:t>  return (temp);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15382" y="2678112"/>
            <a:ext cx="3253317" cy="1425576"/>
            <a:chOff x="2928" y="1496"/>
            <a:chExt cx="1537" cy="898"/>
          </a:xfrm>
        </p:grpSpPr>
        <p:sp>
          <p:nvSpPr>
            <p:cNvPr id="534532" name="Oval 4"/>
            <p:cNvSpPr>
              <a:spLocks noChangeArrowheads="1"/>
            </p:cNvSpPr>
            <p:nvPr/>
          </p:nvSpPr>
          <p:spPr bwMode="auto">
            <a:xfrm>
              <a:off x="2928" y="1496"/>
              <a:ext cx="576" cy="28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534" name="Line 6"/>
            <p:cNvSpPr>
              <a:spLocks noChangeShapeType="1"/>
            </p:cNvSpPr>
            <p:nvPr/>
          </p:nvSpPr>
          <p:spPr bwMode="auto">
            <a:xfrm flipH="1" flipV="1">
              <a:off x="3216" y="1776"/>
              <a:ext cx="48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5" name="Text Box 7"/>
            <p:cNvSpPr txBox="1">
              <a:spLocks noChangeArrowheads="1"/>
            </p:cNvSpPr>
            <p:nvPr/>
          </p:nvSpPr>
          <p:spPr bwMode="auto">
            <a:xfrm>
              <a:off x="3696" y="2064"/>
              <a:ext cx="769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空间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局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部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414714" y="1918807"/>
            <a:ext cx="2519792" cy="1176338"/>
            <a:chOff x="2928" y="1043"/>
            <a:chExt cx="1644" cy="741"/>
          </a:xfrm>
        </p:grpSpPr>
        <p:sp>
          <p:nvSpPr>
            <p:cNvPr id="534538" name="Oval 10"/>
            <p:cNvSpPr>
              <a:spLocks noChangeArrowheads="1"/>
            </p:cNvSpPr>
            <p:nvPr/>
          </p:nvSpPr>
          <p:spPr bwMode="auto">
            <a:xfrm>
              <a:off x="2928" y="1496"/>
              <a:ext cx="576" cy="288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539" name="Line 11"/>
            <p:cNvSpPr>
              <a:spLocks noChangeShapeType="1"/>
            </p:cNvSpPr>
            <p:nvPr/>
          </p:nvSpPr>
          <p:spPr bwMode="auto">
            <a:xfrm flipH="1">
              <a:off x="3383" y="1256"/>
              <a:ext cx="17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40" name="Text Box 12"/>
            <p:cNvSpPr txBox="1">
              <a:spLocks noChangeArrowheads="1"/>
            </p:cNvSpPr>
            <p:nvPr/>
          </p:nvSpPr>
          <p:spPr bwMode="auto">
            <a:xfrm>
              <a:off x="3510" y="1043"/>
              <a:ext cx="1062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时间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局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部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30400" y="2971800"/>
            <a:ext cx="8636000" cy="2733676"/>
            <a:chOff x="624" y="1680"/>
            <a:chExt cx="4080" cy="1722"/>
          </a:xfrm>
        </p:grpSpPr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 flipH="1" flipV="1">
              <a:off x="2658" y="1968"/>
              <a:ext cx="4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44" name="Text Box 16"/>
            <p:cNvSpPr txBox="1">
              <a:spLocks noChangeArrowheads="1"/>
            </p:cNvSpPr>
            <p:nvPr/>
          </p:nvSpPr>
          <p:spPr bwMode="auto">
            <a:xfrm>
              <a:off x="2256" y="3072"/>
              <a:ext cx="1614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时间局部和空间局部</a:t>
              </a:r>
            </a:p>
          </p:txBody>
        </p:sp>
        <p:sp>
          <p:nvSpPr>
            <p:cNvPr id="534545" name="AutoShape 17"/>
            <p:cNvSpPr>
              <a:spLocks/>
            </p:cNvSpPr>
            <p:nvPr/>
          </p:nvSpPr>
          <p:spPr bwMode="auto">
            <a:xfrm rot="-5400000">
              <a:off x="2544" y="-240"/>
              <a:ext cx="240" cy="4080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分页机制</a:t>
            </a:r>
          </a:p>
        </p:txBody>
      </p:sp>
      <p:sp>
        <p:nvSpPr>
          <p:cNvPr id="565254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23902" y="1142984"/>
            <a:ext cx="10475946" cy="5191140"/>
            <a:chOff x="672" y="1056"/>
            <a:chExt cx="3198" cy="2160"/>
          </a:xfrm>
        </p:grpSpPr>
        <p:pic>
          <p:nvPicPr>
            <p:cNvPr id="565256" name="Picture 8" descr="fig0624"/>
            <p:cNvPicPr>
              <a:picLocks noChangeAspect="1" noChangeArrowheads="1"/>
            </p:cNvPicPr>
            <p:nvPr/>
          </p:nvPicPr>
          <p:blipFill>
            <a:blip r:embed="rId2"/>
            <a:srcRect r="47583"/>
            <a:stretch>
              <a:fillRect/>
            </a:stretch>
          </p:blipFill>
          <p:spPr bwMode="auto">
            <a:xfrm>
              <a:off x="672" y="1056"/>
              <a:ext cx="3123" cy="2130"/>
            </a:xfrm>
            <a:prstGeom prst="rect">
              <a:avLst/>
            </a:prstGeom>
            <a:noFill/>
          </p:spPr>
        </p:pic>
        <p:sp>
          <p:nvSpPr>
            <p:cNvPr id="565258" name="Rectangle 10"/>
            <p:cNvSpPr>
              <a:spLocks noChangeArrowheads="1"/>
            </p:cNvSpPr>
            <p:nvPr/>
          </p:nvSpPr>
          <p:spPr bwMode="auto">
            <a:xfrm>
              <a:off x="3534" y="1392"/>
              <a:ext cx="336" cy="182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5260" name="Rectangle 12"/>
          <p:cNvSpPr>
            <a:spLocks noChangeArrowheads="1"/>
          </p:cNvSpPr>
          <p:nvPr/>
        </p:nvSpPr>
        <p:spPr bwMode="auto">
          <a:xfrm>
            <a:off x="7416801" y="5562601"/>
            <a:ext cx="2348720" cy="1040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宋体" charset="-122"/>
              </a:rPr>
              <a:t>系统维护页表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宋体" charset="-122"/>
              </a:rPr>
              <a:t>硬件实现转换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页目录项和页表项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2"/>
                </a:solidFill>
                <a:sym typeface="Wingdings" pitchFamily="2" charset="2"/>
              </a:rPr>
              <a:t>P</a:t>
            </a:r>
            <a:r>
              <a:rPr lang="zh-CN" altLang="en-US" sz="2800">
                <a:sym typeface="Wingdings" pitchFamily="2" charset="2"/>
              </a:rPr>
              <a:t>存在位：页表或页面是否在物理存储器中</a:t>
            </a:r>
            <a:endParaRPr lang="zh-CN" altLang="en-US" sz="2800">
              <a:sym typeface="Symbol" pitchFamily="18" charset="2"/>
            </a:endParaRPr>
          </a:p>
          <a:p>
            <a:r>
              <a:rPr lang="en-US" altLang="zh-CN" sz="2800">
                <a:solidFill>
                  <a:schemeClr val="tx2"/>
                </a:solidFill>
                <a:sym typeface="Wingdings" pitchFamily="2" charset="2"/>
              </a:rPr>
              <a:t>R/W</a:t>
            </a:r>
            <a:r>
              <a:rPr lang="zh-CN" altLang="en-US" sz="2800">
                <a:sym typeface="Wingdings" pitchFamily="2" charset="2"/>
              </a:rPr>
              <a:t>读</a:t>
            </a:r>
            <a:r>
              <a:rPr lang="en-US" altLang="zh-CN" sz="2800">
                <a:sym typeface="Wingdings" pitchFamily="2" charset="2"/>
              </a:rPr>
              <a:t>/</a:t>
            </a:r>
            <a:r>
              <a:rPr lang="zh-CN" altLang="en-US" sz="2800">
                <a:sym typeface="Wingdings" pitchFamily="2" charset="2"/>
              </a:rPr>
              <a:t>写位：指明页面是只读的，还是可读可写</a:t>
            </a:r>
          </a:p>
          <a:p>
            <a:r>
              <a:rPr lang="en-US" altLang="zh-CN" sz="2800">
                <a:solidFill>
                  <a:schemeClr val="tx2"/>
                </a:solidFill>
                <a:sym typeface="Wingdings" pitchFamily="2" charset="2"/>
              </a:rPr>
              <a:t>U/S</a:t>
            </a:r>
            <a:r>
              <a:rPr lang="zh-CN" altLang="en-US" sz="2800">
                <a:sym typeface="Wingdings" pitchFamily="2" charset="2"/>
              </a:rPr>
              <a:t>用户</a:t>
            </a:r>
            <a:r>
              <a:rPr lang="en-US" altLang="zh-CN" sz="2800">
                <a:sym typeface="Wingdings" pitchFamily="2" charset="2"/>
              </a:rPr>
              <a:t>/</a:t>
            </a:r>
            <a:r>
              <a:rPr lang="zh-CN" altLang="en-US" sz="2800">
                <a:sym typeface="Wingdings" pitchFamily="2" charset="2"/>
              </a:rPr>
              <a:t>管理员位：页面仅能由管理员层的程序使用，还是用户层和管理员层的程序均能使用</a:t>
            </a:r>
          </a:p>
          <a:p>
            <a:r>
              <a:rPr lang="en-US" altLang="zh-CN" sz="2800">
                <a:solidFill>
                  <a:schemeClr val="tx2"/>
                </a:solidFill>
                <a:sym typeface="Wingdings" pitchFamily="2" charset="2"/>
              </a:rPr>
              <a:t>PWT</a:t>
            </a:r>
            <a:r>
              <a:rPr lang="zh-CN" altLang="en-US" sz="2800">
                <a:sym typeface="Wingdings" pitchFamily="2" charset="2"/>
              </a:rPr>
              <a:t>页直写位：控制页表或页面使用直写还是回写的高速缓存写入策略</a:t>
            </a:r>
          </a:p>
          <a:p>
            <a:r>
              <a:rPr lang="en-US" altLang="zh-CN" sz="2800">
                <a:solidFill>
                  <a:schemeClr val="tx2"/>
                </a:solidFill>
                <a:sym typeface="Wingdings" pitchFamily="2" charset="2"/>
              </a:rPr>
              <a:t>PCD</a:t>
            </a:r>
            <a:r>
              <a:rPr lang="zh-CN" altLang="en-US" sz="2800">
                <a:sym typeface="Wingdings" pitchFamily="2" charset="2"/>
              </a:rPr>
              <a:t>页高速缓存禁止位：控制页表或页面禁止还是使用高速缓存</a:t>
            </a:r>
          </a:p>
          <a:p>
            <a:r>
              <a:rPr lang="en-US" altLang="zh-CN" sz="2800">
                <a:solidFill>
                  <a:schemeClr val="tx2"/>
                </a:solidFill>
                <a:sym typeface="Wingdings" pitchFamily="2" charset="2"/>
              </a:rPr>
              <a:t>A</a:t>
            </a:r>
            <a:r>
              <a:rPr lang="zh-CN" altLang="en-US" sz="2800">
                <a:sym typeface="Wingdings" pitchFamily="2" charset="2"/>
              </a:rPr>
              <a:t>访问位：页面进行读或写操作时置位</a:t>
            </a:r>
            <a:endParaRPr lang="zh-CN" altLang="en-US" sz="2800">
              <a:sym typeface="Symbol" pitchFamily="18" charset="2"/>
            </a:endParaRPr>
          </a:p>
          <a:p>
            <a:r>
              <a:rPr lang="en-US" altLang="zh-CN" sz="2800">
                <a:solidFill>
                  <a:schemeClr val="tx2"/>
                </a:solidFill>
                <a:sym typeface="Wingdings" pitchFamily="2" charset="2"/>
              </a:rPr>
              <a:t>D</a:t>
            </a:r>
            <a:r>
              <a:rPr lang="zh-CN" altLang="en-US" sz="2800">
                <a:sym typeface="Wingdings" pitchFamily="2" charset="2"/>
              </a:rPr>
              <a:t>写操作位（</a:t>
            </a:r>
            <a:r>
              <a:rPr lang="en-US" altLang="zh-CN" sz="2800">
                <a:sym typeface="Wingdings" pitchFamily="2" charset="2"/>
              </a:rPr>
              <a:t>dirty</a:t>
            </a:r>
            <a:r>
              <a:rPr lang="zh-CN" altLang="en-US" sz="2800">
                <a:sym typeface="Wingdings" pitchFamily="2" charset="2"/>
              </a:rPr>
              <a:t>脏位）：页面进行写操作时被置位</a:t>
            </a:r>
          </a:p>
        </p:txBody>
      </p:sp>
      <p:sp>
        <p:nvSpPr>
          <p:cNvPr id="5632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CR3</a:t>
            </a:r>
            <a:r>
              <a:rPr lang="zh-CN" altLang="en-US"/>
              <a:t>、页目录项和页表项</a:t>
            </a:r>
          </a:p>
        </p:txBody>
      </p:sp>
      <p:sp>
        <p:nvSpPr>
          <p:cNvPr id="566278" name="AutoShape 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11228918" y="6526213"/>
            <a:ext cx="960967" cy="3175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23902" y="1071546"/>
            <a:ext cx="10607708" cy="5118115"/>
            <a:chOff x="144" y="480"/>
            <a:chExt cx="5568" cy="3599"/>
          </a:xfrm>
        </p:grpSpPr>
        <p:pic>
          <p:nvPicPr>
            <p:cNvPr id="566279" name="Picture 7" descr="fig0624"/>
            <p:cNvPicPr>
              <a:picLocks noChangeAspect="1" noChangeArrowheads="1"/>
            </p:cNvPicPr>
            <p:nvPr/>
          </p:nvPicPr>
          <p:blipFill>
            <a:blip r:embed="rId2"/>
            <a:srcRect l="47583" t="9013"/>
            <a:stretch>
              <a:fillRect/>
            </a:stretch>
          </p:blipFill>
          <p:spPr bwMode="auto">
            <a:xfrm>
              <a:off x="192" y="489"/>
              <a:ext cx="5520" cy="3590"/>
            </a:xfrm>
            <a:prstGeom prst="rect">
              <a:avLst/>
            </a:prstGeom>
            <a:noFill/>
          </p:spPr>
        </p:pic>
        <p:sp>
          <p:nvSpPr>
            <p:cNvPr id="566280" name="Rectangle 8"/>
            <p:cNvSpPr>
              <a:spLocks noChangeArrowheads="1"/>
            </p:cNvSpPr>
            <p:nvPr/>
          </p:nvSpPr>
          <p:spPr bwMode="auto">
            <a:xfrm>
              <a:off x="144" y="480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分页操作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处理器设置称为转换后备缓冲器</a:t>
            </a:r>
            <a:r>
              <a:rPr lang="en-US" altLang="zh-CN"/>
              <a:t>TLB</a:t>
            </a:r>
            <a:r>
              <a:rPr lang="zh-CN" altLang="en-US"/>
              <a:t>的快表</a:t>
            </a:r>
          </a:p>
          <a:p>
            <a:r>
              <a:rPr lang="zh-CN" altLang="en-US"/>
              <a:t>比较快表：</a:t>
            </a:r>
          </a:p>
          <a:p>
            <a:pPr lvl="1"/>
            <a:r>
              <a:rPr lang="zh-CN" altLang="en-US"/>
              <a:t>如果有一个地址匹配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得到页面起始地址，加上偏移量，就是物理地址</a:t>
            </a:r>
          </a:p>
          <a:p>
            <a:pPr lvl="1"/>
            <a:r>
              <a:rPr lang="zh-CN" altLang="en-US"/>
              <a:t>如果没有地址匹配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级查表转换为物理地址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CR3</a:t>
            </a:r>
            <a:r>
              <a:rPr lang="zh-CN" altLang="en-US" sz="2800"/>
              <a:t>包含页目录起始地址，指定页目录项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）页目录项包含页表起始地址，指定页表项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）页表项包含页面起始地址，加上偏移量，才是物理地址</a:t>
            </a:r>
          </a:p>
        </p:txBody>
      </p:sp>
      <p:sp>
        <p:nvSpPr>
          <p:cNvPr id="52634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972800" y="64643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rgbClr val="193C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示意图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Win32</a:t>
            </a:r>
            <a:r>
              <a:rPr lang="zh-CN" altLang="en-US"/>
              <a:t>的虚拟地址分配</a:t>
            </a:r>
          </a:p>
        </p:txBody>
      </p:sp>
      <p:pic>
        <p:nvPicPr>
          <p:cNvPr id="527364" name="Picture 4" descr="fig06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071546"/>
            <a:ext cx="8572560" cy="52112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02" y="990600"/>
            <a:ext cx="10767484" cy="5867400"/>
          </a:xfrm>
        </p:spPr>
        <p:txBody>
          <a:bodyPr/>
          <a:lstStyle/>
          <a:p>
            <a:r>
              <a:rPr lang="zh-CN" altLang="en-US" dirty="0"/>
              <a:t>掌握存储系统的层次结构和局部性原理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SRAM</a:t>
            </a:r>
            <a:r>
              <a:rPr lang="zh-CN" altLang="en-US" dirty="0"/>
              <a:t>的存储结构和引脚</a:t>
            </a:r>
          </a:p>
          <a:p>
            <a:r>
              <a:rPr lang="zh-CN" altLang="en-US" dirty="0"/>
              <a:t>熟悉</a:t>
            </a:r>
            <a:r>
              <a:rPr lang="en-US" altLang="zh-CN" dirty="0"/>
              <a:t>DRAM</a:t>
            </a:r>
            <a:r>
              <a:rPr lang="zh-CN" altLang="en-US" dirty="0"/>
              <a:t>的引脚特点和刷新</a:t>
            </a:r>
          </a:p>
          <a:p>
            <a:r>
              <a:rPr lang="zh-CN" altLang="en-US" dirty="0"/>
              <a:t>熟悉各种半导体</a:t>
            </a:r>
            <a:r>
              <a:rPr lang="en-US" altLang="zh-CN" dirty="0"/>
              <a:t>ROM</a:t>
            </a:r>
            <a:r>
              <a:rPr lang="zh-CN" altLang="en-US" dirty="0"/>
              <a:t>芯片的特点</a:t>
            </a:r>
          </a:p>
          <a:p>
            <a:r>
              <a:rPr lang="zh-CN" altLang="en-US" dirty="0"/>
              <a:t>掌握地址译码方法和</a:t>
            </a:r>
            <a:r>
              <a:rPr lang="en-US" altLang="zh-CN" dirty="0"/>
              <a:t>138</a:t>
            </a:r>
            <a:r>
              <a:rPr lang="zh-CN" altLang="en-US" dirty="0"/>
              <a:t>译码器</a:t>
            </a:r>
          </a:p>
          <a:p>
            <a:r>
              <a:rPr lang="zh-CN" altLang="en-US" dirty="0"/>
              <a:t>了解</a:t>
            </a:r>
            <a:r>
              <a:rPr lang="en-US" altLang="zh-CN" dirty="0"/>
              <a:t>PC</a:t>
            </a:r>
            <a:r>
              <a:rPr lang="zh-CN" altLang="en-US" dirty="0"/>
              <a:t>机主存的分配和应用</a:t>
            </a:r>
          </a:p>
          <a:p>
            <a:r>
              <a:rPr lang="zh-CN" altLang="en-US" dirty="0"/>
              <a:t>掌握高速缓存的工作原理</a:t>
            </a:r>
          </a:p>
          <a:p>
            <a:r>
              <a:rPr lang="zh-CN" altLang="en-US" dirty="0"/>
              <a:t>熟悉地址映射、替换算法和写入策略</a:t>
            </a:r>
          </a:p>
          <a:p>
            <a:r>
              <a:rPr lang="zh-CN" altLang="en-US" dirty="0"/>
              <a:t>熟悉</a:t>
            </a:r>
            <a:r>
              <a:rPr lang="en-US" altLang="zh-CN" dirty="0"/>
              <a:t>IA-32</a:t>
            </a:r>
            <a:r>
              <a:rPr lang="zh-CN" altLang="en-US" dirty="0"/>
              <a:t>处理器分段分页存储管理机制</a:t>
            </a: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0" y="4876800"/>
            <a:ext cx="9144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对角圆角矩形 9"/>
          <p:cNvSpPr/>
          <p:nvPr/>
        </p:nvSpPr>
        <p:spPr>
          <a:xfrm>
            <a:off x="4024298" y="71414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矩形 30"/>
          <p:cNvSpPr>
            <a:spLocks noChangeArrowheads="1"/>
          </p:cNvSpPr>
          <p:nvPr/>
        </p:nvSpPr>
        <p:spPr bwMode="auto">
          <a:xfrm>
            <a:off x="3965" y="2636912"/>
            <a:ext cx="12192000" cy="17044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528" y="2917393"/>
            <a:ext cx="87849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本章完、谢谢大家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7000" contrast="-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7" y="534788"/>
            <a:ext cx="3850106" cy="967339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7719</Words>
  <Application>Microsoft Office PowerPoint</Application>
  <PresentationFormat>宽屏</PresentationFormat>
  <Paragraphs>847</Paragraphs>
  <Slides>96</Slides>
  <Notes>50</Notes>
  <HiddenSlides>12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11" baseType="lpstr">
      <vt:lpstr>Arial Unicode MS</vt:lpstr>
      <vt:lpstr>Bebas</vt:lpstr>
      <vt:lpstr>黑体</vt:lpstr>
      <vt:lpstr>华文细黑</vt:lpstr>
      <vt:lpstr>楷体_GB2312</vt:lpstr>
      <vt:lpstr>隶书</vt:lpstr>
      <vt:lpstr>宋体</vt:lpstr>
      <vt:lpstr>微软雅黑</vt:lpstr>
      <vt:lpstr>Arial</vt:lpstr>
      <vt:lpstr>Calibri</vt:lpstr>
      <vt:lpstr>Impact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6.1 存储系统层次结构</vt:lpstr>
      <vt:lpstr>6.1.1 技术指标</vt:lpstr>
      <vt:lpstr>6.1.2 层次结构</vt:lpstr>
      <vt:lpstr>存储系统的层次结构</vt:lpstr>
      <vt:lpstr>6.1.3 局部性原理</vt:lpstr>
      <vt:lpstr>求平均值函数</vt:lpstr>
      <vt:lpstr>PowerPoint 演示文稿</vt:lpstr>
      <vt:lpstr>PowerPoint 演示文稿</vt:lpstr>
      <vt:lpstr>6.2 主存储器</vt:lpstr>
      <vt:lpstr>6.2.1 读写存储器</vt:lpstr>
      <vt:lpstr>1. 主要类型</vt:lpstr>
      <vt:lpstr>2. 存储结构</vt:lpstr>
      <vt:lpstr>3. 读写控制</vt:lpstr>
      <vt:lpstr>4. 静态读写存储器SRAM</vt:lpstr>
      <vt:lpstr>6264 SRAM的引脚</vt:lpstr>
      <vt:lpstr>6264 SRAM的引脚功能表</vt:lpstr>
      <vt:lpstr>5. 动态读写存储器DRAM</vt:lpstr>
      <vt:lpstr>DRAM的引脚图</vt:lpstr>
      <vt:lpstr>6. DRAM的刷新</vt:lpstr>
      <vt:lpstr>7. 高性能DRAM</vt:lpstr>
      <vt:lpstr>6.2.2 只读存储器</vt:lpstr>
      <vt:lpstr>1. 主要类型</vt:lpstr>
      <vt:lpstr>2. EPROM</vt:lpstr>
      <vt:lpstr>EPROM工作方式</vt:lpstr>
      <vt:lpstr>3. EEPROM</vt:lpstr>
      <vt:lpstr>4. Flash Memory</vt:lpstr>
      <vt:lpstr>6.2.3 存储器地址译码</vt:lpstr>
      <vt:lpstr>1. 地址译码</vt:lpstr>
      <vt:lpstr>简单的门电路译码</vt:lpstr>
      <vt:lpstr>存储器地址分析</vt:lpstr>
      <vt:lpstr>2. 译码器</vt:lpstr>
      <vt:lpstr>译码器74LS138</vt:lpstr>
      <vt:lpstr>译码器译码示意图</vt:lpstr>
      <vt:lpstr>译码器译码</vt:lpstr>
      <vt:lpstr>不使用A13的译码</vt:lpstr>
      <vt:lpstr>不使用A0的译码</vt:lpstr>
      <vt:lpstr>译码方式</vt:lpstr>
      <vt:lpstr>3. 8086的16位存储结构</vt:lpstr>
      <vt:lpstr>8086的16位存储结构</vt:lpstr>
      <vt:lpstr>地址对齐（Align）</vt:lpstr>
      <vt:lpstr>4. Pentium的64位存储结构</vt:lpstr>
      <vt:lpstr>Pentium的64位存储结构</vt:lpstr>
      <vt:lpstr> 6.2.4 主存空间分配</vt:lpstr>
      <vt:lpstr>最低1MB主存</vt:lpstr>
      <vt:lpstr>扩展主存和扩充主存</vt:lpstr>
      <vt:lpstr>高端主存区HMA和上位主存块UMB</vt:lpstr>
      <vt:lpstr>ROM复制和影子主存</vt:lpstr>
      <vt:lpstr>PowerPoint 演示文稿</vt:lpstr>
      <vt:lpstr>PowerPoint 演示文稿</vt:lpstr>
      <vt:lpstr>6.3 高速缓冲存储器</vt:lpstr>
      <vt:lpstr>6.3.1 高速缓存的工作原理</vt:lpstr>
      <vt:lpstr>高速缓存的读操作</vt:lpstr>
      <vt:lpstr>1. 高速缓存的结构</vt:lpstr>
      <vt:lpstr>高速缓存Cache和主存的组成结构</vt:lpstr>
      <vt:lpstr>2. 高速缓存的容量和行大小</vt:lpstr>
      <vt:lpstr>3. 高速缓存的数量</vt:lpstr>
      <vt:lpstr>6.3.2 地址映射</vt:lpstr>
      <vt:lpstr>1. 直接映射（Direct Mapping）</vt:lpstr>
      <vt:lpstr>直接映射的组成</vt:lpstr>
      <vt:lpstr>直接映射的示例</vt:lpstr>
      <vt:lpstr>2. 全相关映射（Full Associative Mapping）</vt:lpstr>
      <vt:lpstr>全相关映射的组成</vt:lpstr>
      <vt:lpstr>全相关映射的示例</vt:lpstr>
      <vt:lpstr>3. 组相关映射（Set Associative Mapping）</vt:lpstr>
      <vt:lpstr>组相关映射的组成</vt:lpstr>
      <vt:lpstr>组合相关映射的示例</vt:lpstr>
      <vt:lpstr>6.3.3 替换算法</vt:lpstr>
      <vt:lpstr>LRU替换算法</vt:lpstr>
      <vt:lpstr>6.3.4 写入策略</vt:lpstr>
      <vt:lpstr>1. 写命中的处理</vt:lpstr>
      <vt:lpstr>2. 写未命中的处理</vt:lpstr>
      <vt:lpstr>3. 数据一致性协议</vt:lpstr>
      <vt:lpstr>6.3.5 80486的L1 Cache</vt:lpstr>
      <vt:lpstr>80486第一级高速缓存的结构</vt:lpstr>
      <vt:lpstr>6.3.6 Pentium的L1 Cache</vt:lpstr>
      <vt:lpstr>一次写(write once)协议</vt:lpstr>
      <vt:lpstr>PowerPoint 演示文稿</vt:lpstr>
      <vt:lpstr>PowerPoint 演示文稿</vt:lpstr>
      <vt:lpstr>6.4 存储管理</vt:lpstr>
      <vt:lpstr>6.4.1 段式存储管理</vt:lpstr>
      <vt:lpstr>1. 段选择器</vt:lpstr>
      <vt:lpstr>2. 描述符</vt:lpstr>
      <vt:lpstr>3. 操作数寻址过程</vt:lpstr>
      <vt:lpstr>存储器操作数的寻址过程</vt:lpstr>
      <vt:lpstr>6.4.2 页式存储管理</vt:lpstr>
      <vt:lpstr>1. 分页组织</vt:lpstr>
      <vt:lpstr>分页机制</vt:lpstr>
      <vt:lpstr>页目录项和页表项</vt:lpstr>
      <vt:lpstr>CR3、页目录项和页表项</vt:lpstr>
      <vt:lpstr>2. 分页操作</vt:lpstr>
      <vt:lpstr>3. Win32的虚拟地址分配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ww-PC</cp:lastModifiedBy>
  <cp:revision>4361</cp:revision>
  <dcterms:created xsi:type="dcterms:W3CDTF">2012-10-07T00:28:00Z</dcterms:created>
  <dcterms:modified xsi:type="dcterms:W3CDTF">2020-10-23T05:39:44Z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