
<file path=[Content_Types].xml><?xml version="1.0" encoding="utf-8"?>
<Types xmlns="http://schemas.openxmlformats.org/package/2006/content-types">
  <Default Extension="png" ContentType="image/png"/>
  <Default Extension="bin" ContentType="application/vnd.ms-office.activeX"/>
  <Default Extension="jpeg" ContentType="image/jpeg"/>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ctiveX/activeX1.xml" ContentType="application/vnd.ms-office.activeX+xml"/>
  <Override PartName="/ppt/notesSlides/notesSlide15.xml" ContentType="application/vnd.openxmlformats-officedocument.presentationml.notesSlide+xml"/>
  <Override PartName="/ppt/activeX/activeX2.xml" ContentType="application/vnd.ms-office.activeX+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3.xml" ContentType="application/vnd.openxmlformats-officedocument.presentationml.tags+xml"/>
  <Override PartName="/ppt/notesSlides/notesSlide23.xml" ContentType="application/vnd.openxmlformats-officedocument.presentationml.notesSlide+xml"/>
  <Override PartName="/ppt/tags/tag4.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embeddings/oleObject1.bin" ContentType="application/vnd.openxmlformats-officedocument.oleObject"/>
  <Override PartName="/ppt/notesSlides/notesSlide32.xml" ContentType="application/vnd.openxmlformats-officedocument.presentationml.notesSlide+xml"/>
  <Override PartName="/ppt/notesSlides/notesSlide33.xml" ContentType="application/vnd.openxmlformats-officedocument.presentationml.notesSlide+xml"/>
  <Override PartName="/ppt/embeddings/oleObject2.bin" ContentType="application/vnd.openxmlformats-officedocument.oleObject"/>
  <Override PartName="/ppt/notesSlides/notesSlide34.xml" ContentType="application/vnd.openxmlformats-officedocument.presentationml.notesSlide+xml"/>
  <Override PartName="/ppt/notesSlides/notesSlide35.xml" ContentType="application/vnd.openxmlformats-officedocument.presentationml.notesSlide+xml"/>
  <Override PartName="/ppt/activeX/activeX3.xml" ContentType="application/vnd.ms-office.activeX+xml"/>
  <Override PartName="/ppt/tags/tag5.xml" ContentType="application/vnd.openxmlformats-officedocument.presentationml.tags+xml"/>
  <Override PartName="/ppt/tags/tag6.xml" ContentType="application/vnd.openxmlformats-officedocument.presentationml.tags+xml"/>
  <Override PartName="/ppt/activeX/activeX4.xml" ContentType="application/vnd.ms-office.activeX+xml"/>
  <Override PartName="/ppt/activeX/activeX5.xml" ContentType="application/vnd.ms-office.activeX+xml"/>
  <Override PartName="/ppt/activeX/activeX6.xml" ContentType="application/vnd.ms-office.activeX+xml"/>
  <Override PartName="/ppt/activeX/activeX7.xml" ContentType="application/vnd.ms-office.activeX+xml"/>
  <Override PartName="/ppt/embeddings/oleObject3.bin" ContentType="application/vnd.openxmlformats-officedocument.oleObject"/>
  <Override PartName="/ppt/embeddings/oleObject4.bin" ContentType="application/vnd.openxmlformats-officedocument.oleObject"/>
  <Override PartName="/ppt/activeX/activeX8.xml" ContentType="application/vnd.ms-office.activeX+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8"/>
  </p:notesMasterIdLst>
  <p:handoutMasterIdLst>
    <p:handoutMasterId r:id="rId159"/>
  </p:handoutMasterIdLst>
  <p:sldIdLst>
    <p:sldId id="748" r:id="rId2"/>
    <p:sldId id="846" r:id="rId3"/>
    <p:sldId id="711" r:id="rId4"/>
    <p:sldId id="974" r:id="rId5"/>
    <p:sldId id="975" r:id="rId6"/>
    <p:sldId id="976" r:id="rId7"/>
    <p:sldId id="977" r:id="rId8"/>
    <p:sldId id="978" r:id="rId9"/>
    <p:sldId id="979" r:id="rId10"/>
    <p:sldId id="980" r:id="rId11"/>
    <p:sldId id="1171" r:id="rId12"/>
    <p:sldId id="1172" r:id="rId13"/>
    <p:sldId id="981" r:id="rId14"/>
    <p:sldId id="982" r:id="rId15"/>
    <p:sldId id="983" r:id="rId16"/>
    <p:sldId id="1091" r:id="rId17"/>
    <p:sldId id="1092" r:id="rId18"/>
    <p:sldId id="1093" r:id="rId19"/>
    <p:sldId id="1094" r:id="rId20"/>
    <p:sldId id="1095" r:id="rId21"/>
    <p:sldId id="1096" r:id="rId22"/>
    <p:sldId id="1097" r:id="rId23"/>
    <p:sldId id="1098" r:id="rId24"/>
    <p:sldId id="1099" r:id="rId25"/>
    <p:sldId id="1100" r:id="rId26"/>
    <p:sldId id="1101" r:id="rId27"/>
    <p:sldId id="984" r:id="rId28"/>
    <p:sldId id="985" r:id="rId29"/>
    <p:sldId id="986" r:id="rId30"/>
    <p:sldId id="987" r:id="rId31"/>
    <p:sldId id="988" r:id="rId32"/>
    <p:sldId id="989" r:id="rId33"/>
    <p:sldId id="990" r:id="rId34"/>
    <p:sldId id="991" r:id="rId35"/>
    <p:sldId id="992" r:id="rId36"/>
    <p:sldId id="993" r:id="rId37"/>
    <p:sldId id="994" r:id="rId38"/>
    <p:sldId id="995" r:id="rId39"/>
    <p:sldId id="996" r:id="rId40"/>
    <p:sldId id="997" r:id="rId41"/>
    <p:sldId id="998" r:id="rId42"/>
    <p:sldId id="1066" r:id="rId43"/>
    <p:sldId id="1067" r:id="rId44"/>
    <p:sldId id="999" r:id="rId45"/>
    <p:sldId id="1000" r:id="rId46"/>
    <p:sldId id="1169" r:id="rId47"/>
    <p:sldId id="1170" r:id="rId48"/>
    <p:sldId id="1001" r:id="rId49"/>
    <p:sldId id="1002" r:id="rId50"/>
    <p:sldId id="1003" r:id="rId51"/>
    <p:sldId id="1004" r:id="rId52"/>
    <p:sldId id="1138" r:id="rId53"/>
    <p:sldId id="1139" r:id="rId54"/>
    <p:sldId id="1140" r:id="rId55"/>
    <p:sldId id="1141" r:id="rId56"/>
    <p:sldId id="1005" r:id="rId57"/>
    <p:sldId id="1006" r:id="rId58"/>
    <p:sldId id="1007" r:id="rId59"/>
    <p:sldId id="1008" r:id="rId60"/>
    <p:sldId id="1009" r:id="rId61"/>
    <p:sldId id="1011" r:id="rId62"/>
    <p:sldId id="1068" r:id="rId63"/>
    <p:sldId id="1069" r:id="rId64"/>
    <p:sldId id="1013" r:id="rId65"/>
    <p:sldId id="1014" r:id="rId66"/>
    <p:sldId id="1085" r:id="rId67"/>
    <p:sldId id="1102" r:id="rId68"/>
    <p:sldId id="1103" r:id="rId69"/>
    <p:sldId id="1083" r:id="rId70"/>
    <p:sldId id="1015" r:id="rId71"/>
    <p:sldId id="1016" r:id="rId72"/>
    <p:sldId id="1107" r:id="rId73"/>
    <p:sldId id="1104" r:id="rId74"/>
    <p:sldId id="1017" r:id="rId75"/>
    <p:sldId id="1108" r:id="rId76"/>
    <p:sldId id="1109" r:id="rId77"/>
    <p:sldId id="1018" r:id="rId78"/>
    <p:sldId id="1086" r:id="rId79"/>
    <p:sldId id="1087" r:id="rId80"/>
    <p:sldId id="1019" r:id="rId81"/>
    <p:sldId id="1020" r:id="rId82"/>
    <p:sldId id="1146" r:id="rId83"/>
    <p:sldId id="1021" r:id="rId84"/>
    <p:sldId id="1142" r:id="rId85"/>
    <p:sldId id="1143" r:id="rId86"/>
    <p:sldId id="1144" r:id="rId87"/>
    <p:sldId id="1145" r:id="rId88"/>
    <p:sldId id="1032" r:id="rId89"/>
    <p:sldId id="1147" r:id="rId90"/>
    <p:sldId id="1034" r:id="rId91"/>
    <p:sldId id="1035" r:id="rId92"/>
    <p:sldId id="1036" r:id="rId93"/>
    <p:sldId id="1037" r:id="rId94"/>
    <p:sldId id="1043" r:id="rId95"/>
    <p:sldId id="1044" r:id="rId96"/>
    <p:sldId id="1089" r:id="rId97"/>
    <p:sldId id="1090" r:id="rId98"/>
    <p:sldId id="1148" r:id="rId99"/>
    <p:sldId id="1149" r:id="rId100"/>
    <p:sldId id="1165" r:id="rId101"/>
    <p:sldId id="1166" r:id="rId102"/>
    <p:sldId id="1167" r:id="rId103"/>
    <p:sldId id="1168" r:id="rId104"/>
    <p:sldId id="1113" r:id="rId105"/>
    <p:sldId id="1114" r:id="rId106"/>
    <p:sldId id="1150" r:id="rId107"/>
    <p:sldId id="1116" r:id="rId108"/>
    <p:sldId id="1117" r:id="rId109"/>
    <p:sldId id="1159" r:id="rId110"/>
    <p:sldId id="1160" r:id="rId111"/>
    <p:sldId id="1163" r:id="rId112"/>
    <p:sldId id="1046" r:id="rId113"/>
    <p:sldId id="1151" r:id="rId114"/>
    <p:sldId id="1118" r:id="rId115"/>
    <p:sldId id="1119" r:id="rId116"/>
    <p:sldId id="1121" r:id="rId117"/>
    <p:sldId id="1122" r:id="rId118"/>
    <p:sldId id="1123" r:id="rId119"/>
    <p:sldId id="1124" r:id="rId120"/>
    <p:sldId id="1129" r:id="rId121"/>
    <p:sldId id="1130" r:id="rId122"/>
    <p:sldId id="1131" r:id="rId123"/>
    <p:sldId id="1132" r:id="rId124"/>
    <p:sldId id="1133" r:id="rId125"/>
    <p:sldId id="1134" r:id="rId126"/>
    <p:sldId id="1135" r:id="rId127"/>
    <p:sldId id="1136" r:id="rId128"/>
    <p:sldId id="1137" r:id="rId129"/>
    <p:sldId id="1152" r:id="rId130"/>
    <p:sldId id="1153" r:id="rId131"/>
    <p:sldId id="1154" r:id="rId132"/>
    <p:sldId id="1158" r:id="rId133"/>
    <p:sldId id="1155" r:id="rId134"/>
    <p:sldId id="1156" r:id="rId135"/>
    <p:sldId id="1164" r:id="rId136"/>
    <p:sldId id="1157" r:id="rId137"/>
    <p:sldId id="1048" r:id="rId138"/>
    <p:sldId id="1049" r:id="rId139"/>
    <p:sldId id="1050" r:id="rId140"/>
    <p:sldId id="1051" r:id="rId141"/>
    <p:sldId id="1052" r:id="rId142"/>
    <p:sldId id="1053" r:id="rId143"/>
    <p:sldId id="1054" r:id="rId144"/>
    <p:sldId id="1055" r:id="rId145"/>
    <p:sldId id="1056" r:id="rId146"/>
    <p:sldId id="1057" r:id="rId147"/>
    <p:sldId id="1058" r:id="rId148"/>
    <p:sldId id="1059" r:id="rId149"/>
    <p:sldId id="1060" r:id="rId150"/>
    <p:sldId id="1061" r:id="rId151"/>
    <p:sldId id="1062" r:id="rId152"/>
    <p:sldId id="1084" r:id="rId153"/>
    <p:sldId id="1063" r:id="rId154"/>
    <p:sldId id="1064" r:id="rId155"/>
    <p:sldId id="1065" r:id="rId156"/>
    <p:sldId id="771" r:id="rId15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FF"/>
    <a:srgbClr val="FFFFFF"/>
    <a:srgbClr val="E20000"/>
    <a:srgbClr val="E46C0A"/>
    <a:srgbClr val="FF0000"/>
    <a:srgbClr val="990000"/>
    <a:srgbClr val="88A705"/>
    <a:srgbClr val="DBDBDB"/>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45" autoAdjust="0"/>
    <p:restoredTop sz="74847" autoAdjust="0"/>
  </p:normalViewPr>
  <p:slideViewPr>
    <p:cSldViewPr>
      <p:cViewPr varScale="1">
        <p:scale>
          <a:sx n="64" d="100"/>
          <a:sy n="64" d="100"/>
        </p:scale>
        <p:origin x="-1162" y="-77"/>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4" d="100"/>
          <a:sy n="64" d="100"/>
        </p:scale>
        <p:origin x="-334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handoutMaster" Target="handoutMasters/handout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_rels/viewProps.xml.rels><?xml version="1.0" encoding="UTF-8" standalone="yes"?>
<Relationships xmlns="http://schemas.openxmlformats.org/package/2006/relationships"><Relationship Id="rId3" Type="http://schemas.openxmlformats.org/officeDocument/2006/relationships/slide" Target="slides/slide132.xml"/><Relationship Id="rId2" Type="http://schemas.openxmlformats.org/officeDocument/2006/relationships/slide" Target="slides/slide99.xml"/><Relationship Id="rId1" Type="http://schemas.openxmlformats.org/officeDocument/2006/relationships/slide" Target="slides/slide55.xml"/><Relationship Id="rId5" Type="http://schemas.openxmlformats.org/officeDocument/2006/relationships/slide" Target="slides/slide135.xml"/><Relationship Id="rId4" Type="http://schemas.openxmlformats.org/officeDocument/2006/relationships/slide" Target="slides/slide133.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_rels/activeX7.xml.rels><?xml version="1.0" encoding="UTF-8" standalone="yes"?>
<Relationships xmlns="http://schemas.openxmlformats.org/package/2006/relationships"><Relationship Id="rId1" Type="http://schemas.microsoft.com/office/2006/relationships/activeXControlBinary" Target="activeX7.bin"/></Relationships>
</file>

<file path=ppt/activeX/_rels/activeX8.xml.rels><?xml version="1.0" encoding="UTF-8" standalone="yes"?>
<Relationships xmlns="http://schemas.openxmlformats.org/package/2006/relationships"><Relationship Id="rId1" Type="http://schemas.microsoft.com/office/2006/relationships/activeXControlBinary" Target="activeX8.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activeX/activeX4.xml><?xml version="1.0" encoding="utf-8"?>
<ax:ocx xmlns:ax="http://schemas.microsoft.com/office/2006/activeX" xmlns:r="http://schemas.openxmlformats.org/officeDocument/2006/relationships" ax:classid="{D27CDB6E-AE6D-11CF-96B8-444553540000}" ax:persistence="persistStorage" r:id="rId1"/>
</file>

<file path=ppt/activeX/activeX5.xml><?xml version="1.0" encoding="utf-8"?>
<ax:ocx xmlns:ax="http://schemas.microsoft.com/office/2006/activeX" xmlns:r="http://schemas.openxmlformats.org/officeDocument/2006/relationships" ax:classid="{D27CDB6E-AE6D-11CF-96B8-444553540000}" ax:persistence="persistStorage" r:id="rId1"/>
</file>

<file path=ppt/activeX/activeX6.xml><?xml version="1.0" encoding="utf-8"?>
<ax:ocx xmlns:ax="http://schemas.microsoft.com/office/2006/activeX" xmlns:r="http://schemas.openxmlformats.org/officeDocument/2006/relationships" ax:classid="{D27CDB6E-AE6D-11CF-96B8-444553540000}" ax:persistence="persistStorage" r:id="rId1"/>
</file>

<file path=ppt/activeX/activeX7.xml><?xml version="1.0" encoding="utf-8"?>
<ax:ocx xmlns:ax="http://schemas.microsoft.com/office/2006/activeX" xmlns:r="http://schemas.openxmlformats.org/officeDocument/2006/relationships" ax:classid="{D27CDB6E-AE6D-11CF-96B8-444553540000}" ax:persistence="persistStorage" r:id="rId1"/>
</file>

<file path=ppt/activeX/activeX8.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1.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1.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7.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0.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0.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DF6E4F5-AFD9-452D-978C-A65E37BD2A75}" type="datetimeFigureOut">
              <a:rPr lang="en-US" smtClean="0"/>
              <a:pPr/>
              <a:t>11/3/2020</a:t>
            </a:fld>
            <a:endParaRPr 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70C2A1-C45C-4D11-8087-34234E5428BA}" type="slidenum">
              <a:rPr lang="en-US" smtClean="0"/>
              <a:pPr/>
              <a:t>‹#›</a:t>
            </a:fld>
            <a:endParaRPr lang="en-US"/>
          </a:p>
        </p:txBody>
      </p:sp>
    </p:spTree>
    <p:extLst>
      <p:ext uri="{BB962C8B-B14F-4D97-AF65-F5344CB8AC3E}">
        <p14:creationId xmlns:p14="http://schemas.microsoft.com/office/powerpoint/2010/main" val="320278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779D53-1687-4629-A7C4-5F633C48289A}" type="datetimeFigureOut">
              <a:rPr lang="en-US" smtClean="0"/>
              <a:pPr/>
              <a:t>11/3/2020</a:t>
            </a:fld>
            <a:endParaRPr 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F48F07-6AC5-47AF-9B36-9B4E83AB260F}" type="slidenum">
              <a:rPr lang="en-US" smtClean="0"/>
              <a:pPr/>
              <a:t>‹#›</a:t>
            </a:fld>
            <a:endParaRPr lang="en-US"/>
          </a:p>
        </p:txBody>
      </p:sp>
    </p:spTree>
    <p:extLst>
      <p:ext uri="{BB962C8B-B14F-4D97-AF65-F5344CB8AC3E}">
        <p14:creationId xmlns:p14="http://schemas.microsoft.com/office/powerpoint/2010/main" val="2982745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F48F07-6AC5-47AF-9B36-9B4E83AB260F}" type="slidenum">
              <a:rPr lang="en-US" smtClean="0"/>
              <a:pPr/>
              <a:t>1</a:t>
            </a:fld>
            <a:endParaRPr lang="en-US"/>
          </a:p>
        </p:txBody>
      </p:sp>
    </p:spTree>
    <p:extLst>
      <p:ext uri="{BB962C8B-B14F-4D97-AF65-F5344CB8AC3E}">
        <p14:creationId xmlns:p14="http://schemas.microsoft.com/office/powerpoint/2010/main" val="10671203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F48F07-6AC5-47AF-9B36-9B4E83AB260F}" type="slidenum">
              <a:rPr lang="en-US" smtClean="0"/>
              <a:pPr/>
              <a:t>11</a:t>
            </a:fld>
            <a:endParaRPr lang="en-US"/>
          </a:p>
        </p:txBody>
      </p:sp>
    </p:spTree>
    <p:extLst>
      <p:ext uri="{BB962C8B-B14F-4D97-AF65-F5344CB8AC3E}">
        <p14:creationId xmlns:p14="http://schemas.microsoft.com/office/powerpoint/2010/main" val="2254013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F48F07-6AC5-47AF-9B36-9B4E83AB260F}" type="slidenum">
              <a:rPr lang="en-US" smtClean="0"/>
              <a:pPr/>
              <a:t>12</a:t>
            </a:fld>
            <a:endParaRPr lang="en-US"/>
          </a:p>
        </p:txBody>
      </p:sp>
    </p:spTree>
    <p:extLst>
      <p:ext uri="{BB962C8B-B14F-4D97-AF65-F5344CB8AC3E}">
        <p14:creationId xmlns:p14="http://schemas.microsoft.com/office/powerpoint/2010/main" val="2254013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F48F07-6AC5-47AF-9B36-9B4E83AB260F}" type="slidenum">
              <a:rPr lang="en-US" smtClean="0"/>
              <a:pPr/>
              <a:t>13</a:t>
            </a:fld>
            <a:endParaRPr lang="en-US"/>
          </a:p>
        </p:txBody>
      </p:sp>
    </p:spTree>
    <p:extLst>
      <p:ext uri="{BB962C8B-B14F-4D97-AF65-F5344CB8AC3E}">
        <p14:creationId xmlns:p14="http://schemas.microsoft.com/office/powerpoint/2010/main" val="25691417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F48F07-6AC5-47AF-9B36-9B4E83AB260F}" type="slidenum">
              <a:rPr lang="en-US" smtClean="0"/>
              <a:pPr/>
              <a:t>14</a:t>
            </a:fld>
            <a:endParaRPr lang="en-US"/>
          </a:p>
        </p:txBody>
      </p:sp>
    </p:spTree>
    <p:extLst>
      <p:ext uri="{BB962C8B-B14F-4D97-AF65-F5344CB8AC3E}">
        <p14:creationId xmlns:p14="http://schemas.microsoft.com/office/powerpoint/2010/main" val="3825433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F48F07-6AC5-47AF-9B36-9B4E83AB260F}" type="slidenum">
              <a:rPr lang="en-US" smtClean="0"/>
              <a:pPr/>
              <a:t>15</a:t>
            </a:fld>
            <a:endParaRPr lang="en-US"/>
          </a:p>
        </p:txBody>
      </p:sp>
    </p:spTree>
    <p:extLst>
      <p:ext uri="{BB962C8B-B14F-4D97-AF65-F5344CB8AC3E}">
        <p14:creationId xmlns:p14="http://schemas.microsoft.com/office/powerpoint/2010/main" val="3718207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F48F07-6AC5-47AF-9B36-9B4E83AB260F}" type="slidenum">
              <a:rPr lang="en-US" smtClean="0"/>
              <a:pPr/>
              <a:t>20</a:t>
            </a:fld>
            <a:endParaRPr lang="en-US"/>
          </a:p>
        </p:txBody>
      </p:sp>
    </p:spTree>
    <p:extLst>
      <p:ext uri="{BB962C8B-B14F-4D97-AF65-F5344CB8AC3E}">
        <p14:creationId xmlns:p14="http://schemas.microsoft.com/office/powerpoint/2010/main" val="37586130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F48F07-6AC5-47AF-9B36-9B4E83AB260F}" type="slidenum">
              <a:rPr lang="en-US" smtClean="0"/>
              <a:pPr/>
              <a:t>22</a:t>
            </a:fld>
            <a:endParaRPr lang="en-US"/>
          </a:p>
        </p:txBody>
      </p:sp>
    </p:spTree>
    <p:extLst>
      <p:ext uri="{BB962C8B-B14F-4D97-AF65-F5344CB8AC3E}">
        <p14:creationId xmlns:p14="http://schemas.microsoft.com/office/powerpoint/2010/main" val="39707038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F48F07-6AC5-47AF-9B36-9B4E83AB260F}" type="slidenum">
              <a:rPr lang="en-US" smtClean="0"/>
              <a:pPr/>
              <a:t>27</a:t>
            </a:fld>
            <a:endParaRPr lang="en-US"/>
          </a:p>
        </p:txBody>
      </p:sp>
    </p:spTree>
    <p:extLst>
      <p:ext uri="{BB962C8B-B14F-4D97-AF65-F5344CB8AC3E}">
        <p14:creationId xmlns:p14="http://schemas.microsoft.com/office/powerpoint/2010/main" val="404908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F48F07-6AC5-47AF-9B36-9B4E83AB260F}" type="slidenum">
              <a:rPr lang="en-US" smtClean="0"/>
              <a:pPr/>
              <a:t>28</a:t>
            </a:fld>
            <a:endParaRPr lang="en-US"/>
          </a:p>
        </p:txBody>
      </p:sp>
    </p:spTree>
    <p:extLst>
      <p:ext uri="{BB962C8B-B14F-4D97-AF65-F5344CB8AC3E}">
        <p14:creationId xmlns:p14="http://schemas.microsoft.com/office/powerpoint/2010/main" val="35601421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F48F07-6AC5-47AF-9B36-9B4E83AB260F}" type="slidenum">
              <a:rPr lang="en-US" smtClean="0"/>
              <a:pPr/>
              <a:t>29</a:t>
            </a:fld>
            <a:endParaRPr lang="en-US"/>
          </a:p>
        </p:txBody>
      </p:sp>
    </p:spTree>
    <p:extLst>
      <p:ext uri="{BB962C8B-B14F-4D97-AF65-F5344CB8AC3E}">
        <p14:creationId xmlns:p14="http://schemas.microsoft.com/office/powerpoint/2010/main" val="2404588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F48F07-6AC5-47AF-9B36-9B4E83AB260F}" type="slidenum">
              <a:rPr lang="en-US" smtClean="0"/>
              <a:pPr/>
              <a:t>2</a:t>
            </a:fld>
            <a:endParaRPr lang="en-US"/>
          </a:p>
        </p:txBody>
      </p:sp>
    </p:spTree>
    <p:extLst>
      <p:ext uri="{BB962C8B-B14F-4D97-AF65-F5344CB8AC3E}">
        <p14:creationId xmlns:p14="http://schemas.microsoft.com/office/powerpoint/2010/main" val="17430666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F48F07-6AC5-47AF-9B36-9B4E83AB260F}" type="slidenum">
              <a:rPr lang="en-US" smtClean="0"/>
              <a:pPr/>
              <a:t>30</a:t>
            </a:fld>
            <a:endParaRPr lang="en-US"/>
          </a:p>
        </p:txBody>
      </p:sp>
    </p:spTree>
    <p:extLst>
      <p:ext uri="{BB962C8B-B14F-4D97-AF65-F5344CB8AC3E}">
        <p14:creationId xmlns:p14="http://schemas.microsoft.com/office/powerpoint/2010/main" val="7237050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F48F07-6AC5-47AF-9B36-9B4E83AB260F}" type="slidenum">
              <a:rPr lang="en-US" smtClean="0"/>
              <a:pPr/>
              <a:t>31</a:t>
            </a:fld>
            <a:endParaRPr lang="en-US"/>
          </a:p>
        </p:txBody>
      </p:sp>
    </p:spTree>
    <p:extLst>
      <p:ext uri="{BB962C8B-B14F-4D97-AF65-F5344CB8AC3E}">
        <p14:creationId xmlns:p14="http://schemas.microsoft.com/office/powerpoint/2010/main" val="918322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微机原理与接口技术－－基于IA-32处理器和32位汇编语言·第4版</a:t>
            </a:r>
          </a:p>
        </p:txBody>
      </p:sp>
      <p:sp>
        <p:nvSpPr>
          <p:cNvPr id="5" name="Rectangle 3"/>
          <p:cNvSpPr>
            <a:spLocks noGrp="1" noChangeArrowheads="1"/>
          </p:cNvSpPr>
          <p:nvPr>
            <p:ph type="dt" idx="1"/>
          </p:nvPr>
        </p:nvSpPr>
        <p:spPr>
          <a:ln/>
        </p:spPr>
        <p:txBody>
          <a:bodyPr/>
          <a:lstStyle/>
          <a:p>
            <a:fld id="{9AFF3A03-0FAD-4331-AF47-7408352003B5}" type="datetime2">
              <a:rPr lang="zh-CN" altLang="en-US"/>
              <a:pPr/>
              <a:t>2020年11月3日</a:t>
            </a:fld>
            <a:endParaRPr lang="en-US" altLang="zh-CN"/>
          </a:p>
        </p:txBody>
      </p:sp>
      <p:sp>
        <p:nvSpPr>
          <p:cNvPr id="6" name="Rectangle 6"/>
          <p:cNvSpPr>
            <a:spLocks noGrp="1" noChangeArrowheads="1"/>
          </p:cNvSpPr>
          <p:nvPr>
            <p:ph type="ftr" sz="quarter" idx="4"/>
          </p:nvPr>
        </p:nvSpPr>
        <p:spPr>
          <a:ln/>
        </p:spPr>
        <p:txBody>
          <a:bodyPr/>
          <a:lstStyle/>
          <a:p>
            <a:r>
              <a:rPr lang="zh-CN" altLang="en-US"/>
              <a:t>第7章 输入输出接口</a:t>
            </a:r>
            <a:endParaRPr lang="en-US" altLang="zh-CN"/>
          </a:p>
        </p:txBody>
      </p:sp>
      <p:sp>
        <p:nvSpPr>
          <p:cNvPr id="7" name="Rectangle 7"/>
          <p:cNvSpPr>
            <a:spLocks noGrp="1" noChangeArrowheads="1"/>
          </p:cNvSpPr>
          <p:nvPr>
            <p:ph type="sldNum" sz="quarter" idx="5"/>
          </p:nvPr>
        </p:nvSpPr>
        <p:spPr>
          <a:ln/>
        </p:spPr>
        <p:txBody>
          <a:bodyPr/>
          <a:lstStyle/>
          <a:p>
            <a:fld id="{B96F44D8-D313-4A6B-BE0E-3C2AEFC7EF34}" type="slidenum">
              <a:rPr lang="zh-CN" altLang="en-US"/>
              <a:pPr/>
              <a:t>41</a:t>
            </a:fld>
            <a:endParaRPr lang="en-US" altLang="zh-CN"/>
          </a:p>
        </p:txBody>
      </p:sp>
      <p:sp>
        <p:nvSpPr>
          <p:cNvPr id="552962" name="Rectangle 2"/>
          <p:cNvSpPr>
            <a:spLocks noGrp="1" noRot="1" noChangeAspect="1" noChangeArrowheads="1" noTextEdit="1"/>
          </p:cNvSpPr>
          <p:nvPr>
            <p:ph type="sldImg"/>
          </p:nvPr>
        </p:nvSpPr>
        <p:spPr>
          <a:ln/>
        </p:spPr>
      </p:sp>
      <p:sp>
        <p:nvSpPr>
          <p:cNvPr id="55296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F48F07-6AC5-47AF-9B36-9B4E83AB260F}" type="slidenum">
              <a:rPr lang="en-US" smtClean="0"/>
              <a:pPr/>
              <a:t>42</a:t>
            </a:fld>
            <a:endParaRPr lang="en-US"/>
          </a:p>
        </p:txBody>
      </p:sp>
    </p:spTree>
    <p:extLst>
      <p:ext uri="{BB962C8B-B14F-4D97-AF65-F5344CB8AC3E}">
        <p14:creationId xmlns:p14="http://schemas.microsoft.com/office/powerpoint/2010/main" val="38659068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F48F07-6AC5-47AF-9B36-9B4E83AB260F}" type="slidenum">
              <a:rPr lang="en-US" smtClean="0"/>
              <a:pPr/>
              <a:t>44</a:t>
            </a:fld>
            <a:endParaRPr lang="en-US"/>
          </a:p>
        </p:txBody>
      </p:sp>
    </p:spTree>
    <p:extLst>
      <p:ext uri="{BB962C8B-B14F-4D97-AF65-F5344CB8AC3E}">
        <p14:creationId xmlns:p14="http://schemas.microsoft.com/office/powerpoint/2010/main" val="14142062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F48F07-6AC5-47AF-9B36-9B4E83AB260F}" type="slidenum">
              <a:rPr lang="en-US" smtClean="0"/>
              <a:pPr/>
              <a:t>45</a:t>
            </a:fld>
            <a:endParaRPr lang="en-US"/>
          </a:p>
        </p:txBody>
      </p:sp>
    </p:spTree>
    <p:extLst>
      <p:ext uri="{BB962C8B-B14F-4D97-AF65-F5344CB8AC3E}">
        <p14:creationId xmlns:p14="http://schemas.microsoft.com/office/powerpoint/2010/main" val="31247204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F48F07-6AC5-47AF-9B36-9B4E83AB260F}" type="slidenum">
              <a:rPr lang="en-US" smtClean="0"/>
              <a:pPr/>
              <a:t>46</a:t>
            </a:fld>
            <a:endParaRPr lang="en-US"/>
          </a:p>
        </p:txBody>
      </p:sp>
    </p:spTree>
    <p:extLst>
      <p:ext uri="{BB962C8B-B14F-4D97-AF65-F5344CB8AC3E}">
        <p14:creationId xmlns:p14="http://schemas.microsoft.com/office/powerpoint/2010/main" val="35975264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B5F48F07-6AC5-47AF-9B36-9B4E83AB260F}" type="slidenum">
              <a:rPr lang="en-US" smtClean="0"/>
              <a:pPr/>
              <a:t>47</a:t>
            </a:fld>
            <a:endParaRPr lang="en-US"/>
          </a:p>
        </p:txBody>
      </p:sp>
    </p:spTree>
    <p:extLst>
      <p:ext uri="{BB962C8B-B14F-4D97-AF65-F5344CB8AC3E}">
        <p14:creationId xmlns:p14="http://schemas.microsoft.com/office/powerpoint/2010/main" val="35975264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F48F07-6AC5-47AF-9B36-9B4E83AB260F}" type="slidenum">
              <a:rPr lang="en-US" smtClean="0"/>
              <a:pPr/>
              <a:t>48</a:t>
            </a:fld>
            <a:endParaRPr lang="en-US"/>
          </a:p>
        </p:txBody>
      </p:sp>
    </p:spTree>
    <p:extLst>
      <p:ext uri="{BB962C8B-B14F-4D97-AF65-F5344CB8AC3E}">
        <p14:creationId xmlns:p14="http://schemas.microsoft.com/office/powerpoint/2010/main" val="6651572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F48F07-6AC5-47AF-9B36-9B4E83AB260F}" type="slidenum">
              <a:rPr lang="en-US" smtClean="0"/>
              <a:pPr/>
              <a:t>49</a:t>
            </a:fld>
            <a:endParaRPr lang="en-US"/>
          </a:p>
        </p:txBody>
      </p:sp>
    </p:spTree>
    <p:extLst>
      <p:ext uri="{BB962C8B-B14F-4D97-AF65-F5344CB8AC3E}">
        <p14:creationId xmlns:p14="http://schemas.microsoft.com/office/powerpoint/2010/main" val="2376663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zh-CN" altLang="en-US" b="1"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zh-CN" alt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1" dirty="0" smtClean="0"/>
          </a:p>
          <a:p>
            <a:endParaRPr lang="en-US" altLang="zh-CN" dirty="0" smtClean="0"/>
          </a:p>
        </p:txBody>
      </p:sp>
      <p:sp>
        <p:nvSpPr>
          <p:cNvPr id="4" name="灯片编号占位符 3"/>
          <p:cNvSpPr>
            <a:spLocks noGrp="1"/>
          </p:cNvSpPr>
          <p:nvPr>
            <p:ph type="sldNum" sz="quarter" idx="10"/>
          </p:nvPr>
        </p:nvSpPr>
        <p:spPr/>
        <p:txBody>
          <a:bodyPr/>
          <a:lstStyle/>
          <a:p>
            <a:fld id="{B5F48F07-6AC5-47AF-9B36-9B4E83AB260F}" type="slidenum">
              <a:rPr lang="en-US" smtClean="0"/>
              <a:pPr/>
              <a:t>4</a:t>
            </a:fld>
            <a:endParaRPr lang="en-US"/>
          </a:p>
        </p:txBody>
      </p:sp>
    </p:spTree>
    <p:extLst>
      <p:ext uri="{BB962C8B-B14F-4D97-AF65-F5344CB8AC3E}">
        <p14:creationId xmlns:p14="http://schemas.microsoft.com/office/powerpoint/2010/main" val="16362604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F48F07-6AC5-47AF-9B36-9B4E83AB260F}" type="slidenum">
              <a:rPr lang="en-US" smtClean="0"/>
              <a:pPr/>
              <a:t>50</a:t>
            </a:fld>
            <a:endParaRPr lang="en-US"/>
          </a:p>
        </p:txBody>
      </p:sp>
    </p:spTree>
    <p:extLst>
      <p:ext uri="{BB962C8B-B14F-4D97-AF65-F5344CB8AC3E}">
        <p14:creationId xmlns:p14="http://schemas.microsoft.com/office/powerpoint/2010/main" val="21470301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F48F07-6AC5-47AF-9B36-9B4E83AB260F}" type="slidenum">
              <a:rPr lang="en-US" smtClean="0"/>
              <a:pPr/>
              <a:t>51</a:t>
            </a:fld>
            <a:endParaRPr lang="en-US"/>
          </a:p>
        </p:txBody>
      </p:sp>
    </p:spTree>
    <p:extLst>
      <p:ext uri="{BB962C8B-B14F-4D97-AF65-F5344CB8AC3E}">
        <p14:creationId xmlns:p14="http://schemas.microsoft.com/office/powerpoint/2010/main" val="7138464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F48F07-6AC5-47AF-9B36-9B4E83AB260F}" type="slidenum">
              <a:rPr lang="en-US" smtClean="0"/>
              <a:pPr/>
              <a:t>53</a:t>
            </a:fld>
            <a:endParaRPr lang="en-US"/>
          </a:p>
        </p:txBody>
      </p:sp>
    </p:spTree>
    <p:extLst>
      <p:ext uri="{BB962C8B-B14F-4D97-AF65-F5344CB8AC3E}">
        <p14:creationId xmlns:p14="http://schemas.microsoft.com/office/powerpoint/2010/main" val="34945854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F48F07-6AC5-47AF-9B36-9B4E83AB260F}" type="slidenum">
              <a:rPr lang="en-US" smtClean="0"/>
              <a:pPr/>
              <a:t>54</a:t>
            </a:fld>
            <a:endParaRPr lang="en-US"/>
          </a:p>
        </p:txBody>
      </p:sp>
    </p:spTree>
    <p:extLst>
      <p:ext uri="{BB962C8B-B14F-4D97-AF65-F5344CB8AC3E}">
        <p14:creationId xmlns:p14="http://schemas.microsoft.com/office/powerpoint/2010/main" val="24853925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F48F07-6AC5-47AF-9B36-9B4E83AB260F}" type="slidenum">
              <a:rPr lang="en-US" smtClean="0"/>
              <a:pPr/>
              <a:t>55</a:t>
            </a:fld>
            <a:endParaRPr lang="en-US"/>
          </a:p>
        </p:txBody>
      </p:sp>
    </p:spTree>
    <p:extLst>
      <p:ext uri="{BB962C8B-B14F-4D97-AF65-F5344CB8AC3E}">
        <p14:creationId xmlns:p14="http://schemas.microsoft.com/office/powerpoint/2010/main" val="23170879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F48F07-6AC5-47AF-9B36-9B4E83AB260F}" type="slidenum">
              <a:rPr lang="en-US" smtClean="0"/>
              <a:pPr/>
              <a:t>57</a:t>
            </a:fld>
            <a:endParaRPr lang="en-US"/>
          </a:p>
        </p:txBody>
      </p:sp>
    </p:spTree>
    <p:extLst>
      <p:ext uri="{BB962C8B-B14F-4D97-AF65-F5344CB8AC3E}">
        <p14:creationId xmlns:p14="http://schemas.microsoft.com/office/powerpoint/2010/main" val="2196494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5ADA52B7-FDCE-4A66-B899-60363867A990}" type="datetime1">
              <a:rPr lang="zh-CN" altLang="en-US" smtClean="0"/>
              <a:pPr>
                <a:defRPr/>
              </a:pPr>
              <a:t>2020/11/3</a:t>
            </a:fld>
            <a:endParaRPr lang="zh-CN" altLang="en-US" sz="1200" dirty="0"/>
          </a:p>
        </p:txBody>
      </p:sp>
      <p:sp>
        <p:nvSpPr>
          <p:cNvPr id="5" name="灯片编号占位符 4"/>
          <p:cNvSpPr>
            <a:spLocks noGrp="1"/>
          </p:cNvSpPr>
          <p:nvPr>
            <p:ph type="sldNum" sz="quarter" idx="11"/>
          </p:nvPr>
        </p:nvSpPr>
        <p:spPr/>
        <p:txBody>
          <a:bodyPr/>
          <a:lstStyle/>
          <a:p>
            <a:pPr>
              <a:defRPr/>
            </a:pPr>
            <a:fld id="{22284C9B-5151-4DDF-B08D-42B273192CED}" type="slidenum">
              <a:rPr lang="zh-CN" altLang="en-US" smtClean="0"/>
              <a:pPr>
                <a:defRPr/>
              </a:pPr>
              <a:t>156</a:t>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F48F07-6AC5-47AF-9B36-9B4E83AB260F}" type="slidenum">
              <a:rPr lang="en-US" smtClean="0"/>
              <a:pPr/>
              <a:t>5</a:t>
            </a:fld>
            <a:endParaRPr lang="en-US"/>
          </a:p>
        </p:txBody>
      </p:sp>
    </p:spTree>
    <p:extLst>
      <p:ext uri="{BB962C8B-B14F-4D97-AF65-F5344CB8AC3E}">
        <p14:creationId xmlns:p14="http://schemas.microsoft.com/office/powerpoint/2010/main" val="3969209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F48F07-6AC5-47AF-9B36-9B4E83AB260F}" type="slidenum">
              <a:rPr lang="en-US" smtClean="0"/>
              <a:pPr/>
              <a:t>6</a:t>
            </a:fld>
            <a:endParaRPr lang="en-US"/>
          </a:p>
        </p:txBody>
      </p:sp>
    </p:spTree>
    <p:extLst>
      <p:ext uri="{BB962C8B-B14F-4D97-AF65-F5344CB8AC3E}">
        <p14:creationId xmlns:p14="http://schemas.microsoft.com/office/powerpoint/2010/main" val="1443416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B5F48F07-6AC5-47AF-9B36-9B4E83AB260F}" type="slidenum">
              <a:rPr lang="en-US" smtClean="0"/>
              <a:pPr/>
              <a:t>7</a:t>
            </a:fld>
            <a:endParaRPr lang="en-US"/>
          </a:p>
        </p:txBody>
      </p:sp>
    </p:spTree>
    <p:extLst>
      <p:ext uri="{BB962C8B-B14F-4D97-AF65-F5344CB8AC3E}">
        <p14:creationId xmlns:p14="http://schemas.microsoft.com/office/powerpoint/2010/main" val="3636206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B5F48F07-6AC5-47AF-9B36-9B4E83AB260F}" type="slidenum">
              <a:rPr lang="en-US" smtClean="0"/>
              <a:pPr/>
              <a:t>8</a:t>
            </a:fld>
            <a:endParaRPr lang="en-US"/>
          </a:p>
        </p:txBody>
      </p:sp>
    </p:spTree>
    <p:extLst>
      <p:ext uri="{BB962C8B-B14F-4D97-AF65-F5344CB8AC3E}">
        <p14:creationId xmlns:p14="http://schemas.microsoft.com/office/powerpoint/2010/main" val="3042306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B5F48F07-6AC5-47AF-9B36-9B4E83AB260F}" type="slidenum">
              <a:rPr lang="en-US" smtClean="0"/>
              <a:pPr/>
              <a:t>9</a:t>
            </a:fld>
            <a:endParaRPr lang="en-US"/>
          </a:p>
        </p:txBody>
      </p:sp>
    </p:spTree>
    <p:extLst>
      <p:ext uri="{BB962C8B-B14F-4D97-AF65-F5344CB8AC3E}">
        <p14:creationId xmlns:p14="http://schemas.microsoft.com/office/powerpoint/2010/main" val="1562991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F48F07-6AC5-47AF-9B36-9B4E83AB260F}" type="slidenum">
              <a:rPr lang="en-US" smtClean="0"/>
              <a:pPr/>
              <a:t>10</a:t>
            </a:fld>
            <a:endParaRPr lang="en-US"/>
          </a:p>
        </p:txBody>
      </p:sp>
    </p:spTree>
    <p:extLst>
      <p:ext uri="{BB962C8B-B14F-4D97-AF65-F5344CB8AC3E}">
        <p14:creationId xmlns:p14="http://schemas.microsoft.com/office/powerpoint/2010/main" val="22540137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首页">
    <p:bg>
      <p:bgPr>
        <a:blipFill dpi="0" rotWithShape="1">
          <a:blip r:embed="rId2" cstate="print">
            <a:lum/>
          </a:blip>
          <a:srcRect/>
          <a:stretch>
            <a:fillRect t="-28000" b="-28000"/>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两栏内容">
    <p:spTree>
      <p:nvGrpSpPr>
        <p:cNvPr id="1" name=""/>
        <p:cNvGrpSpPr/>
        <p:nvPr/>
      </p:nvGrpSpPr>
      <p:grpSpPr>
        <a:xfrm>
          <a:off x="0" y="0"/>
          <a:ext cx="0" cy="0"/>
          <a:chOff x="0" y="0"/>
          <a:chExt cx="0" cy="0"/>
        </a:xfrm>
      </p:grpSpPr>
      <p:sp>
        <p:nvSpPr>
          <p:cNvPr id="4" name="TextBox 3"/>
          <p:cNvSpPr txBox="1"/>
          <p:nvPr userDrawn="1"/>
        </p:nvSpPr>
        <p:spPr>
          <a:xfrm>
            <a:off x="2280573" y="692256"/>
            <a:ext cx="3383495" cy="369332"/>
          </a:xfrm>
          <a:prstGeom prst="rect">
            <a:avLst/>
          </a:prstGeom>
          <a:noFill/>
        </p:spPr>
        <p:txBody>
          <a:bodyPr wrap="square">
            <a:spAutoFit/>
          </a:bodyPr>
          <a:lstStyle/>
          <a:p>
            <a:pPr algn="l">
              <a:defRPr/>
            </a:pPr>
            <a:r>
              <a:rPr lang="zh-CN" altLang="en-US" sz="1800" b="0" dirty="0" smtClean="0">
                <a:solidFill>
                  <a:schemeClr val="tx1">
                    <a:lumMod val="65000"/>
                    <a:lumOff val="35000"/>
                  </a:schemeClr>
                </a:solidFill>
                <a:latin typeface="微软雅黑" panose="020B0503020204020204" pitchFamily="34" charset="-122"/>
                <a:ea typeface="微软雅黑" panose="020B0503020204020204" pitchFamily="34" charset="-122"/>
              </a:rPr>
              <a:t>中国人力资源管理的四个阶段</a:t>
            </a:r>
          </a:p>
        </p:txBody>
      </p:sp>
      <p:sp>
        <p:nvSpPr>
          <p:cNvPr id="5" name="矩形 24"/>
          <p:cNvSpPr>
            <a:spLocks noChangeArrowheads="1"/>
          </p:cNvSpPr>
          <p:nvPr userDrawn="1"/>
        </p:nvSpPr>
        <p:spPr bwMode="auto">
          <a:xfrm>
            <a:off x="1056757" y="565810"/>
            <a:ext cx="1079839" cy="630942"/>
          </a:xfrm>
          <a:prstGeom prst="rect">
            <a:avLst/>
          </a:prstGeom>
          <a:noFill/>
          <a:ln w="9525">
            <a:noFill/>
            <a:miter lim="800000"/>
          </a:ln>
        </p:spPr>
        <p:txBody>
          <a:bodyPr wrap="square" lIns="0" tIns="0" rIns="0" bIns="0">
            <a:spAutoFit/>
          </a:bodyPr>
          <a:lstStyle/>
          <a:p>
            <a:pPr algn="ctr">
              <a:lnSpc>
                <a:spcPct val="150000"/>
              </a:lnSpc>
            </a:pPr>
            <a:r>
              <a:rPr lang="zh-CN" altLang="en-US" sz="1800" b="1" dirty="0" smtClean="0">
                <a:solidFill>
                  <a:schemeClr val="bg1"/>
                </a:solidFill>
                <a:ea typeface="微软雅黑" panose="020B0503020204020204" pitchFamily="34" charset="-122"/>
                <a:cs typeface="Arial Unicode MS" panose="020B0604020202020204" pitchFamily="34" charset="-122"/>
              </a:rPr>
              <a:t>第三章</a:t>
            </a:r>
            <a:endParaRPr lang="en-US" altLang="zh-CN" sz="1800" b="1" dirty="0" smtClean="0">
              <a:solidFill>
                <a:schemeClr val="bg1"/>
              </a:solidFill>
              <a:ea typeface="微软雅黑" panose="020B0503020204020204" pitchFamily="34" charset="-122"/>
              <a:cs typeface="Arial Unicode MS" panose="020B0604020202020204" pitchFamily="34" charset="-122"/>
            </a:endParaRPr>
          </a:p>
          <a:p>
            <a:pPr algn="ctr"/>
            <a:r>
              <a:rPr lang="zh-CN" altLang="en-US" sz="1400" b="0" dirty="0" smtClean="0">
                <a:solidFill>
                  <a:schemeClr val="bg1"/>
                </a:solidFill>
                <a:ea typeface="微软雅黑" panose="020B0503020204020204" pitchFamily="34" charset="-122"/>
                <a:cs typeface="Arial Unicode MS" panose="020B0604020202020204" pitchFamily="34" charset="-122"/>
              </a:rPr>
              <a:t>正文</a:t>
            </a:r>
            <a:endParaRPr lang="en-US" altLang="zh-CN" sz="1400" b="0" dirty="0">
              <a:solidFill>
                <a:schemeClr val="bg1"/>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两栏内容">
    <p:spTree>
      <p:nvGrpSpPr>
        <p:cNvPr id="1" name=""/>
        <p:cNvGrpSpPr/>
        <p:nvPr/>
      </p:nvGrpSpPr>
      <p:grpSpPr>
        <a:xfrm>
          <a:off x="0" y="0"/>
          <a:ext cx="0" cy="0"/>
          <a:chOff x="0" y="0"/>
          <a:chExt cx="0" cy="0"/>
        </a:xfrm>
      </p:grpSpPr>
      <p:sp>
        <p:nvSpPr>
          <p:cNvPr id="5" name="TextBox 3"/>
          <p:cNvSpPr txBox="1"/>
          <p:nvPr userDrawn="1"/>
        </p:nvSpPr>
        <p:spPr>
          <a:xfrm>
            <a:off x="2280568" y="692256"/>
            <a:ext cx="2159679" cy="369332"/>
          </a:xfrm>
          <a:prstGeom prst="rect">
            <a:avLst/>
          </a:prstGeom>
          <a:noFill/>
        </p:spPr>
        <p:txBody>
          <a:bodyPr wrap="square">
            <a:spAutoFit/>
          </a:bodyPr>
          <a:lstStyle/>
          <a:p>
            <a:pPr algn="l">
              <a:defRPr/>
            </a:pPr>
            <a:r>
              <a:rPr lang="zh-CN" altLang="en-US" sz="1800" b="0" dirty="0" smtClean="0">
                <a:solidFill>
                  <a:schemeClr val="tx1">
                    <a:lumMod val="65000"/>
                    <a:lumOff val="35000"/>
                  </a:schemeClr>
                </a:solidFill>
                <a:latin typeface="微软雅黑" panose="020B0503020204020204" pitchFamily="34" charset="-122"/>
                <a:ea typeface="微软雅黑" panose="020B0503020204020204" pitchFamily="34" charset="-122"/>
              </a:rPr>
              <a:t>人力资源从业概述</a:t>
            </a:r>
          </a:p>
        </p:txBody>
      </p:sp>
      <p:sp>
        <p:nvSpPr>
          <p:cNvPr id="6" name="矩形 24"/>
          <p:cNvSpPr>
            <a:spLocks noChangeArrowheads="1"/>
          </p:cNvSpPr>
          <p:nvPr userDrawn="1"/>
        </p:nvSpPr>
        <p:spPr bwMode="auto">
          <a:xfrm>
            <a:off x="1056757" y="565810"/>
            <a:ext cx="1079839" cy="630942"/>
          </a:xfrm>
          <a:prstGeom prst="rect">
            <a:avLst/>
          </a:prstGeom>
          <a:noFill/>
          <a:ln w="9525">
            <a:noFill/>
            <a:miter lim="800000"/>
          </a:ln>
        </p:spPr>
        <p:txBody>
          <a:bodyPr wrap="square" lIns="0" tIns="0" rIns="0" bIns="0">
            <a:spAutoFit/>
          </a:bodyPr>
          <a:lstStyle/>
          <a:p>
            <a:pPr algn="ctr">
              <a:lnSpc>
                <a:spcPct val="150000"/>
              </a:lnSpc>
            </a:pPr>
            <a:r>
              <a:rPr lang="zh-CN" altLang="en-US" sz="1800" b="1" dirty="0" smtClean="0">
                <a:solidFill>
                  <a:schemeClr val="bg1"/>
                </a:solidFill>
                <a:ea typeface="微软雅黑" panose="020B0503020204020204" pitchFamily="34" charset="-122"/>
                <a:cs typeface="Arial Unicode MS" panose="020B0604020202020204" pitchFamily="34" charset="-122"/>
              </a:rPr>
              <a:t>第四章</a:t>
            </a:r>
            <a:endParaRPr lang="en-US" altLang="zh-CN" sz="1800" b="1" dirty="0" smtClean="0">
              <a:solidFill>
                <a:schemeClr val="bg1"/>
              </a:solidFill>
              <a:ea typeface="微软雅黑" panose="020B0503020204020204" pitchFamily="34" charset="-122"/>
              <a:cs typeface="Arial Unicode MS" panose="020B0604020202020204" pitchFamily="34" charset="-122"/>
            </a:endParaRPr>
          </a:p>
          <a:p>
            <a:pPr algn="ctr"/>
            <a:r>
              <a:rPr lang="zh-CN" altLang="en-US" sz="1400" b="0" dirty="0" smtClean="0">
                <a:solidFill>
                  <a:schemeClr val="bg1"/>
                </a:solidFill>
                <a:ea typeface="微软雅黑" panose="020B0503020204020204" pitchFamily="34" charset="-122"/>
                <a:cs typeface="Arial Unicode MS" panose="020B0604020202020204" pitchFamily="34" charset="-122"/>
              </a:rPr>
              <a:t>正文</a:t>
            </a:r>
            <a:endParaRPr lang="en-US" altLang="zh-CN" sz="1400" b="0" dirty="0">
              <a:solidFill>
                <a:schemeClr val="bg1"/>
              </a:solidFill>
              <a:ea typeface="微软雅黑" panose="020B0503020204020204" pitchFamily="34" charset="-122"/>
              <a:cs typeface="Arial Unicode MS" panose="020B0604020202020204" pitchFamily="34" charset="-122"/>
            </a:endParaRPr>
          </a:p>
        </p:txBody>
      </p:sp>
      <p:sp>
        <p:nvSpPr>
          <p:cNvPr id="7" name="矩形 6"/>
          <p:cNvSpPr/>
          <p:nvPr userDrawn="1"/>
        </p:nvSpPr>
        <p:spPr>
          <a:xfrm>
            <a:off x="4440248" y="692254"/>
            <a:ext cx="2915565" cy="36933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b="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4.1 </a:t>
            </a:r>
            <a:r>
              <a:rPr lang="en-US" altLang="zh-CN" sz="1800" b="0" dirty="0" smtClean="0">
                <a:solidFill>
                  <a:schemeClr val="bg1"/>
                </a:solidFill>
                <a:ea typeface="微软雅黑" panose="020B0503020204020204" pitchFamily="34" charset="-122"/>
                <a:cs typeface="Arial Unicode MS" panose="020B0604020202020204" pitchFamily="34" charset="-122"/>
              </a:rPr>
              <a:t> </a:t>
            </a:r>
            <a:r>
              <a:rPr lang="en-US" altLang="zh-CN" sz="1800" b="0" baseline="0" dirty="0" smtClean="0">
                <a:solidFill>
                  <a:schemeClr val="bg1"/>
                </a:solidFill>
                <a:ea typeface="微软雅黑" panose="020B0503020204020204" pitchFamily="34" charset="-122"/>
                <a:cs typeface="Arial Unicode MS" panose="020B0604020202020204" pitchFamily="34" charset="-122"/>
              </a:rPr>
              <a:t>HR</a:t>
            </a:r>
            <a:r>
              <a:rPr lang="zh-CN" altLang="en-US" sz="1800" b="0" baseline="0" dirty="0" smtClean="0">
                <a:solidFill>
                  <a:schemeClr val="bg1"/>
                </a:solidFill>
                <a:ea typeface="微软雅黑" panose="020B0503020204020204" pitchFamily="34" charset="-122"/>
                <a:cs typeface="Arial Unicode MS" panose="020B0604020202020204" pitchFamily="34" charset="-122"/>
              </a:rPr>
              <a:t>职业发展前景</a:t>
            </a:r>
            <a:endParaRPr lang="en-US" altLang="zh-CN" sz="1400" b="0" dirty="0" smtClean="0">
              <a:solidFill>
                <a:schemeClr val="bg1"/>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两栏内容">
    <p:spTree>
      <p:nvGrpSpPr>
        <p:cNvPr id="1" name=""/>
        <p:cNvGrpSpPr/>
        <p:nvPr/>
      </p:nvGrpSpPr>
      <p:grpSpPr>
        <a:xfrm>
          <a:off x="0" y="0"/>
          <a:ext cx="0" cy="0"/>
          <a:chOff x="0" y="0"/>
          <a:chExt cx="0" cy="0"/>
        </a:xfrm>
      </p:grpSpPr>
      <p:sp>
        <p:nvSpPr>
          <p:cNvPr id="5" name="TextBox 3"/>
          <p:cNvSpPr txBox="1"/>
          <p:nvPr userDrawn="1"/>
        </p:nvSpPr>
        <p:spPr>
          <a:xfrm>
            <a:off x="2280568" y="692256"/>
            <a:ext cx="2159679" cy="369332"/>
          </a:xfrm>
          <a:prstGeom prst="rect">
            <a:avLst/>
          </a:prstGeom>
          <a:noFill/>
        </p:spPr>
        <p:txBody>
          <a:bodyPr wrap="square">
            <a:spAutoFit/>
          </a:bodyPr>
          <a:lstStyle/>
          <a:p>
            <a:pPr algn="l">
              <a:defRPr/>
            </a:pPr>
            <a:r>
              <a:rPr lang="zh-CN" altLang="en-US" sz="1800" b="0" dirty="0" smtClean="0">
                <a:solidFill>
                  <a:schemeClr val="tx1">
                    <a:lumMod val="65000"/>
                    <a:lumOff val="35000"/>
                  </a:schemeClr>
                </a:solidFill>
                <a:latin typeface="微软雅黑" panose="020B0503020204020204" pitchFamily="34" charset="-122"/>
                <a:ea typeface="微软雅黑" panose="020B0503020204020204" pitchFamily="34" charset="-122"/>
              </a:rPr>
              <a:t>人力资源从业概述</a:t>
            </a:r>
          </a:p>
        </p:txBody>
      </p:sp>
      <p:sp>
        <p:nvSpPr>
          <p:cNvPr id="6" name="矩形 24"/>
          <p:cNvSpPr>
            <a:spLocks noChangeArrowheads="1"/>
          </p:cNvSpPr>
          <p:nvPr userDrawn="1"/>
        </p:nvSpPr>
        <p:spPr bwMode="auto">
          <a:xfrm>
            <a:off x="1056757" y="565810"/>
            <a:ext cx="1079839" cy="630942"/>
          </a:xfrm>
          <a:prstGeom prst="rect">
            <a:avLst/>
          </a:prstGeom>
          <a:noFill/>
          <a:ln w="9525">
            <a:noFill/>
            <a:miter lim="800000"/>
          </a:ln>
        </p:spPr>
        <p:txBody>
          <a:bodyPr wrap="square" lIns="0" tIns="0" rIns="0" bIns="0">
            <a:spAutoFit/>
          </a:bodyPr>
          <a:lstStyle/>
          <a:p>
            <a:pPr algn="ctr">
              <a:lnSpc>
                <a:spcPct val="150000"/>
              </a:lnSpc>
            </a:pPr>
            <a:r>
              <a:rPr lang="zh-CN" altLang="en-US" sz="1800" b="1" dirty="0" smtClean="0">
                <a:solidFill>
                  <a:schemeClr val="bg1"/>
                </a:solidFill>
                <a:ea typeface="微软雅黑" panose="020B0503020204020204" pitchFamily="34" charset="-122"/>
                <a:cs typeface="Arial Unicode MS" panose="020B0604020202020204" pitchFamily="34" charset="-122"/>
              </a:rPr>
              <a:t>第四章</a:t>
            </a:r>
            <a:endParaRPr lang="en-US" altLang="zh-CN" sz="1800" b="1" dirty="0" smtClean="0">
              <a:solidFill>
                <a:schemeClr val="bg1"/>
              </a:solidFill>
              <a:ea typeface="微软雅黑" panose="020B0503020204020204" pitchFamily="34" charset="-122"/>
              <a:cs typeface="Arial Unicode MS" panose="020B0604020202020204" pitchFamily="34" charset="-122"/>
            </a:endParaRPr>
          </a:p>
          <a:p>
            <a:pPr algn="ctr"/>
            <a:r>
              <a:rPr lang="zh-CN" altLang="en-US" sz="1400" b="0" dirty="0" smtClean="0">
                <a:solidFill>
                  <a:schemeClr val="bg1"/>
                </a:solidFill>
                <a:ea typeface="微软雅黑" panose="020B0503020204020204" pitchFamily="34" charset="-122"/>
                <a:cs typeface="Arial Unicode MS" panose="020B0604020202020204" pitchFamily="34" charset="-122"/>
              </a:rPr>
              <a:t>正文</a:t>
            </a:r>
            <a:endParaRPr lang="en-US" altLang="zh-CN" sz="1400" b="0" dirty="0">
              <a:solidFill>
                <a:schemeClr val="bg1"/>
              </a:solidFill>
              <a:ea typeface="微软雅黑" panose="020B0503020204020204" pitchFamily="34" charset="-122"/>
              <a:cs typeface="Arial Unicode MS" panose="020B0604020202020204" pitchFamily="34" charset="-122"/>
            </a:endParaRPr>
          </a:p>
        </p:txBody>
      </p:sp>
      <p:sp>
        <p:nvSpPr>
          <p:cNvPr id="7" name="矩形 6"/>
          <p:cNvSpPr/>
          <p:nvPr userDrawn="1"/>
        </p:nvSpPr>
        <p:spPr>
          <a:xfrm>
            <a:off x="4440249" y="692254"/>
            <a:ext cx="3095539" cy="36933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b="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4.2 </a:t>
            </a:r>
            <a:r>
              <a:rPr lang="en-US" altLang="zh-CN" sz="1800" b="0" dirty="0" smtClean="0">
                <a:solidFill>
                  <a:schemeClr val="bg1"/>
                </a:solidFill>
                <a:ea typeface="微软雅黑" panose="020B0503020204020204" pitchFamily="34" charset="-122"/>
                <a:cs typeface="Arial Unicode MS" panose="020B0604020202020204" pitchFamily="34" charset="-122"/>
              </a:rPr>
              <a:t> </a:t>
            </a:r>
            <a:r>
              <a:rPr lang="zh-CN" altLang="en-US" sz="1800" b="0" baseline="0" dirty="0" smtClean="0">
                <a:solidFill>
                  <a:schemeClr val="bg1"/>
                </a:solidFill>
                <a:ea typeface="微软雅黑" panose="020B0503020204020204" pitchFamily="34" charset="-122"/>
                <a:cs typeface="Arial Unicode MS" panose="020B0604020202020204" pitchFamily="34" charset="-122"/>
              </a:rPr>
              <a:t>如何成为顶尖</a:t>
            </a:r>
            <a:r>
              <a:rPr lang="en-US" altLang="zh-CN" sz="1800" b="0" baseline="0" dirty="0" smtClean="0">
                <a:solidFill>
                  <a:schemeClr val="bg1"/>
                </a:solidFill>
                <a:ea typeface="微软雅黑" panose="020B0503020204020204" pitchFamily="34" charset="-122"/>
                <a:cs typeface="Arial Unicode MS" panose="020B0604020202020204" pitchFamily="34" charset="-122"/>
              </a:rPr>
              <a:t>HR</a:t>
            </a:r>
            <a:r>
              <a:rPr lang="zh-CN" altLang="en-US" sz="1800" b="0" baseline="0" dirty="0" smtClean="0">
                <a:solidFill>
                  <a:schemeClr val="bg1"/>
                </a:solidFill>
                <a:ea typeface="微软雅黑" panose="020B0503020204020204" pitchFamily="34" charset="-122"/>
                <a:cs typeface="Arial Unicode MS" panose="020B0604020202020204" pitchFamily="34" charset="-122"/>
              </a:rPr>
              <a:t>高手？</a:t>
            </a:r>
            <a:endParaRPr lang="en-US" altLang="zh-CN" sz="1400" b="0" dirty="0" smtClean="0">
              <a:solidFill>
                <a:schemeClr val="bg1"/>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两栏内容">
    <p:spTree>
      <p:nvGrpSpPr>
        <p:cNvPr id="1" name=""/>
        <p:cNvGrpSpPr/>
        <p:nvPr/>
      </p:nvGrpSpPr>
      <p:grpSpPr>
        <a:xfrm>
          <a:off x="0" y="0"/>
          <a:ext cx="0" cy="0"/>
          <a:chOff x="0" y="0"/>
          <a:chExt cx="0" cy="0"/>
        </a:xfrm>
      </p:grpSpPr>
      <p:sp>
        <p:nvSpPr>
          <p:cNvPr id="4" name="矩形 3"/>
          <p:cNvSpPr/>
          <p:nvPr userDrawn="1"/>
        </p:nvSpPr>
        <p:spPr>
          <a:xfrm>
            <a:off x="9017706" y="692696"/>
            <a:ext cx="1689886" cy="369332"/>
          </a:xfrm>
          <a:prstGeom prst="rect">
            <a:avLst/>
          </a:prstGeom>
        </p:spPr>
        <p:txBody>
          <a:bodyPr wrap="none">
            <a:spAutoFit/>
          </a:bodyPr>
          <a:lstStyle/>
          <a:p>
            <a:pPr algn="ctr">
              <a:defRPr/>
            </a:pPr>
            <a:r>
              <a:rPr lang="en-US" altLang="zh-CN" sz="1800" b="1" dirty="0">
                <a:solidFill>
                  <a:schemeClr val="accent6">
                    <a:lumMod val="75000"/>
                  </a:schemeClr>
                </a:solidFill>
                <a:latin typeface="微软雅黑" panose="020B0503020204020204" pitchFamily="34" charset="-122"/>
                <a:ea typeface="微软雅黑" panose="020B0503020204020204" pitchFamily="34" charset="-122"/>
              </a:rPr>
              <a:t>HR</a:t>
            </a:r>
            <a:r>
              <a:rPr lang="zh-CN" altLang="en-US" sz="1800" b="1" dirty="0">
                <a:solidFill>
                  <a:schemeClr val="accent6">
                    <a:lumMod val="75000"/>
                  </a:schemeClr>
                </a:solidFill>
                <a:latin typeface="微软雅黑" panose="020B0503020204020204" pitchFamily="34" charset="-122"/>
                <a:ea typeface="微软雅黑" panose="020B0503020204020204" pitchFamily="34" charset="-122"/>
              </a:rPr>
              <a:t>的七大通病</a:t>
            </a:r>
          </a:p>
        </p:txBody>
      </p:sp>
      <p:cxnSp>
        <p:nvCxnSpPr>
          <p:cNvPr id="5" name="直接连接符 4"/>
          <p:cNvCxnSpPr/>
          <p:nvPr userDrawn="1"/>
        </p:nvCxnSpPr>
        <p:spPr>
          <a:xfrm>
            <a:off x="8314661" y="692696"/>
            <a:ext cx="3095539" cy="0"/>
          </a:xfrm>
          <a:prstGeom prst="line">
            <a:avLst/>
          </a:prstGeom>
          <a:ln>
            <a:solidFill>
              <a:srgbClr val="E46C0A"/>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8314661" y="1052736"/>
            <a:ext cx="3095539" cy="0"/>
          </a:xfrm>
          <a:prstGeom prst="line">
            <a:avLst/>
          </a:prstGeom>
          <a:ln>
            <a:solidFill>
              <a:srgbClr val="E46C0A"/>
            </a:solidFill>
          </a:ln>
        </p:spPr>
        <p:style>
          <a:lnRef idx="1">
            <a:schemeClr val="accent1"/>
          </a:lnRef>
          <a:fillRef idx="0">
            <a:schemeClr val="accent1"/>
          </a:fillRef>
          <a:effectRef idx="0">
            <a:schemeClr val="accent1"/>
          </a:effectRef>
          <a:fontRef idx="minor">
            <a:schemeClr val="tx1"/>
          </a:fontRef>
        </p:style>
      </p:cxnSp>
      <p:sp>
        <p:nvSpPr>
          <p:cNvPr id="7" name="TextBox 3"/>
          <p:cNvSpPr txBox="1"/>
          <p:nvPr userDrawn="1"/>
        </p:nvSpPr>
        <p:spPr>
          <a:xfrm>
            <a:off x="2280568" y="692256"/>
            <a:ext cx="2159679" cy="369332"/>
          </a:xfrm>
          <a:prstGeom prst="rect">
            <a:avLst/>
          </a:prstGeom>
          <a:noFill/>
        </p:spPr>
        <p:txBody>
          <a:bodyPr wrap="square">
            <a:spAutoFit/>
          </a:bodyPr>
          <a:lstStyle/>
          <a:p>
            <a:pPr algn="l">
              <a:defRPr/>
            </a:pPr>
            <a:r>
              <a:rPr lang="zh-CN" altLang="en-US" sz="1800" b="0" dirty="0" smtClean="0">
                <a:solidFill>
                  <a:schemeClr val="tx1">
                    <a:lumMod val="65000"/>
                    <a:lumOff val="35000"/>
                  </a:schemeClr>
                </a:solidFill>
                <a:latin typeface="微软雅黑" panose="020B0503020204020204" pitchFamily="34" charset="-122"/>
                <a:ea typeface="微软雅黑" panose="020B0503020204020204" pitchFamily="34" charset="-122"/>
              </a:rPr>
              <a:t>人力资源从业概述</a:t>
            </a:r>
          </a:p>
        </p:txBody>
      </p:sp>
      <p:sp>
        <p:nvSpPr>
          <p:cNvPr id="8" name="矩形 24"/>
          <p:cNvSpPr>
            <a:spLocks noChangeArrowheads="1"/>
          </p:cNvSpPr>
          <p:nvPr userDrawn="1"/>
        </p:nvSpPr>
        <p:spPr bwMode="auto">
          <a:xfrm>
            <a:off x="1056757" y="565810"/>
            <a:ext cx="1079839" cy="630942"/>
          </a:xfrm>
          <a:prstGeom prst="rect">
            <a:avLst/>
          </a:prstGeom>
          <a:noFill/>
          <a:ln w="9525">
            <a:noFill/>
            <a:miter lim="800000"/>
          </a:ln>
        </p:spPr>
        <p:txBody>
          <a:bodyPr wrap="square" lIns="0" tIns="0" rIns="0" bIns="0">
            <a:spAutoFit/>
          </a:bodyPr>
          <a:lstStyle/>
          <a:p>
            <a:pPr algn="ctr">
              <a:lnSpc>
                <a:spcPct val="150000"/>
              </a:lnSpc>
            </a:pPr>
            <a:r>
              <a:rPr lang="zh-CN" altLang="en-US" sz="1800" b="1" dirty="0" smtClean="0">
                <a:solidFill>
                  <a:schemeClr val="bg1"/>
                </a:solidFill>
                <a:ea typeface="微软雅黑" panose="020B0503020204020204" pitchFamily="34" charset="-122"/>
                <a:cs typeface="Arial Unicode MS" panose="020B0604020202020204" pitchFamily="34" charset="-122"/>
              </a:rPr>
              <a:t>第四章</a:t>
            </a:r>
            <a:endParaRPr lang="en-US" altLang="zh-CN" sz="1800" b="1" dirty="0" smtClean="0">
              <a:solidFill>
                <a:schemeClr val="bg1"/>
              </a:solidFill>
              <a:ea typeface="微软雅黑" panose="020B0503020204020204" pitchFamily="34" charset="-122"/>
              <a:cs typeface="Arial Unicode MS" panose="020B0604020202020204" pitchFamily="34" charset="-122"/>
            </a:endParaRPr>
          </a:p>
          <a:p>
            <a:pPr algn="ctr"/>
            <a:r>
              <a:rPr lang="zh-CN" altLang="en-US" sz="1400" b="0" dirty="0" smtClean="0">
                <a:solidFill>
                  <a:schemeClr val="bg1"/>
                </a:solidFill>
                <a:ea typeface="微软雅黑" panose="020B0503020204020204" pitchFamily="34" charset="-122"/>
                <a:cs typeface="Arial Unicode MS" panose="020B0604020202020204" pitchFamily="34" charset="-122"/>
              </a:rPr>
              <a:t>正文</a:t>
            </a:r>
            <a:endParaRPr lang="en-US" altLang="zh-CN" sz="1400" b="0" dirty="0">
              <a:solidFill>
                <a:schemeClr val="bg1"/>
              </a:solidFill>
              <a:ea typeface="微软雅黑" panose="020B0503020204020204" pitchFamily="34" charset="-122"/>
              <a:cs typeface="Arial Unicode MS" panose="020B0604020202020204" pitchFamily="34" charset="-122"/>
            </a:endParaRPr>
          </a:p>
        </p:txBody>
      </p:sp>
      <p:sp>
        <p:nvSpPr>
          <p:cNvPr id="9" name="矩形 8"/>
          <p:cNvSpPr/>
          <p:nvPr userDrawn="1"/>
        </p:nvSpPr>
        <p:spPr>
          <a:xfrm>
            <a:off x="4440249" y="692254"/>
            <a:ext cx="3095539" cy="36933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b="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4.2 </a:t>
            </a:r>
            <a:r>
              <a:rPr lang="en-US" altLang="zh-CN" sz="1800" b="0" dirty="0" smtClean="0">
                <a:solidFill>
                  <a:schemeClr val="bg1"/>
                </a:solidFill>
                <a:ea typeface="微软雅黑" panose="020B0503020204020204" pitchFamily="34" charset="-122"/>
                <a:cs typeface="Arial Unicode MS" panose="020B0604020202020204" pitchFamily="34" charset="-122"/>
              </a:rPr>
              <a:t> </a:t>
            </a:r>
            <a:r>
              <a:rPr lang="zh-CN" altLang="en-US" sz="1800" b="0" baseline="0" dirty="0" smtClean="0">
                <a:solidFill>
                  <a:schemeClr val="bg1"/>
                </a:solidFill>
                <a:ea typeface="微软雅黑" panose="020B0503020204020204" pitchFamily="34" charset="-122"/>
                <a:cs typeface="Arial Unicode MS" panose="020B0604020202020204" pitchFamily="34" charset="-122"/>
              </a:rPr>
              <a:t>如何成为顶尖</a:t>
            </a:r>
            <a:r>
              <a:rPr lang="en-US" altLang="zh-CN" sz="1800" b="0" baseline="0" dirty="0" smtClean="0">
                <a:solidFill>
                  <a:schemeClr val="bg1"/>
                </a:solidFill>
                <a:ea typeface="微软雅黑" panose="020B0503020204020204" pitchFamily="34" charset="-122"/>
                <a:cs typeface="Arial Unicode MS" panose="020B0604020202020204" pitchFamily="34" charset="-122"/>
              </a:rPr>
              <a:t>HR</a:t>
            </a:r>
            <a:r>
              <a:rPr lang="zh-CN" altLang="en-US" sz="1800" b="0" baseline="0" dirty="0" smtClean="0">
                <a:solidFill>
                  <a:schemeClr val="bg1"/>
                </a:solidFill>
                <a:ea typeface="微软雅黑" panose="020B0503020204020204" pitchFamily="34" charset="-122"/>
                <a:cs typeface="Arial Unicode MS" panose="020B0604020202020204" pitchFamily="34" charset="-122"/>
              </a:rPr>
              <a:t>高手？</a:t>
            </a:r>
            <a:endParaRPr lang="en-US" altLang="zh-CN" sz="1400" b="0" dirty="0" smtClean="0">
              <a:solidFill>
                <a:schemeClr val="bg1"/>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尾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33"/>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600" y="6356358"/>
            <a:ext cx="2844800" cy="365125"/>
          </a:xfrm>
          <a:prstGeom prst="rect">
            <a:avLst/>
          </a:prstGeom>
        </p:spPr>
        <p:txBody>
          <a:bodyPr/>
          <a:lstStyle>
            <a:lvl1pPr>
              <a:defRPr/>
            </a:lvl1pPr>
          </a:lstStyle>
          <a:p>
            <a:pPr>
              <a:defRPr/>
            </a:pPr>
            <a:fld id="{DFCBD113-544D-42C8-A1A8-4157321161CD}" type="datetimeFigureOut">
              <a:rPr lang="zh-CN" altLang="en-US"/>
              <a:pPr>
                <a:defRPr/>
              </a:pPr>
              <a:t>2020/11/3</a:t>
            </a:fld>
            <a:endParaRPr lang="zh-CN" altLang="en-US"/>
          </a:p>
        </p:txBody>
      </p:sp>
      <p:sp>
        <p:nvSpPr>
          <p:cNvPr id="5" name="页脚占位符 4"/>
          <p:cNvSpPr>
            <a:spLocks noGrp="1"/>
          </p:cNvSpPr>
          <p:nvPr>
            <p:ph type="ftr" sz="quarter" idx="11"/>
          </p:nvPr>
        </p:nvSpPr>
        <p:spPr>
          <a:xfrm>
            <a:off x="4165600" y="6356358"/>
            <a:ext cx="3860800" cy="365125"/>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8737600" y="6356358"/>
            <a:ext cx="2844800" cy="365125"/>
          </a:xfrm>
          <a:prstGeom prst="rect">
            <a:avLst/>
          </a:prstGeom>
        </p:spPr>
        <p:txBody>
          <a:bodyPr/>
          <a:lstStyle>
            <a:lvl1pPr>
              <a:defRPr/>
            </a:lvl1pPr>
          </a:lstStyle>
          <a:p>
            <a:pPr>
              <a:defRPr/>
            </a:pPr>
            <a:fld id="{13CA4149-6E4A-4024-A1F5-EA955721A5AF}" type="slidenum">
              <a:rPr lang="zh-CN" altLang="en-US"/>
              <a:pPr>
                <a:defRPr/>
              </a:pPr>
              <a:t>‹#›</a:t>
            </a:fld>
            <a:endParaRPr lang="zh-CN" altLang="en-US"/>
          </a:p>
        </p:txBody>
      </p:sp>
    </p:spTree>
  </p:cSld>
  <p:clrMapOvr>
    <a:masterClrMapping/>
  </p:clrMapOvr>
  <p:transition spd="med">
    <p:split orient="vert"/>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5" name="对角圆角矩形 4"/>
          <p:cNvSpPr/>
          <p:nvPr userDrawn="1"/>
        </p:nvSpPr>
        <p:spPr>
          <a:xfrm>
            <a:off x="952464" y="71414"/>
            <a:ext cx="7215238" cy="714356"/>
          </a:xfrm>
          <a:prstGeom prst="round2DiagRect">
            <a:avLst>
              <a:gd name="adj1" fmla="val 20943"/>
              <a:gd name="adj2" fmla="val 0"/>
            </a:avLst>
          </a:prstGeom>
          <a:solidFill>
            <a:srgbClr val="CD1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056783" y="88882"/>
            <a:ext cx="10397067" cy="839788"/>
          </a:xfrm>
          <a:prstGeom prst="rect">
            <a:avLst/>
          </a:prstGeom>
        </p:spPr>
        <p:txBody>
          <a:bodyPr/>
          <a:lstStyle>
            <a:lvl1pPr algn="l">
              <a:defRPr sz="3600">
                <a:solidFill>
                  <a:schemeClr val="bg1"/>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4400" y="1071546"/>
            <a:ext cx="10363200" cy="4611687"/>
          </a:xfrm>
          <a:prstGeom prst="rect">
            <a:avLst/>
          </a:prstGeom>
        </p:spPr>
        <p:txBody>
          <a:bodyPr/>
          <a:lstStyle>
            <a:lvl1pPr>
              <a:defRPr>
                <a:latin typeface="微软雅黑" pitchFamily="34" charset="-122"/>
                <a:ea typeface="微软雅黑" pitchFamily="34" charset="-122"/>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页脚占位符 3"/>
          <p:cNvSpPr>
            <a:spLocks noGrp="1"/>
          </p:cNvSpPr>
          <p:nvPr>
            <p:ph type="ftr" sz="quarter" idx="10"/>
          </p:nvPr>
        </p:nvSpPr>
        <p:spPr>
          <a:xfrm>
            <a:off x="624417" y="6524625"/>
            <a:ext cx="10261600" cy="273050"/>
          </a:xfrm>
          <a:prstGeom prst="rect">
            <a:avLst/>
          </a:prstGeom>
        </p:spPr>
        <p:txBody>
          <a:bodyPr vert="horz" wrap="square" lIns="91440" tIns="45720" rIns="91440" bIns="45720" numCol="1" anchor="t" anchorCtr="0" compatLnSpc="1"/>
          <a:lstStyle>
            <a:lvl1pPr eaLnBrk="0" hangingPunct="0">
              <a:defRPr>
                <a:ea typeface="宋体" panose="02010600030101010101" pitchFamily="2" charset="-122"/>
              </a:defRPr>
            </a:lvl1pPr>
          </a:lstStyle>
          <a:p>
            <a:pPr>
              <a:defRPr/>
            </a:pPr>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52464" y="88882"/>
            <a:ext cx="10397067" cy="839788"/>
          </a:xfrm>
          <a:prstGeom prst="rect">
            <a:avLst/>
          </a:prstGeom>
        </p:spPr>
        <p:txBody>
          <a:bodyPr/>
          <a:lstStyle>
            <a:lvl1pPr marL="0" algn="l" defTabSz="914400" rtl="0" eaLnBrk="1" latinLnBrk="0" hangingPunct="1">
              <a:defRPr lang="zh-CN" altLang="en-US" sz="4000" b="1" kern="0" cap="all" dirty="0">
                <a:ln w="9000" cmpd="sng">
                  <a:solidFill>
                    <a:srgbClr val="8064A2">
                      <a:shade val="50000"/>
                      <a:satMod val="120000"/>
                    </a:srgbClr>
                  </a:solidFill>
                  <a:prstDash val="solid"/>
                </a:ln>
                <a:solidFill>
                  <a:prstClr val="black"/>
                </a:solidFill>
                <a:effectLst>
                  <a:reflection blurRad="12700" stA="28000" endPos="45000" dist="1000" dir="5400000" sy="-100000" algn="bl" rotWithShape="0"/>
                </a:effectLst>
                <a:latin typeface="微软雅黑" panose="020B0503020204020204" pitchFamily="34" charset="-122"/>
                <a:ea typeface="微软雅黑" panose="020B0503020204020204" pitchFamily="34"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4400" y="1071546"/>
            <a:ext cx="10363200" cy="4611687"/>
          </a:xfrm>
          <a:prstGeom prst="rect">
            <a:avLst/>
          </a:prstGeom>
        </p:spPr>
        <p:txBody>
          <a:bodyPr/>
          <a:lstStyle>
            <a:lvl1pPr>
              <a:defRPr>
                <a:latin typeface="微软雅黑" pitchFamily="34" charset="-122"/>
                <a:ea typeface="微软雅黑" pitchFamily="34" charset="-122"/>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页脚占位符 3"/>
          <p:cNvSpPr>
            <a:spLocks noGrp="1"/>
          </p:cNvSpPr>
          <p:nvPr>
            <p:ph type="ftr" sz="quarter" idx="10"/>
          </p:nvPr>
        </p:nvSpPr>
        <p:spPr>
          <a:xfrm>
            <a:off x="624417" y="6524625"/>
            <a:ext cx="10261600" cy="273050"/>
          </a:xfrm>
          <a:prstGeom prst="rect">
            <a:avLst/>
          </a:prstGeom>
        </p:spPr>
        <p:txBody>
          <a:bodyPr vert="horz" wrap="square" lIns="91440" tIns="45720" rIns="91440" bIns="45720" numCol="1" anchor="t" anchorCtr="0" compatLnSpc="1"/>
          <a:lstStyle>
            <a:lvl1pPr eaLnBrk="0" hangingPunct="0">
              <a:defRPr>
                <a:ea typeface="宋体" panose="02010600030101010101" pitchFamily="2" charset="-122"/>
              </a:defRPr>
            </a:lvl1pPr>
          </a:lstStyle>
          <a:p>
            <a:pPr>
              <a:defRPr/>
            </a:pPr>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Tree>
  </p:cSld>
  <p:clrMapOvr>
    <a:masterClrMapping/>
  </p:clrMapOvr>
  <p:transition spd="slow">
    <p:comb/>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219200" y="152400"/>
            <a:ext cx="10363200" cy="484188"/>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10" name="TextBox 3"/>
          <p:cNvSpPr txBox="1"/>
          <p:nvPr userDrawn="1"/>
        </p:nvSpPr>
        <p:spPr>
          <a:xfrm>
            <a:off x="2280569" y="692254"/>
            <a:ext cx="1451475" cy="369332"/>
          </a:xfrm>
          <a:prstGeom prst="rect">
            <a:avLst/>
          </a:prstGeom>
          <a:noFill/>
        </p:spPr>
        <p:txBody>
          <a:bodyPr wrap="square">
            <a:spAutoFit/>
          </a:bodyPr>
          <a:lstStyle/>
          <a:p>
            <a:pPr algn="l">
              <a:defRPr/>
            </a:pPr>
            <a:r>
              <a:rPr lang="zh-CN" altLang="en-US" sz="1800" b="0" dirty="0" smtClean="0">
                <a:solidFill>
                  <a:schemeClr val="tx1">
                    <a:lumMod val="65000"/>
                    <a:lumOff val="35000"/>
                  </a:schemeClr>
                </a:solidFill>
                <a:latin typeface="微软雅黑" panose="020B0503020204020204" pitchFamily="34" charset="-122"/>
                <a:ea typeface="微软雅黑" panose="020B0503020204020204" pitchFamily="34" charset="-122"/>
              </a:rPr>
              <a:t>目录页</a:t>
            </a:r>
            <a:endParaRPr lang="zh-CN" altLang="en-US" sz="1800" b="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矩形 24"/>
          <p:cNvSpPr>
            <a:spLocks noChangeArrowheads="1"/>
          </p:cNvSpPr>
          <p:nvPr userDrawn="1"/>
        </p:nvSpPr>
        <p:spPr bwMode="auto">
          <a:xfrm>
            <a:off x="1056757" y="704309"/>
            <a:ext cx="1079839" cy="492443"/>
          </a:xfrm>
          <a:prstGeom prst="rect">
            <a:avLst/>
          </a:prstGeom>
          <a:noFill/>
          <a:ln w="9525">
            <a:noFill/>
            <a:miter lim="800000"/>
          </a:ln>
        </p:spPr>
        <p:txBody>
          <a:bodyPr wrap="square" lIns="0" tIns="0" rIns="0" bIns="0">
            <a:spAutoFit/>
          </a:bodyPr>
          <a:lstStyle/>
          <a:p>
            <a:pPr algn="ctr"/>
            <a:r>
              <a:rPr lang="en-US" altLang="zh-CN" sz="1600" b="0" dirty="0" smtClean="0">
                <a:solidFill>
                  <a:schemeClr val="bg1"/>
                </a:solidFill>
                <a:ea typeface="微软雅黑" panose="020B0503020204020204" pitchFamily="34" charset="-122"/>
                <a:cs typeface="Arial Unicode MS" panose="020B0604020202020204" pitchFamily="34" charset="-122"/>
              </a:rPr>
              <a:t>CONTENTS</a:t>
            </a:r>
          </a:p>
          <a:p>
            <a:pPr algn="ctr"/>
            <a:r>
              <a:rPr lang="en-US" altLang="zh-CN" sz="1600" b="0" dirty="0" smtClean="0">
                <a:solidFill>
                  <a:schemeClr val="bg1"/>
                </a:solidFill>
                <a:ea typeface="微软雅黑" panose="020B0503020204020204" pitchFamily="34" charset="-122"/>
                <a:cs typeface="Arial Unicode MS" panose="020B0604020202020204" pitchFamily="34" charset="-122"/>
              </a:rPr>
              <a:t> PAGE</a:t>
            </a:r>
            <a:endParaRPr lang="en-US" altLang="zh-CN" sz="1600" b="0" dirty="0">
              <a:solidFill>
                <a:schemeClr val="bg1"/>
              </a:solidFill>
              <a:ea typeface="微软雅黑" panose="020B0503020204020204" pitchFamily="34" charset="-122"/>
              <a:cs typeface="Arial Unicode MS" panose="020B0604020202020204" pitchFamily="34" charset="-122"/>
            </a:endParaRPr>
          </a:p>
        </p:txBody>
      </p:sp>
      <p:grpSp>
        <p:nvGrpSpPr>
          <p:cNvPr id="4" name="Group 4"/>
          <p:cNvGrpSpPr/>
          <p:nvPr userDrawn="1"/>
        </p:nvGrpSpPr>
        <p:grpSpPr bwMode="auto">
          <a:xfrm>
            <a:off x="3504508" y="1707158"/>
            <a:ext cx="6911975" cy="1092200"/>
            <a:chOff x="0" y="0"/>
            <a:chExt cx="4354" cy="688"/>
          </a:xfrm>
        </p:grpSpPr>
        <p:sp>
          <p:nvSpPr>
            <p:cNvPr id="5" name="Rectangle 5"/>
            <p:cNvSpPr>
              <a:spLocks noChangeArrowheads="1"/>
            </p:cNvSpPr>
            <p:nvPr/>
          </p:nvSpPr>
          <p:spPr bwMode="auto">
            <a:xfrm>
              <a:off x="0" y="54"/>
              <a:ext cx="4354" cy="453"/>
            </a:xfrm>
            <a:prstGeom prst="rect">
              <a:avLst/>
            </a:prstGeom>
            <a:gradFill rotWithShape="1">
              <a:gsLst>
                <a:gs pos="0">
                  <a:srgbClr val="DDDDDD"/>
                </a:gs>
                <a:gs pos="100000">
                  <a:srgbClr val="FFFF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6" name="Rectangle 6"/>
            <p:cNvSpPr>
              <a:spLocks noChangeArrowheads="1"/>
            </p:cNvSpPr>
            <p:nvPr/>
          </p:nvSpPr>
          <p:spPr bwMode="auto">
            <a:xfrm>
              <a:off x="181" y="0"/>
              <a:ext cx="1497" cy="326"/>
            </a:xfrm>
            <a:prstGeom prst="rect">
              <a:avLst/>
            </a:prstGeom>
            <a:gradFill rotWithShape="1">
              <a:gsLst>
                <a:gs pos="0">
                  <a:srgbClr val="333399"/>
                </a:gs>
                <a:gs pos="100000">
                  <a:srgbClr val="BBE0E3"/>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7" name="AutoShape 9"/>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sp>
          <p:nvSpPr>
            <p:cNvPr id="8" name="AutoShape 10"/>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grpSp>
      <p:grpSp>
        <p:nvGrpSpPr>
          <p:cNvPr id="9" name="Group 11"/>
          <p:cNvGrpSpPr/>
          <p:nvPr userDrawn="1"/>
        </p:nvGrpSpPr>
        <p:grpSpPr bwMode="auto">
          <a:xfrm>
            <a:off x="3504508" y="2772370"/>
            <a:ext cx="6911975" cy="1092200"/>
            <a:chOff x="0" y="0"/>
            <a:chExt cx="4354" cy="688"/>
          </a:xfrm>
        </p:grpSpPr>
        <p:sp>
          <p:nvSpPr>
            <p:cNvPr id="12" name="Rectangle 12"/>
            <p:cNvSpPr>
              <a:spLocks noChangeArrowheads="1"/>
            </p:cNvSpPr>
            <p:nvPr/>
          </p:nvSpPr>
          <p:spPr bwMode="auto">
            <a:xfrm>
              <a:off x="0" y="54"/>
              <a:ext cx="4354" cy="453"/>
            </a:xfrm>
            <a:prstGeom prst="rect">
              <a:avLst/>
            </a:prstGeom>
            <a:gradFill rotWithShape="1">
              <a:gsLst>
                <a:gs pos="0">
                  <a:srgbClr val="DDDDDD"/>
                </a:gs>
                <a:gs pos="100000">
                  <a:srgbClr val="FFFF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13" name="Rectangle 13"/>
            <p:cNvSpPr>
              <a:spLocks noChangeArrowheads="1"/>
            </p:cNvSpPr>
            <p:nvPr/>
          </p:nvSpPr>
          <p:spPr bwMode="auto">
            <a:xfrm>
              <a:off x="181" y="0"/>
              <a:ext cx="1497" cy="326"/>
            </a:xfrm>
            <a:prstGeom prst="rect">
              <a:avLst/>
            </a:prstGeom>
            <a:gradFill rotWithShape="1">
              <a:gsLst>
                <a:gs pos="0">
                  <a:srgbClr val="333399"/>
                </a:gs>
                <a:gs pos="100000">
                  <a:srgbClr val="BBE0E3"/>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14" name="AutoShape 16"/>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sp>
          <p:nvSpPr>
            <p:cNvPr id="15" name="AutoShape 17"/>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grpSp>
      <p:grpSp>
        <p:nvGrpSpPr>
          <p:cNvPr id="16" name="Group 18"/>
          <p:cNvGrpSpPr/>
          <p:nvPr userDrawn="1"/>
        </p:nvGrpSpPr>
        <p:grpSpPr bwMode="auto">
          <a:xfrm>
            <a:off x="3504508" y="3810595"/>
            <a:ext cx="6911975" cy="1092200"/>
            <a:chOff x="0" y="0"/>
            <a:chExt cx="4354" cy="688"/>
          </a:xfrm>
        </p:grpSpPr>
        <p:sp>
          <p:nvSpPr>
            <p:cNvPr id="17" name="Rectangle 19"/>
            <p:cNvSpPr>
              <a:spLocks noChangeArrowheads="1"/>
            </p:cNvSpPr>
            <p:nvPr/>
          </p:nvSpPr>
          <p:spPr bwMode="auto">
            <a:xfrm>
              <a:off x="0" y="54"/>
              <a:ext cx="4354" cy="453"/>
            </a:xfrm>
            <a:prstGeom prst="rect">
              <a:avLst/>
            </a:prstGeom>
            <a:gradFill rotWithShape="1">
              <a:gsLst>
                <a:gs pos="0">
                  <a:srgbClr val="DDDDDD"/>
                </a:gs>
                <a:gs pos="100000">
                  <a:srgbClr val="FFFF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18" name="Rectangle 20"/>
            <p:cNvSpPr>
              <a:spLocks noChangeArrowheads="1"/>
            </p:cNvSpPr>
            <p:nvPr/>
          </p:nvSpPr>
          <p:spPr bwMode="auto">
            <a:xfrm>
              <a:off x="181" y="0"/>
              <a:ext cx="1497" cy="326"/>
            </a:xfrm>
            <a:prstGeom prst="rect">
              <a:avLst/>
            </a:prstGeom>
            <a:gradFill rotWithShape="1">
              <a:gsLst>
                <a:gs pos="0">
                  <a:srgbClr val="333399"/>
                </a:gs>
                <a:gs pos="100000">
                  <a:srgbClr val="BBE0E3"/>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19" name="AutoShape 23"/>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sp>
          <p:nvSpPr>
            <p:cNvPr id="20" name="AutoShape 24"/>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grpSp>
      <p:grpSp>
        <p:nvGrpSpPr>
          <p:cNvPr id="21" name="Group 25"/>
          <p:cNvGrpSpPr/>
          <p:nvPr userDrawn="1"/>
        </p:nvGrpSpPr>
        <p:grpSpPr bwMode="auto">
          <a:xfrm>
            <a:off x="3504508" y="4875808"/>
            <a:ext cx="6911975" cy="1092200"/>
            <a:chOff x="0" y="0"/>
            <a:chExt cx="4354" cy="688"/>
          </a:xfrm>
        </p:grpSpPr>
        <p:sp>
          <p:nvSpPr>
            <p:cNvPr id="22" name="Rectangle 26"/>
            <p:cNvSpPr>
              <a:spLocks noChangeArrowheads="1"/>
            </p:cNvSpPr>
            <p:nvPr/>
          </p:nvSpPr>
          <p:spPr bwMode="auto">
            <a:xfrm>
              <a:off x="0" y="54"/>
              <a:ext cx="4354" cy="453"/>
            </a:xfrm>
            <a:prstGeom prst="rect">
              <a:avLst/>
            </a:prstGeom>
            <a:gradFill rotWithShape="1">
              <a:gsLst>
                <a:gs pos="0">
                  <a:srgbClr val="DDDDDD"/>
                </a:gs>
                <a:gs pos="100000">
                  <a:srgbClr val="FFFF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23" name="Rectangle 27"/>
            <p:cNvSpPr>
              <a:spLocks noChangeArrowheads="1"/>
            </p:cNvSpPr>
            <p:nvPr/>
          </p:nvSpPr>
          <p:spPr bwMode="auto">
            <a:xfrm>
              <a:off x="181" y="0"/>
              <a:ext cx="1497" cy="326"/>
            </a:xfrm>
            <a:prstGeom prst="rect">
              <a:avLst/>
            </a:prstGeom>
            <a:gradFill rotWithShape="1">
              <a:gsLst>
                <a:gs pos="0">
                  <a:srgbClr val="333399"/>
                </a:gs>
                <a:gs pos="100000">
                  <a:srgbClr val="BBE0E3"/>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24" name="AutoShape 30"/>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sp>
          <p:nvSpPr>
            <p:cNvPr id="25" name="AutoShape 31"/>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grpSp>
      <p:sp>
        <p:nvSpPr>
          <p:cNvPr id="26" name="TextBox 1"/>
          <p:cNvSpPr txBox="1"/>
          <p:nvPr userDrawn="1"/>
        </p:nvSpPr>
        <p:spPr>
          <a:xfrm>
            <a:off x="4195069" y="1700811"/>
            <a:ext cx="1728787" cy="523220"/>
          </a:xfrm>
          <a:prstGeom prst="rect">
            <a:avLst/>
          </a:prstGeom>
          <a:noFill/>
        </p:spPr>
        <p:txBody>
          <a:bodyPr>
            <a:spAutoFit/>
          </a:bodyPr>
          <a:lstStyle/>
          <a:p>
            <a:pPr fontAlgn="base">
              <a:spcBef>
                <a:spcPct val="0"/>
              </a:spcBef>
              <a:spcAft>
                <a:spcPct val="0"/>
              </a:spcAft>
              <a:defRPr/>
            </a:pPr>
            <a:r>
              <a:rPr lang="zh-CN" altLang="en-US" sz="2800" b="1"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第一部分</a:t>
            </a:r>
            <a:endParaRPr lang="zh-CN" altLang="en-US" sz="28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7" name="TextBox 65"/>
          <p:cNvSpPr txBox="1"/>
          <p:nvPr userDrawn="1"/>
        </p:nvSpPr>
        <p:spPr>
          <a:xfrm>
            <a:off x="4204597" y="2770788"/>
            <a:ext cx="1728787" cy="523220"/>
          </a:xfrm>
          <a:prstGeom prst="rect">
            <a:avLst/>
          </a:prstGeom>
          <a:noFill/>
        </p:spPr>
        <p:txBody>
          <a:bodyPr>
            <a:spAutoFit/>
          </a:bodyPr>
          <a:lstStyle/>
          <a:p>
            <a:pPr fontAlgn="base">
              <a:spcBef>
                <a:spcPct val="0"/>
              </a:spcBef>
              <a:spcAft>
                <a:spcPct val="0"/>
              </a:spcAft>
              <a:defRPr/>
            </a:pPr>
            <a:r>
              <a:rPr lang="zh-CN" altLang="en-US" sz="2800" b="1"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第二部分</a:t>
            </a:r>
            <a:endParaRPr lang="zh-CN" altLang="en-US" sz="28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 name="TextBox 66"/>
          <p:cNvSpPr txBox="1"/>
          <p:nvPr userDrawn="1"/>
        </p:nvSpPr>
        <p:spPr>
          <a:xfrm>
            <a:off x="4204597" y="3818537"/>
            <a:ext cx="1728787" cy="523220"/>
          </a:xfrm>
          <a:prstGeom prst="rect">
            <a:avLst/>
          </a:prstGeom>
          <a:noFill/>
        </p:spPr>
        <p:txBody>
          <a:bodyPr>
            <a:spAutoFit/>
          </a:bodyPr>
          <a:lstStyle/>
          <a:p>
            <a:pPr fontAlgn="base">
              <a:spcBef>
                <a:spcPct val="0"/>
              </a:spcBef>
              <a:spcAft>
                <a:spcPct val="0"/>
              </a:spcAft>
              <a:defRPr/>
            </a:pPr>
            <a:r>
              <a:rPr lang="zh-CN" altLang="en-US" sz="2800" b="1"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第三部分</a:t>
            </a:r>
            <a:endParaRPr lang="zh-CN" altLang="en-US" sz="28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9" name="TextBox 67"/>
          <p:cNvSpPr txBox="1"/>
          <p:nvPr userDrawn="1"/>
        </p:nvSpPr>
        <p:spPr>
          <a:xfrm>
            <a:off x="4204597" y="4878988"/>
            <a:ext cx="1728787" cy="523220"/>
          </a:xfrm>
          <a:prstGeom prst="rect">
            <a:avLst/>
          </a:prstGeom>
          <a:noFill/>
        </p:spPr>
        <p:txBody>
          <a:bodyPr>
            <a:spAutoFit/>
          </a:bodyPr>
          <a:lstStyle/>
          <a:p>
            <a:pPr fontAlgn="base">
              <a:spcBef>
                <a:spcPct val="0"/>
              </a:spcBef>
              <a:spcAft>
                <a:spcPct val="0"/>
              </a:spcAft>
              <a:defRPr/>
            </a:pPr>
            <a:r>
              <a:rPr lang="zh-CN" altLang="en-US" sz="2800" b="1"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第四部分</a:t>
            </a:r>
            <a:endParaRPr lang="zh-CN" altLang="en-US" sz="28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0" name="TextBox 64"/>
          <p:cNvSpPr txBox="1"/>
          <p:nvPr userDrawn="1"/>
        </p:nvSpPr>
        <p:spPr>
          <a:xfrm>
            <a:off x="6647761" y="1924645"/>
            <a:ext cx="3457575" cy="400050"/>
          </a:xfrm>
          <a:prstGeom prst="rect">
            <a:avLst/>
          </a:prstGeom>
          <a:noFill/>
        </p:spPr>
        <p:txBody>
          <a:bodyPr>
            <a:spAutoFit/>
          </a:bodyPr>
          <a:lstStyle/>
          <a:p>
            <a:pPr fontAlgn="base">
              <a:spcBef>
                <a:spcPct val="0"/>
              </a:spcBef>
              <a:spcAft>
                <a:spcPct val="0"/>
              </a:spcAft>
              <a:defRPr/>
            </a:pPr>
            <a:r>
              <a:rPr lang="zh-CN" altLang="zh-CN" sz="2000" b="1" dirty="0">
                <a:solidFill>
                  <a:schemeClr val="tx1">
                    <a:lumMod val="65000"/>
                    <a:lumOff val="35000"/>
                  </a:schemeClr>
                </a:solidFill>
                <a:latin typeface="微软雅黑" panose="020B0503020204020204" pitchFamily="34" charset="-122"/>
                <a:ea typeface="微软雅黑" panose="020B0503020204020204" pitchFamily="34" charset="-122"/>
              </a:rPr>
              <a:t>资源与人力资源</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TextBox 69"/>
          <p:cNvSpPr txBox="1"/>
          <p:nvPr userDrawn="1"/>
        </p:nvSpPr>
        <p:spPr>
          <a:xfrm>
            <a:off x="6662049" y="2989858"/>
            <a:ext cx="3457575" cy="400110"/>
          </a:xfrm>
          <a:prstGeom prst="rect">
            <a:avLst/>
          </a:prstGeom>
          <a:noFill/>
        </p:spPr>
        <p:txBody>
          <a:bodyPr>
            <a:spAutoFit/>
          </a:bodyPr>
          <a:lstStyle/>
          <a:p>
            <a:pPr fontAlgn="base">
              <a:spcBef>
                <a:spcPct val="0"/>
              </a:spcBef>
              <a:spcAft>
                <a:spcPct val="0"/>
              </a:spcAft>
              <a:defRPr/>
            </a:pPr>
            <a:r>
              <a:rPr lang="zh-CN" altLang="zh-CN" sz="2000" b="1" dirty="0">
                <a:solidFill>
                  <a:schemeClr val="tx1">
                    <a:lumMod val="65000"/>
                    <a:lumOff val="35000"/>
                  </a:schemeClr>
                </a:solidFill>
                <a:latin typeface="微软雅黑" panose="020B0503020204020204" pitchFamily="34" charset="-122"/>
                <a:ea typeface="微软雅黑" panose="020B0503020204020204" pitchFamily="34" charset="-122"/>
              </a:rPr>
              <a:t>人事管理与人力资源管理</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2" name="TextBox 70"/>
          <p:cNvSpPr txBox="1"/>
          <p:nvPr userDrawn="1"/>
        </p:nvSpPr>
        <p:spPr>
          <a:xfrm>
            <a:off x="6662043" y="4056658"/>
            <a:ext cx="3744912" cy="400110"/>
          </a:xfrm>
          <a:prstGeom prst="rect">
            <a:avLst/>
          </a:prstGeom>
          <a:noFill/>
        </p:spPr>
        <p:txBody>
          <a:bodyPr>
            <a:spAutoFit/>
          </a:bodyPr>
          <a:lstStyle/>
          <a:p>
            <a:pPr fontAlgn="base">
              <a:spcBef>
                <a:spcPct val="0"/>
              </a:spcBef>
              <a:spcAft>
                <a:spcPct val="0"/>
              </a:spcAft>
              <a:defRPr/>
            </a:pPr>
            <a:r>
              <a:rPr lang="zh-CN" altLang="zh-CN" sz="2000" b="1" dirty="0">
                <a:solidFill>
                  <a:schemeClr val="tx1">
                    <a:lumMod val="65000"/>
                    <a:lumOff val="35000"/>
                  </a:schemeClr>
                </a:solidFill>
                <a:latin typeface="微软雅黑" panose="020B0503020204020204" pitchFamily="34" charset="-122"/>
                <a:ea typeface="微软雅黑" panose="020B0503020204020204" pitchFamily="34" charset="-122"/>
              </a:rPr>
              <a:t>中国人力资源管理的四个阶段</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TextBox 71"/>
          <p:cNvSpPr txBox="1"/>
          <p:nvPr userDrawn="1"/>
        </p:nvSpPr>
        <p:spPr>
          <a:xfrm>
            <a:off x="6662045" y="5104408"/>
            <a:ext cx="3455987" cy="400050"/>
          </a:xfrm>
          <a:prstGeom prst="rect">
            <a:avLst/>
          </a:prstGeom>
          <a:noFill/>
        </p:spPr>
        <p:txBody>
          <a:bodyPr>
            <a:spAutoFit/>
          </a:bodyPr>
          <a:lstStyle/>
          <a:p>
            <a:pPr fontAlgn="base">
              <a:spcBef>
                <a:spcPct val="0"/>
              </a:spcBef>
              <a:spcAft>
                <a:spcPct val="0"/>
              </a:spcAft>
              <a:defRPr/>
            </a:pPr>
            <a:r>
              <a:rPr lang="zh-CN" altLang="zh-CN" sz="2000" b="1" dirty="0">
                <a:solidFill>
                  <a:schemeClr val="tx1">
                    <a:lumMod val="65000"/>
                    <a:lumOff val="35000"/>
                  </a:schemeClr>
                </a:solidFill>
                <a:latin typeface="微软雅黑" panose="020B0503020204020204" pitchFamily="34" charset="-122"/>
                <a:ea typeface="微软雅黑" panose="020B0503020204020204" pitchFamily="34" charset="-122"/>
              </a:rPr>
              <a:t>人力资源从业概述</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4" name="TextBox 68"/>
          <p:cNvSpPr txBox="1"/>
          <p:nvPr userDrawn="1"/>
        </p:nvSpPr>
        <p:spPr>
          <a:xfrm>
            <a:off x="2235113" y="2672365"/>
            <a:ext cx="923330" cy="2973387"/>
          </a:xfrm>
          <a:prstGeom prst="rect">
            <a:avLst/>
          </a:prstGeom>
          <a:noFill/>
        </p:spPr>
        <p:txBody>
          <a:bodyPr vert="eaVert">
            <a:spAutoFit/>
          </a:bodyPr>
          <a:lstStyle/>
          <a:p>
            <a:pPr fontAlgn="base">
              <a:spcBef>
                <a:spcPct val="0"/>
              </a:spcBef>
              <a:spcAft>
                <a:spcPct val="0"/>
              </a:spcAft>
              <a:defRPr/>
            </a:pPr>
            <a:r>
              <a:rPr lang="zh-CN" altLang="en-US" sz="4800" b="1" dirty="0" smtClean="0">
                <a:solidFill>
                  <a:srgbClr val="0066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主要内容</a:t>
            </a:r>
            <a:endParaRPr lang="zh-CN" altLang="en-US" sz="4800" b="1" dirty="0">
              <a:solidFill>
                <a:srgbClr val="0066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arn(inVertical)">
                                      <p:cBhvr>
                                        <p:cTn id="7" dur="500"/>
                                        <p:tgtEl>
                                          <p:spTgt spid="34"/>
                                        </p:tgtEl>
                                      </p:cBhvr>
                                    </p:animEffect>
                                  </p:childTnLst>
                                </p:cTn>
                              </p:par>
                            </p:childTnLst>
                          </p:cTn>
                        </p:par>
                        <p:par>
                          <p:cTn id="8" fill="hold">
                            <p:stCondLst>
                              <p:cond delay="500"/>
                            </p:stCondLst>
                            <p:childTnLst>
                              <p:par>
                                <p:cTn id="9" presetID="2"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ppt_x"/>
                                          </p:val>
                                        </p:tav>
                                        <p:tav tm="100000">
                                          <p:val>
                                            <p:strVal val="#ppt_x"/>
                                          </p:val>
                                        </p:tav>
                                      </p:tavLst>
                                    </p:anim>
                                    <p:anim calcmode="lin" valueType="num">
                                      <p:cBhvr additive="base">
                                        <p:cTn id="20" dur="500" fill="hold"/>
                                        <p:tgtEl>
                                          <p:spTgt spid="30"/>
                                        </p:tgtEl>
                                        <p:attrNameLst>
                                          <p:attrName>ppt_y</p:attrName>
                                        </p:attrNameLst>
                                      </p:cBhvr>
                                      <p:tavLst>
                                        <p:tav tm="0">
                                          <p:val>
                                            <p:strVal val="0-#ppt_h/2"/>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0-#ppt_w/2"/>
                                          </p:val>
                                        </p:tav>
                                        <p:tav tm="100000">
                                          <p:val>
                                            <p:strVal val="#ppt_x"/>
                                          </p:val>
                                        </p:tav>
                                      </p:tavLst>
                                    </p:anim>
                                    <p:anim calcmode="lin" valueType="num">
                                      <p:cBhvr additive="base">
                                        <p:cTn id="28" dur="500" fill="hold"/>
                                        <p:tgtEl>
                                          <p:spTgt spid="27"/>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0-#ppt_w/2"/>
                                          </p:val>
                                        </p:tav>
                                        <p:tav tm="100000">
                                          <p:val>
                                            <p:strVal val="#ppt_x"/>
                                          </p:val>
                                        </p:tav>
                                      </p:tavLst>
                                    </p:anim>
                                    <p:anim calcmode="lin" valueType="num">
                                      <p:cBhvr additive="base">
                                        <p:cTn id="32" dur="500" fill="hold"/>
                                        <p:tgtEl>
                                          <p:spTgt spid="31"/>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1+#ppt_w/2"/>
                                          </p:val>
                                        </p:tav>
                                        <p:tav tm="100000">
                                          <p:val>
                                            <p:strVal val="#ppt_x"/>
                                          </p:val>
                                        </p:tav>
                                      </p:tavLst>
                                    </p:anim>
                                    <p:anim calcmode="lin" valueType="num">
                                      <p:cBhvr additive="base">
                                        <p:cTn id="36" dur="500" fill="hold"/>
                                        <p:tgtEl>
                                          <p:spTgt spid="16"/>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500" fill="hold"/>
                                        <p:tgtEl>
                                          <p:spTgt spid="28"/>
                                        </p:tgtEl>
                                        <p:attrNameLst>
                                          <p:attrName>ppt_x</p:attrName>
                                        </p:attrNameLst>
                                      </p:cBhvr>
                                      <p:tavLst>
                                        <p:tav tm="0">
                                          <p:val>
                                            <p:strVal val="1+#ppt_w/2"/>
                                          </p:val>
                                        </p:tav>
                                        <p:tav tm="100000">
                                          <p:val>
                                            <p:strVal val="#ppt_x"/>
                                          </p:val>
                                        </p:tav>
                                      </p:tavLst>
                                    </p:anim>
                                    <p:anim calcmode="lin" valueType="num">
                                      <p:cBhvr additive="base">
                                        <p:cTn id="40" dur="500" fill="hold"/>
                                        <p:tgtEl>
                                          <p:spTgt spid="28"/>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500" fill="hold"/>
                                        <p:tgtEl>
                                          <p:spTgt spid="32"/>
                                        </p:tgtEl>
                                        <p:attrNameLst>
                                          <p:attrName>ppt_x</p:attrName>
                                        </p:attrNameLst>
                                      </p:cBhvr>
                                      <p:tavLst>
                                        <p:tav tm="0">
                                          <p:val>
                                            <p:strVal val="1+#ppt_w/2"/>
                                          </p:val>
                                        </p:tav>
                                        <p:tav tm="100000">
                                          <p:val>
                                            <p:strVal val="#ppt_x"/>
                                          </p:val>
                                        </p:tav>
                                      </p:tavLst>
                                    </p:anim>
                                    <p:anim calcmode="lin" valueType="num">
                                      <p:cBhvr additive="base">
                                        <p:cTn id="44" dur="500" fill="hold"/>
                                        <p:tgtEl>
                                          <p:spTgt spid="32"/>
                                        </p:tgtEl>
                                        <p:attrNameLst>
                                          <p:attrName>ppt_y</p:attrName>
                                        </p:attrNameLst>
                                      </p:cBhvr>
                                      <p:tavLst>
                                        <p:tav tm="0">
                                          <p:val>
                                            <p:strVal val="#ppt_y"/>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additive="base">
                                        <p:cTn id="55" dur="500" fill="hold"/>
                                        <p:tgtEl>
                                          <p:spTgt spid="33"/>
                                        </p:tgtEl>
                                        <p:attrNameLst>
                                          <p:attrName>ppt_x</p:attrName>
                                        </p:attrNameLst>
                                      </p:cBhvr>
                                      <p:tavLst>
                                        <p:tav tm="0">
                                          <p:val>
                                            <p:strVal val="#ppt_x"/>
                                          </p:val>
                                        </p:tav>
                                        <p:tav tm="100000">
                                          <p:val>
                                            <p:strVal val="#ppt_x"/>
                                          </p:val>
                                        </p:tav>
                                      </p:tavLst>
                                    </p:anim>
                                    <p:anim calcmode="lin" valueType="num">
                                      <p:cBhvr additive="base">
                                        <p:cTn id="5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32" grpId="0"/>
      <p:bldP spid="33" grpId="0"/>
      <p:bldP spid="34"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目录页">
    <p:spTree>
      <p:nvGrpSpPr>
        <p:cNvPr id="1" name=""/>
        <p:cNvGrpSpPr/>
        <p:nvPr/>
      </p:nvGrpSpPr>
      <p:grpSpPr>
        <a:xfrm>
          <a:off x="0" y="0"/>
          <a:ext cx="0" cy="0"/>
          <a:chOff x="0" y="0"/>
          <a:chExt cx="0" cy="0"/>
        </a:xfrm>
      </p:grpSpPr>
      <p:sp>
        <p:nvSpPr>
          <p:cNvPr id="10" name="TextBox 3"/>
          <p:cNvSpPr txBox="1"/>
          <p:nvPr userDrawn="1"/>
        </p:nvSpPr>
        <p:spPr>
          <a:xfrm>
            <a:off x="2280569" y="692254"/>
            <a:ext cx="1451475" cy="369332"/>
          </a:xfrm>
          <a:prstGeom prst="rect">
            <a:avLst/>
          </a:prstGeom>
          <a:noFill/>
        </p:spPr>
        <p:txBody>
          <a:bodyPr wrap="square">
            <a:spAutoFit/>
          </a:bodyPr>
          <a:lstStyle/>
          <a:p>
            <a:pPr algn="l">
              <a:defRPr/>
            </a:pPr>
            <a:r>
              <a:rPr lang="zh-CN" altLang="en-US" sz="1800" b="0" dirty="0" smtClean="0">
                <a:solidFill>
                  <a:schemeClr val="tx1">
                    <a:lumMod val="65000"/>
                    <a:lumOff val="35000"/>
                  </a:schemeClr>
                </a:solidFill>
                <a:latin typeface="微软雅黑" panose="020B0503020204020204" pitchFamily="34" charset="-122"/>
                <a:ea typeface="微软雅黑" panose="020B0503020204020204" pitchFamily="34" charset="-122"/>
              </a:rPr>
              <a:t>过渡页</a:t>
            </a:r>
            <a:endParaRPr lang="zh-CN" altLang="en-US" sz="1800" b="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矩形 24"/>
          <p:cNvSpPr>
            <a:spLocks noChangeArrowheads="1"/>
          </p:cNvSpPr>
          <p:nvPr userDrawn="1"/>
        </p:nvSpPr>
        <p:spPr bwMode="auto">
          <a:xfrm>
            <a:off x="1056757" y="704309"/>
            <a:ext cx="1079839" cy="492443"/>
          </a:xfrm>
          <a:prstGeom prst="rect">
            <a:avLst/>
          </a:prstGeom>
          <a:noFill/>
          <a:ln w="9525">
            <a:noFill/>
            <a:miter lim="800000"/>
          </a:ln>
        </p:spPr>
        <p:txBody>
          <a:bodyPr wrap="square" lIns="0" tIns="0" rIns="0" bIns="0">
            <a:spAutoFit/>
          </a:bodyPr>
          <a:lstStyle/>
          <a:p>
            <a:pPr algn="ctr"/>
            <a:r>
              <a:rPr lang="en-US" altLang="zh-CN" sz="1600" b="0" dirty="0" smtClean="0">
                <a:solidFill>
                  <a:schemeClr val="bg1"/>
                </a:solidFill>
                <a:ea typeface="微软雅黑" panose="020B0503020204020204" pitchFamily="34" charset="-122"/>
                <a:cs typeface="Arial Unicode MS" panose="020B0604020202020204" pitchFamily="34" charset="-122"/>
              </a:rPr>
              <a:t>TRANSITION PAGE</a:t>
            </a:r>
            <a:endParaRPr lang="en-US" altLang="zh-CN" sz="1600" b="0" dirty="0">
              <a:solidFill>
                <a:schemeClr val="bg1"/>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过渡页1">
    <p:spTree>
      <p:nvGrpSpPr>
        <p:cNvPr id="1" name=""/>
        <p:cNvGrpSpPr/>
        <p:nvPr/>
      </p:nvGrpSpPr>
      <p:grpSpPr>
        <a:xfrm>
          <a:off x="0" y="0"/>
          <a:ext cx="0" cy="0"/>
          <a:chOff x="0" y="0"/>
          <a:chExt cx="0" cy="0"/>
        </a:xfrm>
      </p:grpSpPr>
      <p:sp>
        <p:nvSpPr>
          <p:cNvPr id="4" name="TextBox 3"/>
          <p:cNvSpPr txBox="1"/>
          <p:nvPr userDrawn="1"/>
        </p:nvSpPr>
        <p:spPr>
          <a:xfrm>
            <a:off x="2280569" y="692254"/>
            <a:ext cx="2447635" cy="369332"/>
          </a:xfrm>
          <a:prstGeom prst="rect">
            <a:avLst/>
          </a:prstGeom>
          <a:noFill/>
        </p:spPr>
        <p:txBody>
          <a:bodyPr wrap="square">
            <a:spAutoFit/>
          </a:bodyPr>
          <a:lstStyle/>
          <a:p>
            <a:pPr algn="l">
              <a:defRPr/>
            </a:pPr>
            <a:r>
              <a:rPr lang="zh-CN" altLang="en-US" sz="1800" b="0" dirty="0" smtClean="0">
                <a:solidFill>
                  <a:schemeClr val="tx1">
                    <a:lumMod val="65000"/>
                    <a:lumOff val="35000"/>
                  </a:schemeClr>
                </a:solidFill>
                <a:latin typeface="微软雅黑" panose="020B0503020204020204" pitchFamily="34" charset="-122"/>
                <a:ea typeface="微软雅黑" panose="020B0503020204020204" pitchFamily="34" charset="-122"/>
              </a:rPr>
              <a:t>资源与人力资源</a:t>
            </a:r>
          </a:p>
        </p:txBody>
      </p:sp>
      <p:sp>
        <p:nvSpPr>
          <p:cNvPr id="5" name="矩形 24"/>
          <p:cNvSpPr>
            <a:spLocks noChangeArrowheads="1"/>
          </p:cNvSpPr>
          <p:nvPr userDrawn="1"/>
        </p:nvSpPr>
        <p:spPr bwMode="auto">
          <a:xfrm>
            <a:off x="1056757" y="565810"/>
            <a:ext cx="1079839" cy="630942"/>
          </a:xfrm>
          <a:prstGeom prst="rect">
            <a:avLst/>
          </a:prstGeom>
          <a:noFill/>
          <a:ln w="9525">
            <a:noFill/>
            <a:miter lim="800000"/>
          </a:ln>
        </p:spPr>
        <p:txBody>
          <a:bodyPr wrap="square" lIns="0" tIns="0" rIns="0" bIns="0">
            <a:spAutoFit/>
          </a:bodyPr>
          <a:lstStyle/>
          <a:p>
            <a:pPr algn="ctr">
              <a:lnSpc>
                <a:spcPct val="150000"/>
              </a:lnSpc>
            </a:pPr>
            <a:r>
              <a:rPr lang="zh-CN" altLang="en-US" sz="1800" b="1" dirty="0" smtClean="0">
                <a:solidFill>
                  <a:schemeClr val="bg1"/>
                </a:solidFill>
                <a:ea typeface="微软雅黑" panose="020B0503020204020204" pitchFamily="34" charset="-122"/>
                <a:cs typeface="Arial Unicode MS" panose="020B0604020202020204" pitchFamily="34" charset="-122"/>
              </a:rPr>
              <a:t>第一部分</a:t>
            </a:r>
          </a:p>
          <a:p>
            <a:pPr algn="ctr"/>
            <a:r>
              <a:rPr lang="zh-CN" altLang="en-US" sz="1400" b="0" dirty="0" smtClean="0">
                <a:solidFill>
                  <a:schemeClr val="bg1"/>
                </a:solidFill>
                <a:ea typeface="微软雅黑" panose="020B0503020204020204" pitchFamily="34" charset="-122"/>
                <a:cs typeface="Arial Unicode MS" panose="020B0604020202020204" pitchFamily="34" charset="-122"/>
              </a:rPr>
              <a:t>正文</a:t>
            </a:r>
            <a:endParaRPr lang="en-US" altLang="zh-CN" sz="1400" b="0" dirty="0">
              <a:solidFill>
                <a:schemeClr val="bg1"/>
              </a:solidFill>
              <a:ea typeface="微软雅黑" panose="020B0503020204020204" pitchFamily="34" charset="-122"/>
              <a:cs typeface="Arial Unicode MS" panose="020B0604020202020204" pitchFamily="34" charset="-122"/>
            </a:endParaRPr>
          </a:p>
        </p:txBody>
      </p:sp>
      <p:sp>
        <p:nvSpPr>
          <p:cNvPr id="8" name="矩形 7"/>
          <p:cNvSpPr/>
          <p:nvPr userDrawn="1"/>
        </p:nvSpPr>
        <p:spPr>
          <a:xfrm>
            <a:off x="4188288" y="692254"/>
            <a:ext cx="2267661" cy="36933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b="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1.1 </a:t>
            </a:r>
            <a:r>
              <a:rPr lang="en-US" altLang="zh-CN" sz="1800" b="0" dirty="0" smtClean="0">
                <a:solidFill>
                  <a:schemeClr val="bg1"/>
                </a:solidFill>
                <a:ea typeface="微软雅黑" panose="020B0503020204020204" pitchFamily="34" charset="-122"/>
                <a:cs typeface="Arial Unicode MS" panose="020B0604020202020204" pitchFamily="34" charset="-122"/>
              </a:rPr>
              <a:t> </a:t>
            </a:r>
            <a:r>
              <a:rPr lang="zh-CN" altLang="en-US" sz="1800" b="0" dirty="0" smtClean="0">
                <a:solidFill>
                  <a:schemeClr val="bg1"/>
                </a:solidFill>
                <a:ea typeface="微软雅黑" panose="020B0503020204020204" pitchFamily="34" charset="-122"/>
                <a:cs typeface="Arial Unicode MS" panose="020B0604020202020204" pitchFamily="34" charset="-122"/>
              </a:rPr>
              <a:t>资源</a:t>
            </a:r>
            <a:r>
              <a:rPr lang="en-US" altLang="zh-CN" sz="1800" b="0" baseline="0" dirty="0" smtClean="0">
                <a:solidFill>
                  <a:schemeClr val="bg1"/>
                </a:solidFill>
                <a:ea typeface="微软雅黑" panose="020B0503020204020204" pitchFamily="34" charset="-122"/>
                <a:cs typeface="Arial Unicode MS" panose="020B0604020202020204" pitchFamily="34" charset="-122"/>
              </a:rPr>
              <a:t>  </a:t>
            </a:r>
            <a:endParaRPr lang="en-US" altLang="zh-CN" sz="1400" b="0" dirty="0" smtClean="0">
              <a:solidFill>
                <a:schemeClr val="bg1"/>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过渡页1">
    <p:spTree>
      <p:nvGrpSpPr>
        <p:cNvPr id="1" name=""/>
        <p:cNvGrpSpPr/>
        <p:nvPr/>
      </p:nvGrpSpPr>
      <p:grpSpPr>
        <a:xfrm>
          <a:off x="0" y="0"/>
          <a:ext cx="0" cy="0"/>
          <a:chOff x="0" y="0"/>
          <a:chExt cx="0" cy="0"/>
        </a:xfrm>
      </p:grpSpPr>
      <p:sp>
        <p:nvSpPr>
          <p:cNvPr id="4" name="TextBox 3"/>
          <p:cNvSpPr txBox="1"/>
          <p:nvPr userDrawn="1"/>
        </p:nvSpPr>
        <p:spPr>
          <a:xfrm>
            <a:off x="2280569" y="692254"/>
            <a:ext cx="2447635" cy="369332"/>
          </a:xfrm>
          <a:prstGeom prst="rect">
            <a:avLst/>
          </a:prstGeom>
          <a:noFill/>
        </p:spPr>
        <p:txBody>
          <a:bodyPr wrap="square">
            <a:spAutoFit/>
          </a:bodyPr>
          <a:lstStyle/>
          <a:p>
            <a:pPr algn="l">
              <a:defRPr/>
            </a:pPr>
            <a:r>
              <a:rPr lang="zh-CN" altLang="en-US" sz="1800" b="0" dirty="0" smtClean="0">
                <a:solidFill>
                  <a:schemeClr val="tx1">
                    <a:lumMod val="65000"/>
                    <a:lumOff val="35000"/>
                  </a:schemeClr>
                </a:solidFill>
                <a:latin typeface="微软雅黑" panose="020B0503020204020204" pitchFamily="34" charset="-122"/>
                <a:ea typeface="微软雅黑" panose="020B0503020204020204" pitchFamily="34" charset="-122"/>
              </a:rPr>
              <a:t>资源与人力资源</a:t>
            </a:r>
          </a:p>
        </p:txBody>
      </p:sp>
      <p:sp>
        <p:nvSpPr>
          <p:cNvPr id="5" name="矩形 24"/>
          <p:cNvSpPr>
            <a:spLocks noChangeArrowheads="1"/>
          </p:cNvSpPr>
          <p:nvPr userDrawn="1"/>
        </p:nvSpPr>
        <p:spPr bwMode="auto">
          <a:xfrm>
            <a:off x="1056757" y="565810"/>
            <a:ext cx="1079839" cy="630942"/>
          </a:xfrm>
          <a:prstGeom prst="rect">
            <a:avLst/>
          </a:prstGeom>
          <a:noFill/>
          <a:ln w="9525">
            <a:noFill/>
            <a:miter lim="800000"/>
          </a:ln>
        </p:spPr>
        <p:txBody>
          <a:bodyPr wrap="square" lIns="0" tIns="0" rIns="0" bIns="0">
            <a:spAutoFit/>
          </a:bodyPr>
          <a:lstStyle/>
          <a:p>
            <a:pPr algn="ctr">
              <a:lnSpc>
                <a:spcPct val="150000"/>
              </a:lnSpc>
            </a:pPr>
            <a:r>
              <a:rPr lang="zh-CN" altLang="en-US" sz="1800" b="1" dirty="0" smtClean="0">
                <a:solidFill>
                  <a:schemeClr val="bg1"/>
                </a:solidFill>
                <a:ea typeface="微软雅黑" panose="020B0503020204020204" pitchFamily="34" charset="-122"/>
                <a:cs typeface="Arial Unicode MS" panose="020B0604020202020204" pitchFamily="34" charset="-122"/>
              </a:rPr>
              <a:t>第一部分</a:t>
            </a:r>
          </a:p>
          <a:p>
            <a:pPr algn="ctr"/>
            <a:r>
              <a:rPr lang="zh-CN" altLang="en-US" sz="1400" b="0" dirty="0" smtClean="0">
                <a:solidFill>
                  <a:schemeClr val="bg1"/>
                </a:solidFill>
                <a:ea typeface="微软雅黑" panose="020B0503020204020204" pitchFamily="34" charset="-122"/>
                <a:cs typeface="Arial Unicode MS" panose="020B0604020202020204" pitchFamily="34" charset="-122"/>
              </a:rPr>
              <a:t>正文</a:t>
            </a:r>
            <a:endParaRPr lang="en-US" altLang="zh-CN" sz="1400" b="0" dirty="0">
              <a:solidFill>
                <a:schemeClr val="bg1"/>
              </a:solidFill>
              <a:ea typeface="微软雅黑" panose="020B0503020204020204" pitchFamily="34" charset="-122"/>
              <a:cs typeface="Arial Unicode MS" panose="020B0604020202020204" pitchFamily="34" charset="-122"/>
            </a:endParaRPr>
          </a:p>
        </p:txBody>
      </p:sp>
      <p:sp>
        <p:nvSpPr>
          <p:cNvPr id="8" name="矩形 7"/>
          <p:cNvSpPr/>
          <p:nvPr userDrawn="1"/>
        </p:nvSpPr>
        <p:spPr>
          <a:xfrm>
            <a:off x="4167176" y="692254"/>
            <a:ext cx="2267661" cy="36933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b="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1.1 </a:t>
            </a:r>
            <a:r>
              <a:rPr lang="en-US" altLang="zh-CN" sz="1800" b="0" dirty="0" smtClean="0">
                <a:solidFill>
                  <a:schemeClr val="bg1"/>
                </a:solidFill>
                <a:ea typeface="微软雅黑" panose="020B0503020204020204" pitchFamily="34" charset="-122"/>
                <a:cs typeface="Arial Unicode MS" panose="020B0604020202020204" pitchFamily="34" charset="-122"/>
              </a:rPr>
              <a:t> </a:t>
            </a:r>
            <a:r>
              <a:rPr lang="zh-CN" altLang="en-US" sz="1800" b="0" dirty="0" smtClean="0">
                <a:solidFill>
                  <a:schemeClr val="bg1"/>
                </a:solidFill>
                <a:ea typeface="微软雅黑" panose="020B0503020204020204" pitchFamily="34" charset="-122"/>
                <a:cs typeface="Arial Unicode MS" panose="020B0604020202020204" pitchFamily="34" charset="-122"/>
              </a:rPr>
              <a:t>资源</a:t>
            </a:r>
            <a:r>
              <a:rPr lang="en-US" altLang="zh-CN" sz="1800" b="0" baseline="0" dirty="0" smtClean="0">
                <a:solidFill>
                  <a:schemeClr val="bg1"/>
                </a:solidFill>
                <a:ea typeface="微软雅黑" panose="020B0503020204020204" pitchFamily="34" charset="-122"/>
                <a:cs typeface="Arial Unicode MS" panose="020B0604020202020204" pitchFamily="34" charset="-122"/>
              </a:rPr>
              <a:t>  </a:t>
            </a:r>
            <a:endParaRPr lang="en-US" altLang="zh-CN" sz="1400" b="0" dirty="0" smtClean="0">
              <a:solidFill>
                <a:schemeClr val="bg1"/>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过渡页1">
    <p:spTree>
      <p:nvGrpSpPr>
        <p:cNvPr id="1" name=""/>
        <p:cNvGrpSpPr/>
        <p:nvPr/>
      </p:nvGrpSpPr>
      <p:grpSpPr>
        <a:xfrm>
          <a:off x="0" y="0"/>
          <a:ext cx="0" cy="0"/>
          <a:chOff x="0" y="0"/>
          <a:chExt cx="0" cy="0"/>
        </a:xfrm>
      </p:grpSpPr>
      <p:sp>
        <p:nvSpPr>
          <p:cNvPr id="7" name="TextBox 3"/>
          <p:cNvSpPr txBox="1"/>
          <p:nvPr userDrawn="1"/>
        </p:nvSpPr>
        <p:spPr>
          <a:xfrm>
            <a:off x="2280569" y="692254"/>
            <a:ext cx="2447635" cy="369332"/>
          </a:xfrm>
          <a:prstGeom prst="rect">
            <a:avLst/>
          </a:prstGeom>
          <a:noFill/>
        </p:spPr>
        <p:txBody>
          <a:bodyPr wrap="square">
            <a:spAutoFit/>
          </a:bodyPr>
          <a:lstStyle/>
          <a:p>
            <a:pPr algn="l">
              <a:defRPr/>
            </a:pPr>
            <a:r>
              <a:rPr lang="zh-CN" altLang="en-US" sz="1800" b="0" dirty="0" smtClean="0">
                <a:solidFill>
                  <a:schemeClr val="tx1">
                    <a:lumMod val="65000"/>
                    <a:lumOff val="35000"/>
                  </a:schemeClr>
                </a:solidFill>
                <a:latin typeface="微软雅黑" panose="020B0503020204020204" pitchFamily="34" charset="-122"/>
                <a:ea typeface="微软雅黑" panose="020B0503020204020204" pitchFamily="34" charset="-122"/>
              </a:rPr>
              <a:t>资源与人力资源</a:t>
            </a:r>
          </a:p>
        </p:txBody>
      </p:sp>
      <p:sp>
        <p:nvSpPr>
          <p:cNvPr id="8" name="矩形 24"/>
          <p:cNvSpPr>
            <a:spLocks noChangeArrowheads="1"/>
          </p:cNvSpPr>
          <p:nvPr userDrawn="1"/>
        </p:nvSpPr>
        <p:spPr bwMode="auto">
          <a:xfrm>
            <a:off x="1056757" y="565810"/>
            <a:ext cx="1079839" cy="630942"/>
          </a:xfrm>
          <a:prstGeom prst="rect">
            <a:avLst/>
          </a:prstGeom>
          <a:noFill/>
          <a:ln w="9525">
            <a:noFill/>
            <a:miter lim="800000"/>
          </a:ln>
        </p:spPr>
        <p:txBody>
          <a:bodyPr wrap="square" lIns="0" tIns="0" rIns="0" bIns="0">
            <a:spAutoFit/>
          </a:bodyPr>
          <a:lstStyle/>
          <a:p>
            <a:pPr algn="ctr">
              <a:lnSpc>
                <a:spcPct val="150000"/>
              </a:lnSpc>
            </a:pPr>
            <a:r>
              <a:rPr lang="zh-CN" altLang="en-US" sz="1800" b="1" dirty="0" smtClean="0">
                <a:solidFill>
                  <a:schemeClr val="bg1"/>
                </a:solidFill>
                <a:ea typeface="微软雅黑" panose="020B0503020204020204" pitchFamily="34" charset="-122"/>
                <a:cs typeface="Arial Unicode MS" panose="020B0604020202020204" pitchFamily="34" charset="-122"/>
              </a:rPr>
              <a:t>第一章</a:t>
            </a:r>
            <a:endParaRPr lang="en-US" altLang="zh-CN" sz="1800" b="1" dirty="0" smtClean="0">
              <a:solidFill>
                <a:schemeClr val="bg1"/>
              </a:solidFill>
              <a:ea typeface="微软雅黑" panose="020B0503020204020204" pitchFamily="34" charset="-122"/>
              <a:cs typeface="Arial Unicode MS" panose="020B0604020202020204" pitchFamily="34" charset="-122"/>
            </a:endParaRPr>
          </a:p>
          <a:p>
            <a:pPr algn="ctr"/>
            <a:r>
              <a:rPr lang="zh-CN" altLang="en-US" sz="1400" b="0" dirty="0" smtClean="0">
                <a:solidFill>
                  <a:schemeClr val="bg1"/>
                </a:solidFill>
                <a:ea typeface="微软雅黑" panose="020B0503020204020204" pitchFamily="34" charset="-122"/>
                <a:cs typeface="Arial Unicode MS" panose="020B0604020202020204" pitchFamily="34" charset="-122"/>
              </a:rPr>
              <a:t>正文</a:t>
            </a:r>
            <a:endParaRPr lang="en-US" altLang="zh-CN" sz="1400" b="0" dirty="0">
              <a:solidFill>
                <a:schemeClr val="bg1"/>
              </a:solidFill>
              <a:ea typeface="微软雅黑" panose="020B0503020204020204" pitchFamily="34" charset="-122"/>
              <a:cs typeface="Arial Unicode MS" panose="020B0604020202020204" pitchFamily="34" charset="-122"/>
            </a:endParaRPr>
          </a:p>
        </p:txBody>
      </p:sp>
      <p:sp>
        <p:nvSpPr>
          <p:cNvPr id="9" name="矩形 8"/>
          <p:cNvSpPr/>
          <p:nvPr userDrawn="1"/>
        </p:nvSpPr>
        <p:spPr>
          <a:xfrm>
            <a:off x="4188288" y="692254"/>
            <a:ext cx="2267661" cy="36933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b="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1.2 </a:t>
            </a:r>
            <a:r>
              <a:rPr lang="en-US" altLang="zh-CN" sz="1800" b="0" dirty="0" smtClean="0">
                <a:solidFill>
                  <a:schemeClr val="bg1"/>
                </a:solidFill>
                <a:ea typeface="微软雅黑" panose="020B0503020204020204" pitchFamily="34" charset="-122"/>
                <a:cs typeface="Arial Unicode MS" panose="020B0604020202020204" pitchFamily="34" charset="-122"/>
              </a:rPr>
              <a:t> </a:t>
            </a:r>
            <a:r>
              <a:rPr lang="zh-CN" altLang="en-US" sz="1800" b="0" dirty="0" smtClean="0">
                <a:solidFill>
                  <a:schemeClr val="bg1"/>
                </a:solidFill>
                <a:ea typeface="微软雅黑" panose="020B0503020204020204" pitchFamily="34" charset="-122"/>
                <a:cs typeface="Arial Unicode MS" panose="020B0604020202020204" pitchFamily="34" charset="-122"/>
              </a:rPr>
              <a:t>人力资源</a:t>
            </a:r>
            <a:r>
              <a:rPr lang="en-US" altLang="zh-CN" sz="1800" b="0" baseline="0" dirty="0" smtClean="0">
                <a:solidFill>
                  <a:schemeClr val="bg1"/>
                </a:solidFill>
                <a:ea typeface="微软雅黑" panose="020B0503020204020204" pitchFamily="34" charset="-122"/>
                <a:cs typeface="Arial Unicode MS" panose="020B0604020202020204" pitchFamily="34" charset="-122"/>
              </a:rPr>
              <a:t>  </a:t>
            </a:r>
            <a:endParaRPr lang="en-US" altLang="zh-CN" sz="1400" b="0" dirty="0" smtClean="0">
              <a:solidFill>
                <a:schemeClr val="bg1"/>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过渡页1">
    <p:spTree>
      <p:nvGrpSpPr>
        <p:cNvPr id="1" name=""/>
        <p:cNvGrpSpPr/>
        <p:nvPr/>
      </p:nvGrpSpPr>
      <p:grpSpPr>
        <a:xfrm>
          <a:off x="0" y="0"/>
          <a:ext cx="0" cy="0"/>
          <a:chOff x="0" y="0"/>
          <a:chExt cx="0" cy="0"/>
        </a:xfrm>
      </p:grpSpPr>
      <p:sp>
        <p:nvSpPr>
          <p:cNvPr id="2" name="TextBox 3"/>
          <p:cNvSpPr txBox="1"/>
          <p:nvPr userDrawn="1"/>
        </p:nvSpPr>
        <p:spPr>
          <a:xfrm>
            <a:off x="2280573" y="692256"/>
            <a:ext cx="3167527" cy="369332"/>
          </a:xfrm>
          <a:prstGeom prst="rect">
            <a:avLst/>
          </a:prstGeom>
          <a:noFill/>
        </p:spPr>
        <p:txBody>
          <a:bodyPr wrap="square">
            <a:spAutoFit/>
          </a:bodyPr>
          <a:lstStyle/>
          <a:p>
            <a:pPr algn="l">
              <a:defRPr/>
            </a:pPr>
            <a:r>
              <a:rPr lang="zh-CN" altLang="en-US" sz="1800" b="0" dirty="0" smtClean="0">
                <a:solidFill>
                  <a:schemeClr val="tx1">
                    <a:lumMod val="65000"/>
                    <a:lumOff val="35000"/>
                  </a:schemeClr>
                </a:solidFill>
                <a:latin typeface="微软雅黑" panose="020B0503020204020204" pitchFamily="34" charset="-122"/>
                <a:ea typeface="微软雅黑" panose="020B0503020204020204" pitchFamily="34" charset="-122"/>
              </a:rPr>
              <a:t>人事管理与人力资源管理</a:t>
            </a:r>
          </a:p>
        </p:txBody>
      </p:sp>
      <p:sp>
        <p:nvSpPr>
          <p:cNvPr id="3" name="矩形 24"/>
          <p:cNvSpPr>
            <a:spLocks noChangeArrowheads="1"/>
          </p:cNvSpPr>
          <p:nvPr userDrawn="1"/>
        </p:nvSpPr>
        <p:spPr bwMode="auto">
          <a:xfrm>
            <a:off x="1056757" y="565810"/>
            <a:ext cx="1079839" cy="630942"/>
          </a:xfrm>
          <a:prstGeom prst="rect">
            <a:avLst/>
          </a:prstGeom>
          <a:noFill/>
          <a:ln w="9525">
            <a:noFill/>
            <a:miter lim="800000"/>
          </a:ln>
        </p:spPr>
        <p:txBody>
          <a:bodyPr wrap="square" lIns="0" tIns="0" rIns="0" bIns="0">
            <a:spAutoFit/>
          </a:bodyPr>
          <a:lstStyle/>
          <a:p>
            <a:pPr algn="ctr">
              <a:lnSpc>
                <a:spcPct val="150000"/>
              </a:lnSpc>
            </a:pPr>
            <a:r>
              <a:rPr lang="zh-CN" altLang="en-US" sz="1800" b="1" dirty="0" smtClean="0">
                <a:solidFill>
                  <a:schemeClr val="bg1"/>
                </a:solidFill>
                <a:ea typeface="微软雅黑" panose="020B0503020204020204" pitchFamily="34" charset="-122"/>
                <a:cs typeface="Arial Unicode MS" panose="020B0604020202020204" pitchFamily="34" charset="-122"/>
              </a:rPr>
              <a:t>第二章</a:t>
            </a:r>
            <a:endParaRPr lang="en-US" altLang="zh-CN" sz="1800" b="1" dirty="0" smtClean="0">
              <a:solidFill>
                <a:schemeClr val="bg1"/>
              </a:solidFill>
              <a:ea typeface="微软雅黑" panose="020B0503020204020204" pitchFamily="34" charset="-122"/>
              <a:cs typeface="Arial Unicode MS" panose="020B0604020202020204" pitchFamily="34" charset="-122"/>
            </a:endParaRPr>
          </a:p>
          <a:p>
            <a:pPr algn="ctr"/>
            <a:r>
              <a:rPr lang="zh-CN" altLang="en-US" sz="1400" b="0" dirty="0" smtClean="0">
                <a:solidFill>
                  <a:schemeClr val="bg1"/>
                </a:solidFill>
                <a:ea typeface="微软雅黑" panose="020B0503020204020204" pitchFamily="34" charset="-122"/>
                <a:cs typeface="Arial Unicode MS" panose="020B0604020202020204" pitchFamily="34" charset="-122"/>
              </a:rPr>
              <a:t>正文</a:t>
            </a:r>
            <a:endParaRPr lang="en-US" altLang="zh-CN" sz="1400" b="0" dirty="0">
              <a:solidFill>
                <a:schemeClr val="bg1"/>
              </a:solidFill>
              <a:ea typeface="微软雅黑" panose="020B0503020204020204" pitchFamily="34" charset="-122"/>
              <a:cs typeface="Arial Unicode MS" panose="020B0604020202020204" pitchFamily="34" charset="-122"/>
            </a:endParaRPr>
          </a:p>
        </p:txBody>
      </p:sp>
      <p:sp>
        <p:nvSpPr>
          <p:cNvPr id="4" name="矩形 3"/>
          <p:cNvSpPr/>
          <p:nvPr userDrawn="1"/>
        </p:nvSpPr>
        <p:spPr>
          <a:xfrm>
            <a:off x="5088151" y="692254"/>
            <a:ext cx="2267661" cy="36933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b="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2.1 </a:t>
            </a:r>
            <a:r>
              <a:rPr lang="en-US" altLang="zh-CN" sz="1800" b="0" dirty="0" smtClean="0">
                <a:solidFill>
                  <a:schemeClr val="bg1"/>
                </a:solidFill>
                <a:ea typeface="微软雅黑" panose="020B0503020204020204" pitchFamily="34" charset="-122"/>
                <a:cs typeface="Arial Unicode MS" panose="020B0604020202020204" pitchFamily="34" charset="-122"/>
              </a:rPr>
              <a:t> </a:t>
            </a:r>
            <a:r>
              <a:rPr lang="zh-CN" altLang="en-US" sz="1800" b="0" dirty="0" smtClean="0">
                <a:solidFill>
                  <a:schemeClr val="bg1"/>
                </a:solidFill>
                <a:ea typeface="微软雅黑" panose="020B0503020204020204" pitchFamily="34" charset="-122"/>
                <a:cs typeface="Arial Unicode MS" panose="020B0604020202020204" pitchFamily="34" charset="-122"/>
              </a:rPr>
              <a:t>人事管理</a:t>
            </a:r>
            <a:r>
              <a:rPr lang="en-US" altLang="zh-CN" sz="1800" b="0" baseline="0" dirty="0" smtClean="0">
                <a:solidFill>
                  <a:schemeClr val="bg1"/>
                </a:solidFill>
                <a:ea typeface="微软雅黑" panose="020B0503020204020204" pitchFamily="34" charset="-122"/>
                <a:cs typeface="Arial Unicode MS" panose="020B0604020202020204" pitchFamily="34" charset="-122"/>
              </a:rPr>
              <a:t>  </a:t>
            </a:r>
            <a:endParaRPr lang="en-US" altLang="zh-CN" sz="1400" b="0" dirty="0" smtClean="0">
              <a:solidFill>
                <a:schemeClr val="bg1"/>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5" name="TextBox 3"/>
          <p:cNvSpPr txBox="1"/>
          <p:nvPr userDrawn="1"/>
        </p:nvSpPr>
        <p:spPr>
          <a:xfrm>
            <a:off x="2280573" y="692256"/>
            <a:ext cx="3167527" cy="369332"/>
          </a:xfrm>
          <a:prstGeom prst="rect">
            <a:avLst/>
          </a:prstGeom>
          <a:noFill/>
        </p:spPr>
        <p:txBody>
          <a:bodyPr wrap="square">
            <a:spAutoFit/>
          </a:bodyPr>
          <a:lstStyle/>
          <a:p>
            <a:pPr algn="l">
              <a:defRPr/>
            </a:pPr>
            <a:r>
              <a:rPr lang="zh-CN" altLang="en-US" sz="1800" b="0" dirty="0" smtClean="0">
                <a:solidFill>
                  <a:schemeClr val="tx1">
                    <a:lumMod val="65000"/>
                    <a:lumOff val="35000"/>
                  </a:schemeClr>
                </a:solidFill>
                <a:latin typeface="微软雅黑" panose="020B0503020204020204" pitchFamily="34" charset="-122"/>
                <a:ea typeface="微软雅黑" panose="020B0503020204020204" pitchFamily="34" charset="-122"/>
              </a:rPr>
              <a:t>人事管理与人力资源管理</a:t>
            </a:r>
          </a:p>
        </p:txBody>
      </p:sp>
      <p:sp>
        <p:nvSpPr>
          <p:cNvPr id="6" name="矩形 24"/>
          <p:cNvSpPr>
            <a:spLocks noChangeArrowheads="1"/>
          </p:cNvSpPr>
          <p:nvPr userDrawn="1"/>
        </p:nvSpPr>
        <p:spPr bwMode="auto">
          <a:xfrm>
            <a:off x="1056757" y="565810"/>
            <a:ext cx="1079839" cy="630942"/>
          </a:xfrm>
          <a:prstGeom prst="rect">
            <a:avLst/>
          </a:prstGeom>
          <a:noFill/>
          <a:ln w="9525">
            <a:noFill/>
            <a:miter lim="800000"/>
          </a:ln>
        </p:spPr>
        <p:txBody>
          <a:bodyPr wrap="square" lIns="0" tIns="0" rIns="0" bIns="0">
            <a:spAutoFit/>
          </a:bodyPr>
          <a:lstStyle/>
          <a:p>
            <a:pPr algn="ctr">
              <a:lnSpc>
                <a:spcPct val="150000"/>
              </a:lnSpc>
            </a:pPr>
            <a:r>
              <a:rPr lang="zh-CN" altLang="en-US" sz="1800" b="1" dirty="0" smtClean="0">
                <a:solidFill>
                  <a:schemeClr val="bg1"/>
                </a:solidFill>
                <a:ea typeface="微软雅黑" panose="020B0503020204020204" pitchFamily="34" charset="-122"/>
                <a:cs typeface="Arial Unicode MS" panose="020B0604020202020204" pitchFamily="34" charset="-122"/>
              </a:rPr>
              <a:t>第二章</a:t>
            </a:r>
            <a:endParaRPr lang="en-US" altLang="zh-CN" sz="1800" b="1" dirty="0" smtClean="0">
              <a:solidFill>
                <a:schemeClr val="bg1"/>
              </a:solidFill>
              <a:ea typeface="微软雅黑" panose="020B0503020204020204" pitchFamily="34" charset="-122"/>
              <a:cs typeface="Arial Unicode MS" panose="020B0604020202020204" pitchFamily="34" charset="-122"/>
            </a:endParaRPr>
          </a:p>
          <a:p>
            <a:pPr algn="ctr"/>
            <a:r>
              <a:rPr lang="zh-CN" altLang="en-US" sz="1400" b="0" dirty="0" smtClean="0">
                <a:solidFill>
                  <a:schemeClr val="bg1"/>
                </a:solidFill>
                <a:ea typeface="微软雅黑" panose="020B0503020204020204" pitchFamily="34" charset="-122"/>
                <a:cs typeface="Arial Unicode MS" panose="020B0604020202020204" pitchFamily="34" charset="-122"/>
              </a:rPr>
              <a:t>正文</a:t>
            </a:r>
            <a:endParaRPr lang="en-US" altLang="zh-CN" sz="1400" b="0" dirty="0">
              <a:solidFill>
                <a:schemeClr val="bg1"/>
              </a:solidFill>
              <a:ea typeface="微软雅黑" panose="020B0503020204020204" pitchFamily="34" charset="-122"/>
              <a:cs typeface="Arial Unicode MS" panose="020B0604020202020204" pitchFamily="34" charset="-122"/>
            </a:endParaRPr>
          </a:p>
        </p:txBody>
      </p:sp>
      <p:sp>
        <p:nvSpPr>
          <p:cNvPr id="7" name="矩形 6"/>
          <p:cNvSpPr/>
          <p:nvPr userDrawn="1"/>
        </p:nvSpPr>
        <p:spPr>
          <a:xfrm>
            <a:off x="5088151" y="692254"/>
            <a:ext cx="2267661" cy="36933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b="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2.2 </a:t>
            </a:r>
            <a:r>
              <a:rPr lang="en-US" altLang="zh-CN" sz="1800" b="0" dirty="0" smtClean="0">
                <a:solidFill>
                  <a:schemeClr val="bg1"/>
                </a:solidFill>
                <a:ea typeface="微软雅黑" panose="020B0503020204020204" pitchFamily="34" charset="-122"/>
                <a:cs typeface="Arial Unicode MS" panose="020B0604020202020204" pitchFamily="34" charset="-122"/>
              </a:rPr>
              <a:t> </a:t>
            </a:r>
            <a:r>
              <a:rPr lang="zh-CN" altLang="en-US" sz="1800" b="0" baseline="0" dirty="0" smtClean="0">
                <a:solidFill>
                  <a:schemeClr val="bg1"/>
                </a:solidFill>
                <a:ea typeface="微软雅黑" panose="020B0503020204020204" pitchFamily="34" charset="-122"/>
                <a:cs typeface="Arial Unicode MS" panose="020B0604020202020204" pitchFamily="34" charset="-122"/>
              </a:rPr>
              <a:t>人力资源管理</a:t>
            </a:r>
            <a:endParaRPr lang="en-US" altLang="zh-CN" sz="1400" b="0" dirty="0" smtClean="0">
              <a:solidFill>
                <a:schemeClr val="bg1"/>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6" name="TextBox 3"/>
          <p:cNvSpPr txBox="1"/>
          <p:nvPr userDrawn="1"/>
        </p:nvSpPr>
        <p:spPr>
          <a:xfrm>
            <a:off x="2280573" y="692256"/>
            <a:ext cx="3167527" cy="369332"/>
          </a:xfrm>
          <a:prstGeom prst="rect">
            <a:avLst/>
          </a:prstGeom>
          <a:noFill/>
        </p:spPr>
        <p:txBody>
          <a:bodyPr wrap="square">
            <a:spAutoFit/>
          </a:bodyPr>
          <a:lstStyle/>
          <a:p>
            <a:pPr algn="l">
              <a:defRPr/>
            </a:pPr>
            <a:r>
              <a:rPr lang="zh-CN" altLang="en-US" sz="1800" b="0" dirty="0" smtClean="0">
                <a:solidFill>
                  <a:schemeClr val="tx1">
                    <a:lumMod val="65000"/>
                    <a:lumOff val="35000"/>
                  </a:schemeClr>
                </a:solidFill>
                <a:latin typeface="微软雅黑" panose="020B0503020204020204" pitchFamily="34" charset="-122"/>
                <a:ea typeface="微软雅黑" panose="020B0503020204020204" pitchFamily="34" charset="-122"/>
              </a:rPr>
              <a:t>人事管理与人力资源管理</a:t>
            </a:r>
          </a:p>
        </p:txBody>
      </p:sp>
      <p:sp>
        <p:nvSpPr>
          <p:cNvPr id="7" name="矩形 24"/>
          <p:cNvSpPr>
            <a:spLocks noChangeArrowheads="1"/>
          </p:cNvSpPr>
          <p:nvPr userDrawn="1"/>
        </p:nvSpPr>
        <p:spPr bwMode="auto">
          <a:xfrm>
            <a:off x="1056757" y="565810"/>
            <a:ext cx="1079839" cy="630942"/>
          </a:xfrm>
          <a:prstGeom prst="rect">
            <a:avLst/>
          </a:prstGeom>
          <a:noFill/>
          <a:ln w="9525">
            <a:noFill/>
            <a:miter lim="800000"/>
          </a:ln>
        </p:spPr>
        <p:txBody>
          <a:bodyPr wrap="square" lIns="0" tIns="0" rIns="0" bIns="0">
            <a:spAutoFit/>
          </a:bodyPr>
          <a:lstStyle/>
          <a:p>
            <a:pPr algn="ctr">
              <a:lnSpc>
                <a:spcPct val="150000"/>
              </a:lnSpc>
            </a:pPr>
            <a:r>
              <a:rPr lang="zh-CN" altLang="en-US" sz="1800" b="1" dirty="0" smtClean="0">
                <a:solidFill>
                  <a:schemeClr val="bg1"/>
                </a:solidFill>
                <a:ea typeface="微软雅黑" panose="020B0503020204020204" pitchFamily="34" charset="-122"/>
                <a:cs typeface="Arial Unicode MS" panose="020B0604020202020204" pitchFamily="34" charset="-122"/>
              </a:rPr>
              <a:t>第二章</a:t>
            </a:r>
            <a:endParaRPr lang="en-US" altLang="zh-CN" sz="1800" b="1" dirty="0" smtClean="0">
              <a:solidFill>
                <a:schemeClr val="bg1"/>
              </a:solidFill>
              <a:ea typeface="微软雅黑" panose="020B0503020204020204" pitchFamily="34" charset="-122"/>
              <a:cs typeface="Arial Unicode MS" panose="020B0604020202020204" pitchFamily="34" charset="-122"/>
            </a:endParaRPr>
          </a:p>
          <a:p>
            <a:pPr algn="ctr"/>
            <a:r>
              <a:rPr lang="zh-CN" altLang="en-US" sz="1400" b="0" dirty="0" smtClean="0">
                <a:solidFill>
                  <a:schemeClr val="bg1"/>
                </a:solidFill>
                <a:ea typeface="微软雅黑" panose="020B0503020204020204" pitchFamily="34" charset="-122"/>
                <a:cs typeface="Arial Unicode MS" panose="020B0604020202020204" pitchFamily="34" charset="-122"/>
              </a:rPr>
              <a:t>正文</a:t>
            </a:r>
            <a:endParaRPr lang="en-US" altLang="zh-CN" sz="1400" b="0" dirty="0">
              <a:solidFill>
                <a:schemeClr val="bg1"/>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弦形 5"/>
          <p:cNvSpPr/>
          <p:nvPr userDrawn="1"/>
        </p:nvSpPr>
        <p:spPr>
          <a:xfrm rot="6746465">
            <a:off x="5734413" y="6451453"/>
            <a:ext cx="720000" cy="719625"/>
          </a:xfrm>
          <a:prstGeom prst="chord">
            <a:avLst>
              <a:gd name="adj1" fmla="val 3577158"/>
              <a:gd name="adj2" fmla="val 15329001"/>
            </a:avLst>
          </a:prstGeom>
          <a:solidFill>
            <a:srgbClr val="3B7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dirty="0"/>
          </a:p>
        </p:txBody>
      </p:sp>
      <p:cxnSp>
        <p:nvCxnSpPr>
          <p:cNvPr id="7" name="直接连接符 6"/>
          <p:cNvCxnSpPr/>
          <p:nvPr userDrawn="1"/>
        </p:nvCxnSpPr>
        <p:spPr>
          <a:xfrm>
            <a:off x="6554163" y="6741368"/>
            <a:ext cx="5634665" cy="0"/>
          </a:xfrm>
          <a:prstGeom prst="line">
            <a:avLst/>
          </a:prstGeom>
          <a:ln w="22479">
            <a:solidFill>
              <a:srgbClr val="3B79CE"/>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6741368"/>
            <a:ext cx="5634665" cy="0"/>
          </a:xfrm>
          <a:prstGeom prst="line">
            <a:avLst/>
          </a:prstGeom>
          <a:ln w="22479">
            <a:solidFill>
              <a:srgbClr val="3B79CE"/>
            </a:solidFill>
          </a:ln>
        </p:spPr>
        <p:style>
          <a:lnRef idx="1">
            <a:schemeClr val="accent1"/>
          </a:lnRef>
          <a:fillRef idx="0">
            <a:schemeClr val="accent1"/>
          </a:fillRef>
          <a:effectRef idx="0">
            <a:schemeClr val="accent1"/>
          </a:effectRef>
          <a:fontRef idx="minor">
            <a:schemeClr val="tx1"/>
          </a:fontRef>
        </p:style>
      </p:cxnSp>
      <p:sp>
        <p:nvSpPr>
          <p:cNvPr id="10" name="弧形 9"/>
          <p:cNvSpPr/>
          <p:nvPr userDrawn="1"/>
        </p:nvSpPr>
        <p:spPr>
          <a:xfrm>
            <a:off x="5626604" y="6343232"/>
            <a:ext cx="935617" cy="936104"/>
          </a:xfrm>
          <a:prstGeom prst="arc">
            <a:avLst>
              <a:gd name="adj1" fmla="val 11317002"/>
              <a:gd name="adj2" fmla="val 21097504"/>
            </a:avLst>
          </a:prstGeom>
          <a:ln w="22479">
            <a:solidFill>
              <a:srgbClr val="3B79C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800"/>
          </a:p>
        </p:txBody>
      </p:sp>
      <p:sp>
        <p:nvSpPr>
          <p:cNvPr id="11" name="TextBox 15"/>
          <p:cNvSpPr txBox="1"/>
          <p:nvPr userDrawn="1"/>
        </p:nvSpPr>
        <p:spPr>
          <a:xfrm>
            <a:off x="5894212" y="6531996"/>
            <a:ext cx="425116" cy="338554"/>
          </a:xfrm>
          <a:prstGeom prst="rect">
            <a:avLst/>
          </a:prstGeom>
          <a:noFill/>
        </p:spPr>
        <p:txBody>
          <a:bodyPr wrap="none" rtlCol="0">
            <a:spAutoFit/>
          </a:bodyPr>
          <a:lstStyle/>
          <a:p>
            <a:pPr algn="ctr"/>
            <a:fld id="{2EEF1883-7A0E-4F66-9932-E581691AD397}" type="slidenum">
              <a:rPr lang="zh-CN" altLang="en-US" sz="1600" smtClean="0">
                <a:solidFill>
                  <a:schemeClr val="bg1"/>
                </a:solidFill>
              </a:rPr>
              <a:pPr algn="ctr"/>
              <a:t>‹#›</a:t>
            </a:fld>
            <a:endParaRPr lang="zh-CN" altLang="en-US" sz="1600" b="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userDrawn="1"/>
        </p:nvCxnSpPr>
        <p:spPr>
          <a:xfrm>
            <a:off x="952464" y="928670"/>
            <a:ext cx="10715700" cy="1588"/>
          </a:xfrm>
          <a:prstGeom prst="line">
            <a:avLst/>
          </a:prstGeom>
          <a:ln w="101600" cmpd="thickThin"/>
        </p:spPr>
        <p:style>
          <a:lnRef idx="1">
            <a:schemeClr val="accent1"/>
          </a:lnRef>
          <a:fillRef idx="0">
            <a:schemeClr val="accent1"/>
          </a:fillRef>
          <a:effectRef idx="0">
            <a:schemeClr val="accent1"/>
          </a:effectRef>
          <a:fontRef idx="minor">
            <a:schemeClr val="tx1"/>
          </a:fontRef>
        </p:style>
      </p:cxnSp>
      <p:pic>
        <p:nvPicPr>
          <p:cNvPr id="12" name="Picture 1" descr="C:\Users\Puhb\Pictures\川农图片\川农图标.jpg"/>
          <p:cNvPicPr>
            <a:picLocks noChangeAspect="1" noChangeArrowheads="1"/>
          </p:cNvPicPr>
          <p:nvPr userDrawn="1"/>
        </p:nvPicPr>
        <p:blipFill>
          <a:blip r:embed="rId21" cstate="print">
            <a:duotone>
              <a:schemeClr val="accent5">
                <a:shade val="45000"/>
                <a:satMod val="135000"/>
              </a:schemeClr>
              <a:prstClr val="white"/>
            </a:duotone>
          </a:blip>
          <a:srcRect/>
          <a:stretch>
            <a:fillRect/>
          </a:stretch>
        </p:blipFill>
        <p:spPr bwMode="auto">
          <a:xfrm>
            <a:off x="119336" y="116632"/>
            <a:ext cx="785818" cy="785818"/>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8" r:id="rId17"/>
    <p:sldLayoutId id="2147483665" r:id="rId18"/>
    <p:sldLayoutId id="2147483667" r:id="rId19"/>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00.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image" Target="../media/image43.gif"/><Relationship Id="rId1" Type="http://schemas.openxmlformats.org/officeDocument/2006/relationships/slideLayout" Target="../slideLayouts/slideLayout16.xml"/></Relationships>
</file>

<file path=ppt/slides/_rels/slide101.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image" Target="../media/image43.gif"/><Relationship Id="rId1" Type="http://schemas.openxmlformats.org/officeDocument/2006/relationships/slideLayout" Target="../slideLayouts/slideLayout16.xml"/></Relationships>
</file>

<file path=ppt/slides/_rels/slide102.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image" Target="../media/image43.gif"/><Relationship Id="rId1" Type="http://schemas.openxmlformats.org/officeDocument/2006/relationships/slideLayout" Target="../slideLayouts/slideLayout16.xml"/></Relationships>
</file>

<file path=ppt/slides/_rels/slide103.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image" Target="../media/image43.gif"/><Relationship Id="rId1" Type="http://schemas.openxmlformats.org/officeDocument/2006/relationships/slideLayout" Target="../slideLayouts/slideLayout1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6.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image" Target="../media/image43.gif"/><Relationship Id="rId1" Type="http://schemas.openxmlformats.org/officeDocument/2006/relationships/slideLayout" Target="../slideLayouts/slideLayout1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9.xml.rels><?xml version="1.0" encoding="UTF-8" standalone="yes"?>
<Relationships xmlns="http://schemas.openxmlformats.org/package/2006/relationships"><Relationship Id="rId8" Type="http://schemas.openxmlformats.org/officeDocument/2006/relationships/slide" Target="slide110.xml"/><Relationship Id="rId3" Type="http://schemas.openxmlformats.org/officeDocument/2006/relationships/image" Target="../media/image44.gif"/><Relationship Id="rId7" Type="http://schemas.openxmlformats.org/officeDocument/2006/relationships/slide" Target="slide89.xml"/><Relationship Id="rId2" Type="http://schemas.openxmlformats.org/officeDocument/2006/relationships/image" Target="../media/image43.gif"/><Relationship Id="rId1" Type="http://schemas.openxmlformats.org/officeDocument/2006/relationships/slideLayout" Target="../slideLayouts/slideLayout16.xml"/><Relationship Id="rId6" Type="http://schemas.openxmlformats.org/officeDocument/2006/relationships/slide" Target="slide111.xml"/><Relationship Id="rId5" Type="http://schemas.openxmlformats.org/officeDocument/2006/relationships/image" Target="../media/image48.jpeg"/><Relationship Id="rId4" Type="http://schemas.openxmlformats.org/officeDocument/2006/relationships/slide" Target="slide9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1.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control" Target="../activeX/activeX7.xml"/><Relationship Id="rId1" Type="http://schemas.openxmlformats.org/officeDocument/2006/relationships/vmlDrawing" Target="../drawings/vmlDrawing9.vml"/><Relationship Id="rId4" Type="http://schemas.openxmlformats.org/officeDocument/2006/relationships/image" Target="../media/image50.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43.gif"/><Relationship Id="rId7" Type="http://schemas.openxmlformats.org/officeDocument/2006/relationships/slide" Target="slide114.xml"/><Relationship Id="rId2" Type="http://schemas.openxmlformats.org/officeDocument/2006/relationships/slideLayout" Target="../slideLayouts/slideLayout16.xml"/><Relationship Id="rId1" Type="http://schemas.openxmlformats.org/officeDocument/2006/relationships/vmlDrawing" Target="../drawings/vmlDrawing10.vml"/><Relationship Id="rId6" Type="http://schemas.openxmlformats.org/officeDocument/2006/relationships/image" Target="../media/image52.jpeg"/><Relationship Id="rId5" Type="http://schemas.openxmlformats.org/officeDocument/2006/relationships/slide" Target="slide92.xml"/><Relationship Id="rId4" Type="http://schemas.openxmlformats.org/officeDocument/2006/relationships/image" Target="../media/image44.gif"/><Relationship Id="rId9" Type="http://schemas.openxmlformats.org/officeDocument/2006/relationships/image" Target="../media/image5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5.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image" Target="../media/image53.png"/><Relationship Id="rId1" Type="http://schemas.openxmlformats.org/officeDocument/2006/relationships/slideLayout" Target="../slideLayouts/slideLayout16.xml"/></Relationships>
</file>

<file path=ppt/slides/_rels/slide116.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audio" Target="../media/audio2.wav"/><Relationship Id="rId1" Type="http://schemas.openxmlformats.org/officeDocument/2006/relationships/slideLayout" Target="../slideLayouts/slideLayout16.xml"/></Relationships>
</file>

<file path=ppt/slides/_rels/slide117.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16.xml"/></Relationships>
</file>

<file path=ppt/slides/_rels/slide118.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4.xml"/></Relationships>
</file>

<file path=ppt/slides/_rels/slide119.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slide" Target="slide39.xml"/><Relationship Id="rId1" Type="http://schemas.openxmlformats.org/officeDocument/2006/relationships/slideLayout" Target="../slideLayouts/slideLayout16.xml"/><Relationship Id="rId5" Type="http://schemas.openxmlformats.org/officeDocument/2006/relationships/slide" Target="slide38.xml"/><Relationship Id="rId4" Type="http://schemas.openxmlformats.org/officeDocument/2006/relationships/slide" Target="slide3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6.xml"/><Relationship Id="rId4" Type="http://schemas.openxmlformats.org/officeDocument/2006/relationships/image" Target="../media/image8.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3.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2.wav"/><Relationship Id="rId1" Type="http://schemas.openxmlformats.org/officeDocument/2006/relationships/slideLayout" Target="../slideLayouts/slideLayout16.xml"/><Relationship Id="rId5" Type="http://schemas.openxmlformats.org/officeDocument/2006/relationships/slide" Target="slide48.xml"/><Relationship Id="rId4" Type="http://schemas.openxmlformats.org/officeDocument/2006/relationships/slide" Target="slide4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6.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2.wav"/><Relationship Id="rId1" Type="http://schemas.openxmlformats.org/officeDocument/2006/relationships/slideLayout" Target="../slideLayouts/slideLayout16.xml"/><Relationship Id="rId4" Type="http://schemas.openxmlformats.org/officeDocument/2006/relationships/slide" Target="slide48.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8.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14.xml"/></Relationships>
</file>

<file path=ppt/slides/_rels/slide129.xml.rels><?xml version="1.0" encoding="UTF-8" standalone="yes"?>
<Relationships xmlns="http://schemas.openxmlformats.org/package/2006/relationships"><Relationship Id="rId3" Type="http://schemas.openxmlformats.org/officeDocument/2006/relationships/image" Target="../media/image43.gif"/><Relationship Id="rId2" Type="http://schemas.openxmlformats.org/officeDocument/2006/relationships/slideLayout" Target="../slideLayouts/slideLayout16.xml"/><Relationship Id="rId1" Type="http://schemas.openxmlformats.org/officeDocument/2006/relationships/vmlDrawing" Target="../drawings/vmlDrawing11.vml"/><Relationship Id="rId6" Type="http://schemas.openxmlformats.org/officeDocument/2006/relationships/image" Target="../media/image51.png"/><Relationship Id="rId5" Type="http://schemas.openxmlformats.org/officeDocument/2006/relationships/oleObject" Target="../embeddings/oleObject4.bin"/><Relationship Id="rId4" Type="http://schemas.openxmlformats.org/officeDocument/2006/relationships/image" Target="../media/image44.gif"/></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0.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image" Target="../media/image43.gif"/><Relationship Id="rId1" Type="http://schemas.openxmlformats.org/officeDocument/2006/relationships/slideLayout" Target="../slideLayouts/slideLayout16.xml"/><Relationship Id="rId4" Type="http://schemas.openxmlformats.org/officeDocument/2006/relationships/image" Target="../media/image54.jpeg"/></Relationships>
</file>

<file path=ppt/slides/_rels/slide131.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image" Target="../media/image43.gif"/><Relationship Id="rId1" Type="http://schemas.openxmlformats.org/officeDocument/2006/relationships/slideLayout" Target="../slideLayouts/slideLayout16.xml"/><Relationship Id="rId4" Type="http://schemas.openxmlformats.org/officeDocument/2006/relationships/image" Target="../media/image45.jpeg"/></Relationships>
</file>

<file path=ppt/slides/_rels/slide132.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image" Target="../media/image43.gif"/><Relationship Id="rId1" Type="http://schemas.openxmlformats.org/officeDocument/2006/relationships/slideLayout" Target="../slideLayouts/slideLayout16.xml"/></Relationships>
</file>

<file path=ppt/slides/_rels/slide133.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image" Target="../media/image43.gif"/><Relationship Id="rId1" Type="http://schemas.openxmlformats.org/officeDocument/2006/relationships/slideLayout" Target="../slideLayouts/slideLayout16.xml"/></Relationships>
</file>

<file path=ppt/slides/_rels/slide134.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image" Target="../media/image43.gif"/><Relationship Id="rId1" Type="http://schemas.openxmlformats.org/officeDocument/2006/relationships/slideLayout" Target="../slideLayouts/slideLayout16.xml"/><Relationship Id="rId6" Type="http://schemas.openxmlformats.org/officeDocument/2006/relationships/slide" Target="slide135.xml"/><Relationship Id="rId5" Type="http://schemas.openxmlformats.org/officeDocument/2006/relationships/image" Target="../media/image55.jpeg"/><Relationship Id="rId4" Type="http://schemas.openxmlformats.org/officeDocument/2006/relationships/slide" Target="slide6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6.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image" Target="../media/image43.gif"/><Relationship Id="rId1" Type="http://schemas.openxmlformats.org/officeDocument/2006/relationships/slideLayout" Target="../slideLayouts/slideLayout1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7.xml.rels><?xml version="1.0" encoding="UTF-8" standalone="yes"?>
<Relationships xmlns="http://schemas.openxmlformats.org/package/2006/relationships"><Relationship Id="rId2" Type="http://schemas.openxmlformats.org/officeDocument/2006/relationships/slide" Target="slide144.xml"/><Relationship Id="rId1" Type="http://schemas.openxmlformats.org/officeDocument/2006/relationships/slideLayout" Target="../slideLayouts/slideLayout17.xml"/></Relationships>
</file>

<file path=ppt/slides/_rels/slide148.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56.png"/><Relationship Id="rId1" Type="http://schemas.openxmlformats.org/officeDocument/2006/relationships/slideLayout" Target="../slideLayouts/slideLayout17.xml"/></Relationships>
</file>

<file path=ppt/slides/_rels/slide14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slide" Target="slide143.xml"/><Relationship Id="rId1" Type="http://schemas.openxmlformats.org/officeDocument/2006/relationships/slideLayout" Target="../slideLayouts/slideLayout17.xml"/><Relationship Id="rId4" Type="http://schemas.openxmlformats.org/officeDocument/2006/relationships/image" Target="../media/image24.gif"/></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1.xml.rels><?xml version="1.0" encoding="UTF-8" standalone="yes"?>
<Relationships xmlns="http://schemas.openxmlformats.org/package/2006/relationships"><Relationship Id="rId2" Type="http://schemas.openxmlformats.org/officeDocument/2006/relationships/slide" Target="slide137.xml"/><Relationship Id="rId1" Type="http://schemas.openxmlformats.org/officeDocument/2006/relationships/slideLayout" Target="../slideLayouts/slideLayout16.xml"/></Relationships>
</file>

<file path=ppt/slides/_rels/slide15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control" Target="../activeX/activeX8.xml"/><Relationship Id="rId1" Type="http://schemas.openxmlformats.org/officeDocument/2006/relationships/vmlDrawing" Target="../drawings/vmlDrawing12.vml"/><Relationship Id="rId4" Type="http://schemas.openxmlformats.org/officeDocument/2006/relationships/image" Target="../media/image59.png"/></Relationships>
</file>

<file path=ppt/slides/_rels/slide15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6.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5.xml"/><Relationship Id="rId1" Type="http://schemas.openxmlformats.org/officeDocument/2006/relationships/tags" Target="../tags/tag1.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control" Target="../activeX/activeX1.xml"/><Relationship Id="rId1" Type="http://schemas.openxmlformats.org/officeDocument/2006/relationships/vmlDrawing" Target="../drawings/vmlDrawing1.vml"/><Relationship Id="rId5" Type="http://schemas.openxmlformats.org/officeDocument/2006/relationships/image" Target="../media/image15.png"/><Relationship Id="rId4"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control" Target="../activeX/activeX2.xml"/><Relationship Id="rId1" Type="http://schemas.openxmlformats.org/officeDocument/2006/relationships/vmlDrawing" Target="../drawings/vmlDrawing2.v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audio" Target="../media/audio1.wav"/><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5.xml"/><Relationship Id="rId1" Type="http://schemas.openxmlformats.org/officeDocument/2006/relationships/tags" Target="../tags/tag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png"/><Relationship Id="rId1" Type="http://schemas.openxmlformats.org/officeDocument/2006/relationships/slideLayout" Target="../slideLayouts/slideLayout19.xml"/><Relationship Id="rId4" Type="http://schemas.openxmlformats.org/officeDocument/2006/relationships/slide" Target="slide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5.xml"/><Relationship Id="rId1" Type="http://schemas.openxmlformats.org/officeDocument/2006/relationships/tags" Target="../tags/tag3.xml"/><Relationship Id="rId5" Type="http://schemas.openxmlformats.org/officeDocument/2006/relationships/image" Target="../media/image5.png"/><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5.xml"/><Relationship Id="rId1" Type="http://schemas.openxmlformats.org/officeDocument/2006/relationships/tags" Target="../tags/tag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notesSlide" Target="../notesSlides/notesSlide28.xml"/><Relationship Id="rId1" Type="http://schemas.openxmlformats.org/officeDocument/2006/relationships/slideLayout" Target="../slideLayouts/slideLayout17.xml"/><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6.xml"/><Relationship Id="rId1" Type="http://schemas.openxmlformats.org/officeDocument/2006/relationships/vmlDrawing" Target="../drawings/vmlDrawing3.vml"/><Relationship Id="rId4" Type="http://schemas.openxmlformats.org/officeDocument/2006/relationships/image" Target="../media/image28.w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6.xml"/><Relationship Id="rId1" Type="http://schemas.openxmlformats.org/officeDocument/2006/relationships/vmlDrawing" Target="../drawings/vmlDrawing4.vml"/><Relationship Id="rId5" Type="http://schemas.openxmlformats.org/officeDocument/2006/relationships/image" Target="../media/image29.wmf"/><Relationship Id="rId4" Type="http://schemas.openxmlformats.org/officeDocument/2006/relationships/oleObject" Target="../embeddings/oleObject2.bin"/></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2" Type="http://schemas.openxmlformats.org/officeDocument/2006/relationships/slide" Target="slide48.xml"/><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control" Target="../activeX/activeX3.xml"/><Relationship Id="rId1" Type="http://schemas.openxmlformats.org/officeDocument/2006/relationships/vmlDrawing" Target="../drawings/vmlDrawing5.vml"/><Relationship Id="rId5" Type="http://schemas.openxmlformats.org/officeDocument/2006/relationships/image" Target="../media/image33.wmf"/><Relationship Id="rId4" Type="http://schemas.openxmlformats.org/officeDocument/2006/relationships/image" Target="../media/image3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 Target="slide56.xml"/><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 Target="slide58.xml"/><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5.xml"/><Relationship Id="rId1" Type="http://schemas.openxmlformats.org/officeDocument/2006/relationships/tags" Target="../tags/tag5.xml"/><Relationship Id="rId4" Type="http://schemas.openxmlformats.org/officeDocument/2006/relationships/image" Target="../media/image5.png"/></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5.xml"/><Relationship Id="rId1" Type="http://schemas.openxmlformats.org/officeDocument/2006/relationships/tags" Target="../tags/tag6.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control" Target="../activeX/activeX4.xml"/><Relationship Id="rId1" Type="http://schemas.openxmlformats.org/officeDocument/2006/relationships/vmlDrawing" Target="../drawings/vmlDrawing6.vml"/><Relationship Id="rId4" Type="http://schemas.openxmlformats.org/officeDocument/2006/relationships/image" Target="../media/image3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7.xml"/></Relationships>
</file>

<file path=ppt/slides/_rels/slide7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slide" Target="slide72.xml"/><Relationship Id="rId1" Type="http://schemas.openxmlformats.org/officeDocument/2006/relationships/slideLayout" Target="../slideLayouts/slideLayout17.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control" Target="../activeX/activeX5.xml"/><Relationship Id="rId1" Type="http://schemas.openxmlformats.org/officeDocument/2006/relationships/vmlDrawing" Target="../drawings/vmlDrawing7.vml"/><Relationship Id="rId4" Type="http://schemas.openxmlformats.org/officeDocument/2006/relationships/image" Target="../media/image41.png"/></Relationships>
</file>

<file path=ppt/slides/_rels/slide73.xml.rels><?xml version="1.0" encoding="UTF-8" standalone="yes"?>
<Relationships xmlns="http://schemas.openxmlformats.org/package/2006/relationships"><Relationship Id="rId2" Type="http://schemas.openxmlformats.org/officeDocument/2006/relationships/slide" Target="slide74.xml"/><Relationship Id="rId1" Type="http://schemas.openxmlformats.org/officeDocument/2006/relationships/slideLayout" Target="../slideLayouts/slideLayout17.xml"/></Relationships>
</file>

<file path=ppt/slides/_rels/slide7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 Target="slide71.xml"/><Relationship Id="rId1" Type="http://schemas.openxmlformats.org/officeDocument/2006/relationships/slideLayout" Target="../slideLayouts/slideLayout1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2.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image" Target="../media/image43.gif"/><Relationship Id="rId1" Type="http://schemas.openxmlformats.org/officeDocument/2006/relationships/slideLayout" Target="../slideLayouts/slideLayout16.xml"/></Relationships>
</file>

<file path=ppt/slides/_rels/slide83.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17.xml"/></Relationships>
</file>

<file path=ppt/slides/_rels/slide84.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image" Target="../media/image43.gif"/><Relationship Id="rId1" Type="http://schemas.openxmlformats.org/officeDocument/2006/relationships/slideLayout" Target="../slideLayouts/slideLayout16.xml"/></Relationships>
</file>

<file path=ppt/slides/_rels/slide85.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image" Target="../media/image43.gif"/><Relationship Id="rId1" Type="http://schemas.openxmlformats.org/officeDocument/2006/relationships/slideLayout" Target="../slideLayouts/slideLayout16.xml"/></Relationships>
</file>

<file path=ppt/slides/_rels/slide86.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image" Target="../media/image43.gif"/><Relationship Id="rId1" Type="http://schemas.openxmlformats.org/officeDocument/2006/relationships/slideLayout" Target="../slideLayouts/slideLayout16.xml"/></Relationships>
</file>

<file path=ppt/slides/_rels/slide87.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image" Target="../media/image43.gif"/><Relationship Id="rId1" Type="http://schemas.openxmlformats.org/officeDocument/2006/relationships/slideLayout" Target="../slideLayouts/slideLayout1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9.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image" Target="../media/image43.gif"/><Relationship Id="rId1" Type="http://schemas.openxmlformats.org/officeDocument/2006/relationships/slideLayout" Target="../slideLayouts/slideLayout16.xml"/><Relationship Id="rId4" Type="http://schemas.openxmlformats.org/officeDocument/2006/relationships/image" Target="../media/image45.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1.xml.rels><?xml version="1.0" encoding="UTF-8" standalone="yes"?>
<Relationships xmlns="http://schemas.openxmlformats.org/package/2006/relationships"><Relationship Id="rId2" Type="http://schemas.openxmlformats.org/officeDocument/2006/relationships/slide" Target="slide83.xml"/><Relationship Id="rId1" Type="http://schemas.openxmlformats.org/officeDocument/2006/relationships/slideLayout" Target="../slideLayouts/slideLayout17.xml"/></Relationships>
</file>

<file path=ppt/slides/_rels/slide92.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6.png"/><Relationship Id="rId1" Type="http://schemas.openxmlformats.org/officeDocument/2006/relationships/slideLayout" Target="../slideLayouts/slideLayout1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control" Target="../activeX/activeX6.xml"/><Relationship Id="rId1" Type="http://schemas.openxmlformats.org/officeDocument/2006/relationships/vmlDrawing" Target="../drawings/vmlDrawing8.vml"/><Relationship Id="rId4" Type="http://schemas.openxmlformats.org/officeDocument/2006/relationships/image" Target="../media/image41.png"/></Relationships>
</file>

<file path=ppt/slides/_rels/slide98.xml.rels><?xml version="1.0" encoding="UTF-8" standalone="yes"?>
<Relationships xmlns="http://schemas.openxmlformats.org/package/2006/relationships"><Relationship Id="rId2" Type="http://schemas.openxmlformats.org/officeDocument/2006/relationships/image" Target="../media/image47.gif"/><Relationship Id="rId1" Type="http://schemas.openxmlformats.org/officeDocument/2006/relationships/slideLayout" Target="../slideLayouts/slideLayout16.xml"/></Relationships>
</file>

<file path=ppt/slides/_rels/slide99.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image" Target="../media/image43.gif"/><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Rectangle 2"/>
          <p:cNvSpPr txBox="1"/>
          <p:nvPr/>
        </p:nvSpPr>
        <p:spPr>
          <a:xfrm>
            <a:off x="551384" y="404664"/>
            <a:ext cx="11668164" cy="3093494"/>
          </a:xfrm>
          <a:prstGeom prst="rect">
            <a:avLst/>
          </a:prstGeom>
        </p:spPr>
        <p:txBody>
          <a:bodyPr/>
          <a:lstStyle/>
          <a:p>
            <a:pPr marL="914400" lvl="0" indent="-914400">
              <a:lnSpc>
                <a:spcPct val="150000"/>
              </a:lnSpc>
              <a:spcBef>
                <a:spcPct val="20000"/>
              </a:spcBef>
              <a:defRPr/>
            </a:pPr>
            <a:r>
              <a:rPr lang="zh-CN" altLang="en-US" sz="3600" dirty="0" smtClean="0">
                <a:solidFill>
                  <a:srgbClr val="FFFF00"/>
                </a:solidFill>
                <a:effectLst>
                  <a:glow rad="139700">
                    <a:srgbClr val="FF0000"/>
                  </a:glow>
                </a:effectLst>
                <a:latin typeface="黑体" panose="02010609060101010101" pitchFamily="49" charset="-122"/>
                <a:ea typeface="黑体" panose="02010609060101010101" pitchFamily="49" charset="-122"/>
                <a:sym typeface="Calibri" panose="020F0502020204030204" pitchFamily="34" charset="0"/>
              </a:rPr>
              <a:t>微机原理与接口技术</a:t>
            </a:r>
            <a:endParaRPr lang="en-US" altLang="zh-CN" sz="3600" dirty="0" smtClean="0">
              <a:solidFill>
                <a:srgbClr val="FFFF00"/>
              </a:solidFill>
              <a:effectLst>
                <a:glow rad="139700">
                  <a:srgbClr val="FF0000"/>
                </a:glow>
              </a:effectLst>
              <a:latin typeface="黑体" panose="02010609060101010101" pitchFamily="49" charset="-122"/>
              <a:ea typeface="黑体" panose="02010609060101010101" pitchFamily="49" charset="-122"/>
              <a:sym typeface="Calibri" panose="020F0502020204030204" pitchFamily="34" charset="0"/>
            </a:endParaRPr>
          </a:p>
          <a:p>
            <a:pPr marL="914400" indent="-914400" algn="ctr">
              <a:lnSpc>
                <a:spcPct val="150000"/>
              </a:lnSpc>
              <a:spcBef>
                <a:spcPct val="20000"/>
              </a:spcBef>
              <a:defRPr/>
            </a:pPr>
            <a:r>
              <a:rPr lang="zh-CN" altLang="en-US" sz="8800" dirty="0" smtClean="0">
                <a:solidFill>
                  <a:srgbClr val="FFFF00"/>
                </a:solidFill>
                <a:effectLst>
                  <a:glow rad="139700">
                    <a:srgbClr val="FF0000"/>
                  </a:glow>
                </a:effectLst>
                <a:latin typeface="黑体" panose="02010609060101010101" pitchFamily="49" charset="-122"/>
                <a:ea typeface="黑体" panose="02010609060101010101" pitchFamily="49" charset="-122"/>
                <a:sym typeface="Calibri" panose="020F0502020204030204" pitchFamily="34" charset="0"/>
              </a:rPr>
              <a:t>第</a:t>
            </a:r>
            <a:r>
              <a:rPr lang="en-US" altLang="zh-CN" sz="8800" dirty="0" smtClean="0">
                <a:solidFill>
                  <a:srgbClr val="FFFF00"/>
                </a:solidFill>
                <a:effectLst>
                  <a:glow rad="139700">
                    <a:srgbClr val="FF0000"/>
                  </a:glow>
                </a:effectLst>
                <a:latin typeface="黑体" panose="02010609060101010101" pitchFamily="49" charset="-122"/>
                <a:ea typeface="黑体" panose="02010609060101010101" pitchFamily="49" charset="-122"/>
                <a:sym typeface="Calibri" panose="020F0502020204030204" pitchFamily="34" charset="0"/>
              </a:rPr>
              <a:t>7</a:t>
            </a:r>
            <a:r>
              <a:rPr lang="zh-CN" altLang="en-US" sz="8800" dirty="0" smtClean="0">
                <a:solidFill>
                  <a:srgbClr val="FFFF00"/>
                </a:solidFill>
                <a:effectLst>
                  <a:glow rad="139700">
                    <a:srgbClr val="FF0000"/>
                  </a:glow>
                </a:effectLst>
                <a:latin typeface="黑体" panose="02010609060101010101" pitchFamily="49" charset="-122"/>
                <a:ea typeface="黑体" panose="02010609060101010101" pitchFamily="49" charset="-122"/>
                <a:sym typeface="Calibri" panose="020F0502020204030204" pitchFamily="34" charset="0"/>
              </a:rPr>
              <a:t>章  输入输出接口</a:t>
            </a:r>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p:txBody>
          <a:bodyPr/>
          <a:lstStyle/>
          <a:p>
            <a:r>
              <a:rPr lang="en-US" altLang="zh-CN"/>
              <a:t>7.1.2 I/O</a:t>
            </a:r>
            <a:r>
              <a:rPr lang="zh-CN" altLang="en-US"/>
              <a:t>端口的编址</a:t>
            </a:r>
          </a:p>
        </p:txBody>
      </p:sp>
      <p:sp>
        <p:nvSpPr>
          <p:cNvPr id="474115" name="Rectangle 3"/>
          <p:cNvSpPr>
            <a:spLocks noGrp="1" noChangeArrowheads="1"/>
          </p:cNvSpPr>
          <p:nvPr>
            <p:ph type="body" idx="1"/>
          </p:nvPr>
        </p:nvSpPr>
        <p:spPr/>
        <p:txBody>
          <a:bodyPr/>
          <a:lstStyle/>
          <a:p>
            <a:pPr>
              <a:lnSpc>
                <a:spcPct val="150000"/>
              </a:lnSpc>
            </a:pPr>
            <a:r>
              <a:rPr lang="en-US" altLang="zh-CN" b="1" dirty="0">
                <a:solidFill>
                  <a:srgbClr val="FF0000"/>
                </a:solidFill>
              </a:rPr>
              <a:t>I/O</a:t>
            </a:r>
            <a:r>
              <a:rPr lang="zh-CN" altLang="en-US" b="1" dirty="0">
                <a:solidFill>
                  <a:srgbClr val="FF0000"/>
                </a:solidFill>
              </a:rPr>
              <a:t>端口＝</a:t>
            </a:r>
            <a:r>
              <a:rPr lang="en-US" altLang="zh-CN" b="1" dirty="0">
                <a:solidFill>
                  <a:srgbClr val="FF0000"/>
                </a:solidFill>
              </a:rPr>
              <a:t>I/O</a:t>
            </a:r>
            <a:r>
              <a:rPr lang="zh-CN" altLang="en-US" b="1" dirty="0">
                <a:solidFill>
                  <a:srgbClr val="FF0000"/>
                </a:solidFill>
              </a:rPr>
              <a:t>地址</a:t>
            </a:r>
            <a:r>
              <a:rPr lang="zh-CN" altLang="en-US" dirty="0"/>
              <a:t>，</a:t>
            </a:r>
            <a:r>
              <a:rPr lang="zh-CN" altLang="en-US" b="1" dirty="0" smtClean="0">
                <a:solidFill>
                  <a:srgbClr val="FF0000"/>
                </a:solidFill>
              </a:rPr>
              <a:t>对应于</a:t>
            </a:r>
            <a:r>
              <a:rPr lang="en-US" altLang="zh-CN" b="1" dirty="0" smtClean="0">
                <a:solidFill>
                  <a:srgbClr val="FF0000"/>
                </a:solidFill>
              </a:rPr>
              <a:t>I/O</a:t>
            </a:r>
            <a:r>
              <a:rPr lang="zh-CN" altLang="en-US" b="1" dirty="0" smtClean="0">
                <a:solidFill>
                  <a:srgbClr val="FF0000"/>
                </a:solidFill>
              </a:rPr>
              <a:t>接口中的</a:t>
            </a:r>
            <a:r>
              <a:rPr lang="zh-CN" altLang="en-US" b="1" dirty="0">
                <a:solidFill>
                  <a:srgbClr val="FF0000"/>
                </a:solidFill>
              </a:rPr>
              <a:t>寄存器</a:t>
            </a:r>
          </a:p>
          <a:p>
            <a:pPr>
              <a:lnSpc>
                <a:spcPct val="150000"/>
              </a:lnSpc>
            </a:pPr>
            <a:r>
              <a:rPr lang="zh-CN" altLang="en-US" b="1" dirty="0">
                <a:solidFill>
                  <a:srgbClr val="0000FF"/>
                </a:solidFill>
              </a:rPr>
              <a:t>一个接口电路可以具有多个</a:t>
            </a:r>
            <a:r>
              <a:rPr lang="en-US" altLang="zh-CN" b="1" dirty="0">
                <a:solidFill>
                  <a:srgbClr val="0000FF"/>
                </a:solidFill>
              </a:rPr>
              <a:t>I/O</a:t>
            </a:r>
            <a:r>
              <a:rPr lang="zh-CN" altLang="en-US" b="1" dirty="0">
                <a:solidFill>
                  <a:srgbClr val="0000FF"/>
                </a:solidFill>
              </a:rPr>
              <a:t>端口，每个端口用来保存和交换不同的信息</a:t>
            </a:r>
          </a:p>
          <a:p>
            <a:pPr>
              <a:lnSpc>
                <a:spcPct val="150000"/>
              </a:lnSpc>
            </a:pPr>
            <a:r>
              <a:rPr lang="zh-CN" altLang="en-US" dirty="0"/>
              <a:t>数据寄存器、状态寄存器和控制寄存器占有的</a:t>
            </a:r>
            <a:r>
              <a:rPr lang="en-US" altLang="zh-CN" dirty="0"/>
              <a:t>I/O</a:t>
            </a:r>
            <a:r>
              <a:rPr lang="zh-CN" altLang="en-US" dirty="0"/>
              <a:t>地址常依次被称为</a:t>
            </a:r>
            <a:r>
              <a:rPr lang="zh-CN" altLang="en-US" b="1" dirty="0">
                <a:solidFill>
                  <a:srgbClr val="FF0000"/>
                </a:solidFill>
              </a:rPr>
              <a:t>数据端口、状态端口和控制端口</a:t>
            </a:r>
          </a:p>
          <a:p>
            <a:pPr>
              <a:lnSpc>
                <a:spcPct val="150000"/>
              </a:lnSpc>
            </a:pPr>
            <a:r>
              <a:rPr lang="zh-CN" altLang="en-US" dirty="0"/>
              <a:t>输入、输出端口可以是同一个</a:t>
            </a:r>
            <a:r>
              <a:rPr lang="en-US" altLang="zh-CN" dirty="0"/>
              <a:t>I/O</a:t>
            </a:r>
            <a:r>
              <a:rPr lang="zh-CN" altLang="en-US" dirty="0"/>
              <a:t>地址</a:t>
            </a:r>
          </a:p>
        </p:txBody>
      </p:sp>
    </p:spTree>
  </p:cSld>
  <p:clrMapOvr>
    <a:masterClrMapping/>
  </p:clrMapOvr>
  <p:transition spd="slow"/>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altLang="zh-CN" sz="4000" dirty="0"/>
              <a:t>1. </a:t>
            </a:r>
            <a:r>
              <a:rPr lang="zh-CN" altLang="en-US" sz="4000" dirty="0"/>
              <a:t>设置优先权方式</a:t>
            </a:r>
          </a:p>
        </p:txBody>
      </p:sp>
      <p:pic>
        <p:nvPicPr>
          <p:cNvPr id="211971" name="Picture 3" descr="54">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0769600" y="6289675"/>
            <a:ext cx="11176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211972" name="Picture 4" descr="55">
            <a:hlinkClick r:id="" action="ppaction://hlinkshowjump?jump=previous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550400" y="6248400"/>
            <a:ext cx="1168400" cy="438150"/>
          </a:xfrm>
          <a:prstGeom prst="rect">
            <a:avLst/>
          </a:prstGeom>
          <a:noFill/>
          <a:extLst>
            <a:ext uri="{909E8E84-426E-40DD-AFC4-6F175D3DCCD1}">
              <a14:hiddenFill xmlns:a14="http://schemas.microsoft.com/office/drawing/2010/main">
                <a:solidFill>
                  <a:srgbClr val="FFFFFF"/>
                </a:solidFill>
              </a14:hiddenFill>
            </a:ext>
          </a:extLst>
        </p:spPr>
      </p:pic>
      <p:sp>
        <p:nvSpPr>
          <p:cNvPr id="211973" name="Rectangle 5"/>
          <p:cNvSpPr>
            <a:spLocks noGrp="1" noChangeArrowheads="1"/>
          </p:cNvSpPr>
          <p:nvPr>
            <p:ph type="body" idx="1"/>
          </p:nvPr>
        </p:nvSpPr>
        <p:spPr>
          <a:xfrm>
            <a:off x="592832" y="1113656"/>
            <a:ext cx="11263808" cy="5267672"/>
          </a:xfrm>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cmpd="tri">
                <a:solidFill>
                  <a:srgbClr val="0066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a:lnSpc>
                <a:spcPct val="130000"/>
              </a:lnSpc>
            </a:pPr>
            <a:r>
              <a:rPr lang="zh-CN" altLang="en-US" sz="2800" b="1" dirty="0">
                <a:solidFill>
                  <a:srgbClr val="0000FF"/>
                </a:solidFill>
              </a:rPr>
              <a:t>普通全嵌套方式（</a:t>
            </a:r>
            <a:r>
              <a:rPr lang="en-US" altLang="zh-CN" sz="2800" b="1" dirty="0">
                <a:solidFill>
                  <a:srgbClr val="0000FF"/>
                </a:solidFill>
              </a:rPr>
              <a:t>8259</a:t>
            </a:r>
            <a:r>
              <a:rPr lang="zh-CN" altLang="en-US" sz="2800" b="1" dirty="0">
                <a:solidFill>
                  <a:srgbClr val="0000FF"/>
                </a:solidFill>
              </a:rPr>
              <a:t>初始化后默认方式</a:t>
            </a:r>
            <a:r>
              <a:rPr lang="zh-CN" altLang="en-US" sz="2800" b="1" dirty="0" smtClean="0">
                <a:solidFill>
                  <a:srgbClr val="0000FF"/>
                </a:solidFill>
              </a:rPr>
              <a:t>）</a:t>
            </a:r>
            <a:endParaRPr lang="zh-CN" altLang="en-US" sz="2800" dirty="0">
              <a:solidFill>
                <a:schemeClr val="folHlink"/>
              </a:solidFill>
              <a:latin typeface="Times New Roman" charset="0"/>
            </a:endParaRPr>
          </a:p>
          <a:p>
            <a:pPr lvl="1">
              <a:lnSpc>
                <a:spcPct val="130000"/>
              </a:lnSpc>
            </a:pPr>
            <a:r>
              <a:rPr lang="en-US" altLang="zh-CN" sz="2400" dirty="0">
                <a:latin typeface="微软雅黑" panose="020B0503020204020204" pitchFamily="34" charset="-122"/>
                <a:ea typeface="微软雅黑" panose="020B0503020204020204" pitchFamily="34" charset="-122"/>
              </a:rPr>
              <a:t>8259A</a:t>
            </a:r>
            <a:r>
              <a:rPr lang="zh-CN" altLang="en-US" sz="2400" dirty="0">
                <a:latin typeface="微软雅黑" panose="020B0503020204020204" pitchFamily="34" charset="-122"/>
                <a:ea typeface="微软雅黑" panose="020B0503020204020204" pitchFamily="34" charset="-122"/>
              </a:rPr>
              <a:t>的中断</a:t>
            </a:r>
            <a:r>
              <a:rPr lang="zh-CN" altLang="en-US" sz="2400" dirty="0">
                <a:solidFill>
                  <a:srgbClr val="FF0000"/>
                </a:solidFill>
                <a:latin typeface="微软雅黑" panose="020B0503020204020204" pitchFamily="34" charset="-122"/>
                <a:ea typeface="微软雅黑" panose="020B0503020204020204" pitchFamily="34" charset="-122"/>
              </a:rPr>
              <a:t>优先权顺序固定不变</a:t>
            </a:r>
            <a:r>
              <a:rPr lang="zh-CN" altLang="en-US" sz="2400" dirty="0">
                <a:latin typeface="微软雅黑" panose="020B0503020204020204" pitchFamily="34" charset="-122"/>
                <a:ea typeface="微软雅黑" panose="020B0503020204020204" pitchFamily="34" charset="-122"/>
              </a:rPr>
              <a:t>，从高到低依次为</a:t>
            </a:r>
            <a:r>
              <a:rPr lang="en-US" altLang="zh-CN" sz="2400" dirty="0">
                <a:latin typeface="微软雅黑" panose="020B0503020204020204" pitchFamily="34" charset="-122"/>
                <a:ea typeface="微软雅黑" panose="020B0503020204020204" pitchFamily="34" charset="-122"/>
              </a:rPr>
              <a:t>IR0</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IR1</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IR2</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……IR7</a:t>
            </a:r>
          </a:p>
          <a:p>
            <a:pPr lvl="1">
              <a:lnSpc>
                <a:spcPct val="130000"/>
              </a:lnSpc>
            </a:pPr>
            <a:r>
              <a:rPr lang="zh-CN" altLang="en-US" sz="2400" dirty="0">
                <a:latin typeface="微软雅黑" panose="020B0503020204020204" pitchFamily="34" charset="-122"/>
                <a:ea typeface="微软雅黑" panose="020B0503020204020204" pitchFamily="34" charset="-122"/>
              </a:rPr>
              <a:t>中断请求后，</a:t>
            </a:r>
            <a:r>
              <a:rPr lang="en-US" altLang="zh-CN" sz="2400" dirty="0">
                <a:latin typeface="微软雅黑" panose="020B0503020204020204" pitchFamily="34" charset="-122"/>
                <a:ea typeface="微软雅黑" panose="020B0503020204020204" pitchFamily="34" charset="-122"/>
              </a:rPr>
              <a:t>8259A</a:t>
            </a:r>
            <a:r>
              <a:rPr lang="zh-CN" altLang="en-US" sz="2400" dirty="0">
                <a:latin typeface="微软雅黑" panose="020B0503020204020204" pitchFamily="34" charset="-122"/>
                <a:ea typeface="微软雅黑" panose="020B0503020204020204" pitchFamily="34" charset="-122"/>
              </a:rPr>
              <a:t>对</a:t>
            </a:r>
            <a:r>
              <a:rPr lang="zh-CN" altLang="en-US" sz="2400" dirty="0">
                <a:solidFill>
                  <a:srgbClr val="FF0000"/>
                </a:solidFill>
                <a:latin typeface="微软雅黑" panose="020B0503020204020204" pitchFamily="34" charset="-122"/>
                <a:ea typeface="微软雅黑" panose="020B0503020204020204" pitchFamily="34" charset="-122"/>
              </a:rPr>
              <a:t>当前请求中断中优先权最高的中断</a:t>
            </a:r>
            <a:r>
              <a:rPr lang="en-US" altLang="zh-CN" sz="2400" dirty="0" err="1">
                <a:latin typeface="微软雅黑" panose="020B0503020204020204" pitchFamily="34" charset="-122"/>
                <a:ea typeface="微软雅黑" panose="020B0503020204020204" pitchFamily="34" charset="-122"/>
              </a:rPr>
              <a:t>IRi</a:t>
            </a:r>
            <a:r>
              <a:rPr lang="zh-CN" altLang="en-US" sz="2400" dirty="0">
                <a:latin typeface="微软雅黑" panose="020B0503020204020204" pitchFamily="34" charset="-122"/>
                <a:ea typeface="微软雅黑" panose="020B0503020204020204" pitchFamily="34" charset="-122"/>
              </a:rPr>
              <a:t>予以</a:t>
            </a:r>
            <a:r>
              <a:rPr lang="zh-CN" altLang="en-US" sz="2400" dirty="0">
                <a:solidFill>
                  <a:srgbClr val="FF0000"/>
                </a:solidFill>
                <a:latin typeface="微软雅黑" panose="020B0503020204020204" pitchFamily="34" charset="-122"/>
                <a:ea typeface="微软雅黑" panose="020B0503020204020204" pitchFamily="34" charset="-122"/>
              </a:rPr>
              <a:t>响应</a:t>
            </a:r>
            <a:r>
              <a:rPr lang="zh-CN" altLang="en-US" sz="2400" dirty="0">
                <a:latin typeface="微软雅黑" panose="020B0503020204020204" pitchFamily="34" charset="-122"/>
                <a:ea typeface="微软雅黑" panose="020B0503020204020204" pitchFamily="34" charset="-122"/>
              </a:rPr>
              <a:t>，将其向量号送上数据总线，对应</a:t>
            </a:r>
            <a:r>
              <a:rPr lang="en-US" altLang="zh-CN" sz="2400" dirty="0">
                <a:latin typeface="微软雅黑" panose="020B0503020204020204" pitchFamily="34" charset="-122"/>
                <a:ea typeface="微软雅黑" panose="020B0503020204020204" pitchFamily="34" charset="-122"/>
              </a:rPr>
              <a:t>ISR</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Di</a:t>
            </a:r>
            <a:r>
              <a:rPr lang="zh-CN" altLang="en-US" sz="2400" dirty="0">
                <a:latin typeface="微软雅黑" panose="020B0503020204020204" pitchFamily="34" charset="-122"/>
                <a:ea typeface="微软雅黑" panose="020B0503020204020204" pitchFamily="34" charset="-122"/>
              </a:rPr>
              <a:t>位置位，至到中断结束（</a:t>
            </a:r>
            <a:r>
              <a:rPr lang="en-US" altLang="zh-CN" sz="2400" dirty="0">
                <a:latin typeface="微软雅黑" panose="020B0503020204020204" pitchFamily="34" charset="-122"/>
                <a:ea typeface="微软雅黑" panose="020B0503020204020204" pitchFamily="34" charset="-122"/>
              </a:rPr>
              <a:t>ISR</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Di</a:t>
            </a:r>
            <a:r>
              <a:rPr lang="zh-CN" altLang="en-US" sz="2400" dirty="0">
                <a:latin typeface="微软雅黑" panose="020B0503020204020204" pitchFamily="34" charset="-122"/>
                <a:ea typeface="微软雅黑" panose="020B0503020204020204" pitchFamily="34" charset="-122"/>
              </a:rPr>
              <a:t>位复位）</a:t>
            </a:r>
          </a:p>
          <a:p>
            <a:pPr lvl="1">
              <a:lnSpc>
                <a:spcPct val="130000"/>
              </a:lnSpc>
            </a:pPr>
            <a:r>
              <a:rPr lang="zh-CN" altLang="en-US"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ISR</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Di</a:t>
            </a:r>
            <a:r>
              <a:rPr lang="zh-CN" altLang="en-US" sz="2400" dirty="0">
                <a:latin typeface="微软雅黑" panose="020B0503020204020204" pitchFamily="34" charset="-122"/>
                <a:ea typeface="微软雅黑" panose="020B0503020204020204" pitchFamily="34" charset="-122"/>
              </a:rPr>
              <a:t>位置位期间，</a:t>
            </a:r>
            <a:r>
              <a:rPr lang="zh-CN" altLang="en-US" sz="2400" dirty="0">
                <a:solidFill>
                  <a:srgbClr val="FF0000"/>
                </a:solidFill>
                <a:latin typeface="微软雅黑" panose="020B0503020204020204" pitchFamily="34" charset="-122"/>
                <a:ea typeface="微软雅黑" panose="020B0503020204020204" pitchFamily="34" charset="-122"/>
              </a:rPr>
              <a:t>禁止再发生同级和低级优先权的中断</a:t>
            </a:r>
            <a:r>
              <a:rPr lang="zh-CN" altLang="en-US" sz="2400" dirty="0">
                <a:latin typeface="微软雅黑" panose="020B0503020204020204" pitchFamily="34" charset="-122"/>
                <a:ea typeface="微软雅黑" panose="020B0503020204020204" pitchFamily="34" charset="-122"/>
              </a:rPr>
              <a:t>，但允许高级优先权中断的嵌套</a:t>
            </a:r>
          </a:p>
          <a:p>
            <a:r>
              <a:rPr lang="zh-CN" altLang="en-US" sz="2800" b="1" dirty="0"/>
              <a:t>特殊全嵌套方式</a:t>
            </a:r>
          </a:p>
          <a:p>
            <a:r>
              <a:rPr lang="zh-CN" altLang="en-US" sz="2800" b="1" dirty="0"/>
              <a:t>优先权自动循环方式</a:t>
            </a:r>
          </a:p>
          <a:p>
            <a:r>
              <a:rPr lang="zh-CN" altLang="en-US" sz="2800" b="1" dirty="0"/>
              <a:t>优先权特殊循环方式</a:t>
            </a:r>
          </a:p>
        </p:txBody>
      </p:sp>
    </p:spTree>
    <p:extLst>
      <p:ext uri="{BB962C8B-B14F-4D97-AF65-F5344CB8AC3E}">
        <p14:creationId xmlns:p14="http://schemas.microsoft.com/office/powerpoint/2010/main" val="1910449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11973"/>
                                        </p:tgtEl>
                                        <p:attrNameLst>
                                          <p:attrName>style.visibility</p:attrName>
                                        </p:attrNameLst>
                                      </p:cBhvr>
                                      <p:to>
                                        <p:strVal val="visible"/>
                                      </p:to>
                                    </p:set>
                                    <p:animEffect transition="in" filter="blinds(horizontal)">
                                      <p:cBhvr>
                                        <p:cTn id="7" dur="500"/>
                                        <p:tgtEl>
                                          <p:spTgt spid="2119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3" grpId="0" animBg="1"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6786" name="Rectangle 1026"/>
          <p:cNvSpPr>
            <a:spLocks noGrp="1" noChangeArrowheads="1"/>
          </p:cNvSpPr>
          <p:nvPr>
            <p:ph type="title"/>
          </p:nvPr>
        </p:nvSpPr>
        <p:spPr/>
        <p:txBody>
          <a:bodyPr/>
          <a:lstStyle/>
          <a:p>
            <a:r>
              <a:rPr lang="en-US" altLang="zh-CN" sz="4000"/>
              <a:t>1. </a:t>
            </a:r>
            <a:r>
              <a:rPr lang="zh-CN" altLang="en-US" sz="4000"/>
              <a:t>设置优先权方式</a:t>
            </a:r>
          </a:p>
        </p:txBody>
      </p:sp>
      <p:pic>
        <p:nvPicPr>
          <p:cNvPr id="246787" name="Picture 1027" descr="54">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0769600" y="6289675"/>
            <a:ext cx="11176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246788" name="Picture 1028" descr="55">
            <a:hlinkClick r:id="" action="ppaction://hlinkshowjump?jump=previous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550400" y="6248400"/>
            <a:ext cx="1168400" cy="438150"/>
          </a:xfrm>
          <a:prstGeom prst="rect">
            <a:avLst/>
          </a:prstGeom>
          <a:noFill/>
          <a:extLst>
            <a:ext uri="{909E8E84-426E-40DD-AFC4-6F175D3DCCD1}">
              <a14:hiddenFill xmlns:a14="http://schemas.microsoft.com/office/drawing/2010/main">
                <a:solidFill>
                  <a:srgbClr val="FFFFFF"/>
                </a:solidFill>
              </a14:hiddenFill>
            </a:ext>
          </a:extLst>
        </p:spPr>
      </p:pic>
      <p:sp>
        <p:nvSpPr>
          <p:cNvPr id="246789" name="Rectangle 1029"/>
          <p:cNvSpPr>
            <a:spLocks noGrp="1" noChangeArrowheads="1"/>
          </p:cNvSpPr>
          <p:nvPr>
            <p:ph type="body" idx="1"/>
          </p:nvPr>
        </p:nvSpPr>
        <p:spPr>
          <a:xfrm>
            <a:off x="673100" y="1609725"/>
            <a:ext cx="10905067" cy="4941888"/>
          </a:xfrm>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cmpd="tri">
                <a:solidFill>
                  <a:srgbClr val="0066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marL="190500" indent="-190500">
              <a:lnSpc>
                <a:spcPct val="130000"/>
              </a:lnSpc>
            </a:pPr>
            <a:r>
              <a:rPr lang="zh-CN" altLang="en-US" sz="2800" dirty="0">
                <a:latin typeface="Times New Roman" charset="0"/>
              </a:rPr>
              <a:t>普通全嵌套方式</a:t>
            </a:r>
          </a:p>
          <a:p>
            <a:pPr marL="190500" indent="-190500">
              <a:lnSpc>
                <a:spcPct val="130000"/>
              </a:lnSpc>
            </a:pPr>
            <a:r>
              <a:rPr lang="zh-CN" altLang="en-US" sz="2800" dirty="0">
                <a:solidFill>
                  <a:srgbClr val="0000FF"/>
                </a:solidFill>
              </a:rPr>
              <a:t>特殊全嵌套方式</a:t>
            </a:r>
          </a:p>
          <a:p>
            <a:pPr marL="1054100" lvl="3" indent="317500">
              <a:lnSpc>
                <a:spcPct val="130000"/>
              </a:lnSpc>
              <a:buClr>
                <a:schemeClr val="tx1"/>
              </a:buClr>
              <a:buFont typeface="Wingdings" pitchFamily="2" charset="2"/>
              <a:buChar char="q"/>
            </a:pPr>
            <a:r>
              <a:rPr lang="zh-CN" altLang="en-US" sz="2800" b="0" dirty="0">
                <a:solidFill>
                  <a:schemeClr val="folHlink"/>
                </a:solidFill>
                <a:latin typeface="华文中宋" pitchFamily="2" charset="-122"/>
                <a:ea typeface="华文中宋" pitchFamily="2" charset="-122"/>
              </a:rPr>
              <a:t>级联情况下，允许主片在某级从片进行中断服务时响应同一级从片来的另一级申请，发生嵌套</a:t>
            </a:r>
          </a:p>
          <a:p>
            <a:pPr marL="1054100" lvl="3" indent="317500">
              <a:lnSpc>
                <a:spcPct val="130000"/>
              </a:lnSpc>
              <a:buClr>
                <a:schemeClr val="tx1"/>
              </a:buClr>
              <a:buFont typeface="Wingdings" pitchFamily="2" charset="2"/>
              <a:buChar char="q"/>
            </a:pPr>
            <a:r>
              <a:rPr lang="zh-CN" altLang="en-US" sz="2800" b="0" dirty="0">
                <a:solidFill>
                  <a:schemeClr val="folHlink"/>
                </a:solidFill>
                <a:latin typeface="华文中宋" pitchFamily="2" charset="-122"/>
                <a:ea typeface="华文中宋" pitchFamily="2" charset="-122"/>
              </a:rPr>
              <a:t>从片工作在普通完全嵌套方式</a:t>
            </a:r>
            <a:endParaRPr lang="zh-CN" altLang="en-US" sz="2800" dirty="0">
              <a:solidFill>
                <a:schemeClr val="folHlink"/>
              </a:solidFill>
              <a:latin typeface="Times New Roman" charset="0"/>
            </a:endParaRPr>
          </a:p>
          <a:p>
            <a:pPr marL="190500" indent="-190500">
              <a:lnSpc>
                <a:spcPct val="130000"/>
              </a:lnSpc>
            </a:pPr>
            <a:r>
              <a:rPr lang="zh-CN" altLang="en-US" sz="2800" dirty="0">
                <a:latin typeface="Times New Roman" charset="0"/>
              </a:rPr>
              <a:t>优先权自动循环方式</a:t>
            </a:r>
          </a:p>
          <a:p>
            <a:pPr marL="190500" indent="-190500">
              <a:lnSpc>
                <a:spcPct val="130000"/>
              </a:lnSpc>
            </a:pPr>
            <a:r>
              <a:rPr lang="zh-CN" altLang="en-US" sz="2800" dirty="0">
                <a:latin typeface="Times New Roman" charset="0"/>
              </a:rPr>
              <a:t>优先权特殊循环方式</a:t>
            </a:r>
          </a:p>
        </p:txBody>
      </p:sp>
    </p:spTree>
    <p:extLst>
      <p:ext uri="{BB962C8B-B14F-4D97-AF65-F5344CB8AC3E}">
        <p14:creationId xmlns:p14="http://schemas.microsoft.com/office/powerpoint/2010/main" val="3238448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46789"/>
                                        </p:tgtEl>
                                        <p:attrNameLst>
                                          <p:attrName>style.visibility</p:attrName>
                                        </p:attrNameLst>
                                      </p:cBhvr>
                                      <p:to>
                                        <p:strVal val="visible"/>
                                      </p:to>
                                    </p:set>
                                    <p:animEffect transition="in" filter="blinds(horizontal)">
                                      <p:cBhvr>
                                        <p:cTn id="7" dur="500"/>
                                        <p:tgtEl>
                                          <p:spTgt spid="246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9" grpId="0" animBg="1"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7810" name="Rectangle 1026"/>
          <p:cNvSpPr>
            <a:spLocks noGrp="1" noChangeArrowheads="1"/>
          </p:cNvSpPr>
          <p:nvPr>
            <p:ph type="title"/>
          </p:nvPr>
        </p:nvSpPr>
        <p:spPr/>
        <p:txBody>
          <a:bodyPr/>
          <a:lstStyle/>
          <a:p>
            <a:r>
              <a:rPr lang="en-US" altLang="zh-CN" sz="4000"/>
              <a:t>1. </a:t>
            </a:r>
            <a:r>
              <a:rPr lang="zh-CN" altLang="en-US" sz="4000"/>
              <a:t>设置优先权方式</a:t>
            </a:r>
          </a:p>
        </p:txBody>
      </p:sp>
      <p:pic>
        <p:nvPicPr>
          <p:cNvPr id="247811" name="Picture 1027" descr="54">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0769600" y="6289675"/>
            <a:ext cx="11176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247812" name="Picture 1028" descr="55">
            <a:hlinkClick r:id="" action="ppaction://hlinkshowjump?jump=previous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550400" y="6248400"/>
            <a:ext cx="1168400" cy="438150"/>
          </a:xfrm>
          <a:prstGeom prst="rect">
            <a:avLst/>
          </a:prstGeom>
          <a:noFill/>
          <a:extLst>
            <a:ext uri="{909E8E84-426E-40DD-AFC4-6F175D3DCCD1}">
              <a14:hiddenFill xmlns:a14="http://schemas.microsoft.com/office/drawing/2010/main">
                <a:solidFill>
                  <a:srgbClr val="FFFFFF"/>
                </a:solidFill>
              </a14:hiddenFill>
            </a:ext>
          </a:extLst>
        </p:spPr>
      </p:pic>
      <p:sp>
        <p:nvSpPr>
          <p:cNvPr id="247813" name="Rectangle 1029"/>
          <p:cNvSpPr>
            <a:spLocks noGrp="1" noChangeArrowheads="1"/>
          </p:cNvSpPr>
          <p:nvPr>
            <p:ph type="body" idx="1"/>
          </p:nvPr>
        </p:nvSpPr>
        <p:spPr>
          <a:xfrm>
            <a:off x="623392" y="1306512"/>
            <a:ext cx="10905067" cy="4941888"/>
          </a:xfrm>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cmpd="tri">
                <a:solidFill>
                  <a:srgbClr val="0066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a:lnSpc>
                <a:spcPct val="150000"/>
              </a:lnSpc>
            </a:pPr>
            <a:r>
              <a:rPr lang="zh-CN" altLang="en-US" sz="2800" dirty="0">
                <a:latin typeface="Times New Roman" charset="0"/>
              </a:rPr>
              <a:t>普通全嵌套方式</a:t>
            </a:r>
          </a:p>
          <a:p>
            <a:pPr>
              <a:lnSpc>
                <a:spcPct val="150000"/>
              </a:lnSpc>
            </a:pPr>
            <a:r>
              <a:rPr lang="zh-CN" altLang="en-US" sz="2800" dirty="0">
                <a:latin typeface="Times New Roman" charset="0"/>
              </a:rPr>
              <a:t>特殊全嵌套方式</a:t>
            </a:r>
          </a:p>
          <a:p>
            <a:pPr marL="190500" indent="-190500">
              <a:lnSpc>
                <a:spcPct val="130000"/>
              </a:lnSpc>
            </a:pPr>
            <a:r>
              <a:rPr lang="zh-CN" altLang="en-US" sz="2800" dirty="0">
                <a:solidFill>
                  <a:srgbClr val="0000FF"/>
                </a:solidFill>
              </a:rPr>
              <a:t>优先权自动循环方式</a:t>
            </a:r>
          </a:p>
          <a:p>
            <a:pPr lvl="2">
              <a:lnSpc>
                <a:spcPct val="90000"/>
              </a:lnSpc>
              <a:buFont typeface="Wingdings" pitchFamily="2" charset="2"/>
              <a:buNone/>
            </a:pPr>
            <a:r>
              <a:rPr lang="zh-CN" altLang="en-US" sz="2800" b="0" dirty="0">
                <a:solidFill>
                  <a:schemeClr val="folHlink"/>
                </a:solidFill>
                <a:latin typeface="华文中宋" pitchFamily="2" charset="-122"/>
                <a:ea typeface="华文中宋" pitchFamily="2" charset="-122"/>
              </a:rPr>
              <a:t>用于多个优先级相等中断源场合，服务完优先级降为最低</a:t>
            </a:r>
          </a:p>
          <a:p>
            <a:pPr lvl="2">
              <a:lnSpc>
                <a:spcPct val="90000"/>
              </a:lnSpc>
              <a:buFont typeface="Wingdings" pitchFamily="2" charset="2"/>
              <a:buNone/>
            </a:pPr>
            <a:r>
              <a:rPr lang="zh-CN" altLang="en-US" sz="2800" b="0" dirty="0">
                <a:latin typeface="华文中宋" pitchFamily="2" charset="-122"/>
                <a:ea typeface="华文中宋" pitchFamily="2" charset="-122"/>
              </a:rPr>
              <a:t>			</a:t>
            </a:r>
            <a:r>
              <a:rPr lang="en-US" altLang="zh-CN" sz="2800" b="0" dirty="0">
                <a:latin typeface="华文中宋" pitchFamily="2" charset="-122"/>
                <a:ea typeface="华文中宋" pitchFamily="2" charset="-122"/>
              </a:rPr>
              <a:t>76543210	    76543210</a:t>
            </a:r>
          </a:p>
          <a:p>
            <a:pPr lvl="2">
              <a:lnSpc>
                <a:spcPct val="90000"/>
              </a:lnSpc>
              <a:buFont typeface="Wingdings" pitchFamily="2" charset="2"/>
              <a:buNone/>
            </a:pPr>
            <a:r>
              <a:rPr lang="en-US" altLang="zh-CN" sz="2800" b="0" dirty="0">
                <a:latin typeface="华文中宋" pitchFamily="2" charset="-122"/>
                <a:ea typeface="华文中宋" pitchFamily="2" charset="-122"/>
              </a:rPr>
              <a:t>		IRR	000</a:t>
            </a:r>
            <a:r>
              <a:rPr lang="en-US" altLang="zh-CN" sz="2800" b="0" dirty="0">
                <a:solidFill>
                  <a:srgbClr val="66FF33"/>
                </a:solidFill>
                <a:latin typeface="华文中宋" pitchFamily="2" charset="-122"/>
                <a:ea typeface="华文中宋" pitchFamily="2" charset="-122"/>
              </a:rPr>
              <a:t>1</a:t>
            </a:r>
            <a:r>
              <a:rPr lang="en-US" altLang="zh-CN" sz="2800" b="0" dirty="0">
                <a:latin typeface="华文中宋" pitchFamily="2" charset="-122"/>
                <a:ea typeface="华文中宋" pitchFamily="2" charset="-122"/>
              </a:rPr>
              <a:t>0</a:t>
            </a:r>
            <a:r>
              <a:rPr lang="en-US" altLang="zh-CN" sz="2800" b="0" dirty="0">
                <a:solidFill>
                  <a:srgbClr val="66FF33"/>
                </a:solidFill>
                <a:latin typeface="华文中宋" pitchFamily="2" charset="-122"/>
                <a:ea typeface="华文中宋" pitchFamily="2" charset="-122"/>
              </a:rPr>
              <a:t>1</a:t>
            </a:r>
            <a:r>
              <a:rPr lang="en-US" altLang="zh-CN" sz="2800" b="0" dirty="0">
                <a:latin typeface="华文中宋" pitchFamily="2" charset="-122"/>
                <a:ea typeface="华文中宋" pitchFamily="2" charset="-122"/>
              </a:rPr>
              <a:t>00	    000</a:t>
            </a:r>
            <a:r>
              <a:rPr lang="en-US" altLang="zh-CN" sz="2800" b="0" dirty="0">
                <a:solidFill>
                  <a:srgbClr val="66FF33"/>
                </a:solidFill>
                <a:latin typeface="华文中宋" pitchFamily="2" charset="-122"/>
                <a:ea typeface="华文中宋" pitchFamily="2" charset="-122"/>
              </a:rPr>
              <a:t>1</a:t>
            </a:r>
            <a:r>
              <a:rPr lang="en-US" altLang="zh-CN" sz="2800" b="0" dirty="0">
                <a:latin typeface="华文中宋" pitchFamily="2" charset="-122"/>
                <a:ea typeface="华文中宋" pitchFamily="2" charset="-122"/>
              </a:rPr>
              <a:t>0000</a:t>
            </a:r>
          </a:p>
          <a:p>
            <a:pPr lvl="2">
              <a:lnSpc>
                <a:spcPct val="90000"/>
              </a:lnSpc>
              <a:buFont typeface="Wingdings" pitchFamily="2" charset="2"/>
              <a:buNone/>
            </a:pPr>
            <a:r>
              <a:rPr lang="en-US" altLang="zh-CN" sz="2800" b="0" dirty="0">
                <a:latin typeface="华文中宋" pitchFamily="2" charset="-122"/>
                <a:ea typeface="华文中宋" pitchFamily="2" charset="-122"/>
              </a:rPr>
              <a:t>		ISR	00000</a:t>
            </a:r>
            <a:r>
              <a:rPr lang="en-US" altLang="zh-CN" sz="2800" b="0" dirty="0">
                <a:solidFill>
                  <a:srgbClr val="FF0000"/>
                </a:solidFill>
                <a:latin typeface="华文中宋" pitchFamily="2" charset="-122"/>
                <a:ea typeface="华文中宋" pitchFamily="2" charset="-122"/>
              </a:rPr>
              <a:t>1</a:t>
            </a:r>
            <a:r>
              <a:rPr lang="en-US" altLang="zh-CN" sz="2800" b="0" dirty="0">
                <a:latin typeface="华文中宋" pitchFamily="2" charset="-122"/>
                <a:ea typeface="华文中宋" pitchFamily="2" charset="-122"/>
              </a:rPr>
              <a:t>00	    000</a:t>
            </a:r>
            <a:r>
              <a:rPr lang="en-US" altLang="zh-CN" sz="2800" b="0" dirty="0">
                <a:solidFill>
                  <a:srgbClr val="FF0000"/>
                </a:solidFill>
                <a:latin typeface="华文中宋" pitchFamily="2" charset="-122"/>
                <a:ea typeface="华文中宋" pitchFamily="2" charset="-122"/>
              </a:rPr>
              <a:t>1</a:t>
            </a:r>
            <a:r>
              <a:rPr lang="en-US" altLang="zh-CN" sz="2800" b="0" dirty="0">
                <a:latin typeface="华文中宋" pitchFamily="2" charset="-122"/>
                <a:ea typeface="华文中宋" pitchFamily="2" charset="-122"/>
              </a:rPr>
              <a:t>0</a:t>
            </a:r>
            <a:r>
              <a:rPr lang="en-US" altLang="zh-CN" sz="2800" b="0" dirty="0">
                <a:solidFill>
                  <a:srgbClr val="FFCC00"/>
                </a:solidFill>
                <a:latin typeface="华文中宋" pitchFamily="2" charset="-122"/>
                <a:ea typeface="华文中宋" pitchFamily="2" charset="-122"/>
              </a:rPr>
              <a:t>0</a:t>
            </a:r>
            <a:r>
              <a:rPr lang="en-US" altLang="zh-CN" sz="2800" b="0" dirty="0">
                <a:latin typeface="华文中宋" pitchFamily="2" charset="-122"/>
                <a:ea typeface="华文中宋" pitchFamily="2" charset="-122"/>
              </a:rPr>
              <a:t>00</a:t>
            </a:r>
          </a:p>
          <a:p>
            <a:pPr lvl="2">
              <a:lnSpc>
                <a:spcPct val="90000"/>
              </a:lnSpc>
              <a:buFont typeface="Wingdings" pitchFamily="2" charset="2"/>
              <a:buNone/>
            </a:pPr>
            <a:r>
              <a:rPr lang="en-US" altLang="zh-CN" sz="2800" b="0" dirty="0">
                <a:latin typeface="华文中宋" pitchFamily="2" charset="-122"/>
                <a:ea typeface="华文中宋" pitchFamily="2" charset="-122"/>
              </a:rPr>
              <a:t>		</a:t>
            </a:r>
            <a:r>
              <a:rPr lang="en-US" altLang="zh-CN" sz="2800" b="0" dirty="0" err="1">
                <a:latin typeface="华文中宋" pitchFamily="2" charset="-122"/>
                <a:ea typeface="华文中宋" pitchFamily="2" charset="-122"/>
              </a:rPr>
              <a:t>Prio</a:t>
            </a:r>
            <a:r>
              <a:rPr lang="en-US" altLang="zh-CN" sz="2800" b="0" dirty="0">
                <a:latin typeface="华文中宋" pitchFamily="2" charset="-122"/>
                <a:ea typeface="华文中宋" pitchFamily="2" charset="-122"/>
              </a:rPr>
              <a:t>	76543210	    43210765</a:t>
            </a:r>
            <a:endParaRPr lang="en-US" altLang="zh-CN" sz="2800" dirty="0">
              <a:solidFill>
                <a:schemeClr val="folHlink"/>
              </a:solidFill>
              <a:latin typeface="Times New Roman" charset="0"/>
            </a:endParaRPr>
          </a:p>
          <a:p>
            <a:pPr>
              <a:lnSpc>
                <a:spcPct val="90000"/>
              </a:lnSpc>
            </a:pPr>
            <a:r>
              <a:rPr lang="zh-CN" altLang="en-US" sz="2800" dirty="0">
                <a:latin typeface="Times New Roman" charset="0"/>
              </a:rPr>
              <a:t>优先权特殊循环方式</a:t>
            </a:r>
          </a:p>
        </p:txBody>
      </p:sp>
    </p:spTree>
    <p:extLst>
      <p:ext uri="{BB962C8B-B14F-4D97-AF65-F5344CB8AC3E}">
        <p14:creationId xmlns:p14="http://schemas.microsoft.com/office/powerpoint/2010/main" val="3616883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47813"/>
                                        </p:tgtEl>
                                        <p:attrNameLst>
                                          <p:attrName>style.visibility</p:attrName>
                                        </p:attrNameLst>
                                      </p:cBhvr>
                                      <p:to>
                                        <p:strVal val="visible"/>
                                      </p:to>
                                    </p:set>
                                    <p:animEffect transition="in" filter="blinds(horizontal)">
                                      <p:cBhvr>
                                        <p:cTn id="7" dur="500"/>
                                        <p:tgtEl>
                                          <p:spTgt spid="247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3" grpId="0" animBg="1"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8834" name="Rectangle 1026"/>
          <p:cNvSpPr>
            <a:spLocks noGrp="1" noChangeArrowheads="1"/>
          </p:cNvSpPr>
          <p:nvPr>
            <p:ph type="title"/>
          </p:nvPr>
        </p:nvSpPr>
        <p:spPr/>
        <p:txBody>
          <a:bodyPr/>
          <a:lstStyle/>
          <a:p>
            <a:r>
              <a:rPr lang="en-US" altLang="zh-CN" sz="4000"/>
              <a:t>1. </a:t>
            </a:r>
            <a:r>
              <a:rPr lang="zh-CN" altLang="en-US" sz="4000"/>
              <a:t>设置优先权方式</a:t>
            </a:r>
          </a:p>
        </p:txBody>
      </p:sp>
      <p:pic>
        <p:nvPicPr>
          <p:cNvPr id="248835" name="Picture 1027" descr="54">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0769600" y="6289675"/>
            <a:ext cx="11176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248836" name="Picture 1028" descr="55">
            <a:hlinkClick r:id="" action="ppaction://hlinkshowjump?jump=previous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550400" y="6248400"/>
            <a:ext cx="1168400" cy="438150"/>
          </a:xfrm>
          <a:prstGeom prst="rect">
            <a:avLst/>
          </a:prstGeom>
          <a:noFill/>
          <a:extLst>
            <a:ext uri="{909E8E84-426E-40DD-AFC4-6F175D3DCCD1}">
              <a14:hiddenFill xmlns:a14="http://schemas.microsoft.com/office/drawing/2010/main">
                <a:solidFill>
                  <a:srgbClr val="FFFFFF"/>
                </a:solidFill>
              </a14:hiddenFill>
            </a:ext>
          </a:extLst>
        </p:spPr>
      </p:pic>
      <p:sp>
        <p:nvSpPr>
          <p:cNvPr id="248837" name="Rectangle 1029"/>
          <p:cNvSpPr>
            <a:spLocks noGrp="1" noChangeArrowheads="1"/>
          </p:cNvSpPr>
          <p:nvPr>
            <p:ph type="body" idx="1"/>
          </p:nvPr>
        </p:nvSpPr>
        <p:spPr>
          <a:xfrm>
            <a:off x="673100" y="1609725"/>
            <a:ext cx="10905067" cy="4941888"/>
          </a:xfrm>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cmpd="tri">
                <a:solidFill>
                  <a:srgbClr val="0066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r>
              <a:rPr lang="zh-CN" altLang="en-US" dirty="0">
                <a:latin typeface="Times New Roman" charset="0"/>
              </a:rPr>
              <a:t>普通全嵌套方式</a:t>
            </a:r>
          </a:p>
          <a:p>
            <a:r>
              <a:rPr lang="zh-CN" altLang="en-US" dirty="0">
                <a:latin typeface="Times New Roman" charset="0"/>
              </a:rPr>
              <a:t>特殊全嵌套方式</a:t>
            </a:r>
          </a:p>
          <a:p>
            <a:r>
              <a:rPr lang="zh-CN" altLang="en-US" dirty="0">
                <a:latin typeface="Times New Roman" charset="0"/>
              </a:rPr>
              <a:t>优先权自动循环方式</a:t>
            </a:r>
          </a:p>
          <a:p>
            <a:pPr marL="190500" indent="-190500">
              <a:lnSpc>
                <a:spcPct val="130000"/>
              </a:lnSpc>
            </a:pPr>
            <a:r>
              <a:rPr lang="zh-CN" altLang="en-US" dirty="0">
                <a:solidFill>
                  <a:srgbClr val="0000FF"/>
                </a:solidFill>
              </a:rPr>
              <a:t>优先权特殊循环方式</a:t>
            </a:r>
          </a:p>
          <a:p>
            <a:pPr>
              <a:buFont typeface="Wingdings" pitchFamily="2" charset="2"/>
              <a:buNone/>
            </a:pPr>
            <a:r>
              <a:rPr lang="zh-CN" altLang="en-US" b="0" dirty="0">
                <a:solidFill>
                  <a:schemeClr val="folHlink"/>
                </a:solidFill>
                <a:latin typeface="华文中宋" pitchFamily="2" charset="-122"/>
                <a:ea typeface="华文中宋" pitchFamily="2" charset="-122"/>
              </a:rPr>
              <a:t>   最低优先级由编程时设置实现。若</a:t>
            </a:r>
            <a:r>
              <a:rPr lang="en-US" altLang="zh-CN" b="0" dirty="0">
                <a:solidFill>
                  <a:schemeClr val="folHlink"/>
                </a:solidFill>
                <a:latin typeface="华文中宋" pitchFamily="2" charset="-122"/>
                <a:ea typeface="华文中宋" pitchFamily="2" charset="-122"/>
              </a:rPr>
              <a:t>IR5</a:t>
            </a:r>
            <a:r>
              <a:rPr lang="zh-CN" altLang="en-US" b="0" dirty="0">
                <a:solidFill>
                  <a:schemeClr val="folHlink"/>
                </a:solidFill>
                <a:latin typeface="华文中宋" pitchFamily="2" charset="-122"/>
                <a:ea typeface="华文中宋" pitchFamily="2" charset="-122"/>
              </a:rPr>
              <a:t>为最低时，则</a:t>
            </a:r>
            <a:r>
              <a:rPr lang="en-US" altLang="zh-CN" b="0" dirty="0">
                <a:solidFill>
                  <a:schemeClr val="folHlink"/>
                </a:solidFill>
                <a:latin typeface="华文中宋" pitchFamily="2" charset="-122"/>
                <a:ea typeface="华文中宋" pitchFamily="2" charset="-122"/>
              </a:rPr>
              <a:t>IR6</a:t>
            </a:r>
            <a:r>
              <a:rPr lang="zh-CN" altLang="en-US" b="0" dirty="0">
                <a:solidFill>
                  <a:schemeClr val="folHlink"/>
                </a:solidFill>
                <a:latin typeface="华文中宋" pitchFamily="2" charset="-122"/>
                <a:ea typeface="华文中宋" pitchFamily="2" charset="-122"/>
              </a:rPr>
              <a:t>最高。</a:t>
            </a:r>
          </a:p>
        </p:txBody>
      </p:sp>
    </p:spTree>
    <p:extLst>
      <p:ext uri="{BB962C8B-B14F-4D97-AF65-F5344CB8AC3E}">
        <p14:creationId xmlns:p14="http://schemas.microsoft.com/office/powerpoint/2010/main" val="651658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48837"/>
                                        </p:tgtEl>
                                        <p:attrNameLst>
                                          <p:attrName>style.visibility</p:attrName>
                                        </p:attrNameLst>
                                      </p:cBhvr>
                                      <p:to>
                                        <p:strVal val="visible"/>
                                      </p:to>
                                    </p:set>
                                    <p:animEffect transition="in" filter="blinds(horizontal)">
                                      <p:cBhvr>
                                        <p:cTn id="7" dur="500"/>
                                        <p:tgtEl>
                                          <p:spTgt spid="248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7" grpId="0" animBg="1"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dirty="0" smtClean="0"/>
              <a:t>2</a:t>
            </a:r>
            <a:r>
              <a:rPr lang="zh-CN" altLang="en-US" dirty="0" smtClean="0"/>
              <a:t>）</a:t>
            </a:r>
            <a:r>
              <a:rPr lang="zh-CN" dirty="0" smtClean="0"/>
              <a:t>结束中断处理方式</a:t>
            </a:r>
          </a:p>
        </p:txBody>
      </p:sp>
      <p:sp>
        <p:nvSpPr>
          <p:cNvPr id="43011" name="Text Box 3"/>
          <p:cNvSpPr txBox="1">
            <a:spLocks noChangeArrowheads="1"/>
          </p:cNvSpPr>
          <p:nvPr/>
        </p:nvSpPr>
        <p:spPr bwMode="auto">
          <a:xfrm>
            <a:off x="1668157" y="1196975"/>
            <a:ext cx="5009705" cy="584775"/>
          </a:xfrm>
          <a:prstGeom prst="rect">
            <a:avLst/>
          </a:prstGeom>
          <a:noFill/>
          <a:ln w="76200" cmpd="tri">
            <a:solidFill>
              <a:srgbClr val="0066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just" eaLnBrk="1" hangingPunct="1">
              <a:spcBef>
                <a:spcPct val="20000"/>
              </a:spcBef>
              <a:buClr>
                <a:schemeClr val="folHlink"/>
              </a:buClr>
              <a:buSzPct val="60000"/>
              <a:buFont typeface="Wingdings" pitchFamily="2" charset="2"/>
              <a:buNone/>
            </a:pPr>
            <a:r>
              <a:rPr lang="zh-CN" sz="3200" b="1">
                <a:latin typeface="Times New Roman" pitchFamily="18" charset="0"/>
              </a:rPr>
              <a:t>什么是</a:t>
            </a:r>
            <a:r>
              <a:rPr lang="zh-CN" altLang="zh-CN" sz="3200" b="1">
                <a:latin typeface="Times New Roman" pitchFamily="18" charset="0"/>
              </a:rPr>
              <a:t>8259A</a:t>
            </a:r>
            <a:r>
              <a:rPr lang="zh-CN" sz="3200" b="1">
                <a:latin typeface="Times New Roman" pitchFamily="18" charset="0"/>
              </a:rPr>
              <a:t>的中断结束？</a:t>
            </a:r>
          </a:p>
        </p:txBody>
      </p:sp>
      <p:sp>
        <p:nvSpPr>
          <p:cNvPr id="43012" name="Text Box 4"/>
          <p:cNvSpPr txBox="1">
            <a:spLocks noChangeArrowheads="1"/>
          </p:cNvSpPr>
          <p:nvPr/>
        </p:nvSpPr>
        <p:spPr bwMode="auto">
          <a:xfrm>
            <a:off x="1295400" y="2205038"/>
            <a:ext cx="10176933" cy="2895600"/>
          </a:xfrm>
          <a:prstGeom prst="rect">
            <a:avLst/>
          </a:prstGeom>
          <a:solidFill>
            <a:schemeClr val="bg1"/>
          </a:solidFill>
          <a:ln w="76200" cmpd="tri">
            <a:solidFill>
              <a:schemeClr val="folHlink"/>
            </a:solidFill>
            <a:miter lim="800000"/>
            <a:headEnd/>
            <a:tailEnd/>
          </a:ln>
        </p:spPr>
        <p:txBody>
          <a:bodyPr>
            <a:spAutoFit/>
          </a:bodyPr>
          <a:lstStyle>
            <a:lvl1pPr eaLnBrk="0" hangingPunct="0">
              <a:defRPr sz="2400">
                <a:solidFill>
                  <a:schemeClr val="tx1"/>
                </a:solidFill>
                <a:latin typeface="Arial" charset="0"/>
                <a:ea typeface="宋体" pitchFamily="2" charset="-122"/>
              </a:defRPr>
            </a:lvl1pPr>
            <a:lvl2pPr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just" eaLnBrk="1" hangingPunct="1">
              <a:spcBef>
                <a:spcPct val="20000"/>
              </a:spcBef>
              <a:buClr>
                <a:schemeClr val="folHlink"/>
              </a:buClr>
              <a:buSzPct val="60000"/>
              <a:buFont typeface="Wingdings" pitchFamily="2" charset="2"/>
              <a:buNone/>
            </a:pPr>
            <a:r>
              <a:rPr lang="zh-CN" altLang="zh-CN" sz="3200" b="1">
                <a:latin typeface="Times New Roman" pitchFamily="18" charset="0"/>
              </a:rPr>
              <a:t>8259A</a:t>
            </a:r>
            <a:r>
              <a:rPr lang="zh-CN" sz="3200" b="1">
                <a:latin typeface="Times New Roman" pitchFamily="18" charset="0"/>
              </a:rPr>
              <a:t>利用中断服务寄存器</a:t>
            </a:r>
            <a:r>
              <a:rPr lang="zh-CN" altLang="zh-CN" sz="3200" b="1">
                <a:latin typeface="Times New Roman" pitchFamily="18" charset="0"/>
              </a:rPr>
              <a:t>ISR</a:t>
            </a:r>
            <a:r>
              <a:rPr lang="zh-CN" sz="3200" b="1">
                <a:latin typeface="Times New Roman" pitchFamily="18" charset="0"/>
              </a:rPr>
              <a:t>判断：</a:t>
            </a:r>
          </a:p>
          <a:p>
            <a:pPr lvl="1" algn="just" eaLnBrk="1" hangingPunct="1">
              <a:spcBef>
                <a:spcPct val="20000"/>
              </a:spcBef>
              <a:buClr>
                <a:schemeClr val="folHlink"/>
              </a:buClr>
              <a:buSzPct val="60000"/>
              <a:buFont typeface="Wingdings" pitchFamily="2" charset="2"/>
              <a:buChar char="n"/>
            </a:pPr>
            <a:r>
              <a:rPr lang="zh-CN" sz="3200" b="1">
                <a:latin typeface="Times New Roman" pitchFamily="18" charset="0"/>
              </a:rPr>
              <a:t>某位为</a:t>
            </a:r>
            <a:r>
              <a:rPr lang="zh-CN" altLang="zh-CN" sz="3200" b="1">
                <a:latin typeface="Times New Roman" pitchFamily="18" charset="0"/>
              </a:rPr>
              <a:t>1</a:t>
            </a:r>
            <a:r>
              <a:rPr lang="zh-CN" sz="3200" b="1">
                <a:latin typeface="Times New Roman" pitchFamily="18" charset="0"/>
              </a:rPr>
              <a:t>，表示正在进行中断服务；</a:t>
            </a:r>
          </a:p>
          <a:p>
            <a:pPr lvl="1" algn="just" eaLnBrk="1" hangingPunct="1">
              <a:spcBef>
                <a:spcPct val="20000"/>
              </a:spcBef>
              <a:buClr>
                <a:schemeClr val="folHlink"/>
              </a:buClr>
              <a:buSzPct val="60000"/>
              <a:buFont typeface="Wingdings" pitchFamily="2" charset="2"/>
              <a:buChar char="n"/>
            </a:pPr>
            <a:r>
              <a:rPr lang="zh-CN" sz="3200" b="1">
                <a:latin typeface="Times New Roman" pitchFamily="18" charset="0"/>
              </a:rPr>
              <a:t>该位为</a:t>
            </a:r>
            <a:r>
              <a:rPr lang="zh-CN" altLang="zh-CN" sz="3200" b="1">
                <a:latin typeface="Times New Roman" pitchFamily="18" charset="0"/>
              </a:rPr>
              <a:t>0</a:t>
            </a:r>
            <a:r>
              <a:rPr lang="zh-CN" sz="3200" b="1">
                <a:latin typeface="Times New Roman" pitchFamily="18" charset="0"/>
              </a:rPr>
              <a:t>，就是该中断结束服务。</a:t>
            </a:r>
          </a:p>
          <a:p>
            <a:pPr algn="just" eaLnBrk="1" hangingPunct="1">
              <a:spcBef>
                <a:spcPct val="20000"/>
              </a:spcBef>
              <a:buClr>
                <a:schemeClr val="folHlink"/>
              </a:buClr>
              <a:buSzPct val="60000"/>
              <a:buFont typeface="Wingdings" pitchFamily="2" charset="2"/>
              <a:buNone/>
            </a:pPr>
            <a:r>
              <a:rPr lang="zh-CN" sz="3200" b="1">
                <a:solidFill>
                  <a:schemeClr val="hlink"/>
                </a:solidFill>
                <a:latin typeface="Times New Roman" pitchFamily="18" charset="0"/>
              </a:rPr>
              <a:t>只有当将</a:t>
            </a:r>
            <a:r>
              <a:rPr lang="zh-CN" altLang="zh-CN" sz="3200" b="1">
                <a:solidFill>
                  <a:schemeClr val="hlink"/>
                </a:solidFill>
                <a:latin typeface="Times New Roman" pitchFamily="18" charset="0"/>
              </a:rPr>
              <a:t>ISR</a:t>
            </a:r>
            <a:r>
              <a:rPr lang="zh-CN" sz="3200" b="1">
                <a:solidFill>
                  <a:schemeClr val="hlink"/>
                </a:solidFill>
                <a:latin typeface="Times New Roman" pitchFamily="18" charset="0"/>
              </a:rPr>
              <a:t>中的相应位复位之后</a:t>
            </a:r>
            <a:r>
              <a:rPr lang="zh-CN" altLang="zh-CN" sz="3200" b="1">
                <a:solidFill>
                  <a:schemeClr val="hlink"/>
                </a:solidFill>
                <a:latin typeface="Times New Roman" pitchFamily="18" charset="0"/>
              </a:rPr>
              <a:t>,8259</a:t>
            </a:r>
            <a:r>
              <a:rPr lang="zh-CN" sz="3200" b="1">
                <a:solidFill>
                  <a:schemeClr val="hlink"/>
                </a:solidFill>
                <a:latin typeface="Times New Roman" pitchFamily="18" charset="0"/>
              </a:rPr>
              <a:t>才能响应同级或更低级的中断</a:t>
            </a:r>
            <a:r>
              <a:rPr lang="zh-CN" altLang="zh-CN" sz="3200" b="1">
                <a:solidFill>
                  <a:schemeClr val="hlink"/>
                </a:solidFill>
                <a:latin typeface="Times New Roman" pitchFamily="18" charset="0"/>
              </a:rPr>
              <a:t>;</a:t>
            </a:r>
          </a:p>
        </p:txBody>
      </p:sp>
    </p:spTree>
    <p:extLst>
      <p:ext uri="{BB962C8B-B14F-4D97-AF65-F5344CB8AC3E}">
        <p14:creationId xmlns:p14="http://schemas.microsoft.com/office/powerpoint/2010/main" val="479230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43011"/>
                                        </p:tgtEl>
                                        <p:attrNameLst>
                                          <p:attrName>style.visibility</p:attrName>
                                        </p:attrNameLst>
                                      </p:cBhvr>
                                      <p:to>
                                        <p:strVal val="visible"/>
                                      </p:to>
                                    </p:set>
                                    <p:anim calcmode="lin" valueType="num">
                                      <p:cBhvr>
                                        <p:cTn id="7" dur="500" fill="hold"/>
                                        <p:tgtEl>
                                          <p:spTgt spid="43011"/>
                                        </p:tgtEl>
                                        <p:attrNameLst>
                                          <p:attrName>ppt_w</p:attrName>
                                        </p:attrNameLst>
                                      </p:cBhvr>
                                      <p:tavLst>
                                        <p:tav tm="0">
                                          <p:val>
                                            <p:fltVal val="0"/>
                                          </p:val>
                                        </p:tav>
                                        <p:tav tm="100000">
                                          <p:val>
                                            <p:strVal val="#ppt_w"/>
                                          </p:val>
                                        </p:tav>
                                      </p:tavLst>
                                    </p:anim>
                                    <p:anim calcmode="lin" valueType="num">
                                      <p:cBhvr>
                                        <p:cTn id="8" dur="500" fill="hold"/>
                                        <p:tgtEl>
                                          <p:spTgt spid="43011"/>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7" presetClass="entr" presetSubtype="10" fill="hold" grpId="0" nodeType="afterEffect">
                                  <p:stCondLst>
                                    <p:cond delay="0"/>
                                  </p:stCondLst>
                                  <p:childTnLst>
                                    <p:set>
                                      <p:cBhvr>
                                        <p:cTn id="11" dur="1" fill="hold">
                                          <p:stCondLst>
                                            <p:cond delay="0"/>
                                          </p:stCondLst>
                                        </p:cTn>
                                        <p:tgtEl>
                                          <p:spTgt spid="43012"/>
                                        </p:tgtEl>
                                        <p:attrNameLst>
                                          <p:attrName>style.visibility</p:attrName>
                                        </p:attrNameLst>
                                      </p:cBhvr>
                                      <p:to>
                                        <p:strVal val="visible"/>
                                      </p:to>
                                    </p:set>
                                    <p:anim calcmode="lin" valueType="num">
                                      <p:cBhvr>
                                        <p:cTn id="12" dur="500" fill="hold"/>
                                        <p:tgtEl>
                                          <p:spTgt spid="43012"/>
                                        </p:tgtEl>
                                        <p:attrNameLst>
                                          <p:attrName>ppt_w</p:attrName>
                                        </p:attrNameLst>
                                      </p:cBhvr>
                                      <p:tavLst>
                                        <p:tav tm="0">
                                          <p:val>
                                            <p:fltVal val="0"/>
                                          </p:val>
                                        </p:tav>
                                        <p:tav tm="100000">
                                          <p:val>
                                            <p:strVal val="#ppt_w"/>
                                          </p:val>
                                        </p:tav>
                                      </p:tavLst>
                                    </p:anim>
                                    <p:anim calcmode="lin" valueType="num">
                                      <p:cBhvr>
                                        <p:cTn id="13" dur="500" fill="hold"/>
                                        <p:tgtEl>
                                          <p:spTgt spid="430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animBg="1" autoUpdateAnimBg="0"/>
      <p:bldP spid="43012" grpId="0" animBg="1"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zh-CN" dirty="0" smtClean="0"/>
              <a:t> </a:t>
            </a:r>
            <a:r>
              <a:rPr lang="en-US" altLang="zh-CN" dirty="0" smtClean="0"/>
              <a:t>2</a:t>
            </a:r>
            <a:r>
              <a:rPr lang="zh-CN" altLang="en-US" dirty="0" smtClean="0"/>
              <a:t>）</a:t>
            </a:r>
            <a:r>
              <a:rPr lang="zh-CN" dirty="0" smtClean="0"/>
              <a:t>结束中断处理方式</a:t>
            </a:r>
          </a:p>
        </p:txBody>
      </p:sp>
      <p:sp>
        <p:nvSpPr>
          <p:cNvPr id="44035" name="Rectangle 3"/>
          <p:cNvSpPr>
            <a:spLocks noGrp="1" noChangeArrowheads="1"/>
          </p:cNvSpPr>
          <p:nvPr>
            <p:ph idx="1"/>
          </p:nvPr>
        </p:nvSpPr>
        <p:spPr>
          <a:xfrm>
            <a:off x="335360" y="692696"/>
            <a:ext cx="11086256" cy="5832648"/>
          </a:xfrm>
          <a:solidFill>
            <a:schemeClr val="bg1"/>
          </a:solidFill>
        </p:spPr>
        <p:txBody>
          <a:bodyPr/>
          <a:lstStyle/>
          <a:p>
            <a:pPr eaLnBrk="1" hangingPunct="1">
              <a:lnSpc>
                <a:spcPct val="150000"/>
              </a:lnSpc>
              <a:spcBef>
                <a:spcPts val="300"/>
              </a:spcBef>
              <a:buFontTx/>
              <a:buNone/>
            </a:pPr>
            <a:r>
              <a:rPr lang="zh-CN" sz="2400" dirty="0" smtClean="0">
                <a:latin typeface="Times New Roman" pitchFamily="18" charset="0"/>
              </a:rPr>
              <a:t>中断结束方式可分为：</a:t>
            </a:r>
            <a:endParaRPr lang="zh-CN" altLang="zh-CN" sz="2400" b="1" dirty="0">
              <a:solidFill>
                <a:srgbClr val="FF0000"/>
              </a:solidFill>
              <a:latin typeface="Times New Roman" pitchFamily="18" charset="0"/>
            </a:endParaRPr>
          </a:p>
          <a:p>
            <a:pPr eaLnBrk="1" hangingPunct="1">
              <a:lnSpc>
                <a:spcPct val="150000"/>
              </a:lnSpc>
              <a:spcBef>
                <a:spcPts val="300"/>
              </a:spcBef>
              <a:buFont typeface="Wingdings" panose="05000000000000000000" pitchFamily="2" charset="2"/>
              <a:buChar char="p"/>
            </a:pPr>
            <a:r>
              <a:rPr lang="zh-CN" altLang="en-US" sz="2400" b="1" dirty="0" smtClean="0">
                <a:latin typeface="Times New Roman" pitchFamily="18" charset="0"/>
              </a:rPr>
              <a:t>非自动中断结束方式</a:t>
            </a:r>
            <a:endParaRPr lang="en-US" altLang="zh-CN" sz="2400" b="1" dirty="0" smtClean="0">
              <a:latin typeface="Times New Roman" pitchFamily="18" charset="0"/>
            </a:endParaRPr>
          </a:p>
          <a:p>
            <a:pPr eaLnBrk="1" hangingPunct="1">
              <a:lnSpc>
                <a:spcPct val="150000"/>
              </a:lnSpc>
              <a:spcBef>
                <a:spcPts val="300"/>
              </a:spcBef>
            </a:pPr>
            <a:r>
              <a:rPr lang="zh-CN" sz="2400" b="1" dirty="0" smtClean="0">
                <a:solidFill>
                  <a:srgbClr val="FF0000"/>
                </a:solidFill>
                <a:latin typeface="Times New Roman" pitchFamily="18" charset="0"/>
              </a:rPr>
              <a:t>普通中断结束方式</a:t>
            </a:r>
            <a:r>
              <a:rPr lang="zh-CN" altLang="zh-CN" sz="2400" b="1" dirty="0" smtClean="0">
                <a:solidFill>
                  <a:srgbClr val="FF0000"/>
                </a:solidFill>
                <a:latin typeface="Times New Roman" pitchFamily="18" charset="0"/>
              </a:rPr>
              <a:t>(EOI)</a:t>
            </a:r>
          </a:p>
          <a:p>
            <a:pPr lvl="1" eaLnBrk="1" hangingPunct="1">
              <a:spcBef>
                <a:spcPts val="300"/>
              </a:spcBef>
            </a:pPr>
            <a:r>
              <a:rPr lang="zh-CN" sz="2400" b="1" dirty="0" smtClean="0">
                <a:solidFill>
                  <a:srgbClr val="0000FF"/>
                </a:solidFill>
                <a:latin typeface="Times New Roman" pitchFamily="18" charset="0"/>
              </a:rPr>
              <a:t>配合全嵌套优先权方式使用</a:t>
            </a:r>
          </a:p>
          <a:p>
            <a:pPr lvl="1" eaLnBrk="1" hangingPunct="1">
              <a:spcBef>
                <a:spcPts val="300"/>
              </a:spcBef>
            </a:pPr>
            <a:r>
              <a:rPr lang="zh-CN" sz="2400" b="1" dirty="0" smtClean="0">
                <a:latin typeface="Times New Roman" pitchFamily="18" charset="0"/>
              </a:rPr>
              <a:t>当</a:t>
            </a:r>
            <a:r>
              <a:rPr lang="zh-CN" altLang="zh-CN" sz="2400" b="1" dirty="0" smtClean="0">
                <a:latin typeface="Times New Roman" pitchFamily="18" charset="0"/>
              </a:rPr>
              <a:t>CPU</a:t>
            </a:r>
            <a:r>
              <a:rPr lang="zh-CN" sz="2400" b="1" dirty="0" smtClean="0">
                <a:latin typeface="Times New Roman" pitchFamily="18" charset="0"/>
              </a:rPr>
              <a:t>用输出指令往</a:t>
            </a:r>
            <a:r>
              <a:rPr lang="zh-CN" altLang="zh-CN" sz="2400" b="1" dirty="0" smtClean="0">
                <a:latin typeface="Times New Roman" pitchFamily="18" charset="0"/>
              </a:rPr>
              <a:t>8259A</a:t>
            </a:r>
            <a:r>
              <a:rPr lang="zh-CN" sz="2400" b="1" dirty="0" smtClean="0">
                <a:solidFill>
                  <a:srgbClr val="0000FF"/>
                </a:solidFill>
                <a:latin typeface="Times New Roman" pitchFamily="18" charset="0"/>
              </a:rPr>
              <a:t>发出普通中断结束</a:t>
            </a:r>
            <a:r>
              <a:rPr lang="zh-CN" altLang="zh-CN" sz="2400" b="1" dirty="0" smtClean="0">
                <a:solidFill>
                  <a:srgbClr val="0000FF"/>
                </a:solidFill>
                <a:latin typeface="Times New Roman" pitchFamily="18" charset="0"/>
              </a:rPr>
              <a:t>EOI</a:t>
            </a:r>
            <a:r>
              <a:rPr lang="zh-CN" sz="2400" b="1" dirty="0" smtClean="0">
                <a:latin typeface="Times New Roman" pitchFamily="18" charset="0"/>
              </a:rPr>
              <a:t>命令时，</a:t>
            </a:r>
            <a:r>
              <a:rPr lang="zh-CN" altLang="zh-CN" sz="2400" b="1" dirty="0" smtClean="0">
                <a:latin typeface="Times New Roman" pitchFamily="18" charset="0"/>
              </a:rPr>
              <a:t>8259A</a:t>
            </a:r>
            <a:r>
              <a:rPr lang="zh-CN" sz="2400" b="1" dirty="0" smtClean="0">
                <a:latin typeface="Times New Roman" pitchFamily="18" charset="0"/>
              </a:rPr>
              <a:t>就会把所有正在服务的中断中优先权最高的</a:t>
            </a:r>
            <a:r>
              <a:rPr lang="zh-CN" altLang="zh-CN" sz="2400" b="1" dirty="0" smtClean="0">
                <a:latin typeface="Times New Roman" pitchFamily="18" charset="0"/>
              </a:rPr>
              <a:t>ISR</a:t>
            </a:r>
            <a:r>
              <a:rPr lang="zh-CN" sz="2400" b="1" dirty="0" smtClean="0">
                <a:latin typeface="Times New Roman" pitchFamily="18" charset="0"/>
              </a:rPr>
              <a:t>位复位</a:t>
            </a:r>
          </a:p>
          <a:p>
            <a:pPr>
              <a:lnSpc>
                <a:spcPct val="150000"/>
              </a:lnSpc>
              <a:spcBef>
                <a:spcPts val="300"/>
              </a:spcBef>
            </a:pPr>
            <a:r>
              <a:rPr lang="zh-CN" altLang="en-US" sz="2400" b="1" dirty="0">
                <a:solidFill>
                  <a:srgbClr val="FF0000"/>
                </a:solidFill>
                <a:latin typeface="Times New Roman" pitchFamily="18" charset="0"/>
              </a:rPr>
              <a:t>特殊</a:t>
            </a:r>
            <a:r>
              <a:rPr lang="zh-CN" altLang="zh-CN" sz="2400" b="1" dirty="0" smtClean="0">
                <a:solidFill>
                  <a:srgbClr val="FF0000"/>
                </a:solidFill>
                <a:latin typeface="Times New Roman" pitchFamily="18" charset="0"/>
              </a:rPr>
              <a:t>中断</a:t>
            </a:r>
            <a:r>
              <a:rPr lang="zh-CN" altLang="zh-CN" sz="2400" b="1" dirty="0">
                <a:solidFill>
                  <a:srgbClr val="FF0000"/>
                </a:solidFill>
                <a:latin typeface="Times New Roman" pitchFamily="18" charset="0"/>
              </a:rPr>
              <a:t>结束</a:t>
            </a:r>
            <a:r>
              <a:rPr lang="zh-CN" altLang="zh-CN" sz="2400" b="1" dirty="0" smtClean="0">
                <a:solidFill>
                  <a:srgbClr val="FF0000"/>
                </a:solidFill>
                <a:latin typeface="Times New Roman" pitchFamily="18" charset="0"/>
              </a:rPr>
              <a:t>方式</a:t>
            </a:r>
            <a:endParaRPr lang="en-US" altLang="zh-CN" sz="2400" b="1" dirty="0" smtClean="0">
              <a:solidFill>
                <a:srgbClr val="FF0000"/>
              </a:solidFill>
              <a:latin typeface="Times New Roman" pitchFamily="18" charset="0"/>
            </a:endParaRPr>
          </a:p>
          <a:p>
            <a:pPr lvl="1">
              <a:lnSpc>
                <a:spcPct val="90000"/>
              </a:lnSpc>
              <a:spcBef>
                <a:spcPts val="300"/>
              </a:spcBef>
            </a:pPr>
            <a:r>
              <a:rPr lang="zh-CN" altLang="en-US" sz="2400" dirty="0">
                <a:latin typeface="Times New Roman" charset="0"/>
              </a:rPr>
              <a:t>配合循环优先权方式使用</a:t>
            </a:r>
          </a:p>
          <a:p>
            <a:pPr lvl="1">
              <a:lnSpc>
                <a:spcPct val="90000"/>
              </a:lnSpc>
              <a:spcBef>
                <a:spcPts val="300"/>
              </a:spcBef>
            </a:pPr>
            <a:r>
              <a:rPr lang="en-US" altLang="zh-CN" sz="2400" dirty="0">
                <a:latin typeface="Times New Roman" charset="0"/>
              </a:rPr>
              <a:t>CPU</a:t>
            </a:r>
            <a:r>
              <a:rPr lang="zh-CN" altLang="en-US" sz="2400" dirty="0">
                <a:latin typeface="Times New Roman" charset="0"/>
              </a:rPr>
              <a:t>在程序中向</a:t>
            </a:r>
            <a:r>
              <a:rPr lang="en-US" altLang="zh-CN" sz="2400" dirty="0">
                <a:latin typeface="Times New Roman" charset="0"/>
              </a:rPr>
              <a:t>8259A</a:t>
            </a:r>
            <a:r>
              <a:rPr lang="zh-CN" altLang="en-US" sz="2400" dirty="0">
                <a:latin typeface="Times New Roman" charset="0"/>
              </a:rPr>
              <a:t>发送一条特殊中断结束命令，这个命令中指出了要清除哪个</a:t>
            </a:r>
            <a:r>
              <a:rPr lang="en-US" altLang="zh-CN" sz="2400" dirty="0">
                <a:latin typeface="Times New Roman" charset="0"/>
              </a:rPr>
              <a:t>ISR</a:t>
            </a:r>
            <a:r>
              <a:rPr lang="zh-CN" altLang="en-US" sz="2400" dirty="0" smtClean="0">
                <a:latin typeface="Times New Roman" charset="0"/>
              </a:rPr>
              <a:t>位</a:t>
            </a:r>
            <a:endParaRPr lang="en-US" altLang="zh-CN" sz="2400" b="1" dirty="0" smtClean="0">
              <a:solidFill>
                <a:srgbClr val="FF0000"/>
              </a:solidFill>
              <a:latin typeface="Times New Roman" pitchFamily="18" charset="0"/>
            </a:endParaRPr>
          </a:p>
          <a:p>
            <a:pPr eaLnBrk="1" hangingPunct="1">
              <a:lnSpc>
                <a:spcPct val="150000"/>
              </a:lnSpc>
              <a:spcBef>
                <a:spcPts val="300"/>
              </a:spcBef>
              <a:buFont typeface="Wingdings" panose="05000000000000000000" pitchFamily="2" charset="2"/>
              <a:buChar char="p"/>
            </a:pPr>
            <a:r>
              <a:rPr lang="zh-CN" sz="2400" b="1" dirty="0" smtClean="0">
                <a:latin typeface="Times New Roman" pitchFamily="18" charset="0"/>
              </a:rPr>
              <a:t>自动中断结束方式</a:t>
            </a:r>
            <a:r>
              <a:rPr lang="zh-CN" altLang="zh-CN" sz="2400" b="1" dirty="0" smtClean="0">
                <a:latin typeface="Times New Roman" pitchFamily="18" charset="0"/>
              </a:rPr>
              <a:t>(</a:t>
            </a:r>
            <a:r>
              <a:rPr lang="zh-CN" sz="2400" b="1" dirty="0" smtClean="0"/>
              <a:t>Ａ</a:t>
            </a:r>
            <a:r>
              <a:rPr lang="en-US" altLang="zh-CN" sz="2400" b="1" dirty="0" smtClean="0"/>
              <a:t>EOI</a:t>
            </a:r>
            <a:r>
              <a:rPr lang="zh-CN" sz="2400" b="0" dirty="0" smtClean="0"/>
              <a:t>－</a:t>
            </a:r>
            <a:r>
              <a:rPr lang="zh-CN" altLang="zh-CN" sz="2400" b="0" dirty="0" smtClean="0"/>
              <a:t>Auto End of Interrupt</a:t>
            </a:r>
            <a:r>
              <a:rPr lang="zh-CN" altLang="zh-CN" sz="2400" dirty="0" smtClean="0">
                <a:latin typeface="Times New Roman" pitchFamily="18" charset="0"/>
              </a:rPr>
              <a:t>)</a:t>
            </a:r>
          </a:p>
          <a:p>
            <a:pPr lvl="1" eaLnBrk="1" hangingPunct="1">
              <a:spcBef>
                <a:spcPts val="300"/>
              </a:spcBef>
            </a:pPr>
            <a:r>
              <a:rPr lang="zh-CN" sz="2400" b="1" dirty="0" smtClean="0"/>
              <a:t>在这种方式下，系统一进入中断过程，</a:t>
            </a:r>
            <a:r>
              <a:rPr lang="zh-CN" altLang="zh-CN" sz="2400" b="1" dirty="0" smtClean="0"/>
              <a:t>8259A</a:t>
            </a:r>
            <a:r>
              <a:rPr lang="zh-CN" sz="2400" b="1" dirty="0" smtClean="0"/>
              <a:t>就自动将</a:t>
            </a:r>
            <a:r>
              <a:rPr lang="zh-CN" altLang="zh-CN" sz="2400" b="1" dirty="0" smtClean="0"/>
              <a:t>ISR</a:t>
            </a:r>
            <a:r>
              <a:rPr lang="zh-CN" sz="2400" b="1" dirty="0" smtClean="0"/>
              <a:t>中的相应位复位。</a:t>
            </a:r>
          </a:p>
        </p:txBody>
      </p:sp>
    </p:spTree>
    <p:extLst>
      <p:ext uri="{BB962C8B-B14F-4D97-AF65-F5344CB8AC3E}">
        <p14:creationId xmlns:p14="http://schemas.microsoft.com/office/powerpoint/2010/main" val="1038438420"/>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4035"/>
                                        </p:tgtEl>
                                        <p:attrNameLst>
                                          <p:attrName>style.visibility</p:attrName>
                                        </p:attrNameLst>
                                      </p:cBhvr>
                                      <p:to>
                                        <p:strVal val="visible"/>
                                      </p:to>
                                    </p:set>
                                    <p:animEffect transition="in" filter="blinds(horizontal)">
                                      <p:cBhvr>
                                        <p:cTn id="7" dur="500"/>
                                        <p:tgtEl>
                                          <p:spTgt spid="44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animBg="1"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altLang="zh-CN" sz="4000" dirty="0" smtClean="0"/>
              <a:t>3</a:t>
            </a:r>
            <a:r>
              <a:rPr lang="zh-CN" altLang="en-US" sz="4000" dirty="0" smtClean="0"/>
              <a:t>）</a:t>
            </a:r>
            <a:r>
              <a:rPr lang="en-US" altLang="zh-CN" sz="4000" dirty="0" smtClean="0"/>
              <a:t>. </a:t>
            </a:r>
            <a:r>
              <a:rPr lang="zh-CN" altLang="en-US" sz="4000" dirty="0"/>
              <a:t>屏蔽中断源方式</a:t>
            </a:r>
          </a:p>
        </p:txBody>
      </p:sp>
      <p:pic>
        <p:nvPicPr>
          <p:cNvPr id="215043" name="Picture 3" descr="54">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0769600" y="6289675"/>
            <a:ext cx="11176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215044" name="Picture 4" descr="55">
            <a:hlinkClick r:id="" action="ppaction://hlinkshowjump?jump=previous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550400" y="6248400"/>
            <a:ext cx="1168400" cy="438150"/>
          </a:xfrm>
          <a:prstGeom prst="rect">
            <a:avLst/>
          </a:prstGeom>
          <a:noFill/>
          <a:extLst>
            <a:ext uri="{909E8E84-426E-40DD-AFC4-6F175D3DCCD1}">
              <a14:hiddenFill xmlns:a14="http://schemas.microsoft.com/office/drawing/2010/main">
                <a:solidFill>
                  <a:srgbClr val="FFFFFF"/>
                </a:solidFill>
              </a14:hiddenFill>
            </a:ext>
          </a:extLst>
        </p:spPr>
      </p:pic>
      <p:sp>
        <p:nvSpPr>
          <p:cNvPr id="215045" name="Rectangle 5"/>
          <p:cNvSpPr>
            <a:spLocks noGrp="1" noChangeArrowheads="1"/>
          </p:cNvSpPr>
          <p:nvPr>
            <p:ph type="body" idx="1"/>
          </p:nvPr>
        </p:nvSpPr>
        <p:spPr>
          <a:xfrm>
            <a:off x="673100" y="1609726"/>
            <a:ext cx="10007600" cy="4124325"/>
          </a:xfrm>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cmpd="tri">
                <a:solidFill>
                  <a:srgbClr val="0066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r>
              <a:rPr lang="zh-CN" altLang="en-US">
                <a:solidFill>
                  <a:schemeClr val="folHlink"/>
                </a:solidFill>
                <a:latin typeface="Times New Roman" charset="0"/>
              </a:rPr>
              <a:t>普通屏蔽方式</a:t>
            </a:r>
          </a:p>
          <a:p>
            <a:pPr lvl="1"/>
            <a:r>
              <a:rPr lang="zh-CN" altLang="en-US">
                <a:solidFill>
                  <a:schemeClr val="hlink"/>
                </a:solidFill>
                <a:latin typeface="Times New Roman" charset="0"/>
              </a:rPr>
              <a:t>将</a:t>
            </a:r>
            <a:r>
              <a:rPr lang="en-US" altLang="zh-CN">
                <a:solidFill>
                  <a:schemeClr val="hlink"/>
                </a:solidFill>
                <a:latin typeface="Times New Roman" charset="0"/>
              </a:rPr>
              <a:t>IMR</a:t>
            </a:r>
            <a:r>
              <a:rPr lang="zh-CN" altLang="en-US">
                <a:solidFill>
                  <a:schemeClr val="hlink"/>
                </a:solidFill>
                <a:latin typeface="Times New Roman" charset="0"/>
              </a:rPr>
              <a:t>的</a:t>
            </a:r>
            <a:r>
              <a:rPr lang="en-US" altLang="zh-CN">
                <a:solidFill>
                  <a:schemeClr val="hlink"/>
                </a:solidFill>
                <a:latin typeface="Times New Roman" charset="0"/>
              </a:rPr>
              <a:t>Di</a:t>
            </a:r>
            <a:r>
              <a:rPr lang="zh-CN" altLang="en-US">
                <a:solidFill>
                  <a:schemeClr val="hlink"/>
                </a:solidFill>
                <a:latin typeface="Times New Roman" charset="0"/>
              </a:rPr>
              <a:t>位置</a:t>
            </a:r>
            <a:r>
              <a:rPr lang="en-US" altLang="zh-CN">
                <a:solidFill>
                  <a:schemeClr val="hlink"/>
                </a:solidFill>
                <a:latin typeface="Times New Roman" charset="0"/>
              </a:rPr>
              <a:t>1</a:t>
            </a:r>
            <a:r>
              <a:rPr lang="zh-CN" altLang="en-US">
                <a:solidFill>
                  <a:schemeClr val="hlink"/>
                </a:solidFill>
                <a:latin typeface="Times New Roman" charset="0"/>
              </a:rPr>
              <a:t>，则对应的中断</a:t>
            </a:r>
            <a:r>
              <a:rPr lang="en-US" altLang="zh-CN">
                <a:solidFill>
                  <a:schemeClr val="hlink"/>
                </a:solidFill>
                <a:latin typeface="Times New Roman" charset="0"/>
              </a:rPr>
              <a:t>IRi</a:t>
            </a:r>
            <a:r>
              <a:rPr lang="zh-CN" altLang="en-US">
                <a:solidFill>
                  <a:schemeClr val="hlink"/>
                </a:solidFill>
                <a:latin typeface="Times New Roman" charset="0"/>
              </a:rPr>
              <a:t>被屏蔽</a:t>
            </a:r>
            <a:r>
              <a:rPr lang="zh-CN" altLang="en-US">
                <a:latin typeface="Times New Roman" charset="0"/>
              </a:rPr>
              <a:t>，该中断请求不能从</a:t>
            </a:r>
            <a:r>
              <a:rPr lang="en-US" altLang="zh-CN">
                <a:latin typeface="Times New Roman" charset="0"/>
              </a:rPr>
              <a:t>8259A</a:t>
            </a:r>
            <a:r>
              <a:rPr lang="zh-CN" altLang="en-US">
                <a:latin typeface="Times New Roman" charset="0"/>
              </a:rPr>
              <a:t>送到</a:t>
            </a:r>
            <a:r>
              <a:rPr lang="en-US" altLang="zh-CN">
                <a:latin typeface="Times New Roman" charset="0"/>
              </a:rPr>
              <a:t>CPU</a:t>
            </a:r>
          </a:p>
          <a:p>
            <a:pPr lvl="1"/>
            <a:r>
              <a:rPr lang="zh-CN" altLang="en-US">
                <a:latin typeface="Times New Roman" charset="0"/>
              </a:rPr>
              <a:t>如果</a:t>
            </a:r>
            <a:r>
              <a:rPr lang="en-US" altLang="zh-CN">
                <a:latin typeface="Times New Roman" charset="0"/>
              </a:rPr>
              <a:t>IMR</a:t>
            </a:r>
            <a:r>
              <a:rPr lang="zh-CN" altLang="en-US">
                <a:latin typeface="Times New Roman" charset="0"/>
              </a:rPr>
              <a:t>的</a:t>
            </a:r>
            <a:r>
              <a:rPr lang="en-US" altLang="zh-CN">
                <a:latin typeface="Times New Roman" charset="0"/>
              </a:rPr>
              <a:t>Di</a:t>
            </a:r>
            <a:r>
              <a:rPr lang="zh-CN" altLang="en-US">
                <a:latin typeface="Times New Roman" charset="0"/>
              </a:rPr>
              <a:t>位置</a:t>
            </a:r>
            <a:r>
              <a:rPr lang="en-US" altLang="zh-CN">
                <a:latin typeface="Times New Roman" charset="0"/>
              </a:rPr>
              <a:t>0</a:t>
            </a:r>
            <a:r>
              <a:rPr lang="zh-CN" altLang="en-US">
                <a:latin typeface="Times New Roman" charset="0"/>
              </a:rPr>
              <a:t>，则允许</a:t>
            </a:r>
            <a:r>
              <a:rPr lang="en-US" altLang="zh-CN">
                <a:latin typeface="Times New Roman" charset="0"/>
              </a:rPr>
              <a:t>IRi</a:t>
            </a:r>
            <a:r>
              <a:rPr lang="zh-CN" altLang="en-US">
                <a:latin typeface="Times New Roman" charset="0"/>
              </a:rPr>
              <a:t>中断产生</a:t>
            </a:r>
          </a:p>
          <a:p>
            <a:r>
              <a:rPr lang="zh-CN" altLang="en-US">
                <a:latin typeface="Times New Roman" charset="0"/>
              </a:rPr>
              <a:t>特殊屏蔽方式</a:t>
            </a:r>
          </a:p>
          <a:p>
            <a:pPr lvl="1"/>
            <a:r>
              <a:rPr lang="zh-CN" altLang="en-US">
                <a:latin typeface="Times New Roman" charset="0"/>
              </a:rPr>
              <a:t>将</a:t>
            </a:r>
            <a:r>
              <a:rPr lang="en-US" altLang="zh-CN">
                <a:latin typeface="Times New Roman" charset="0"/>
              </a:rPr>
              <a:t>IMR</a:t>
            </a:r>
            <a:r>
              <a:rPr lang="zh-CN" altLang="en-US">
                <a:latin typeface="Times New Roman" charset="0"/>
              </a:rPr>
              <a:t>的</a:t>
            </a:r>
            <a:r>
              <a:rPr lang="en-US" altLang="zh-CN">
                <a:latin typeface="Times New Roman" charset="0"/>
              </a:rPr>
              <a:t>Di</a:t>
            </a:r>
            <a:r>
              <a:rPr lang="zh-CN" altLang="en-US">
                <a:latin typeface="Times New Roman" charset="0"/>
              </a:rPr>
              <a:t>位置</a:t>
            </a:r>
            <a:r>
              <a:rPr lang="en-US" altLang="zh-CN">
                <a:latin typeface="Times New Roman" charset="0"/>
              </a:rPr>
              <a:t>1</a:t>
            </a:r>
            <a:r>
              <a:rPr lang="zh-CN" altLang="en-US">
                <a:latin typeface="Times New Roman" charset="0"/>
              </a:rPr>
              <a:t>，对应的中断</a:t>
            </a:r>
            <a:r>
              <a:rPr lang="en-US" altLang="zh-CN">
                <a:latin typeface="Times New Roman" charset="0"/>
              </a:rPr>
              <a:t>IRi</a:t>
            </a:r>
            <a:r>
              <a:rPr lang="zh-CN" altLang="en-US">
                <a:latin typeface="Times New Roman" charset="0"/>
              </a:rPr>
              <a:t>被屏蔽的同时，使</a:t>
            </a:r>
            <a:r>
              <a:rPr lang="en-US" altLang="zh-CN">
                <a:latin typeface="Times New Roman" charset="0"/>
              </a:rPr>
              <a:t>ISR</a:t>
            </a:r>
            <a:r>
              <a:rPr lang="zh-CN" altLang="en-US">
                <a:latin typeface="Times New Roman" charset="0"/>
              </a:rPr>
              <a:t>的</a:t>
            </a:r>
            <a:r>
              <a:rPr lang="en-US" altLang="zh-CN">
                <a:latin typeface="Times New Roman" charset="0"/>
              </a:rPr>
              <a:t>Di</a:t>
            </a:r>
            <a:r>
              <a:rPr lang="zh-CN" altLang="en-US">
                <a:latin typeface="Times New Roman" charset="0"/>
              </a:rPr>
              <a:t>位置</a:t>
            </a:r>
            <a:r>
              <a:rPr lang="en-US" altLang="zh-CN">
                <a:latin typeface="Times New Roman" charset="0"/>
              </a:rPr>
              <a:t>0</a:t>
            </a:r>
          </a:p>
        </p:txBody>
      </p:sp>
    </p:spTree>
    <p:extLst>
      <p:ext uri="{BB962C8B-B14F-4D97-AF65-F5344CB8AC3E}">
        <p14:creationId xmlns:p14="http://schemas.microsoft.com/office/powerpoint/2010/main" val="4056108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15045"/>
                                        </p:tgtEl>
                                        <p:attrNameLst>
                                          <p:attrName>style.visibility</p:attrName>
                                        </p:attrNameLst>
                                      </p:cBhvr>
                                      <p:to>
                                        <p:strVal val="visible"/>
                                      </p:to>
                                    </p:set>
                                    <p:animEffect transition="in" filter="blinds(horizontal)">
                                      <p:cBhvr>
                                        <p:cTn id="7" dur="500"/>
                                        <p:tgtEl>
                                          <p:spTgt spid="215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5" grpId="0" animBg="1"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zh-CN" dirty="0" smtClean="0"/>
              <a:t>4</a:t>
            </a:r>
            <a:r>
              <a:rPr lang="zh-CN" altLang="en-US" dirty="0" smtClean="0"/>
              <a:t>）</a:t>
            </a:r>
            <a:r>
              <a:rPr lang="zh-CN" dirty="0" smtClean="0"/>
              <a:t>中断触发方式</a:t>
            </a:r>
          </a:p>
        </p:txBody>
      </p:sp>
      <p:sp>
        <p:nvSpPr>
          <p:cNvPr id="37891" name="Rectangle 3"/>
          <p:cNvSpPr>
            <a:spLocks noGrp="1" noChangeArrowheads="1"/>
          </p:cNvSpPr>
          <p:nvPr>
            <p:ph idx="1"/>
          </p:nvPr>
        </p:nvSpPr>
        <p:spPr>
          <a:xfrm>
            <a:off x="914400" y="1071546"/>
            <a:ext cx="7701880" cy="4611687"/>
          </a:xfrm>
          <a:noFill/>
        </p:spPr>
        <p:txBody>
          <a:bodyPr/>
          <a:lstStyle/>
          <a:p>
            <a:pPr eaLnBrk="1" hangingPunct="1">
              <a:lnSpc>
                <a:spcPct val="150000"/>
              </a:lnSpc>
            </a:pPr>
            <a:r>
              <a:rPr lang="zh-CN" b="1" dirty="0" smtClean="0">
                <a:solidFill>
                  <a:srgbClr val="FF0000"/>
                </a:solidFill>
                <a:latin typeface="Times New Roman" pitchFamily="18" charset="0"/>
              </a:rPr>
              <a:t>边沿触发方式</a:t>
            </a:r>
          </a:p>
          <a:p>
            <a:pPr lvl="1" eaLnBrk="1" hangingPunct="1">
              <a:lnSpc>
                <a:spcPct val="150000"/>
              </a:lnSpc>
            </a:pPr>
            <a:r>
              <a:rPr lang="zh-CN" altLang="zh-CN" b="1" dirty="0" smtClean="0">
                <a:latin typeface="Times New Roman" pitchFamily="18" charset="0"/>
              </a:rPr>
              <a:t>8259A</a:t>
            </a:r>
            <a:r>
              <a:rPr lang="zh-CN" b="1" dirty="0" smtClean="0">
                <a:latin typeface="Times New Roman" pitchFamily="18" charset="0"/>
              </a:rPr>
              <a:t>将中断请求输入端出现的上升沿作为中断请求信号</a:t>
            </a:r>
          </a:p>
          <a:p>
            <a:pPr eaLnBrk="1" hangingPunct="1">
              <a:lnSpc>
                <a:spcPct val="150000"/>
              </a:lnSpc>
            </a:pPr>
            <a:r>
              <a:rPr lang="zh-CN" b="1" dirty="0" smtClean="0">
                <a:solidFill>
                  <a:srgbClr val="FF0000"/>
                </a:solidFill>
                <a:latin typeface="Times New Roman" pitchFamily="18" charset="0"/>
              </a:rPr>
              <a:t>电平触发方式</a:t>
            </a:r>
          </a:p>
          <a:p>
            <a:pPr lvl="1" eaLnBrk="1" hangingPunct="1">
              <a:lnSpc>
                <a:spcPct val="150000"/>
              </a:lnSpc>
            </a:pPr>
            <a:r>
              <a:rPr lang="zh-CN" b="1" dirty="0" smtClean="0">
                <a:latin typeface="Times New Roman" pitchFamily="18" charset="0"/>
              </a:rPr>
              <a:t>中断请求端出现的高电平是有效的中断请求信号</a:t>
            </a:r>
          </a:p>
        </p:txBody>
      </p:sp>
      <p:grpSp>
        <p:nvGrpSpPr>
          <p:cNvPr id="37892" name="Group 4"/>
          <p:cNvGrpSpPr>
            <a:grpSpLocks/>
          </p:cNvGrpSpPr>
          <p:nvPr/>
        </p:nvGrpSpPr>
        <p:grpSpPr bwMode="auto">
          <a:xfrm>
            <a:off x="8727018" y="2214563"/>
            <a:ext cx="3268133" cy="2068512"/>
            <a:chOff x="0" y="0"/>
            <a:chExt cx="1544" cy="1303"/>
          </a:xfrm>
        </p:grpSpPr>
        <p:sp>
          <p:nvSpPr>
            <p:cNvPr id="37894" name="Line 5"/>
            <p:cNvSpPr>
              <a:spLocks noChangeShapeType="1"/>
            </p:cNvSpPr>
            <p:nvPr/>
          </p:nvSpPr>
          <p:spPr bwMode="auto">
            <a:xfrm>
              <a:off x="0" y="348"/>
              <a:ext cx="486" cy="0"/>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895" name="Line 6"/>
            <p:cNvSpPr>
              <a:spLocks noChangeShapeType="1"/>
            </p:cNvSpPr>
            <p:nvPr/>
          </p:nvSpPr>
          <p:spPr bwMode="auto">
            <a:xfrm>
              <a:off x="1058" y="333"/>
              <a:ext cx="486" cy="0"/>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896" name="Line 7"/>
            <p:cNvSpPr>
              <a:spLocks noChangeShapeType="1"/>
            </p:cNvSpPr>
            <p:nvPr/>
          </p:nvSpPr>
          <p:spPr bwMode="auto">
            <a:xfrm>
              <a:off x="485" y="0"/>
              <a:ext cx="0" cy="348"/>
            </a:xfrm>
            <a:prstGeom prst="line">
              <a:avLst/>
            </a:prstGeom>
            <a:noFill/>
            <a:ln w="28575">
              <a:solidFill>
                <a:srgbClr val="FF0000"/>
              </a:solidFill>
              <a:round/>
              <a:headEnd type="triangle" w="med" len="me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7897" name="Line 8"/>
            <p:cNvSpPr>
              <a:spLocks noChangeShapeType="1"/>
            </p:cNvSpPr>
            <p:nvPr/>
          </p:nvSpPr>
          <p:spPr bwMode="auto">
            <a:xfrm>
              <a:off x="1058" y="0"/>
              <a:ext cx="0" cy="348"/>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7898" name="Line 9"/>
            <p:cNvSpPr>
              <a:spLocks noChangeShapeType="1"/>
            </p:cNvSpPr>
            <p:nvPr/>
          </p:nvSpPr>
          <p:spPr bwMode="auto">
            <a:xfrm>
              <a:off x="485" y="0"/>
              <a:ext cx="578" cy="0"/>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899" name="Line 10"/>
            <p:cNvSpPr>
              <a:spLocks noChangeShapeType="1"/>
            </p:cNvSpPr>
            <p:nvPr/>
          </p:nvSpPr>
          <p:spPr bwMode="auto">
            <a:xfrm>
              <a:off x="0" y="1303"/>
              <a:ext cx="486" cy="0"/>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900" name="Line 11"/>
            <p:cNvSpPr>
              <a:spLocks noChangeShapeType="1"/>
            </p:cNvSpPr>
            <p:nvPr/>
          </p:nvSpPr>
          <p:spPr bwMode="auto">
            <a:xfrm>
              <a:off x="1058" y="1288"/>
              <a:ext cx="486" cy="0"/>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901" name="Line 12"/>
            <p:cNvSpPr>
              <a:spLocks noChangeShapeType="1"/>
            </p:cNvSpPr>
            <p:nvPr/>
          </p:nvSpPr>
          <p:spPr bwMode="auto">
            <a:xfrm>
              <a:off x="485" y="955"/>
              <a:ext cx="0" cy="348"/>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7902" name="Line 13"/>
            <p:cNvSpPr>
              <a:spLocks noChangeShapeType="1"/>
            </p:cNvSpPr>
            <p:nvPr/>
          </p:nvSpPr>
          <p:spPr bwMode="auto">
            <a:xfrm>
              <a:off x="1058" y="955"/>
              <a:ext cx="0" cy="348"/>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7903" name="Line 14"/>
            <p:cNvSpPr>
              <a:spLocks noChangeShapeType="1"/>
            </p:cNvSpPr>
            <p:nvPr/>
          </p:nvSpPr>
          <p:spPr bwMode="auto">
            <a:xfrm>
              <a:off x="485" y="955"/>
              <a:ext cx="578"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spTree>
    <p:extLst>
      <p:ext uri="{BB962C8B-B14F-4D97-AF65-F5344CB8AC3E}">
        <p14:creationId xmlns:p14="http://schemas.microsoft.com/office/powerpoint/2010/main" val="1602175306"/>
      </p:ext>
    </p:extLst>
  </p:cSld>
  <p:clrMapOvr>
    <a:masterClrMapping/>
  </p:clrMapOvr>
  <p:transition spd="slow">
    <p:random/>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r>
              <a:rPr lang="en-US" altLang="zh-CN" dirty="0" smtClean="0"/>
              <a:t>5</a:t>
            </a:r>
            <a:r>
              <a:rPr lang="zh-CN" altLang="en-US" dirty="0" smtClean="0"/>
              <a:t>）</a:t>
            </a:r>
            <a:r>
              <a:rPr lang="zh-CN" altLang="zh-CN" dirty="0" smtClean="0"/>
              <a:t>数据</a:t>
            </a:r>
            <a:r>
              <a:rPr lang="zh-CN" altLang="zh-CN" dirty="0"/>
              <a:t>线连接方式</a:t>
            </a:r>
            <a:endParaRPr lang="zh-CN" altLang="en-US" dirty="0"/>
          </a:p>
        </p:txBody>
      </p:sp>
      <p:sp>
        <p:nvSpPr>
          <p:cNvPr id="5" name="Rectangle 3"/>
          <p:cNvSpPr txBox="1">
            <a:spLocks noChangeArrowheads="1"/>
          </p:cNvSpPr>
          <p:nvPr/>
        </p:nvSpPr>
        <p:spPr>
          <a:xfrm>
            <a:off x="673101" y="1196976"/>
            <a:ext cx="10892366" cy="4464049"/>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30000"/>
              </a:lnSpc>
            </a:pPr>
            <a:r>
              <a:rPr lang="zh-CN" b="1" dirty="0" smtClean="0">
                <a:solidFill>
                  <a:srgbClr val="FF0000"/>
                </a:solidFill>
                <a:latin typeface="Times New Roman" pitchFamily="18" charset="0"/>
              </a:rPr>
              <a:t>缓冲方式（只在级联时使用）</a:t>
            </a:r>
          </a:p>
          <a:p>
            <a:pPr lvl="1">
              <a:lnSpc>
                <a:spcPct val="130000"/>
              </a:lnSpc>
            </a:pPr>
            <a:r>
              <a:rPr lang="zh-CN" b="1" dirty="0" smtClean="0">
                <a:latin typeface="Times New Roman" pitchFamily="18" charset="0"/>
              </a:rPr>
              <a:t>是指</a:t>
            </a:r>
            <a:r>
              <a:rPr lang="zh-CN" altLang="zh-CN" b="1" dirty="0" smtClean="0">
                <a:latin typeface="Times New Roman" pitchFamily="18" charset="0"/>
              </a:rPr>
              <a:t>8259A</a:t>
            </a:r>
            <a:r>
              <a:rPr lang="zh-CN" b="1" dirty="0" smtClean="0">
                <a:latin typeface="Times New Roman" pitchFamily="18" charset="0"/>
              </a:rPr>
              <a:t>与数据总线之间需加数据收发器（数据缓冲器）予以驱动</a:t>
            </a:r>
          </a:p>
          <a:p>
            <a:pPr lvl="1">
              <a:lnSpc>
                <a:spcPct val="130000"/>
              </a:lnSpc>
            </a:pPr>
            <a:r>
              <a:rPr lang="zh-CN" altLang="zh-CN" b="1" dirty="0" smtClean="0">
                <a:latin typeface="Times New Roman" pitchFamily="18" charset="0"/>
              </a:rPr>
              <a:t>8259A</a:t>
            </a:r>
            <a:r>
              <a:rPr lang="zh-CN" b="1" dirty="0" smtClean="0">
                <a:latin typeface="Times New Roman" pitchFamily="18" charset="0"/>
              </a:rPr>
              <a:t>把</a:t>
            </a:r>
            <a:r>
              <a:rPr lang="zh-CN" altLang="zh-CN" b="1" dirty="0" smtClean="0">
                <a:latin typeface="Times New Roman" pitchFamily="18" charset="0"/>
              </a:rPr>
              <a:t>SP*/EN*</a:t>
            </a:r>
            <a:r>
              <a:rPr lang="zh-CN" b="1" dirty="0" smtClean="0">
                <a:latin typeface="Times New Roman" pitchFamily="18" charset="0"/>
              </a:rPr>
              <a:t>引脚作为输出端，输出允许信号，用以锁存或开启缓冲器</a:t>
            </a:r>
          </a:p>
          <a:p>
            <a:pPr>
              <a:lnSpc>
                <a:spcPct val="130000"/>
              </a:lnSpc>
            </a:pPr>
            <a:r>
              <a:rPr lang="zh-CN" b="1" dirty="0" smtClean="0">
                <a:solidFill>
                  <a:srgbClr val="FF0000"/>
                </a:solidFill>
                <a:latin typeface="Times New Roman" pitchFamily="18" charset="0"/>
              </a:rPr>
              <a:t>非缓冲方式</a:t>
            </a:r>
          </a:p>
          <a:p>
            <a:pPr lvl="1">
              <a:lnSpc>
                <a:spcPct val="130000"/>
              </a:lnSpc>
            </a:pPr>
            <a:r>
              <a:rPr lang="zh-CN" altLang="zh-CN" b="1" dirty="0" smtClean="0">
                <a:latin typeface="Times New Roman" pitchFamily="18" charset="0"/>
              </a:rPr>
              <a:t>SP*/EN*</a:t>
            </a:r>
            <a:r>
              <a:rPr lang="zh-CN" b="1" dirty="0" smtClean="0">
                <a:latin typeface="Times New Roman" pitchFamily="18" charset="0"/>
              </a:rPr>
              <a:t>引脚为输入端</a:t>
            </a:r>
          </a:p>
          <a:p>
            <a:pPr lvl="1">
              <a:lnSpc>
                <a:spcPct val="130000"/>
              </a:lnSpc>
            </a:pPr>
            <a:r>
              <a:rPr lang="zh-CN" b="1" dirty="0" smtClean="0">
                <a:latin typeface="Times New Roman" pitchFamily="18" charset="0"/>
              </a:rPr>
              <a:t>若</a:t>
            </a:r>
            <a:r>
              <a:rPr lang="zh-CN" altLang="zh-CN" b="1" dirty="0" smtClean="0">
                <a:latin typeface="Times New Roman" pitchFamily="18" charset="0"/>
              </a:rPr>
              <a:t>8259A</a:t>
            </a:r>
            <a:r>
              <a:rPr lang="zh-CN" b="1" dirty="0" smtClean="0">
                <a:latin typeface="Times New Roman" pitchFamily="18" charset="0"/>
              </a:rPr>
              <a:t>级连，由其确定是主片或从片 </a:t>
            </a:r>
          </a:p>
        </p:txBody>
      </p:sp>
    </p:spTree>
    <p:extLst>
      <p:ext uri="{BB962C8B-B14F-4D97-AF65-F5344CB8AC3E}">
        <p14:creationId xmlns:p14="http://schemas.microsoft.com/office/powerpoint/2010/main" val="176138938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r>
              <a:rPr lang="en-US" altLang="zh-CN" sz="4000"/>
              <a:t>3. </a:t>
            </a:r>
            <a:r>
              <a:rPr lang="zh-CN" altLang="en-US" sz="4000"/>
              <a:t>中断级连</a:t>
            </a:r>
          </a:p>
        </p:txBody>
      </p:sp>
      <p:pic>
        <p:nvPicPr>
          <p:cNvPr id="209923" name="Picture 3" descr="54">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0769600" y="6289675"/>
            <a:ext cx="11176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209924" name="Picture 4" descr="55">
            <a:hlinkClick r:id="" action="ppaction://hlinkshowjump?jump=previous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550400" y="6248400"/>
            <a:ext cx="1168400" cy="438150"/>
          </a:xfrm>
          <a:prstGeom prst="rect">
            <a:avLst/>
          </a:prstGeom>
          <a:noFill/>
          <a:extLst>
            <a:ext uri="{909E8E84-426E-40DD-AFC4-6F175D3DCCD1}">
              <a14:hiddenFill xmlns:a14="http://schemas.microsoft.com/office/drawing/2010/main">
                <a:solidFill>
                  <a:srgbClr val="FFFFFF"/>
                </a:solidFill>
              </a14:hiddenFill>
            </a:ext>
          </a:extLst>
        </p:spPr>
      </p:pic>
      <p:sp>
        <p:nvSpPr>
          <p:cNvPr id="209925" name="Rectangle 5"/>
          <p:cNvSpPr>
            <a:spLocks noGrp="1" noChangeArrowheads="1"/>
          </p:cNvSpPr>
          <p:nvPr>
            <p:ph type="body" idx="1"/>
          </p:nvPr>
        </p:nvSpPr>
        <p:spPr>
          <a:xfrm>
            <a:off x="673100" y="1609725"/>
            <a:ext cx="10905067" cy="4533900"/>
          </a:xfrm>
          <a:solidFill>
            <a:schemeClr val="bg1"/>
          </a:solidFill>
          <a:ln/>
          <a:extLst>
            <a:ext uri="{91240B29-F687-4F45-9708-019B960494DF}">
              <a14:hiddenLine xmlns:a14="http://schemas.microsoft.com/office/drawing/2010/main" w="76200" cmpd="tri">
                <a:solidFill>
                  <a:srgbClr val="0066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r>
              <a:rPr lang="zh-CN" altLang="en-US" sz="2800" dirty="0">
                <a:latin typeface="Times New Roman" charset="0"/>
              </a:rPr>
              <a:t>一个系统中，</a:t>
            </a:r>
            <a:r>
              <a:rPr lang="en-US" altLang="zh-CN" sz="2800" dirty="0">
                <a:latin typeface="Times New Roman" charset="0"/>
              </a:rPr>
              <a:t>8259A</a:t>
            </a:r>
            <a:r>
              <a:rPr lang="zh-CN" altLang="en-US" sz="2800" dirty="0">
                <a:latin typeface="Times New Roman" charset="0"/>
              </a:rPr>
              <a:t>可以级连，有一个主</a:t>
            </a:r>
            <a:r>
              <a:rPr lang="en-US" altLang="zh-CN" sz="2800" dirty="0">
                <a:latin typeface="Times New Roman" charset="0"/>
              </a:rPr>
              <a:t>8259A</a:t>
            </a:r>
            <a:r>
              <a:rPr lang="zh-CN" altLang="en-US" sz="2800" dirty="0">
                <a:latin typeface="Times New Roman" charset="0"/>
              </a:rPr>
              <a:t>，若干个（最多</a:t>
            </a:r>
            <a:r>
              <a:rPr lang="en-US" altLang="zh-CN" sz="2800" dirty="0">
                <a:latin typeface="Times New Roman" charset="0"/>
              </a:rPr>
              <a:t>8</a:t>
            </a:r>
            <a:r>
              <a:rPr lang="zh-CN" altLang="en-US" sz="2800" dirty="0">
                <a:latin typeface="Times New Roman" charset="0"/>
              </a:rPr>
              <a:t>个）从</a:t>
            </a:r>
            <a:r>
              <a:rPr lang="en-US" altLang="zh-CN" sz="2800" dirty="0">
                <a:latin typeface="Times New Roman" charset="0"/>
              </a:rPr>
              <a:t>8259A</a:t>
            </a:r>
          </a:p>
          <a:p>
            <a:r>
              <a:rPr lang="zh-CN" altLang="en-US" sz="2800" dirty="0">
                <a:latin typeface="Times New Roman" charset="0"/>
              </a:rPr>
              <a:t>级连时，主</a:t>
            </a:r>
            <a:r>
              <a:rPr lang="en-US" altLang="zh-CN" sz="2800" dirty="0">
                <a:latin typeface="Times New Roman" charset="0"/>
              </a:rPr>
              <a:t>8259A</a:t>
            </a:r>
            <a:r>
              <a:rPr lang="zh-CN" altLang="en-US" sz="2800" dirty="0">
                <a:latin typeface="Times New Roman" charset="0"/>
              </a:rPr>
              <a:t>的三条级连线</a:t>
            </a:r>
            <a:r>
              <a:rPr lang="en-US" altLang="zh-CN" sz="2800" dirty="0">
                <a:latin typeface="Times New Roman" charset="0"/>
              </a:rPr>
              <a:t>CAS0</a:t>
            </a:r>
            <a:r>
              <a:rPr lang="zh-CN" altLang="en-US" sz="2800" dirty="0">
                <a:latin typeface="Times New Roman" charset="0"/>
              </a:rPr>
              <a:t>～</a:t>
            </a:r>
            <a:r>
              <a:rPr lang="en-US" altLang="zh-CN" sz="2800" dirty="0">
                <a:latin typeface="Times New Roman" charset="0"/>
              </a:rPr>
              <a:t>CAS2</a:t>
            </a:r>
            <a:r>
              <a:rPr lang="zh-CN" altLang="en-US" sz="2800" dirty="0">
                <a:latin typeface="Times New Roman" charset="0"/>
              </a:rPr>
              <a:t>作为输出线，连至每个从</a:t>
            </a:r>
            <a:r>
              <a:rPr lang="en-US" altLang="zh-CN" sz="2800" dirty="0">
                <a:latin typeface="Times New Roman" charset="0"/>
              </a:rPr>
              <a:t>8259A</a:t>
            </a:r>
            <a:r>
              <a:rPr lang="zh-CN" altLang="en-US" sz="2800" dirty="0">
                <a:latin typeface="Times New Roman" charset="0"/>
              </a:rPr>
              <a:t>的</a:t>
            </a:r>
            <a:r>
              <a:rPr lang="en-US" altLang="zh-CN" sz="2800" dirty="0">
                <a:latin typeface="Times New Roman" charset="0"/>
              </a:rPr>
              <a:t>CAS0</a:t>
            </a:r>
            <a:r>
              <a:rPr lang="zh-CN" altLang="en-US" sz="2800" dirty="0">
                <a:latin typeface="Times New Roman" charset="0"/>
              </a:rPr>
              <a:t>～</a:t>
            </a:r>
            <a:r>
              <a:rPr lang="en-US" altLang="zh-CN" sz="2800" dirty="0">
                <a:latin typeface="Times New Roman" charset="0"/>
              </a:rPr>
              <a:t>CAS2</a:t>
            </a:r>
          </a:p>
          <a:p>
            <a:r>
              <a:rPr lang="zh-CN" altLang="en-US" sz="2800" dirty="0">
                <a:latin typeface="Times New Roman" charset="0"/>
              </a:rPr>
              <a:t>每个从</a:t>
            </a:r>
            <a:r>
              <a:rPr lang="en-US" altLang="zh-CN" sz="2800" dirty="0">
                <a:latin typeface="Times New Roman" charset="0"/>
              </a:rPr>
              <a:t>8259A</a:t>
            </a:r>
            <a:r>
              <a:rPr lang="zh-CN" altLang="en-US" sz="2800" dirty="0">
                <a:latin typeface="Times New Roman" charset="0"/>
              </a:rPr>
              <a:t>的中断请求信号</a:t>
            </a:r>
            <a:r>
              <a:rPr lang="en-US" altLang="zh-CN" sz="2800" dirty="0">
                <a:latin typeface="Times New Roman" charset="0"/>
              </a:rPr>
              <a:t>INT</a:t>
            </a:r>
            <a:r>
              <a:rPr lang="zh-CN" altLang="en-US" sz="2800" dirty="0">
                <a:latin typeface="Times New Roman" charset="0"/>
              </a:rPr>
              <a:t>，连至主</a:t>
            </a:r>
            <a:r>
              <a:rPr lang="en-US" altLang="zh-CN" sz="2800" dirty="0">
                <a:latin typeface="Times New Roman" charset="0"/>
              </a:rPr>
              <a:t>8259A</a:t>
            </a:r>
            <a:r>
              <a:rPr lang="zh-CN" altLang="en-US" sz="2800" dirty="0">
                <a:latin typeface="Times New Roman" charset="0"/>
              </a:rPr>
              <a:t>的一个中断请求输入端</a:t>
            </a:r>
            <a:r>
              <a:rPr lang="en-US" altLang="zh-CN" sz="2800" dirty="0">
                <a:latin typeface="Times New Roman" charset="0"/>
              </a:rPr>
              <a:t>IR</a:t>
            </a:r>
          </a:p>
          <a:p>
            <a:r>
              <a:rPr lang="zh-CN" altLang="en-US" sz="2800" dirty="0">
                <a:latin typeface="Times New Roman" charset="0"/>
              </a:rPr>
              <a:t>主</a:t>
            </a:r>
            <a:r>
              <a:rPr lang="en-US" altLang="zh-CN" sz="2800" dirty="0">
                <a:latin typeface="Times New Roman" charset="0"/>
              </a:rPr>
              <a:t>8259A</a:t>
            </a:r>
            <a:r>
              <a:rPr lang="zh-CN" altLang="en-US" sz="2800" dirty="0">
                <a:latin typeface="Times New Roman" charset="0"/>
              </a:rPr>
              <a:t>的</a:t>
            </a:r>
            <a:r>
              <a:rPr lang="en-US" altLang="zh-CN" sz="2800" dirty="0">
                <a:latin typeface="Times New Roman" charset="0"/>
              </a:rPr>
              <a:t>INT</a:t>
            </a:r>
            <a:r>
              <a:rPr lang="zh-CN" altLang="en-US" sz="2800" dirty="0">
                <a:latin typeface="Times New Roman" charset="0"/>
              </a:rPr>
              <a:t>线连至</a:t>
            </a:r>
            <a:r>
              <a:rPr lang="en-US" altLang="zh-CN" sz="2800" dirty="0">
                <a:latin typeface="Times New Roman" charset="0"/>
              </a:rPr>
              <a:t>CPU</a:t>
            </a:r>
            <a:r>
              <a:rPr lang="zh-CN" altLang="en-US" sz="2800" dirty="0">
                <a:latin typeface="Times New Roman" charset="0"/>
              </a:rPr>
              <a:t>的中断请求输入端</a:t>
            </a:r>
          </a:p>
          <a:p>
            <a:r>
              <a:rPr lang="en-US" altLang="zh-CN" sz="2800" dirty="0">
                <a:latin typeface="Times New Roman" charset="0"/>
              </a:rPr>
              <a:t>SP*/EN*</a:t>
            </a:r>
            <a:r>
              <a:rPr lang="zh-CN" altLang="en-US" sz="2800" dirty="0">
                <a:latin typeface="Times New Roman" charset="0"/>
              </a:rPr>
              <a:t>在非缓冲方式下，规定该</a:t>
            </a:r>
            <a:r>
              <a:rPr lang="en-US" altLang="zh-CN" sz="2800" dirty="0">
                <a:latin typeface="Times New Roman" charset="0"/>
              </a:rPr>
              <a:t>8259A</a:t>
            </a:r>
            <a:r>
              <a:rPr lang="zh-CN" altLang="en-US" sz="2800" dirty="0">
                <a:latin typeface="Times New Roman" charset="0"/>
              </a:rPr>
              <a:t>是主片（</a:t>
            </a:r>
            <a:r>
              <a:rPr lang="en-US" altLang="zh-CN" sz="2800" dirty="0">
                <a:latin typeface="Times New Roman" charset="0"/>
              </a:rPr>
              <a:t>SP*</a:t>
            </a:r>
            <a:r>
              <a:rPr lang="zh-CN" altLang="en-US" sz="2800" dirty="0">
                <a:latin typeface="Times New Roman" charset="0"/>
              </a:rPr>
              <a:t>＝</a:t>
            </a:r>
            <a:r>
              <a:rPr lang="en-US" altLang="zh-CN" sz="2800" dirty="0">
                <a:latin typeface="Times New Roman" charset="0"/>
              </a:rPr>
              <a:t>1</a:t>
            </a:r>
            <a:r>
              <a:rPr lang="zh-CN" altLang="en-US" sz="2800" dirty="0">
                <a:latin typeface="Times New Roman" charset="0"/>
              </a:rPr>
              <a:t>）还是从片（</a:t>
            </a:r>
            <a:r>
              <a:rPr lang="en-US" altLang="zh-CN" sz="2800" dirty="0">
                <a:latin typeface="Times New Roman" charset="0"/>
              </a:rPr>
              <a:t>SP*</a:t>
            </a:r>
            <a:r>
              <a:rPr lang="zh-CN" altLang="en-US" sz="2800" dirty="0">
                <a:latin typeface="Times New Roman" charset="0"/>
              </a:rPr>
              <a:t>＝</a:t>
            </a:r>
            <a:r>
              <a:rPr lang="en-US" altLang="zh-CN" sz="2800" dirty="0">
                <a:latin typeface="Times New Roman" charset="0"/>
              </a:rPr>
              <a:t>0</a:t>
            </a:r>
            <a:r>
              <a:rPr lang="zh-CN" altLang="en-US" sz="2800" dirty="0">
                <a:latin typeface="Times New Roman" charset="0"/>
              </a:rPr>
              <a:t>）</a:t>
            </a:r>
          </a:p>
        </p:txBody>
      </p:sp>
      <p:sp>
        <p:nvSpPr>
          <p:cNvPr id="209926" name="AutoShape 6" descr="074">
            <a:hlinkClick r:id="rId4" action="ppaction://hlinksldjump"/>
          </p:cNvPr>
          <p:cNvSpPr>
            <a:spLocks noChangeArrowheads="1"/>
          </p:cNvSpPr>
          <p:nvPr/>
        </p:nvSpPr>
        <p:spPr bwMode="auto">
          <a:xfrm>
            <a:off x="10092267" y="739775"/>
            <a:ext cx="1265767" cy="395288"/>
          </a:xfrm>
          <a:prstGeom prst="roundRect">
            <a:avLst>
              <a:gd name="adj" fmla="val 16667"/>
            </a:avLst>
          </a:prstGeom>
          <a:blipFill dpi="0" rotWithShape="0">
            <a:blip r:embed="rId5" cstate="print"/>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80000"/>
              </a:lnSpc>
              <a:spcBef>
                <a:spcPct val="0"/>
              </a:spcBef>
              <a:buClrTx/>
              <a:buSzTx/>
              <a:buFontTx/>
              <a:buNone/>
            </a:pPr>
            <a:r>
              <a:rPr lang="zh-CN" altLang="en-US" sz="2000" dirty="0">
                <a:solidFill>
                  <a:srgbClr val="A50021"/>
                </a:solidFill>
                <a:latin typeface="Tahoma" pitchFamily="34" charset="0"/>
                <a:hlinkClick r:id="rId6" action="ppaction://hlinksldjump"/>
              </a:rPr>
              <a:t>动画</a:t>
            </a:r>
            <a:endParaRPr lang="zh-CN" altLang="en-US" sz="2000" dirty="0">
              <a:solidFill>
                <a:srgbClr val="A50021"/>
              </a:solidFill>
              <a:latin typeface="Tahoma" pitchFamily="34" charset="0"/>
            </a:endParaRPr>
          </a:p>
        </p:txBody>
      </p:sp>
      <p:sp>
        <p:nvSpPr>
          <p:cNvPr id="209927" name="AutoShape 7" descr="074">
            <a:hlinkClick r:id="rId7" action="ppaction://hlinksldjump"/>
          </p:cNvPr>
          <p:cNvSpPr>
            <a:spLocks noChangeArrowheads="1"/>
          </p:cNvSpPr>
          <p:nvPr/>
        </p:nvSpPr>
        <p:spPr bwMode="auto">
          <a:xfrm>
            <a:off x="8424334" y="739775"/>
            <a:ext cx="1265767" cy="395288"/>
          </a:xfrm>
          <a:prstGeom prst="roundRect">
            <a:avLst>
              <a:gd name="adj" fmla="val 16667"/>
            </a:avLst>
          </a:prstGeom>
          <a:blipFill dpi="0" rotWithShape="0">
            <a:blip r:embed="rId5" cstate="print"/>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80000"/>
              </a:lnSpc>
              <a:spcBef>
                <a:spcPct val="0"/>
              </a:spcBef>
              <a:buClrTx/>
              <a:buSzTx/>
              <a:buFontTx/>
              <a:buNone/>
            </a:pPr>
            <a:r>
              <a:rPr lang="zh-CN" altLang="en-US" sz="2000" dirty="0">
                <a:solidFill>
                  <a:srgbClr val="A50021"/>
                </a:solidFill>
                <a:latin typeface="Tahoma" pitchFamily="34" charset="0"/>
                <a:hlinkClick r:id="rId8" action="ppaction://hlinksldjump"/>
              </a:rPr>
              <a:t>示例</a:t>
            </a:r>
            <a:endParaRPr lang="zh-CN" altLang="en-US" sz="2000" dirty="0">
              <a:solidFill>
                <a:srgbClr val="A50021"/>
              </a:solidFill>
              <a:latin typeface="Tahoma" pitchFamily="34" charset="0"/>
            </a:endParaRPr>
          </a:p>
        </p:txBody>
      </p:sp>
    </p:spTree>
    <p:extLst>
      <p:ext uri="{BB962C8B-B14F-4D97-AF65-F5344CB8AC3E}">
        <p14:creationId xmlns:p14="http://schemas.microsoft.com/office/powerpoint/2010/main" val="28886881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09925"/>
                                        </p:tgtEl>
                                        <p:attrNameLst>
                                          <p:attrName>style.visibility</p:attrName>
                                        </p:attrNameLst>
                                      </p:cBhvr>
                                      <p:to>
                                        <p:strVal val="visible"/>
                                      </p:to>
                                    </p:set>
                                    <p:animEffect transition="in" filter="blinds(horizontal)">
                                      <p:cBhvr>
                                        <p:cTn id="7" dur="500"/>
                                        <p:tgtEl>
                                          <p:spTgt spid="209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5"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p:txBody>
          <a:bodyPr/>
          <a:lstStyle/>
          <a:p>
            <a:r>
              <a:rPr lang="en-US" altLang="zh-CN"/>
              <a:t>7.1.2 I/O</a:t>
            </a:r>
            <a:r>
              <a:rPr lang="zh-CN" altLang="en-US"/>
              <a:t>端口的编址</a:t>
            </a:r>
          </a:p>
        </p:txBody>
      </p:sp>
      <p:sp>
        <p:nvSpPr>
          <p:cNvPr id="3" name="矩形 2"/>
          <p:cNvSpPr/>
          <p:nvPr/>
        </p:nvSpPr>
        <p:spPr>
          <a:xfrm>
            <a:off x="1481931" y="1700808"/>
            <a:ext cx="1800200" cy="4248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solidFill>
                  <a:schemeClr val="tx1"/>
                </a:solidFill>
                <a:latin typeface="微软雅黑" pitchFamily="34" charset="-122"/>
                <a:ea typeface="微软雅黑" pitchFamily="34" charset="-122"/>
              </a:rPr>
              <a:t>CPU</a:t>
            </a:r>
            <a:endParaRPr lang="zh-CN" altLang="en-US" sz="3600" b="1" dirty="0">
              <a:solidFill>
                <a:schemeClr val="tx1"/>
              </a:solidFill>
              <a:latin typeface="微软雅黑" pitchFamily="34" charset="-122"/>
              <a:ea typeface="微软雅黑" pitchFamily="34" charset="-122"/>
            </a:endParaRPr>
          </a:p>
        </p:txBody>
      </p:sp>
      <p:sp>
        <p:nvSpPr>
          <p:cNvPr id="8" name="矩形 7"/>
          <p:cNvSpPr/>
          <p:nvPr/>
        </p:nvSpPr>
        <p:spPr>
          <a:xfrm>
            <a:off x="9192344" y="1700808"/>
            <a:ext cx="1800200" cy="4248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solidFill>
                  <a:schemeClr val="tx1"/>
                </a:solidFill>
                <a:latin typeface="微软雅黑" pitchFamily="34" charset="-122"/>
                <a:ea typeface="微软雅黑" pitchFamily="34" charset="-122"/>
              </a:rPr>
              <a:t>外设</a:t>
            </a:r>
          </a:p>
        </p:txBody>
      </p:sp>
      <p:grpSp>
        <p:nvGrpSpPr>
          <p:cNvPr id="11" name="组合 10"/>
          <p:cNvGrpSpPr/>
          <p:nvPr/>
        </p:nvGrpSpPr>
        <p:grpSpPr>
          <a:xfrm>
            <a:off x="5348789" y="1116033"/>
            <a:ext cx="1800200" cy="4833247"/>
            <a:chOff x="5348789" y="1116033"/>
            <a:chExt cx="1800200" cy="4833247"/>
          </a:xfrm>
        </p:grpSpPr>
        <p:sp>
          <p:nvSpPr>
            <p:cNvPr id="7" name="矩形 6"/>
            <p:cNvSpPr/>
            <p:nvPr/>
          </p:nvSpPr>
          <p:spPr>
            <a:xfrm>
              <a:off x="5348789" y="1700808"/>
              <a:ext cx="1800200" cy="4248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dirty="0">
                <a:solidFill>
                  <a:schemeClr val="tx1"/>
                </a:solidFill>
                <a:latin typeface="微软雅黑" pitchFamily="34" charset="-122"/>
                <a:ea typeface="微软雅黑" pitchFamily="34" charset="-122"/>
              </a:endParaRPr>
            </a:p>
          </p:txBody>
        </p:sp>
        <p:sp>
          <p:nvSpPr>
            <p:cNvPr id="4" name="TextBox 3"/>
            <p:cNvSpPr txBox="1"/>
            <p:nvPr/>
          </p:nvSpPr>
          <p:spPr>
            <a:xfrm>
              <a:off x="5348789" y="1116033"/>
              <a:ext cx="1800200" cy="584775"/>
            </a:xfrm>
            <a:prstGeom prst="rect">
              <a:avLst/>
            </a:prstGeom>
            <a:noFill/>
          </p:spPr>
          <p:txBody>
            <a:bodyPr wrap="square" rtlCol="0">
              <a:spAutoFit/>
            </a:bodyPr>
            <a:lstStyle/>
            <a:p>
              <a:r>
                <a:rPr lang="en-US" altLang="zh-CN" sz="3200" b="1" dirty="0" smtClean="0">
                  <a:latin typeface="微软雅黑" pitchFamily="34" charset="-122"/>
                  <a:ea typeface="微软雅黑" pitchFamily="34" charset="-122"/>
                </a:rPr>
                <a:t>I/O</a:t>
              </a:r>
              <a:r>
                <a:rPr lang="zh-CN" altLang="en-US" sz="3200" b="1" dirty="0" smtClean="0">
                  <a:latin typeface="微软雅黑" pitchFamily="34" charset="-122"/>
                  <a:ea typeface="微软雅黑" pitchFamily="34" charset="-122"/>
                </a:rPr>
                <a:t>接口</a:t>
              </a:r>
              <a:endParaRPr lang="zh-CN" altLang="en-US" sz="3200" b="1" dirty="0">
                <a:latin typeface="微软雅黑" pitchFamily="34" charset="-122"/>
                <a:ea typeface="微软雅黑" pitchFamily="34" charset="-122"/>
              </a:endParaRPr>
            </a:p>
          </p:txBody>
        </p:sp>
        <p:cxnSp>
          <p:nvCxnSpPr>
            <p:cNvPr id="10" name="直接连接符 9"/>
            <p:cNvCxnSpPr/>
            <p:nvPr/>
          </p:nvCxnSpPr>
          <p:spPr>
            <a:xfrm>
              <a:off x="5348789" y="3068960"/>
              <a:ext cx="1800200" cy="0"/>
            </a:xfrm>
            <a:prstGeom prst="line">
              <a:avLst/>
            </a:prstGeom>
            <a:ln w="38100">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48789" y="4581128"/>
              <a:ext cx="1800200" cy="0"/>
            </a:xfrm>
            <a:prstGeom prst="line">
              <a:avLst/>
            </a:prstGeom>
            <a:ln w="38100">
              <a:solidFill>
                <a:srgbClr val="FF3300"/>
              </a:solidFill>
            </a:ln>
          </p:spPr>
          <p:style>
            <a:lnRef idx="1">
              <a:schemeClr val="accent1"/>
            </a:lnRef>
            <a:fillRef idx="0">
              <a:schemeClr val="accent1"/>
            </a:fillRef>
            <a:effectRef idx="0">
              <a:schemeClr val="accent1"/>
            </a:effectRef>
            <a:fontRef idx="minor">
              <a:schemeClr val="tx1"/>
            </a:fontRef>
          </p:style>
        </p:cxnSp>
      </p:grpSp>
      <p:sp>
        <p:nvSpPr>
          <p:cNvPr id="19" name="右箭头 18"/>
          <p:cNvSpPr/>
          <p:nvPr/>
        </p:nvSpPr>
        <p:spPr>
          <a:xfrm rot="10800000">
            <a:off x="3380757" y="2201675"/>
            <a:ext cx="792088" cy="43204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肘形连接符 20"/>
          <p:cNvCxnSpPr/>
          <p:nvPr/>
        </p:nvCxnSpPr>
        <p:spPr>
          <a:xfrm rot="16200000" flipV="1">
            <a:off x="4052923" y="2684828"/>
            <a:ext cx="1415789" cy="1175944"/>
          </a:xfrm>
          <a:prstGeom prst="bentConnector3">
            <a:avLst>
              <a:gd name="adj1" fmla="val 512"/>
            </a:avLst>
          </a:prstGeom>
          <a:ln w="57150">
            <a:solidFill>
              <a:srgbClr val="FF33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3380756" y="4653136"/>
            <a:ext cx="5751023" cy="864096"/>
            <a:chOff x="3380756" y="4653136"/>
            <a:chExt cx="5751023" cy="864096"/>
          </a:xfrm>
        </p:grpSpPr>
        <p:grpSp>
          <p:nvGrpSpPr>
            <p:cNvPr id="24" name="组合 23"/>
            <p:cNvGrpSpPr/>
            <p:nvPr/>
          </p:nvGrpSpPr>
          <p:grpSpPr>
            <a:xfrm>
              <a:off x="3380756" y="4653136"/>
              <a:ext cx="1968033" cy="864096"/>
              <a:chOff x="3380756" y="4653136"/>
              <a:chExt cx="1968033" cy="864096"/>
            </a:xfrm>
          </p:grpSpPr>
          <p:sp>
            <p:nvSpPr>
              <p:cNvPr id="15" name="TextBox 14"/>
              <p:cNvSpPr txBox="1"/>
              <p:nvPr/>
            </p:nvSpPr>
            <p:spPr>
              <a:xfrm>
                <a:off x="3459412" y="4653136"/>
                <a:ext cx="1656184" cy="523220"/>
              </a:xfrm>
              <a:prstGeom prst="rect">
                <a:avLst/>
              </a:prstGeom>
              <a:noFill/>
            </p:spPr>
            <p:txBody>
              <a:bodyPr wrap="square" rtlCol="0">
                <a:spAutoFit/>
              </a:bodyPr>
              <a:lstStyle/>
              <a:p>
                <a:r>
                  <a:rPr lang="zh-CN" altLang="en-US" sz="2800" b="1" dirty="0" smtClean="0">
                    <a:latin typeface="微软雅黑" pitchFamily="34" charset="-122"/>
                    <a:ea typeface="微软雅黑" pitchFamily="34" charset="-122"/>
                  </a:rPr>
                  <a:t>控制</a:t>
                </a:r>
                <a:r>
                  <a:rPr lang="zh-CN" altLang="en-US" sz="2800" b="1" dirty="0">
                    <a:latin typeface="微软雅黑" pitchFamily="34" charset="-122"/>
                    <a:ea typeface="微软雅黑" pitchFamily="34" charset="-122"/>
                  </a:rPr>
                  <a:t>命令</a:t>
                </a:r>
              </a:p>
            </p:txBody>
          </p:sp>
          <p:sp>
            <p:nvSpPr>
              <p:cNvPr id="23" name="右箭头 22"/>
              <p:cNvSpPr/>
              <p:nvPr/>
            </p:nvSpPr>
            <p:spPr>
              <a:xfrm>
                <a:off x="3380756" y="5085184"/>
                <a:ext cx="1968033" cy="432048"/>
              </a:xfrm>
              <a:prstGeom prst="rightArrow">
                <a:avLst/>
              </a:prstGeom>
              <a:solidFill>
                <a:srgbClr val="FF33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右箭头 26"/>
            <p:cNvSpPr/>
            <p:nvPr/>
          </p:nvSpPr>
          <p:spPr>
            <a:xfrm>
              <a:off x="7163746" y="5085184"/>
              <a:ext cx="1968033" cy="432048"/>
            </a:xfrm>
            <a:prstGeom prst="rightArrow">
              <a:avLst/>
            </a:prstGeom>
            <a:solidFill>
              <a:srgbClr val="FF33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7125949" y="3446213"/>
            <a:ext cx="2043355" cy="547590"/>
            <a:chOff x="7148988" y="3457474"/>
            <a:chExt cx="2043355" cy="547590"/>
          </a:xfrm>
        </p:grpSpPr>
        <p:cxnSp>
          <p:nvCxnSpPr>
            <p:cNvPr id="29" name="直接箭头连接符 28"/>
            <p:cNvCxnSpPr/>
            <p:nvPr/>
          </p:nvCxnSpPr>
          <p:spPr>
            <a:xfrm flipH="1">
              <a:off x="7148988" y="4005064"/>
              <a:ext cx="2043355"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512273" y="3457474"/>
              <a:ext cx="1656184" cy="523220"/>
            </a:xfrm>
            <a:prstGeom prst="rect">
              <a:avLst/>
            </a:prstGeom>
            <a:noFill/>
          </p:spPr>
          <p:txBody>
            <a:bodyPr wrap="square" rtlCol="0">
              <a:spAutoFit/>
            </a:bodyPr>
            <a:lstStyle/>
            <a:p>
              <a:r>
                <a:rPr lang="zh-CN" altLang="en-US" sz="2800" b="1" dirty="0" smtClean="0">
                  <a:latin typeface="微软雅黑" pitchFamily="34" charset="-122"/>
                  <a:ea typeface="微软雅黑" pitchFamily="34" charset="-122"/>
                </a:rPr>
                <a:t>外设状态</a:t>
              </a:r>
              <a:endParaRPr lang="zh-CN" altLang="en-US" sz="2800" b="1" dirty="0">
                <a:latin typeface="微软雅黑" pitchFamily="34" charset="-122"/>
                <a:ea typeface="微软雅黑" pitchFamily="34" charset="-122"/>
              </a:endParaRPr>
            </a:p>
          </p:txBody>
        </p:sp>
      </p:grpSp>
      <p:sp>
        <p:nvSpPr>
          <p:cNvPr id="25" name="左右箭头 24"/>
          <p:cNvSpPr/>
          <p:nvPr/>
        </p:nvSpPr>
        <p:spPr>
          <a:xfrm>
            <a:off x="3387285" y="2194870"/>
            <a:ext cx="1968033" cy="43885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左右箭头 25"/>
          <p:cNvSpPr/>
          <p:nvPr/>
        </p:nvSpPr>
        <p:spPr>
          <a:xfrm>
            <a:off x="7222463" y="2201675"/>
            <a:ext cx="1890956" cy="432049"/>
          </a:xfrm>
          <a:prstGeom prst="leftRightArrow">
            <a:avLst/>
          </a:prstGeom>
          <a:solidFill>
            <a:srgbClr val="FF33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9667740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19" grpId="0" animBg="1"/>
      <p:bldP spid="25" grpId="0" animBg="1"/>
      <p:bldP spid="26" grpId="0" animBg="1"/>
    </p:bld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42690" name="Group 2"/>
          <p:cNvGrpSpPr>
            <a:grpSpLocks/>
          </p:cNvGrpSpPr>
          <p:nvPr/>
        </p:nvGrpSpPr>
        <p:grpSpPr bwMode="auto">
          <a:xfrm>
            <a:off x="292100" y="142875"/>
            <a:ext cx="10058400" cy="6400800"/>
            <a:chOff x="138" y="90"/>
            <a:chExt cx="4752" cy="4032"/>
          </a:xfrm>
        </p:grpSpPr>
        <p:sp>
          <p:nvSpPr>
            <p:cNvPr id="242691" name="Rectangle 3"/>
            <p:cNvSpPr>
              <a:spLocks noChangeArrowheads="1"/>
            </p:cNvSpPr>
            <p:nvPr/>
          </p:nvSpPr>
          <p:spPr bwMode="auto">
            <a:xfrm>
              <a:off x="3306" y="234"/>
              <a:ext cx="1152" cy="1824"/>
            </a:xfrm>
            <a:prstGeom prst="rect">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spcBef>
                  <a:spcPct val="0"/>
                </a:spcBef>
                <a:buClrTx/>
                <a:buSzTx/>
                <a:buFontTx/>
                <a:buNone/>
              </a:pPr>
              <a:r>
                <a:rPr lang="en-US" altLang="zh-CN" sz="2000"/>
                <a:t>CAS0      IR0</a:t>
              </a:r>
            </a:p>
            <a:p>
              <a:pPr algn="l">
                <a:spcBef>
                  <a:spcPct val="0"/>
                </a:spcBef>
                <a:buClrTx/>
                <a:buSzTx/>
                <a:buFontTx/>
                <a:buNone/>
              </a:pPr>
              <a:r>
                <a:rPr lang="en-US" altLang="zh-CN" sz="2000"/>
                <a:t>CAS1      IR1</a:t>
              </a:r>
              <a:endParaRPr lang="en-US" altLang="zh-CN" sz="2400"/>
            </a:p>
            <a:p>
              <a:pPr algn="l">
                <a:spcBef>
                  <a:spcPct val="0"/>
                </a:spcBef>
                <a:buClrTx/>
                <a:buSzTx/>
                <a:buFontTx/>
                <a:buNone/>
              </a:pPr>
              <a:r>
                <a:rPr lang="en-US" altLang="zh-CN" sz="2000"/>
                <a:t>CAS2      IR2</a:t>
              </a:r>
            </a:p>
            <a:p>
              <a:pPr algn="l">
                <a:spcBef>
                  <a:spcPct val="0"/>
                </a:spcBef>
                <a:buClrTx/>
                <a:buSzTx/>
                <a:buFontTx/>
                <a:buNone/>
              </a:pPr>
              <a:r>
                <a:rPr lang="en-US" altLang="zh-CN" sz="2400"/>
                <a:t>              </a:t>
              </a:r>
              <a:r>
                <a:rPr lang="en-US" altLang="zh-CN" sz="2000"/>
                <a:t>IR3</a:t>
              </a:r>
              <a:endParaRPr lang="en-US" altLang="zh-CN" sz="2400"/>
            </a:p>
            <a:p>
              <a:pPr algn="l">
                <a:spcBef>
                  <a:spcPct val="0"/>
                </a:spcBef>
                <a:buClrTx/>
                <a:buSzTx/>
                <a:buFontTx/>
                <a:buNone/>
              </a:pPr>
              <a:r>
                <a:rPr lang="en-US" altLang="zh-CN" sz="2000"/>
                <a:t>INTA      IR4</a:t>
              </a:r>
            </a:p>
            <a:p>
              <a:pPr algn="l">
                <a:spcBef>
                  <a:spcPct val="0"/>
                </a:spcBef>
                <a:buClrTx/>
                <a:buSzTx/>
                <a:buFontTx/>
                <a:buNone/>
              </a:pPr>
              <a:r>
                <a:rPr lang="en-US" altLang="zh-CN" sz="2000"/>
                <a:t>                IR5</a:t>
              </a:r>
            </a:p>
            <a:p>
              <a:pPr algn="l">
                <a:spcBef>
                  <a:spcPct val="0"/>
                </a:spcBef>
                <a:buClrTx/>
                <a:buSzTx/>
                <a:buFontTx/>
                <a:buNone/>
              </a:pPr>
              <a:r>
                <a:rPr lang="en-US" altLang="zh-CN" sz="2000"/>
                <a:t>INT         IR6</a:t>
              </a:r>
              <a:endParaRPr lang="en-US" altLang="zh-CN" sz="2400"/>
            </a:p>
            <a:p>
              <a:pPr algn="l">
                <a:spcBef>
                  <a:spcPct val="0"/>
                </a:spcBef>
                <a:buClrTx/>
                <a:buSzTx/>
                <a:buFontTx/>
                <a:buNone/>
              </a:pPr>
              <a:r>
                <a:rPr lang="en-US" altLang="zh-CN" sz="2000"/>
                <a:t>                IR7</a:t>
              </a:r>
              <a:endParaRPr lang="en-US" altLang="zh-CN" sz="2400"/>
            </a:p>
            <a:p>
              <a:pPr algn="l">
                <a:spcBef>
                  <a:spcPct val="0"/>
                </a:spcBef>
                <a:buClrTx/>
                <a:buSzTx/>
                <a:buFontTx/>
                <a:buNone/>
              </a:pPr>
              <a:r>
                <a:rPr lang="en-US" altLang="zh-CN" sz="2000"/>
                <a:t>SP/EN</a:t>
              </a:r>
            </a:p>
          </p:txBody>
        </p:sp>
        <p:sp>
          <p:nvSpPr>
            <p:cNvPr id="242692" name="Line 4"/>
            <p:cNvSpPr>
              <a:spLocks noChangeShapeType="1"/>
            </p:cNvSpPr>
            <p:nvPr/>
          </p:nvSpPr>
          <p:spPr bwMode="auto">
            <a:xfrm>
              <a:off x="3384" y="1047"/>
              <a:ext cx="336"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693" name="Line 5"/>
            <p:cNvSpPr>
              <a:spLocks noChangeShapeType="1"/>
            </p:cNvSpPr>
            <p:nvPr/>
          </p:nvSpPr>
          <p:spPr bwMode="auto">
            <a:xfrm>
              <a:off x="3399" y="1818"/>
              <a:ext cx="144"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694" name="Line 6"/>
            <p:cNvSpPr>
              <a:spLocks noChangeShapeType="1"/>
            </p:cNvSpPr>
            <p:nvPr/>
          </p:nvSpPr>
          <p:spPr bwMode="auto">
            <a:xfrm>
              <a:off x="3639" y="1818"/>
              <a:ext cx="144"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695" name="Rectangle 7"/>
            <p:cNvSpPr>
              <a:spLocks noChangeArrowheads="1"/>
            </p:cNvSpPr>
            <p:nvPr/>
          </p:nvSpPr>
          <p:spPr bwMode="auto">
            <a:xfrm>
              <a:off x="858" y="714"/>
              <a:ext cx="1152" cy="1824"/>
            </a:xfrm>
            <a:prstGeom prst="rect">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spcBef>
                  <a:spcPct val="0"/>
                </a:spcBef>
                <a:buClrTx/>
                <a:buSzTx/>
                <a:buFontTx/>
                <a:buNone/>
              </a:pPr>
              <a:r>
                <a:rPr lang="en-US" altLang="zh-CN" sz="2400"/>
                <a:t>  </a:t>
              </a:r>
              <a:r>
                <a:rPr lang="en-US" altLang="zh-CN" sz="2000"/>
                <a:t>CAS0</a:t>
              </a:r>
              <a:endParaRPr lang="en-US" altLang="zh-CN" sz="2400"/>
            </a:p>
            <a:p>
              <a:pPr algn="r">
                <a:spcBef>
                  <a:spcPct val="0"/>
                </a:spcBef>
                <a:buClrTx/>
                <a:buSzTx/>
                <a:buFontTx/>
                <a:buNone/>
              </a:pPr>
              <a:r>
                <a:rPr lang="en-US" altLang="zh-CN" sz="2000"/>
                <a:t>INTA   </a:t>
              </a:r>
              <a:r>
                <a:rPr lang="en-US" altLang="zh-CN" sz="2400"/>
                <a:t>   </a:t>
              </a:r>
              <a:r>
                <a:rPr lang="en-US" altLang="zh-CN" sz="2000"/>
                <a:t>CAS1</a:t>
              </a:r>
              <a:endParaRPr lang="en-US" altLang="zh-CN" sz="2400"/>
            </a:p>
            <a:p>
              <a:pPr algn="r">
                <a:spcBef>
                  <a:spcPct val="0"/>
                </a:spcBef>
                <a:buClrTx/>
                <a:buSzTx/>
                <a:buFontTx/>
                <a:buNone/>
              </a:pPr>
              <a:r>
                <a:rPr lang="en-US" altLang="zh-CN" sz="2400"/>
                <a:t>  </a:t>
              </a:r>
              <a:r>
                <a:rPr lang="en-US" altLang="zh-CN" sz="2000"/>
                <a:t>CAS2</a:t>
              </a:r>
            </a:p>
            <a:p>
              <a:pPr algn="r">
                <a:spcBef>
                  <a:spcPct val="0"/>
                </a:spcBef>
                <a:buClrTx/>
                <a:buSzTx/>
                <a:buFontTx/>
                <a:buNone/>
              </a:pPr>
              <a:r>
                <a:rPr lang="en-US" altLang="zh-CN" sz="2000"/>
                <a:t>INT</a:t>
              </a:r>
              <a:r>
                <a:rPr lang="en-US" altLang="zh-CN" sz="2400"/>
                <a:t>        </a:t>
              </a:r>
              <a:r>
                <a:rPr lang="en-US" altLang="zh-CN" sz="2000"/>
                <a:t>IR0</a:t>
              </a:r>
              <a:endParaRPr lang="en-US" altLang="zh-CN" sz="2400"/>
            </a:p>
            <a:p>
              <a:pPr algn="r">
                <a:spcBef>
                  <a:spcPct val="0"/>
                </a:spcBef>
                <a:buClrTx/>
                <a:buSzTx/>
                <a:buFontTx/>
                <a:buNone/>
              </a:pPr>
              <a:r>
                <a:rPr lang="en-US" altLang="zh-CN" sz="2400"/>
                <a:t>  </a:t>
              </a:r>
              <a:r>
                <a:rPr lang="en-US" altLang="zh-CN" sz="2000"/>
                <a:t>IR1</a:t>
              </a:r>
              <a:endParaRPr lang="en-US" altLang="zh-CN" sz="2400"/>
            </a:p>
            <a:p>
              <a:pPr algn="r">
                <a:spcBef>
                  <a:spcPct val="0"/>
                </a:spcBef>
                <a:buClrTx/>
                <a:buSzTx/>
                <a:buFontTx/>
                <a:buNone/>
              </a:pPr>
              <a:endParaRPr lang="en-US" altLang="zh-CN" sz="2400"/>
            </a:p>
            <a:p>
              <a:pPr algn="r">
                <a:spcBef>
                  <a:spcPct val="0"/>
                </a:spcBef>
                <a:buClrTx/>
                <a:buSzTx/>
                <a:buFontTx/>
                <a:buNone/>
              </a:pPr>
              <a:endParaRPr lang="en-US" altLang="zh-CN" sz="2400"/>
            </a:p>
            <a:p>
              <a:pPr algn="r">
                <a:spcBef>
                  <a:spcPct val="0"/>
                </a:spcBef>
                <a:buClrTx/>
                <a:buSzTx/>
                <a:buFontTx/>
                <a:buNone/>
              </a:pPr>
              <a:r>
                <a:rPr lang="en-US" altLang="zh-CN" sz="2000"/>
                <a:t>SP/EN      IR7</a:t>
              </a:r>
            </a:p>
          </p:txBody>
        </p:sp>
        <p:sp>
          <p:nvSpPr>
            <p:cNvPr id="242696" name="Line 8"/>
            <p:cNvSpPr>
              <a:spLocks noChangeShapeType="1"/>
            </p:cNvSpPr>
            <p:nvPr/>
          </p:nvSpPr>
          <p:spPr bwMode="auto">
            <a:xfrm>
              <a:off x="1722" y="1962"/>
              <a:ext cx="0" cy="336"/>
            </a:xfrm>
            <a:prstGeom prst="line">
              <a:avLst/>
            </a:prstGeom>
            <a:noFill/>
            <a:ln w="28575">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697" name="Line 9"/>
            <p:cNvSpPr>
              <a:spLocks noChangeShapeType="1"/>
            </p:cNvSpPr>
            <p:nvPr/>
          </p:nvSpPr>
          <p:spPr bwMode="auto">
            <a:xfrm>
              <a:off x="891" y="969"/>
              <a:ext cx="336"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698" name="Line 10"/>
            <p:cNvSpPr>
              <a:spLocks noChangeShapeType="1"/>
            </p:cNvSpPr>
            <p:nvPr/>
          </p:nvSpPr>
          <p:spPr bwMode="auto">
            <a:xfrm>
              <a:off x="906" y="2298"/>
              <a:ext cx="144"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699" name="Line 11"/>
            <p:cNvSpPr>
              <a:spLocks noChangeShapeType="1"/>
            </p:cNvSpPr>
            <p:nvPr/>
          </p:nvSpPr>
          <p:spPr bwMode="auto">
            <a:xfrm>
              <a:off x="1146" y="2298"/>
              <a:ext cx="144"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700" name="Rectangle 12"/>
            <p:cNvSpPr>
              <a:spLocks noChangeArrowheads="1"/>
            </p:cNvSpPr>
            <p:nvPr/>
          </p:nvSpPr>
          <p:spPr bwMode="auto">
            <a:xfrm>
              <a:off x="3306" y="2298"/>
              <a:ext cx="1152" cy="1824"/>
            </a:xfrm>
            <a:prstGeom prst="rect">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spcBef>
                  <a:spcPct val="0"/>
                </a:spcBef>
                <a:buClrTx/>
                <a:buSzTx/>
                <a:buFontTx/>
                <a:buNone/>
              </a:pPr>
              <a:r>
                <a:rPr lang="en-US" altLang="zh-CN" sz="2000"/>
                <a:t>CAS0      IR0</a:t>
              </a:r>
            </a:p>
            <a:p>
              <a:pPr algn="l">
                <a:spcBef>
                  <a:spcPct val="0"/>
                </a:spcBef>
                <a:buClrTx/>
                <a:buSzTx/>
                <a:buFontTx/>
                <a:buNone/>
              </a:pPr>
              <a:r>
                <a:rPr lang="en-US" altLang="zh-CN" sz="2000"/>
                <a:t>CAS1      IR1</a:t>
              </a:r>
              <a:endParaRPr lang="en-US" altLang="zh-CN" sz="2400"/>
            </a:p>
            <a:p>
              <a:pPr algn="l">
                <a:spcBef>
                  <a:spcPct val="0"/>
                </a:spcBef>
                <a:buClrTx/>
                <a:buSzTx/>
                <a:buFontTx/>
                <a:buNone/>
              </a:pPr>
              <a:r>
                <a:rPr lang="en-US" altLang="zh-CN" sz="2000"/>
                <a:t>CAS2      IR2</a:t>
              </a:r>
            </a:p>
            <a:p>
              <a:pPr algn="l">
                <a:spcBef>
                  <a:spcPct val="0"/>
                </a:spcBef>
                <a:buClrTx/>
                <a:buSzTx/>
                <a:buFontTx/>
                <a:buNone/>
              </a:pPr>
              <a:r>
                <a:rPr lang="en-US" altLang="zh-CN" sz="2400"/>
                <a:t>              </a:t>
              </a:r>
              <a:r>
                <a:rPr lang="en-US" altLang="zh-CN" sz="2000"/>
                <a:t>IR3</a:t>
              </a:r>
            </a:p>
            <a:p>
              <a:pPr algn="l">
                <a:spcBef>
                  <a:spcPct val="0"/>
                </a:spcBef>
                <a:buClrTx/>
                <a:buSzTx/>
                <a:buFontTx/>
                <a:buNone/>
              </a:pPr>
              <a:r>
                <a:rPr lang="en-US" altLang="zh-CN" sz="2000"/>
                <a:t>INTA      IR4</a:t>
              </a:r>
            </a:p>
            <a:p>
              <a:pPr algn="l">
                <a:spcBef>
                  <a:spcPct val="0"/>
                </a:spcBef>
                <a:buClrTx/>
                <a:buSzTx/>
                <a:buFontTx/>
                <a:buNone/>
              </a:pPr>
              <a:r>
                <a:rPr lang="en-US" altLang="zh-CN" sz="2000"/>
                <a:t>                IR5</a:t>
              </a:r>
            </a:p>
            <a:p>
              <a:pPr algn="l">
                <a:spcBef>
                  <a:spcPct val="0"/>
                </a:spcBef>
                <a:buClrTx/>
                <a:buSzTx/>
                <a:buFontTx/>
                <a:buNone/>
              </a:pPr>
              <a:r>
                <a:rPr lang="en-US" altLang="zh-CN" sz="2000"/>
                <a:t>INT         IR6</a:t>
              </a:r>
              <a:endParaRPr lang="en-US" altLang="zh-CN" sz="2400"/>
            </a:p>
            <a:p>
              <a:pPr algn="l">
                <a:spcBef>
                  <a:spcPct val="0"/>
                </a:spcBef>
                <a:buClrTx/>
                <a:buSzTx/>
                <a:buFontTx/>
                <a:buNone/>
              </a:pPr>
              <a:r>
                <a:rPr lang="en-US" altLang="zh-CN" sz="2000"/>
                <a:t>                IR7</a:t>
              </a:r>
              <a:endParaRPr lang="en-US" altLang="zh-CN" sz="2400"/>
            </a:p>
            <a:p>
              <a:pPr algn="l">
                <a:spcBef>
                  <a:spcPct val="0"/>
                </a:spcBef>
                <a:buClrTx/>
                <a:buSzTx/>
                <a:buFontTx/>
                <a:buNone/>
              </a:pPr>
              <a:r>
                <a:rPr lang="en-US" altLang="zh-CN" sz="2000"/>
                <a:t>SP/EN</a:t>
              </a:r>
            </a:p>
          </p:txBody>
        </p:sp>
        <p:sp>
          <p:nvSpPr>
            <p:cNvPr id="242701" name="Line 13"/>
            <p:cNvSpPr>
              <a:spLocks noChangeShapeType="1"/>
            </p:cNvSpPr>
            <p:nvPr/>
          </p:nvSpPr>
          <p:spPr bwMode="auto">
            <a:xfrm>
              <a:off x="3354" y="3111"/>
              <a:ext cx="336"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702" name="Line 14"/>
            <p:cNvSpPr>
              <a:spLocks noChangeShapeType="1"/>
            </p:cNvSpPr>
            <p:nvPr/>
          </p:nvSpPr>
          <p:spPr bwMode="auto">
            <a:xfrm>
              <a:off x="3399" y="3882"/>
              <a:ext cx="144"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703" name="Line 15"/>
            <p:cNvSpPr>
              <a:spLocks noChangeShapeType="1"/>
            </p:cNvSpPr>
            <p:nvPr/>
          </p:nvSpPr>
          <p:spPr bwMode="auto">
            <a:xfrm>
              <a:off x="3639" y="3882"/>
              <a:ext cx="144"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42704" name="Group 16"/>
            <p:cNvGrpSpPr>
              <a:grpSpLocks/>
            </p:cNvGrpSpPr>
            <p:nvPr/>
          </p:nvGrpSpPr>
          <p:grpSpPr bwMode="auto">
            <a:xfrm>
              <a:off x="4458" y="330"/>
              <a:ext cx="432" cy="1392"/>
              <a:chOff x="4800" y="288"/>
              <a:chExt cx="432" cy="1392"/>
            </a:xfrm>
          </p:grpSpPr>
          <p:sp>
            <p:nvSpPr>
              <p:cNvPr id="242705" name="Line 17"/>
              <p:cNvSpPr>
                <a:spLocks noChangeShapeType="1"/>
              </p:cNvSpPr>
              <p:nvPr/>
            </p:nvSpPr>
            <p:spPr bwMode="auto">
              <a:xfrm>
                <a:off x="4800" y="288"/>
                <a:ext cx="43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706" name="Line 18"/>
              <p:cNvSpPr>
                <a:spLocks noChangeShapeType="1"/>
              </p:cNvSpPr>
              <p:nvPr/>
            </p:nvSpPr>
            <p:spPr bwMode="auto">
              <a:xfrm>
                <a:off x="4800" y="480"/>
                <a:ext cx="43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707" name="Line 19"/>
              <p:cNvSpPr>
                <a:spLocks noChangeShapeType="1"/>
              </p:cNvSpPr>
              <p:nvPr/>
            </p:nvSpPr>
            <p:spPr bwMode="auto">
              <a:xfrm>
                <a:off x="4800" y="672"/>
                <a:ext cx="43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708" name="Line 20"/>
              <p:cNvSpPr>
                <a:spLocks noChangeShapeType="1"/>
              </p:cNvSpPr>
              <p:nvPr/>
            </p:nvSpPr>
            <p:spPr bwMode="auto">
              <a:xfrm>
                <a:off x="4800" y="912"/>
                <a:ext cx="43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709" name="Line 21"/>
              <p:cNvSpPr>
                <a:spLocks noChangeShapeType="1"/>
              </p:cNvSpPr>
              <p:nvPr/>
            </p:nvSpPr>
            <p:spPr bwMode="auto">
              <a:xfrm>
                <a:off x="4800" y="1104"/>
                <a:ext cx="43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710" name="Line 22"/>
              <p:cNvSpPr>
                <a:spLocks noChangeShapeType="1"/>
              </p:cNvSpPr>
              <p:nvPr/>
            </p:nvSpPr>
            <p:spPr bwMode="auto">
              <a:xfrm>
                <a:off x="4800" y="1296"/>
                <a:ext cx="43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711" name="Line 23"/>
              <p:cNvSpPr>
                <a:spLocks noChangeShapeType="1"/>
              </p:cNvSpPr>
              <p:nvPr/>
            </p:nvSpPr>
            <p:spPr bwMode="auto">
              <a:xfrm>
                <a:off x="4800" y="1488"/>
                <a:ext cx="43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712" name="Line 24"/>
              <p:cNvSpPr>
                <a:spLocks noChangeShapeType="1"/>
              </p:cNvSpPr>
              <p:nvPr/>
            </p:nvSpPr>
            <p:spPr bwMode="auto">
              <a:xfrm>
                <a:off x="4800" y="1680"/>
                <a:ext cx="43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2713" name="Group 25"/>
            <p:cNvGrpSpPr>
              <a:grpSpLocks/>
            </p:cNvGrpSpPr>
            <p:nvPr/>
          </p:nvGrpSpPr>
          <p:grpSpPr bwMode="auto">
            <a:xfrm>
              <a:off x="4458" y="2394"/>
              <a:ext cx="432" cy="1392"/>
              <a:chOff x="4800" y="288"/>
              <a:chExt cx="432" cy="1392"/>
            </a:xfrm>
          </p:grpSpPr>
          <p:sp>
            <p:nvSpPr>
              <p:cNvPr id="242714" name="Line 26"/>
              <p:cNvSpPr>
                <a:spLocks noChangeShapeType="1"/>
              </p:cNvSpPr>
              <p:nvPr/>
            </p:nvSpPr>
            <p:spPr bwMode="auto">
              <a:xfrm>
                <a:off x="4800" y="288"/>
                <a:ext cx="43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715" name="Line 27"/>
              <p:cNvSpPr>
                <a:spLocks noChangeShapeType="1"/>
              </p:cNvSpPr>
              <p:nvPr/>
            </p:nvSpPr>
            <p:spPr bwMode="auto">
              <a:xfrm>
                <a:off x="4800" y="480"/>
                <a:ext cx="43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716" name="Line 28"/>
              <p:cNvSpPr>
                <a:spLocks noChangeShapeType="1"/>
              </p:cNvSpPr>
              <p:nvPr/>
            </p:nvSpPr>
            <p:spPr bwMode="auto">
              <a:xfrm>
                <a:off x="4800" y="672"/>
                <a:ext cx="43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717" name="Line 29"/>
              <p:cNvSpPr>
                <a:spLocks noChangeShapeType="1"/>
              </p:cNvSpPr>
              <p:nvPr/>
            </p:nvSpPr>
            <p:spPr bwMode="auto">
              <a:xfrm>
                <a:off x="4800" y="912"/>
                <a:ext cx="43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718" name="Line 30"/>
              <p:cNvSpPr>
                <a:spLocks noChangeShapeType="1"/>
              </p:cNvSpPr>
              <p:nvPr/>
            </p:nvSpPr>
            <p:spPr bwMode="auto">
              <a:xfrm>
                <a:off x="4800" y="1104"/>
                <a:ext cx="43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719" name="Line 31"/>
              <p:cNvSpPr>
                <a:spLocks noChangeShapeType="1"/>
              </p:cNvSpPr>
              <p:nvPr/>
            </p:nvSpPr>
            <p:spPr bwMode="auto">
              <a:xfrm>
                <a:off x="4800" y="1296"/>
                <a:ext cx="43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720" name="Line 32"/>
              <p:cNvSpPr>
                <a:spLocks noChangeShapeType="1"/>
              </p:cNvSpPr>
              <p:nvPr/>
            </p:nvSpPr>
            <p:spPr bwMode="auto">
              <a:xfrm>
                <a:off x="4800" y="1488"/>
                <a:ext cx="43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721" name="Line 33"/>
              <p:cNvSpPr>
                <a:spLocks noChangeShapeType="1"/>
              </p:cNvSpPr>
              <p:nvPr/>
            </p:nvSpPr>
            <p:spPr bwMode="auto">
              <a:xfrm>
                <a:off x="4800" y="1680"/>
                <a:ext cx="43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2722" name="Group 34"/>
            <p:cNvGrpSpPr>
              <a:grpSpLocks/>
            </p:cNvGrpSpPr>
            <p:nvPr/>
          </p:nvGrpSpPr>
          <p:grpSpPr bwMode="auto">
            <a:xfrm>
              <a:off x="2778" y="2394"/>
              <a:ext cx="528" cy="384"/>
              <a:chOff x="3120" y="288"/>
              <a:chExt cx="528" cy="384"/>
            </a:xfrm>
          </p:grpSpPr>
          <p:sp>
            <p:nvSpPr>
              <p:cNvPr id="242723" name="Line 35"/>
              <p:cNvSpPr>
                <a:spLocks noChangeShapeType="1"/>
              </p:cNvSpPr>
              <p:nvPr/>
            </p:nvSpPr>
            <p:spPr bwMode="auto">
              <a:xfrm>
                <a:off x="3120" y="288"/>
                <a:ext cx="528"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724" name="Line 36"/>
              <p:cNvSpPr>
                <a:spLocks noChangeShapeType="1"/>
              </p:cNvSpPr>
              <p:nvPr/>
            </p:nvSpPr>
            <p:spPr bwMode="auto">
              <a:xfrm>
                <a:off x="3216" y="480"/>
                <a:ext cx="43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725" name="Line 37"/>
              <p:cNvSpPr>
                <a:spLocks noChangeShapeType="1"/>
              </p:cNvSpPr>
              <p:nvPr/>
            </p:nvSpPr>
            <p:spPr bwMode="auto">
              <a:xfrm>
                <a:off x="3312" y="672"/>
                <a:ext cx="336"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2726" name="Group 38"/>
            <p:cNvGrpSpPr>
              <a:grpSpLocks/>
            </p:cNvGrpSpPr>
            <p:nvPr/>
          </p:nvGrpSpPr>
          <p:grpSpPr bwMode="auto">
            <a:xfrm>
              <a:off x="2778" y="330"/>
              <a:ext cx="528" cy="384"/>
              <a:chOff x="3120" y="288"/>
              <a:chExt cx="528" cy="384"/>
            </a:xfrm>
          </p:grpSpPr>
          <p:sp>
            <p:nvSpPr>
              <p:cNvPr id="242727" name="Line 39"/>
              <p:cNvSpPr>
                <a:spLocks noChangeShapeType="1"/>
              </p:cNvSpPr>
              <p:nvPr/>
            </p:nvSpPr>
            <p:spPr bwMode="auto">
              <a:xfrm>
                <a:off x="3120" y="288"/>
                <a:ext cx="528"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728" name="Line 40"/>
              <p:cNvSpPr>
                <a:spLocks noChangeShapeType="1"/>
              </p:cNvSpPr>
              <p:nvPr/>
            </p:nvSpPr>
            <p:spPr bwMode="auto">
              <a:xfrm>
                <a:off x="3216" y="480"/>
                <a:ext cx="43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729" name="Line 41"/>
              <p:cNvSpPr>
                <a:spLocks noChangeShapeType="1"/>
              </p:cNvSpPr>
              <p:nvPr/>
            </p:nvSpPr>
            <p:spPr bwMode="auto">
              <a:xfrm>
                <a:off x="3312" y="672"/>
                <a:ext cx="336"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42730" name="Line 42"/>
            <p:cNvSpPr>
              <a:spLocks noChangeShapeType="1"/>
            </p:cNvSpPr>
            <p:nvPr/>
          </p:nvSpPr>
          <p:spPr bwMode="auto">
            <a:xfrm>
              <a:off x="2778" y="330"/>
              <a:ext cx="0" cy="2064"/>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731" name="Line 43"/>
            <p:cNvSpPr>
              <a:spLocks noChangeShapeType="1"/>
            </p:cNvSpPr>
            <p:nvPr/>
          </p:nvSpPr>
          <p:spPr bwMode="auto">
            <a:xfrm>
              <a:off x="2874" y="522"/>
              <a:ext cx="0" cy="2064"/>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732" name="Line 44"/>
            <p:cNvSpPr>
              <a:spLocks noChangeShapeType="1"/>
            </p:cNvSpPr>
            <p:nvPr/>
          </p:nvSpPr>
          <p:spPr bwMode="auto">
            <a:xfrm>
              <a:off x="2970" y="714"/>
              <a:ext cx="0" cy="2064"/>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733" name="Line 45"/>
            <p:cNvSpPr>
              <a:spLocks noChangeShapeType="1"/>
            </p:cNvSpPr>
            <p:nvPr/>
          </p:nvSpPr>
          <p:spPr bwMode="auto">
            <a:xfrm>
              <a:off x="2010" y="906"/>
              <a:ext cx="768" cy="0"/>
            </a:xfrm>
            <a:prstGeom prst="line">
              <a:avLst/>
            </a:prstGeom>
            <a:noFill/>
            <a:ln w="28575" cap="sq">
              <a:solidFill>
                <a:schemeClr val="tx1"/>
              </a:solidFill>
              <a:round/>
              <a:headEnd type="none" w="sm" len="sm"/>
              <a:tailEnd type="oval"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734" name="Line 46"/>
            <p:cNvSpPr>
              <a:spLocks noChangeShapeType="1"/>
            </p:cNvSpPr>
            <p:nvPr/>
          </p:nvSpPr>
          <p:spPr bwMode="auto">
            <a:xfrm>
              <a:off x="2010" y="1098"/>
              <a:ext cx="864" cy="0"/>
            </a:xfrm>
            <a:prstGeom prst="line">
              <a:avLst/>
            </a:prstGeom>
            <a:noFill/>
            <a:ln w="28575" cap="sq">
              <a:solidFill>
                <a:schemeClr val="tx1"/>
              </a:solidFill>
              <a:round/>
              <a:headEnd type="none" w="sm" len="sm"/>
              <a:tailEnd type="oval"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735" name="Line 47"/>
            <p:cNvSpPr>
              <a:spLocks noChangeShapeType="1"/>
            </p:cNvSpPr>
            <p:nvPr/>
          </p:nvSpPr>
          <p:spPr bwMode="auto">
            <a:xfrm>
              <a:off x="2010" y="1338"/>
              <a:ext cx="960" cy="0"/>
            </a:xfrm>
            <a:prstGeom prst="line">
              <a:avLst/>
            </a:prstGeom>
            <a:noFill/>
            <a:ln w="28575" cap="sq">
              <a:solidFill>
                <a:schemeClr val="tx1"/>
              </a:solidFill>
              <a:round/>
              <a:headEnd type="none" w="sm" len="sm"/>
              <a:tailEnd type="oval"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736" name="Line 48"/>
            <p:cNvSpPr>
              <a:spLocks noChangeShapeType="1"/>
            </p:cNvSpPr>
            <p:nvPr/>
          </p:nvSpPr>
          <p:spPr bwMode="auto">
            <a:xfrm>
              <a:off x="2010" y="1530"/>
              <a:ext cx="1296" cy="0"/>
            </a:xfrm>
            <a:prstGeom prst="line">
              <a:avLst/>
            </a:prstGeom>
            <a:noFill/>
            <a:ln w="28575" cap="sq">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737" name="Line 49"/>
            <p:cNvSpPr>
              <a:spLocks noChangeShapeType="1"/>
            </p:cNvSpPr>
            <p:nvPr/>
          </p:nvSpPr>
          <p:spPr bwMode="auto">
            <a:xfrm>
              <a:off x="2010" y="1722"/>
              <a:ext cx="624" cy="0"/>
            </a:xfrm>
            <a:prstGeom prst="line">
              <a:avLst/>
            </a:prstGeom>
            <a:noFill/>
            <a:ln w="28575" cap="sq">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738" name="Line 50"/>
            <p:cNvSpPr>
              <a:spLocks noChangeShapeType="1"/>
            </p:cNvSpPr>
            <p:nvPr/>
          </p:nvSpPr>
          <p:spPr bwMode="auto">
            <a:xfrm>
              <a:off x="2634" y="1722"/>
              <a:ext cx="0" cy="1824"/>
            </a:xfrm>
            <a:prstGeom prst="line">
              <a:avLst/>
            </a:prstGeom>
            <a:noFill/>
            <a:ln w="28575" cap="sq">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739" name="Line 51"/>
            <p:cNvSpPr>
              <a:spLocks noChangeShapeType="1"/>
            </p:cNvSpPr>
            <p:nvPr/>
          </p:nvSpPr>
          <p:spPr bwMode="auto">
            <a:xfrm>
              <a:off x="2634" y="3546"/>
              <a:ext cx="672" cy="0"/>
            </a:xfrm>
            <a:prstGeom prst="line">
              <a:avLst/>
            </a:prstGeom>
            <a:noFill/>
            <a:ln w="28575" cap="sq">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740" name="Line 52"/>
            <p:cNvSpPr>
              <a:spLocks noChangeShapeType="1"/>
            </p:cNvSpPr>
            <p:nvPr/>
          </p:nvSpPr>
          <p:spPr bwMode="auto">
            <a:xfrm>
              <a:off x="2010" y="1914"/>
              <a:ext cx="24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741" name="Line 53"/>
            <p:cNvSpPr>
              <a:spLocks noChangeShapeType="1"/>
            </p:cNvSpPr>
            <p:nvPr/>
          </p:nvSpPr>
          <p:spPr bwMode="auto">
            <a:xfrm>
              <a:off x="2010" y="2442"/>
              <a:ext cx="24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742" name="Line 54"/>
            <p:cNvSpPr>
              <a:spLocks noChangeShapeType="1"/>
            </p:cNvSpPr>
            <p:nvPr/>
          </p:nvSpPr>
          <p:spPr bwMode="auto">
            <a:xfrm>
              <a:off x="2106" y="2058"/>
              <a:ext cx="0" cy="336"/>
            </a:xfrm>
            <a:prstGeom prst="line">
              <a:avLst/>
            </a:prstGeom>
            <a:noFill/>
            <a:ln w="28575">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743" name="Line 55"/>
            <p:cNvSpPr>
              <a:spLocks noChangeShapeType="1"/>
            </p:cNvSpPr>
            <p:nvPr/>
          </p:nvSpPr>
          <p:spPr bwMode="auto">
            <a:xfrm flipH="1">
              <a:off x="522" y="1530"/>
              <a:ext cx="336" cy="0"/>
            </a:xfrm>
            <a:prstGeom prst="line">
              <a:avLst/>
            </a:prstGeom>
            <a:noFill/>
            <a:ln w="28575"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744" name="Line 56"/>
            <p:cNvSpPr>
              <a:spLocks noChangeShapeType="1"/>
            </p:cNvSpPr>
            <p:nvPr/>
          </p:nvSpPr>
          <p:spPr bwMode="auto">
            <a:xfrm>
              <a:off x="426" y="90"/>
              <a:ext cx="2736"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745" name="Line 57"/>
            <p:cNvSpPr>
              <a:spLocks noChangeShapeType="1"/>
            </p:cNvSpPr>
            <p:nvPr/>
          </p:nvSpPr>
          <p:spPr bwMode="auto">
            <a:xfrm flipV="1">
              <a:off x="666" y="90"/>
              <a:ext cx="0" cy="912"/>
            </a:xfrm>
            <a:prstGeom prst="line">
              <a:avLst/>
            </a:prstGeom>
            <a:noFill/>
            <a:ln w="28575" cap="sq">
              <a:solidFill>
                <a:schemeClr val="tx1"/>
              </a:solidFill>
              <a:round/>
              <a:headEnd type="none" w="sm" len="sm"/>
              <a:tailEnd type="oval"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746" name="Line 58"/>
            <p:cNvSpPr>
              <a:spLocks noChangeShapeType="1"/>
            </p:cNvSpPr>
            <p:nvPr/>
          </p:nvSpPr>
          <p:spPr bwMode="auto">
            <a:xfrm>
              <a:off x="666" y="1002"/>
              <a:ext cx="19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747" name="Text Box 59"/>
            <p:cNvSpPr txBox="1">
              <a:spLocks noChangeArrowheads="1"/>
            </p:cNvSpPr>
            <p:nvPr/>
          </p:nvSpPr>
          <p:spPr bwMode="auto">
            <a:xfrm>
              <a:off x="138" y="186"/>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Tx/>
                <a:buSzTx/>
                <a:buFontTx/>
                <a:buNone/>
              </a:pPr>
              <a:r>
                <a:rPr lang="en-US" altLang="zh-CN" sz="2400"/>
                <a:t>INTA</a:t>
              </a:r>
            </a:p>
          </p:txBody>
        </p:sp>
        <p:sp>
          <p:nvSpPr>
            <p:cNvPr id="242748" name="Line 60"/>
            <p:cNvSpPr>
              <a:spLocks noChangeShapeType="1"/>
            </p:cNvSpPr>
            <p:nvPr/>
          </p:nvSpPr>
          <p:spPr bwMode="auto">
            <a:xfrm>
              <a:off x="186" y="216"/>
              <a:ext cx="43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749" name="Text Box 61"/>
            <p:cNvSpPr txBox="1">
              <a:spLocks noChangeArrowheads="1"/>
            </p:cNvSpPr>
            <p:nvPr/>
          </p:nvSpPr>
          <p:spPr bwMode="auto">
            <a:xfrm>
              <a:off x="165" y="1242"/>
              <a:ext cx="7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Tx/>
                <a:buSzTx/>
                <a:buFontTx/>
                <a:buNone/>
              </a:pPr>
              <a:r>
                <a:rPr lang="en-US" altLang="zh-CN" sz="2400"/>
                <a:t>INTR</a:t>
              </a:r>
            </a:p>
          </p:txBody>
        </p:sp>
        <p:sp>
          <p:nvSpPr>
            <p:cNvPr id="242750" name="Line 62"/>
            <p:cNvSpPr>
              <a:spLocks noChangeShapeType="1"/>
            </p:cNvSpPr>
            <p:nvPr/>
          </p:nvSpPr>
          <p:spPr bwMode="auto">
            <a:xfrm>
              <a:off x="3162" y="90"/>
              <a:ext cx="0" cy="2976"/>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751" name="Line 63"/>
            <p:cNvSpPr>
              <a:spLocks noChangeShapeType="1"/>
            </p:cNvSpPr>
            <p:nvPr/>
          </p:nvSpPr>
          <p:spPr bwMode="auto">
            <a:xfrm>
              <a:off x="3162" y="1098"/>
              <a:ext cx="144" cy="0"/>
            </a:xfrm>
            <a:prstGeom prst="line">
              <a:avLst/>
            </a:prstGeom>
            <a:noFill/>
            <a:ln w="28575" cap="sq">
              <a:solidFill>
                <a:schemeClr val="tx1"/>
              </a:solidFill>
              <a:round/>
              <a:headEnd type="oval"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752" name="Line 64"/>
            <p:cNvSpPr>
              <a:spLocks noChangeShapeType="1"/>
            </p:cNvSpPr>
            <p:nvPr/>
          </p:nvSpPr>
          <p:spPr bwMode="auto">
            <a:xfrm flipH="1">
              <a:off x="3162" y="3066"/>
              <a:ext cx="144"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753" name="Line 65"/>
            <p:cNvSpPr>
              <a:spLocks noChangeShapeType="1"/>
            </p:cNvSpPr>
            <p:nvPr/>
          </p:nvSpPr>
          <p:spPr bwMode="auto">
            <a:xfrm>
              <a:off x="3594" y="2058"/>
              <a:ext cx="0" cy="144"/>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754" name="Line 66"/>
            <p:cNvSpPr>
              <a:spLocks noChangeShapeType="1"/>
            </p:cNvSpPr>
            <p:nvPr/>
          </p:nvSpPr>
          <p:spPr bwMode="auto">
            <a:xfrm>
              <a:off x="3498" y="2202"/>
              <a:ext cx="192"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755" name="Line 67"/>
            <p:cNvSpPr>
              <a:spLocks noChangeShapeType="1"/>
            </p:cNvSpPr>
            <p:nvPr/>
          </p:nvSpPr>
          <p:spPr bwMode="auto">
            <a:xfrm flipH="1">
              <a:off x="3066" y="3930"/>
              <a:ext cx="24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756" name="Line 68"/>
            <p:cNvSpPr>
              <a:spLocks noChangeShapeType="1"/>
            </p:cNvSpPr>
            <p:nvPr/>
          </p:nvSpPr>
          <p:spPr bwMode="auto">
            <a:xfrm>
              <a:off x="3066" y="3930"/>
              <a:ext cx="0" cy="19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757" name="Line 69"/>
            <p:cNvSpPr>
              <a:spLocks noChangeShapeType="1"/>
            </p:cNvSpPr>
            <p:nvPr/>
          </p:nvSpPr>
          <p:spPr bwMode="auto">
            <a:xfrm>
              <a:off x="2970" y="4122"/>
              <a:ext cx="192"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758" name="Line 70"/>
            <p:cNvSpPr>
              <a:spLocks noChangeShapeType="1"/>
            </p:cNvSpPr>
            <p:nvPr/>
          </p:nvSpPr>
          <p:spPr bwMode="auto">
            <a:xfrm>
              <a:off x="1146" y="2538"/>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759" name="Rectangle 71"/>
            <p:cNvSpPr>
              <a:spLocks noChangeArrowheads="1"/>
            </p:cNvSpPr>
            <p:nvPr/>
          </p:nvSpPr>
          <p:spPr bwMode="auto">
            <a:xfrm>
              <a:off x="1098" y="2826"/>
              <a:ext cx="96" cy="336"/>
            </a:xfrm>
            <a:prstGeom prst="rect">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760" name="Line 72"/>
            <p:cNvSpPr>
              <a:spLocks noChangeShapeType="1"/>
            </p:cNvSpPr>
            <p:nvPr/>
          </p:nvSpPr>
          <p:spPr bwMode="auto">
            <a:xfrm>
              <a:off x="1146" y="3162"/>
              <a:ext cx="0" cy="288"/>
            </a:xfrm>
            <a:prstGeom prst="line">
              <a:avLst/>
            </a:prstGeom>
            <a:noFill/>
            <a:ln w="28575"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761" name="Text Box 73"/>
            <p:cNvSpPr txBox="1">
              <a:spLocks noChangeArrowheads="1"/>
            </p:cNvSpPr>
            <p:nvPr/>
          </p:nvSpPr>
          <p:spPr bwMode="auto">
            <a:xfrm>
              <a:off x="954" y="3498"/>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Tx/>
                <a:buSzTx/>
                <a:buFontTx/>
                <a:buNone/>
              </a:pPr>
              <a:r>
                <a:rPr lang="en-US" altLang="zh-CN" sz="2400"/>
                <a:t>+5V</a:t>
              </a:r>
            </a:p>
          </p:txBody>
        </p:sp>
        <p:sp>
          <p:nvSpPr>
            <p:cNvPr id="242762" name="Text Box 74"/>
            <p:cNvSpPr txBox="1">
              <a:spLocks noChangeArrowheads="1"/>
            </p:cNvSpPr>
            <p:nvPr/>
          </p:nvSpPr>
          <p:spPr bwMode="auto">
            <a:xfrm>
              <a:off x="234" y="3786"/>
              <a:ext cx="24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Tx/>
                <a:buSzTx/>
                <a:buFontTx/>
                <a:buNone/>
              </a:pPr>
              <a:r>
                <a:rPr lang="en-US" altLang="zh-CN" sz="2800">
                  <a:solidFill>
                    <a:schemeClr val="folHlink"/>
                  </a:solidFill>
                </a:rPr>
                <a:t>8259</a:t>
              </a:r>
              <a:r>
                <a:rPr lang="zh-CN" altLang="en-US" sz="2800">
                  <a:solidFill>
                    <a:schemeClr val="folHlink"/>
                  </a:solidFill>
                </a:rPr>
                <a:t>级联工作示意图</a:t>
              </a:r>
            </a:p>
          </p:txBody>
        </p:sp>
      </p:grpSp>
      <p:sp>
        <p:nvSpPr>
          <p:cNvPr id="242763" name="WordArt 75">
            <a:hlinkClick r:id="" action="ppaction://hlinkshowjump?jump=lastslideviewed"/>
          </p:cNvPr>
          <p:cNvSpPr>
            <a:spLocks noChangeArrowheads="1" noChangeShapeType="1" noTextEdit="1"/>
          </p:cNvSpPr>
          <p:nvPr/>
        </p:nvSpPr>
        <p:spPr bwMode="auto">
          <a:xfrm>
            <a:off x="11567585" y="6597650"/>
            <a:ext cx="577849" cy="2159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zh-CN" altLang="en-US" sz="14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隶书"/>
                <a:ea typeface="隶书"/>
              </a:rPr>
              <a:t>返回</a:t>
            </a:r>
          </a:p>
        </p:txBody>
      </p:sp>
    </p:spTree>
    <p:extLst>
      <p:ext uri="{BB962C8B-B14F-4D97-AF65-F5344CB8AC3E}">
        <p14:creationId xmlns:p14="http://schemas.microsoft.com/office/powerpoint/2010/main" val="361716702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4810" name="Text Box 74"/>
          <p:cNvSpPr txBox="1">
            <a:spLocks noChangeArrowheads="1"/>
          </p:cNvSpPr>
          <p:nvPr/>
        </p:nvSpPr>
        <p:spPr bwMode="auto">
          <a:xfrm>
            <a:off x="495300" y="6010276"/>
            <a:ext cx="5080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Tx/>
              <a:buSzTx/>
              <a:buFontTx/>
              <a:buNone/>
            </a:pPr>
            <a:r>
              <a:rPr lang="en-US" altLang="zh-CN" sz="2800">
                <a:solidFill>
                  <a:schemeClr val="folHlink"/>
                </a:solidFill>
              </a:rPr>
              <a:t>8259</a:t>
            </a:r>
            <a:r>
              <a:rPr lang="zh-CN" altLang="en-US" sz="2800">
                <a:solidFill>
                  <a:schemeClr val="folHlink"/>
                </a:solidFill>
              </a:rPr>
              <a:t>级联工作示意图</a:t>
            </a:r>
          </a:p>
        </p:txBody>
      </p:sp>
      <p:sp>
        <p:nvSpPr>
          <p:cNvPr id="244811" name="WordArt 75">
            <a:hlinkClick r:id="" action="ppaction://hlinkshowjump?jump=lastslideviewed"/>
          </p:cNvPr>
          <p:cNvSpPr>
            <a:spLocks noChangeArrowheads="1" noChangeShapeType="1" noTextEdit="1"/>
          </p:cNvSpPr>
          <p:nvPr/>
        </p:nvSpPr>
        <p:spPr bwMode="auto">
          <a:xfrm>
            <a:off x="11567585" y="6597650"/>
            <a:ext cx="577849" cy="2159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zh-CN" altLang="en-US" sz="14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隶书"/>
                <a:ea typeface="隶书"/>
              </a:rPr>
              <a:t>返回</a:t>
            </a:r>
          </a:p>
        </p:txBody>
      </p:sp>
    </p:spTree>
    <p:controls>
      <mc:AlternateContent xmlns:mc="http://schemas.openxmlformats.org/markup-compatibility/2006">
        <mc:Choice xmlns:v="urn:schemas-microsoft-com:vml" Requires="v">
          <p:control spid="157706" name="ShockwaveFlash1" r:id="rId2" imgW="1828800" imgH="1828800"/>
        </mc:Choice>
        <mc:Fallback>
          <p:control name="ShockwaveFlash1" r:id="rId2" imgW="1828800" imgH="1828800">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0413" cy="602615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no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99462213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lstStyle/>
          <a:p>
            <a:r>
              <a:rPr lang="en-US" altLang="zh-CN"/>
              <a:t>3. 8259A</a:t>
            </a:r>
            <a:r>
              <a:rPr lang="zh-CN" altLang="en-US"/>
              <a:t>的编程</a:t>
            </a:r>
          </a:p>
        </p:txBody>
      </p:sp>
      <p:sp>
        <p:nvSpPr>
          <p:cNvPr id="515075" name="Rectangle 3"/>
          <p:cNvSpPr>
            <a:spLocks noGrp="1" noChangeArrowheads="1"/>
          </p:cNvSpPr>
          <p:nvPr>
            <p:ph idx="1"/>
          </p:nvPr>
        </p:nvSpPr>
        <p:spPr/>
        <p:txBody>
          <a:bodyPr/>
          <a:lstStyle/>
          <a:p>
            <a:r>
              <a:rPr lang="zh-CN" altLang="en-US" dirty="0"/>
              <a:t>指定其工作方式和控制中断处理过程</a:t>
            </a:r>
          </a:p>
          <a:p>
            <a:r>
              <a:rPr lang="zh-CN" altLang="en-US" dirty="0"/>
              <a:t>开始工作前，必须进行</a:t>
            </a:r>
            <a:r>
              <a:rPr lang="zh-CN" altLang="en-US" dirty="0">
                <a:solidFill>
                  <a:srgbClr val="0000FF"/>
                </a:solidFill>
              </a:rPr>
              <a:t>初始化</a:t>
            </a:r>
            <a:r>
              <a:rPr lang="zh-CN" altLang="en-US" dirty="0" smtClean="0">
                <a:solidFill>
                  <a:srgbClr val="0000FF"/>
                </a:solidFill>
              </a:rPr>
              <a:t>编程</a:t>
            </a:r>
            <a:r>
              <a:rPr lang="en-US" altLang="zh-CN" dirty="0" smtClean="0">
                <a:solidFill>
                  <a:srgbClr val="0000FF"/>
                </a:solidFill>
              </a:rPr>
              <a:t>(ICW)</a:t>
            </a:r>
            <a:endParaRPr lang="zh-CN" altLang="en-US" dirty="0">
              <a:solidFill>
                <a:srgbClr val="0000FF"/>
              </a:solidFill>
            </a:endParaRPr>
          </a:p>
          <a:p>
            <a:pPr lvl="1"/>
            <a:r>
              <a:rPr lang="zh-CN" altLang="en-US" dirty="0" smtClean="0"/>
              <a:t>初始化</a:t>
            </a:r>
            <a:r>
              <a:rPr lang="zh-CN" altLang="en-US" dirty="0"/>
              <a:t>编程为向</a:t>
            </a:r>
            <a:r>
              <a:rPr lang="en-US" altLang="zh-CN" dirty="0"/>
              <a:t>8259A</a:t>
            </a:r>
            <a:r>
              <a:rPr lang="zh-CN" altLang="en-US" dirty="0"/>
              <a:t>写入</a:t>
            </a:r>
            <a:r>
              <a:rPr lang="en-US" altLang="zh-CN" dirty="0"/>
              <a:t>2~4</a:t>
            </a:r>
            <a:r>
              <a:rPr lang="zh-CN" altLang="en-US" dirty="0"/>
              <a:t>个字节的</a:t>
            </a:r>
            <a:r>
              <a:rPr lang="en-US" altLang="zh-CN" dirty="0"/>
              <a:t>ICW1~ICW4</a:t>
            </a:r>
            <a:r>
              <a:rPr lang="zh-CN" altLang="en-US" dirty="0"/>
              <a:t>；</a:t>
            </a:r>
          </a:p>
          <a:p>
            <a:pPr lvl="1"/>
            <a:r>
              <a:rPr lang="zh-CN" altLang="en-US" b="1" dirty="0">
                <a:solidFill>
                  <a:srgbClr val="FF0000"/>
                </a:solidFill>
              </a:rPr>
              <a:t>其中</a:t>
            </a:r>
            <a:r>
              <a:rPr lang="en-US" altLang="zh-CN" b="1" dirty="0">
                <a:solidFill>
                  <a:srgbClr val="FF0000"/>
                </a:solidFill>
              </a:rPr>
              <a:t>ICW1</a:t>
            </a:r>
            <a:r>
              <a:rPr lang="zh-CN" altLang="en-US" b="1" dirty="0">
                <a:solidFill>
                  <a:srgbClr val="FF0000"/>
                </a:solidFill>
              </a:rPr>
              <a:t>、</a:t>
            </a:r>
            <a:r>
              <a:rPr lang="en-US" altLang="zh-CN" b="1" dirty="0">
                <a:solidFill>
                  <a:srgbClr val="FF0000"/>
                </a:solidFill>
              </a:rPr>
              <a:t>ICW2</a:t>
            </a:r>
            <a:r>
              <a:rPr lang="zh-CN" altLang="en-US" b="1" dirty="0">
                <a:solidFill>
                  <a:srgbClr val="FF0000"/>
                </a:solidFill>
              </a:rPr>
              <a:t>是必须的，而</a:t>
            </a:r>
            <a:r>
              <a:rPr lang="en-US" altLang="zh-CN" b="1" dirty="0">
                <a:solidFill>
                  <a:srgbClr val="FF0000"/>
                </a:solidFill>
              </a:rPr>
              <a:t>ICW3</a:t>
            </a:r>
            <a:r>
              <a:rPr lang="zh-CN" altLang="en-US" b="1" dirty="0">
                <a:solidFill>
                  <a:srgbClr val="FF0000"/>
                </a:solidFill>
              </a:rPr>
              <a:t>、</a:t>
            </a:r>
            <a:r>
              <a:rPr lang="en-US" altLang="zh-CN" b="1" dirty="0">
                <a:solidFill>
                  <a:srgbClr val="FF0000"/>
                </a:solidFill>
              </a:rPr>
              <a:t>ICW4</a:t>
            </a:r>
            <a:r>
              <a:rPr lang="zh-CN" altLang="en-US" b="1" dirty="0">
                <a:solidFill>
                  <a:srgbClr val="FF0000"/>
                </a:solidFill>
              </a:rPr>
              <a:t>可选；</a:t>
            </a:r>
          </a:p>
          <a:p>
            <a:r>
              <a:rPr lang="zh-CN" altLang="en-US" dirty="0" smtClean="0"/>
              <a:t>工作</a:t>
            </a:r>
            <a:r>
              <a:rPr lang="zh-CN" altLang="en-US" dirty="0"/>
              <a:t>期间，需要</a:t>
            </a:r>
            <a:r>
              <a:rPr lang="zh-CN" altLang="en-US" dirty="0">
                <a:solidFill>
                  <a:srgbClr val="0000FF"/>
                </a:solidFill>
              </a:rPr>
              <a:t>中断操作</a:t>
            </a:r>
            <a:r>
              <a:rPr lang="zh-CN" altLang="en-US" dirty="0" smtClean="0">
                <a:solidFill>
                  <a:srgbClr val="0000FF"/>
                </a:solidFill>
              </a:rPr>
              <a:t>编程</a:t>
            </a:r>
            <a:r>
              <a:rPr lang="en-US" altLang="zh-CN" dirty="0" smtClean="0">
                <a:solidFill>
                  <a:srgbClr val="0000FF"/>
                </a:solidFill>
              </a:rPr>
              <a:t>(OCW)</a:t>
            </a:r>
            <a:endParaRPr lang="zh-CN" altLang="en-US" dirty="0">
              <a:solidFill>
                <a:srgbClr val="0000FF"/>
              </a:solidFill>
            </a:endParaRPr>
          </a:p>
          <a:p>
            <a:pPr lvl="1"/>
            <a:r>
              <a:rPr lang="zh-CN" altLang="en-US" dirty="0">
                <a:latin typeface="Times New Roman" charset="0"/>
              </a:rPr>
              <a:t>可以写入</a:t>
            </a:r>
            <a:r>
              <a:rPr lang="zh-CN" altLang="en-US" b="1" dirty="0">
                <a:solidFill>
                  <a:srgbClr val="FF0000"/>
                </a:solidFill>
                <a:latin typeface="Times New Roman" charset="0"/>
              </a:rPr>
              <a:t>操作命令字</a:t>
            </a:r>
            <a:r>
              <a:rPr lang="en-US" altLang="zh-CN" b="1" dirty="0">
                <a:solidFill>
                  <a:srgbClr val="FF0000"/>
                </a:solidFill>
                <a:latin typeface="Times New Roman" charset="0"/>
              </a:rPr>
              <a:t>OCW</a:t>
            </a:r>
            <a:r>
              <a:rPr lang="zh-CN" altLang="en-US" dirty="0">
                <a:latin typeface="Times New Roman" charset="0"/>
              </a:rPr>
              <a:t>将选定的操作传送给</a:t>
            </a:r>
            <a:r>
              <a:rPr lang="en-US" altLang="zh-CN" dirty="0">
                <a:latin typeface="Times New Roman" charset="0"/>
              </a:rPr>
              <a:t>8259A</a:t>
            </a:r>
            <a:r>
              <a:rPr lang="zh-CN" altLang="en-US" dirty="0">
                <a:latin typeface="Times New Roman" charset="0"/>
              </a:rPr>
              <a:t>，使之按新的要求工作</a:t>
            </a:r>
          </a:p>
          <a:p>
            <a:pPr lvl="1"/>
            <a:r>
              <a:rPr lang="zh-CN" altLang="en-US" dirty="0">
                <a:latin typeface="Times New Roman" charset="0"/>
              </a:rPr>
              <a:t>还可以</a:t>
            </a:r>
            <a:r>
              <a:rPr lang="zh-CN" altLang="en-US" b="1" dirty="0">
                <a:solidFill>
                  <a:srgbClr val="FF0000"/>
                </a:solidFill>
                <a:latin typeface="Times New Roman" charset="0"/>
              </a:rPr>
              <a:t>读取</a:t>
            </a:r>
            <a:r>
              <a:rPr lang="en-US" altLang="zh-CN" dirty="0">
                <a:latin typeface="Times New Roman" charset="0"/>
              </a:rPr>
              <a:t>8259A</a:t>
            </a:r>
            <a:r>
              <a:rPr lang="zh-CN" altLang="en-US" dirty="0">
                <a:latin typeface="Times New Roman" charset="0"/>
              </a:rPr>
              <a:t>的信息，以便了解他的</a:t>
            </a:r>
            <a:r>
              <a:rPr lang="zh-CN" altLang="en-US" dirty="0" smtClean="0">
                <a:latin typeface="Times New Roman" charset="0"/>
              </a:rPr>
              <a:t>工作状态</a:t>
            </a:r>
            <a:endParaRPr lang="zh-CN" altLang="en-US" dirty="0">
              <a:latin typeface="Times New Roman" charset="0"/>
            </a:endParaRPr>
          </a:p>
        </p:txBody>
      </p:sp>
    </p:spTree>
  </p:cSld>
  <p:clrMapOvr>
    <a:masterClrMapping/>
  </p:clrMapOvr>
  <p:transition spd="slow"/>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en-US" altLang="zh-CN" sz="4000"/>
              <a:t>1. </a:t>
            </a:r>
            <a:r>
              <a:rPr lang="zh-CN" altLang="en-US" sz="4000"/>
              <a:t>初始化命令字</a:t>
            </a:r>
            <a:r>
              <a:rPr lang="en-US" altLang="zh-CN" sz="4000"/>
              <a:t>ICW</a:t>
            </a:r>
          </a:p>
        </p:txBody>
      </p:sp>
      <p:pic>
        <p:nvPicPr>
          <p:cNvPr id="218115" name="Picture 3" descr="54">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0769600" y="6289675"/>
            <a:ext cx="11176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218116" name="Picture 4" descr="55">
            <a:hlinkClick r:id="" action="ppaction://hlinkshowjump?jump=previousslide"/>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9550400" y="6248400"/>
            <a:ext cx="1168400" cy="438150"/>
          </a:xfrm>
          <a:prstGeom prst="rect">
            <a:avLst/>
          </a:prstGeom>
          <a:noFill/>
          <a:extLst>
            <a:ext uri="{909E8E84-426E-40DD-AFC4-6F175D3DCCD1}">
              <a14:hiddenFill xmlns:a14="http://schemas.microsoft.com/office/drawing/2010/main">
                <a:solidFill>
                  <a:srgbClr val="FFFFFF"/>
                </a:solidFill>
              </a14:hiddenFill>
            </a:ext>
          </a:extLst>
        </p:spPr>
      </p:pic>
      <p:sp>
        <p:nvSpPr>
          <p:cNvPr id="218117" name="Rectangle 5"/>
          <p:cNvSpPr>
            <a:spLocks noGrp="1" noChangeArrowheads="1"/>
          </p:cNvSpPr>
          <p:nvPr>
            <p:ph type="body" idx="1"/>
          </p:nvPr>
        </p:nvSpPr>
        <p:spPr>
          <a:xfrm>
            <a:off x="800100" y="1779588"/>
            <a:ext cx="10134600" cy="3257550"/>
          </a:xfrm>
          <a:solidFill>
            <a:schemeClr val="bg1"/>
          </a:solidFill>
          <a:ln/>
          <a:extLst>
            <a:ext uri="{91240B29-F687-4F45-9708-019B960494DF}">
              <a14:hiddenLine xmlns:a14="http://schemas.microsoft.com/office/drawing/2010/main" w="76200" cmpd="tri">
                <a:solidFill>
                  <a:srgbClr val="0066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r>
              <a:rPr lang="zh-CN" altLang="en-US" dirty="0">
                <a:latin typeface="Times New Roman" charset="0"/>
              </a:rPr>
              <a:t>初始化命令字</a:t>
            </a:r>
            <a:r>
              <a:rPr lang="en-US" altLang="zh-CN" dirty="0">
                <a:latin typeface="Times New Roman" charset="0"/>
              </a:rPr>
              <a:t>ICW</a:t>
            </a:r>
            <a:r>
              <a:rPr lang="zh-CN" altLang="en-US" dirty="0">
                <a:latin typeface="Times New Roman" charset="0"/>
              </a:rPr>
              <a:t>最多有</a:t>
            </a:r>
            <a:r>
              <a:rPr lang="en-US" altLang="zh-CN" dirty="0">
                <a:latin typeface="Times New Roman" charset="0"/>
              </a:rPr>
              <a:t>4</a:t>
            </a:r>
            <a:r>
              <a:rPr lang="zh-CN" altLang="en-US" dirty="0">
                <a:latin typeface="Times New Roman" charset="0"/>
              </a:rPr>
              <a:t>个</a:t>
            </a:r>
          </a:p>
          <a:p>
            <a:r>
              <a:rPr lang="en-US" altLang="zh-CN" dirty="0">
                <a:latin typeface="Times New Roman" charset="0"/>
              </a:rPr>
              <a:t>8259A</a:t>
            </a:r>
            <a:r>
              <a:rPr lang="zh-CN" altLang="en-US" dirty="0">
                <a:latin typeface="Times New Roman" charset="0"/>
              </a:rPr>
              <a:t>在开始工作前必须写入</a:t>
            </a:r>
          </a:p>
          <a:p>
            <a:r>
              <a:rPr lang="zh-CN" altLang="en-US" dirty="0">
                <a:latin typeface="Times New Roman" charset="0"/>
              </a:rPr>
              <a:t>必须按照</a:t>
            </a:r>
            <a:r>
              <a:rPr lang="en-US" altLang="zh-CN" dirty="0">
                <a:latin typeface="Times New Roman" charset="0"/>
              </a:rPr>
              <a:t>ICW1</a:t>
            </a:r>
            <a:r>
              <a:rPr lang="zh-CN" altLang="en-US" dirty="0">
                <a:latin typeface="Times New Roman" charset="0"/>
              </a:rPr>
              <a:t>～</a:t>
            </a:r>
            <a:r>
              <a:rPr lang="en-US" altLang="zh-CN" dirty="0">
                <a:latin typeface="Times New Roman" charset="0"/>
              </a:rPr>
              <a:t>ICW4</a:t>
            </a:r>
            <a:r>
              <a:rPr lang="zh-CN" altLang="en-US" dirty="0">
                <a:latin typeface="Times New Roman" charset="0"/>
              </a:rPr>
              <a:t>顺序写入</a:t>
            </a:r>
          </a:p>
          <a:p>
            <a:r>
              <a:rPr lang="en-US" altLang="zh-CN" dirty="0">
                <a:latin typeface="Times New Roman" charset="0"/>
              </a:rPr>
              <a:t>ICW1</a:t>
            </a:r>
            <a:r>
              <a:rPr lang="zh-CN" altLang="en-US" dirty="0">
                <a:latin typeface="Times New Roman" charset="0"/>
              </a:rPr>
              <a:t>和</a:t>
            </a:r>
            <a:r>
              <a:rPr lang="en-US" altLang="zh-CN" dirty="0">
                <a:latin typeface="Times New Roman" charset="0"/>
              </a:rPr>
              <a:t>ICW2</a:t>
            </a:r>
            <a:r>
              <a:rPr lang="zh-CN" altLang="en-US" dirty="0">
                <a:latin typeface="Times New Roman" charset="0"/>
              </a:rPr>
              <a:t>是必须送的</a:t>
            </a:r>
          </a:p>
          <a:p>
            <a:r>
              <a:rPr lang="en-US" altLang="zh-CN" dirty="0">
                <a:latin typeface="Times New Roman" charset="0"/>
              </a:rPr>
              <a:t>ICW3</a:t>
            </a:r>
            <a:r>
              <a:rPr lang="zh-CN" altLang="en-US" dirty="0">
                <a:latin typeface="Times New Roman" charset="0"/>
              </a:rPr>
              <a:t>和</a:t>
            </a:r>
            <a:r>
              <a:rPr lang="en-US" altLang="zh-CN" dirty="0">
                <a:latin typeface="Times New Roman" charset="0"/>
              </a:rPr>
              <a:t>ICW4</a:t>
            </a:r>
            <a:r>
              <a:rPr lang="zh-CN" altLang="en-US" dirty="0">
                <a:latin typeface="Times New Roman" charset="0"/>
              </a:rPr>
              <a:t>由工作方式决定</a:t>
            </a:r>
          </a:p>
        </p:txBody>
      </p:sp>
      <p:sp>
        <p:nvSpPr>
          <p:cNvPr id="218118" name="AutoShape 6" descr="074">
            <a:hlinkClick r:id="rId5" action="ppaction://hlinksldjump"/>
          </p:cNvPr>
          <p:cNvSpPr>
            <a:spLocks noChangeArrowheads="1"/>
          </p:cNvSpPr>
          <p:nvPr/>
        </p:nvSpPr>
        <p:spPr bwMode="auto">
          <a:xfrm>
            <a:off x="10126134" y="784225"/>
            <a:ext cx="1231900" cy="369888"/>
          </a:xfrm>
          <a:prstGeom prst="roundRect">
            <a:avLst>
              <a:gd name="adj" fmla="val 16667"/>
            </a:avLst>
          </a:prstGeom>
          <a:blipFill dpi="0" rotWithShape="0">
            <a:blip r:embed="rId6" cstate="print"/>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80000"/>
              </a:lnSpc>
              <a:spcBef>
                <a:spcPct val="0"/>
              </a:spcBef>
              <a:buClrTx/>
              <a:buSzTx/>
              <a:buFontTx/>
              <a:buNone/>
            </a:pPr>
            <a:r>
              <a:rPr lang="zh-CN" altLang="en-US" sz="2000" dirty="0">
                <a:solidFill>
                  <a:srgbClr val="A50021"/>
                </a:solidFill>
                <a:latin typeface="Tahoma" pitchFamily="34" charset="0"/>
                <a:hlinkClick r:id="rId7" action="ppaction://hlinksldjump"/>
              </a:rPr>
              <a:t>流程</a:t>
            </a:r>
            <a:endParaRPr lang="zh-CN" altLang="en-US" sz="2000" dirty="0">
              <a:solidFill>
                <a:srgbClr val="A50021"/>
              </a:solidFill>
              <a:latin typeface="Tahoma" pitchFamily="34" charset="0"/>
            </a:endParaRPr>
          </a:p>
        </p:txBody>
      </p:sp>
      <p:grpSp>
        <p:nvGrpSpPr>
          <p:cNvPr id="218119" name="Group 7"/>
          <p:cNvGrpSpPr>
            <a:grpSpLocks/>
          </p:cNvGrpSpPr>
          <p:nvPr/>
        </p:nvGrpSpPr>
        <p:grpSpPr bwMode="auto">
          <a:xfrm>
            <a:off x="1987551" y="5143501"/>
            <a:ext cx="7567083" cy="715963"/>
            <a:chOff x="621" y="1360"/>
            <a:chExt cx="3575" cy="451"/>
          </a:xfrm>
        </p:grpSpPr>
        <p:graphicFrame>
          <p:nvGraphicFramePr>
            <p:cNvPr id="218120" name="Object 8"/>
            <p:cNvGraphicFramePr>
              <a:graphicFrameLocks noChangeAspect="1"/>
            </p:cNvGraphicFramePr>
            <p:nvPr/>
          </p:nvGraphicFramePr>
          <p:xfrm>
            <a:off x="621" y="1360"/>
            <a:ext cx="3575" cy="451"/>
          </p:xfrm>
          <a:graphic>
            <a:graphicData uri="http://schemas.openxmlformats.org/presentationml/2006/ole">
              <mc:AlternateContent xmlns:mc="http://schemas.openxmlformats.org/markup-compatibility/2006">
                <mc:Choice xmlns:v="urn:schemas-microsoft-com:vml" Requires="v">
                  <p:oleObj spid="_x0000_s155684" name="Image" r:id="rId8" imgW="6836569" imgH="762174" progId="">
                    <p:embed/>
                  </p:oleObj>
                </mc:Choice>
                <mc:Fallback>
                  <p:oleObj name="Image" r:id="rId8" imgW="6836569" imgH="762174" progId="">
                    <p:embed/>
                    <p:pic>
                      <p:nvPicPr>
                        <p:cNvPr id="0"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1" y="1360"/>
                          <a:ext cx="3575" cy="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oleObj>
                </mc:Fallback>
              </mc:AlternateContent>
            </a:graphicData>
          </a:graphic>
        </p:graphicFrame>
        <p:sp>
          <p:nvSpPr>
            <p:cNvPr id="218121" name="Text Box 9"/>
            <p:cNvSpPr txBox="1">
              <a:spLocks noChangeArrowheads="1"/>
            </p:cNvSpPr>
            <p:nvPr/>
          </p:nvSpPr>
          <p:spPr bwMode="auto">
            <a:xfrm>
              <a:off x="643" y="1385"/>
              <a:ext cx="241"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r>
                <a:rPr lang="en-US" altLang="zh-CN" b="0">
                  <a:solidFill>
                    <a:schemeClr val="accent2"/>
                  </a:solidFill>
                  <a:latin typeface="Tahoma" pitchFamily="34" charset="0"/>
                </a:rPr>
                <a:t>D</a:t>
              </a:r>
              <a:r>
                <a:rPr lang="en-US" altLang="zh-CN" sz="2400">
                  <a:solidFill>
                    <a:schemeClr val="accent2"/>
                  </a:solidFill>
                  <a:latin typeface="Tahoma" pitchFamily="34" charset="0"/>
                </a:rPr>
                <a:t>7</a:t>
              </a:r>
            </a:p>
          </p:txBody>
        </p:sp>
        <p:sp>
          <p:nvSpPr>
            <p:cNvPr id="218122" name="Text Box 10"/>
            <p:cNvSpPr txBox="1">
              <a:spLocks noChangeArrowheads="1"/>
            </p:cNvSpPr>
            <p:nvPr/>
          </p:nvSpPr>
          <p:spPr bwMode="auto">
            <a:xfrm>
              <a:off x="1098" y="1385"/>
              <a:ext cx="241"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r>
                <a:rPr lang="en-US" altLang="zh-CN" b="0">
                  <a:solidFill>
                    <a:schemeClr val="accent2"/>
                  </a:solidFill>
                  <a:latin typeface="Tahoma" pitchFamily="34" charset="0"/>
                </a:rPr>
                <a:t>D</a:t>
              </a:r>
              <a:r>
                <a:rPr lang="en-US" altLang="zh-CN" sz="2400">
                  <a:solidFill>
                    <a:schemeClr val="accent2"/>
                  </a:solidFill>
                  <a:latin typeface="Tahoma" pitchFamily="34" charset="0"/>
                </a:rPr>
                <a:t>6</a:t>
              </a:r>
            </a:p>
          </p:txBody>
        </p:sp>
        <p:sp>
          <p:nvSpPr>
            <p:cNvPr id="218123" name="Text Box 11"/>
            <p:cNvSpPr txBox="1">
              <a:spLocks noChangeArrowheads="1"/>
            </p:cNvSpPr>
            <p:nvPr/>
          </p:nvSpPr>
          <p:spPr bwMode="auto">
            <a:xfrm>
              <a:off x="1553" y="1385"/>
              <a:ext cx="241"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r>
                <a:rPr lang="en-US" altLang="zh-CN" b="0">
                  <a:solidFill>
                    <a:schemeClr val="accent2"/>
                  </a:solidFill>
                  <a:latin typeface="Tahoma" pitchFamily="34" charset="0"/>
                </a:rPr>
                <a:t>D</a:t>
              </a:r>
              <a:r>
                <a:rPr lang="en-US" altLang="zh-CN" sz="2400">
                  <a:solidFill>
                    <a:schemeClr val="accent2"/>
                  </a:solidFill>
                  <a:latin typeface="Tahoma" pitchFamily="34" charset="0"/>
                </a:rPr>
                <a:t>5</a:t>
              </a:r>
            </a:p>
          </p:txBody>
        </p:sp>
        <p:sp>
          <p:nvSpPr>
            <p:cNvPr id="218124" name="Text Box 12"/>
            <p:cNvSpPr txBox="1">
              <a:spLocks noChangeArrowheads="1"/>
            </p:cNvSpPr>
            <p:nvPr/>
          </p:nvSpPr>
          <p:spPr bwMode="auto">
            <a:xfrm>
              <a:off x="1992" y="1385"/>
              <a:ext cx="241"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r>
                <a:rPr lang="en-US" altLang="zh-CN" b="0">
                  <a:solidFill>
                    <a:schemeClr val="accent2"/>
                  </a:solidFill>
                  <a:latin typeface="Tahoma" pitchFamily="34" charset="0"/>
                </a:rPr>
                <a:t>D</a:t>
              </a:r>
              <a:r>
                <a:rPr lang="en-US" altLang="zh-CN" sz="2400">
                  <a:solidFill>
                    <a:schemeClr val="accent2"/>
                  </a:solidFill>
                  <a:latin typeface="Tahoma" pitchFamily="34" charset="0"/>
                </a:rPr>
                <a:t>4</a:t>
              </a:r>
            </a:p>
          </p:txBody>
        </p:sp>
        <p:sp>
          <p:nvSpPr>
            <p:cNvPr id="218125" name="Text Box 13"/>
            <p:cNvSpPr txBox="1">
              <a:spLocks noChangeArrowheads="1"/>
            </p:cNvSpPr>
            <p:nvPr/>
          </p:nvSpPr>
          <p:spPr bwMode="auto">
            <a:xfrm>
              <a:off x="2432" y="1385"/>
              <a:ext cx="241"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r>
                <a:rPr lang="en-US" altLang="zh-CN" b="0">
                  <a:solidFill>
                    <a:schemeClr val="accent2"/>
                  </a:solidFill>
                  <a:latin typeface="Tahoma" pitchFamily="34" charset="0"/>
                </a:rPr>
                <a:t>D</a:t>
              </a:r>
              <a:r>
                <a:rPr lang="en-US" altLang="zh-CN" sz="2400">
                  <a:solidFill>
                    <a:schemeClr val="accent2"/>
                  </a:solidFill>
                  <a:latin typeface="Tahoma" pitchFamily="34" charset="0"/>
                </a:rPr>
                <a:t>3</a:t>
              </a:r>
            </a:p>
          </p:txBody>
        </p:sp>
        <p:sp>
          <p:nvSpPr>
            <p:cNvPr id="218126" name="Text Box 14"/>
            <p:cNvSpPr txBox="1">
              <a:spLocks noChangeArrowheads="1"/>
            </p:cNvSpPr>
            <p:nvPr/>
          </p:nvSpPr>
          <p:spPr bwMode="auto">
            <a:xfrm>
              <a:off x="2888" y="1385"/>
              <a:ext cx="241"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r>
                <a:rPr lang="en-US" altLang="zh-CN" b="0">
                  <a:solidFill>
                    <a:schemeClr val="accent2"/>
                  </a:solidFill>
                  <a:latin typeface="Tahoma" pitchFamily="34" charset="0"/>
                </a:rPr>
                <a:t>D</a:t>
              </a:r>
              <a:r>
                <a:rPr lang="en-US" altLang="zh-CN" sz="2400">
                  <a:solidFill>
                    <a:schemeClr val="accent2"/>
                  </a:solidFill>
                  <a:latin typeface="Tahoma" pitchFamily="34" charset="0"/>
                </a:rPr>
                <a:t>2</a:t>
              </a:r>
            </a:p>
          </p:txBody>
        </p:sp>
        <p:sp>
          <p:nvSpPr>
            <p:cNvPr id="218127" name="Text Box 15"/>
            <p:cNvSpPr txBox="1">
              <a:spLocks noChangeArrowheads="1"/>
            </p:cNvSpPr>
            <p:nvPr/>
          </p:nvSpPr>
          <p:spPr bwMode="auto">
            <a:xfrm>
              <a:off x="3327" y="1385"/>
              <a:ext cx="241"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r>
                <a:rPr lang="en-US" altLang="zh-CN" b="0">
                  <a:solidFill>
                    <a:schemeClr val="accent2"/>
                  </a:solidFill>
                  <a:latin typeface="Tahoma" pitchFamily="34" charset="0"/>
                </a:rPr>
                <a:t>D</a:t>
              </a:r>
              <a:r>
                <a:rPr lang="en-US" altLang="zh-CN" sz="2400">
                  <a:solidFill>
                    <a:schemeClr val="accent2"/>
                  </a:solidFill>
                  <a:latin typeface="Tahoma" pitchFamily="34" charset="0"/>
                </a:rPr>
                <a:t>1</a:t>
              </a:r>
            </a:p>
          </p:txBody>
        </p:sp>
        <p:sp>
          <p:nvSpPr>
            <p:cNvPr id="218128" name="Text Box 16"/>
            <p:cNvSpPr txBox="1">
              <a:spLocks noChangeArrowheads="1"/>
            </p:cNvSpPr>
            <p:nvPr/>
          </p:nvSpPr>
          <p:spPr bwMode="auto">
            <a:xfrm>
              <a:off x="3780" y="1385"/>
              <a:ext cx="241"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r>
                <a:rPr lang="en-US" altLang="zh-CN" b="0">
                  <a:solidFill>
                    <a:schemeClr val="accent2"/>
                  </a:solidFill>
                  <a:latin typeface="Tahoma" pitchFamily="34" charset="0"/>
                </a:rPr>
                <a:t>D</a:t>
              </a:r>
              <a:r>
                <a:rPr lang="en-US" altLang="zh-CN" sz="2400">
                  <a:solidFill>
                    <a:schemeClr val="accent2"/>
                  </a:solidFill>
                  <a:latin typeface="Tahoma" pitchFamily="34" charset="0"/>
                </a:rPr>
                <a:t>0</a:t>
              </a:r>
            </a:p>
          </p:txBody>
        </p:sp>
      </p:grpSp>
    </p:spTree>
    <p:extLst>
      <p:ext uri="{BB962C8B-B14F-4D97-AF65-F5344CB8AC3E}">
        <p14:creationId xmlns:p14="http://schemas.microsoft.com/office/powerpoint/2010/main" val="2773019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18117"/>
                                        </p:tgtEl>
                                        <p:attrNameLst>
                                          <p:attrName>style.visibility</p:attrName>
                                        </p:attrNameLst>
                                      </p:cBhvr>
                                      <p:to>
                                        <p:strVal val="visible"/>
                                      </p:to>
                                    </p:set>
                                    <p:animEffect transition="in" filter="blinds(horizontal)">
                                      <p:cBhvr>
                                        <p:cTn id="7" dur="500"/>
                                        <p:tgtEl>
                                          <p:spTgt spid="2181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218118"/>
                                        </p:tgtEl>
                                        <p:attrNameLst>
                                          <p:attrName>style.visibility</p:attrName>
                                        </p:attrNameLst>
                                      </p:cBhvr>
                                      <p:to>
                                        <p:strVal val="visible"/>
                                      </p:to>
                                    </p:set>
                                    <p:anim calcmode="lin" valueType="num">
                                      <p:cBhvr>
                                        <p:cTn id="12" dur="500" fill="hold"/>
                                        <p:tgtEl>
                                          <p:spTgt spid="218118"/>
                                        </p:tgtEl>
                                        <p:attrNameLst>
                                          <p:attrName>ppt_w</p:attrName>
                                        </p:attrNameLst>
                                      </p:cBhvr>
                                      <p:tavLst>
                                        <p:tav tm="0">
                                          <p:val>
                                            <p:fltVal val="0"/>
                                          </p:val>
                                        </p:tav>
                                        <p:tav tm="100000">
                                          <p:val>
                                            <p:strVal val="#ppt_w"/>
                                          </p:val>
                                        </p:tav>
                                      </p:tavLst>
                                    </p:anim>
                                    <p:anim calcmode="lin" valueType="num">
                                      <p:cBhvr>
                                        <p:cTn id="13" dur="500" fill="hold"/>
                                        <p:tgtEl>
                                          <p:spTgt spid="218118"/>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6" fill="hold" nodeType="clickEffect">
                                  <p:stCondLst>
                                    <p:cond delay="0"/>
                                  </p:stCondLst>
                                  <p:childTnLst>
                                    <p:set>
                                      <p:cBhvr>
                                        <p:cTn id="17" dur="1" fill="hold">
                                          <p:stCondLst>
                                            <p:cond delay="0"/>
                                          </p:stCondLst>
                                        </p:cTn>
                                        <p:tgtEl>
                                          <p:spTgt spid="218119"/>
                                        </p:tgtEl>
                                        <p:attrNameLst>
                                          <p:attrName>style.visibility</p:attrName>
                                        </p:attrNameLst>
                                      </p:cBhvr>
                                      <p:to>
                                        <p:strVal val="visible"/>
                                      </p:to>
                                    </p:set>
                                    <p:animEffect transition="in" filter="barn(inHorizontal)">
                                      <p:cBhvr>
                                        <p:cTn id="18" dur="500"/>
                                        <p:tgtEl>
                                          <p:spTgt spid="218119"/>
                                        </p:tgtEl>
                                      </p:cBhvr>
                                    </p:animEffect>
                                  </p:childTnLst>
                                </p:cTn>
                              </p:par>
                            </p:childTnLst>
                          </p:cTn>
                        </p:par>
                        <p:par>
                          <p:cTn id="19" fill="hold" nodeType="afterGroup">
                            <p:stCondLst>
                              <p:cond delay="500"/>
                            </p:stCondLst>
                            <p:childTnLst>
                              <p:par>
                                <p:cTn id="20" presetID="9" presetClass="entr" presetSubtype="0" fill="hold" nodeType="afterEffect">
                                  <p:stCondLst>
                                    <p:cond delay="1000"/>
                                  </p:stCondLst>
                                  <p:childTnLst>
                                    <p:set>
                                      <p:cBhvr>
                                        <p:cTn id="21" dur="1" fill="hold">
                                          <p:stCondLst>
                                            <p:cond delay="0"/>
                                          </p:stCondLst>
                                        </p:cTn>
                                        <p:tgtEl>
                                          <p:spTgt spid="218115"/>
                                        </p:tgtEl>
                                        <p:attrNameLst>
                                          <p:attrName>style.visibility</p:attrName>
                                        </p:attrNameLst>
                                      </p:cBhvr>
                                      <p:to>
                                        <p:strVal val="visible"/>
                                      </p:to>
                                    </p:set>
                                    <p:animEffect transition="in" filter="dissolve">
                                      <p:cBhvr>
                                        <p:cTn id="22" dur="500"/>
                                        <p:tgtEl>
                                          <p:spTgt spid="218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7" grpId="0" animBg="1" autoUpdateAnimBg="0"/>
      <p:bldP spid="218118" grpId="0" animBg="1"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AutoShape 3"/>
          <p:cNvSpPr>
            <a:spLocks noChangeArrowheads="1"/>
          </p:cNvSpPr>
          <p:nvPr/>
        </p:nvSpPr>
        <p:spPr bwMode="auto">
          <a:xfrm>
            <a:off x="3427869" y="978172"/>
            <a:ext cx="1800317" cy="407988"/>
          </a:xfrm>
          <a:prstGeom prst="flowChartAlternateProcess">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35846" name="Text Box 4"/>
          <p:cNvSpPr txBox="1">
            <a:spLocks noChangeArrowheads="1"/>
          </p:cNvSpPr>
          <p:nvPr/>
        </p:nvSpPr>
        <p:spPr bwMode="auto">
          <a:xfrm>
            <a:off x="3637906" y="952772"/>
            <a:ext cx="2987401"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zh-CN" altLang="en-US" b="1" dirty="0"/>
              <a:t>写</a:t>
            </a:r>
            <a:r>
              <a:rPr lang="en-US" altLang="zh-CN" b="1" dirty="0"/>
              <a:t>ICW</a:t>
            </a:r>
            <a:r>
              <a:rPr lang="en-US" altLang="zh-CN" b="1" baseline="-25000" dirty="0"/>
              <a:t>1           </a:t>
            </a:r>
            <a:r>
              <a:rPr lang="en-US" altLang="zh-CN" b="1" dirty="0">
                <a:solidFill>
                  <a:schemeClr val="hlink"/>
                </a:solidFill>
              </a:rPr>
              <a:t>A</a:t>
            </a:r>
            <a:r>
              <a:rPr lang="en-US" altLang="zh-CN" b="1" baseline="-25000" dirty="0">
                <a:solidFill>
                  <a:schemeClr val="hlink"/>
                </a:solidFill>
              </a:rPr>
              <a:t>0</a:t>
            </a:r>
            <a:r>
              <a:rPr lang="en-US" altLang="zh-CN" b="1" dirty="0">
                <a:solidFill>
                  <a:schemeClr val="hlink"/>
                </a:solidFill>
              </a:rPr>
              <a:t>=0</a:t>
            </a:r>
            <a:r>
              <a:rPr lang="zh-CN" altLang="en-US" b="1" dirty="0">
                <a:solidFill>
                  <a:schemeClr val="hlink"/>
                </a:solidFill>
              </a:rPr>
              <a:t>，D</a:t>
            </a:r>
            <a:r>
              <a:rPr lang="zh-CN" altLang="en-US" b="1" baseline="-25000" dirty="0">
                <a:solidFill>
                  <a:schemeClr val="hlink"/>
                </a:solidFill>
              </a:rPr>
              <a:t>4</a:t>
            </a:r>
            <a:r>
              <a:rPr lang="zh-CN" altLang="en-US" b="1" dirty="0">
                <a:solidFill>
                  <a:schemeClr val="hlink"/>
                </a:solidFill>
              </a:rPr>
              <a:t>=1</a:t>
            </a:r>
          </a:p>
        </p:txBody>
      </p:sp>
      <p:sp>
        <p:nvSpPr>
          <p:cNvPr id="35847" name="AutoShape 5"/>
          <p:cNvSpPr>
            <a:spLocks noChangeArrowheads="1"/>
          </p:cNvSpPr>
          <p:nvPr/>
        </p:nvSpPr>
        <p:spPr bwMode="auto">
          <a:xfrm>
            <a:off x="3427869" y="1892572"/>
            <a:ext cx="1800317" cy="407988"/>
          </a:xfrm>
          <a:prstGeom prst="flowChartAlternateProcess">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35848" name="Text Box 6"/>
          <p:cNvSpPr txBox="1">
            <a:spLocks noChangeArrowheads="1"/>
          </p:cNvSpPr>
          <p:nvPr/>
        </p:nvSpPr>
        <p:spPr bwMode="auto">
          <a:xfrm>
            <a:off x="3637906" y="1867172"/>
            <a:ext cx="213975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zh-CN" altLang="en-US" b="1"/>
              <a:t>写</a:t>
            </a:r>
            <a:r>
              <a:rPr lang="en-US" altLang="zh-CN" b="1"/>
              <a:t>ICW</a:t>
            </a:r>
            <a:r>
              <a:rPr lang="en-US" altLang="zh-CN" b="1" baseline="-25000"/>
              <a:t>2           </a:t>
            </a:r>
            <a:r>
              <a:rPr lang="en-US" altLang="zh-CN" b="1"/>
              <a:t>A</a:t>
            </a:r>
            <a:r>
              <a:rPr lang="en-US" altLang="zh-CN" b="1" baseline="-25000"/>
              <a:t>0</a:t>
            </a:r>
            <a:r>
              <a:rPr lang="en-US" altLang="zh-CN" b="1"/>
              <a:t>=1</a:t>
            </a:r>
            <a:endParaRPr lang="zh-CN" altLang="en-US" b="1"/>
          </a:p>
        </p:txBody>
      </p:sp>
      <p:sp>
        <p:nvSpPr>
          <p:cNvPr id="35849" name="AutoShape 7"/>
          <p:cNvSpPr>
            <a:spLocks noChangeArrowheads="1"/>
          </p:cNvSpPr>
          <p:nvPr/>
        </p:nvSpPr>
        <p:spPr bwMode="auto">
          <a:xfrm>
            <a:off x="3157822" y="2706960"/>
            <a:ext cx="2250396" cy="762000"/>
          </a:xfrm>
          <a:prstGeom prst="flowChartDecision">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35850" name="Text Box 8"/>
          <p:cNvSpPr txBox="1">
            <a:spLocks noChangeArrowheads="1"/>
          </p:cNvSpPr>
          <p:nvPr/>
        </p:nvSpPr>
        <p:spPr bwMode="auto">
          <a:xfrm>
            <a:off x="3517885" y="2859360"/>
            <a:ext cx="179094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zh-CN" b="1"/>
              <a:t>是否单片</a:t>
            </a:r>
          </a:p>
        </p:txBody>
      </p:sp>
      <p:sp>
        <p:nvSpPr>
          <p:cNvPr id="35851" name="AutoShape 9"/>
          <p:cNvSpPr>
            <a:spLocks noChangeArrowheads="1"/>
          </p:cNvSpPr>
          <p:nvPr/>
        </p:nvSpPr>
        <p:spPr bwMode="auto">
          <a:xfrm>
            <a:off x="3148445" y="4688160"/>
            <a:ext cx="2250396" cy="762000"/>
          </a:xfrm>
          <a:prstGeom prst="flowChartDecision">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35852" name="Text Box 10"/>
          <p:cNvSpPr txBox="1">
            <a:spLocks noChangeArrowheads="1"/>
          </p:cNvSpPr>
          <p:nvPr/>
        </p:nvSpPr>
        <p:spPr bwMode="auto">
          <a:xfrm>
            <a:off x="3508508" y="4840560"/>
            <a:ext cx="162028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zh-CN" altLang="en-US" b="1"/>
              <a:t>  IC</a:t>
            </a:r>
            <a:r>
              <a:rPr lang="zh-CN" altLang="en-US" b="1" baseline="-25000"/>
              <a:t>4</a:t>
            </a:r>
            <a:r>
              <a:rPr lang="zh-CN" altLang="en-US" b="1"/>
              <a:t>=1</a:t>
            </a:r>
          </a:p>
        </p:txBody>
      </p:sp>
      <p:sp>
        <p:nvSpPr>
          <p:cNvPr id="35853" name="AutoShape 11"/>
          <p:cNvSpPr>
            <a:spLocks noChangeArrowheads="1"/>
          </p:cNvSpPr>
          <p:nvPr/>
        </p:nvSpPr>
        <p:spPr bwMode="auto">
          <a:xfrm>
            <a:off x="3427869" y="3797572"/>
            <a:ext cx="1800317" cy="407988"/>
          </a:xfrm>
          <a:prstGeom prst="flowChartAlternateProcess">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35854" name="Text Box 12"/>
          <p:cNvSpPr txBox="1">
            <a:spLocks noChangeArrowheads="1"/>
          </p:cNvSpPr>
          <p:nvPr/>
        </p:nvSpPr>
        <p:spPr bwMode="auto">
          <a:xfrm>
            <a:off x="3637906" y="3772172"/>
            <a:ext cx="213975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zh-CN" altLang="en-US" b="1" dirty="0"/>
              <a:t>写</a:t>
            </a:r>
            <a:r>
              <a:rPr lang="en-US" altLang="zh-CN" b="1" dirty="0"/>
              <a:t>ICW</a:t>
            </a:r>
            <a:r>
              <a:rPr lang="en-US" altLang="zh-CN" b="1" baseline="-25000" dirty="0"/>
              <a:t>3           </a:t>
            </a:r>
            <a:r>
              <a:rPr lang="en-US" altLang="zh-CN" b="1" dirty="0"/>
              <a:t>A</a:t>
            </a:r>
            <a:r>
              <a:rPr lang="en-US" altLang="zh-CN" b="1" baseline="-25000" dirty="0"/>
              <a:t>0</a:t>
            </a:r>
            <a:r>
              <a:rPr lang="en-US" altLang="zh-CN" b="1" dirty="0"/>
              <a:t>=1</a:t>
            </a:r>
            <a:endParaRPr lang="zh-CN" altLang="en-US" b="1" dirty="0"/>
          </a:p>
        </p:txBody>
      </p:sp>
      <p:sp>
        <p:nvSpPr>
          <p:cNvPr id="35855" name="AutoShape 13"/>
          <p:cNvSpPr>
            <a:spLocks noChangeArrowheads="1"/>
          </p:cNvSpPr>
          <p:nvPr/>
        </p:nvSpPr>
        <p:spPr bwMode="auto">
          <a:xfrm>
            <a:off x="3427869" y="5778772"/>
            <a:ext cx="1800317" cy="407988"/>
          </a:xfrm>
          <a:prstGeom prst="flowChartAlternateProcess">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35856" name="Text Box 14"/>
          <p:cNvSpPr txBox="1">
            <a:spLocks noChangeArrowheads="1"/>
          </p:cNvSpPr>
          <p:nvPr/>
        </p:nvSpPr>
        <p:spPr bwMode="auto">
          <a:xfrm>
            <a:off x="3637906" y="5753372"/>
            <a:ext cx="213975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lang="zh-CN" altLang="en-US" b="1"/>
              <a:t>写</a:t>
            </a:r>
            <a:r>
              <a:rPr lang="en-US" altLang="zh-CN" b="1"/>
              <a:t>ICW</a:t>
            </a:r>
            <a:r>
              <a:rPr lang="en-US" altLang="zh-CN" b="1" baseline="-25000"/>
              <a:t>4           </a:t>
            </a:r>
            <a:r>
              <a:rPr lang="en-US" altLang="zh-CN" b="1"/>
              <a:t>A</a:t>
            </a:r>
            <a:r>
              <a:rPr lang="en-US" altLang="zh-CN" b="1" baseline="-25000"/>
              <a:t>0</a:t>
            </a:r>
            <a:r>
              <a:rPr lang="en-US" altLang="zh-CN" b="1"/>
              <a:t>=1</a:t>
            </a:r>
            <a:endParaRPr lang="zh-CN" altLang="en-US" b="1"/>
          </a:p>
        </p:txBody>
      </p:sp>
      <p:sp>
        <p:nvSpPr>
          <p:cNvPr id="35857" name="Line 15"/>
          <p:cNvSpPr>
            <a:spLocks noChangeShapeType="1"/>
          </p:cNvSpPr>
          <p:nvPr/>
        </p:nvSpPr>
        <p:spPr bwMode="auto">
          <a:xfrm>
            <a:off x="4318651" y="1430610"/>
            <a:ext cx="0" cy="457200"/>
          </a:xfrm>
          <a:prstGeom prst="line">
            <a:avLst/>
          </a:prstGeom>
          <a:noFill/>
          <a:ln w="28575">
            <a:solidFill>
              <a:srgbClr val="FF9933"/>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5858" name="Line 16"/>
          <p:cNvSpPr>
            <a:spLocks noChangeShapeType="1"/>
          </p:cNvSpPr>
          <p:nvPr/>
        </p:nvSpPr>
        <p:spPr bwMode="auto">
          <a:xfrm>
            <a:off x="4318651" y="4230960"/>
            <a:ext cx="0" cy="457200"/>
          </a:xfrm>
          <a:prstGeom prst="line">
            <a:avLst/>
          </a:prstGeom>
          <a:noFill/>
          <a:ln w="28575">
            <a:solidFill>
              <a:srgbClr val="FF9933"/>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5859" name="Line 17"/>
          <p:cNvSpPr>
            <a:spLocks noChangeShapeType="1"/>
          </p:cNvSpPr>
          <p:nvPr/>
        </p:nvSpPr>
        <p:spPr bwMode="auto">
          <a:xfrm>
            <a:off x="4318651" y="5450160"/>
            <a:ext cx="0" cy="304800"/>
          </a:xfrm>
          <a:prstGeom prst="line">
            <a:avLst/>
          </a:prstGeom>
          <a:noFill/>
          <a:ln w="28575">
            <a:solidFill>
              <a:srgbClr val="FF9933"/>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5860" name="Line 18"/>
          <p:cNvSpPr>
            <a:spLocks noChangeShapeType="1"/>
          </p:cNvSpPr>
          <p:nvPr/>
        </p:nvSpPr>
        <p:spPr bwMode="auto">
          <a:xfrm>
            <a:off x="4318651" y="3468960"/>
            <a:ext cx="0" cy="304800"/>
          </a:xfrm>
          <a:prstGeom prst="line">
            <a:avLst/>
          </a:prstGeom>
          <a:noFill/>
          <a:ln w="28575">
            <a:solidFill>
              <a:srgbClr val="FF9933"/>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5861" name="Line 19"/>
          <p:cNvSpPr>
            <a:spLocks noChangeShapeType="1"/>
          </p:cNvSpPr>
          <p:nvPr/>
        </p:nvSpPr>
        <p:spPr bwMode="auto">
          <a:xfrm>
            <a:off x="4318651" y="2325960"/>
            <a:ext cx="0" cy="381000"/>
          </a:xfrm>
          <a:prstGeom prst="line">
            <a:avLst/>
          </a:prstGeom>
          <a:noFill/>
          <a:ln w="28575">
            <a:solidFill>
              <a:srgbClr val="FF9933"/>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5862" name="Line 20"/>
          <p:cNvSpPr>
            <a:spLocks noChangeShapeType="1"/>
          </p:cNvSpPr>
          <p:nvPr/>
        </p:nvSpPr>
        <p:spPr bwMode="auto">
          <a:xfrm flipH="1">
            <a:off x="1978239" y="3087960"/>
            <a:ext cx="1170206"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5863" name="Line 21"/>
          <p:cNvSpPr>
            <a:spLocks noChangeShapeType="1"/>
          </p:cNvSpPr>
          <p:nvPr/>
        </p:nvSpPr>
        <p:spPr bwMode="auto">
          <a:xfrm>
            <a:off x="1978239" y="3087960"/>
            <a:ext cx="0" cy="137160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5864" name="Line 22"/>
          <p:cNvSpPr>
            <a:spLocks noChangeShapeType="1"/>
          </p:cNvSpPr>
          <p:nvPr/>
        </p:nvSpPr>
        <p:spPr bwMode="auto">
          <a:xfrm>
            <a:off x="1978239" y="4459560"/>
            <a:ext cx="2340412" cy="0"/>
          </a:xfrm>
          <a:prstGeom prst="line">
            <a:avLst/>
          </a:prstGeom>
          <a:noFill/>
          <a:ln w="28575">
            <a:solidFill>
              <a:srgbClr val="FF9933"/>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5865" name="Text Box 23"/>
          <p:cNvSpPr txBox="1">
            <a:spLocks noChangeArrowheads="1"/>
          </p:cNvSpPr>
          <p:nvPr/>
        </p:nvSpPr>
        <p:spPr bwMode="auto">
          <a:xfrm>
            <a:off x="2507082" y="2629172"/>
            <a:ext cx="420074"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r>
              <a:rPr lang="zh-CN" b="1"/>
              <a:t>是</a:t>
            </a:r>
          </a:p>
        </p:txBody>
      </p:sp>
      <p:sp>
        <p:nvSpPr>
          <p:cNvPr id="35866" name="Text Box 24"/>
          <p:cNvSpPr txBox="1">
            <a:spLocks noChangeArrowheads="1"/>
          </p:cNvSpPr>
          <p:nvPr/>
        </p:nvSpPr>
        <p:spPr bwMode="auto">
          <a:xfrm>
            <a:off x="4667463" y="3314972"/>
            <a:ext cx="420074"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r>
              <a:rPr lang="zh-CN" b="1"/>
              <a:t>否</a:t>
            </a:r>
          </a:p>
        </p:txBody>
      </p:sp>
      <p:sp>
        <p:nvSpPr>
          <p:cNvPr id="35867" name="Text Box 25"/>
          <p:cNvSpPr txBox="1">
            <a:spLocks noChangeArrowheads="1"/>
          </p:cNvSpPr>
          <p:nvPr/>
        </p:nvSpPr>
        <p:spPr bwMode="auto">
          <a:xfrm>
            <a:off x="4667463" y="5219972"/>
            <a:ext cx="420074"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r>
              <a:rPr lang="zh-CN" b="1"/>
              <a:t>是</a:t>
            </a:r>
          </a:p>
        </p:txBody>
      </p:sp>
      <p:sp>
        <p:nvSpPr>
          <p:cNvPr id="35868" name="Text Box 26"/>
          <p:cNvSpPr txBox="1">
            <a:spLocks noChangeArrowheads="1"/>
          </p:cNvSpPr>
          <p:nvPr/>
        </p:nvSpPr>
        <p:spPr bwMode="auto">
          <a:xfrm>
            <a:off x="2507082" y="4610372"/>
            <a:ext cx="420074"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r>
              <a:rPr lang="zh-CN" b="1"/>
              <a:t>否</a:t>
            </a:r>
          </a:p>
        </p:txBody>
      </p:sp>
      <p:sp>
        <p:nvSpPr>
          <p:cNvPr id="35869" name="Line 27"/>
          <p:cNvSpPr>
            <a:spLocks noChangeShapeType="1"/>
          </p:cNvSpPr>
          <p:nvPr/>
        </p:nvSpPr>
        <p:spPr bwMode="auto">
          <a:xfrm flipH="1">
            <a:off x="1978239" y="5069160"/>
            <a:ext cx="1170206"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5870" name="Line 28"/>
          <p:cNvSpPr>
            <a:spLocks noChangeShapeType="1"/>
          </p:cNvSpPr>
          <p:nvPr/>
        </p:nvSpPr>
        <p:spPr bwMode="auto">
          <a:xfrm>
            <a:off x="1978239" y="5069160"/>
            <a:ext cx="0" cy="137160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5871" name="Line 29"/>
          <p:cNvSpPr>
            <a:spLocks noChangeShapeType="1"/>
          </p:cNvSpPr>
          <p:nvPr/>
        </p:nvSpPr>
        <p:spPr bwMode="auto">
          <a:xfrm>
            <a:off x="1978239" y="6440760"/>
            <a:ext cx="2340412" cy="0"/>
          </a:xfrm>
          <a:prstGeom prst="line">
            <a:avLst/>
          </a:prstGeom>
          <a:noFill/>
          <a:ln w="28575">
            <a:solidFill>
              <a:srgbClr val="FF9933"/>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5872" name="Line 30"/>
          <p:cNvSpPr>
            <a:spLocks noChangeShapeType="1"/>
          </p:cNvSpPr>
          <p:nvPr/>
        </p:nvSpPr>
        <p:spPr bwMode="auto">
          <a:xfrm>
            <a:off x="4318651" y="6212160"/>
            <a:ext cx="0" cy="457200"/>
          </a:xfrm>
          <a:prstGeom prst="line">
            <a:avLst/>
          </a:prstGeom>
          <a:noFill/>
          <a:ln w="28575">
            <a:solidFill>
              <a:srgbClr val="FF9933"/>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5875" name="Text Box 33"/>
          <p:cNvSpPr txBox="1">
            <a:spLocks noChangeArrowheads="1"/>
          </p:cNvSpPr>
          <p:nvPr/>
        </p:nvSpPr>
        <p:spPr bwMode="auto">
          <a:xfrm>
            <a:off x="6832600" y="3473958"/>
            <a:ext cx="2747359"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r>
              <a:rPr lang="zh-CN" altLang="en-US" b="1" dirty="0">
                <a:solidFill>
                  <a:schemeClr val="hlink"/>
                </a:solidFill>
              </a:rPr>
              <a:t>按顺序对</a:t>
            </a:r>
            <a:r>
              <a:rPr lang="en-US" altLang="zh-CN" b="1" dirty="0">
                <a:solidFill>
                  <a:schemeClr val="hlink"/>
                </a:solidFill>
              </a:rPr>
              <a:t>A</a:t>
            </a:r>
            <a:r>
              <a:rPr lang="en-US" altLang="zh-CN" b="1" baseline="-25000" dirty="0">
                <a:solidFill>
                  <a:schemeClr val="hlink"/>
                </a:solidFill>
              </a:rPr>
              <a:t>0</a:t>
            </a:r>
            <a:r>
              <a:rPr lang="en-US" altLang="zh-CN" b="1" dirty="0">
                <a:solidFill>
                  <a:schemeClr val="hlink"/>
                </a:solidFill>
              </a:rPr>
              <a:t>=1</a:t>
            </a:r>
            <a:r>
              <a:rPr lang="zh-CN" altLang="en-US" b="1" dirty="0">
                <a:solidFill>
                  <a:schemeClr val="hlink"/>
                </a:solidFill>
              </a:rPr>
              <a:t>端口写入命令字</a:t>
            </a:r>
          </a:p>
        </p:txBody>
      </p:sp>
      <p:sp>
        <p:nvSpPr>
          <p:cNvPr id="35843" name="Rectangle 34"/>
          <p:cNvSpPr>
            <a:spLocks noChangeArrowheads="1"/>
          </p:cNvSpPr>
          <p:nvPr/>
        </p:nvSpPr>
        <p:spPr bwMode="auto">
          <a:xfrm>
            <a:off x="2563342" y="188640"/>
            <a:ext cx="6832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p>
            <a:pPr algn="ctr"/>
            <a:r>
              <a:rPr lang="zh-CN" altLang="en-US" sz="3200" b="1" dirty="0">
                <a:solidFill>
                  <a:schemeClr val="tx2"/>
                </a:solidFill>
                <a:latin typeface="微软雅黑" pitchFamily="34" charset="-122"/>
                <a:ea typeface="微软雅黑" pitchFamily="34" charset="-122"/>
              </a:rPr>
              <a:t>8259</a:t>
            </a:r>
            <a:r>
              <a:rPr lang="en-US" altLang="zh-CN" sz="3200" b="1" dirty="0">
                <a:solidFill>
                  <a:schemeClr val="tx2"/>
                </a:solidFill>
                <a:latin typeface="微软雅黑" pitchFamily="34" charset="-122"/>
                <a:ea typeface="微软雅黑" pitchFamily="34" charset="-122"/>
              </a:rPr>
              <a:t>A</a:t>
            </a:r>
            <a:r>
              <a:rPr lang="zh-CN" altLang="en-US" sz="3200" b="1" dirty="0">
                <a:solidFill>
                  <a:schemeClr val="tx2"/>
                </a:solidFill>
                <a:latin typeface="微软雅黑" pitchFamily="34" charset="-122"/>
                <a:ea typeface="微软雅黑" pitchFamily="34" charset="-122"/>
              </a:rPr>
              <a:t>芯片的初始化流程</a:t>
            </a:r>
          </a:p>
        </p:txBody>
      </p:sp>
      <p:sp>
        <p:nvSpPr>
          <p:cNvPr id="35844" name="AutoShape 35">
            <a:hlinkClick r:id="" action="ppaction://hlinkshowjump?jump=lastslideviewed"/>
          </p:cNvPr>
          <p:cNvSpPr>
            <a:spLocks noChangeArrowheads="1"/>
          </p:cNvSpPr>
          <p:nvPr/>
        </p:nvSpPr>
        <p:spPr bwMode="auto">
          <a:xfrm>
            <a:off x="10801352" y="6497638"/>
            <a:ext cx="1390649" cy="360362"/>
          </a:xfrm>
          <a:prstGeom prst="flowChartDecision">
            <a:avLst/>
          </a:prstGeom>
          <a:solidFill>
            <a:schemeClr val="accent1"/>
          </a:solidFill>
          <a:ln w="9525">
            <a:solidFill>
              <a:schemeClr val="tx1"/>
            </a:solidFill>
            <a:miter lim="800000"/>
            <a:headEnd/>
            <a:tailEnd/>
          </a:ln>
        </p:spPr>
        <p:txBody>
          <a:bodyPr wrap="none" anchor="ctr"/>
          <a:lstStyle/>
          <a:p>
            <a:pPr algn="ctr">
              <a:lnSpc>
                <a:spcPct val="80000"/>
              </a:lnSpc>
            </a:pPr>
            <a:r>
              <a:rPr lang="zh-CN" sz="2000">
                <a:ea typeface="隶书" pitchFamily="49" charset="-122"/>
              </a:rPr>
              <a:t>返回</a:t>
            </a:r>
          </a:p>
        </p:txBody>
      </p:sp>
      <p:sp>
        <p:nvSpPr>
          <p:cNvPr id="3" name="右大括号 2"/>
          <p:cNvSpPr/>
          <p:nvPr/>
        </p:nvSpPr>
        <p:spPr>
          <a:xfrm>
            <a:off x="6114085" y="2112006"/>
            <a:ext cx="520576" cy="3779119"/>
          </a:xfrm>
          <a:prstGeom prst="rightBrace">
            <a:avLst>
              <a:gd name="adj1" fmla="val 8333"/>
              <a:gd name="adj2" fmla="val 46299"/>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34600606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xfrm>
            <a:off x="624418" y="981075"/>
            <a:ext cx="11233149" cy="1727200"/>
          </a:xfrm>
        </p:spPr>
        <p:txBody>
          <a:bodyPr/>
          <a:lstStyle/>
          <a:p>
            <a:pPr eaLnBrk="1" hangingPunct="1">
              <a:lnSpc>
                <a:spcPct val="90000"/>
              </a:lnSpc>
            </a:pPr>
            <a:r>
              <a:rPr lang="zh-CN" sz="2400" smtClean="0"/>
              <a:t>当向</a:t>
            </a:r>
            <a:r>
              <a:rPr lang="zh-CN" altLang="zh-CN" sz="2400" smtClean="0"/>
              <a:t>8259A</a:t>
            </a:r>
            <a:r>
              <a:rPr lang="zh-CN" sz="2400" smtClean="0"/>
              <a:t>写入的命令字的</a:t>
            </a:r>
            <a:r>
              <a:rPr lang="zh-CN" altLang="zh-CN" sz="2400" smtClean="0">
                <a:solidFill>
                  <a:schemeClr val="folHlink"/>
                </a:solidFill>
              </a:rPr>
              <a:t>D4=1</a:t>
            </a:r>
            <a:r>
              <a:rPr lang="zh-CN" sz="2400" smtClean="0"/>
              <a:t>，而引脚</a:t>
            </a:r>
            <a:r>
              <a:rPr lang="zh-CN" altLang="zh-CN" sz="2400" smtClean="0">
                <a:solidFill>
                  <a:schemeClr val="folHlink"/>
                </a:solidFill>
              </a:rPr>
              <a:t>A0=0</a:t>
            </a:r>
            <a:r>
              <a:rPr lang="zh-CN" sz="2400" smtClean="0"/>
              <a:t>时（在</a:t>
            </a:r>
            <a:r>
              <a:rPr lang="zh-CN" altLang="zh-CN" sz="2400" smtClean="0"/>
              <a:t>PC</a:t>
            </a:r>
            <a:r>
              <a:rPr lang="zh-CN" sz="2400" smtClean="0"/>
              <a:t>机中操作的口地址为</a:t>
            </a:r>
            <a:r>
              <a:rPr lang="zh-CN" altLang="zh-CN" sz="2400" smtClean="0"/>
              <a:t>20H</a:t>
            </a:r>
            <a:r>
              <a:rPr lang="zh-CN" sz="2400" smtClean="0"/>
              <a:t>时），</a:t>
            </a:r>
            <a:r>
              <a:rPr lang="zh-CN" altLang="zh-CN" sz="2400" smtClean="0"/>
              <a:t>8259A</a:t>
            </a:r>
            <a:r>
              <a:rPr lang="zh-CN" sz="2400" smtClean="0"/>
              <a:t>将之解释为</a:t>
            </a:r>
            <a:r>
              <a:rPr lang="zh-CN" altLang="zh-CN" sz="2400" smtClean="0"/>
              <a:t>ICW1</a:t>
            </a:r>
            <a:r>
              <a:rPr lang="zh-CN" sz="2400" smtClean="0"/>
              <a:t>，并自动复位成初始状态，准备接收其它的</a:t>
            </a:r>
            <a:r>
              <a:rPr lang="zh-CN" altLang="zh-CN" sz="2400" smtClean="0"/>
              <a:t>ICW</a:t>
            </a:r>
            <a:r>
              <a:rPr lang="zh-CN" sz="2400" smtClean="0"/>
              <a:t>。</a:t>
            </a:r>
            <a:r>
              <a:rPr lang="zh-CN" altLang="zh-CN" sz="2400" smtClean="0"/>
              <a:t>ICW1</a:t>
            </a:r>
            <a:r>
              <a:rPr lang="zh-CN" sz="2400" smtClean="0"/>
              <a:t>命令字的格式为：</a:t>
            </a:r>
          </a:p>
        </p:txBody>
      </p:sp>
      <p:sp>
        <p:nvSpPr>
          <p:cNvPr id="36867" name="Rectangle 3"/>
          <p:cNvSpPr>
            <a:spLocks noGrp="1" noChangeArrowheads="1"/>
          </p:cNvSpPr>
          <p:nvPr>
            <p:ph type="title"/>
          </p:nvPr>
        </p:nvSpPr>
        <p:spPr>
          <a:noFill/>
        </p:spPr>
        <p:txBody>
          <a:bodyPr/>
          <a:lstStyle/>
          <a:p>
            <a:pPr eaLnBrk="1" hangingPunct="1"/>
            <a:r>
              <a:rPr lang="zh-CN" smtClean="0"/>
              <a:t>（</a:t>
            </a:r>
            <a:r>
              <a:rPr lang="zh-CN" altLang="zh-CN" smtClean="0"/>
              <a:t>1</a:t>
            </a:r>
            <a:r>
              <a:rPr lang="zh-CN" smtClean="0"/>
              <a:t>）</a:t>
            </a:r>
            <a:r>
              <a:rPr lang="zh-CN" altLang="zh-CN" smtClean="0"/>
              <a:t>ICW1</a:t>
            </a:r>
          </a:p>
        </p:txBody>
      </p:sp>
      <p:pic>
        <p:nvPicPr>
          <p:cNvPr id="36868" name="Picture 4" descr="t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20938"/>
            <a:ext cx="121920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AutoShape 5"/>
          <p:cNvSpPr>
            <a:spLocks noChangeArrowheads="1"/>
          </p:cNvSpPr>
          <p:nvPr/>
        </p:nvSpPr>
        <p:spPr bwMode="auto">
          <a:xfrm>
            <a:off x="1295401" y="4868863"/>
            <a:ext cx="2400300" cy="863600"/>
          </a:xfrm>
          <a:prstGeom prst="wedgeRoundRectCallout">
            <a:avLst>
              <a:gd name="adj1" fmla="val -45944"/>
              <a:gd name="adj2" fmla="val -65810"/>
              <a:gd name="adj3" fmla="val 16667"/>
            </a:avLst>
          </a:prstGeom>
          <a:solidFill>
            <a:schemeClr val="accent1"/>
          </a:solidFill>
          <a:ln w="9525">
            <a:solidFill>
              <a:schemeClr val="tx1"/>
            </a:solidFill>
            <a:miter lim="800000"/>
            <a:headEnd/>
            <a:tailEnd/>
          </a:ln>
        </p:spPr>
        <p:txBody>
          <a:bodyPr/>
          <a:lstStyle/>
          <a:p>
            <a:r>
              <a:rPr lang="zh-CN" b="1"/>
              <a:t>表示送入低位端口</a:t>
            </a:r>
          </a:p>
        </p:txBody>
      </p:sp>
      <p:sp>
        <p:nvSpPr>
          <p:cNvPr id="34822" name="Text Box 6"/>
          <p:cNvSpPr txBox="1">
            <a:spLocks noChangeArrowheads="1"/>
          </p:cNvSpPr>
          <p:nvPr/>
        </p:nvSpPr>
        <p:spPr bwMode="auto">
          <a:xfrm>
            <a:off x="407368" y="404664"/>
            <a:ext cx="11089216" cy="2228850"/>
          </a:xfrm>
          <a:prstGeom prst="rect">
            <a:avLst/>
          </a:prstGeom>
          <a:solidFill>
            <a:srgbClr val="00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zh-CN" sz="2800" dirty="0">
                <a:solidFill>
                  <a:srgbClr val="FFFFFF"/>
                </a:solidFill>
                <a:latin typeface="Times New Roman" pitchFamily="18" charset="0"/>
              </a:rPr>
              <a:t>例：若对</a:t>
            </a:r>
            <a:r>
              <a:rPr lang="zh-CN" altLang="zh-CN" sz="2800" dirty="0">
                <a:solidFill>
                  <a:srgbClr val="FFFFFF"/>
                </a:solidFill>
                <a:latin typeface="Times New Roman" pitchFamily="18" charset="0"/>
              </a:rPr>
              <a:t>8259A</a:t>
            </a:r>
            <a:r>
              <a:rPr lang="zh-CN" sz="2800" dirty="0">
                <a:solidFill>
                  <a:srgbClr val="FFFFFF"/>
                </a:solidFill>
                <a:latin typeface="Times New Roman" pitchFamily="18" charset="0"/>
              </a:rPr>
              <a:t>初始化成采用电平方式，单片使用，需用</a:t>
            </a:r>
            <a:r>
              <a:rPr lang="zh-CN" altLang="zh-CN" sz="2800" dirty="0">
                <a:solidFill>
                  <a:srgbClr val="FFFFFF"/>
                </a:solidFill>
                <a:latin typeface="Times New Roman" pitchFamily="18" charset="0"/>
              </a:rPr>
              <a:t>ICW4</a:t>
            </a:r>
            <a:r>
              <a:rPr lang="zh-CN" sz="2800" dirty="0">
                <a:solidFill>
                  <a:srgbClr val="FFFFFF"/>
                </a:solidFill>
                <a:latin typeface="Times New Roman" pitchFamily="18" charset="0"/>
              </a:rPr>
              <a:t>，则送出的</a:t>
            </a:r>
            <a:r>
              <a:rPr lang="zh-CN" altLang="zh-CN" sz="2800" dirty="0">
                <a:solidFill>
                  <a:srgbClr val="FFFFFF"/>
                </a:solidFill>
                <a:latin typeface="Times New Roman" pitchFamily="18" charset="0"/>
              </a:rPr>
              <a:t>ICW1</a:t>
            </a:r>
            <a:r>
              <a:rPr lang="zh-CN" sz="2800" dirty="0">
                <a:solidFill>
                  <a:srgbClr val="FFFFFF"/>
                </a:solidFill>
                <a:latin typeface="Times New Roman" pitchFamily="18" charset="0"/>
              </a:rPr>
              <a:t>应为</a:t>
            </a:r>
            <a:r>
              <a:rPr lang="zh-CN" altLang="zh-CN" sz="2800" dirty="0">
                <a:solidFill>
                  <a:srgbClr val="FFFFFF"/>
                </a:solidFill>
                <a:latin typeface="Times New Roman" pitchFamily="18" charset="0"/>
              </a:rPr>
              <a:t>: </a:t>
            </a:r>
          </a:p>
          <a:p>
            <a:pPr eaLnBrk="1" hangingPunct="1">
              <a:spcBef>
                <a:spcPct val="50000"/>
              </a:spcBef>
            </a:pPr>
            <a:r>
              <a:rPr lang="zh-CN" altLang="zh-CN" sz="2800" dirty="0">
                <a:solidFill>
                  <a:srgbClr val="FFFFFF"/>
                </a:solidFill>
                <a:latin typeface="Times New Roman" pitchFamily="18" charset="0"/>
              </a:rPr>
              <a:t>mov al,00011011b</a:t>
            </a:r>
          </a:p>
          <a:p>
            <a:pPr eaLnBrk="1" hangingPunct="1">
              <a:spcBef>
                <a:spcPct val="50000"/>
              </a:spcBef>
            </a:pPr>
            <a:r>
              <a:rPr lang="zh-CN" altLang="zh-CN" sz="2800" dirty="0">
                <a:solidFill>
                  <a:srgbClr val="FFFFFF"/>
                </a:solidFill>
                <a:latin typeface="Times New Roman" pitchFamily="18" charset="0"/>
              </a:rPr>
              <a:t>out 20h,al </a:t>
            </a:r>
          </a:p>
        </p:txBody>
      </p:sp>
      <p:sp>
        <p:nvSpPr>
          <p:cNvPr id="36871" name="Text Box 7">
            <a:hlinkClick r:id="rId3" action="ppaction://hlinksldjump"/>
          </p:cNvPr>
          <p:cNvSpPr txBox="1">
            <a:spLocks noChangeArrowheads="1"/>
          </p:cNvSpPr>
          <p:nvPr/>
        </p:nvSpPr>
        <p:spPr bwMode="auto">
          <a:xfrm>
            <a:off x="7152218" y="3860800"/>
            <a:ext cx="1248833"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endParaRPr lang="zh-CN" altLang="zh-CN"/>
          </a:p>
          <a:p>
            <a:pPr eaLnBrk="1" hangingPunct="1">
              <a:spcBef>
                <a:spcPct val="50000"/>
              </a:spcBef>
            </a:pPr>
            <a:endParaRPr lang="zh-CN" altLang="zh-CN"/>
          </a:p>
          <a:p>
            <a:pPr eaLnBrk="1" hangingPunct="1">
              <a:spcBef>
                <a:spcPct val="50000"/>
              </a:spcBef>
            </a:pPr>
            <a:endParaRPr lang="zh-CN" altLang="zh-CN"/>
          </a:p>
          <a:p>
            <a:pPr eaLnBrk="1" hangingPunct="1">
              <a:spcBef>
                <a:spcPct val="50000"/>
              </a:spcBef>
            </a:pPr>
            <a:endParaRPr lang="zh-CN" altLang="zh-CN"/>
          </a:p>
          <a:p>
            <a:pPr eaLnBrk="1" hangingPunct="1">
              <a:spcBef>
                <a:spcPct val="50000"/>
              </a:spcBef>
            </a:pPr>
            <a:endParaRPr lang="zh-CN" altLang="zh-CN"/>
          </a:p>
        </p:txBody>
      </p:sp>
    </p:spTree>
    <p:extLst>
      <p:ext uri="{BB962C8B-B14F-4D97-AF65-F5344CB8AC3E}">
        <p14:creationId xmlns:p14="http://schemas.microsoft.com/office/powerpoint/2010/main" val="980250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4822"/>
                                        </p:tgtEl>
                                        <p:attrNameLst>
                                          <p:attrName>style.visibility</p:attrName>
                                        </p:attrNameLst>
                                      </p:cBhvr>
                                      <p:to>
                                        <p:strVal val="visible"/>
                                      </p:to>
                                    </p:set>
                                    <p:animEffect transition="in" filter="checkerboard(across)">
                                      <p:cBhvr>
                                        <p:cTn id="7" dur="500"/>
                                        <p:tgtEl>
                                          <p:spTgt spid="34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2" grpId="0" animBg="1"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AutoShape 3"/>
          <p:cNvSpPr>
            <a:spLocks noChangeArrowheads="1"/>
          </p:cNvSpPr>
          <p:nvPr/>
        </p:nvSpPr>
        <p:spPr bwMode="auto">
          <a:xfrm>
            <a:off x="0" y="4076701"/>
            <a:ext cx="1151467" cy="504825"/>
          </a:xfrm>
          <a:prstGeom prst="wedgeRoundRectCallout">
            <a:avLst>
              <a:gd name="adj1" fmla="val 12134"/>
              <a:gd name="adj2" fmla="val -104088"/>
              <a:gd name="adj3" fmla="val 16667"/>
            </a:avLst>
          </a:prstGeom>
          <a:solidFill>
            <a:schemeClr val="accent1"/>
          </a:solidFill>
          <a:ln w="9525" cmpd="sng">
            <a:solidFill>
              <a:schemeClr val="tx1"/>
            </a:solidFill>
            <a:miter lim="800000"/>
            <a:headEnd/>
            <a:tailEnd/>
          </a:ln>
          <a:effectLst/>
        </p:spPr>
        <p:txBody>
          <a:bodyPr/>
          <a:lstStyle/>
          <a:p>
            <a:pPr algn="ctr">
              <a:defRPr/>
            </a:pPr>
            <a:r>
              <a:rPr lang="zh-CN" b="1">
                <a:solidFill>
                  <a:srgbClr val="FF0000"/>
                </a:solidFill>
                <a:effectLst>
                  <a:outerShdw blurRad="38100" dist="38100" dir="2700000" algn="tl">
                    <a:srgbClr val="000000"/>
                  </a:outerShdw>
                </a:effectLst>
                <a:latin typeface="Arial" pitchFamily="34" charset="0"/>
              </a:rPr>
              <a:t>必须</a:t>
            </a:r>
          </a:p>
        </p:txBody>
      </p:sp>
      <p:sp>
        <p:nvSpPr>
          <p:cNvPr id="38915" name="Rectangle 4"/>
          <p:cNvSpPr>
            <a:spLocks noGrp="1" noChangeArrowheads="1"/>
          </p:cNvSpPr>
          <p:nvPr>
            <p:ph type="title"/>
          </p:nvPr>
        </p:nvSpPr>
        <p:spPr/>
        <p:txBody>
          <a:bodyPr/>
          <a:lstStyle/>
          <a:p>
            <a:pPr eaLnBrk="1" hangingPunct="1"/>
            <a:r>
              <a:rPr lang="zh-CN" altLang="en-US" sz="3200" smtClean="0"/>
              <a:t>（</a:t>
            </a:r>
            <a:r>
              <a:rPr lang="zh-CN" altLang="zh-CN" sz="3200" smtClean="0"/>
              <a:t>2</a:t>
            </a:r>
            <a:r>
              <a:rPr lang="zh-CN" altLang="en-US" sz="3200" smtClean="0"/>
              <a:t>）</a:t>
            </a:r>
            <a:r>
              <a:rPr lang="zh-CN" altLang="zh-CN" sz="3200" smtClean="0"/>
              <a:t>ICW2</a:t>
            </a:r>
            <a:r>
              <a:rPr lang="zh-CN" altLang="en-US" sz="3200" smtClean="0"/>
              <a:t>（中断向量命令字）</a:t>
            </a:r>
          </a:p>
        </p:txBody>
      </p:sp>
      <p:graphicFrame>
        <p:nvGraphicFramePr>
          <p:cNvPr id="36869" name="Group 5"/>
          <p:cNvGraphicFramePr>
            <a:graphicFrameLocks noGrp="1"/>
          </p:cNvGraphicFramePr>
          <p:nvPr/>
        </p:nvGraphicFramePr>
        <p:xfrm>
          <a:off x="1488018" y="3287713"/>
          <a:ext cx="10469033" cy="457200"/>
        </p:xfrm>
        <a:graphic>
          <a:graphicData uri="http://schemas.openxmlformats.org/drawingml/2006/table">
            <a:tbl>
              <a:tblPr/>
              <a:tblGrid>
                <a:gridCol w="1308100">
                  <a:extLst>
                    <a:ext uri="{9D8B030D-6E8A-4147-A177-3AD203B41FA5}">
                      <a16:colId xmlns="" xmlns:a16="http://schemas.microsoft.com/office/drawing/2014/main" val="20000"/>
                    </a:ext>
                  </a:extLst>
                </a:gridCol>
                <a:gridCol w="1310216">
                  <a:extLst>
                    <a:ext uri="{9D8B030D-6E8A-4147-A177-3AD203B41FA5}">
                      <a16:colId xmlns="" xmlns:a16="http://schemas.microsoft.com/office/drawing/2014/main" val="20001"/>
                    </a:ext>
                  </a:extLst>
                </a:gridCol>
                <a:gridCol w="1305984">
                  <a:extLst>
                    <a:ext uri="{9D8B030D-6E8A-4147-A177-3AD203B41FA5}">
                      <a16:colId xmlns="" xmlns:a16="http://schemas.microsoft.com/office/drawing/2014/main" val="20002"/>
                    </a:ext>
                  </a:extLst>
                </a:gridCol>
                <a:gridCol w="1312333">
                  <a:extLst>
                    <a:ext uri="{9D8B030D-6E8A-4147-A177-3AD203B41FA5}">
                      <a16:colId xmlns="" xmlns:a16="http://schemas.microsoft.com/office/drawing/2014/main" val="20003"/>
                    </a:ext>
                  </a:extLst>
                </a:gridCol>
                <a:gridCol w="1316567">
                  <a:extLst>
                    <a:ext uri="{9D8B030D-6E8A-4147-A177-3AD203B41FA5}">
                      <a16:colId xmlns="" xmlns:a16="http://schemas.microsoft.com/office/drawing/2014/main" val="20004"/>
                    </a:ext>
                  </a:extLst>
                </a:gridCol>
                <a:gridCol w="1301749">
                  <a:extLst>
                    <a:ext uri="{9D8B030D-6E8A-4147-A177-3AD203B41FA5}">
                      <a16:colId xmlns="" xmlns:a16="http://schemas.microsoft.com/office/drawing/2014/main" val="20005"/>
                    </a:ext>
                  </a:extLst>
                </a:gridCol>
                <a:gridCol w="1305984">
                  <a:extLst>
                    <a:ext uri="{9D8B030D-6E8A-4147-A177-3AD203B41FA5}">
                      <a16:colId xmlns="" xmlns:a16="http://schemas.microsoft.com/office/drawing/2014/main" val="20006"/>
                    </a:ext>
                  </a:extLst>
                </a:gridCol>
                <a:gridCol w="1308100">
                  <a:extLst>
                    <a:ext uri="{9D8B030D-6E8A-4147-A177-3AD203B41FA5}">
                      <a16:colId xmlns="" xmlns:a16="http://schemas.microsoft.com/office/drawing/2014/main" val="20007"/>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smtClean="0">
                          <a:ln>
                            <a:noFill/>
                          </a:ln>
                          <a:solidFill>
                            <a:schemeClr val="accent2"/>
                          </a:solidFill>
                          <a:effectLst/>
                          <a:latin typeface="Arial" pitchFamily="34" charset="0"/>
                          <a:ea typeface="幼圆" pitchFamily="49" charset="-122"/>
                        </a:rPr>
                        <a:t>T7</a:t>
                      </a:r>
                    </a:p>
                  </a:txBody>
                  <a:tcPr marL="121920" marR="1219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smtClean="0">
                          <a:ln>
                            <a:noFill/>
                          </a:ln>
                          <a:solidFill>
                            <a:schemeClr val="accent2"/>
                          </a:solidFill>
                          <a:effectLst/>
                          <a:latin typeface="Arial" pitchFamily="34" charset="0"/>
                          <a:ea typeface="幼圆" pitchFamily="49" charset="-122"/>
                        </a:rPr>
                        <a:t>T6</a:t>
                      </a:r>
                    </a:p>
                  </a:txBody>
                  <a:tcPr marL="121920" marR="1219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smtClean="0">
                          <a:ln>
                            <a:noFill/>
                          </a:ln>
                          <a:solidFill>
                            <a:schemeClr val="accent2"/>
                          </a:solidFill>
                          <a:effectLst/>
                          <a:latin typeface="Arial" pitchFamily="34" charset="0"/>
                          <a:ea typeface="幼圆" pitchFamily="49" charset="-122"/>
                        </a:rPr>
                        <a:t>T5</a:t>
                      </a:r>
                    </a:p>
                  </a:txBody>
                  <a:tcPr marL="121920" marR="1219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smtClean="0">
                          <a:ln>
                            <a:noFill/>
                          </a:ln>
                          <a:solidFill>
                            <a:schemeClr val="accent2"/>
                          </a:solidFill>
                          <a:effectLst/>
                          <a:latin typeface="Arial" pitchFamily="34" charset="0"/>
                          <a:ea typeface="幼圆" pitchFamily="49" charset="-122"/>
                        </a:rPr>
                        <a:t>T4</a:t>
                      </a:r>
                    </a:p>
                  </a:txBody>
                  <a:tcPr marL="121920" marR="1219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smtClean="0">
                          <a:ln>
                            <a:noFill/>
                          </a:ln>
                          <a:solidFill>
                            <a:schemeClr val="accent2"/>
                          </a:solidFill>
                          <a:effectLst/>
                          <a:latin typeface="Arial" pitchFamily="34" charset="0"/>
                          <a:ea typeface="幼圆" pitchFamily="49" charset="-122"/>
                        </a:rPr>
                        <a:t>T3</a:t>
                      </a:r>
                    </a:p>
                  </a:txBody>
                  <a:tcPr marL="121920" marR="1219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smtClean="0">
                          <a:ln>
                            <a:noFill/>
                          </a:ln>
                          <a:solidFill>
                            <a:schemeClr val="accent2"/>
                          </a:solidFill>
                          <a:effectLst/>
                          <a:latin typeface="Arial" pitchFamily="34" charset="0"/>
                          <a:ea typeface="幼圆" pitchFamily="49" charset="-122"/>
                        </a:rPr>
                        <a:t>×</a:t>
                      </a:r>
                    </a:p>
                  </a:txBody>
                  <a:tcPr marL="121920" marR="1219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smtClean="0">
                          <a:ln>
                            <a:noFill/>
                          </a:ln>
                          <a:solidFill>
                            <a:schemeClr val="accent2"/>
                          </a:solidFill>
                          <a:effectLst/>
                          <a:latin typeface="Arial" pitchFamily="34" charset="0"/>
                          <a:ea typeface="幼圆" pitchFamily="49" charset="-122"/>
                        </a:rPr>
                        <a:t>×</a:t>
                      </a:r>
                    </a:p>
                  </a:txBody>
                  <a:tcPr marL="121920" marR="1219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smtClean="0">
                          <a:ln>
                            <a:noFill/>
                          </a:ln>
                          <a:solidFill>
                            <a:schemeClr val="accent2"/>
                          </a:solidFill>
                          <a:effectLst/>
                          <a:latin typeface="Arial" pitchFamily="34" charset="0"/>
                          <a:ea typeface="幼圆" pitchFamily="49" charset="-122"/>
                        </a:rPr>
                        <a:t>×</a:t>
                      </a:r>
                    </a:p>
                  </a:txBody>
                  <a:tcPr marL="121920" marR="1219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36889" name="Group 25"/>
          <p:cNvGraphicFramePr>
            <a:graphicFrameLocks noGrp="1"/>
          </p:cNvGraphicFramePr>
          <p:nvPr/>
        </p:nvGraphicFramePr>
        <p:xfrm>
          <a:off x="1583267" y="2781300"/>
          <a:ext cx="10373784" cy="457200"/>
        </p:xfrm>
        <a:graphic>
          <a:graphicData uri="http://schemas.openxmlformats.org/drawingml/2006/table">
            <a:tbl>
              <a:tblPr/>
              <a:tblGrid>
                <a:gridCol w="1297517">
                  <a:extLst>
                    <a:ext uri="{9D8B030D-6E8A-4147-A177-3AD203B41FA5}">
                      <a16:colId xmlns="" xmlns:a16="http://schemas.microsoft.com/office/drawing/2014/main" val="20000"/>
                    </a:ext>
                  </a:extLst>
                </a:gridCol>
                <a:gridCol w="1297516">
                  <a:extLst>
                    <a:ext uri="{9D8B030D-6E8A-4147-A177-3AD203B41FA5}">
                      <a16:colId xmlns="" xmlns:a16="http://schemas.microsoft.com/office/drawing/2014/main" val="20001"/>
                    </a:ext>
                  </a:extLst>
                </a:gridCol>
                <a:gridCol w="1293284">
                  <a:extLst>
                    <a:ext uri="{9D8B030D-6E8A-4147-A177-3AD203B41FA5}">
                      <a16:colId xmlns="" xmlns:a16="http://schemas.microsoft.com/office/drawing/2014/main" val="20002"/>
                    </a:ext>
                  </a:extLst>
                </a:gridCol>
                <a:gridCol w="1299633">
                  <a:extLst>
                    <a:ext uri="{9D8B030D-6E8A-4147-A177-3AD203B41FA5}">
                      <a16:colId xmlns="" xmlns:a16="http://schemas.microsoft.com/office/drawing/2014/main" val="20003"/>
                    </a:ext>
                  </a:extLst>
                </a:gridCol>
                <a:gridCol w="1305983">
                  <a:extLst>
                    <a:ext uri="{9D8B030D-6E8A-4147-A177-3AD203B41FA5}">
                      <a16:colId xmlns="" xmlns:a16="http://schemas.microsoft.com/office/drawing/2014/main" val="20004"/>
                    </a:ext>
                  </a:extLst>
                </a:gridCol>
                <a:gridCol w="1289051">
                  <a:extLst>
                    <a:ext uri="{9D8B030D-6E8A-4147-A177-3AD203B41FA5}">
                      <a16:colId xmlns="" xmlns:a16="http://schemas.microsoft.com/office/drawing/2014/main" val="20005"/>
                    </a:ext>
                  </a:extLst>
                </a:gridCol>
                <a:gridCol w="1293283">
                  <a:extLst>
                    <a:ext uri="{9D8B030D-6E8A-4147-A177-3AD203B41FA5}">
                      <a16:colId xmlns="" xmlns:a16="http://schemas.microsoft.com/office/drawing/2014/main" val="20006"/>
                    </a:ext>
                  </a:extLst>
                </a:gridCol>
                <a:gridCol w="1297517">
                  <a:extLst>
                    <a:ext uri="{9D8B030D-6E8A-4147-A177-3AD203B41FA5}">
                      <a16:colId xmlns="" xmlns:a16="http://schemas.microsoft.com/office/drawing/2014/main" val="20007"/>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smtClean="0">
                          <a:ln>
                            <a:noFill/>
                          </a:ln>
                          <a:solidFill>
                            <a:srgbClr val="A50021"/>
                          </a:solidFill>
                          <a:effectLst/>
                          <a:latin typeface="Arial" pitchFamily="34" charset="0"/>
                          <a:ea typeface="幼圆" pitchFamily="49" charset="-122"/>
                        </a:rPr>
                        <a:t>D7</a:t>
                      </a:r>
                    </a:p>
                  </a:txBody>
                  <a:tcPr marL="121920" marR="121920"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smtClean="0">
                          <a:ln>
                            <a:noFill/>
                          </a:ln>
                          <a:solidFill>
                            <a:srgbClr val="A50021"/>
                          </a:solidFill>
                          <a:effectLst/>
                          <a:latin typeface="Arial" pitchFamily="34" charset="0"/>
                          <a:ea typeface="幼圆" pitchFamily="49" charset="-122"/>
                        </a:rPr>
                        <a:t>D6</a:t>
                      </a:r>
                    </a:p>
                  </a:txBody>
                  <a:tcPr marL="121920" marR="121920"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smtClean="0">
                          <a:ln>
                            <a:noFill/>
                          </a:ln>
                          <a:solidFill>
                            <a:srgbClr val="A50021"/>
                          </a:solidFill>
                          <a:effectLst/>
                          <a:latin typeface="Arial" pitchFamily="34" charset="0"/>
                          <a:ea typeface="幼圆" pitchFamily="49" charset="-122"/>
                        </a:rPr>
                        <a:t>D5</a:t>
                      </a:r>
                    </a:p>
                  </a:txBody>
                  <a:tcPr marL="121920" marR="121920"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smtClean="0">
                          <a:ln>
                            <a:noFill/>
                          </a:ln>
                          <a:solidFill>
                            <a:srgbClr val="A50021"/>
                          </a:solidFill>
                          <a:effectLst/>
                          <a:latin typeface="Arial" pitchFamily="34" charset="0"/>
                          <a:ea typeface="幼圆" pitchFamily="49" charset="-122"/>
                        </a:rPr>
                        <a:t>D4</a:t>
                      </a:r>
                    </a:p>
                  </a:txBody>
                  <a:tcPr marL="121920" marR="121920"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smtClean="0">
                          <a:ln>
                            <a:noFill/>
                          </a:ln>
                          <a:solidFill>
                            <a:srgbClr val="A50021"/>
                          </a:solidFill>
                          <a:effectLst/>
                          <a:latin typeface="Arial" pitchFamily="34" charset="0"/>
                          <a:ea typeface="幼圆" pitchFamily="49" charset="-122"/>
                        </a:rPr>
                        <a:t>D3</a:t>
                      </a:r>
                    </a:p>
                  </a:txBody>
                  <a:tcPr marL="121920" marR="121920"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smtClean="0">
                          <a:ln>
                            <a:noFill/>
                          </a:ln>
                          <a:solidFill>
                            <a:srgbClr val="A50021"/>
                          </a:solidFill>
                          <a:effectLst/>
                          <a:latin typeface="Arial" pitchFamily="34" charset="0"/>
                          <a:ea typeface="幼圆" pitchFamily="49" charset="-122"/>
                        </a:rPr>
                        <a:t>D2</a:t>
                      </a:r>
                    </a:p>
                  </a:txBody>
                  <a:tcPr marL="121920" marR="121920"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smtClean="0">
                          <a:ln>
                            <a:noFill/>
                          </a:ln>
                          <a:solidFill>
                            <a:srgbClr val="A50021"/>
                          </a:solidFill>
                          <a:effectLst/>
                          <a:latin typeface="Arial" pitchFamily="34" charset="0"/>
                          <a:ea typeface="幼圆" pitchFamily="49" charset="-122"/>
                        </a:rPr>
                        <a:t>D1</a:t>
                      </a:r>
                    </a:p>
                  </a:txBody>
                  <a:tcPr marL="121920" marR="121920"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smtClean="0">
                          <a:ln>
                            <a:noFill/>
                          </a:ln>
                          <a:solidFill>
                            <a:srgbClr val="A50021"/>
                          </a:solidFill>
                          <a:effectLst/>
                          <a:latin typeface="Arial" pitchFamily="34" charset="0"/>
                          <a:ea typeface="幼圆" pitchFamily="49" charset="-122"/>
                        </a:rPr>
                        <a:t>D0</a:t>
                      </a:r>
                    </a:p>
                  </a:txBody>
                  <a:tcPr marL="121920" marR="121920"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sp>
        <p:nvSpPr>
          <p:cNvPr id="36909" name="AutoShape 45" descr="066"/>
          <p:cNvSpPr>
            <a:spLocks noChangeArrowheads="1"/>
          </p:cNvSpPr>
          <p:nvPr/>
        </p:nvSpPr>
        <p:spPr bwMode="auto">
          <a:xfrm>
            <a:off x="804334" y="4062414"/>
            <a:ext cx="11053233" cy="2795587"/>
          </a:xfrm>
          <a:prstGeom prst="wedgeEllipseCallout">
            <a:avLst>
              <a:gd name="adj1" fmla="val -23745"/>
              <a:gd name="adj2" fmla="val 47787"/>
            </a:avLst>
          </a:prstGeom>
          <a:blipFill dpi="0" rotWithShape="0">
            <a:blip r:embed="rId3"/>
            <a:srcRect/>
            <a:stretch>
              <a:fillRect/>
            </a:stretch>
          </a:blipFill>
          <a:ln w="28575">
            <a:solidFill>
              <a:schemeClr val="tx1"/>
            </a:solidFill>
            <a:miter lim="800000"/>
            <a:headEnd/>
            <a:tailEnd/>
          </a:ln>
        </p:spPr>
        <p:txBody>
          <a:bodyPr/>
          <a:lstStyle/>
          <a:p>
            <a:pPr algn="just">
              <a:spcBef>
                <a:spcPct val="20000"/>
              </a:spcBef>
              <a:buClr>
                <a:schemeClr val="folHlink"/>
              </a:buClr>
              <a:buSzPct val="60000"/>
              <a:buFont typeface="Wingdings" pitchFamily="2" charset="2"/>
              <a:buNone/>
            </a:pPr>
            <a:r>
              <a:rPr lang="zh-CN" altLang="en-US" sz="2400" b="1">
                <a:latin typeface="Times New Roman" pitchFamily="18" charset="0"/>
              </a:rPr>
              <a:t>设置中断向量号</a:t>
            </a:r>
          </a:p>
          <a:p>
            <a:pPr algn="just">
              <a:spcBef>
                <a:spcPct val="20000"/>
              </a:spcBef>
              <a:buClr>
                <a:schemeClr val="folHlink"/>
              </a:buClr>
              <a:buSzPct val="60000"/>
              <a:buFont typeface="Wingdings" pitchFamily="2" charset="2"/>
              <a:buChar char="n"/>
            </a:pPr>
            <a:r>
              <a:rPr lang="zh-CN" altLang="en-US" sz="2400" b="1">
                <a:latin typeface="Times New Roman" pitchFamily="18" charset="0"/>
              </a:rPr>
              <a:t>命令字中，</a:t>
            </a:r>
            <a:r>
              <a:rPr lang="zh-CN" altLang="zh-CN" sz="2400" b="1">
                <a:latin typeface="Times New Roman" pitchFamily="18" charset="0"/>
              </a:rPr>
              <a:t>T7</a:t>
            </a:r>
            <a:r>
              <a:rPr lang="zh-CN" altLang="en-US" sz="2400" b="1">
                <a:latin typeface="Times New Roman" pitchFamily="18" charset="0"/>
              </a:rPr>
              <a:t>～</a:t>
            </a:r>
            <a:r>
              <a:rPr lang="zh-CN" altLang="zh-CN" sz="2400" b="1">
                <a:latin typeface="Times New Roman" pitchFamily="18" charset="0"/>
              </a:rPr>
              <a:t>T3</a:t>
            </a:r>
            <a:r>
              <a:rPr lang="zh-CN" altLang="en-US" sz="2400" b="1">
                <a:latin typeface="Times New Roman" pitchFamily="18" charset="0"/>
              </a:rPr>
              <a:t>为中断向量号的高</a:t>
            </a:r>
            <a:r>
              <a:rPr lang="zh-CN" altLang="zh-CN" sz="2400" b="1">
                <a:latin typeface="Times New Roman" pitchFamily="18" charset="0"/>
              </a:rPr>
              <a:t>5</a:t>
            </a:r>
            <a:r>
              <a:rPr lang="zh-CN" altLang="en-US" sz="2400" b="1">
                <a:latin typeface="Times New Roman" pitchFamily="18" charset="0"/>
              </a:rPr>
              <a:t>位，低</a:t>
            </a:r>
            <a:r>
              <a:rPr lang="zh-CN" altLang="zh-CN" sz="2400" b="1">
                <a:latin typeface="Times New Roman" pitchFamily="18" charset="0"/>
              </a:rPr>
              <a:t>3</a:t>
            </a:r>
            <a:r>
              <a:rPr lang="zh-CN" altLang="en-US" sz="2400" b="1">
                <a:latin typeface="Times New Roman" pitchFamily="18" charset="0"/>
              </a:rPr>
              <a:t>位无意义，设为</a:t>
            </a:r>
            <a:r>
              <a:rPr lang="zh-CN" altLang="zh-CN" sz="2400" b="1">
                <a:latin typeface="Times New Roman" pitchFamily="18" charset="0"/>
              </a:rPr>
              <a:t>0</a:t>
            </a:r>
          </a:p>
          <a:p>
            <a:pPr algn="just">
              <a:spcBef>
                <a:spcPct val="20000"/>
              </a:spcBef>
              <a:buClr>
                <a:schemeClr val="folHlink"/>
              </a:buClr>
              <a:buSzPct val="60000"/>
              <a:buFont typeface="Wingdings" pitchFamily="2" charset="2"/>
              <a:buChar char="n"/>
            </a:pPr>
            <a:r>
              <a:rPr lang="zh-CN" altLang="zh-CN" sz="2400" b="1">
                <a:latin typeface="Times New Roman" pitchFamily="18" charset="0"/>
              </a:rPr>
              <a:t> 8259A</a:t>
            </a:r>
            <a:r>
              <a:rPr lang="zh-CN" altLang="en-US" sz="2400" b="1">
                <a:latin typeface="Times New Roman" pitchFamily="18" charset="0"/>
              </a:rPr>
              <a:t>会自动根据相应的</a:t>
            </a:r>
            <a:r>
              <a:rPr lang="zh-CN" altLang="zh-CN" sz="2400" b="1">
                <a:latin typeface="Times New Roman" pitchFamily="18" charset="0"/>
              </a:rPr>
              <a:t>IR</a:t>
            </a:r>
            <a:r>
              <a:rPr lang="zh-CN" altLang="en-US" sz="2400" b="1">
                <a:latin typeface="Times New Roman" pitchFamily="18" charset="0"/>
              </a:rPr>
              <a:t>线确定低</a:t>
            </a:r>
            <a:r>
              <a:rPr lang="zh-CN" altLang="zh-CN" sz="2400" b="1">
                <a:latin typeface="Times New Roman" pitchFamily="18" charset="0"/>
              </a:rPr>
              <a:t>3</a:t>
            </a:r>
            <a:r>
              <a:rPr lang="zh-CN" altLang="en-US" sz="2400" b="1">
                <a:latin typeface="Times New Roman" pitchFamily="18" charset="0"/>
              </a:rPr>
              <a:t>位：</a:t>
            </a:r>
            <a:r>
              <a:rPr lang="zh-CN" altLang="zh-CN" sz="2400" b="1">
                <a:latin typeface="Times New Roman" pitchFamily="18" charset="0"/>
              </a:rPr>
              <a:t>IR0</a:t>
            </a:r>
            <a:r>
              <a:rPr lang="zh-CN" altLang="en-US" sz="2400" b="1">
                <a:latin typeface="Times New Roman" pitchFamily="18" charset="0"/>
              </a:rPr>
              <a:t>为</a:t>
            </a:r>
            <a:r>
              <a:rPr lang="zh-CN" altLang="zh-CN" sz="2400" b="1">
                <a:latin typeface="Times New Roman" pitchFamily="18" charset="0"/>
              </a:rPr>
              <a:t>000</a:t>
            </a:r>
            <a:r>
              <a:rPr lang="zh-CN" altLang="en-US" sz="2400" b="1">
                <a:latin typeface="Times New Roman" pitchFamily="18" charset="0"/>
              </a:rPr>
              <a:t>、</a:t>
            </a:r>
            <a:r>
              <a:rPr lang="zh-CN" altLang="zh-CN" sz="2400" b="1">
                <a:latin typeface="Times New Roman" pitchFamily="18" charset="0"/>
              </a:rPr>
              <a:t>IR1</a:t>
            </a:r>
            <a:r>
              <a:rPr lang="zh-CN" altLang="en-US" sz="2400" b="1">
                <a:latin typeface="Times New Roman" pitchFamily="18" charset="0"/>
              </a:rPr>
              <a:t>为</a:t>
            </a:r>
            <a:r>
              <a:rPr lang="zh-CN" altLang="zh-CN" sz="2400" b="1">
                <a:latin typeface="Times New Roman" pitchFamily="18" charset="0"/>
              </a:rPr>
              <a:t>001</a:t>
            </a:r>
            <a:r>
              <a:rPr lang="zh-CN" altLang="en-US" sz="2400" b="1">
                <a:latin typeface="Times New Roman" pitchFamily="18" charset="0"/>
              </a:rPr>
              <a:t>、</a:t>
            </a:r>
            <a:r>
              <a:rPr lang="zh-CN" altLang="zh-CN" sz="2400" b="1">
                <a:latin typeface="Times New Roman" pitchFamily="18" charset="0"/>
              </a:rPr>
              <a:t>…</a:t>
            </a:r>
            <a:r>
              <a:rPr lang="zh-CN" altLang="en-US" sz="2400" b="1">
                <a:latin typeface="Times New Roman" pitchFamily="18" charset="0"/>
              </a:rPr>
              <a:t>、</a:t>
            </a:r>
            <a:r>
              <a:rPr lang="zh-CN" altLang="zh-CN" sz="2400" b="1">
                <a:latin typeface="Times New Roman" pitchFamily="18" charset="0"/>
              </a:rPr>
              <a:t>IR7</a:t>
            </a:r>
            <a:r>
              <a:rPr lang="zh-CN" altLang="en-US" sz="2400" b="1">
                <a:latin typeface="Times New Roman" pitchFamily="18" charset="0"/>
              </a:rPr>
              <a:t>为</a:t>
            </a:r>
            <a:r>
              <a:rPr lang="zh-CN" altLang="zh-CN" sz="2400" b="1">
                <a:latin typeface="Times New Roman" pitchFamily="18" charset="0"/>
              </a:rPr>
              <a:t>111</a:t>
            </a:r>
          </a:p>
        </p:txBody>
      </p:sp>
      <p:sp>
        <p:nvSpPr>
          <p:cNvPr id="36910" name="Line 46"/>
          <p:cNvSpPr>
            <a:spLocks noChangeShapeType="1"/>
          </p:cNvSpPr>
          <p:nvPr/>
        </p:nvSpPr>
        <p:spPr bwMode="auto">
          <a:xfrm>
            <a:off x="1892301" y="3824289"/>
            <a:ext cx="988484" cy="555625"/>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948" name="Rectangle 47"/>
          <p:cNvSpPr>
            <a:spLocks noGrp="1" noChangeArrowheads="1"/>
          </p:cNvSpPr>
          <p:nvPr>
            <p:ph type="body" idx="1"/>
          </p:nvPr>
        </p:nvSpPr>
        <p:spPr>
          <a:xfrm>
            <a:off x="624418" y="981075"/>
            <a:ext cx="11233149" cy="1727200"/>
          </a:xfrm>
          <a:noFill/>
        </p:spPr>
        <p:txBody>
          <a:bodyPr/>
          <a:lstStyle/>
          <a:p>
            <a:pPr eaLnBrk="1" hangingPunct="1">
              <a:lnSpc>
                <a:spcPct val="90000"/>
              </a:lnSpc>
            </a:pPr>
            <a:r>
              <a:rPr lang="zh-CN" altLang="en-US" sz="2800" smtClean="0"/>
              <a:t>向8259A写入ICW1命令字后，应立即向8259A送ICW2。该命令写入高位端口。</a:t>
            </a:r>
          </a:p>
          <a:p>
            <a:pPr eaLnBrk="1" hangingPunct="1">
              <a:lnSpc>
                <a:spcPct val="90000"/>
              </a:lnSpc>
            </a:pPr>
            <a:r>
              <a:rPr lang="zh-CN" altLang="en-US" sz="2800" smtClean="0"/>
              <a:t>ICW2用于确定8259A每根IR线上的中断向量号；（其实相当于确定IR0线上的中断向量号）</a:t>
            </a:r>
          </a:p>
        </p:txBody>
      </p:sp>
      <p:grpSp>
        <p:nvGrpSpPr>
          <p:cNvPr id="38949" name="Group 48"/>
          <p:cNvGrpSpPr>
            <a:grpSpLocks/>
          </p:cNvGrpSpPr>
          <p:nvPr/>
        </p:nvGrpSpPr>
        <p:grpSpPr bwMode="auto">
          <a:xfrm>
            <a:off x="143933" y="2708276"/>
            <a:ext cx="1117600" cy="981075"/>
            <a:chOff x="0" y="0"/>
            <a:chExt cx="528" cy="618"/>
          </a:xfrm>
        </p:grpSpPr>
        <p:sp>
          <p:nvSpPr>
            <p:cNvPr id="38951" name="Text Box 49"/>
            <p:cNvSpPr txBox="1">
              <a:spLocks noChangeArrowheads="1"/>
            </p:cNvSpPr>
            <p:nvPr/>
          </p:nvSpPr>
          <p:spPr bwMode="auto">
            <a:xfrm>
              <a:off x="0" y="288"/>
              <a:ext cx="528" cy="33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spcBef>
                  <a:spcPct val="50000"/>
                </a:spcBef>
              </a:pPr>
              <a:r>
                <a:rPr lang="zh-CN" altLang="zh-CN" sz="2800" b="1">
                  <a:solidFill>
                    <a:srgbClr val="FF3300"/>
                  </a:solidFill>
                  <a:latin typeface="Times New Roman" pitchFamily="18" charset="0"/>
                </a:rPr>
                <a:t>1</a:t>
              </a:r>
            </a:p>
          </p:txBody>
        </p:sp>
        <p:sp>
          <p:nvSpPr>
            <p:cNvPr id="38952" name="Text Box 50"/>
            <p:cNvSpPr txBox="1">
              <a:spLocks noChangeArrowheads="1"/>
            </p:cNvSpPr>
            <p:nvPr/>
          </p:nvSpPr>
          <p:spPr bwMode="auto">
            <a:xfrm>
              <a:off x="0" y="0"/>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spcBef>
                  <a:spcPct val="50000"/>
                </a:spcBef>
              </a:pPr>
              <a:r>
                <a:rPr lang="zh-CN" altLang="zh-CN" b="1">
                  <a:latin typeface="Times New Roman" pitchFamily="18" charset="0"/>
                </a:rPr>
                <a:t>A0</a:t>
              </a:r>
            </a:p>
          </p:txBody>
        </p:sp>
      </p:grpSp>
      <p:sp>
        <p:nvSpPr>
          <p:cNvPr id="36866" name="Text Box 2"/>
          <p:cNvSpPr txBox="1">
            <a:spLocks noChangeArrowheads="1"/>
          </p:cNvSpPr>
          <p:nvPr/>
        </p:nvSpPr>
        <p:spPr bwMode="auto">
          <a:xfrm>
            <a:off x="804334" y="1041818"/>
            <a:ext cx="11425767" cy="2123658"/>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just" eaLnBrk="1" hangingPunct="1">
              <a:spcBef>
                <a:spcPct val="50000"/>
              </a:spcBef>
            </a:pPr>
            <a:r>
              <a:rPr lang="zh-CN" altLang="en-US" b="1" dirty="0">
                <a:solidFill>
                  <a:srgbClr val="FFFFFF"/>
                </a:solidFill>
                <a:latin typeface="宋体" pitchFamily="2" charset="-122"/>
              </a:rPr>
              <a:t>例：在</a:t>
            </a:r>
            <a:r>
              <a:rPr lang="zh-CN" altLang="zh-CN" b="1" dirty="0">
                <a:solidFill>
                  <a:srgbClr val="FFFFFF"/>
                </a:solidFill>
                <a:latin typeface="宋体" pitchFamily="2" charset="-122"/>
              </a:rPr>
              <a:t>PC</a:t>
            </a:r>
            <a:r>
              <a:rPr lang="zh-CN" altLang="en-US" b="1" dirty="0">
                <a:solidFill>
                  <a:srgbClr val="FFFFFF"/>
                </a:solidFill>
                <a:latin typeface="宋体" pitchFamily="2" charset="-122"/>
              </a:rPr>
              <a:t>机中，写入的</a:t>
            </a:r>
            <a:r>
              <a:rPr lang="zh-CN" altLang="zh-CN" b="1" dirty="0">
                <a:solidFill>
                  <a:srgbClr val="FFFFFF"/>
                </a:solidFill>
                <a:latin typeface="宋体" pitchFamily="2" charset="-122"/>
              </a:rPr>
              <a:t>ICW2</a:t>
            </a:r>
            <a:r>
              <a:rPr lang="zh-CN" altLang="en-US" b="1" dirty="0">
                <a:solidFill>
                  <a:srgbClr val="FFFFFF"/>
                </a:solidFill>
                <a:latin typeface="宋体" pitchFamily="2" charset="-122"/>
              </a:rPr>
              <a:t>为</a:t>
            </a:r>
            <a:r>
              <a:rPr lang="zh-CN" altLang="zh-CN" b="1" dirty="0">
                <a:solidFill>
                  <a:srgbClr val="FFFFFF"/>
                </a:solidFill>
                <a:latin typeface="宋体" pitchFamily="2" charset="-122"/>
              </a:rPr>
              <a:t>(PC</a:t>
            </a:r>
            <a:r>
              <a:rPr lang="zh-CN" altLang="en-US" b="1" dirty="0">
                <a:solidFill>
                  <a:srgbClr val="FFFFFF"/>
                </a:solidFill>
                <a:latin typeface="宋体" pitchFamily="2" charset="-122"/>
              </a:rPr>
              <a:t>机中</a:t>
            </a:r>
            <a:r>
              <a:rPr lang="zh-CN" altLang="zh-CN" b="1" dirty="0">
                <a:solidFill>
                  <a:srgbClr val="FFFFFF"/>
                </a:solidFill>
                <a:latin typeface="宋体" pitchFamily="2" charset="-122"/>
              </a:rPr>
              <a:t>8259</a:t>
            </a:r>
            <a:r>
              <a:rPr lang="zh-CN" altLang="en-US" b="1" dirty="0">
                <a:solidFill>
                  <a:srgbClr val="FFFFFF"/>
                </a:solidFill>
                <a:latin typeface="宋体" pitchFamily="2" charset="-122"/>
              </a:rPr>
              <a:t>的端口为</a:t>
            </a:r>
            <a:r>
              <a:rPr lang="zh-CN" altLang="zh-CN" b="1" dirty="0">
                <a:solidFill>
                  <a:srgbClr val="FFFFFF"/>
                </a:solidFill>
                <a:latin typeface="宋体" pitchFamily="2" charset="-122"/>
              </a:rPr>
              <a:t>20H</a:t>
            </a:r>
            <a:r>
              <a:rPr lang="zh-CN" altLang="en-US" b="1" dirty="0">
                <a:solidFill>
                  <a:srgbClr val="FFFFFF"/>
                </a:solidFill>
                <a:latin typeface="宋体" pitchFamily="2" charset="-122"/>
              </a:rPr>
              <a:t>～</a:t>
            </a:r>
            <a:r>
              <a:rPr lang="zh-CN" altLang="zh-CN" b="1" dirty="0">
                <a:solidFill>
                  <a:srgbClr val="FFFFFF"/>
                </a:solidFill>
                <a:latin typeface="宋体" pitchFamily="2" charset="-122"/>
              </a:rPr>
              <a:t>21H)</a:t>
            </a:r>
            <a:r>
              <a:rPr lang="zh-CN" altLang="en-US" b="1" dirty="0">
                <a:solidFill>
                  <a:srgbClr val="FFFFFF"/>
                </a:solidFill>
                <a:latin typeface="宋体" pitchFamily="2" charset="-122"/>
              </a:rPr>
              <a:t>：    </a:t>
            </a:r>
            <a:r>
              <a:rPr lang="zh-CN" altLang="zh-CN" b="1" dirty="0">
                <a:solidFill>
                  <a:srgbClr val="FFFFFF"/>
                </a:solidFill>
                <a:latin typeface="Courier New" pitchFamily="49" charset="0"/>
              </a:rPr>
              <a:t>……</a:t>
            </a:r>
            <a:endParaRPr lang="zh-CN" altLang="zh-CN" b="1" dirty="0">
              <a:solidFill>
                <a:srgbClr val="FFFFFF"/>
              </a:solidFill>
              <a:latin typeface="宋体" pitchFamily="2" charset="-122"/>
            </a:endParaRPr>
          </a:p>
          <a:p>
            <a:pPr algn="just" eaLnBrk="1" hangingPunct="1">
              <a:spcBef>
                <a:spcPct val="50000"/>
              </a:spcBef>
            </a:pPr>
            <a:r>
              <a:rPr lang="zh-CN" altLang="zh-CN" b="1" dirty="0">
                <a:solidFill>
                  <a:srgbClr val="FFFFFF"/>
                </a:solidFill>
                <a:latin typeface="宋体" pitchFamily="2" charset="-122"/>
              </a:rPr>
              <a:t>      OUT 21H</a:t>
            </a:r>
            <a:r>
              <a:rPr lang="zh-CN" altLang="en-US" b="1" dirty="0">
                <a:solidFill>
                  <a:srgbClr val="FFFFFF"/>
                </a:solidFill>
                <a:latin typeface="宋体" pitchFamily="2" charset="-122"/>
              </a:rPr>
              <a:t>，</a:t>
            </a:r>
            <a:r>
              <a:rPr lang="zh-CN" altLang="zh-CN" b="1" dirty="0">
                <a:solidFill>
                  <a:srgbClr val="FFFFFF"/>
                </a:solidFill>
                <a:latin typeface="宋体" pitchFamily="2" charset="-122"/>
              </a:rPr>
              <a:t>08H</a:t>
            </a:r>
          </a:p>
          <a:p>
            <a:pPr algn="just" eaLnBrk="1" hangingPunct="1">
              <a:spcBef>
                <a:spcPct val="50000"/>
              </a:spcBef>
            </a:pPr>
            <a:r>
              <a:rPr lang="zh-CN" altLang="zh-CN" b="1" dirty="0">
                <a:solidFill>
                  <a:srgbClr val="FFFFFF"/>
                </a:solidFill>
                <a:latin typeface="宋体" pitchFamily="2" charset="-122"/>
              </a:rPr>
              <a:t>          </a:t>
            </a:r>
            <a:r>
              <a:rPr lang="zh-CN" altLang="zh-CN" b="1" dirty="0">
                <a:solidFill>
                  <a:srgbClr val="FFFFFF"/>
                </a:solidFill>
                <a:latin typeface="Courier New" pitchFamily="49" charset="0"/>
              </a:rPr>
              <a:t>……</a:t>
            </a:r>
            <a:endParaRPr lang="zh-CN" altLang="zh-CN" b="1" dirty="0">
              <a:solidFill>
                <a:srgbClr val="FFFFFF"/>
              </a:solidFill>
              <a:latin typeface="宋体" pitchFamily="2" charset="-122"/>
            </a:endParaRPr>
          </a:p>
          <a:p>
            <a:pPr algn="just" eaLnBrk="1" hangingPunct="1">
              <a:spcBef>
                <a:spcPct val="50000"/>
              </a:spcBef>
            </a:pPr>
            <a:r>
              <a:rPr lang="zh-CN" altLang="en-US" b="1" dirty="0">
                <a:solidFill>
                  <a:srgbClr val="FFFFFF"/>
                </a:solidFill>
                <a:latin typeface="宋体" pitchFamily="2" charset="-122"/>
              </a:rPr>
              <a:t>因此，对于</a:t>
            </a:r>
            <a:r>
              <a:rPr lang="zh-CN" altLang="zh-CN" b="1" dirty="0">
                <a:solidFill>
                  <a:srgbClr val="FFFFFF"/>
                </a:solidFill>
                <a:latin typeface="宋体" pitchFamily="2" charset="-122"/>
              </a:rPr>
              <a:t>IR0</a:t>
            </a:r>
            <a:r>
              <a:rPr lang="zh-CN" altLang="en-US" b="1" dirty="0">
                <a:solidFill>
                  <a:srgbClr val="FFFFFF"/>
                </a:solidFill>
                <a:latin typeface="宋体" pitchFamily="2" charset="-122"/>
              </a:rPr>
              <a:t>线上的中断类型号为</a:t>
            </a:r>
            <a:r>
              <a:rPr lang="zh-CN" altLang="zh-CN" b="1" dirty="0">
                <a:solidFill>
                  <a:srgbClr val="FFFFFF"/>
                </a:solidFill>
                <a:latin typeface="宋体" pitchFamily="2" charset="-122"/>
              </a:rPr>
              <a:t>08H</a:t>
            </a:r>
            <a:r>
              <a:rPr lang="zh-CN" altLang="en-US" b="1" dirty="0">
                <a:solidFill>
                  <a:srgbClr val="FFFFFF"/>
                </a:solidFill>
                <a:latin typeface="宋体" pitchFamily="2" charset="-122"/>
              </a:rPr>
              <a:t>，</a:t>
            </a:r>
            <a:r>
              <a:rPr lang="zh-CN" altLang="zh-CN" b="1" dirty="0">
                <a:solidFill>
                  <a:srgbClr val="FFFFFF"/>
                </a:solidFill>
                <a:latin typeface="宋体" pitchFamily="2" charset="-122"/>
              </a:rPr>
              <a:t>IR1</a:t>
            </a:r>
            <a:r>
              <a:rPr lang="zh-CN" altLang="en-US" b="1" dirty="0">
                <a:solidFill>
                  <a:srgbClr val="FFFFFF"/>
                </a:solidFill>
                <a:latin typeface="宋体" pitchFamily="2" charset="-122"/>
              </a:rPr>
              <a:t>线上的中断类型号为</a:t>
            </a:r>
            <a:r>
              <a:rPr lang="zh-CN" altLang="zh-CN" b="1" dirty="0">
                <a:solidFill>
                  <a:srgbClr val="FFFFFF"/>
                </a:solidFill>
                <a:latin typeface="宋体" pitchFamily="2" charset="-122"/>
              </a:rPr>
              <a:t>09H</a:t>
            </a:r>
            <a:r>
              <a:rPr lang="zh-CN" altLang="en-US" b="1" dirty="0">
                <a:solidFill>
                  <a:srgbClr val="FFFFFF"/>
                </a:solidFill>
                <a:latin typeface="宋体" pitchFamily="2" charset="-122"/>
              </a:rPr>
              <a:t>、</a:t>
            </a:r>
            <a:r>
              <a:rPr lang="zh-CN" altLang="zh-CN" b="1" dirty="0">
                <a:solidFill>
                  <a:srgbClr val="FFFFFF"/>
                </a:solidFill>
                <a:latin typeface="Courier New" pitchFamily="49" charset="0"/>
              </a:rPr>
              <a:t>……</a:t>
            </a:r>
            <a:r>
              <a:rPr lang="zh-CN" altLang="en-US" b="1" dirty="0">
                <a:solidFill>
                  <a:srgbClr val="FFFFFF"/>
                </a:solidFill>
                <a:latin typeface="宋体" pitchFamily="2" charset="-122"/>
              </a:rPr>
              <a:t>。</a:t>
            </a:r>
          </a:p>
        </p:txBody>
      </p:sp>
    </p:spTree>
    <p:extLst>
      <p:ext uri="{BB962C8B-B14F-4D97-AF65-F5344CB8AC3E}">
        <p14:creationId xmlns:p14="http://schemas.microsoft.com/office/powerpoint/2010/main" val="3412500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36910"/>
                                        </p:tgtEl>
                                        <p:attrNameLst>
                                          <p:attrName>style.visibility</p:attrName>
                                        </p:attrNameLst>
                                      </p:cBhvr>
                                      <p:to>
                                        <p:strVal val="visible"/>
                                      </p:to>
                                    </p:set>
                                    <p:animEffect transition="in" filter="barn(outHorizontal)">
                                      <p:cBhvr>
                                        <p:cTn id="7" dur="500"/>
                                        <p:tgtEl>
                                          <p:spTgt spid="36910"/>
                                        </p:tgtEl>
                                      </p:cBhvr>
                                    </p:animEffect>
                                  </p:childTnLst>
                                </p:cTn>
                              </p:par>
                            </p:childTnLst>
                          </p:cTn>
                        </p:par>
                        <p:par>
                          <p:cTn id="8" fill="hold" nodeType="afterGroup">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36909"/>
                                        </p:tgtEl>
                                        <p:attrNameLst>
                                          <p:attrName>style.visibility</p:attrName>
                                        </p:attrNameLst>
                                      </p:cBhvr>
                                      <p:to>
                                        <p:strVal val="visible"/>
                                      </p:to>
                                    </p:set>
                                    <p:anim calcmode="lin" valueType="num">
                                      <p:cBhvr additive="base">
                                        <p:cTn id="11" dur="500" fill="hold"/>
                                        <p:tgtEl>
                                          <p:spTgt spid="36909"/>
                                        </p:tgtEl>
                                        <p:attrNameLst>
                                          <p:attrName>ppt_x</p:attrName>
                                        </p:attrNameLst>
                                      </p:cBhvr>
                                      <p:tavLst>
                                        <p:tav tm="0">
                                          <p:val>
                                            <p:strVal val="0-#ppt_w/2"/>
                                          </p:val>
                                        </p:tav>
                                        <p:tav tm="100000">
                                          <p:val>
                                            <p:strVal val="#ppt_x"/>
                                          </p:val>
                                        </p:tav>
                                      </p:tavLst>
                                    </p:anim>
                                    <p:anim calcmode="lin" valueType="num">
                                      <p:cBhvr additive="base">
                                        <p:cTn id="12" dur="500" fill="hold"/>
                                        <p:tgtEl>
                                          <p:spTgt spid="36909"/>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6866"/>
                                        </p:tgtEl>
                                        <p:attrNameLst>
                                          <p:attrName>style.visibility</p:attrName>
                                        </p:attrNameLst>
                                      </p:cBhvr>
                                      <p:to>
                                        <p:strVal val="visible"/>
                                      </p:to>
                                    </p:set>
                                    <p:animEffect transition="in" filter="wipe(up)">
                                      <p:cBhvr>
                                        <p:cTn id="17" dur="500"/>
                                        <p:tgtEl>
                                          <p:spTgt spid="36866"/>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09" grpId="0" animBg="1" autoUpdateAnimBg="0"/>
      <p:bldP spid="36910" grpId="0" animBg="1"/>
      <p:bldP spid="36866" grpId="0" animBg="1"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983433" y="190501"/>
            <a:ext cx="7272808" cy="504825"/>
          </a:xfrm>
        </p:spPr>
        <p:txBody>
          <a:bodyPr/>
          <a:lstStyle/>
          <a:p>
            <a:pPr eaLnBrk="1" hangingPunct="1"/>
            <a:r>
              <a:rPr lang="zh-CN" altLang="en-US" sz="3200" dirty="0" smtClean="0"/>
              <a:t>（3）ICW3（级联控制字</a:t>
            </a:r>
            <a:r>
              <a:rPr lang="en-US" altLang="zh-CN" sz="3200" dirty="0" smtClean="0"/>
              <a:t>)</a:t>
            </a:r>
            <a:endParaRPr lang="zh-CN" altLang="en-US" sz="3200" dirty="0" smtClean="0">
              <a:solidFill>
                <a:srgbClr val="CC00CC"/>
              </a:solidFill>
            </a:endParaRPr>
          </a:p>
        </p:txBody>
      </p:sp>
      <p:graphicFrame>
        <p:nvGraphicFramePr>
          <p:cNvPr id="37891" name="Group 3"/>
          <p:cNvGraphicFramePr>
            <a:graphicFrameLocks noGrp="1"/>
          </p:cNvGraphicFramePr>
          <p:nvPr/>
        </p:nvGraphicFramePr>
        <p:xfrm>
          <a:off x="1678518" y="2206625"/>
          <a:ext cx="9698567" cy="935038"/>
        </p:xfrm>
        <a:graphic>
          <a:graphicData uri="http://schemas.openxmlformats.org/drawingml/2006/table">
            <a:tbl>
              <a:tblPr/>
              <a:tblGrid>
                <a:gridCol w="1212849">
                  <a:extLst>
                    <a:ext uri="{9D8B030D-6E8A-4147-A177-3AD203B41FA5}">
                      <a16:colId xmlns="" xmlns:a16="http://schemas.microsoft.com/office/drawing/2014/main" val="20000"/>
                    </a:ext>
                  </a:extLst>
                </a:gridCol>
                <a:gridCol w="1212851">
                  <a:extLst>
                    <a:ext uri="{9D8B030D-6E8A-4147-A177-3AD203B41FA5}">
                      <a16:colId xmlns="" xmlns:a16="http://schemas.microsoft.com/office/drawing/2014/main" val="20001"/>
                    </a:ext>
                  </a:extLst>
                </a:gridCol>
                <a:gridCol w="1208616">
                  <a:extLst>
                    <a:ext uri="{9D8B030D-6E8A-4147-A177-3AD203B41FA5}">
                      <a16:colId xmlns="" xmlns:a16="http://schemas.microsoft.com/office/drawing/2014/main" val="20002"/>
                    </a:ext>
                  </a:extLst>
                </a:gridCol>
                <a:gridCol w="1217084">
                  <a:extLst>
                    <a:ext uri="{9D8B030D-6E8A-4147-A177-3AD203B41FA5}">
                      <a16:colId xmlns="" xmlns:a16="http://schemas.microsoft.com/office/drawing/2014/main" val="20003"/>
                    </a:ext>
                  </a:extLst>
                </a:gridCol>
                <a:gridCol w="1221316">
                  <a:extLst>
                    <a:ext uri="{9D8B030D-6E8A-4147-A177-3AD203B41FA5}">
                      <a16:colId xmlns="" xmlns:a16="http://schemas.microsoft.com/office/drawing/2014/main" val="20004"/>
                    </a:ext>
                  </a:extLst>
                </a:gridCol>
                <a:gridCol w="1204384">
                  <a:extLst>
                    <a:ext uri="{9D8B030D-6E8A-4147-A177-3AD203B41FA5}">
                      <a16:colId xmlns="" xmlns:a16="http://schemas.microsoft.com/office/drawing/2014/main" val="20005"/>
                    </a:ext>
                  </a:extLst>
                </a:gridCol>
                <a:gridCol w="1208616">
                  <a:extLst>
                    <a:ext uri="{9D8B030D-6E8A-4147-A177-3AD203B41FA5}">
                      <a16:colId xmlns="" xmlns:a16="http://schemas.microsoft.com/office/drawing/2014/main" val="20006"/>
                    </a:ext>
                  </a:extLst>
                </a:gridCol>
                <a:gridCol w="1212851">
                  <a:extLst>
                    <a:ext uri="{9D8B030D-6E8A-4147-A177-3AD203B41FA5}">
                      <a16:colId xmlns="" xmlns:a16="http://schemas.microsoft.com/office/drawing/2014/main" val="20007"/>
                    </a:ext>
                  </a:extLst>
                </a:gridCol>
              </a:tblGrid>
              <a:tr h="935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smtClean="0">
                          <a:ln>
                            <a:noFill/>
                          </a:ln>
                          <a:solidFill>
                            <a:schemeClr val="accent2"/>
                          </a:solidFill>
                          <a:effectLst/>
                          <a:latin typeface="Arial" pitchFamily="34" charset="0"/>
                          <a:ea typeface="幼圆" pitchFamily="49" charset="-122"/>
                        </a:rPr>
                        <a:t>S</a:t>
                      </a:r>
                      <a:r>
                        <a:rPr kumimoji="0" lang="zh-CN" altLang="zh-CN" sz="2000" b="1" i="0" u="none" strike="noStrike" cap="none" normalizeH="0" baseline="0" smtClean="0">
                          <a:ln>
                            <a:noFill/>
                          </a:ln>
                          <a:solidFill>
                            <a:schemeClr val="accent2"/>
                          </a:solidFill>
                          <a:effectLst/>
                          <a:latin typeface="Arial" pitchFamily="34" charset="0"/>
                          <a:ea typeface="幼圆" pitchFamily="49" charset="-122"/>
                        </a:rPr>
                        <a:t>7</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smtClean="0">
                          <a:ln>
                            <a:noFill/>
                          </a:ln>
                          <a:solidFill>
                            <a:schemeClr val="hlink"/>
                          </a:solidFill>
                          <a:effectLst/>
                          <a:latin typeface="Arial" pitchFamily="34" charset="0"/>
                          <a:ea typeface="幼圆" pitchFamily="49" charset="-122"/>
                        </a:rPr>
                        <a:t>X</a:t>
                      </a:r>
                    </a:p>
                  </a:txBody>
                  <a:tcPr marL="121920" marR="1219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smtClean="0">
                          <a:ln>
                            <a:noFill/>
                          </a:ln>
                          <a:solidFill>
                            <a:schemeClr val="accent2"/>
                          </a:solidFill>
                          <a:effectLst/>
                          <a:latin typeface="Arial" pitchFamily="34" charset="0"/>
                          <a:ea typeface="幼圆" pitchFamily="49" charset="-122"/>
                        </a:rPr>
                        <a:t>S</a:t>
                      </a:r>
                      <a:r>
                        <a:rPr kumimoji="0" lang="zh-CN" altLang="zh-CN" sz="2000" b="1" i="0" u="none" strike="noStrike" cap="none" normalizeH="0" baseline="0" smtClean="0">
                          <a:ln>
                            <a:noFill/>
                          </a:ln>
                          <a:solidFill>
                            <a:schemeClr val="accent2"/>
                          </a:solidFill>
                          <a:effectLst/>
                          <a:latin typeface="Arial" pitchFamily="34" charset="0"/>
                          <a:ea typeface="幼圆" pitchFamily="49" charset="-122"/>
                        </a:rPr>
                        <a:t>6</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smtClean="0">
                          <a:ln>
                            <a:noFill/>
                          </a:ln>
                          <a:solidFill>
                            <a:schemeClr val="hlink"/>
                          </a:solidFill>
                          <a:effectLst/>
                          <a:latin typeface="Arial" pitchFamily="34" charset="0"/>
                          <a:ea typeface="幼圆" pitchFamily="49" charset="-122"/>
                        </a:rPr>
                        <a:t>X</a:t>
                      </a:r>
                    </a:p>
                  </a:txBody>
                  <a:tcPr marL="121920" marR="1219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smtClean="0">
                          <a:ln>
                            <a:noFill/>
                          </a:ln>
                          <a:solidFill>
                            <a:schemeClr val="accent2"/>
                          </a:solidFill>
                          <a:effectLst/>
                          <a:latin typeface="Arial" pitchFamily="34" charset="0"/>
                          <a:ea typeface="幼圆" pitchFamily="49" charset="-122"/>
                        </a:rPr>
                        <a:t>S</a:t>
                      </a:r>
                      <a:r>
                        <a:rPr kumimoji="0" lang="zh-CN" altLang="zh-CN" sz="2000" b="1" i="0" u="none" strike="noStrike" cap="none" normalizeH="0" baseline="0" smtClean="0">
                          <a:ln>
                            <a:noFill/>
                          </a:ln>
                          <a:solidFill>
                            <a:schemeClr val="accent2"/>
                          </a:solidFill>
                          <a:effectLst/>
                          <a:latin typeface="Arial" pitchFamily="34" charset="0"/>
                          <a:ea typeface="幼圆" pitchFamily="49" charset="-122"/>
                        </a:rPr>
                        <a:t>5</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smtClean="0">
                          <a:ln>
                            <a:noFill/>
                          </a:ln>
                          <a:solidFill>
                            <a:schemeClr val="hlink"/>
                          </a:solidFill>
                          <a:effectLst/>
                          <a:latin typeface="Arial" pitchFamily="34" charset="0"/>
                          <a:ea typeface="幼圆" pitchFamily="49" charset="-122"/>
                        </a:rPr>
                        <a:t>X</a:t>
                      </a:r>
                    </a:p>
                  </a:txBody>
                  <a:tcPr marL="121920" marR="1219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smtClean="0">
                          <a:ln>
                            <a:noFill/>
                          </a:ln>
                          <a:solidFill>
                            <a:schemeClr val="accent2"/>
                          </a:solidFill>
                          <a:effectLst/>
                          <a:latin typeface="Arial" pitchFamily="34" charset="0"/>
                          <a:ea typeface="幼圆" pitchFamily="49" charset="-122"/>
                        </a:rPr>
                        <a:t>S</a:t>
                      </a:r>
                      <a:r>
                        <a:rPr kumimoji="0" lang="zh-CN" altLang="zh-CN" sz="2000" b="1" i="0" u="none" strike="noStrike" cap="none" normalizeH="0" baseline="0" smtClean="0">
                          <a:ln>
                            <a:noFill/>
                          </a:ln>
                          <a:solidFill>
                            <a:schemeClr val="accent2"/>
                          </a:solidFill>
                          <a:effectLst/>
                          <a:latin typeface="Arial" pitchFamily="34" charset="0"/>
                          <a:ea typeface="幼圆" pitchFamily="49" charset="-122"/>
                        </a:rPr>
                        <a:t>4</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smtClean="0">
                          <a:ln>
                            <a:noFill/>
                          </a:ln>
                          <a:solidFill>
                            <a:schemeClr val="hlink"/>
                          </a:solidFill>
                          <a:effectLst/>
                          <a:latin typeface="Arial" pitchFamily="34" charset="0"/>
                          <a:ea typeface="幼圆" pitchFamily="49" charset="-122"/>
                        </a:rPr>
                        <a:t>X</a:t>
                      </a:r>
                    </a:p>
                  </a:txBody>
                  <a:tcPr marL="121920" marR="1219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smtClean="0">
                          <a:ln>
                            <a:noFill/>
                          </a:ln>
                          <a:solidFill>
                            <a:schemeClr val="accent2"/>
                          </a:solidFill>
                          <a:effectLst/>
                          <a:latin typeface="Arial" pitchFamily="34" charset="0"/>
                          <a:ea typeface="幼圆" pitchFamily="49" charset="-122"/>
                        </a:rPr>
                        <a:t>S</a:t>
                      </a:r>
                      <a:r>
                        <a:rPr kumimoji="0" lang="zh-CN" altLang="zh-CN" sz="2000" b="1" i="0" u="none" strike="noStrike" cap="none" normalizeH="0" baseline="0" smtClean="0">
                          <a:ln>
                            <a:noFill/>
                          </a:ln>
                          <a:solidFill>
                            <a:schemeClr val="accent2"/>
                          </a:solidFill>
                          <a:effectLst/>
                          <a:latin typeface="Arial" pitchFamily="34" charset="0"/>
                          <a:ea typeface="幼圆" pitchFamily="49" charset="-122"/>
                        </a:rPr>
                        <a:t>3</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smtClean="0">
                          <a:ln>
                            <a:noFill/>
                          </a:ln>
                          <a:solidFill>
                            <a:schemeClr val="hlink"/>
                          </a:solidFill>
                          <a:effectLst/>
                          <a:latin typeface="Arial" pitchFamily="34" charset="0"/>
                          <a:ea typeface="幼圆" pitchFamily="49" charset="-122"/>
                        </a:rPr>
                        <a:t>X</a:t>
                      </a:r>
                    </a:p>
                  </a:txBody>
                  <a:tcPr marL="121920" marR="1219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smtClean="0">
                          <a:ln>
                            <a:noFill/>
                          </a:ln>
                          <a:solidFill>
                            <a:schemeClr val="accent2"/>
                          </a:solidFill>
                          <a:effectLst/>
                          <a:latin typeface="Arial" pitchFamily="34" charset="0"/>
                          <a:ea typeface="幼圆" pitchFamily="49" charset="-122"/>
                        </a:rPr>
                        <a:t>S</a:t>
                      </a:r>
                      <a:r>
                        <a:rPr kumimoji="0" lang="zh-CN" altLang="zh-CN" sz="2000" b="1" i="0" u="none" strike="noStrike" cap="none" normalizeH="0" baseline="0" smtClean="0">
                          <a:ln>
                            <a:noFill/>
                          </a:ln>
                          <a:solidFill>
                            <a:schemeClr val="accent2"/>
                          </a:solidFill>
                          <a:effectLst/>
                          <a:latin typeface="Arial" pitchFamily="34" charset="0"/>
                          <a:ea typeface="幼圆" pitchFamily="49" charset="-122"/>
                        </a:rPr>
                        <a:t>2</a:t>
                      </a:r>
                      <a:r>
                        <a:rPr kumimoji="0" lang="zh-CN" altLang="zh-CN" sz="2400" b="1" i="0" u="none" strike="noStrike" cap="none" normalizeH="0" baseline="0" smtClean="0">
                          <a:ln>
                            <a:noFill/>
                          </a:ln>
                          <a:solidFill>
                            <a:schemeClr val="accent2"/>
                          </a:solidFill>
                          <a:effectLst/>
                          <a:latin typeface="Arial" pitchFamily="34" charset="0"/>
                          <a:ea typeface="幼圆" pitchFamily="49" charset="-122"/>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smtClean="0">
                          <a:ln>
                            <a:noFill/>
                          </a:ln>
                          <a:solidFill>
                            <a:schemeClr val="hlink"/>
                          </a:solidFill>
                          <a:effectLst/>
                          <a:latin typeface="Arial" pitchFamily="34" charset="0"/>
                          <a:ea typeface="幼圆" pitchFamily="49" charset="-122"/>
                        </a:rPr>
                        <a:t>ID</a:t>
                      </a:r>
                      <a:r>
                        <a:rPr kumimoji="0" lang="zh-CN" altLang="zh-CN" sz="2000" b="1" i="0" u="none" strike="noStrike" cap="none" normalizeH="0" baseline="0" smtClean="0">
                          <a:ln>
                            <a:noFill/>
                          </a:ln>
                          <a:solidFill>
                            <a:schemeClr val="hlink"/>
                          </a:solidFill>
                          <a:effectLst/>
                          <a:latin typeface="Arial" pitchFamily="34" charset="0"/>
                          <a:ea typeface="幼圆" pitchFamily="49" charset="-122"/>
                        </a:rPr>
                        <a:t>2</a:t>
                      </a:r>
                    </a:p>
                  </a:txBody>
                  <a:tcPr marL="121920" marR="1219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smtClean="0">
                          <a:ln>
                            <a:noFill/>
                          </a:ln>
                          <a:solidFill>
                            <a:schemeClr val="accent2"/>
                          </a:solidFill>
                          <a:effectLst/>
                          <a:latin typeface="Arial" pitchFamily="34" charset="0"/>
                          <a:ea typeface="幼圆" pitchFamily="49" charset="-122"/>
                        </a:rPr>
                        <a:t>S</a:t>
                      </a:r>
                      <a:r>
                        <a:rPr kumimoji="0" lang="zh-CN" altLang="zh-CN" sz="2000" b="1" i="0" u="none" strike="noStrike" cap="none" normalizeH="0" baseline="0" smtClean="0">
                          <a:ln>
                            <a:noFill/>
                          </a:ln>
                          <a:solidFill>
                            <a:schemeClr val="accent2"/>
                          </a:solidFill>
                          <a:effectLst/>
                          <a:latin typeface="Arial" pitchFamily="34" charset="0"/>
                          <a:ea typeface="幼圆" pitchFamily="49" charset="-122"/>
                        </a:rPr>
                        <a:t>1</a:t>
                      </a:r>
                      <a:r>
                        <a:rPr kumimoji="0" lang="zh-CN" altLang="zh-CN" sz="2400" b="1" i="0" u="none" strike="noStrike" cap="none" normalizeH="0" baseline="0" smtClean="0">
                          <a:ln>
                            <a:noFill/>
                          </a:ln>
                          <a:solidFill>
                            <a:schemeClr val="accent2"/>
                          </a:solidFill>
                          <a:effectLst/>
                          <a:latin typeface="Arial" pitchFamily="34" charset="0"/>
                          <a:ea typeface="幼圆" pitchFamily="49" charset="-122"/>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smtClean="0">
                          <a:ln>
                            <a:noFill/>
                          </a:ln>
                          <a:solidFill>
                            <a:schemeClr val="hlink"/>
                          </a:solidFill>
                          <a:effectLst/>
                          <a:latin typeface="Arial" pitchFamily="34" charset="0"/>
                          <a:ea typeface="幼圆" pitchFamily="49" charset="-122"/>
                        </a:rPr>
                        <a:t>ID</a:t>
                      </a:r>
                      <a:r>
                        <a:rPr kumimoji="0" lang="zh-CN" altLang="zh-CN" sz="2000" b="1" i="0" u="none" strike="noStrike" cap="none" normalizeH="0" baseline="0" smtClean="0">
                          <a:ln>
                            <a:noFill/>
                          </a:ln>
                          <a:solidFill>
                            <a:schemeClr val="hlink"/>
                          </a:solidFill>
                          <a:effectLst/>
                          <a:latin typeface="Arial" pitchFamily="34" charset="0"/>
                          <a:ea typeface="幼圆" pitchFamily="49" charset="-122"/>
                        </a:rPr>
                        <a:t>1</a:t>
                      </a:r>
                    </a:p>
                  </a:txBody>
                  <a:tcPr marL="121920" marR="1219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smtClean="0">
                          <a:ln>
                            <a:noFill/>
                          </a:ln>
                          <a:solidFill>
                            <a:schemeClr val="accent2"/>
                          </a:solidFill>
                          <a:effectLst/>
                          <a:latin typeface="Arial" pitchFamily="34" charset="0"/>
                          <a:ea typeface="幼圆" pitchFamily="49" charset="-122"/>
                        </a:rPr>
                        <a:t>S</a:t>
                      </a:r>
                      <a:r>
                        <a:rPr kumimoji="0" lang="zh-CN" altLang="zh-CN" sz="2000" b="1" i="0" u="none" strike="noStrike" cap="none" normalizeH="0" baseline="0" smtClean="0">
                          <a:ln>
                            <a:noFill/>
                          </a:ln>
                          <a:solidFill>
                            <a:schemeClr val="accent2"/>
                          </a:solidFill>
                          <a:effectLst/>
                          <a:latin typeface="Arial" pitchFamily="34" charset="0"/>
                          <a:ea typeface="幼圆" pitchFamily="49" charset="-122"/>
                        </a:rPr>
                        <a:t>0</a:t>
                      </a:r>
                      <a:r>
                        <a:rPr kumimoji="0" lang="zh-CN" altLang="zh-CN" sz="2400" b="1" i="0" u="none" strike="noStrike" cap="none" normalizeH="0" baseline="0" smtClean="0">
                          <a:ln>
                            <a:noFill/>
                          </a:ln>
                          <a:solidFill>
                            <a:schemeClr val="accent2"/>
                          </a:solidFill>
                          <a:effectLst/>
                          <a:latin typeface="Arial" pitchFamily="34" charset="0"/>
                          <a:ea typeface="幼圆" pitchFamily="49" charset="-122"/>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smtClean="0">
                          <a:ln>
                            <a:noFill/>
                          </a:ln>
                          <a:solidFill>
                            <a:schemeClr val="hlink"/>
                          </a:solidFill>
                          <a:effectLst/>
                          <a:latin typeface="Arial" pitchFamily="34" charset="0"/>
                          <a:ea typeface="幼圆" pitchFamily="49" charset="-122"/>
                        </a:rPr>
                        <a:t>ID</a:t>
                      </a:r>
                      <a:r>
                        <a:rPr kumimoji="0" lang="zh-CN" altLang="zh-CN" sz="2000" b="1" i="0" u="none" strike="noStrike" cap="none" normalizeH="0" baseline="0" smtClean="0">
                          <a:ln>
                            <a:noFill/>
                          </a:ln>
                          <a:solidFill>
                            <a:schemeClr val="hlink"/>
                          </a:solidFill>
                          <a:effectLst/>
                          <a:latin typeface="Arial" pitchFamily="34" charset="0"/>
                          <a:ea typeface="幼圆" pitchFamily="49" charset="-122"/>
                        </a:rPr>
                        <a:t>0</a:t>
                      </a:r>
                    </a:p>
                  </a:txBody>
                  <a:tcPr marL="121920" marR="1219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37911" name="Group 23"/>
          <p:cNvGraphicFramePr>
            <a:graphicFrameLocks noGrp="1"/>
          </p:cNvGraphicFramePr>
          <p:nvPr/>
        </p:nvGraphicFramePr>
        <p:xfrm>
          <a:off x="1498600" y="1687513"/>
          <a:ext cx="9973734" cy="519112"/>
        </p:xfrm>
        <a:graphic>
          <a:graphicData uri="http://schemas.openxmlformats.org/drawingml/2006/table">
            <a:tbl>
              <a:tblPr/>
              <a:tblGrid>
                <a:gridCol w="1246717">
                  <a:extLst>
                    <a:ext uri="{9D8B030D-6E8A-4147-A177-3AD203B41FA5}">
                      <a16:colId xmlns="" xmlns:a16="http://schemas.microsoft.com/office/drawing/2014/main" val="20000"/>
                    </a:ext>
                  </a:extLst>
                </a:gridCol>
                <a:gridCol w="1246716">
                  <a:extLst>
                    <a:ext uri="{9D8B030D-6E8A-4147-A177-3AD203B41FA5}">
                      <a16:colId xmlns="" xmlns:a16="http://schemas.microsoft.com/office/drawing/2014/main" val="20001"/>
                    </a:ext>
                  </a:extLst>
                </a:gridCol>
                <a:gridCol w="1244600">
                  <a:extLst>
                    <a:ext uri="{9D8B030D-6E8A-4147-A177-3AD203B41FA5}">
                      <a16:colId xmlns="" xmlns:a16="http://schemas.microsoft.com/office/drawing/2014/main" val="20002"/>
                    </a:ext>
                  </a:extLst>
                </a:gridCol>
                <a:gridCol w="1250951">
                  <a:extLst>
                    <a:ext uri="{9D8B030D-6E8A-4147-A177-3AD203B41FA5}">
                      <a16:colId xmlns="" xmlns:a16="http://schemas.microsoft.com/office/drawing/2014/main" val="20003"/>
                    </a:ext>
                  </a:extLst>
                </a:gridCol>
                <a:gridCol w="1255183">
                  <a:extLst>
                    <a:ext uri="{9D8B030D-6E8A-4147-A177-3AD203B41FA5}">
                      <a16:colId xmlns="" xmlns:a16="http://schemas.microsoft.com/office/drawing/2014/main" val="20004"/>
                    </a:ext>
                  </a:extLst>
                </a:gridCol>
                <a:gridCol w="1238251">
                  <a:extLst>
                    <a:ext uri="{9D8B030D-6E8A-4147-A177-3AD203B41FA5}">
                      <a16:colId xmlns="" xmlns:a16="http://schemas.microsoft.com/office/drawing/2014/main" val="20005"/>
                    </a:ext>
                  </a:extLst>
                </a:gridCol>
                <a:gridCol w="1244600">
                  <a:extLst>
                    <a:ext uri="{9D8B030D-6E8A-4147-A177-3AD203B41FA5}">
                      <a16:colId xmlns="" xmlns:a16="http://schemas.microsoft.com/office/drawing/2014/main" val="20006"/>
                    </a:ext>
                  </a:extLst>
                </a:gridCol>
                <a:gridCol w="1246716">
                  <a:extLst>
                    <a:ext uri="{9D8B030D-6E8A-4147-A177-3AD203B41FA5}">
                      <a16:colId xmlns="" xmlns:a16="http://schemas.microsoft.com/office/drawing/2014/main" val="20007"/>
                    </a:ext>
                  </a:extLst>
                </a:gridCol>
              </a:tblGrid>
              <a:tr h="51911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smtClean="0">
                          <a:ln>
                            <a:noFill/>
                          </a:ln>
                          <a:solidFill>
                            <a:srgbClr val="A50021"/>
                          </a:solidFill>
                          <a:effectLst/>
                          <a:latin typeface="Arial" pitchFamily="34" charset="0"/>
                          <a:ea typeface="幼圆" pitchFamily="49" charset="-122"/>
                        </a:rPr>
                        <a:t>D</a:t>
                      </a:r>
                      <a:r>
                        <a:rPr kumimoji="0" lang="zh-CN" altLang="zh-CN" sz="2000" b="1" i="0" u="none" strike="noStrike" cap="none" normalizeH="0" baseline="0" smtClean="0">
                          <a:ln>
                            <a:noFill/>
                          </a:ln>
                          <a:solidFill>
                            <a:srgbClr val="A50021"/>
                          </a:solidFill>
                          <a:effectLst/>
                          <a:latin typeface="Arial" pitchFamily="34" charset="0"/>
                          <a:ea typeface="幼圆" pitchFamily="49" charset="-122"/>
                        </a:rPr>
                        <a:t>7</a:t>
                      </a:r>
                    </a:p>
                  </a:txBody>
                  <a:tcPr marL="121920" marR="121920"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smtClean="0">
                          <a:ln>
                            <a:noFill/>
                          </a:ln>
                          <a:solidFill>
                            <a:srgbClr val="A50021"/>
                          </a:solidFill>
                          <a:effectLst/>
                          <a:latin typeface="Arial" pitchFamily="34" charset="0"/>
                          <a:ea typeface="幼圆" pitchFamily="49" charset="-122"/>
                        </a:rPr>
                        <a:t>D</a:t>
                      </a:r>
                      <a:r>
                        <a:rPr kumimoji="0" lang="zh-CN" altLang="zh-CN" sz="2000" b="1" i="0" u="none" strike="noStrike" cap="none" normalizeH="0" baseline="0" smtClean="0">
                          <a:ln>
                            <a:noFill/>
                          </a:ln>
                          <a:solidFill>
                            <a:srgbClr val="A50021"/>
                          </a:solidFill>
                          <a:effectLst/>
                          <a:latin typeface="Arial" pitchFamily="34" charset="0"/>
                          <a:ea typeface="幼圆" pitchFamily="49" charset="-122"/>
                        </a:rPr>
                        <a:t>6</a:t>
                      </a:r>
                    </a:p>
                  </a:txBody>
                  <a:tcPr marL="121920" marR="12192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smtClean="0">
                          <a:ln>
                            <a:noFill/>
                          </a:ln>
                          <a:solidFill>
                            <a:srgbClr val="A50021"/>
                          </a:solidFill>
                          <a:effectLst/>
                          <a:latin typeface="Arial" pitchFamily="34" charset="0"/>
                          <a:ea typeface="幼圆" pitchFamily="49" charset="-122"/>
                        </a:rPr>
                        <a:t>D</a:t>
                      </a:r>
                      <a:r>
                        <a:rPr kumimoji="0" lang="zh-CN" altLang="zh-CN" sz="2000" b="1" i="0" u="none" strike="noStrike" cap="none" normalizeH="0" baseline="0" smtClean="0">
                          <a:ln>
                            <a:noFill/>
                          </a:ln>
                          <a:solidFill>
                            <a:srgbClr val="A50021"/>
                          </a:solidFill>
                          <a:effectLst/>
                          <a:latin typeface="Arial" pitchFamily="34" charset="0"/>
                          <a:ea typeface="幼圆" pitchFamily="49" charset="-122"/>
                        </a:rPr>
                        <a:t>5</a:t>
                      </a:r>
                      <a:endParaRPr kumimoji="0" lang="zh-CN" altLang="zh-CN" sz="2800" b="1" i="0" u="none" strike="noStrike" cap="none" normalizeH="0" baseline="0" smtClean="0">
                        <a:ln>
                          <a:noFill/>
                        </a:ln>
                        <a:solidFill>
                          <a:srgbClr val="A50021"/>
                        </a:solidFill>
                        <a:effectLst/>
                        <a:latin typeface="Arial" pitchFamily="34" charset="0"/>
                        <a:ea typeface="幼圆" pitchFamily="49" charset="-122"/>
                      </a:endParaRPr>
                    </a:p>
                  </a:txBody>
                  <a:tcPr marL="121920" marR="12192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smtClean="0">
                          <a:ln>
                            <a:noFill/>
                          </a:ln>
                          <a:solidFill>
                            <a:srgbClr val="A50021"/>
                          </a:solidFill>
                          <a:effectLst/>
                          <a:latin typeface="Arial" pitchFamily="34" charset="0"/>
                          <a:ea typeface="幼圆" pitchFamily="49" charset="-122"/>
                        </a:rPr>
                        <a:t>D</a:t>
                      </a:r>
                      <a:r>
                        <a:rPr kumimoji="0" lang="zh-CN" altLang="zh-CN" sz="2000" b="1" i="0" u="none" strike="noStrike" cap="none" normalizeH="0" baseline="0" smtClean="0">
                          <a:ln>
                            <a:noFill/>
                          </a:ln>
                          <a:solidFill>
                            <a:srgbClr val="A50021"/>
                          </a:solidFill>
                          <a:effectLst/>
                          <a:latin typeface="Arial" pitchFamily="34" charset="0"/>
                          <a:ea typeface="幼圆" pitchFamily="49" charset="-122"/>
                        </a:rPr>
                        <a:t>4</a:t>
                      </a:r>
                    </a:p>
                  </a:txBody>
                  <a:tcPr marL="121920" marR="12192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smtClean="0">
                          <a:ln>
                            <a:noFill/>
                          </a:ln>
                          <a:solidFill>
                            <a:srgbClr val="A50021"/>
                          </a:solidFill>
                          <a:effectLst/>
                          <a:latin typeface="Arial" pitchFamily="34" charset="0"/>
                          <a:ea typeface="幼圆" pitchFamily="49" charset="-122"/>
                        </a:rPr>
                        <a:t>D</a:t>
                      </a:r>
                      <a:r>
                        <a:rPr kumimoji="0" lang="zh-CN" altLang="zh-CN" sz="2000" b="1" i="0" u="none" strike="noStrike" cap="none" normalizeH="0" baseline="0" smtClean="0">
                          <a:ln>
                            <a:noFill/>
                          </a:ln>
                          <a:solidFill>
                            <a:srgbClr val="A50021"/>
                          </a:solidFill>
                          <a:effectLst/>
                          <a:latin typeface="Arial" pitchFamily="34" charset="0"/>
                          <a:ea typeface="幼圆" pitchFamily="49" charset="-122"/>
                        </a:rPr>
                        <a:t>3</a:t>
                      </a:r>
                    </a:p>
                  </a:txBody>
                  <a:tcPr marL="121920" marR="12192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smtClean="0">
                          <a:ln>
                            <a:noFill/>
                          </a:ln>
                          <a:solidFill>
                            <a:srgbClr val="A50021"/>
                          </a:solidFill>
                          <a:effectLst/>
                          <a:latin typeface="Arial" pitchFamily="34" charset="0"/>
                          <a:ea typeface="幼圆" pitchFamily="49" charset="-122"/>
                        </a:rPr>
                        <a:t>D</a:t>
                      </a:r>
                      <a:r>
                        <a:rPr kumimoji="0" lang="zh-CN" altLang="zh-CN" sz="2000" b="1" i="0" u="none" strike="noStrike" cap="none" normalizeH="0" baseline="0" smtClean="0">
                          <a:ln>
                            <a:noFill/>
                          </a:ln>
                          <a:solidFill>
                            <a:srgbClr val="A50021"/>
                          </a:solidFill>
                          <a:effectLst/>
                          <a:latin typeface="Arial" pitchFamily="34" charset="0"/>
                          <a:ea typeface="幼圆" pitchFamily="49" charset="-122"/>
                        </a:rPr>
                        <a:t>2</a:t>
                      </a:r>
                    </a:p>
                  </a:txBody>
                  <a:tcPr marL="121920" marR="12192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smtClean="0">
                          <a:ln>
                            <a:noFill/>
                          </a:ln>
                          <a:solidFill>
                            <a:srgbClr val="A50021"/>
                          </a:solidFill>
                          <a:effectLst/>
                          <a:latin typeface="Arial" pitchFamily="34" charset="0"/>
                          <a:ea typeface="幼圆" pitchFamily="49" charset="-122"/>
                        </a:rPr>
                        <a:t>D</a:t>
                      </a:r>
                      <a:r>
                        <a:rPr kumimoji="0" lang="zh-CN" altLang="zh-CN" sz="2000" b="1" i="0" u="none" strike="noStrike" cap="none" normalizeH="0" baseline="0" smtClean="0">
                          <a:ln>
                            <a:noFill/>
                          </a:ln>
                          <a:solidFill>
                            <a:srgbClr val="A50021"/>
                          </a:solidFill>
                          <a:effectLst/>
                          <a:latin typeface="Arial" pitchFamily="34" charset="0"/>
                          <a:ea typeface="幼圆" pitchFamily="49" charset="-122"/>
                        </a:rPr>
                        <a:t>1</a:t>
                      </a:r>
                    </a:p>
                  </a:txBody>
                  <a:tcPr marL="121920" marR="12192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smtClean="0">
                          <a:ln>
                            <a:noFill/>
                          </a:ln>
                          <a:solidFill>
                            <a:srgbClr val="A50021"/>
                          </a:solidFill>
                          <a:effectLst/>
                          <a:latin typeface="Arial" pitchFamily="34" charset="0"/>
                          <a:ea typeface="幼圆" pitchFamily="49" charset="-122"/>
                        </a:rPr>
                        <a:t>D</a:t>
                      </a:r>
                      <a:r>
                        <a:rPr kumimoji="0" lang="zh-CN" altLang="zh-CN" sz="2000" b="1" i="0" u="none" strike="noStrike" cap="none" normalizeH="0" baseline="0" smtClean="0">
                          <a:ln>
                            <a:noFill/>
                          </a:ln>
                          <a:solidFill>
                            <a:srgbClr val="A50021"/>
                          </a:solidFill>
                          <a:effectLst/>
                          <a:latin typeface="Arial" pitchFamily="34" charset="0"/>
                          <a:ea typeface="幼圆" pitchFamily="49" charset="-122"/>
                        </a:rPr>
                        <a:t>0</a:t>
                      </a:r>
                    </a:p>
                  </a:txBody>
                  <a:tcPr marL="121920" marR="121920" horzOverflow="overflow">
                    <a:lnL>
                      <a:noFill/>
                    </a:lnL>
                    <a:lnR cap="flat">
                      <a:noFill/>
                    </a:lnR>
                    <a:lnT cap="flat">
                      <a:noFill/>
                    </a:lnT>
                    <a:lnB cap="flat">
                      <a:noFill/>
                    </a:lnB>
                    <a:lnTlToBr>
                      <a:noFill/>
                    </a:lnTlToBr>
                    <a:lnBlToTr>
                      <a:noFill/>
                    </a:lnBlToTr>
                    <a:noFill/>
                  </a:tcPr>
                </a:tc>
                <a:extLst>
                  <a:ext uri="{0D108BD9-81ED-4DB2-BD59-A6C34878D82A}">
                    <a16:rowId xmlns="" xmlns:a16="http://schemas.microsoft.com/office/drawing/2014/main" val="10000"/>
                  </a:ext>
                </a:extLst>
              </a:tr>
            </a:tbl>
          </a:graphicData>
        </a:graphic>
      </p:graphicFrame>
      <p:sp>
        <p:nvSpPr>
          <p:cNvPr id="37938" name="AutoShape 50" descr="066"/>
          <p:cNvSpPr>
            <a:spLocks noChangeArrowheads="1"/>
          </p:cNvSpPr>
          <p:nvPr/>
        </p:nvSpPr>
        <p:spPr bwMode="auto">
          <a:xfrm>
            <a:off x="624417" y="3500438"/>
            <a:ext cx="11521016" cy="3357562"/>
          </a:xfrm>
          <a:prstGeom prst="wedgeEllipseCallout">
            <a:avLst>
              <a:gd name="adj1" fmla="val -15736"/>
              <a:gd name="adj2" fmla="val 19694"/>
            </a:avLst>
          </a:prstGeom>
          <a:blipFill dpi="0" rotWithShape="0">
            <a:blip r:embed="rId2"/>
            <a:srcRect/>
            <a:stretch>
              <a:fillRect/>
            </a:stretch>
          </a:blipFill>
          <a:ln w="28575">
            <a:solidFill>
              <a:schemeClr val="tx1"/>
            </a:solidFill>
            <a:miter lim="800000"/>
            <a:headEnd/>
            <a:tailEnd/>
          </a:ln>
        </p:spPr>
        <p:txBody>
          <a:bodyPr/>
          <a:lstStyle/>
          <a:p>
            <a:pPr algn="just">
              <a:spcBef>
                <a:spcPct val="20000"/>
              </a:spcBef>
              <a:buClr>
                <a:schemeClr val="folHlink"/>
              </a:buClr>
              <a:buSzPct val="60000"/>
              <a:buFont typeface="Wingdings" pitchFamily="2" charset="2"/>
              <a:buNone/>
            </a:pPr>
            <a:r>
              <a:rPr lang="zh-CN" sz="2800" b="1" dirty="0">
                <a:latin typeface="Times New Roman" pitchFamily="18" charset="0"/>
              </a:rPr>
              <a:t>级连命令字（主、从片的</a:t>
            </a:r>
            <a:r>
              <a:rPr lang="zh-CN" altLang="zh-CN" sz="2800" b="1" dirty="0">
                <a:latin typeface="Times New Roman" pitchFamily="18" charset="0"/>
              </a:rPr>
              <a:t>ICW3</a:t>
            </a:r>
            <a:r>
              <a:rPr lang="zh-CN" sz="2800" b="1" dirty="0">
                <a:latin typeface="Times New Roman" pitchFamily="18" charset="0"/>
              </a:rPr>
              <a:t>意义不同）</a:t>
            </a:r>
          </a:p>
          <a:p>
            <a:pPr algn="just">
              <a:spcBef>
                <a:spcPct val="20000"/>
              </a:spcBef>
              <a:buClr>
                <a:schemeClr val="folHlink"/>
              </a:buClr>
              <a:buSzPct val="60000"/>
              <a:buFont typeface="Wingdings" pitchFamily="2" charset="2"/>
              <a:buChar char="n"/>
            </a:pPr>
            <a:r>
              <a:rPr lang="zh-CN" sz="2800" b="1" dirty="0">
                <a:latin typeface="Times New Roman" pitchFamily="18" charset="0"/>
              </a:rPr>
              <a:t>主片</a:t>
            </a:r>
            <a:r>
              <a:rPr lang="zh-CN" altLang="zh-CN" sz="2800" b="1" dirty="0">
                <a:latin typeface="Times New Roman" pitchFamily="18" charset="0"/>
              </a:rPr>
              <a:t>8259A</a:t>
            </a:r>
            <a:r>
              <a:rPr lang="zh-CN" sz="2800" b="1" dirty="0">
                <a:latin typeface="Times New Roman" pitchFamily="18" charset="0"/>
              </a:rPr>
              <a:t>：</a:t>
            </a:r>
            <a:r>
              <a:rPr lang="zh-CN" altLang="zh-CN" sz="2800" b="1" dirty="0">
                <a:latin typeface="Times New Roman" pitchFamily="18" charset="0"/>
              </a:rPr>
              <a:t>Si</a:t>
            </a:r>
            <a:r>
              <a:rPr lang="zh-CN" sz="2800" b="1" dirty="0">
                <a:latin typeface="Times New Roman" pitchFamily="18" charset="0"/>
              </a:rPr>
              <a:t>＝</a:t>
            </a:r>
            <a:r>
              <a:rPr lang="zh-CN" altLang="zh-CN" sz="2800" b="1" dirty="0">
                <a:latin typeface="Times New Roman" pitchFamily="18" charset="0"/>
              </a:rPr>
              <a:t>1</a:t>
            </a:r>
            <a:r>
              <a:rPr lang="zh-CN" sz="2800" b="1" dirty="0">
                <a:latin typeface="Times New Roman" pitchFamily="18" charset="0"/>
              </a:rPr>
              <a:t>对应</a:t>
            </a:r>
            <a:r>
              <a:rPr lang="zh-CN" altLang="zh-CN" sz="2800" b="1" dirty="0">
                <a:latin typeface="Times New Roman" pitchFamily="18" charset="0"/>
              </a:rPr>
              <a:t>IRi</a:t>
            </a:r>
            <a:r>
              <a:rPr lang="zh-CN" sz="2800" b="1" dirty="0">
                <a:latin typeface="Times New Roman" pitchFamily="18" charset="0"/>
              </a:rPr>
              <a:t>接有从片；否则</a:t>
            </a:r>
            <a:r>
              <a:rPr lang="zh-CN" altLang="zh-CN" sz="2800" b="1" dirty="0">
                <a:latin typeface="Times New Roman" pitchFamily="18" charset="0"/>
              </a:rPr>
              <a:t>IRi</a:t>
            </a:r>
            <a:r>
              <a:rPr lang="zh-CN" sz="2800" b="1" dirty="0">
                <a:latin typeface="Times New Roman" pitchFamily="18" charset="0"/>
              </a:rPr>
              <a:t>没有连接从片</a:t>
            </a:r>
          </a:p>
          <a:p>
            <a:pPr algn="just">
              <a:spcBef>
                <a:spcPct val="20000"/>
              </a:spcBef>
              <a:buClr>
                <a:schemeClr val="folHlink"/>
              </a:buClr>
              <a:buSzPct val="60000"/>
              <a:buFont typeface="Wingdings" pitchFamily="2" charset="2"/>
              <a:buChar char="n"/>
            </a:pPr>
            <a:r>
              <a:rPr lang="zh-CN" sz="2800" b="1" dirty="0">
                <a:latin typeface="Times New Roman" pitchFamily="18" charset="0"/>
              </a:rPr>
              <a:t>从片</a:t>
            </a:r>
            <a:r>
              <a:rPr lang="zh-CN" altLang="zh-CN" sz="2800" b="1" dirty="0">
                <a:latin typeface="Times New Roman" pitchFamily="18" charset="0"/>
              </a:rPr>
              <a:t>8259A</a:t>
            </a:r>
            <a:r>
              <a:rPr lang="zh-CN" sz="2800" b="1" dirty="0">
                <a:latin typeface="Times New Roman" pitchFamily="18" charset="0"/>
              </a:rPr>
              <a:t>：高</a:t>
            </a:r>
            <a:r>
              <a:rPr lang="zh-CN" altLang="zh-CN" sz="2800" b="1" dirty="0">
                <a:latin typeface="Times New Roman" pitchFamily="18" charset="0"/>
              </a:rPr>
              <a:t>5</a:t>
            </a:r>
            <a:r>
              <a:rPr lang="zh-CN" sz="2800" b="1" dirty="0">
                <a:latin typeface="Times New Roman" pitchFamily="18" charset="0"/>
              </a:rPr>
              <a:t>位未用；低</a:t>
            </a:r>
            <a:r>
              <a:rPr lang="zh-CN" altLang="zh-CN" sz="2800" b="1" dirty="0">
                <a:latin typeface="Times New Roman" pitchFamily="18" charset="0"/>
              </a:rPr>
              <a:t>3 </a:t>
            </a:r>
            <a:r>
              <a:rPr lang="zh-CN" sz="2800" b="1" dirty="0">
                <a:latin typeface="Times New Roman" pitchFamily="18" charset="0"/>
              </a:rPr>
              <a:t>位</a:t>
            </a:r>
            <a:r>
              <a:rPr lang="zh-CN" altLang="zh-CN" sz="2800" b="1" dirty="0">
                <a:latin typeface="Times New Roman" pitchFamily="18" charset="0"/>
              </a:rPr>
              <a:t>ID0</a:t>
            </a:r>
            <a:r>
              <a:rPr lang="zh-CN" sz="2800" b="1" dirty="0">
                <a:latin typeface="Times New Roman" pitchFamily="18" charset="0"/>
              </a:rPr>
              <a:t>～</a:t>
            </a:r>
            <a:r>
              <a:rPr lang="zh-CN" altLang="zh-CN" sz="2800" b="1" dirty="0">
                <a:latin typeface="Times New Roman" pitchFamily="18" charset="0"/>
              </a:rPr>
              <a:t>ID2</a:t>
            </a:r>
            <a:r>
              <a:rPr lang="zh-CN" sz="2800" b="1" dirty="0">
                <a:latin typeface="Times New Roman" pitchFamily="18" charset="0"/>
              </a:rPr>
              <a:t>编码说明从片</a:t>
            </a:r>
            <a:r>
              <a:rPr lang="zh-CN" altLang="zh-CN" sz="2800" b="1" dirty="0">
                <a:latin typeface="Times New Roman" pitchFamily="18" charset="0"/>
              </a:rPr>
              <a:t>INT</a:t>
            </a:r>
            <a:r>
              <a:rPr lang="zh-CN" sz="2800" b="1" dirty="0">
                <a:latin typeface="Times New Roman" pitchFamily="18" charset="0"/>
              </a:rPr>
              <a:t>引脚接到主片哪个</a:t>
            </a:r>
            <a:r>
              <a:rPr lang="zh-CN" altLang="zh-CN" sz="2800" b="1" dirty="0">
                <a:latin typeface="Times New Roman" pitchFamily="18" charset="0"/>
              </a:rPr>
              <a:t>IR</a:t>
            </a:r>
            <a:r>
              <a:rPr lang="zh-CN" sz="2800" b="1" dirty="0">
                <a:latin typeface="Times New Roman" pitchFamily="18" charset="0"/>
              </a:rPr>
              <a:t>引脚</a:t>
            </a:r>
          </a:p>
        </p:txBody>
      </p:sp>
      <p:grpSp>
        <p:nvGrpSpPr>
          <p:cNvPr id="2" name="Group 51"/>
          <p:cNvGrpSpPr>
            <a:grpSpLocks/>
          </p:cNvGrpSpPr>
          <p:nvPr/>
        </p:nvGrpSpPr>
        <p:grpSpPr bwMode="auto">
          <a:xfrm>
            <a:off x="2734734" y="3116263"/>
            <a:ext cx="8437033" cy="673100"/>
            <a:chOff x="0" y="0"/>
            <a:chExt cx="3986" cy="424"/>
          </a:xfrm>
        </p:grpSpPr>
        <p:sp>
          <p:nvSpPr>
            <p:cNvPr id="39976" name="Line 52"/>
            <p:cNvSpPr>
              <a:spLocks noChangeShapeType="1"/>
            </p:cNvSpPr>
            <p:nvPr/>
          </p:nvSpPr>
          <p:spPr bwMode="auto">
            <a:xfrm>
              <a:off x="0" y="0"/>
              <a:ext cx="455" cy="424"/>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9977" name="Line 53"/>
            <p:cNvSpPr>
              <a:spLocks noChangeShapeType="1"/>
            </p:cNvSpPr>
            <p:nvPr/>
          </p:nvSpPr>
          <p:spPr bwMode="auto">
            <a:xfrm flipH="1">
              <a:off x="3500" y="15"/>
              <a:ext cx="486" cy="394"/>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37942" name="AutoShape 54"/>
          <p:cNvSpPr>
            <a:spLocks noChangeArrowheads="1"/>
          </p:cNvSpPr>
          <p:nvPr/>
        </p:nvSpPr>
        <p:spPr bwMode="auto">
          <a:xfrm>
            <a:off x="129117" y="3140076"/>
            <a:ext cx="1151467" cy="504825"/>
          </a:xfrm>
          <a:prstGeom prst="wedgeRoundRectCallout">
            <a:avLst>
              <a:gd name="adj1" fmla="val 12134"/>
              <a:gd name="adj2" fmla="val -104088"/>
              <a:gd name="adj3" fmla="val 16667"/>
            </a:avLst>
          </a:prstGeom>
          <a:solidFill>
            <a:schemeClr val="bg2"/>
          </a:solidFill>
          <a:ln w="9525" cmpd="sng">
            <a:solidFill>
              <a:schemeClr val="tx1"/>
            </a:solidFill>
            <a:miter lim="800000"/>
            <a:headEnd/>
            <a:tailEnd/>
          </a:ln>
          <a:effectLst/>
        </p:spPr>
        <p:txBody>
          <a:bodyPr/>
          <a:lstStyle/>
          <a:p>
            <a:pPr algn="ctr">
              <a:defRPr/>
            </a:pPr>
            <a:r>
              <a:rPr lang="zh-CN" sz="2800" b="1">
                <a:solidFill>
                  <a:srgbClr val="FF0000"/>
                </a:solidFill>
                <a:effectLst>
                  <a:outerShdw blurRad="38100" dist="38100" dir="2700000" algn="tl">
                    <a:srgbClr val="000000"/>
                  </a:outerShdw>
                </a:effectLst>
                <a:latin typeface="Arial" pitchFamily="34" charset="0"/>
              </a:rPr>
              <a:t>必须</a:t>
            </a:r>
          </a:p>
        </p:txBody>
      </p:sp>
      <p:grpSp>
        <p:nvGrpSpPr>
          <p:cNvPr id="39971" name="Group 55"/>
          <p:cNvGrpSpPr>
            <a:grpSpLocks/>
          </p:cNvGrpSpPr>
          <p:nvPr/>
        </p:nvGrpSpPr>
        <p:grpSpPr bwMode="auto">
          <a:xfrm>
            <a:off x="273051" y="1771651"/>
            <a:ext cx="1117600" cy="981075"/>
            <a:chOff x="0" y="0"/>
            <a:chExt cx="528" cy="618"/>
          </a:xfrm>
        </p:grpSpPr>
        <p:sp>
          <p:nvSpPr>
            <p:cNvPr id="39974" name="Text Box 56"/>
            <p:cNvSpPr txBox="1">
              <a:spLocks noChangeArrowheads="1"/>
            </p:cNvSpPr>
            <p:nvPr/>
          </p:nvSpPr>
          <p:spPr bwMode="auto">
            <a:xfrm>
              <a:off x="0" y="288"/>
              <a:ext cx="528" cy="33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spcBef>
                  <a:spcPct val="50000"/>
                </a:spcBef>
              </a:pPr>
              <a:r>
                <a:rPr lang="zh-CN" altLang="zh-CN" sz="2800" b="1">
                  <a:solidFill>
                    <a:srgbClr val="FF3300"/>
                  </a:solidFill>
                  <a:latin typeface="Times New Roman" pitchFamily="18" charset="0"/>
                </a:rPr>
                <a:t>1</a:t>
              </a:r>
            </a:p>
          </p:txBody>
        </p:sp>
        <p:sp>
          <p:nvSpPr>
            <p:cNvPr id="39975" name="Text Box 57"/>
            <p:cNvSpPr txBox="1">
              <a:spLocks noChangeArrowheads="1"/>
            </p:cNvSpPr>
            <p:nvPr/>
          </p:nvSpPr>
          <p:spPr bwMode="auto">
            <a:xfrm>
              <a:off x="0" y="0"/>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spcBef>
                  <a:spcPct val="50000"/>
                </a:spcBef>
              </a:pPr>
              <a:r>
                <a:rPr lang="zh-CN" altLang="zh-CN" b="1">
                  <a:latin typeface="Times New Roman" pitchFamily="18" charset="0"/>
                </a:rPr>
                <a:t>A0</a:t>
              </a:r>
            </a:p>
          </p:txBody>
        </p:sp>
      </p:grpSp>
      <p:sp>
        <p:nvSpPr>
          <p:cNvPr id="39972" name="Rectangle 58"/>
          <p:cNvSpPr>
            <a:spLocks noGrp="1" noChangeArrowheads="1"/>
          </p:cNvSpPr>
          <p:nvPr>
            <p:ph type="body" idx="1"/>
          </p:nvPr>
        </p:nvSpPr>
        <p:spPr>
          <a:xfrm>
            <a:off x="624419" y="909638"/>
            <a:ext cx="11160124" cy="1727200"/>
          </a:xfrm>
          <a:noFill/>
        </p:spPr>
        <p:txBody>
          <a:bodyPr/>
          <a:lstStyle/>
          <a:p>
            <a:pPr eaLnBrk="1" hangingPunct="1"/>
            <a:r>
              <a:rPr lang="zh-CN" sz="2800" b="1" dirty="0" smtClean="0">
                <a:solidFill>
                  <a:srgbClr val="0000FF"/>
                </a:solidFill>
              </a:rPr>
              <a:t>当若干片</a:t>
            </a:r>
            <a:r>
              <a:rPr lang="zh-CN" altLang="zh-CN" sz="2800" b="1" dirty="0" smtClean="0">
                <a:solidFill>
                  <a:srgbClr val="0000FF"/>
                </a:solidFill>
              </a:rPr>
              <a:t>8259A</a:t>
            </a:r>
            <a:r>
              <a:rPr lang="zh-CN" sz="2800" b="1" dirty="0" smtClean="0">
                <a:solidFill>
                  <a:srgbClr val="0000FF"/>
                </a:solidFill>
              </a:rPr>
              <a:t>级联时，需向主片</a:t>
            </a:r>
            <a:r>
              <a:rPr lang="zh-CN" altLang="zh-CN" sz="2800" b="1" dirty="0" smtClean="0">
                <a:solidFill>
                  <a:srgbClr val="0000FF"/>
                </a:solidFill>
              </a:rPr>
              <a:t>8259</a:t>
            </a:r>
            <a:r>
              <a:rPr lang="zh-CN" sz="2800" b="1" dirty="0" smtClean="0">
                <a:solidFill>
                  <a:srgbClr val="0000FF"/>
                </a:solidFill>
              </a:rPr>
              <a:t>和从片的</a:t>
            </a:r>
            <a:r>
              <a:rPr lang="zh-CN" altLang="zh-CN" sz="2800" b="1" dirty="0" smtClean="0">
                <a:solidFill>
                  <a:srgbClr val="0000FF"/>
                </a:solidFill>
              </a:rPr>
              <a:t>8259A</a:t>
            </a:r>
            <a:r>
              <a:rPr lang="zh-CN" sz="2800" b="1" dirty="0" smtClean="0">
                <a:solidFill>
                  <a:srgbClr val="0000FF"/>
                </a:solidFill>
              </a:rPr>
              <a:t>写入不同的</a:t>
            </a:r>
            <a:r>
              <a:rPr lang="zh-CN" altLang="zh-CN" sz="2800" b="1" dirty="0" smtClean="0">
                <a:solidFill>
                  <a:srgbClr val="0000FF"/>
                </a:solidFill>
              </a:rPr>
              <a:t>ICW3</a:t>
            </a:r>
            <a:r>
              <a:rPr lang="zh-CN" sz="2800" b="1" dirty="0" smtClean="0">
                <a:solidFill>
                  <a:srgbClr val="0000FF"/>
                </a:solidFill>
              </a:rPr>
              <a:t>： </a:t>
            </a:r>
          </a:p>
        </p:txBody>
      </p:sp>
      <p:sp>
        <p:nvSpPr>
          <p:cNvPr id="39973" name="Text Box 59"/>
          <p:cNvSpPr txBox="1">
            <a:spLocks noChangeArrowheads="1"/>
          </p:cNvSpPr>
          <p:nvPr/>
        </p:nvSpPr>
        <p:spPr bwMode="auto">
          <a:xfrm>
            <a:off x="11472334" y="2133600"/>
            <a:ext cx="62441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zh-CN" b="1">
                <a:solidFill>
                  <a:schemeClr val="accent2"/>
                </a:solidFill>
                <a:ea typeface="华文新魏" pitchFamily="2" charset="-122"/>
              </a:rPr>
              <a:t>主</a:t>
            </a:r>
          </a:p>
          <a:p>
            <a:pPr eaLnBrk="1" hangingPunct="1">
              <a:spcBef>
                <a:spcPct val="50000"/>
              </a:spcBef>
            </a:pPr>
            <a:r>
              <a:rPr lang="zh-CN" b="1">
                <a:solidFill>
                  <a:schemeClr val="folHlink"/>
                </a:solidFill>
                <a:ea typeface="华文新魏" pitchFamily="2" charset="-122"/>
              </a:rPr>
              <a:t>从</a:t>
            </a:r>
          </a:p>
        </p:txBody>
      </p:sp>
    </p:spTree>
    <p:extLst>
      <p:ext uri="{BB962C8B-B14F-4D97-AF65-F5344CB8AC3E}">
        <p14:creationId xmlns:p14="http://schemas.microsoft.com/office/powerpoint/2010/main" val="806462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par>
                          <p:cTn id="8" fill="hold" nodeType="afterGroup">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37938"/>
                                        </p:tgtEl>
                                        <p:attrNameLst>
                                          <p:attrName>style.visibility</p:attrName>
                                        </p:attrNameLst>
                                      </p:cBhvr>
                                      <p:to>
                                        <p:strVal val="visible"/>
                                      </p:to>
                                    </p:set>
                                    <p:anim calcmode="lin" valueType="num">
                                      <p:cBhvr additive="base">
                                        <p:cTn id="11" dur="500" fill="hold"/>
                                        <p:tgtEl>
                                          <p:spTgt spid="37938"/>
                                        </p:tgtEl>
                                        <p:attrNameLst>
                                          <p:attrName>ppt_x</p:attrName>
                                        </p:attrNameLst>
                                      </p:cBhvr>
                                      <p:tavLst>
                                        <p:tav tm="0">
                                          <p:val>
                                            <p:strVal val="0-#ppt_w/2"/>
                                          </p:val>
                                        </p:tav>
                                        <p:tav tm="100000">
                                          <p:val>
                                            <p:strVal val="#ppt_x"/>
                                          </p:val>
                                        </p:tav>
                                      </p:tavLst>
                                    </p:anim>
                                    <p:anim calcmode="lin" valueType="num">
                                      <p:cBhvr additive="base">
                                        <p:cTn id="12" dur="500" fill="hold"/>
                                        <p:tgtEl>
                                          <p:spTgt spid="379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38" grpId="0" animBg="1"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0962" name="Group 2"/>
          <p:cNvGrpSpPr>
            <a:grpSpLocks/>
          </p:cNvGrpSpPr>
          <p:nvPr/>
        </p:nvGrpSpPr>
        <p:grpSpPr bwMode="auto">
          <a:xfrm>
            <a:off x="719668" y="115888"/>
            <a:ext cx="9260417" cy="5362613"/>
            <a:chOff x="0" y="0"/>
            <a:chExt cx="4752" cy="4044"/>
          </a:xfrm>
        </p:grpSpPr>
        <p:sp>
          <p:nvSpPr>
            <p:cNvPr id="40964" name="Rectangle 3"/>
            <p:cNvSpPr>
              <a:spLocks noChangeArrowheads="1"/>
            </p:cNvSpPr>
            <p:nvPr/>
          </p:nvSpPr>
          <p:spPr bwMode="auto">
            <a:xfrm>
              <a:off x="3168" y="144"/>
              <a:ext cx="1152" cy="1824"/>
            </a:xfrm>
            <a:prstGeom prst="rect">
              <a:avLst/>
            </a:prstGeom>
            <a:noFill/>
            <a:ln w="28575"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zh-CN" altLang="zh-CN" sz="1800" b="1">
                  <a:latin typeface="Times New Roman" pitchFamily="18" charset="0"/>
                </a:rPr>
                <a:t>CAS0      IR0</a:t>
              </a:r>
            </a:p>
            <a:p>
              <a:r>
                <a:rPr lang="zh-CN" altLang="zh-CN" sz="1800" b="1">
                  <a:latin typeface="Times New Roman" pitchFamily="18" charset="0"/>
                </a:rPr>
                <a:t>CAS1      IR1</a:t>
              </a:r>
            </a:p>
            <a:p>
              <a:r>
                <a:rPr lang="zh-CN" altLang="zh-CN" sz="1800" b="1">
                  <a:latin typeface="Times New Roman" pitchFamily="18" charset="0"/>
                </a:rPr>
                <a:t>CAS2      IR2</a:t>
              </a:r>
            </a:p>
            <a:p>
              <a:r>
                <a:rPr lang="zh-CN" altLang="zh-CN" sz="1800" b="1">
                  <a:latin typeface="Times New Roman" pitchFamily="18" charset="0"/>
                </a:rPr>
                <a:t>              IR3</a:t>
              </a:r>
            </a:p>
            <a:p>
              <a:r>
                <a:rPr lang="zh-CN" altLang="zh-CN" sz="1800" b="1">
                  <a:latin typeface="Times New Roman" pitchFamily="18" charset="0"/>
                </a:rPr>
                <a:t>INTA      IR4</a:t>
              </a:r>
            </a:p>
            <a:p>
              <a:r>
                <a:rPr lang="zh-CN" altLang="zh-CN" sz="1800" b="1">
                  <a:latin typeface="Times New Roman" pitchFamily="18" charset="0"/>
                </a:rPr>
                <a:t>                IR5</a:t>
              </a:r>
            </a:p>
            <a:p>
              <a:r>
                <a:rPr lang="zh-CN" altLang="zh-CN" sz="1800" b="1">
                  <a:latin typeface="Times New Roman" pitchFamily="18" charset="0"/>
                </a:rPr>
                <a:t>INT         IR6</a:t>
              </a:r>
            </a:p>
            <a:p>
              <a:r>
                <a:rPr lang="zh-CN" altLang="zh-CN" sz="1800" b="1">
                  <a:latin typeface="Times New Roman" pitchFamily="18" charset="0"/>
                </a:rPr>
                <a:t>                IR7</a:t>
              </a:r>
            </a:p>
            <a:p>
              <a:r>
                <a:rPr lang="zh-CN" altLang="zh-CN" sz="1800" b="1">
                  <a:latin typeface="Times New Roman" pitchFamily="18" charset="0"/>
                </a:rPr>
                <a:t>SP/EN</a:t>
              </a:r>
            </a:p>
          </p:txBody>
        </p:sp>
        <p:sp>
          <p:nvSpPr>
            <p:cNvPr id="40965" name="Line 4"/>
            <p:cNvSpPr>
              <a:spLocks noChangeShapeType="1"/>
            </p:cNvSpPr>
            <p:nvPr/>
          </p:nvSpPr>
          <p:spPr bwMode="auto">
            <a:xfrm>
              <a:off x="3246" y="957"/>
              <a:ext cx="33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66" name="Line 5"/>
            <p:cNvSpPr>
              <a:spLocks noChangeShapeType="1"/>
            </p:cNvSpPr>
            <p:nvPr/>
          </p:nvSpPr>
          <p:spPr bwMode="auto">
            <a:xfrm>
              <a:off x="3261" y="1728"/>
              <a:ext cx="14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67" name="Line 6"/>
            <p:cNvSpPr>
              <a:spLocks noChangeShapeType="1"/>
            </p:cNvSpPr>
            <p:nvPr/>
          </p:nvSpPr>
          <p:spPr bwMode="auto">
            <a:xfrm>
              <a:off x="3501" y="1728"/>
              <a:ext cx="14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68" name="Rectangle 7"/>
            <p:cNvSpPr>
              <a:spLocks noChangeArrowheads="1"/>
            </p:cNvSpPr>
            <p:nvPr/>
          </p:nvSpPr>
          <p:spPr bwMode="auto">
            <a:xfrm>
              <a:off x="720" y="624"/>
              <a:ext cx="1152" cy="1824"/>
            </a:xfrm>
            <a:prstGeom prst="rect">
              <a:avLst/>
            </a:prstGeom>
            <a:noFill/>
            <a:ln w="28575"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r"/>
              <a:r>
                <a:rPr lang="zh-CN" altLang="zh-CN" sz="1800" b="1">
                  <a:latin typeface="Times New Roman" pitchFamily="18" charset="0"/>
                </a:rPr>
                <a:t>  CAS0</a:t>
              </a:r>
            </a:p>
            <a:p>
              <a:pPr algn="r"/>
              <a:r>
                <a:rPr lang="zh-CN" altLang="zh-CN" sz="1800" b="1">
                  <a:latin typeface="Times New Roman" pitchFamily="18" charset="0"/>
                </a:rPr>
                <a:t>INTA      CAS1</a:t>
              </a:r>
            </a:p>
            <a:p>
              <a:pPr algn="r"/>
              <a:r>
                <a:rPr lang="zh-CN" altLang="zh-CN" sz="1800" b="1">
                  <a:latin typeface="Times New Roman" pitchFamily="18" charset="0"/>
                </a:rPr>
                <a:t>  CAS2</a:t>
              </a:r>
            </a:p>
            <a:p>
              <a:pPr algn="r"/>
              <a:r>
                <a:rPr lang="zh-CN" altLang="zh-CN" sz="1800" b="1">
                  <a:latin typeface="Times New Roman" pitchFamily="18" charset="0"/>
                </a:rPr>
                <a:t>INT        IR0</a:t>
              </a:r>
            </a:p>
            <a:p>
              <a:pPr algn="r"/>
              <a:r>
                <a:rPr lang="zh-CN" altLang="zh-CN" sz="1800" b="1">
                  <a:latin typeface="Times New Roman" pitchFamily="18" charset="0"/>
                </a:rPr>
                <a:t>  IR1</a:t>
              </a:r>
            </a:p>
            <a:p>
              <a:pPr algn="r"/>
              <a:endParaRPr lang="zh-CN" altLang="zh-CN" sz="1800" b="1">
                <a:latin typeface="Times New Roman" pitchFamily="18" charset="0"/>
              </a:endParaRPr>
            </a:p>
            <a:p>
              <a:pPr algn="r"/>
              <a:endParaRPr lang="zh-CN" altLang="zh-CN" sz="1800" b="1">
                <a:latin typeface="Times New Roman" pitchFamily="18" charset="0"/>
              </a:endParaRPr>
            </a:p>
            <a:p>
              <a:pPr algn="r"/>
              <a:r>
                <a:rPr lang="zh-CN" altLang="zh-CN" sz="1800" b="1">
                  <a:latin typeface="Times New Roman" pitchFamily="18" charset="0"/>
                </a:rPr>
                <a:t>SP/EN      IR7</a:t>
              </a:r>
            </a:p>
          </p:txBody>
        </p:sp>
        <p:sp>
          <p:nvSpPr>
            <p:cNvPr id="40969" name="Line 8"/>
            <p:cNvSpPr>
              <a:spLocks noChangeShapeType="1"/>
            </p:cNvSpPr>
            <p:nvPr/>
          </p:nvSpPr>
          <p:spPr bwMode="auto">
            <a:xfrm>
              <a:off x="1584" y="1872"/>
              <a:ext cx="0" cy="336"/>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0" name="Line 9"/>
            <p:cNvSpPr>
              <a:spLocks noChangeShapeType="1"/>
            </p:cNvSpPr>
            <p:nvPr/>
          </p:nvSpPr>
          <p:spPr bwMode="auto">
            <a:xfrm>
              <a:off x="753" y="879"/>
              <a:ext cx="33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1" name="Line 10"/>
            <p:cNvSpPr>
              <a:spLocks noChangeShapeType="1"/>
            </p:cNvSpPr>
            <p:nvPr/>
          </p:nvSpPr>
          <p:spPr bwMode="auto">
            <a:xfrm>
              <a:off x="768" y="2208"/>
              <a:ext cx="14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2" name="Line 11"/>
            <p:cNvSpPr>
              <a:spLocks noChangeShapeType="1"/>
            </p:cNvSpPr>
            <p:nvPr/>
          </p:nvSpPr>
          <p:spPr bwMode="auto">
            <a:xfrm>
              <a:off x="1008" y="2208"/>
              <a:ext cx="14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3" name="Rectangle 12"/>
            <p:cNvSpPr>
              <a:spLocks noChangeArrowheads="1"/>
            </p:cNvSpPr>
            <p:nvPr/>
          </p:nvSpPr>
          <p:spPr bwMode="auto">
            <a:xfrm>
              <a:off x="3168" y="2208"/>
              <a:ext cx="1152" cy="1824"/>
            </a:xfrm>
            <a:prstGeom prst="rect">
              <a:avLst/>
            </a:prstGeom>
            <a:noFill/>
            <a:ln w="28575"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zh-CN" altLang="zh-CN" sz="1800" b="1">
                  <a:latin typeface="Times New Roman" pitchFamily="18" charset="0"/>
                </a:rPr>
                <a:t>CAS0      IR0</a:t>
              </a:r>
            </a:p>
            <a:p>
              <a:r>
                <a:rPr lang="zh-CN" altLang="zh-CN" sz="1800" b="1">
                  <a:latin typeface="Times New Roman" pitchFamily="18" charset="0"/>
                </a:rPr>
                <a:t>CAS1      IR1</a:t>
              </a:r>
            </a:p>
            <a:p>
              <a:r>
                <a:rPr lang="zh-CN" altLang="zh-CN" sz="1800" b="1">
                  <a:latin typeface="Times New Roman" pitchFamily="18" charset="0"/>
                </a:rPr>
                <a:t>CAS2      IR2</a:t>
              </a:r>
            </a:p>
            <a:p>
              <a:r>
                <a:rPr lang="zh-CN" altLang="zh-CN" sz="1800" b="1">
                  <a:latin typeface="Times New Roman" pitchFamily="18" charset="0"/>
                </a:rPr>
                <a:t>              IR3</a:t>
              </a:r>
            </a:p>
            <a:p>
              <a:r>
                <a:rPr lang="zh-CN" altLang="zh-CN" sz="1800" b="1">
                  <a:latin typeface="Times New Roman" pitchFamily="18" charset="0"/>
                </a:rPr>
                <a:t>INTA      IR4</a:t>
              </a:r>
            </a:p>
            <a:p>
              <a:r>
                <a:rPr lang="zh-CN" altLang="zh-CN" sz="1800" b="1">
                  <a:latin typeface="Times New Roman" pitchFamily="18" charset="0"/>
                </a:rPr>
                <a:t>                IR5</a:t>
              </a:r>
            </a:p>
            <a:p>
              <a:r>
                <a:rPr lang="zh-CN" altLang="zh-CN" sz="1800" b="1">
                  <a:latin typeface="Times New Roman" pitchFamily="18" charset="0"/>
                </a:rPr>
                <a:t>INT         IR6</a:t>
              </a:r>
            </a:p>
            <a:p>
              <a:r>
                <a:rPr lang="zh-CN" altLang="zh-CN" sz="1800" b="1">
                  <a:latin typeface="Times New Roman" pitchFamily="18" charset="0"/>
                </a:rPr>
                <a:t>                IR7</a:t>
              </a:r>
            </a:p>
            <a:p>
              <a:r>
                <a:rPr lang="zh-CN" altLang="zh-CN" sz="1800" b="1">
                  <a:latin typeface="Times New Roman" pitchFamily="18" charset="0"/>
                </a:rPr>
                <a:t>SP/EN</a:t>
              </a:r>
            </a:p>
          </p:txBody>
        </p:sp>
        <p:sp>
          <p:nvSpPr>
            <p:cNvPr id="40974" name="Line 13"/>
            <p:cNvSpPr>
              <a:spLocks noChangeShapeType="1"/>
            </p:cNvSpPr>
            <p:nvPr/>
          </p:nvSpPr>
          <p:spPr bwMode="auto">
            <a:xfrm>
              <a:off x="3216" y="3021"/>
              <a:ext cx="33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5" name="Line 14"/>
            <p:cNvSpPr>
              <a:spLocks noChangeShapeType="1"/>
            </p:cNvSpPr>
            <p:nvPr/>
          </p:nvSpPr>
          <p:spPr bwMode="auto">
            <a:xfrm>
              <a:off x="3261" y="3792"/>
              <a:ext cx="14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6" name="Line 15"/>
            <p:cNvSpPr>
              <a:spLocks noChangeShapeType="1"/>
            </p:cNvSpPr>
            <p:nvPr/>
          </p:nvSpPr>
          <p:spPr bwMode="auto">
            <a:xfrm>
              <a:off x="3501" y="3792"/>
              <a:ext cx="14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0977" name="Group 16"/>
            <p:cNvGrpSpPr>
              <a:grpSpLocks/>
            </p:cNvGrpSpPr>
            <p:nvPr/>
          </p:nvGrpSpPr>
          <p:grpSpPr bwMode="auto">
            <a:xfrm>
              <a:off x="4320" y="240"/>
              <a:ext cx="432" cy="1392"/>
              <a:chOff x="0" y="0"/>
              <a:chExt cx="432" cy="1392"/>
            </a:xfrm>
          </p:grpSpPr>
          <p:sp>
            <p:nvSpPr>
              <p:cNvPr id="41028" name="Line 17"/>
              <p:cNvSpPr>
                <a:spLocks noChangeShapeType="1"/>
              </p:cNvSpPr>
              <p:nvPr/>
            </p:nvSpPr>
            <p:spPr bwMode="auto">
              <a:xfrm>
                <a:off x="0" y="0"/>
                <a:ext cx="43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29" name="Line 18"/>
              <p:cNvSpPr>
                <a:spLocks noChangeShapeType="1"/>
              </p:cNvSpPr>
              <p:nvPr/>
            </p:nvSpPr>
            <p:spPr bwMode="auto">
              <a:xfrm>
                <a:off x="0" y="192"/>
                <a:ext cx="43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30" name="Line 19"/>
              <p:cNvSpPr>
                <a:spLocks noChangeShapeType="1"/>
              </p:cNvSpPr>
              <p:nvPr/>
            </p:nvSpPr>
            <p:spPr bwMode="auto">
              <a:xfrm>
                <a:off x="0" y="384"/>
                <a:ext cx="43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31" name="Line 20"/>
              <p:cNvSpPr>
                <a:spLocks noChangeShapeType="1"/>
              </p:cNvSpPr>
              <p:nvPr/>
            </p:nvSpPr>
            <p:spPr bwMode="auto">
              <a:xfrm>
                <a:off x="0" y="624"/>
                <a:ext cx="43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32" name="Line 21"/>
              <p:cNvSpPr>
                <a:spLocks noChangeShapeType="1"/>
              </p:cNvSpPr>
              <p:nvPr/>
            </p:nvSpPr>
            <p:spPr bwMode="auto">
              <a:xfrm>
                <a:off x="0" y="816"/>
                <a:ext cx="43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33" name="Line 22"/>
              <p:cNvSpPr>
                <a:spLocks noChangeShapeType="1"/>
              </p:cNvSpPr>
              <p:nvPr/>
            </p:nvSpPr>
            <p:spPr bwMode="auto">
              <a:xfrm>
                <a:off x="0" y="1008"/>
                <a:ext cx="43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34" name="Line 23"/>
              <p:cNvSpPr>
                <a:spLocks noChangeShapeType="1"/>
              </p:cNvSpPr>
              <p:nvPr/>
            </p:nvSpPr>
            <p:spPr bwMode="auto">
              <a:xfrm>
                <a:off x="0" y="1200"/>
                <a:ext cx="43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35" name="Line 24"/>
              <p:cNvSpPr>
                <a:spLocks noChangeShapeType="1"/>
              </p:cNvSpPr>
              <p:nvPr/>
            </p:nvSpPr>
            <p:spPr bwMode="auto">
              <a:xfrm>
                <a:off x="0" y="1392"/>
                <a:ext cx="43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0978" name="Group 25"/>
            <p:cNvGrpSpPr>
              <a:grpSpLocks/>
            </p:cNvGrpSpPr>
            <p:nvPr/>
          </p:nvGrpSpPr>
          <p:grpSpPr bwMode="auto">
            <a:xfrm>
              <a:off x="4320" y="2304"/>
              <a:ext cx="432" cy="1392"/>
              <a:chOff x="0" y="0"/>
              <a:chExt cx="432" cy="1392"/>
            </a:xfrm>
          </p:grpSpPr>
          <p:sp>
            <p:nvSpPr>
              <p:cNvPr id="41020" name="Line 26"/>
              <p:cNvSpPr>
                <a:spLocks noChangeShapeType="1"/>
              </p:cNvSpPr>
              <p:nvPr/>
            </p:nvSpPr>
            <p:spPr bwMode="auto">
              <a:xfrm>
                <a:off x="0" y="0"/>
                <a:ext cx="43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21" name="Line 27"/>
              <p:cNvSpPr>
                <a:spLocks noChangeShapeType="1"/>
              </p:cNvSpPr>
              <p:nvPr/>
            </p:nvSpPr>
            <p:spPr bwMode="auto">
              <a:xfrm>
                <a:off x="0" y="192"/>
                <a:ext cx="43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22" name="Line 28"/>
              <p:cNvSpPr>
                <a:spLocks noChangeShapeType="1"/>
              </p:cNvSpPr>
              <p:nvPr/>
            </p:nvSpPr>
            <p:spPr bwMode="auto">
              <a:xfrm>
                <a:off x="0" y="384"/>
                <a:ext cx="43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23" name="Line 29"/>
              <p:cNvSpPr>
                <a:spLocks noChangeShapeType="1"/>
              </p:cNvSpPr>
              <p:nvPr/>
            </p:nvSpPr>
            <p:spPr bwMode="auto">
              <a:xfrm>
                <a:off x="0" y="624"/>
                <a:ext cx="43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24" name="Line 30"/>
              <p:cNvSpPr>
                <a:spLocks noChangeShapeType="1"/>
              </p:cNvSpPr>
              <p:nvPr/>
            </p:nvSpPr>
            <p:spPr bwMode="auto">
              <a:xfrm>
                <a:off x="0" y="816"/>
                <a:ext cx="43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25" name="Line 31"/>
              <p:cNvSpPr>
                <a:spLocks noChangeShapeType="1"/>
              </p:cNvSpPr>
              <p:nvPr/>
            </p:nvSpPr>
            <p:spPr bwMode="auto">
              <a:xfrm>
                <a:off x="0" y="1008"/>
                <a:ext cx="43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26" name="Line 32"/>
              <p:cNvSpPr>
                <a:spLocks noChangeShapeType="1"/>
              </p:cNvSpPr>
              <p:nvPr/>
            </p:nvSpPr>
            <p:spPr bwMode="auto">
              <a:xfrm>
                <a:off x="0" y="1200"/>
                <a:ext cx="43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27" name="Line 33"/>
              <p:cNvSpPr>
                <a:spLocks noChangeShapeType="1"/>
              </p:cNvSpPr>
              <p:nvPr/>
            </p:nvSpPr>
            <p:spPr bwMode="auto">
              <a:xfrm>
                <a:off x="0" y="1392"/>
                <a:ext cx="43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0979" name="Group 34"/>
            <p:cNvGrpSpPr>
              <a:grpSpLocks/>
            </p:cNvGrpSpPr>
            <p:nvPr/>
          </p:nvGrpSpPr>
          <p:grpSpPr bwMode="auto">
            <a:xfrm>
              <a:off x="2640" y="2304"/>
              <a:ext cx="528" cy="384"/>
              <a:chOff x="0" y="0"/>
              <a:chExt cx="528" cy="384"/>
            </a:xfrm>
          </p:grpSpPr>
          <p:sp>
            <p:nvSpPr>
              <p:cNvPr id="41017" name="Line 35"/>
              <p:cNvSpPr>
                <a:spLocks noChangeShapeType="1"/>
              </p:cNvSpPr>
              <p:nvPr/>
            </p:nvSpPr>
            <p:spPr bwMode="auto">
              <a:xfrm>
                <a:off x="0" y="0"/>
                <a:ext cx="52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18" name="Line 36"/>
              <p:cNvSpPr>
                <a:spLocks noChangeShapeType="1"/>
              </p:cNvSpPr>
              <p:nvPr/>
            </p:nvSpPr>
            <p:spPr bwMode="auto">
              <a:xfrm>
                <a:off x="96" y="192"/>
                <a:ext cx="43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19" name="Line 37"/>
              <p:cNvSpPr>
                <a:spLocks noChangeShapeType="1"/>
              </p:cNvSpPr>
              <p:nvPr/>
            </p:nvSpPr>
            <p:spPr bwMode="auto">
              <a:xfrm>
                <a:off x="192" y="384"/>
                <a:ext cx="33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0980" name="Group 38"/>
            <p:cNvGrpSpPr>
              <a:grpSpLocks/>
            </p:cNvGrpSpPr>
            <p:nvPr/>
          </p:nvGrpSpPr>
          <p:grpSpPr bwMode="auto">
            <a:xfrm>
              <a:off x="2640" y="240"/>
              <a:ext cx="528" cy="384"/>
              <a:chOff x="0" y="0"/>
              <a:chExt cx="528" cy="384"/>
            </a:xfrm>
          </p:grpSpPr>
          <p:sp>
            <p:nvSpPr>
              <p:cNvPr id="41014" name="Line 39"/>
              <p:cNvSpPr>
                <a:spLocks noChangeShapeType="1"/>
              </p:cNvSpPr>
              <p:nvPr/>
            </p:nvSpPr>
            <p:spPr bwMode="auto">
              <a:xfrm>
                <a:off x="0" y="0"/>
                <a:ext cx="52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15" name="Line 40"/>
              <p:cNvSpPr>
                <a:spLocks noChangeShapeType="1"/>
              </p:cNvSpPr>
              <p:nvPr/>
            </p:nvSpPr>
            <p:spPr bwMode="auto">
              <a:xfrm>
                <a:off x="96" y="192"/>
                <a:ext cx="43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16" name="Line 41"/>
              <p:cNvSpPr>
                <a:spLocks noChangeShapeType="1"/>
              </p:cNvSpPr>
              <p:nvPr/>
            </p:nvSpPr>
            <p:spPr bwMode="auto">
              <a:xfrm>
                <a:off x="192" y="384"/>
                <a:ext cx="33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0981" name="Line 42"/>
            <p:cNvSpPr>
              <a:spLocks noChangeShapeType="1"/>
            </p:cNvSpPr>
            <p:nvPr/>
          </p:nvSpPr>
          <p:spPr bwMode="auto">
            <a:xfrm>
              <a:off x="2640" y="240"/>
              <a:ext cx="0" cy="206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2" name="Line 43"/>
            <p:cNvSpPr>
              <a:spLocks noChangeShapeType="1"/>
            </p:cNvSpPr>
            <p:nvPr/>
          </p:nvSpPr>
          <p:spPr bwMode="auto">
            <a:xfrm>
              <a:off x="2736" y="432"/>
              <a:ext cx="0" cy="206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3" name="Line 44"/>
            <p:cNvSpPr>
              <a:spLocks noChangeShapeType="1"/>
            </p:cNvSpPr>
            <p:nvPr/>
          </p:nvSpPr>
          <p:spPr bwMode="auto">
            <a:xfrm>
              <a:off x="2832" y="624"/>
              <a:ext cx="0" cy="206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4" name="Line 45"/>
            <p:cNvSpPr>
              <a:spLocks noChangeShapeType="1"/>
            </p:cNvSpPr>
            <p:nvPr/>
          </p:nvSpPr>
          <p:spPr bwMode="auto">
            <a:xfrm>
              <a:off x="1872" y="816"/>
              <a:ext cx="768" cy="0"/>
            </a:xfrm>
            <a:prstGeom prst="line">
              <a:avLst/>
            </a:prstGeom>
            <a:noFill/>
            <a:ln w="28575" cap="sq">
              <a:solidFill>
                <a:schemeClr val="tx1"/>
              </a:solidFill>
              <a:round/>
              <a:headEnd/>
              <a:tailEnd type="oval" w="med"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5" name="Line 46"/>
            <p:cNvSpPr>
              <a:spLocks noChangeShapeType="1"/>
            </p:cNvSpPr>
            <p:nvPr/>
          </p:nvSpPr>
          <p:spPr bwMode="auto">
            <a:xfrm>
              <a:off x="1872" y="1008"/>
              <a:ext cx="864" cy="0"/>
            </a:xfrm>
            <a:prstGeom prst="line">
              <a:avLst/>
            </a:prstGeom>
            <a:noFill/>
            <a:ln w="28575" cap="sq">
              <a:solidFill>
                <a:schemeClr val="tx1"/>
              </a:solidFill>
              <a:round/>
              <a:headEnd/>
              <a:tailEnd type="oval" w="med"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6" name="Line 47"/>
            <p:cNvSpPr>
              <a:spLocks noChangeShapeType="1"/>
            </p:cNvSpPr>
            <p:nvPr/>
          </p:nvSpPr>
          <p:spPr bwMode="auto">
            <a:xfrm>
              <a:off x="1872" y="1248"/>
              <a:ext cx="960" cy="0"/>
            </a:xfrm>
            <a:prstGeom prst="line">
              <a:avLst/>
            </a:prstGeom>
            <a:noFill/>
            <a:ln w="28575" cap="sq">
              <a:solidFill>
                <a:schemeClr val="tx1"/>
              </a:solidFill>
              <a:round/>
              <a:headEnd/>
              <a:tailEnd type="oval" w="med"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7" name="Line 48"/>
            <p:cNvSpPr>
              <a:spLocks noChangeShapeType="1"/>
            </p:cNvSpPr>
            <p:nvPr/>
          </p:nvSpPr>
          <p:spPr bwMode="auto">
            <a:xfrm>
              <a:off x="1872" y="1440"/>
              <a:ext cx="1296" cy="0"/>
            </a:xfrm>
            <a:prstGeom prst="line">
              <a:avLst/>
            </a:prstGeom>
            <a:noFill/>
            <a:ln w="38100" cap="sq">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8" name="Line 49"/>
            <p:cNvSpPr>
              <a:spLocks noChangeShapeType="1"/>
            </p:cNvSpPr>
            <p:nvPr/>
          </p:nvSpPr>
          <p:spPr bwMode="auto">
            <a:xfrm>
              <a:off x="1872" y="1632"/>
              <a:ext cx="624" cy="0"/>
            </a:xfrm>
            <a:prstGeom prst="line">
              <a:avLst/>
            </a:prstGeom>
            <a:noFill/>
            <a:ln w="38100" cap="sq">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9" name="Line 50"/>
            <p:cNvSpPr>
              <a:spLocks noChangeShapeType="1"/>
            </p:cNvSpPr>
            <p:nvPr/>
          </p:nvSpPr>
          <p:spPr bwMode="auto">
            <a:xfrm>
              <a:off x="2496" y="1632"/>
              <a:ext cx="0" cy="1824"/>
            </a:xfrm>
            <a:prstGeom prst="line">
              <a:avLst/>
            </a:prstGeom>
            <a:noFill/>
            <a:ln w="38100" cap="sq">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0" name="Line 51"/>
            <p:cNvSpPr>
              <a:spLocks noChangeShapeType="1"/>
            </p:cNvSpPr>
            <p:nvPr/>
          </p:nvSpPr>
          <p:spPr bwMode="auto">
            <a:xfrm>
              <a:off x="2496" y="3456"/>
              <a:ext cx="672" cy="0"/>
            </a:xfrm>
            <a:prstGeom prst="line">
              <a:avLst/>
            </a:prstGeom>
            <a:noFill/>
            <a:ln w="38100" cap="sq">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1" name="Line 52"/>
            <p:cNvSpPr>
              <a:spLocks noChangeShapeType="1"/>
            </p:cNvSpPr>
            <p:nvPr/>
          </p:nvSpPr>
          <p:spPr bwMode="auto">
            <a:xfrm>
              <a:off x="1872" y="1824"/>
              <a:ext cx="24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2" name="Line 53"/>
            <p:cNvSpPr>
              <a:spLocks noChangeShapeType="1"/>
            </p:cNvSpPr>
            <p:nvPr/>
          </p:nvSpPr>
          <p:spPr bwMode="auto">
            <a:xfrm>
              <a:off x="1872" y="2352"/>
              <a:ext cx="24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3" name="Line 54"/>
            <p:cNvSpPr>
              <a:spLocks noChangeShapeType="1"/>
            </p:cNvSpPr>
            <p:nvPr/>
          </p:nvSpPr>
          <p:spPr bwMode="auto">
            <a:xfrm>
              <a:off x="1968" y="1968"/>
              <a:ext cx="0" cy="336"/>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4" name="Line 55"/>
            <p:cNvSpPr>
              <a:spLocks noChangeShapeType="1"/>
            </p:cNvSpPr>
            <p:nvPr/>
          </p:nvSpPr>
          <p:spPr bwMode="auto">
            <a:xfrm flipH="1">
              <a:off x="384" y="1440"/>
              <a:ext cx="336" cy="0"/>
            </a:xfrm>
            <a:prstGeom prst="line">
              <a:avLst/>
            </a:prstGeom>
            <a:noFill/>
            <a:ln w="28575" cap="sq">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5" name="Line 56"/>
            <p:cNvSpPr>
              <a:spLocks noChangeShapeType="1"/>
            </p:cNvSpPr>
            <p:nvPr/>
          </p:nvSpPr>
          <p:spPr bwMode="auto">
            <a:xfrm>
              <a:off x="288" y="0"/>
              <a:ext cx="273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6" name="Line 57"/>
            <p:cNvSpPr>
              <a:spLocks noChangeShapeType="1"/>
            </p:cNvSpPr>
            <p:nvPr/>
          </p:nvSpPr>
          <p:spPr bwMode="auto">
            <a:xfrm flipV="1">
              <a:off x="528" y="0"/>
              <a:ext cx="0" cy="912"/>
            </a:xfrm>
            <a:prstGeom prst="line">
              <a:avLst/>
            </a:prstGeom>
            <a:noFill/>
            <a:ln w="28575" cap="sq">
              <a:solidFill>
                <a:schemeClr val="tx1"/>
              </a:solidFill>
              <a:round/>
              <a:headEnd/>
              <a:tailEnd type="oval" w="med"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7" name="Line 58"/>
            <p:cNvSpPr>
              <a:spLocks noChangeShapeType="1"/>
            </p:cNvSpPr>
            <p:nvPr/>
          </p:nvSpPr>
          <p:spPr bwMode="auto">
            <a:xfrm>
              <a:off x="528" y="912"/>
              <a:ext cx="19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8" name="Text Box 59"/>
            <p:cNvSpPr txBox="1">
              <a:spLocks noChangeArrowheads="1"/>
            </p:cNvSpPr>
            <p:nvPr/>
          </p:nvSpPr>
          <p:spPr bwMode="auto">
            <a:xfrm>
              <a:off x="0" y="96"/>
              <a:ext cx="105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zh-CN" altLang="zh-CN" sz="1800" b="1">
                  <a:latin typeface="Times New Roman" pitchFamily="18" charset="0"/>
                </a:rPr>
                <a:t>INTA</a:t>
              </a:r>
            </a:p>
          </p:txBody>
        </p:sp>
        <p:sp>
          <p:nvSpPr>
            <p:cNvPr id="40999" name="Line 60"/>
            <p:cNvSpPr>
              <a:spLocks noChangeShapeType="1"/>
            </p:cNvSpPr>
            <p:nvPr/>
          </p:nvSpPr>
          <p:spPr bwMode="auto">
            <a:xfrm>
              <a:off x="48" y="126"/>
              <a:ext cx="43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0" name="Text Box 61"/>
            <p:cNvSpPr txBox="1">
              <a:spLocks noChangeArrowheads="1"/>
            </p:cNvSpPr>
            <p:nvPr/>
          </p:nvSpPr>
          <p:spPr bwMode="auto">
            <a:xfrm>
              <a:off x="27" y="1152"/>
              <a:ext cx="762"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zh-CN" altLang="zh-CN" sz="1800" b="1">
                  <a:latin typeface="Times New Roman" pitchFamily="18" charset="0"/>
                </a:rPr>
                <a:t>INTR</a:t>
              </a:r>
            </a:p>
          </p:txBody>
        </p:sp>
        <p:sp>
          <p:nvSpPr>
            <p:cNvPr id="41001" name="Line 62"/>
            <p:cNvSpPr>
              <a:spLocks noChangeShapeType="1"/>
            </p:cNvSpPr>
            <p:nvPr/>
          </p:nvSpPr>
          <p:spPr bwMode="auto">
            <a:xfrm>
              <a:off x="3024" y="0"/>
              <a:ext cx="0" cy="297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2" name="Line 63"/>
            <p:cNvSpPr>
              <a:spLocks noChangeShapeType="1"/>
            </p:cNvSpPr>
            <p:nvPr/>
          </p:nvSpPr>
          <p:spPr bwMode="auto">
            <a:xfrm>
              <a:off x="3024" y="1008"/>
              <a:ext cx="144" cy="0"/>
            </a:xfrm>
            <a:prstGeom prst="line">
              <a:avLst/>
            </a:prstGeom>
            <a:noFill/>
            <a:ln w="28575" cap="sq">
              <a:solidFill>
                <a:schemeClr val="tx1"/>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3" name="Line 64"/>
            <p:cNvSpPr>
              <a:spLocks noChangeShapeType="1"/>
            </p:cNvSpPr>
            <p:nvPr/>
          </p:nvSpPr>
          <p:spPr bwMode="auto">
            <a:xfrm flipH="1">
              <a:off x="3024" y="2976"/>
              <a:ext cx="14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4" name="Line 65"/>
            <p:cNvSpPr>
              <a:spLocks noChangeShapeType="1"/>
            </p:cNvSpPr>
            <p:nvPr/>
          </p:nvSpPr>
          <p:spPr bwMode="auto">
            <a:xfrm>
              <a:off x="3456" y="1968"/>
              <a:ext cx="0" cy="14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5" name="Line 66"/>
            <p:cNvSpPr>
              <a:spLocks noChangeShapeType="1"/>
            </p:cNvSpPr>
            <p:nvPr/>
          </p:nvSpPr>
          <p:spPr bwMode="auto">
            <a:xfrm>
              <a:off x="3360" y="2112"/>
              <a:ext cx="192" cy="0"/>
            </a:xfrm>
            <a:prstGeom prst="line">
              <a:avLst/>
            </a:prstGeom>
            <a:noFill/>
            <a:ln w="381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6" name="Line 67"/>
            <p:cNvSpPr>
              <a:spLocks noChangeShapeType="1"/>
            </p:cNvSpPr>
            <p:nvPr/>
          </p:nvSpPr>
          <p:spPr bwMode="auto">
            <a:xfrm flipH="1">
              <a:off x="2928" y="3840"/>
              <a:ext cx="24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7" name="Line 68"/>
            <p:cNvSpPr>
              <a:spLocks noChangeShapeType="1"/>
            </p:cNvSpPr>
            <p:nvPr/>
          </p:nvSpPr>
          <p:spPr bwMode="auto">
            <a:xfrm>
              <a:off x="2928" y="3840"/>
              <a:ext cx="0" cy="1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8" name="Line 69"/>
            <p:cNvSpPr>
              <a:spLocks noChangeShapeType="1"/>
            </p:cNvSpPr>
            <p:nvPr/>
          </p:nvSpPr>
          <p:spPr bwMode="auto">
            <a:xfrm>
              <a:off x="2832" y="4032"/>
              <a:ext cx="192" cy="0"/>
            </a:xfrm>
            <a:prstGeom prst="line">
              <a:avLst/>
            </a:prstGeom>
            <a:noFill/>
            <a:ln w="381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9" name="Line 70"/>
            <p:cNvSpPr>
              <a:spLocks noChangeShapeType="1"/>
            </p:cNvSpPr>
            <p:nvPr/>
          </p:nvSpPr>
          <p:spPr bwMode="auto">
            <a:xfrm>
              <a:off x="1008" y="2448"/>
              <a:ext cx="0" cy="28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10" name="Rectangle 71"/>
            <p:cNvSpPr>
              <a:spLocks noChangeArrowheads="1"/>
            </p:cNvSpPr>
            <p:nvPr/>
          </p:nvSpPr>
          <p:spPr bwMode="auto">
            <a:xfrm>
              <a:off x="960" y="2736"/>
              <a:ext cx="96" cy="336"/>
            </a:xfrm>
            <a:prstGeom prst="rect">
              <a:avLst/>
            </a:prstGeom>
            <a:noFill/>
            <a:ln w="28575"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011" name="Line 72"/>
            <p:cNvSpPr>
              <a:spLocks noChangeShapeType="1"/>
            </p:cNvSpPr>
            <p:nvPr/>
          </p:nvSpPr>
          <p:spPr bwMode="auto">
            <a:xfrm>
              <a:off x="1008" y="3072"/>
              <a:ext cx="0" cy="288"/>
            </a:xfrm>
            <a:prstGeom prst="line">
              <a:avLst/>
            </a:prstGeom>
            <a:noFill/>
            <a:ln w="28575" cap="sq">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12" name="Text Box 73"/>
            <p:cNvSpPr txBox="1">
              <a:spLocks noChangeArrowheads="1"/>
            </p:cNvSpPr>
            <p:nvPr/>
          </p:nvSpPr>
          <p:spPr bwMode="auto">
            <a:xfrm>
              <a:off x="816" y="3408"/>
              <a:ext cx="912"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zh-CN" altLang="zh-CN" sz="1800" b="1">
                  <a:latin typeface="Times New Roman" pitchFamily="18" charset="0"/>
                </a:rPr>
                <a:t>+5V</a:t>
              </a:r>
            </a:p>
          </p:txBody>
        </p:sp>
        <p:sp>
          <p:nvSpPr>
            <p:cNvPr id="41013" name="Text Box 74"/>
            <p:cNvSpPr txBox="1">
              <a:spLocks noChangeArrowheads="1"/>
            </p:cNvSpPr>
            <p:nvPr/>
          </p:nvSpPr>
          <p:spPr bwMode="auto">
            <a:xfrm>
              <a:off x="248" y="3696"/>
              <a:ext cx="2400"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zh-CN" altLang="zh-CN" b="1" dirty="0">
                  <a:solidFill>
                    <a:srgbClr val="990033"/>
                  </a:solidFill>
                  <a:latin typeface="Times New Roman" pitchFamily="18" charset="0"/>
                </a:rPr>
                <a:t>8259</a:t>
              </a:r>
              <a:r>
                <a:rPr lang="zh-CN" b="1" dirty="0">
                  <a:solidFill>
                    <a:srgbClr val="990033"/>
                  </a:solidFill>
                  <a:latin typeface="Times New Roman" pitchFamily="18" charset="0"/>
                </a:rPr>
                <a:t>级联工作示意图</a:t>
              </a:r>
            </a:p>
          </p:txBody>
        </p:sp>
      </p:grpSp>
      <p:sp>
        <p:nvSpPr>
          <p:cNvPr id="38987" name="Text Box 75"/>
          <p:cNvSpPr txBox="1">
            <a:spLocks noChangeArrowheads="1"/>
          </p:cNvSpPr>
          <p:nvPr/>
        </p:nvSpPr>
        <p:spPr bwMode="auto">
          <a:xfrm>
            <a:off x="720857" y="5517232"/>
            <a:ext cx="11135783" cy="1323439"/>
          </a:xfrm>
          <a:prstGeom prst="rect">
            <a:avLst/>
          </a:prstGeom>
          <a:solidFill>
            <a:srgbClr val="0000FF"/>
          </a:solidFill>
          <a:ln>
            <a:noFill/>
          </a:ln>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zh-CN" sz="2000" b="1" dirty="0">
                <a:solidFill>
                  <a:schemeClr val="bg1"/>
                </a:solidFill>
              </a:rPr>
              <a:t>在上图中，对于主片</a:t>
            </a:r>
            <a:r>
              <a:rPr lang="zh-CN" altLang="zh-CN" sz="2000" b="1" dirty="0">
                <a:solidFill>
                  <a:schemeClr val="bg1"/>
                </a:solidFill>
              </a:rPr>
              <a:t>8259</a:t>
            </a:r>
            <a:r>
              <a:rPr lang="zh-CN" sz="2000" b="1" dirty="0">
                <a:solidFill>
                  <a:schemeClr val="bg1"/>
                </a:solidFill>
              </a:rPr>
              <a:t>，写入的</a:t>
            </a:r>
            <a:r>
              <a:rPr lang="zh-CN" altLang="zh-CN" sz="2000" b="1" dirty="0">
                <a:solidFill>
                  <a:schemeClr val="bg1"/>
                </a:solidFill>
              </a:rPr>
              <a:t>ICW3</a:t>
            </a:r>
            <a:r>
              <a:rPr lang="zh-CN" sz="2000" b="1" dirty="0">
                <a:solidFill>
                  <a:schemeClr val="bg1"/>
                </a:solidFill>
              </a:rPr>
              <a:t>应为</a:t>
            </a:r>
            <a:r>
              <a:rPr lang="zh-CN" altLang="zh-CN" sz="2000" b="1" dirty="0">
                <a:solidFill>
                  <a:schemeClr val="bg1"/>
                </a:solidFill>
              </a:rPr>
              <a:t>000000011B</a:t>
            </a:r>
            <a:r>
              <a:rPr lang="zh-CN" sz="2000" b="1" dirty="0">
                <a:solidFill>
                  <a:schemeClr val="bg1"/>
                </a:solidFill>
              </a:rPr>
              <a:t>（</a:t>
            </a:r>
            <a:r>
              <a:rPr lang="zh-CN" altLang="zh-CN" sz="2000" b="1" dirty="0">
                <a:solidFill>
                  <a:schemeClr val="bg1"/>
                </a:solidFill>
              </a:rPr>
              <a:t>03H</a:t>
            </a:r>
            <a:r>
              <a:rPr lang="zh-CN" sz="2000" b="1" dirty="0">
                <a:solidFill>
                  <a:schemeClr val="bg1"/>
                </a:solidFill>
              </a:rPr>
              <a:t>）</a:t>
            </a:r>
            <a:endParaRPr lang="zh-CN" sz="2000" b="1" dirty="0">
              <a:solidFill>
                <a:schemeClr val="bg1"/>
              </a:solidFill>
              <a:latin typeface="Times New Roman" pitchFamily="18" charset="0"/>
            </a:endParaRPr>
          </a:p>
          <a:p>
            <a:pPr eaLnBrk="1" hangingPunct="1">
              <a:spcBef>
                <a:spcPct val="50000"/>
              </a:spcBef>
            </a:pPr>
            <a:r>
              <a:rPr lang="zh-CN" sz="2000" b="1" dirty="0">
                <a:solidFill>
                  <a:schemeClr val="bg1"/>
                </a:solidFill>
                <a:latin typeface="Times New Roman" pitchFamily="18" charset="0"/>
              </a:rPr>
              <a:t>对于从片</a:t>
            </a:r>
            <a:r>
              <a:rPr lang="zh-CN" altLang="zh-CN" sz="2000" b="1" dirty="0">
                <a:solidFill>
                  <a:schemeClr val="bg1"/>
                </a:solidFill>
                <a:latin typeface="Times New Roman" pitchFamily="18" charset="0"/>
              </a:rPr>
              <a:t>A</a:t>
            </a:r>
            <a:r>
              <a:rPr lang="zh-CN" sz="2000" b="1" dirty="0">
                <a:solidFill>
                  <a:schemeClr val="bg1"/>
                </a:solidFill>
                <a:latin typeface="Times New Roman" pitchFamily="18" charset="0"/>
              </a:rPr>
              <a:t>，写入的</a:t>
            </a:r>
            <a:r>
              <a:rPr lang="zh-CN" altLang="zh-CN" sz="2000" b="1" dirty="0">
                <a:solidFill>
                  <a:schemeClr val="bg1"/>
                </a:solidFill>
                <a:latin typeface="Times New Roman" pitchFamily="18" charset="0"/>
              </a:rPr>
              <a:t>ICW3</a:t>
            </a:r>
            <a:r>
              <a:rPr lang="zh-CN" sz="2000" b="1" dirty="0">
                <a:solidFill>
                  <a:schemeClr val="bg1"/>
                </a:solidFill>
                <a:latin typeface="Times New Roman" pitchFamily="18" charset="0"/>
              </a:rPr>
              <a:t>应为</a:t>
            </a:r>
            <a:r>
              <a:rPr lang="zh-CN" altLang="zh-CN" sz="2000" b="1" dirty="0">
                <a:solidFill>
                  <a:schemeClr val="bg1"/>
                </a:solidFill>
                <a:latin typeface="Times New Roman" pitchFamily="18" charset="0"/>
              </a:rPr>
              <a:t>00H</a:t>
            </a:r>
          </a:p>
          <a:p>
            <a:pPr eaLnBrk="1" hangingPunct="1">
              <a:spcBef>
                <a:spcPct val="50000"/>
              </a:spcBef>
            </a:pPr>
            <a:r>
              <a:rPr lang="zh-CN" sz="2000" b="1" dirty="0">
                <a:solidFill>
                  <a:schemeClr val="bg1"/>
                </a:solidFill>
                <a:latin typeface="Times New Roman" pitchFamily="18" charset="0"/>
              </a:rPr>
              <a:t>对于从片</a:t>
            </a:r>
            <a:r>
              <a:rPr lang="zh-CN" altLang="zh-CN" sz="2000" b="1" dirty="0">
                <a:solidFill>
                  <a:schemeClr val="bg1"/>
                </a:solidFill>
                <a:latin typeface="Times New Roman" pitchFamily="18" charset="0"/>
              </a:rPr>
              <a:t>B</a:t>
            </a:r>
            <a:r>
              <a:rPr lang="zh-CN" sz="2000" b="1" dirty="0">
                <a:solidFill>
                  <a:schemeClr val="bg1"/>
                </a:solidFill>
                <a:latin typeface="Times New Roman" pitchFamily="18" charset="0"/>
              </a:rPr>
              <a:t>，写入的</a:t>
            </a:r>
            <a:r>
              <a:rPr lang="zh-CN" altLang="zh-CN" sz="2000" b="1" dirty="0">
                <a:solidFill>
                  <a:schemeClr val="bg1"/>
                </a:solidFill>
                <a:latin typeface="Times New Roman" pitchFamily="18" charset="0"/>
              </a:rPr>
              <a:t>ICW3</a:t>
            </a:r>
            <a:r>
              <a:rPr lang="zh-CN" sz="2000" b="1" dirty="0">
                <a:solidFill>
                  <a:schemeClr val="bg1"/>
                </a:solidFill>
                <a:latin typeface="Times New Roman" pitchFamily="18" charset="0"/>
              </a:rPr>
              <a:t>应为</a:t>
            </a:r>
            <a:r>
              <a:rPr lang="zh-CN" altLang="zh-CN" sz="2000" b="1" dirty="0">
                <a:solidFill>
                  <a:schemeClr val="bg1"/>
                </a:solidFill>
                <a:latin typeface="Times New Roman" pitchFamily="18" charset="0"/>
              </a:rPr>
              <a:t>01H </a:t>
            </a:r>
          </a:p>
        </p:txBody>
      </p:sp>
    </p:spTree>
    <p:extLst>
      <p:ext uri="{BB962C8B-B14F-4D97-AF65-F5344CB8AC3E}">
        <p14:creationId xmlns:p14="http://schemas.microsoft.com/office/powerpoint/2010/main" val="246664721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987"/>
                                        </p:tgtEl>
                                        <p:attrNameLst>
                                          <p:attrName>style.visibility</p:attrName>
                                        </p:attrNameLst>
                                      </p:cBhvr>
                                      <p:to>
                                        <p:strVal val="visible"/>
                                      </p:to>
                                    </p:set>
                                    <p:animEffect transition="in" filter="dissolve">
                                      <p:cBhvr>
                                        <p:cTn id="7" dur="500"/>
                                        <p:tgtEl>
                                          <p:spTgt spid="38987"/>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87" grpId="0" animBg="1"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983432" y="117476"/>
            <a:ext cx="11162002" cy="504825"/>
          </a:xfrm>
        </p:spPr>
        <p:txBody>
          <a:bodyPr/>
          <a:lstStyle/>
          <a:p>
            <a:pPr eaLnBrk="1" hangingPunct="1"/>
            <a:r>
              <a:rPr lang="zh-CN" altLang="en-US" dirty="0" smtClean="0"/>
              <a:t>（4）ICW4（中断方式字 ）</a:t>
            </a:r>
          </a:p>
        </p:txBody>
      </p:sp>
      <p:sp>
        <p:nvSpPr>
          <p:cNvPr id="41987" name="Rectangle 3"/>
          <p:cNvSpPr>
            <a:spLocks noGrp="1" noChangeArrowheads="1"/>
          </p:cNvSpPr>
          <p:nvPr>
            <p:ph type="body" idx="1"/>
          </p:nvPr>
        </p:nvSpPr>
        <p:spPr>
          <a:xfrm>
            <a:off x="624417" y="981076"/>
            <a:ext cx="10972800" cy="1008063"/>
          </a:xfrm>
        </p:spPr>
        <p:txBody>
          <a:bodyPr/>
          <a:lstStyle/>
          <a:p>
            <a:pPr eaLnBrk="1" hangingPunct="1">
              <a:lnSpc>
                <a:spcPct val="150000"/>
              </a:lnSpc>
            </a:pPr>
            <a:r>
              <a:rPr lang="zh-CN" sz="2400" b="1" dirty="0" smtClean="0"/>
              <a:t>当</a:t>
            </a:r>
            <a:r>
              <a:rPr lang="zh-CN" altLang="zh-CN" sz="2400" b="1" dirty="0" smtClean="0"/>
              <a:t>ICW1</a:t>
            </a:r>
            <a:r>
              <a:rPr lang="zh-CN" sz="2400" b="1" dirty="0" smtClean="0"/>
              <a:t>的</a:t>
            </a:r>
            <a:r>
              <a:rPr lang="zh-CN" altLang="zh-CN" sz="2400" b="1" dirty="0" smtClean="0">
                <a:solidFill>
                  <a:srgbClr val="FF0000"/>
                </a:solidFill>
              </a:rPr>
              <a:t>D0=1</a:t>
            </a:r>
            <a:r>
              <a:rPr lang="zh-CN" sz="2400" b="1" dirty="0" smtClean="0"/>
              <a:t>时，才需要写</a:t>
            </a:r>
            <a:r>
              <a:rPr lang="zh-CN" altLang="zh-CN" sz="2400" b="1" dirty="0" smtClean="0"/>
              <a:t>ICW4</a:t>
            </a:r>
            <a:r>
              <a:rPr lang="zh-CN" sz="2400" b="1" dirty="0" smtClean="0"/>
              <a:t>。它用于设置</a:t>
            </a:r>
            <a:r>
              <a:rPr lang="zh-CN" altLang="zh-CN" sz="2400" b="1" dirty="0" smtClean="0"/>
              <a:t>8259A</a:t>
            </a:r>
            <a:r>
              <a:rPr lang="zh-CN" sz="2400" b="1" dirty="0" smtClean="0"/>
              <a:t>的中断结束方式、缓冲方式、嵌套方式。它的格式为： </a:t>
            </a:r>
          </a:p>
          <a:p>
            <a:pPr eaLnBrk="1" hangingPunct="1">
              <a:lnSpc>
                <a:spcPct val="150000"/>
              </a:lnSpc>
            </a:pPr>
            <a:endParaRPr lang="zh-CN" altLang="zh-CN" sz="2400" b="1" dirty="0" smtClean="0"/>
          </a:p>
        </p:txBody>
      </p:sp>
      <p:graphicFrame>
        <p:nvGraphicFramePr>
          <p:cNvPr id="39940" name="Group 4"/>
          <p:cNvGraphicFramePr>
            <a:graphicFrameLocks noGrp="1"/>
          </p:cNvGraphicFramePr>
          <p:nvPr>
            <p:extLst>
              <p:ext uri="{D42A27DB-BD31-4B8C-83A1-F6EECF244321}">
                <p14:modId xmlns:p14="http://schemas.microsoft.com/office/powerpoint/2010/main" val="3066094788"/>
              </p:ext>
            </p:extLst>
          </p:nvPr>
        </p:nvGraphicFramePr>
        <p:xfrm>
          <a:off x="2438400" y="2812505"/>
          <a:ext cx="8839200" cy="519113"/>
        </p:xfrm>
        <a:graphic>
          <a:graphicData uri="http://schemas.openxmlformats.org/drawingml/2006/table">
            <a:tbl>
              <a:tblPr/>
              <a:tblGrid>
                <a:gridCol w="994833">
                  <a:extLst>
                    <a:ext uri="{9D8B030D-6E8A-4147-A177-3AD203B41FA5}">
                      <a16:colId xmlns="" xmlns:a16="http://schemas.microsoft.com/office/drawing/2014/main" val="20000"/>
                    </a:ext>
                  </a:extLst>
                </a:gridCol>
                <a:gridCol w="1214967">
                  <a:extLst>
                    <a:ext uri="{9D8B030D-6E8A-4147-A177-3AD203B41FA5}">
                      <a16:colId xmlns="" xmlns:a16="http://schemas.microsoft.com/office/drawing/2014/main" val="20001"/>
                    </a:ext>
                  </a:extLst>
                </a:gridCol>
                <a:gridCol w="1104900">
                  <a:extLst>
                    <a:ext uri="{9D8B030D-6E8A-4147-A177-3AD203B41FA5}">
                      <a16:colId xmlns="" xmlns:a16="http://schemas.microsoft.com/office/drawing/2014/main" val="20002"/>
                    </a:ext>
                  </a:extLst>
                </a:gridCol>
                <a:gridCol w="1214967">
                  <a:extLst>
                    <a:ext uri="{9D8B030D-6E8A-4147-A177-3AD203B41FA5}">
                      <a16:colId xmlns="" xmlns:a16="http://schemas.microsoft.com/office/drawing/2014/main" val="20003"/>
                    </a:ext>
                  </a:extLst>
                </a:gridCol>
                <a:gridCol w="994833">
                  <a:extLst>
                    <a:ext uri="{9D8B030D-6E8A-4147-A177-3AD203B41FA5}">
                      <a16:colId xmlns="" xmlns:a16="http://schemas.microsoft.com/office/drawing/2014/main" val="20004"/>
                    </a:ext>
                  </a:extLst>
                </a:gridCol>
                <a:gridCol w="1104900">
                  <a:extLst>
                    <a:ext uri="{9D8B030D-6E8A-4147-A177-3AD203B41FA5}">
                      <a16:colId xmlns="" xmlns:a16="http://schemas.microsoft.com/office/drawing/2014/main" val="20005"/>
                    </a:ext>
                  </a:extLst>
                </a:gridCol>
                <a:gridCol w="1104900">
                  <a:extLst>
                    <a:ext uri="{9D8B030D-6E8A-4147-A177-3AD203B41FA5}">
                      <a16:colId xmlns="" xmlns:a16="http://schemas.microsoft.com/office/drawing/2014/main" val="20006"/>
                    </a:ext>
                  </a:extLst>
                </a:gridCol>
                <a:gridCol w="1104900">
                  <a:extLst>
                    <a:ext uri="{9D8B030D-6E8A-4147-A177-3AD203B41FA5}">
                      <a16:colId xmlns="" xmlns:a16="http://schemas.microsoft.com/office/drawing/2014/main" val="20007"/>
                    </a:ext>
                  </a:extLst>
                </a:gridCol>
              </a:tblGrid>
              <a:tr h="5191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dirty="0" smtClean="0">
                          <a:ln>
                            <a:noFill/>
                          </a:ln>
                          <a:solidFill>
                            <a:srgbClr val="0000FF"/>
                          </a:solidFill>
                          <a:effectLst/>
                          <a:latin typeface="Arial" charset="0"/>
                          <a:ea typeface="幼圆" pitchFamily="49" charset="-122"/>
                        </a:rPr>
                        <a:t>0</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dirty="0" smtClean="0">
                          <a:ln>
                            <a:noFill/>
                          </a:ln>
                          <a:solidFill>
                            <a:srgbClr val="0000FF"/>
                          </a:solidFill>
                          <a:effectLst/>
                          <a:latin typeface="Arial" charset="0"/>
                          <a:ea typeface="幼圆" pitchFamily="49" charset="-122"/>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dirty="0" smtClean="0">
                          <a:ln>
                            <a:noFill/>
                          </a:ln>
                          <a:solidFill>
                            <a:srgbClr val="0000FF"/>
                          </a:solidFill>
                          <a:effectLst/>
                          <a:latin typeface="Arial" charset="0"/>
                          <a:ea typeface="幼圆" pitchFamily="49" charset="-122"/>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dirty="0" smtClean="0">
                          <a:ln>
                            <a:noFill/>
                          </a:ln>
                          <a:solidFill>
                            <a:srgbClr val="0000FF"/>
                          </a:solidFill>
                          <a:effectLst/>
                          <a:latin typeface="Arial" charset="0"/>
                          <a:ea typeface="幼圆" pitchFamily="49" charset="-122"/>
                        </a:rPr>
                        <a:t>SFMN</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dirty="0" smtClean="0">
                          <a:ln>
                            <a:noFill/>
                          </a:ln>
                          <a:solidFill>
                            <a:srgbClr val="0000FF"/>
                          </a:solidFill>
                          <a:effectLst/>
                          <a:latin typeface="Arial" charset="0"/>
                          <a:ea typeface="幼圆" pitchFamily="49" charset="-122"/>
                        </a:rPr>
                        <a:t>BUF</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dirty="0" smtClean="0">
                          <a:ln>
                            <a:noFill/>
                          </a:ln>
                          <a:solidFill>
                            <a:srgbClr val="0000FF"/>
                          </a:solidFill>
                          <a:effectLst/>
                          <a:latin typeface="Arial" charset="0"/>
                          <a:ea typeface="幼圆" pitchFamily="49" charset="-122"/>
                        </a:rPr>
                        <a:t>M/S</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dirty="0" smtClean="0">
                          <a:ln>
                            <a:noFill/>
                          </a:ln>
                          <a:solidFill>
                            <a:srgbClr val="0000FF"/>
                          </a:solidFill>
                          <a:effectLst/>
                          <a:latin typeface="Arial" charset="0"/>
                          <a:ea typeface="幼圆" pitchFamily="49" charset="-122"/>
                        </a:rPr>
                        <a:t>AEOI</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dirty="0" smtClean="0">
                          <a:ln>
                            <a:noFill/>
                          </a:ln>
                          <a:solidFill>
                            <a:srgbClr val="0000FF"/>
                          </a:solidFill>
                          <a:effectLst/>
                          <a:latin typeface="Arial" charset="0"/>
                          <a:ea typeface="幼圆" pitchFamily="49" charset="-122"/>
                        </a:rPr>
                        <a:t>uPM</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39960" name="Group 24"/>
          <p:cNvGraphicFramePr>
            <a:graphicFrameLocks noGrp="1"/>
          </p:cNvGraphicFramePr>
          <p:nvPr>
            <p:extLst>
              <p:ext uri="{D42A27DB-BD31-4B8C-83A1-F6EECF244321}">
                <p14:modId xmlns:p14="http://schemas.microsoft.com/office/powerpoint/2010/main" val="3404003283"/>
              </p:ext>
            </p:extLst>
          </p:nvPr>
        </p:nvGraphicFramePr>
        <p:xfrm>
          <a:off x="2438400" y="2279104"/>
          <a:ext cx="8839200" cy="533400"/>
        </p:xfrm>
        <a:graphic>
          <a:graphicData uri="http://schemas.openxmlformats.org/drawingml/2006/table">
            <a:tbl>
              <a:tblPr/>
              <a:tblGrid>
                <a:gridCol w="1104900">
                  <a:extLst>
                    <a:ext uri="{9D8B030D-6E8A-4147-A177-3AD203B41FA5}">
                      <a16:colId xmlns="" xmlns:a16="http://schemas.microsoft.com/office/drawing/2014/main" val="20000"/>
                    </a:ext>
                  </a:extLst>
                </a:gridCol>
                <a:gridCol w="1104900">
                  <a:extLst>
                    <a:ext uri="{9D8B030D-6E8A-4147-A177-3AD203B41FA5}">
                      <a16:colId xmlns="" xmlns:a16="http://schemas.microsoft.com/office/drawing/2014/main" val="20001"/>
                    </a:ext>
                  </a:extLst>
                </a:gridCol>
                <a:gridCol w="1104900">
                  <a:extLst>
                    <a:ext uri="{9D8B030D-6E8A-4147-A177-3AD203B41FA5}">
                      <a16:colId xmlns="" xmlns:a16="http://schemas.microsoft.com/office/drawing/2014/main" val="20002"/>
                    </a:ext>
                  </a:extLst>
                </a:gridCol>
                <a:gridCol w="1104900">
                  <a:extLst>
                    <a:ext uri="{9D8B030D-6E8A-4147-A177-3AD203B41FA5}">
                      <a16:colId xmlns="" xmlns:a16="http://schemas.microsoft.com/office/drawing/2014/main" val="20003"/>
                    </a:ext>
                  </a:extLst>
                </a:gridCol>
                <a:gridCol w="1104900">
                  <a:extLst>
                    <a:ext uri="{9D8B030D-6E8A-4147-A177-3AD203B41FA5}">
                      <a16:colId xmlns="" xmlns:a16="http://schemas.microsoft.com/office/drawing/2014/main" val="20004"/>
                    </a:ext>
                  </a:extLst>
                </a:gridCol>
                <a:gridCol w="1104900">
                  <a:extLst>
                    <a:ext uri="{9D8B030D-6E8A-4147-A177-3AD203B41FA5}">
                      <a16:colId xmlns="" xmlns:a16="http://schemas.microsoft.com/office/drawing/2014/main" val="20005"/>
                    </a:ext>
                  </a:extLst>
                </a:gridCol>
                <a:gridCol w="1104900">
                  <a:extLst>
                    <a:ext uri="{9D8B030D-6E8A-4147-A177-3AD203B41FA5}">
                      <a16:colId xmlns="" xmlns:a16="http://schemas.microsoft.com/office/drawing/2014/main" val="20006"/>
                    </a:ext>
                  </a:extLst>
                </a:gridCol>
                <a:gridCol w="1104900">
                  <a:extLst>
                    <a:ext uri="{9D8B030D-6E8A-4147-A177-3AD203B41FA5}">
                      <a16:colId xmlns="" xmlns:a16="http://schemas.microsoft.com/office/drawing/2014/main" val="20007"/>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dirty="0" smtClean="0">
                          <a:ln>
                            <a:noFill/>
                          </a:ln>
                          <a:solidFill>
                            <a:srgbClr val="0000FF"/>
                          </a:solidFill>
                          <a:effectLst/>
                          <a:latin typeface="Arial" pitchFamily="34" charset="0"/>
                          <a:ea typeface="幼圆" pitchFamily="49" charset="-122"/>
                        </a:rPr>
                        <a:t>D7</a:t>
                      </a:r>
                    </a:p>
                  </a:txBody>
                  <a:tcPr marL="121920" marR="121920"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dirty="0" smtClean="0">
                          <a:ln>
                            <a:noFill/>
                          </a:ln>
                          <a:solidFill>
                            <a:srgbClr val="0000FF"/>
                          </a:solidFill>
                          <a:effectLst/>
                          <a:latin typeface="Arial" pitchFamily="34" charset="0"/>
                          <a:ea typeface="幼圆" pitchFamily="49" charset="-122"/>
                        </a:rPr>
                        <a:t>D6</a:t>
                      </a:r>
                    </a:p>
                  </a:txBody>
                  <a:tcPr marL="121920" marR="12192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dirty="0" smtClean="0">
                          <a:ln>
                            <a:noFill/>
                          </a:ln>
                          <a:solidFill>
                            <a:srgbClr val="0000FF"/>
                          </a:solidFill>
                          <a:effectLst/>
                          <a:latin typeface="Arial" pitchFamily="34" charset="0"/>
                          <a:ea typeface="幼圆" pitchFamily="49" charset="-122"/>
                        </a:rPr>
                        <a:t>D5</a:t>
                      </a:r>
                    </a:p>
                  </a:txBody>
                  <a:tcPr marL="121920" marR="12192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dirty="0" smtClean="0">
                          <a:ln>
                            <a:noFill/>
                          </a:ln>
                          <a:solidFill>
                            <a:srgbClr val="0000FF"/>
                          </a:solidFill>
                          <a:effectLst/>
                          <a:latin typeface="Arial" pitchFamily="34" charset="0"/>
                          <a:ea typeface="幼圆" pitchFamily="49" charset="-122"/>
                        </a:rPr>
                        <a:t>D4</a:t>
                      </a:r>
                    </a:p>
                  </a:txBody>
                  <a:tcPr marL="121920" marR="12192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dirty="0" smtClean="0">
                          <a:ln>
                            <a:noFill/>
                          </a:ln>
                          <a:solidFill>
                            <a:srgbClr val="0000FF"/>
                          </a:solidFill>
                          <a:effectLst/>
                          <a:latin typeface="Arial" pitchFamily="34" charset="0"/>
                          <a:ea typeface="幼圆" pitchFamily="49" charset="-122"/>
                        </a:rPr>
                        <a:t>D3</a:t>
                      </a:r>
                    </a:p>
                  </a:txBody>
                  <a:tcPr marL="121920" marR="12192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dirty="0" smtClean="0">
                          <a:ln>
                            <a:noFill/>
                          </a:ln>
                          <a:solidFill>
                            <a:srgbClr val="0000FF"/>
                          </a:solidFill>
                          <a:effectLst/>
                          <a:latin typeface="Arial" pitchFamily="34" charset="0"/>
                          <a:ea typeface="幼圆" pitchFamily="49" charset="-122"/>
                        </a:rPr>
                        <a:t>D2</a:t>
                      </a:r>
                    </a:p>
                  </a:txBody>
                  <a:tcPr marL="121920" marR="12192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dirty="0" smtClean="0">
                          <a:ln>
                            <a:noFill/>
                          </a:ln>
                          <a:solidFill>
                            <a:srgbClr val="0000FF"/>
                          </a:solidFill>
                          <a:effectLst/>
                          <a:latin typeface="Arial" pitchFamily="34" charset="0"/>
                          <a:ea typeface="幼圆" pitchFamily="49" charset="-122"/>
                        </a:rPr>
                        <a:t>D1</a:t>
                      </a:r>
                    </a:p>
                  </a:txBody>
                  <a:tcPr marL="121920" marR="12192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dirty="0" smtClean="0">
                          <a:ln>
                            <a:noFill/>
                          </a:ln>
                          <a:solidFill>
                            <a:srgbClr val="0000FF"/>
                          </a:solidFill>
                          <a:effectLst/>
                          <a:latin typeface="Arial" pitchFamily="34" charset="0"/>
                          <a:ea typeface="幼圆" pitchFamily="49" charset="-122"/>
                        </a:rPr>
                        <a:t>D0</a:t>
                      </a:r>
                    </a:p>
                  </a:txBody>
                  <a:tcPr marL="121920" marR="121920" horzOverflow="overflow">
                    <a:lnL>
                      <a:noFill/>
                    </a:lnL>
                    <a:lnR cap="flat">
                      <a:noFill/>
                    </a:lnR>
                    <a:lnT cap="flat">
                      <a:noFill/>
                    </a:lnT>
                    <a:lnB cap="flat">
                      <a:noFill/>
                    </a:lnB>
                    <a:lnTlToBr>
                      <a:noFill/>
                    </a:lnTlToBr>
                    <a:lnBlToTr>
                      <a:noFill/>
                    </a:lnBlToTr>
                    <a:noFill/>
                  </a:tcPr>
                </a:tc>
                <a:extLst>
                  <a:ext uri="{0D108BD9-81ED-4DB2-BD59-A6C34878D82A}">
                    <a16:rowId xmlns="" xmlns:a16="http://schemas.microsoft.com/office/drawing/2014/main" val="10000"/>
                  </a:ext>
                </a:extLst>
              </a:tr>
            </a:tbl>
          </a:graphicData>
        </a:graphic>
      </p:graphicFrame>
      <p:grpSp>
        <p:nvGrpSpPr>
          <p:cNvPr id="42017" name="Group 51"/>
          <p:cNvGrpSpPr>
            <a:grpSpLocks/>
          </p:cNvGrpSpPr>
          <p:nvPr/>
        </p:nvGrpSpPr>
        <p:grpSpPr bwMode="auto">
          <a:xfrm>
            <a:off x="711200" y="2355304"/>
            <a:ext cx="1117600" cy="981075"/>
            <a:chOff x="0" y="0"/>
            <a:chExt cx="528" cy="618"/>
          </a:xfrm>
        </p:grpSpPr>
        <p:sp>
          <p:nvSpPr>
            <p:cNvPr id="42038" name="Text Box 52"/>
            <p:cNvSpPr txBox="1">
              <a:spLocks noChangeArrowheads="1"/>
            </p:cNvSpPr>
            <p:nvPr/>
          </p:nvSpPr>
          <p:spPr bwMode="auto">
            <a:xfrm>
              <a:off x="0" y="288"/>
              <a:ext cx="528" cy="33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spcBef>
                  <a:spcPct val="50000"/>
                </a:spcBef>
              </a:pPr>
              <a:r>
                <a:rPr lang="zh-CN" altLang="zh-CN" sz="2800" b="1">
                  <a:solidFill>
                    <a:srgbClr val="FF3300"/>
                  </a:solidFill>
                  <a:latin typeface="Times New Roman" pitchFamily="18" charset="0"/>
                </a:rPr>
                <a:t>1</a:t>
              </a:r>
            </a:p>
          </p:txBody>
        </p:sp>
        <p:sp>
          <p:nvSpPr>
            <p:cNvPr id="42039" name="Text Box 53"/>
            <p:cNvSpPr txBox="1">
              <a:spLocks noChangeArrowheads="1"/>
            </p:cNvSpPr>
            <p:nvPr/>
          </p:nvSpPr>
          <p:spPr bwMode="auto">
            <a:xfrm>
              <a:off x="0" y="0"/>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spcBef>
                  <a:spcPct val="50000"/>
                </a:spcBef>
              </a:pPr>
              <a:r>
                <a:rPr lang="zh-CN" altLang="zh-CN" b="1">
                  <a:latin typeface="Times New Roman" pitchFamily="18" charset="0"/>
                </a:rPr>
                <a:t>A0</a:t>
              </a:r>
            </a:p>
          </p:txBody>
        </p:sp>
      </p:grpSp>
      <p:grpSp>
        <p:nvGrpSpPr>
          <p:cNvPr id="42018" name="Group 54"/>
          <p:cNvGrpSpPr>
            <a:grpSpLocks/>
          </p:cNvGrpSpPr>
          <p:nvPr/>
        </p:nvGrpSpPr>
        <p:grpSpPr bwMode="auto">
          <a:xfrm>
            <a:off x="406400" y="3422104"/>
            <a:ext cx="10972800" cy="2743200"/>
            <a:chOff x="0" y="0"/>
            <a:chExt cx="5184" cy="1728"/>
          </a:xfrm>
        </p:grpSpPr>
        <p:grpSp>
          <p:nvGrpSpPr>
            <p:cNvPr id="42020" name="Group 55"/>
            <p:cNvGrpSpPr>
              <a:grpSpLocks/>
            </p:cNvGrpSpPr>
            <p:nvPr/>
          </p:nvGrpSpPr>
          <p:grpSpPr bwMode="auto">
            <a:xfrm>
              <a:off x="1104" y="48"/>
              <a:ext cx="1152" cy="528"/>
              <a:chOff x="0" y="0"/>
              <a:chExt cx="1152" cy="528"/>
            </a:xfrm>
          </p:grpSpPr>
          <p:sp>
            <p:nvSpPr>
              <p:cNvPr id="42036" name="AutoShape 56"/>
              <p:cNvSpPr>
                <a:spLocks/>
              </p:cNvSpPr>
              <p:nvPr/>
            </p:nvSpPr>
            <p:spPr bwMode="auto">
              <a:xfrm rot="-5400000">
                <a:off x="504" y="-504"/>
                <a:ext cx="144" cy="1152"/>
              </a:xfrm>
              <a:prstGeom prst="leftBrace">
                <a:avLst>
                  <a:gd name="adj1" fmla="val 66667"/>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2037" name="Text Box 57"/>
              <p:cNvSpPr txBox="1">
                <a:spLocks noChangeArrowheads="1"/>
              </p:cNvSpPr>
              <p:nvPr/>
            </p:nvSpPr>
            <p:spPr bwMode="auto">
              <a:xfrm>
                <a:off x="48" y="240"/>
                <a:ext cx="10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spcBef>
                    <a:spcPct val="50000"/>
                  </a:spcBef>
                </a:pPr>
                <a:r>
                  <a:rPr lang="zh-CN" b="1">
                    <a:latin typeface="Times New Roman" pitchFamily="18" charset="0"/>
                  </a:rPr>
                  <a:t>未用</a:t>
                </a:r>
              </a:p>
            </p:txBody>
          </p:sp>
        </p:grpSp>
        <p:grpSp>
          <p:nvGrpSpPr>
            <p:cNvPr id="42021" name="Group 58"/>
            <p:cNvGrpSpPr>
              <a:grpSpLocks/>
            </p:cNvGrpSpPr>
            <p:nvPr/>
          </p:nvGrpSpPr>
          <p:grpSpPr bwMode="auto">
            <a:xfrm>
              <a:off x="0" y="0"/>
              <a:ext cx="720" cy="576"/>
              <a:chOff x="0" y="0"/>
              <a:chExt cx="720" cy="576"/>
            </a:xfrm>
          </p:grpSpPr>
          <p:sp>
            <p:nvSpPr>
              <p:cNvPr id="42034" name="Line 59"/>
              <p:cNvSpPr>
                <a:spLocks noChangeShapeType="1"/>
              </p:cNvSpPr>
              <p:nvPr/>
            </p:nvSpPr>
            <p:spPr bwMode="auto">
              <a:xfrm>
                <a:off x="384" y="0"/>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35" name="Text Box 60"/>
              <p:cNvSpPr txBox="1">
                <a:spLocks noChangeArrowheads="1"/>
              </p:cNvSpPr>
              <p:nvPr/>
            </p:nvSpPr>
            <p:spPr bwMode="auto">
              <a:xfrm>
                <a:off x="0" y="288"/>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spcBef>
                    <a:spcPct val="50000"/>
                  </a:spcBef>
                </a:pPr>
                <a:r>
                  <a:rPr lang="zh-CN" b="1">
                    <a:solidFill>
                      <a:srgbClr val="FF0000"/>
                    </a:solidFill>
                    <a:latin typeface="Times New Roman" pitchFamily="18" charset="0"/>
                  </a:rPr>
                  <a:t>必需</a:t>
                </a:r>
              </a:p>
            </p:txBody>
          </p:sp>
        </p:grpSp>
        <p:grpSp>
          <p:nvGrpSpPr>
            <p:cNvPr id="42022" name="Group 61"/>
            <p:cNvGrpSpPr>
              <a:grpSpLocks/>
            </p:cNvGrpSpPr>
            <p:nvPr/>
          </p:nvGrpSpPr>
          <p:grpSpPr bwMode="auto">
            <a:xfrm>
              <a:off x="2658" y="48"/>
              <a:ext cx="414" cy="1680"/>
              <a:chOff x="141" y="0"/>
              <a:chExt cx="414" cy="1680"/>
            </a:xfrm>
          </p:grpSpPr>
          <p:sp>
            <p:nvSpPr>
              <p:cNvPr id="42032" name="Line 62"/>
              <p:cNvSpPr>
                <a:spLocks noChangeShapeType="1"/>
              </p:cNvSpPr>
              <p:nvPr/>
            </p:nvSpPr>
            <p:spPr bwMode="auto">
              <a:xfrm>
                <a:off x="267" y="0"/>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33" name="Text Box 63">
                <a:hlinkClick r:id="rId2" action="ppaction://hlinksldjump"/>
              </p:cNvPr>
              <p:cNvSpPr txBox="1">
                <a:spLocks noChangeArrowheads="1"/>
              </p:cNvSpPr>
              <p:nvPr/>
            </p:nvSpPr>
            <p:spPr bwMode="auto">
              <a:xfrm>
                <a:off x="141" y="288"/>
                <a:ext cx="414" cy="13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zh-CN" altLang="zh-CN" sz="1800" b="1">
                    <a:latin typeface="Times New Roman" pitchFamily="18" charset="0"/>
                  </a:rPr>
                  <a:t>1</a:t>
                </a:r>
                <a:r>
                  <a:rPr lang="zh-CN" sz="1800" b="1">
                    <a:latin typeface="Times New Roman" pitchFamily="18" charset="0"/>
                  </a:rPr>
                  <a:t>：</a:t>
                </a:r>
                <a:r>
                  <a:rPr lang="zh-CN" sz="1800" b="1">
                    <a:latin typeface="Times New Roman" pitchFamily="18" charset="0"/>
                    <a:hlinkClick r:id="rId3" action="ppaction://hlinksldjump"/>
                  </a:rPr>
                  <a:t>特殊全嵌套方式</a:t>
                </a:r>
                <a:endParaRPr lang="zh-CN" sz="1800" b="1">
                  <a:latin typeface="Times New Roman" pitchFamily="18" charset="0"/>
                </a:endParaRPr>
              </a:p>
              <a:p>
                <a:pPr eaLnBrk="1" hangingPunct="1">
                  <a:spcBef>
                    <a:spcPct val="50000"/>
                  </a:spcBef>
                </a:pPr>
                <a:r>
                  <a:rPr lang="zh-CN" altLang="zh-CN" sz="1800" b="1">
                    <a:latin typeface="Times New Roman" pitchFamily="18" charset="0"/>
                  </a:rPr>
                  <a:t>0</a:t>
                </a:r>
                <a:r>
                  <a:rPr lang="zh-CN" sz="1800" b="1">
                    <a:latin typeface="Times New Roman" pitchFamily="18" charset="0"/>
                  </a:rPr>
                  <a:t>：全嵌套方式</a:t>
                </a:r>
              </a:p>
            </p:txBody>
          </p:sp>
        </p:grpSp>
        <p:grpSp>
          <p:nvGrpSpPr>
            <p:cNvPr id="42023" name="Group 64"/>
            <p:cNvGrpSpPr>
              <a:grpSpLocks/>
            </p:cNvGrpSpPr>
            <p:nvPr/>
          </p:nvGrpSpPr>
          <p:grpSpPr bwMode="auto">
            <a:xfrm>
              <a:off x="3120" y="48"/>
              <a:ext cx="1008" cy="1347"/>
              <a:chOff x="0" y="0"/>
              <a:chExt cx="1008" cy="1347"/>
            </a:xfrm>
          </p:grpSpPr>
          <p:sp>
            <p:nvSpPr>
              <p:cNvPr id="42030" name="AutoShape 65"/>
              <p:cNvSpPr>
                <a:spLocks/>
              </p:cNvSpPr>
              <p:nvPr/>
            </p:nvSpPr>
            <p:spPr bwMode="auto">
              <a:xfrm rot="-5400000">
                <a:off x="360" y="-312"/>
                <a:ext cx="192" cy="816"/>
              </a:xfrm>
              <a:prstGeom prst="leftBrace">
                <a:avLst>
                  <a:gd name="adj1" fmla="val 35417"/>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2031" name="Text Box 66">
                <a:hlinkClick r:id="rId4" action="ppaction://hlinksldjump"/>
              </p:cNvPr>
              <p:cNvSpPr txBox="1">
                <a:spLocks noChangeArrowheads="1"/>
              </p:cNvSpPr>
              <p:nvPr/>
            </p:nvSpPr>
            <p:spPr bwMode="auto">
              <a:xfrm>
                <a:off x="0" y="336"/>
                <a:ext cx="1008" cy="1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just" eaLnBrk="1" hangingPunct="1">
                  <a:spcBef>
                    <a:spcPct val="50000"/>
                  </a:spcBef>
                </a:pPr>
                <a:r>
                  <a:rPr lang="zh-CN" altLang="zh-CN" sz="1800" b="1">
                    <a:latin typeface="Times New Roman" pitchFamily="18" charset="0"/>
                  </a:rPr>
                  <a:t>0 x</a:t>
                </a:r>
                <a:r>
                  <a:rPr lang="zh-CN" sz="1800" b="1">
                    <a:latin typeface="Times New Roman" pitchFamily="18" charset="0"/>
                  </a:rPr>
                  <a:t>：非缓</a:t>
                </a:r>
              </a:p>
              <a:p>
                <a:pPr algn="just" eaLnBrk="1" hangingPunct="1">
                  <a:spcBef>
                    <a:spcPct val="50000"/>
                  </a:spcBef>
                </a:pPr>
                <a:r>
                  <a:rPr lang="zh-CN" sz="1800" b="1">
                    <a:latin typeface="Times New Roman" pitchFamily="18" charset="0"/>
                  </a:rPr>
                  <a:t>冲方式</a:t>
                </a:r>
              </a:p>
              <a:p>
                <a:pPr algn="just" eaLnBrk="1" hangingPunct="1">
                  <a:spcBef>
                    <a:spcPct val="50000"/>
                  </a:spcBef>
                </a:pPr>
                <a:r>
                  <a:rPr lang="zh-CN" altLang="zh-CN" sz="1800" b="1">
                    <a:latin typeface="Times New Roman" pitchFamily="18" charset="0"/>
                  </a:rPr>
                  <a:t>1 0</a:t>
                </a:r>
                <a:r>
                  <a:rPr lang="zh-CN" sz="1800" b="1">
                    <a:latin typeface="Times New Roman" pitchFamily="18" charset="0"/>
                  </a:rPr>
                  <a:t>：缓冲</a:t>
                </a:r>
                <a:r>
                  <a:rPr lang="zh-CN" altLang="zh-CN" sz="1800" b="1">
                    <a:latin typeface="Times New Roman" pitchFamily="18" charset="0"/>
                  </a:rPr>
                  <a:t>/</a:t>
                </a:r>
                <a:r>
                  <a:rPr lang="zh-CN" sz="1800" b="1">
                    <a:latin typeface="Times New Roman" pitchFamily="18" charset="0"/>
                  </a:rPr>
                  <a:t>从</a:t>
                </a:r>
              </a:p>
              <a:p>
                <a:pPr algn="just" eaLnBrk="1" hangingPunct="1">
                  <a:spcBef>
                    <a:spcPct val="50000"/>
                  </a:spcBef>
                </a:pPr>
                <a:r>
                  <a:rPr lang="zh-CN" altLang="zh-CN" sz="1800" b="1">
                    <a:latin typeface="Times New Roman" pitchFamily="18" charset="0"/>
                  </a:rPr>
                  <a:t>1 1</a:t>
                </a:r>
                <a:r>
                  <a:rPr lang="zh-CN" sz="1800" b="1">
                    <a:latin typeface="Times New Roman" pitchFamily="18" charset="0"/>
                  </a:rPr>
                  <a:t>：缓冲</a:t>
                </a:r>
                <a:r>
                  <a:rPr lang="zh-CN" altLang="zh-CN" sz="1800" b="1">
                    <a:latin typeface="Times New Roman" pitchFamily="18" charset="0"/>
                  </a:rPr>
                  <a:t>/</a:t>
                </a:r>
                <a:r>
                  <a:rPr lang="zh-CN" sz="1800" b="1">
                    <a:latin typeface="Times New Roman" pitchFamily="18" charset="0"/>
                  </a:rPr>
                  <a:t>主</a:t>
                </a:r>
                <a:endParaRPr lang="zh-CN" b="1">
                  <a:latin typeface="Times New Roman" pitchFamily="18" charset="0"/>
                </a:endParaRPr>
              </a:p>
            </p:txBody>
          </p:sp>
        </p:grpSp>
        <p:grpSp>
          <p:nvGrpSpPr>
            <p:cNvPr id="42024" name="Group 67"/>
            <p:cNvGrpSpPr>
              <a:grpSpLocks/>
            </p:cNvGrpSpPr>
            <p:nvPr/>
          </p:nvGrpSpPr>
          <p:grpSpPr bwMode="auto">
            <a:xfrm>
              <a:off x="4167" y="0"/>
              <a:ext cx="414" cy="1680"/>
              <a:chOff x="141" y="0"/>
              <a:chExt cx="414" cy="1680"/>
            </a:xfrm>
          </p:grpSpPr>
          <p:sp>
            <p:nvSpPr>
              <p:cNvPr id="42028" name="Line 68"/>
              <p:cNvSpPr>
                <a:spLocks noChangeShapeType="1"/>
              </p:cNvSpPr>
              <p:nvPr/>
            </p:nvSpPr>
            <p:spPr bwMode="auto">
              <a:xfrm>
                <a:off x="267" y="0"/>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29" name="Text Box 69">
                <a:hlinkClick r:id="rId5" action="ppaction://hlinksldjump"/>
              </p:cNvPr>
              <p:cNvSpPr txBox="1">
                <a:spLocks noChangeArrowheads="1"/>
              </p:cNvSpPr>
              <p:nvPr/>
            </p:nvSpPr>
            <p:spPr bwMode="auto">
              <a:xfrm>
                <a:off x="141" y="288"/>
                <a:ext cx="414" cy="13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zh-CN" altLang="zh-CN" sz="1800" b="1" dirty="0">
                    <a:latin typeface="Times New Roman" pitchFamily="18" charset="0"/>
                  </a:rPr>
                  <a:t>             1</a:t>
                </a:r>
                <a:r>
                  <a:rPr lang="zh-CN" sz="1800" b="1" dirty="0">
                    <a:latin typeface="Times New Roman" pitchFamily="18" charset="0"/>
                  </a:rPr>
                  <a:t>：</a:t>
                </a:r>
                <a:r>
                  <a:rPr lang="zh-CN" altLang="zh-CN" sz="1800" b="1" dirty="0">
                    <a:latin typeface="Times New Roman" pitchFamily="18" charset="0"/>
                  </a:rPr>
                  <a:t>AEOI</a:t>
                </a:r>
              </a:p>
              <a:p>
                <a:pPr eaLnBrk="1" hangingPunct="1">
                  <a:spcBef>
                    <a:spcPct val="50000"/>
                  </a:spcBef>
                </a:pPr>
                <a:r>
                  <a:rPr lang="zh-CN" altLang="zh-CN" sz="1800" b="1" dirty="0">
                    <a:latin typeface="Times New Roman" pitchFamily="18" charset="0"/>
                  </a:rPr>
                  <a:t>             0</a:t>
                </a:r>
                <a:r>
                  <a:rPr lang="zh-CN" sz="1800" b="1" dirty="0">
                    <a:latin typeface="Times New Roman" pitchFamily="18" charset="0"/>
                  </a:rPr>
                  <a:t>：</a:t>
                </a:r>
                <a:r>
                  <a:rPr lang="zh-CN" altLang="zh-CN" sz="1800" b="1" dirty="0">
                    <a:latin typeface="Times New Roman" pitchFamily="18" charset="0"/>
                  </a:rPr>
                  <a:t>EOI </a:t>
                </a:r>
              </a:p>
            </p:txBody>
          </p:sp>
        </p:grpSp>
        <p:grpSp>
          <p:nvGrpSpPr>
            <p:cNvPr id="42025" name="Group 70"/>
            <p:cNvGrpSpPr>
              <a:grpSpLocks/>
            </p:cNvGrpSpPr>
            <p:nvPr/>
          </p:nvGrpSpPr>
          <p:grpSpPr bwMode="auto">
            <a:xfrm>
              <a:off x="4770" y="0"/>
              <a:ext cx="414" cy="1680"/>
              <a:chOff x="141" y="0"/>
              <a:chExt cx="414" cy="1680"/>
            </a:xfrm>
          </p:grpSpPr>
          <p:sp>
            <p:nvSpPr>
              <p:cNvPr id="42026" name="Line 71"/>
              <p:cNvSpPr>
                <a:spLocks noChangeShapeType="1"/>
              </p:cNvSpPr>
              <p:nvPr/>
            </p:nvSpPr>
            <p:spPr bwMode="auto">
              <a:xfrm>
                <a:off x="267" y="0"/>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27" name="Text Box 72"/>
              <p:cNvSpPr txBox="1">
                <a:spLocks noChangeArrowheads="1"/>
              </p:cNvSpPr>
              <p:nvPr/>
            </p:nvSpPr>
            <p:spPr bwMode="auto">
              <a:xfrm>
                <a:off x="141" y="288"/>
                <a:ext cx="414" cy="13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zh-CN" altLang="zh-CN" sz="1800" b="1">
                    <a:latin typeface="Times New Roman" pitchFamily="18" charset="0"/>
                  </a:rPr>
                  <a:t>1</a:t>
                </a:r>
                <a:r>
                  <a:rPr lang="zh-CN" sz="1800" b="1">
                    <a:latin typeface="Times New Roman" pitchFamily="18" charset="0"/>
                  </a:rPr>
                  <a:t>：</a:t>
                </a:r>
                <a:r>
                  <a:rPr lang="zh-CN" altLang="zh-CN" sz="1800" b="1">
                    <a:latin typeface="Times New Roman" pitchFamily="18" charset="0"/>
                  </a:rPr>
                  <a:t>8086</a:t>
                </a:r>
                <a:r>
                  <a:rPr lang="zh-CN" sz="1800" b="1">
                    <a:latin typeface="Times New Roman" pitchFamily="18" charset="0"/>
                  </a:rPr>
                  <a:t>系统</a:t>
                </a:r>
              </a:p>
              <a:p>
                <a:pPr eaLnBrk="1" hangingPunct="1">
                  <a:spcBef>
                    <a:spcPct val="50000"/>
                  </a:spcBef>
                </a:pPr>
                <a:r>
                  <a:rPr lang="zh-CN" altLang="zh-CN" sz="1800" b="1">
                    <a:latin typeface="Times New Roman" pitchFamily="18" charset="0"/>
                  </a:rPr>
                  <a:t>0</a:t>
                </a:r>
                <a:r>
                  <a:rPr lang="zh-CN" sz="1800" b="1">
                    <a:latin typeface="Times New Roman" pitchFamily="18" charset="0"/>
                  </a:rPr>
                  <a:t>：</a:t>
                </a:r>
                <a:r>
                  <a:rPr lang="zh-CN" altLang="zh-CN" sz="1800" b="1">
                    <a:latin typeface="Times New Roman" pitchFamily="18" charset="0"/>
                  </a:rPr>
                  <a:t>8080/8085</a:t>
                </a:r>
                <a:r>
                  <a:rPr lang="zh-CN" sz="1800" b="1">
                    <a:latin typeface="Times New Roman" pitchFamily="18" charset="0"/>
                  </a:rPr>
                  <a:t>系统</a:t>
                </a:r>
              </a:p>
            </p:txBody>
          </p:sp>
        </p:grpSp>
      </p:grpSp>
      <p:sp>
        <p:nvSpPr>
          <p:cNvPr id="42019" name="Text Box 73"/>
          <p:cNvSpPr txBox="1">
            <a:spLocks noChangeArrowheads="1"/>
          </p:cNvSpPr>
          <p:nvPr/>
        </p:nvSpPr>
        <p:spPr bwMode="auto">
          <a:xfrm>
            <a:off x="9192344" y="3863999"/>
            <a:ext cx="9969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zh-CN" sz="2000" b="1" dirty="0">
                <a:solidFill>
                  <a:srgbClr val="FF0000"/>
                </a:solidFill>
              </a:rPr>
              <a:t>中断结束方式</a:t>
            </a:r>
          </a:p>
        </p:txBody>
      </p:sp>
    </p:spTree>
    <p:extLst>
      <p:ext uri="{BB962C8B-B14F-4D97-AF65-F5344CB8AC3E}">
        <p14:creationId xmlns:p14="http://schemas.microsoft.com/office/powerpoint/2010/main" val="2769148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p:txBody>
          <a:bodyPr/>
          <a:lstStyle/>
          <a:p>
            <a:r>
              <a:rPr lang="en-US" altLang="zh-CN"/>
              <a:t>7.1.2 I/O</a:t>
            </a:r>
            <a:r>
              <a:rPr lang="zh-CN" altLang="en-US"/>
              <a:t>端口的编址</a:t>
            </a:r>
          </a:p>
        </p:txBody>
      </p:sp>
      <p:sp>
        <p:nvSpPr>
          <p:cNvPr id="32" name="Rectangle 3"/>
          <p:cNvSpPr txBox="1">
            <a:spLocks noChangeArrowheads="1"/>
          </p:cNvSpPr>
          <p:nvPr/>
        </p:nvSpPr>
        <p:spPr>
          <a:xfrm>
            <a:off x="983432" y="921486"/>
            <a:ext cx="10363200" cy="461168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en-US" b="1" dirty="0">
                <a:solidFill>
                  <a:srgbClr val="0000FF"/>
                </a:solidFill>
              </a:rPr>
              <a:t>计算机系统中包含各类不同功能的接口</a:t>
            </a:r>
            <a:r>
              <a:rPr lang="zh-CN" altLang="en-US" b="1" dirty="0" smtClean="0">
                <a:solidFill>
                  <a:srgbClr val="0000FF"/>
                </a:solidFill>
              </a:rPr>
              <a:t>电路</a:t>
            </a:r>
            <a:endParaRPr lang="en-US" altLang="zh-CN" b="1" dirty="0" smtClean="0">
              <a:solidFill>
                <a:srgbClr val="0000FF"/>
              </a:solidFill>
            </a:endParaRPr>
          </a:p>
          <a:p>
            <a:pPr>
              <a:lnSpc>
                <a:spcPct val="120000"/>
              </a:lnSpc>
            </a:pPr>
            <a:r>
              <a:rPr lang="zh-CN" altLang="en-US" b="1" dirty="0">
                <a:solidFill>
                  <a:srgbClr val="0000FF"/>
                </a:solidFill>
              </a:rPr>
              <a:t>每个接口中包含</a:t>
            </a:r>
            <a:r>
              <a:rPr lang="en-US" altLang="zh-CN" b="1" dirty="0">
                <a:solidFill>
                  <a:srgbClr val="0000FF"/>
                </a:solidFill>
              </a:rPr>
              <a:t>1</a:t>
            </a:r>
            <a:r>
              <a:rPr lang="zh-CN" altLang="en-US" b="1" dirty="0">
                <a:solidFill>
                  <a:srgbClr val="0000FF"/>
                </a:solidFill>
              </a:rPr>
              <a:t>个或多个端口</a:t>
            </a:r>
            <a:endParaRPr lang="en-US" altLang="zh-CN" b="1" dirty="0" smtClean="0">
              <a:solidFill>
                <a:srgbClr val="0000FF"/>
              </a:solidFill>
            </a:endParaRPr>
          </a:p>
          <a:p>
            <a:pPr>
              <a:lnSpc>
                <a:spcPct val="120000"/>
              </a:lnSpc>
            </a:pPr>
            <a:r>
              <a:rPr lang="zh-CN" altLang="en-US" b="1" dirty="0" smtClean="0">
                <a:solidFill>
                  <a:srgbClr val="0000FF"/>
                </a:solidFill>
              </a:rPr>
              <a:t>端口编址</a:t>
            </a:r>
          </a:p>
          <a:p>
            <a:pPr lvl="1">
              <a:lnSpc>
                <a:spcPct val="120000"/>
              </a:lnSpc>
            </a:pPr>
            <a:r>
              <a:rPr lang="zh-CN" altLang="en-US" dirty="0" smtClean="0"/>
              <a:t>为</a:t>
            </a:r>
            <a:r>
              <a:rPr lang="zh-CN" altLang="en-US" dirty="0"/>
              <a:t>确保</a:t>
            </a:r>
            <a:r>
              <a:rPr lang="en-US" altLang="zh-CN" dirty="0"/>
              <a:t>CPU</a:t>
            </a:r>
            <a:r>
              <a:rPr lang="zh-CN" altLang="en-US" dirty="0"/>
              <a:t>能够访问到每个不同的端口</a:t>
            </a:r>
          </a:p>
          <a:p>
            <a:pPr>
              <a:lnSpc>
                <a:spcPct val="120000"/>
              </a:lnSpc>
            </a:pPr>
            <a:r>
              <a:rPr lang="zh-CN" altLang="en-US" b="1" dirty="0" smtClean="0">
                <a:solidFill>
                  <a:srgbClr val="0000FF"/>
                </a:solidFill>
              </a:rPr>
              <a:t>寻址端口的方法</a:t>
            </a:r>
            <a:endParaRPr lang="zh-CN" altLang="en-US" b="1" dirty="0">
              <a:solidFill>
                <a:srgbClr val="0000FF"/>
              </a:solidFill>
            </a:endParaRPr>
          </a:p>
          <a:p>
            <a:pPr lvl="1">
              <a:lnSpc>
                <a:spcPct val="120000"/>
              </a:lnSpc>
            </a:pPr>
            <a:r>
              <a:rPr lang="zh-CN" altLang="en-US" dirty="0" smtClean="0"/>
              <a:t>先找到端口所在的接口电路芯片</a:t>
            </a:r>
            <a:endParaRPr lang="zh-CN" altLang="en-US" dirty="0"/>
          </a:p>
          <a:p>
            <a:pPr lvl="1">
              <a:lnSpc>
                <a:spcPct val="120000"/>
              </a:lnSpc>
            </a:pPr>
            <a:r>
              <a:rPr lang="zh-CN" altLang="en-US" dirty="0" smtClean="0"/>
              <a:t>再在该芯片上找具体访问的端口</a:t>
            </a:r>
            <a:endParaRPr lang="zh-CN" altLang="en-US" dirty="0"/>
          </a:p>
          <a:p>
            <a:pPr marL="457200" lvl="1" indent="0">
              <a:lnSpc>
                <a:spcPct val="120000"/>
              </a:lnSpc>
              <a:buNone/>
            </a:pPr>
            <a:r>
              <a:rPr lang="zh-CN" altLang="en-US" dirty="0" smtClean="0"/>
              <a:t> </a:t>
            </a:r>
            <a:endParaRPr lang="zh-CN" altLang="en-US" dirty="0"/>
          </a:p>
        </p:txBody>
      </p:sp>
      <p:cxnSp>
        <p:nvCxnSpPr>
          <p:cNvPr id="16" name="直接箭头连接符 15"/>
          <p:cNvCxnSpPr/>
          <p:nvPr/>
        </p:nvCxnSpPr>
        <p:spPr>
          <a:xfrm>
            <a:off x="7032104" y="4581128"/>
            <a:ext cx="864096" cy="0"/>
          </a:xfrm>
          <a:prstGeom prst="straightConnector1">
            <a:avLst/>
          </a:prstGeom>
          <a:ln w="38100">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926228" y="4365104"/>
            <a:ext cx="1152128" cy="523220"/>
          </a:xfrm>
          <a:prstGeom prst="rect">
            <a:avLst/>
          </a:prstGeom>
          <a:noFill/>
        </p:spPr>
        <p:txBody>
          <a:bodyPr wrap="square" rtlCol="0">
            <a:spAutoFit/>
          </a:bodyPr>
          <a:lstStyle/>
          <a:p>
            <a:r>
              <a:rPr lang="zh-CN" altLang="en-US" sz="2800" b="1" dirty="0" smtClean="0">
                <a:latin typeface="微软雅黑" pitchFamily="34" charset="-122"/>
                <a:ea typeface="微软雅黑" pitchFamily="34" charset="-122"/>
              </a:rPr>
              <a:t>片选</a:t>
            </a:r>
            <a:endParaRPr lang="zh-CN" altLang="en-US" sz="2800" b="1" dirty="0">
              <a:latin typeface="微软雅黑" pitchFamily="34" charset="-122"/>
              <a:ea typeface="微软雅黑" pitchFamily="34" charset="-122"/>
            </a:endParaRPr>
          </a:p>
        </p:txBody>
      </p:sp>
      <p:cxnSp>
        <p:nvCxnSpPr>
          <p:cNvPr id="33" name="直接箭头连接符 32"/>
          <p:cNvCxnSpPr/>
          <p:nvPr/>
        </p:nvCxnSpPr>
        <p:spPr>
          <a:xfrm>
            <a:off x="7061607" y="5209506"/>
            <a:ext cx="864096" cy="0"/>
          </a:xfrm>
          <a:prstGeom prst="straightConnector1">
            <a:avLst/>
          </a:prstGeom>
          <a:ln w="38100">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926228" y="4947896"/>
            <a:ext cx="1626156" cy="523220"/>
          </a:xfrm>
          <a:prstGeom prst="rect">
            <a:avLst/>
          </a:prstGeom>
          <a:noFill/>
        </p:spPr>
        <p:txBody>
          <a:bodyPr wrap="square" rtlCol="0">
            <a:spAutoFit/>
          </a:bodyPr>
          <a:lstStyle/>
          <a:p>
            <a:r>
              <a:rPr lang="zh-CN" altLang="en-US" sz="2800" b="1" dirty="0" smtClean="0">
                <a:latin typeface="微软雅黑" pitchFamily="34" charset="-122"/>
                <a:ea typeface="微软雅黑" pitchFamily="34" charset="-122"/>
              </a:rPr>
              <a:t>片内寻址</a:t>
            </a:r>
            <a:endParaRPr lang="zh-CN" altLang="en-US" sz="2800" b="1" dirty="0">
              <a:latin typeface="微软雅黑" pitchFamily="34" charset="-122"/>
              <a:ea typeface="微软雅黑" pitchFamily="34" charset="-122"/>
            </a:endParaRPr>
          </a:p>
        </p:txBody>
      </p:sp>
      <p:sp>
        <p:nvSpPr>
          <p:cNvPr id="18" name="TextBox 17"/>
          <p:cNvSpPr txBox="1"/>
          <p:nvPr/>
        </p:nvSpPr>
        <p:spPr>
          <a:xfrm>
            <a:off x="1782461" y="5474449"/>
            <a:ext cx="6984776" cy="830997"/>
          </a:xfrm>
          <a:prstGeom prst="rect">
            <a:avLst/>
          </a:prstGeom>
          <a:noFill/>
        </p:spPr>
        <p:txBody>
          <a:bodyPr wrap="square" rtlCol="0">
            <a:spAutoFit/>
          </a:bodyPr>
          <a:lstStyle/>
          <a:p>
            <a:pPr marL="285750" indent="-285750">
              <a:buFont typeface="Wingdings" pitchFamily="2" charset="2"/>
              <a:buChar char="Ø"/>
            </a:pPr>
            <a:r>
              <a:rPr lang="zh-CN" altLang="en-US" sz="2400" dirty="0" smtClean="0">
                <a:solidFill>
                  <a:srgbClr val="FF0000"/>
                </a:solidFill>
                <a:latin typeface="+mn-ea"/>
              </a:rPr>
              <a:t>若接口中仅有一个端口，则找到芯片即找到端口</a:t>
            </a:r>
            <a:endParaRPr lang="en-US" altLang="zh-CN" sz="2400" dirty="0" smtClean="0">
              <a:solidFill>
                <a:srgbClr val="FF0000"/>
              </a:solidFill>
              <a:latin typeface="+mn-ea"/>
            </a:endParaRPr>
          </a:p>
          <a:p>
            <a:pPr marL="285750" indent="-285750">
              <a:buFont typeface="Wingdings" pitchFamily="2" charset="2"/>
              <a:buChar char="Ø"/>
            </a:pPr>
            <a:r>
              <a:rPr lang="zh-CN" altLang="en-US" sz="2400" dirty="0" smtClean="0">
                <a:solidFill>
                  <a:srgbClr val="FF0000"/>
                </a:solidFill>
                <a:latin typeface="+mn-ea"/>
              </a:rPr>
              <a:t>若接口中有多个端口，则找到芯片后需要找端口</a:t>
            </a:r>
            <a:endParaRPr lang="zh-CN" altLang="en-US" sz="2400" dirty="0">
              <a:solidFill>
                <a:srgbClr val="FF0000"/>
              </a:solidFill>
              <a:latin typeface="+mn-ea"/>
            </a:endParaRPr>
          </a:p>
        </p:txBody>
      </p:sp>
      <p:pic>
        <p:nvPicPr>
          <p:cNvPr id="160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464" y="5533173"/>
            <a:ext cx="9504363" cy="859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07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268" y="1124744"/>
            <a:ext cx="11598426" cy="459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475424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0772"/>
                                        </p:tgtEl>
                                        <p:attrNameLst>
                                          <p:attrName>style.visibility</p:attrName>
                                        </p:attrNameLst>
                                      </p:cBhvr>
                                      <p:to>
                                        <p:strVal val="visible"/>
                                      </p:to>
                                    </p:set>
                                    <p:anim calcmode="lin" valueType="num">
                                      <p:cBhvr additive="base">
                                        <p:cTn id="7" dur="500" fill="hold"/>
                                        <p:tgtEl>
                                          <p:spTgt spid="160772"/>
                                        </p:tgtEl>
                                        <p:attrNameLst>
                                          <p:attrName>ppt_x</p:attrName>
                                        </p:attrNameLst>
                                      </p:cBhvr>
                                      <p:tavLst>
                                        <p:tav tm="0">
                                          <p:val>
                                            <p:strVal val="#ppt_x"/>
                                          </p:val>
                                        </p:tav>
                                        <p:tav tm="100000">
                                          <p:val>
                                            <p:strVal val="#ppt_x"/>
                                          </p:val>
                                        </p:tav>
                                      </p:tavLst>
                                    </p:anim>
                                    <p:anim calcmode="lin" valueType="num">
                                      <p:cBhvr additive="base">
                                        <p:cTn id="8" dur="500" fill="hold"/>
                                        <p:tgtEl>
                                          <p:spTgt spid="16077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6077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07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4"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527051" y="913209"/>
            <a:ext cx="5367867" cy="5972175"/>
          </a:xfrm>
          <a:prstGeom prst="rect">
            <a:avLst/>
          </a:prstGeom>
          <a:noFill/>
          <a:ln w="9525" cmpd="sng">
            <a:solidFill>
              <a:schemeClr val="tx1"/>
            </a:solidFill>
            <a:miter lim="800000"/>
            <a:headEnd/>
            <a:tailEnd/>
          </a:ln>
          <a:effectLst/>
        </p:spPr>
        <p:txBody>
          <a:bodyPr>
            <a:spAutoFit/>
          </a:bodyPr>
          <a:lstStyle/>
          <a:p>
            <a:pPr algn="just">
              <a:spcBef>
                <a:spcPct val="50000"/>
              </a:spcBef>
              <a:defRPr/>
            </a:pPr>
            <a:r>
              <a:rPr lang="zh-CN" sz="2200" b="1" dirty="0">
                <a:effectLst>
                  <a:outerShdw blurRad="38100" dist="38100" dir="2700000" algn="tl">
                    <a:srgbClr val="C0C0C0"/>
                  </a:outerShdw>
                </a:effectLst>
                <a:latin typeface="Times New Roman" pitchFamily="18" charset="0"/>
              </a:rPr>
              <a:t>；</a:t>
            </a:r>
            <a:r>
              <a:rPr lang="zh-CN" sz="2200" b="1" dirty="0">
                <a:solidFill>
                  <a:srgbClr val="FF0000"/>
                </a:solidFill>
                <a:effectLst>
                  <a:outerShdw blurRad="38100" dist="38100" dir="2700000" algn="tl">
                    <a:srgbClr val="C0C0C0"/>
                  </a:outerShdw>
                </a:effectLst>
                <a:latin typeface="Times New Roman" pitchFamily="18" charset="0"/>
              </a:rPr>
              <a:t>初始化主片</a:t>
            </a:r>
            <a:r>
              <a:rPr lang="zh-CN" altLang="zh-CN" sz="2200" b="1" dirty="0">
                <a:solidFill>
                  <a:srgbClr val="FF0000"/>
                </a:solidFill>
                <a:effectLst>
                  <a:outerShdw blurRad="38100" dist="38100" dir="2700000" algn="tl">
                    <a:srgbClr val="C0C0C0"/>
                  </a:outerShdw>
                </a:effectLst>
                <a:latin typeface="Times New Roman" pitchFamily="18" charset="0"/>
              </a:rPr>
              <a:t>8259A</a:t>
            </a:r>
          </a:p>
          <a:p>
            <a:pPr algn="just">
              <a:spcBef>
                <a:spcPct val="50000"/>
              </a:spcBef>
              <a:defRPr/>
            </a:pPr>
            <a:r>
              <a:rPr lang="zh-CN" altLang="zh-CN" sz="2200" b="1" dirty="0">
                <a:effectLst>
                  <a:outerShdw blurRad="38100" dist="38100" dir="2700000" algn="tl">
                    <a:srgbClr val="C0C0C0"/>
                  </a:outerShdw>
                </a:effectLst>
                <a:latin typeface="Times New Roman" pitchFamily="18" charset="0"/>
              </a:rPr>
              <a:t>MOV AL</a:t>
            </a:r>
            <a:r>
              <a:rPr lang="zh-CN" sz="2200" b="1" dirty="0">
                <a:effectLst>
                  <a:outerShdw blurRad="38100" dist="38100" dir="2700000" algn="tl">
                    <a:srgbClr val="C0C0C0"/>
                  </a:outerShdw>
                </a:effectLst>
                <a:latin typeface="Times New Roman" pitchFamily="18" charset="0"/>
              </a:rPr>
              <a:t>，</a:t>
            </a:r>
            <a:r>
              <a:rPr lang="zh-CN" altLang="zh-CN" sz="2200" b="1" dirty="0">
                <a:effectLst>
                  <a:outerShdw blurRad="38100" dist="38100" dir="2700000" algn="tl">
                    <a:srgbClr val="C0C0C0"/>
                  </a:outerShdw>
                </a:effectLst>
                <a:latin typeface="Times New Roman" pitchFamily="18" charset="0"/>
              </a:rPr>
              <a:t>11H         000</a:t>
            </a:r>
            <a:r>
              <a:rPr lang="zh-CN" altLang="zh-CN" sz="2200" b="1" dirty="0">
                <a:solidFill>
                  <a:srgbClr val="FF3300"/>
                </a:solidFill>
                <a:effectLst>
                  <a:outerShdw blurRad="38100" dist="38100" dir="2700000" algn="tl">
                    <a:srgbClr val="C0C0C0"/>
                  </a:outerShdw>
                </a:effectLst>
                <a:latin typeface="Times New Roman" pitchFamily="18" charset="0"/>
              </a:rPr>
              <a:t>1</a:t>
            </a:r>
            <a:r>
              <a:rPr lang="zh-CN" altLang="zh-CN" sz="2200" b="1" dirty="0">
                <a:effectLst>
                  <a:outerShdw blurRad="38100" dist="38100" dir="2700000" algn="tl">
                    <a:srgbClr val="C0C0C0"/>
                  </a:outerShdw>
                </a:effectLst>
                <a:latin typeface="Times New Roman" pitchFamily="18" charset="0"/>
              </a:rPr>
              <a:t>0001</a:t>
            </a:r>
          </a:p>
          <a:p>
            <a:pPr algn="just">
              <a:spcBef>
                <a:spcPct val="50000"/>
              </a:spcBef>
              <a:defRPr/>
            </a:pPr>
            <a:r>
              <a:rPr lang="zh-CN" altLang="zh-CN" sz="2200" b="1" dirty="0">
                <a:effectLst>
                  <a:outerShdw blurRad="38100" dist="38100" dir="2700000" algn="tl">
                    <a:srgbClr val="C0C0C0"/>
                  </a:outerShdw>
                </a:effectLst>
                <a:latin typeface="Times New Roman" pitchFamily="18" charset="0"/>
              </a:rPr>
              <a:t>OUT 20H</a:t>
            </a:r>
            <a:r>
              <a:rPr lang="zh-CN" sz="2200" b="1" dirty="0">
                <a:effectLst>
                  <a:outerShdw blurRad="38100" dist="38100" dir="2700000" algn="tl">
                    <a:srgbClr val="C0C0C0"/>
                  </a:outerShdw>
                </a:effectLst>
                <a:latin typeface="Times New Roman" pitchFamily="18" charset="0"/>
              </a:rPr>
              <a:t>，</a:t>
            </a:r>
            <a:r>
              <a:rPr lang="zh-CN" altLang="zh-CN" sz="2200" b="1" dirty="0">
                <a:effectLst>
                  <a:outerShdw blurRad="38100" dist="38100" dir="2700000" algn="tl">
                    <a:srgbClr val="C0C0C0"/>
                  </a:outerShdw>
                </a:effectLst>
                <a:latin typeface="Times New Roman" pitchFamily="18" charset="0"/>
              </a:rPr>
              <a:t>AL         </a:t>
            </a:r>
            <a:r>
              <a:rPr lang="zh-CN" sz="2200" b="1" dirty="0">
                <a:effectLst>
                  <a:outerShdw blurRad="38100" dist="38100" dir="2700000" algn="tl">
                    <a:srgbClr val="C0C0C0"/>
                  </a:outerShdw>
                </a:effectLst>
                <a:latin typeface="Times New Roman" pitchFamily="18" charset="0"/>
              </a:rPr>
              <a:t>；</a:t>
            </a:r>
            <a:r>
              <a:rPr lang="zh-CN" altLang="zh-CN" sz="2200" b="1" dirty="0">
                <a:solidFill>
                  <a:schemeClr val="hlink"/>
                </a:solidFill>
                <a:effectLst>
                  <a:outerShdw blurRad="38100" dist="38100" dir="2700000" algn="tl">
                    <a:srgbClr val="C0C0C0"/>
                  </a:outerShdw>
                </a:effectLst>
                <a:latin typeface="Times New Roman" pitchFamily="18" charset="0"/>
              </a:rPr>
              <a:t>ICW1</a:t>
            </a:r>
          </a:p>
          <a:p>
            <a:pPr algn="just">
              <a:spcBef>
                <a:spcPct val="50000"/>
              </a:spcBef>
              <a:defRPr/>
            </a:pPr>
            <a:r>
              <a:rPr lang="zh-CN" altLang="zh-CN" sz="2200" b="1" dirty="0">
                <a:effectLst>
                  <a:outerShdw blurRad="38100" dist="38100" dir="2700000" algn="tl">
                    <a:srgbClr val="C0C0C0"/>
                  </a:outerShdw>
                </a:effectLst>
                <a:latin typeface="Times New Roman" pitchFamily="18" charset="0"/>
              </a:rPr>
              <a:t>NOP</a:t>
            </a:r>
          </a:p>
          <a:p>
            <a:pPr algn="just">
              <a:spcBef>
                <a:spcPct val="50000"/>
              </a:spcBef>
              <a:defRPr/>
            </a:pPr>
            <a:r>
              <a:rPr lang="zh-CN" altLang="zh-CN" sz="2200" b="1" dirty="0">
                <a:effectLst>
                  <a:outerShdw blurRad="38100" dist="38100" dir="2700000" algn="tl">
                    <a:srgbClr val="C0C0C0"/>
                  </a:outerShdw>
                </a:effectLst>
                <a:latin typeface="Times New Roman" pitchFamily="18" charset="0"/>
              </a:rPr>
              <a:t>MOV AL</a:t>
            </a:r>
            <a:r>
              <a:rPr lang="zh-CN" sz="2200" b="1" dirty="0">
                <a:effectLst>
                  <a:outerShdw blurRad="38100" dist="38100" dir="2700000" algn="tl">
                    <a:srgbClr val="C0C0C0"/>
                  </a:outerShdw>
                </a:effectLst>
                <a:latin typeface="Times New Roman" pitchFamily="18" charset="0"/>
              </a:rPr>
              <a:t>，</a:t>
            </a:r>
            <a:r>
              <a:rPr lang="zh-CN" altLang="zh-CN" sz="2200" b="1" dirty="0">
                <a:effectLst>
                  <a:outerShdw blurRad="38100" dist="38100" dir="2700000" algn="tl">
                    <a:srgbClr val="C0C0C0"/>
                  </a:outerShdw>
                </a:effectLst>
                <a:latin typeface="Times New Roman" pitchFamily="18" charset="0"/>
              </a:rPr>
              <a:t>08H</a:t>
            </a:r>
          </a:p>
          <a:p>
            <a:pPr algn="just">
              <a:spcBef>
                <a:spcPct val="50000"/>
              </a:spcBef>
              <a:defRPr/>
            </a:pPr>
            <a:r>
              <a:rPr lang="zh-CN" altLang="zh-CN" sz="2200" b="1" dirty="0">
                <a:effectLst>
                  <a:outerShdw blurRad="38100" dist="38100" dir="2700000" algn="tl">
                    <a:srgbClr val="C0C0C0"/>
                  </a:outerShdw>
                </a:effectLst>
                <a:latin typeface="Times New Roman" pitchFamily="18" charset="0"/>
              </a:rPr>
              <a:t>OUT 21H</a:t>
            </a:r>
            <a:r>
              <a:rPr lang="zh-CN" sz="2200" b="1" dirty="0">
                <a:effectLst>
                  <a:outerShdw blurRad="38100" dist="38100" dir="2700000" algn="tl">
                    <a:srgbClr val="C0C0C0"/>
                  </a:outerShdw>
                </a:effectLst>
                <a:latin typeface="Times New Roman" pitchFamily="18" charset="0"/>
              </a:rPr>
              <a:t>，</a:t>
            </a:r>
            <a:r>
              <a:rPr lang="zh-CN" altLang="zh-CN" sz="2200" b="1" dirty="0">
                <a:effectLst>
                  <a:outerShdw blurRad="38100" dist="38100" dir="2700000" algn="tl">
                    <a:srgbClr val="C0C0C0"/>
                  </a:outerShdw>
                </a:effectLst>
                <a:latin typeface="Times New Roman" pitchFamily="18" charset="0"/>
              </a:rPr>
              <a:t>AL         </a:t>
            </a:r>
            <a:r>
              <a:rPr lang="zh-CN" sz="2200" b="1" dirty="0">
                <a:effectLst>
                  <a:outerShdw blurRad="38100" dist="38100" dir="2700000" algn="tl">
                    <a:srgbClr val="C0C0C0"/>
                  </a:outerShdw>
                </a:effectLst>
                <a:latin typeface="Times New Roman" pitchFamily="18" charset="0"/>
              </a:rPr>
              <a:t>；</a:t>
            </a:r>
            <a:r>
              <a:rPr lang="zh-CN" altLang="zh-CN" sz="2200" b="1" dirty="0">
                <a:solidFill>
                  <a:schemeClr val="hlink"/>
                </a:solidFill>
                <a:effectLst>
                  <a:outerShdw blurRad="38100" dist="38100" dir="2700000" algn="tl">
                    <a:srgbClr val="C0C0C0"/>
                  </a:outerShdw>
                </a:effectLst>
                <a:latin typeface="Times New Roman" pitchFamily="18" charset="0"/>
              </a:rPr>
              <a:t>ICW2</a:t>
            </a:r>
          </a:p>
          <a:p>
            <a:pPr algn="just">
              <a:spcBef>
                <a:spcPct val="50000"/>
              </a:spcBef>
              <a:defRPr/>
            </a:pPr>
            <a:r>
              <a:rPr lang="zh-CN" altLang="zh-CN" sz="2200" b="1" dirty="0">
                <a:effectLst>
                  <a:outerShdw blurRad="38100" dist="38100" dir="2700000" algn="tl">
                    <a:srgbClr val="C0C0C0"/>
                  </a:outerShdw>
                </a:effectLst>
                <a:latin typeface="Times New Roman" pitchFamily="18" charset="0"/>
              </a:rPr>
              <a:t>NOP</a:t>
            </a:r>
          </a:p>
          <a:p>
            <a:pPr algn="just">
              <a:spcBef>
                <a:spcPct val="50000"/>
              </a:spcBef>
              <a:defRPr/>
            </a:pPr>
            <a:r>
              <a:rPr lang="zh-CN" altLang="zh-CN" sz="2200" b="1" dirty="0">
                <a:effectLst>
                  <a:outerShdw blurRad="38100" dist="38100" dir="2700000" algn="tl">
                    <a:srgbClr val="C0C0C0"/>
                  </a:outerShdw>
                </a:effectLst>
                <a:latin typeface="Times New Roman" pitchFamily="18" charset="0"/>
              </a:rPr>
              <a:t>MOV AL</a:t>
            </a:r>
            <a:r>
              <a:rPr lang="zh-CN" sz="2200" b="1" dirty="0">
                <a:effectLst>
                  <a:outerShdw blurRad="38100" dist="38100" dir="2700000" algn="tl">
                    <a:srgbClr val="C0C0C0"/>
                  </a:outerShdw>
                </a:effectLst>
                <a:latin typeface="Times New Roman" pitchFamily="18" charset="0"/>
              </a:rPr>
              <a:t>，</a:t>
            </a:r>
            <a:r>
              <a:rPr lang="zh-CN" altLang="zh-CN" sz="2200" b="1" dirty="0">
                <a:effectLst>
                  <a:outerShdw blurRad="38100" dist="38100" dir="2700000" algn="tl">
                    <a:srgbClr val="C0C0C0"/>
                  </a:outerShdw>
                </a:effectLst>
                <a:latin typeface="Times New Roman" pitchFamily="18" charset="0"/>
              </a:rPr>
              <a:t>04H         00000100 </a:t>
            </a:r>
          </a:p>
          <a:p>
            <a:pPr algn="just">
              <a:spcBef>
                <a:spcPct val="50000"/>
              </a:spcBef>
              <a:defRPr/>
            </a:pPr>
            <a:r>
              <a:rPr lang="zh-CN" altLang="zh-CN" sz="2200" b="1" dirty="0">
                <a:effectLst>
                  <a:outerShdw blurRad="38100" dist="38100" dir="2700000" algn="tl">
                    <a:srgbClr val="C0C0C0"/>
                  </a:outerShdw>
                </a:effectLst>
                <a:latin typeface="Times New Roman" pitchFamily="18" charset="0"/>
              </a:rPr>
              <a:t>OUT 21H</a:t>
            </a:r>
            <a:r>
              <a:rPr lang="zh-CN" sz="2200" b="1" dirty="0">
                <a:effectLst>
                  <a:outerShdw blurRad="38100" dist="38100" dir="2700000" algn="tl">
                    <a:srgbClr val="C0C0C0"/>
                  </a:outerShdw>
                </a:effectLst>
                <a:latin typeface="Times New Roman" pitchFamily="18" charset="0"/>
              </a:rPr>
              <a:t>，</a:t>
            </a:r>
            <a:r>
              <a:rPr lang="zh-CN" altLang="zh-CN" sz="2200" b="1" dirty="0">
                <a:effectLst>
                  <a:outerShdw blurRad="38100" dist="38100" dir="2700000" algn="tl">
                    <a:srgbClr val="C0C0C0"/>
                  </a:outerShdw>
                </a:effectLst>
                <a:latin typeface="Times New Roman" pitchFamily="18" charset="0"/>
              </a:rPr>
              <a:t>AL         </a:t>
            </a:r>
            <a:r>
              <a:rPr lang="zh-CN" sz="2200" b="1" dirty="0">
                <a:effectLst>
                  <a:outerShdw blurRad="38100" dist="38100" dir="2700000" algn="tl">
                    <a:srgbClr val="C0C0C0"/>
                  </a:outerShdw>
                </a:effectLst>
                <a:latin typeface="Times New Roman" pitchFamily="18" charset="0"/>
              </a:rPr>
              <a:t>；</a:t>
            </a:r>
            <a:r>
              <a:rPr lang="zh-CN" altLang="zh-CN" sz="2200" b="1" dirty="0">
                <a:solidFill>
                  <a:schemeClr val="hlink"/>
                </a:solidFill>
                <a:effectLst>
                  <a:outerShdw blurRad="38100" dist="38100" dir="2700000" algn="tl">
                    <a:srgbClr val="C0C0C0"/>
                  </a:outerShdw>
                </a:effectLst>
                <a:latin typeface="Times New Roman" pitchFamily="18" charset="0"/>
              </a:rPr>
              <a:t>ICW3</a:t>
            </a:r>
          </a:p>
          <a:p>
            <a:pPr algn="just">
              <a:spcBef>
                <a:spcPct val="50000"/>
              </a:spcBef>
              <a:defRPr/>
            </a:pPr>
            <a:r>
              <a:rPr lang="zh-CN" altLang="zh-CN" sz="2200" b="1" dirty="0">
                <a:effectLst>
                  <a:outerShdw blurRad="38100" dist="38100" dir="2700000" algn="tl">
                    <a:srgbClr val="C0C0C0"/>
                  </a:outerShdw>
                </a:effectLst>
                <a:latin typeface="Times New Roman" pitchFamily="18" charset="0"/>
              </a:rPr>
              <a:t>NOP</a:t>
            </a:r>
          </a:p>
          <a:p>
            <a:pPr algn="just">
              <a:spcBef>
                <a:spcPct val="50000"/>
              </a:spcBef>
              <a:defRPr/>
            </a:pPr>
            <a:r>
              <a:rPr lang="zh-CN" altLang="zh-CN" sz="2200" b="1" dirty="0">
                <a:effectLst>
                  <a:outerShdw blurRad="38100" dist="38100" dir="2700000" algn="tl">
                    <a:srgbClr val="C0C0C0"/>
                  </a:outerShdw>
                </a:effectLst>
                <a:latin typeface="Times New Roman" pitchFamily="18" charset="0"/>
              </a:rPr>
              <a:t>MOV AL</a:t>
            </a:r>
            <a:r>
              <a:rPr lang="zh-CN" sz="2200" b="1" dirty="0">
                <a:effectLst>
                  <a:outerShdw blurRad="38100" dist="38100" dir="2700000" algn="tl">
                    <a:srgbClr val="C0C0C0"/>
                  </a:outerShdw>
                </a:effectLst>
                <a:latin typeface="Times New Roman" pitchFamily="18" charset="0"/>
              </a:rPr>
              <a:t>，</a:t>
            </a:r>
            <a:r>
              <a:rPr lang="zh-CN" altLang="zh-CN" sz="2200" b="1" dirty="0">
                <a:effectLst>
                  <a:outerShdw blurRad="38100" dist="38100" dir="2700000" algn="tl">
                    <a:srgbClr val="C0C0C0"/>
                  </a:outerShdw>
                </a:effectLst>
                <a:latin typeface="Times New Roman" pitchFamily="18" charset="0"/>
              </a:rPr>
              <a:t>11H         00010001  </a:t>
            </a:r>
          </a:p>
          <a:p>
            <a:pPr algn="just">
              <a:spcBef>
                <a:spcPct val="50000"/>
              </a:spcBef>
              <a:defRPr/>
            </a:pPr>
            <a:r>
              <a:rPr lang="zh-CN" altLang="zh-CN" sz="2200" b="1" dirty="0">
                <a:effectLst>
                  <a:outerShdw blurRad="38100" dist="38100" dir="2700000" algn="tl">
                    <a:srgbClr val="C0C0C0"/>
                  </a:outerShdw>
                </a:effectLst>
                <a:latin typeface="Times New Roman" pitchFamily="18" charset="0"/>
              </a:rPr>
              <a:t>OUT 21H</a:t>
            </a:r>
            <a:r>
              <a:rPr lang="zh-CN" sz="2200" b="1" dirty="0">
                <a:effectLst>
                  <a:outerShdw blurRad="38100" dist="38100" dir="2700000" algn="tl">
                    <a:srgbClr val="C0C0C0"/>
                  </a:outerShdw>
                </a:effectLst>
                <a:latin typeface="Times New Roman" pitchFamily="18" charset="0"/>
              </a:rPr>
              <a:t>，</a:t>
            </a:r>
            <a:r>
              <a:rPr lang="zh-CN" altLang="zh-CN" sz="2200" b="1" dirty="0">
                <a:effectLst>
                  <a:outerShdw blurRad="38100" dist="38100" dir="2700000" algn="tl">
                    <a:srgbClr val="C0C0C0"/>
                  </a:outerShdw>
                </a:effectLst>
                <a:latin typeface="Times New Roman" pitchFamily="18" charset="0"/>
              </a:rPr>
              <a:t>AL         </a:t>
            </a:r>
            <a:r>
              <a:rPr lang="zh-CN" sz="2200" b="1" dirty="0">
                <a:effectLst>
                  <a:outerShdw blurRad="38100" dist="38100" dir="2700000" algn="tl">
                    <a:srgbClr val="C0C0C0"/>
                  </a:outerShdw>
                </a:effectLst>
                <a:latin typeface="Times New Roman" pitchFamily="18" charset="0"/>
              </a:rPr>
              <a:t>；</a:t>
            </a:r>
            <a:r>
              <a:rPr lang="zh-CN" altLang="zh-CN" sz="2200" b="1" dirty="0">
                <a:solidFill>
                  <a:schemeClr val="hlink"/>
                </a:solidFill>
                <a:effectLst>
                  <a:outerShdw blurRad="38100" dist="38100" dir="2700000" algn="tl">
                    <a:srgbClr val="C0C0C0"/>
                  </a:outerShdw>
                </a:effectLst>
                <a:latin typeface="Times New Roman" pitchFamily="18" charset="0"/>
              </a:rPr>
              <a:t>ICW4  </a:t>
            </a:r>
          </a:p>
        </p:txBody>
      </p:sp>
      <p:sp>
        <p:nvSpPr>
          <p:cNvPr id="47107" name="Text Box 3"/>
          <p:cNvSpPr txBox="1">
            <a:spLocks noChangeArrowheads="1"/>
          </p:cNvSpPr>
          <p:nvPr/>
        </p:nvSpPr>
        <p:spPr bwMode="auto">
          <a:xfrm>
            <a:off x="1054711" y="188640"/>
            <a:ext cx="97938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zh-CN" sz="2800" b="1" dirty="0">
                <a:solidFill>
                  <a:srgbClr val="0000FF"/>
                </a:solidFill>
                <a:latin typeface="微软雅黑" pitchFamily="34" charset="-122"/>
                <a:ea typeface="微软雅黑" pitchFamily="34" charset="-122"/>
              </a:rPr>
              <a:t>例：</a:t>
            </a:r>
            <a:r>
              <a:rPr lang="zh-CN" altLang="zh-CN" sz="2800" b="1" dirty="0">
                <a:solidFill>
                  <a:srgbClr val="0000FF"/>
                </a:solidFill>
                <a:latin typeface="微软雅黑" pitchFamily="34" charset="-122"/>
                <a:ea typeface="微软雅黑" pitchFamily="34" charset="-122"/>
              </a:rPr>
              <a:t>AT</a:t>
            </a:r>
            <a:r>
              <a:rPr lang="zh-CN" sz="2800" b="1" dirty="0">
                <a:solidFill>
                  <a:srgbClr val="0000FF"/>
                </a:solidFill>
                <a:latin typeface="微软雅黑" pitchFamily="34" charset="-122"/>
                <a:ea typeface="微软雅黑" pitchFamily="34" charset="-122"/>
              </a:rPr>
              <a:t>机中对</a:t>
            </a:r>
            <a:r>
              <a:rPr lang="zh-CN" altLang="zh-CN" sz="2800" b="1" dirty="0">
                <a:solidFill>
                  <a:srgbClr val="0000FF"/>
                </a:solidFill>
                <a:latin typeface="微软雅黑" pitchFamily="34" charset="-122"/>
                <a:ea typeface="微软雅黑" pitchFamily="34" charset="-122"/>
              </a:rPr>
              <a:t>8259A</a:t>
            </a:r>
            <a:r>
              <a:rPr lang="zh-CN" sz="2800" b="1" dirty="0">
                <a:solidFill>
                  <a:srgbClr val="0000FF"/>
                </a:solidFill>
                <a:latin typeface="微软雅黑" pitchFamily="34" charset="-122"/>
                <a:ea typeface="微软雅黑" pitchFamily="34" charset="-122"/>
              </a:rPr>
              <a:t>的设置（两片</a:t>
            </a:r>
            <a:r>
              <a:rPr lang="zh-CN" altLang="zh-CN" sz="2800" b="1" dirty="0">
                <a:solidFill>
                  <a:srgbClr val="0000FF"/>
                </a:solidFill>
                <a:latin typeface="微软雅黑" pitchFamily="34" charset="-122"/>
                <a:ea typeface="微软雅黑" pitchFamily="34" charset="-122"/>
              </a:rPr>
              <a:t>8259</a:t>
            </a:r>
            <a:r>
              <a:rPr lang="zh-CN" sz="2800" b="1" dirty="0">
                <a:solidFill>
                  <a:srgbClr val="0000FF"/>
                </a:solidFill>
                <a:latin typeface="微软雅黑" pitchFamily="34" charset="-122"/>
                <a:ea typeface="微软雅黑" pitchFamily="34" charset="-122"/>
              </a:rPr>
              <a:t>级联）</a:t>
            </a:r>
          </a:p>
        </p:txBody>
      </p:sp>
      <p:sp>
        <p:nvSpPr>
          <p:cNvPr id="45060" name="Text Box 4"/>
          <p:cNvSpPr txBox="1">
            <a:spLocks noChangeArrowheads="1"/>
          </p:cNvSpPr>
          <p:nvPr/>
        </p:nvSpPr>
        <p:spPr bwMode="auto">
          <a:xfrm>
            <a:off x="6707717" y="985217"/>
            <a:ext cx="5080000" cy="5972175"/>
          </a:xfrm>
          <a:prstGeom prst="rect">
            <a:avLst/>
          </a:prstGeom>
          <a:noFill/>
          <a:ln w="9525" cmpd="sng">
            <a:solidFill>
              <a:schemeClr val="tx1"/>
            </a:solidFill>
            <a:miter lim="800000"/>
            <a:headEnd/>
            <a:tailEnd/>
          </a:ln>
          <a:effectLst/>
        </p:spPr>
        <p:txBody>
          <a:bodyPr>
            <a:spAutoFit/>
          </a:bodyPr>
          <a:lstStyle/>
          <a:p>
            <a:pPr algn="just">
              <a:spcBef>
                <a:spcPct val="50000"/>
              </a:spcBef>
              <a:defRPr/>
            </a:pPr>
            <a:r>
              <a:rPr lang="zh-CN" sz="2200" b="1" dirty="0">
                <a:effectLst>
                  <a:outerShdw blurRad="38100" dist="38100" dir="2700000" algn="tl">
                    <a:srgbClr val="C0C0C0"/>
                  </a:outerShdw>
                </a:effectLst>
                <a:latin typeface="Times New Roman" pitchFamily="18" charset="0"/>
              </a:rPr>
              <a:t>；</a:t>
            </a:r>
            <a:r>
              <a:rPr lang="zh-CN" sz="2200" b="1" dirty="0">
                <a:solidFill>
                  <a:srgbClr val="FF0000"/>
                </a:solidFill>
                <a:effectLst>
                  <a:outerShdw blurRad="38100" dist="38100" dir="2700000" algn="tl">
                    <a:srgbClr val="C0C0C0"/>
                  </a:outerShdw>
                </a:effectLst>
                <a:latin typeface="Times New Roman" pitchFamily="18" charset="0"/>
              </a:rPr>
              <a:t>初始化从片</a:t>
            </a:r>
            <a:r>
              <a:rPr lang="zh-CN" altLang="zh-CN" sz="2200" b="1" dirty="0">
                <a:solidFill>
                  <a:srgbClr val="FF0000"/>
                </a:solidFill>
                <a:effectLst>
                  <a:outerShdw blurRad="38100" dist="38100" dir="2700000" algn="tl">
                    <a:srgbClr val="C0C0C0"/>
                  </a:outerShdw>
                </a:effectLst>
                <a:latin typeface="Times New Roman" pitchFamily="18" charset="0"/>
              </a:rPr>
              <a:t>8259A</a:t>
            </a:r>
          </a:p>
          <a:p>
            <a:pPr algn="just">
              <a:spcBef>
                <a:spcPct val="50000"/>
              </a:spcBef>
              <a:defRPr/>
            </a:pPr>
            <a:r>
              <a:rPr lang="zh-CN" altLang="zh-CN" sz="2200" b="1" dirty="0">
                <a:effectLst>
                  <a:outerShdw blurRad="38100" dist="38100" dir="2700000" algn="tl">
                    <a:srgbClr val="C0C0C0"/>
                  </a:outerShdw>
                </a:effectLst>
                <a:latin typeface="Times New Roman" pitchFamily="18" charset="0"/>
              </a:rPr>
              <a:t>MOV  AL</a:t>
            </a:r>
            <a:r>
              <a:rPr lang="zh-CN" sz="2200" b="1" dirty="0">
                <a:effectLst>
                  <a:outerShdw blurRad="38100" dist="38100" dir="2700000" algn="tl">
                    <a:srgbClr val="C0C0C0"/>
                  </a:outerShdw>
                </a:effectLst>
                <a:latin typeface="Times New Roman" pitchFamily="18" charset="0"/>
              </a:rPr>
              <a:t>，</a:t>
            </a:r>
            <a:r>
              <a:rPr lang="zh-CN" altLang="zh-CN" sz="2200" b="1" dirty="0">
                <a:effectLst>
                  <a:outerShdw blurRad="38100" dist="38100" dir="2700000" algn="tl">
                    <a:srgbClr val="C0C0C0"/>
                  </a:outerShdw>
                </a:effectLst>
                <a:latin typeface="Times New Roman" pitchFamily="18" charset="0"/>
              </a:rPr>
              <a:t>11H</a:t>
            </a:r>
          </a:p>
          <a:p>
            <a:pPr algn="just">
              <a:spcBef>
                <a:spcPct val="50000"/>
              </a:spcBef>
              <a:defRPr/>
            </a:pPr>
            <a:r>
              <a:rPr lang="zh-CN" altLang="zh-CN" sz="2200" b="1" dirty="0">
                <a:effectLst>
                  <a:outerShdw blurRad="38100" dist="38100" dir="2700000" algn="tl">
                    <a:srgbClr val="C0C0C0"/>
                  </a:outerShdw>
                </a:effectLst>
                <a:latin typeface="Times New Roman" pitchFamily="18" charset="0"/>
              </a:rPr>
              <a:t>OUT  0A0H</a:t>
            </a:r>
            <a:r>
              <a:rPr lang="zh-CN" sz="2200" b="1" dirty="0">
                <a:effectLst>
                  <a:outerShdw blurRad="38100" dist="38100" dir="2700000" algn="tl">
                    <a:srgbClr val="C0C0C0"/>
                  </a:outerShdw>
                </a:effectLst>
                <a:latin typeface="Times New Roman" pitchFamily="18" charset="0"/>
              </a:rPr>
              <a:t>，</a:t>
            </a:r>
            <a:r>
              <a:rPr lang="zh-CN" altLang="zh-CN" sz="2200" b="1" dirty="0">
                <a:effectLst>
                  <a:outerShdw blurRad="38100" dist="38100" dir="2700000" algn="tl">
                    <a:srgbClr val="C0C0C0"/>
                  </a:outerShdw>
                </a:effectLst>
                <a:latin typeface="Times New Roman" pitchFamily="18" charset="0"/>
              </a:rPr>
              <a:t>AL</a:t>
            </a:r>
          </a:p>
          <a:p>
            <a:pPr algn="just">
              <a:spcBef>
                <a:spcPct val="50000"/>
              </a:spcBef>
              <a:defRPr/>
            </a:pPr>
            <a:r>
              <a:rPr lang="zh-CN" altLang="zh-CN" sz="2200" b="1" dirty="0">
                <a:effectLst>
                  <a:outerShdw blurRad="38100" dist="38100" dir="2700000" algn="tl">
                    <a:srgbClr val="C0C0C0"/>
                  </a:outerShdw>
                </a:effectLst>
                <a:latin typeface="Times New Roman" pitchFamily="18" charset="0"/>
              </a:rPr>
              <a:t>NOP</a:t>
            </a:r>
          </a:p>
          <a:p>
            <a:pPr algn="just">
              <a:spcBef>
                <a:spcPct val="50000"/>
              </a:spcBef>
              <a:defRPr/>
            </a:pPr>
            <a:r>
              <a:rPr lang="zh-CN" altLang="zh-CN" sz="2200" b="1" dirty="0">
                <a:effectLst>
                  <a:outerShdw blurRad="38100" dist="38100" dir="2700000" algn="tl">
                    <a:srgbClr val="C0C0C0"/>
                  </a:outerShdw>
                </a:effectLst>
                <a:latin typeface="Times New Roman" pitchFamily="18" charset="0"/>
              </a:rPr>
              <a:t>MOV  AL</a:t>
            </a:r>
            <a:r>
              <a:rPr lang="zh-CN" sz="2200" b="1" dirty="0">
                <a:effectLst>
                  <a:outerShdw blurRad="38100" dist="38100" dir="2700000" algn="tl">
                    <a:srgbClr val="C0C0C0"/>
                  </a:outerShdw>
                </a:effectLst>
                <a:latin typeface="Times New Roman" pitchFamily="18" charset="0"/>
              </a:rPr>
              <a:t>，</a:t>
            </a:r>
            <a:r>
              <a:rPr lang="zh-CN" altLang="zh-CN" sz="2200" b="1" dirty="0">
                <a:effectLst>
                  <a:outerShdw blurRad="38100" dist="38100" dir="2700000" algn="tl">
                    <a:srgbClr val="C0C0C0"/>
                  </a:outerShdw>
                </a:effectLst>
                <a:latin typeface="Times New Roman" pitchFamily="18" charset="0"/>
              </a:rPr>
              <a:t>70H</a:t>
            </a:r>
          </a:p>
          <a:p>
            <a:pPr algn="just">
              <a:spcBef>
                <a:spcPct val="50000"/>
              </a:spcBef>
              <a:defRPr/>
            </a:pPr>
            <a:r>
              <a:rPr lang="zh-CN" altLang="zh-CN" sz="2200" b="1" dirty="0">
                <a:effectLst>
                  <a:outerShdw blurRad="38100" dist="38100" dir="2700000" algn="tl">
                    <a:srgbClr val="C0C0C0"/>
                  </a:outerShdw>
                </a:effectLst>
                <a:latin typeface="Times New Roman" pitchFamily="18" charset="0"/>
              </a:rPr>
              <a:t>OUT   0A1H</a:t>
            </a:r>
            <a:r>
              <a:rPr lang="zh-CN" sz="2200" b="1" dirty="0">
                <a:effectLst>
                  <a:outerShdw blurRad="38100" dist="38100" dir="2700000" algn="tl">
                    <a:srgbClr val="C0C0C0"/>
                  </a:outerShdw>
                </a:effectLst>
                <a:latin typeface="Times New Roman" pitchFamily="18" charset="0"/>
              </a:rPr>
              <a:t>，</a:t>
            </a:r>
            <a:r>
              <a:rPr lang="zh-CN" altLang="zh-CN" sz="2200" b="1" dirty="0">
                <a:effectLst>
                  <a:outerShdw blurRad="38100" dist="38100" dir="2700000" algn="tl">
                    <a:srgbClr val="C0C0C0"/>
                  </a:outerShdw>
                </a:effectLst>
                <a:latin typeface="Times New Roman" pitchFamily="18" charset="0"/>
              </a:rPr>
              <a:t>AL</a:t>
            </a:r>
          </a:p>
          <a:p>
            <a:pPr algn="just">
              <a:spcBef>
                <a:spcPct val="50000"/>
              </a:spcBef>
              <a:defRPr/>
            </a:pPr>
            <a:r>
              <a:rPr lang="zh-CN" altLang="zh-CN" sz="2200" b="1" dirty="0">
                <a:effectLst>
                  <a:outerShdw blurRad="38100" dist="38100" dir="2700000" algn="tl">
                    <a:srgbClr val="C0C0C0"/>
                  </a:outerShdw>
                </a:effectLst>
                <a:latin typeface="Times New Roman" pitchFamily="18" charset="0"/>
              </a:rPr>
              <a:t>NOP</a:t>
            </a:r>
          </a:p>
          <a:p>
            <a:pPr algn="just">
              <a:spcBef>
                <a:spcPct val="50000"/>
              </a:spcBef>
              <a:defRPr/>
            </a:pPr>
            <a:r>
              <a:rPr lang="zh-CN" altLang="zh-CN" sz="2200" b="1" dirty="0">
                <a:effectLst>
                  <a:outerShdw blurRad="38100" dist="38100" dir="2700000" algn="tl">
                    <a:srgbClr val="C0C0C0"/>
                  </a:outerShdw>
                </a:effectLst>
                <a:latin typeface="Times New Roman" pitchFamily="18" charset="0"/>
              </a:rPr>
              <a:t>MOV AL</a:t>
            </a:r>
            <a:r>
              <a:rPr lang="zh-CN" sz="2200" b="1" dirty="0">
                <a:effectLst>
                  <a:outerShdw blurRad="38100" dist="38100" dir="2700000" algn="tl">
                    <a:srgbClr val="C0C0C0"/>
                  </a:outerShdw>
                </a:effectLst>
                <a:latin typeface="Times New Roman" pitchFamily="18" charset="0"/>
              </a:rPr>
              <a:t>，</a:t>
            </a:r>
            <a:r>
              <a:rPr lang="zh-CN" altLang="zh-CN" sz="2200" b="1" dirty="0">
                <a:effectLst>
                  <a:outerShdw blurRad="38100" dist="38100" dir="2700000" algn="tl">
                    <a:srgbClr val="C0C0C0"/>
                  </a:outerShdw>
                </a:effectLst>
                <a:latin typeface="Times New Roman" pitchFamily="18" charset="0"/>
              </a:rPr>
              <a:t>02H</a:t>
            </a:r>
          </a:p>
          <a:p>
            <a:pPr algn="just">
              <a:spcBef>
                <a:spcPct val="50000"/>
              </a:spcBef>
              <a:defRPr/>
            </a:pPr>
            <a:r>
              <a:rPr lang="zh-CN" altLang="zh-CN" sz="2200" b="1" dirty="0">
                <a:effectLst>
                  <a:outerShdw blurRad="38100" dist="38100" dir="2700000" algn="tl">
                    <a:srgbClr val="C0C0C0"/>
                  </a:outerShdw>
                </a:effectLst>
                <a:latin typeface="Times New Roman" pitchFamily="18" charset="0"/>
              </a:rPr>
              <a:t>OUT  0A1H</a:t>
            </a:r>
            <a:r>
              <a:rPr lang="zh-CN" sz="2200" b="1" dirty="0">
                <a:effectLst>
                  <a:outerShdw blurRad="38100" dist="38100" dir="2700000" algn="tl">
                    <a:srgbClr val="C0C0C0"/>
                  </a:outerShdw>
                </a:effectLst>
                <a:latin typeface="Times New Roman" pitchFamily="18" charset="0"/>
              </a:rPr>
              <a:t>，</a:t>
            </a:r>
            <a:r>
              <a:rPr lang="zh-CN" altLang="zh-CN" sz="2200" b="1" dirty="0">
                <a:effectLst>
                  <a:outerShdw blurRad="38100" dist="38100" dir="2700000" algn="tl">
                    <a:srgbClr val="C0C0C0"/>
                  </a:outerShdw>
                </a:effectLst>
                <a:latin typeface="Times New Roman" pitchFamily="18" charset="0"/>
              </a:rPr>
              <a:t>AL</a:t>
            </a:r>
          </a:p>
          <a:p>
            <a:pPr algn="just">
              <a:spcBef>
                <a:spcPct val="50000"/>
              </a:spcBef>
              <a:defRPr/>
            </a:pPr>
            <a:r>
              <a:rPr lang="zh-CN" altLang="zh-CN" sz="2200" b="1" dirty="0">
                <a:effectLst>
                  <a:outerShdw blurRad="38100" dist="38100" dir="2700000" algn="tl">
                    <a:srgbClr val="C0C0C0"/>
                  </a:outerShdw>
                </a:effectLst>
                <a:latin typeface="Times New Roman" pitchFamily="18" charset="0"/>
              </a:rPr>
              <a:t>NOP</a:t>
            </a:r>
          </a:p>
          <a:p>
            <a:pPr algn="just">
              <a:spcBef>
                <a:spcPct val="50000"/>
              </a:spcBef>
              <a:defRPr/>
            </a:pPr>
            <a:r>
              <a:rPr lang="zh-CN" altLang="zh-CN" sz="2200" b="1" dirty="0">
                <a:effectLst>
                  <a:outerShdw blurRad="38100" dist="38100" dir="2700000" algn="tl">
                    <a:srgbClr val="C0C0C0"/>
                  </a:outerShdw>
                </a:effectLst>
                <a:latin typeface="Times New Roman" pitchFamily="18" charset="0"/>
              </a:rPr>
              <a:t>MOV  AL</a:t>
            </a:r>
            <a:r>
              <a:rPr lang="zh-CN" sz="2200" b="1" dirty="0">
                <a:effectLst>
                  <a:outerShdw blurRad="38100" dist="38100" dir="2700000" algn="tl">
                    <a:srgbClr val="C0C0C0"/>
                  </a:outerShdw>
                </a:effectLst>
                <a:latin typeface="Times New Roman" pitchFamily="18" charset="0"/>
              </a:rPr>
              <a:t>，</a:t>
            </a:r>
            <a:r>
              <a:rPr lang="zh-CN" altLang="zh-CN" sz="2200" b="1" dirty="0">
                <a:effectLst>
                  <a:outerShdw blurRad="38100" dist="38100" dir="2700000" algn="tl">
                    <a:srgbClr val="C0C0C0"/>
                  </a:outerShdw>
                </a:effectLst>
                <a:latin typeface="Times New Roman" pitchFamily="18" charset="0"/>
              </a:rPr>
              <a:t>01H</a:t>
            </a:r>
          </a:p>
          <a:p>
            <a:pPr algn="just">
              <a:spcBef>
                <a:spcPct val="50000"/>
              </a:spcBef>
              <a:defRPr/>
            </a:pPr>
            <a:r>
              <a:rPr lang="zh-CN" altLang="zh-CN" sz="2200" b="1" dirty="0">
                <a:effectLst>
                  <a:outerShdw blurRad="38100" dist="38100" dir="2700000" algn="tl">
                    <a:srgbClr val="C0C0C0"/>
                  </a:outerShdw>
                </a:effectLst>
                <a:latin typeface="Times New Roman" pitchFamily="18" charset="0"/>
              </a:rPr>
              <a:t>OUT  0A1H</a:t>
            </a:r>
            <a:r>
              <a:rPr lang="zh-CN" sz="2200" b="1" dirty="0">
                <a:effectLst>
                  <a:outerShdw blurRad="38100" dist="38100" dir="2700000" algn="tl">
                    <a:srgbClr val="C0C0C0"/>
                  </a:outerShdw>
                </a:effectLst>
                <a:latin typeface="Times New Roman" pitchFamily="18" charset="0"/>
              </a:rPr>
              <a:t>，</a:t>
            </a:r>
            <a:r>
              <a:rPr lang="zh-CN" altLang="zh-CN" sz="2200" b="1" dirty="0">
                <a:effectLst>
                  <a:outerShdw blurRad="38100" dist="38100" dir="2700000" algn="tl">
                    <a:srgbClr val="C0C0C0"/>
                  </a:outerShdw>
                </a:effectLst>
                <a:latin typeface="Times New Roman" pitchFamily="18" charset="0"/>
              </a:rPr>
              <a:t>AL</a:t>
            </a:r>
          </a:p>
        </p:txBody>
      </p:sp>
    </p:spTree>
    <p:extLst>
      <p:ext uri="{BB962C8B-B14F-4D97-AF65-F5344CB8AC3E}">
        <p14:creationId xmlns:p14="http://schemas.microsoft.com/office/powerpoint/2010/main" val="3737195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5058"/>
                                        </p:tgtEl>
                                        <p:attrNameLst>
                                          <p:attrName>style.visibility</p:attrName>
                                        </p:attrNameLst>
                                      </p:cBhvr>
                                      <p:to>
                                        <p:strVal val="visible"/>
                                      </p:to>
                                    </p:set>
                                    <p:animEffect transition="in" filter="blinds(horizontal)">
                                      <p:cBhvr>
                                        <p:cTn id="7" dur="500"/>
                                        <p:tgtEl>
                                          <p:spTgt spid="45058"/>
                                        </p:tgtEl>
                                      </p:cBhvr>
                                    </p:animEffect>
                                  </p:childTnLst>
                                </p:cTn>
                              </p:par>
                            </p:childTnLst>
                          </p:cTn>
                        </p:par>
                        <p:par>
                          <p:cTn id="8" fill="hold" nodeType="afterGroup">
                            <p:stCondLst>
                              <p:cond delay="500"/>
                            </p:stCondLst>
                            <p:childTnLst>
                              <p:par>
                                <p:cTn id="9" presetID="3" presetClass="entr" presetSubtype="5" fill="hold" grpId="0" nodeType="afterEffect">
                                  <p:stCondLst>
                                    <p:cond delay="0"/>
                                  </p:stCondLst>
                                  <p:childTnLst>
                                    <p:set>
                                      <p:cBhvr>
                                        <p:cTn id="10" dur="1" fill="hold">
                                          <p:stCondLst>
                                            <p:cond delay="0"/>
                                          </p:stCondLst>
                                        </p:cTn>
                                        <p:tgtEl>
                                          <p:spTgt spid="45060"/>
                                        </p:tgtEl>
                                        <p:attrNameLst>
                                          <p:attrName>style.visibility</p:attrName>
                                        </p:attrNameLst>
                                      </p:cBhvr>
                                      <p:to>
                                        <p:strVal val="visible"/>
                                      </p:to>
                                    </p:set>
                                    <p:animEffect transition="in" filter="blinds(vertical)">
                                      <p:cBhvr>
                                        <p:cTn id="11" dur="500"/>
                                        <p:tgtEl>
                                          <p:spTgt spid="45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autoUpdateAnimBg="0"/>
      <p:bldP spid="45060" grpId="0" animBg="1"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zh-CN" smtClean="0"/>
              <a:t>2. </a:t>
            </a:r>
            <a:r>
              <a:rPr lang="zh-CN" smtClean="0"/>
              <a:t>操作命令字</a:t>
            </a:r>
            <a:r>
              <a:rPr lang="zh-CN" altLang="zh-CN" smtClean="0"/>
              <a:t>OCW</a:t>
            </a:r>
          </a:p>
        </p:txBody>
      </p:sp>
      <p:sp>
        <p:nvSpPr>
          <p:cNvPr id="46083" name="Rectangle 3"/>
          <p:cNvSpPr>
            <a:spLocks noGrp="1" noChangeArrowheads="1"/>
          </p:cNvSpPr>
          <p:nvPr>
            <p:ph type="body" idx="1"/>
          </p:nvPr>
        </p:nvSpPr>
        <p:spPr>
          <a:xfrm>
            <a:off x="624418" y="1270000"/>
            <a:ext cx="11040533" cy="4103688"/>
          </a:xfrm>
          <a:solidFill>
            <a:schemeClr val="bg1"/>
          </a:solidFill>
        </p:spPr>
        <p:txBody>
          <a:bodyPr/>
          <a:lstStyle/>
          <a:p>
            <a:pPr eaLnBrk="1" hangingPunct="1">
              <a:lnSpc>
                <a:spcPct val="150000"/>
              </a:lnSpc>
            </a:pPr>
            <a:r>
              <a:rPr lang="zh-CN" altLang="zh-CN" sz="3600" dirty="0" smtClean="0">
                <a:latin typeface="Times New Roman" pitchFamily="18" charset="0"/>
              </a:rPr>
              <a:t>8259A</a:t>
            </a:r>
            <a:r>
              <a:rPr lang="zh-CN" sz="3600" dirty="0" smtClean="0">
                <a:latin typeface="Times New Roman" pitchFamily="18" charset="0"/>
              </a:rPr>
              <a:t>工作期间，可以随时根据需要接受操作命令字</a:t>
            </a:r>
            <a:r>
              <a:rPr lang="zh-CN" altLang="zh-CN" sz="3600" dirty="0" smtClean="0">
                <a:latin typeface="Times New Roman" pitchFamily="18" charset="0"/>
              </a:rPr>
              <a:t>OCW</a:t>
            </a:r>
            <a:r>
              <a:rPr lang="zh-CN" sz="3600" dirty="0" smtClean="0">
                <a:latin typeface="Times New Roman" pitchFamily="18" charset="0"/>
              </a:rPr>
              <a:t>，以改变</a:t>
            </a:r>
            <a:r>
              <a:rPr lang="zh-CN" altLang="zh-CN" sz="3600" dirty="0" smtClean="0">
                <a:latin typeface="Times New Roman" pitchFamily="18" charset="0"/>
              </a:rPr>
              <a:t>8259A</a:t>
            </a:r>
            <a:r>
              <a:rPr lang="zh-CN" sz="3600" dirty="0" smtClean="0">
                <a:latin typeface="Times New Roman" pitchFamily="18" charset="0"/>
              </a:rPr>
              <a:t>的工作状态</a:t>
            </a:r>
          </a:p>
          <a:p>
            <a:pPr eaLnBrk="1" hangingPunct="1">
              <a:lnSpc>
                <a:spcPct val="150000"/>
              </a:lnSpc>
            </a:pPr>
            <a:r>
              <a:rPr lang="zh-CN" altLang="zh-CN" sz="3600" dirty="0" smtClean="0">
                <a:latin typeface="Times New Roman" pitchFamily="18" charset="0"/>
              </a:rPr>
              <a:t>OCW</a:t>
            </a:r>
            <a:r>
              <a:rPr lang="zh-CN" sz="3600" dirty="0" smtClean="0">
                <a:latin typeface="Times New Roman" pitchFamily="18" charset="0"/>
              </a:rPr>
              <a:t>共有</a:t>
            </a:r>
            <a:r>
              <a:rPr lang="zh-CN" altLang="zh-CN" sz="3600" dirty="0" smtClean="0">
                <a:latin typeface="Times New Roman" pitchFamily="18" charset="0"/>
              </a:rPr>
              <a:t>3</a:t>
            </a:r>
            <a:r>
              <a:rPr lang="zh-CN" sz="3600" dirty="0" smtClean="0">
                <a:latin typeface="Times New Roman" pitchFamily="18" charset="0"/>
              </a:rPr>
              <a:t>个</a:t>
            </a:r>
            <a:r>
              <a:rPr lang="zh-CN" sz="3600" dirty="0" smtClean="0">
                <a:solidFill>
                  <a:schemeClr val="hlink"/>
                </a:solidFill>
                <a:latin typeface="Times New Roman" pitchFamily="18" charset="0"/>
              </a:rPr>
              <a:t>：</a:t>
            </a:r>
            <a:r>
              <a:rPr lang="zh-CN" altLang="zh-CN" sz="3600" dirty="0" smtClean="0">
                <a:solidFill>
                  <a:schemeClr val="hlink"/>
                </a:solidFill>
                <a:latin typeface="Times New Roman" pitchFamily="18" charset="0"/>
              </a:rPr>
              <a:t>OCW1~OCW3</a:t>
            </a:r>
          </a:p>
          <a:p>
            <a:pPr eaLnBrk="1" hangingPunct="1">
              <a:lnSpc>
                <a:spcPct val="150000"/>
              </a:lnSpc>
            </a:pPr>
            <a:r>
              <a:rPr lang="zh-CN" sz="3600" dirty="0" smtClean="0">
                <a:solidFill>
                  <a:srgbClr val="FF0000"/>
                </a:solidFill>
                <a:latin typeface="Times New Roman" pitchFamily="18" charset="0"/>
              </a:rPr>
              <a:t>写入时没有顺序要求，需要哪个</a:t>
            </a:r>
            <a:r>
              <a:rPr lang="zh-CN" altLang="zh-CN" sz="3600" dirty="0" smtClean="0">
                <a:solidFill>
                  <a:srgbClr val="FF0000"/>
                </a:solidFill>
                <a:latin typeface="Times New Roman" pitchFamily="18" charset="0"/>
              </a:rPr>
              <a:t>OCW</a:t>
            </a:r>
            <a:r>
              <a:rPr lang="zh-CN" sz="3600" dirty="0" smtClean="0">
                <a:solidFill>
                  <a:srgbClr val="FF0000"/>
                </a:solidFill>
                <a:latin typeface="Times New Roman" pitchFamily="18" charset="0"/>
              </a:rPr>
              <a:t>就写入哪个</a:t>
            </a:r>
            <a:r>
              <a:rPr lang="zh-CN" altLang="zh-CN" sz="3600" dirty="0" smtClean="0">
                <a:solidFill>
                  <a:srgbClr val="FF0000"/>
                </a:solidFill>
                <a:latin typeface="Times New Roman" pitchFamily="18" charset="0"/>
              </a:rPr>
              <a:t>OCW</a:t>
            </a:r>
          </a:p>
        </p:txBody>
      </p:sp>
    </p:spTree>
    <p:extLst>
      <p:ext uri="{BB962C8B-B14F-4D97-AF65-F5344CB8AC3E}">
        <p14:creationId xmlns:p14="http://schemas.microsoft.com/office/powerpoint/2010/main" val="437436215"/>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6083"/>
                                        </p:tgtEl>
                                        <p:attrNameLst>
                                          <p:attrName>style.visibility</p:attrName>
                                        </p:attrNameLst>
                                      </p:cBhvr>
                                      <p:to>
                                        <p:strVal val="visible"/>
                                      </p:to>
                                    </p:set>
                                    <p:animEffect transition="in" filter="blinds(horizontal)">
                                      <p:cBhvr>
                                        <p:cTn id="7" dur="500"/>
                                        <p:tgtEl>
                                          <p:spTgt spid="46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ldLvl="0" animBg="1"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smtClean="0"/>
              <a:t>（</a:t>
            </a:r>
            <a:r>
              <a:rPr lang="zh-CN" altLang="zh-CN" smtClean="0"/>
              <a:t>1</a:t>
            </a:r>
            <a:r>
              <a:rPr lang="zh-CN" smtClean="0"/>
              <a:t>）</a:t>
            </a:r>
            <a:r>
              <a:rPr lang="zh-CN" altLang="zh-CN" smtClean="0"/>
              <a:t>OCW1</a:t>
            </a:r>
            <a:r>
              <a:rPr lang="zh-CN" smtClean="0"/>
              <a:t>（中断屏蔽命令字）</a:t>
            </a:r>
          </a:p>
        </p:txBody>
      </p:sp>
      <p:graphicFrame>
        <p:nvGraphicFramePr>
          <p:cNvPr id="47107" name="Group 3"/>
          <p:cNvGraphicFramePr>
            <a:graphicFrameLocks noGrp="1"/>
          </p:cNvGraphicFramePr>
          <p:nvPr>
            <p:extLst>
              <p:ext uri="{D42A27DB-BD31-4B8C-83A1-F6EECF244321}">
                <p14:modId xmlns:p14="http://schemas.microsoft.com/office/powerpoint/2010/main" val="2880708541"/>
              </p:ext>
            </p:extLst>
          </p:nvPr>
        </p:nvGraphicFramePr>
        <p:xfrm>
          <a:off x="1871134" y="2062164"/>
          <a:ext cx="9781117" cy="504825"/>
        </p:xfrm>
        <a:graphic>
          <a:graphicData uri="http://schemas.openxmlformats.org/drawingml/2006/table">
            <a:tbl>
              <a:tblPr/>
              <a:tblGrid>
                <a:gridCol w="1223433">
                  <a:extLst>
                    <a:ext uri="{9D8B030D-6E8A-4147-A177-3AD203B41FA5}">
                      <a16:colId xmlns="" xmlns:a16="http://schemas.microsoft.com/office/drawing/2014/main" val="20000"/>
                    </a:ext>
                  </a:extLst>
                </a:gridCol>
                <a:gridCol w="1223433">
                  <a:extLst>
                    <a:ext uri="{9D8B030D-6E8A-4147-A177-3AD203B41FA5}">
                      <a16:colId xmlns="" xmlns:a16="http://schemas.microsoft.com/office/drawing/2014/main" val="20001"/>
                    </a:ext>
                  </a:extLst>
                </a:gridCol>
                <a:gridCol w="1219200">
                  <a:extLst>
                    <a:ext uri="{9D8B030D-6E8A-4147-A177-3AD203B41FA5}">
                      <a16:colId xmlns="" xmlns:a16="http://schemas.microsoft.com/office/drawing/2014/main" val="20002"/>
                    </a:ext>
                  </a:extLst>
                </a:gridCol>
                <a:gridCol w="1227667">
                  <a:extLst>
                    <a:ext uri="{9D8B030D-6E8A-4147-A177-3AD203B41FA5}">
                      <a16:colId xmlns="" xmlns:a16="http://schemas.microsoft.com/office/drawing/2014/main" val="20003"/>
                    </a:ext>
                  </a:extLst>
                </a:gridCol>
                <a:gridCol w="1229784">
                  <a:extLst>
                    <a:ext uri="{9D8B030D-6E8A-4147-A177-3AD203B41FA5}">
                      <a16:colId xmlns="" xmlns:a16="http://schemas.microsoft.com/office/drawing/2014/main" val="20004"/>
                    </a:ext>
                  </a:extLst>
                </a:gridCol>
                <a:gridCol w="1214967">
                  <a:extLst>
                    <a:ext uri="{9D8B030D-6E8A-4147-A177-3AD203B41FA5}">
                      <a16:colId xmlns="" xmlns:a16="http://schemas.microsoft.com/office/drawing/2014/main" val="20005"/>
                    </a:ext>
                  </a:extLst>
                </a:gridCol>
                <a:gridCol w="1219200">
                  <a:extLst>
                    <a:ext uri="{9D8B030D-6E8A-4147-A177-3AD203B41FA5}">
                      <a16:colId xmlns="" xmlns:a16="http://schemas.microsoft.com/office/drawing/2014/main" val="20006"/>
                    </a:ext>
                  </a:extLst>
                </a:gridCol>
                <a:gridCol w="1223433">
                  <a:extLst>
                    <a:ext uri="{9D8B030D-6E8A-4147-A177-3AD203B41FA5}">
                      <a16:colId xmlns="" xmlns:a16="http://schemas.microsoft.com/office/drawing/2014/main" val="20007"/>
                    </a:ext>
                  </a:extLst>
                </a:gridCol>
              </a:tblGrid>
              <a:tr h="504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dirty="0" smtClean="0">
                          <a:ln>
                            <a:noFill/>
                          </a:ln>
                          <a:solidFill>
                            <a:srgbClr val="0000FF"/>
                          </a:solidFill>
                          <a:effectLst/>
                          <a:latin typeface="Arial" pitchFamily="34" charset="0"/>
                          <a:ea typeface="幼圆" pitchFamily="49" charset="-122"/>
                        </a:rPr>
                        <a:t>M</a:t>
                      </a:r>
                      <a:r>
                        <a:rPr kumimoji="0" lang="zh-CN" altLang="zh-CN" sz="2000" b="1" i="0" u="none" strike="noStrike" cap="none" normalizeH="0" baseline="0" dirty="0" smtClean="0">
                          <a:ln>
                            <a:noFill/>
                          </a:ln>
                          <a:solidFill>
                            <a:srgbClr val="0000FF"/>
                          </a:solidFill>
                          <a:effectLst/>
                          <a:latin typeface="Arial" pitchFamily="34" charset="0"/>
                          <a:ea typeface="幼圆" pitchFamily="49" charset="-122"/>
                        </a:rPr>
                        <a:t>7</a:t>
                      </a:r>
                    </a:p>
                  </a:txBody>
                  <a:tcPr marL="121920" marR="1219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dirty="0" smtClean="0">
                          <a:ln>
                            <a:noFill/>
                          </a:ln>
                          <a:solidFill>
                            <a:srgbClr val="0000FF"/>
                          </a:solidFill>
                          <a:effectLst/>
                          <a:latin typeface="Arial" pitchFamily="34" charset="0"/>
                          <a:ea typeface="幼圆" pitchFamily="49" charset="-122"/>
                        </a:rPr>
                        <a:t>M</a:t>
                      </a:r>
                      <a:r>
                        <a:rPr kumimoji="0" lang="zh-CN" altLang="zh-CN" sz="2000" b="1" i="0" u="none" strike="noStrike" cap="none" normalizeH="0" baseline="0" dirty="0" smtClean="0">
                          <a:ln>
                            <a:noFill/>
                          </a:ln>
                          <a:solidFill>
                            <a:srgbClr val="0000FF"/>
                          </a:solidFill>
                          <a:effectLst/>
                          <a:latin typeface="Arial" pitchFamily="34" charset="0"/>
                          <a:ea typeface="幼圆" pitchFamily="49" charset="-122"/>
                        </a:rPr>
                        <a:t>6</a:t>
                      </a:r>
                    </a:p>
                  </a:txBody>
                  <a:tcPr marL="121920" marR="1219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dirty="0" smtClean="0">
                          <a:ln>
                            <a:noFill/>
                          </a:ln>
                          <a:solidFill>
                            <a:srgbClr val="0000FF"/>
                          </a:solidFill>
                          <a:effectLst/>
                          <a:latin typeface="Arial" pitchFamily="34" charset="0"/>
                          <a:ea typeface="幼圆" pitchFamily="49" charset="-122"/>
                        </a:rPr>
                        <a:t>M</a:t>
                      </a:r>
                      <a:r>
                        <a:rPr kumimoji="0" lang="zh-CN" altLang="zh-CN" sz="2000" b="1" i="0" u="none" strike="noStrike" cap="none" normalizeH="0" baseline="0" dirty="0" smtClean="0">
                          <a:ln>
                            <a:noFill/>
                          </a:ln>
                          <a:solidFill>
                            <a:srgbClr val="0000FF"/>
                          </a:solidFill>
                          <a:effectLst/>
                          <a:latin typeface="Arial" pitchFamily="34" charset="0"/>
                          <a:ea typeface="幼圆" pitchFamily="49" charset="-122"/>
                        </a:rPr>
                        <a:t>5</a:t>
                      </a:r>
                    </a:p>
                  </a:txBody>
                  <a:tcPr marL="121920" marR="1219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dirty="0" smtClean="0">
                          <a:ln>
                            <a:noFill/>
                          </a:ln>
                          <a:solidFill>
                            <a:srgbClr val="0000FF"/>
                          </a:solidFill>
                          <a:effectLst/>
                          <a:latin typeface="Arial" pitchFamily="34" charset="0"/>
                          <a:ea typeface="幼圆" pitchFamily="49" charset="-122"/>
                        </a:rPr>
                        <a:t>M</a:t>
                      </a:r>
                      <a:r>
                        <a:rPr kumimoji="0" lang="zh-CN" altLang="zh-CN" sz="2000" b="1" i="0" u="none" strike="noStrike" cap="none" normalizeH="0" baseline="0" dirty="0" smtClean="0">
                          <a:ln>
                            <a:noFill/>
                          </a:ln>
                          <a:solidFill>
                            <a:srgbClr val="0000FF"/>
                          </a:solidFill>
                          <a:effectLst/>
                          <a:latin typeface="Arial" pitchFamily="34" charset="0"/>
                          <a:ea typeface="幼圆" pitchFamily="49" charset="-122"/>
                        </a:rPr>
                        <a:t>4</a:t>
                      </a:r>
                    </a:p>
                  </a:txBody>
                  <a:tcPr marL="121920" marR="1219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dirty="0" smtClean="0">
                          <a:ln>
                            <a:noFill/>
                          </a:ln>
                          <a:solidFill>
                            <a:srgbClr val="0000FF"/>
                          </a:solidFill>
                          <a:effectLst/>
                          <a:latin typeface="Arial" pitchFamily="34" charset="0"/>
                          <a:ea typeface="幼圆" pitchFamily="49" charset="-122"/>
                        </a:rPr>
                        <a:t>M</a:t>
                      </a:r>
                      <a:r>
                        <a:rPr kumimoji="0" lang="zh-CN" altLang="zh-CN" sz="2000" b="1" i="0" u="none" strike="noStrike" cap="none" normalizeH="0" baseline="0" dirty="0" smtClean="0">
                          <a:ln>
                            <a:noFill/>
                          </a:ln>
                          <a:solidFill>
                            <a:srgbClr val="0000FF"/>
                          </a:solidFill>
                          <a:effectLst/>
                          <a:latin typeface="Arial" pitchFamily="34" charset="0"/>
                          <a:ea typeface="幼圆" pitchFamily="49" charset="-122"/>
                        </a:rPr>
                        <a:t>3</a:t>
                      </a:r>
                    </a:p>
                  </a:txBody>
                  <a:tcPr marL="121920" marR="1219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dirty="0" smtClean="0">
                          <a:ln>
                            <a:noFill/>
                          </a:ln>
                          <a:solidFill>
                            <a:srgbClr val="0000FF"/>
                          </a:solidFill>
                          <a:effectLst/>
                          <a:latin typeface="Arial" pitchFamily="34" charset="0"/>
                          <a:ea typeface="幼圆" pitchFamily="49" charset="-122"/>
                        </a:rPr>
                        <a:t>M</a:t>
                      </a:r>
                      <a:r>
                        <a:rPr kumimoji="0" lang="zh-CN" altLang="zh-CN" sz="2000" b="1" i="0" u="none" strike="noStrike" cap="none" normalizeH="0" baseline="0" dirty="0" smtClean="0">
                          <a:ln>
                            <a:noFill/>
                          </a:ln>
                          <a:solidFill>
                            <a:srgbClr val="0000FF"/>
                          </a:solidFill>
                          <a:effectLst/>
                          <a:latin typeface="Arial" pitchFamily="34" charset="0"/>
                          <a:ea typeface="幼圆" pitchFamily="49" charset="-122"/>
                        </a:rPr>
                        <a:t>2</a:t>
                      </a:r>
                    </a:p>
                  </a:txBody>
                  <a:tcPr marL="121920" marR="1219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dirty="0" smtClean="0">
                          <a:ln>
                            <a:noFill/>
                          </a:ln>
                          <a:solidFill>
                            <a:srgbClr val="0000FF"/>
                          </a:solidFill>
                          <a:effectLst/>
                          <a:latin typeface="Arial" pitchFamily="34" charset="0"/>
                          <a:ea typeface="幼圆" pitchFamily="49" charset="-122"/>
                        </a:rPr>
                        <a:t>M</a:t>
                      </a:r>
                      <a:r>
                        <a:rPr kumimoji="0" lang="zh-CN" altLang="zh-CN" sz="2000" b="1" i="0" u="none" strike="noStrike" cap="none" normalizeH="0" baseline="0" dirty="0" smtClean="0">
                          <a:ln>
                            <a:noFill/>
                          </a:ln>
                          <a:solidFill>
                            <a:srgbClr val="0000FF"/>
                          </a:solidFill>
                          <a:effectLst/>
                          <a:latin typeface="Arial" pitchFamily="34" charset="0"/>
                          <a:ea typeface="幼圆" pitchFamily="49" charset="-122"/>
                        </a:rPr>
                        <a:t>1</a:t>
                      </a:r>
                    </a:p>
                  </a:txBody>
                  <a:tcPr marL="121920" marR="1219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dirty="0" smtClean="0">
                          <a:ln>
                            <a:noFill/>
                          </a:ln>
                          <a:solidFill>
                            <a:srgbClr val="0000FF"/>
                          </a:solidFill>
                          <a:effectLst/>
                          <a:latin typeface="Arial" pitchFamily="34" charset="0"/>
                          <a:ea typeface="幼圆" pitchFamily="49" charset="-122"/>
                        </a:rPr>
                        <a:t>M</a:t>
                      </a:r>
                      <a:r>
                        <a:rPr kumimoji="0" lang="zh-CN" altLang="zh-CN" sz="2000" b="1" i="0" u="none" strike="noStrike" cap="none" normalizeH="0" baseline="0" dirty="0" smtClean="0">
                          <a:ln>
                            <a:noFill/>
                          </a:ln>
                          <a:solidFill>
                            <a:srgbClr val="0000FF"/>
                          </a:solidFill>
                          <a:effectLst/>
                          <a:latin typeface="Arial" pitchFamily="34" charset="0"/>
                          <a:ea typeface="幼圆" pitchFamily="49" charset="-122"/>
                        </a:rPr>
                        <a:t>0</a:t>
                      </a:r>
                    </a:p>
                  </a:txBody>
                  <a:tcPr marL="121920" marR="1219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47127" name="Group 23"/>
          <p:cNvGraphicFramePr>
            <a:graphicFrameLocks noGrp="1"/>
          </p:cNvGraphicFramePr>
          <p:nvPr>
            <p:extLst>
              <p:ext uri="{D42A27DB-BD31-4B8C-83A1-F6EECF244321}">
                <p14:modId xmlns:p14="http://schemas.microsoft.com/office/powerpoint/2010/main" val="1785949152"/>
              </p:ext>
            </p:extLst>
          </p:nvPr>
        </p:nvGraphicFramePr>
        <p:xfrm>
          <a:off x="1871134" y="1555750"/>
          <a:ext cx="9781117" cy="518048"/>
        </p:xfrm>
        <a:graphic>
          <a:graphicData uri="http://schemas.openxmlformats.org/drawingml/2006/table">
            <a:tbl>
              <a:tblPr/>
              <a:tblGrid>
                <a:gridCol w="1223433">
                  <a:extLst>
                    <a:ext uri="{9D8B030D-6E8A-4147-A177-3AD203B41FA5}">
                      <a16:colId xmlns="" xmlns:a16="http://schemas.microsoft.com/office/drawing/2014/main" val="20000"/>
                    </a:ext>
                  </a:extLst>
                </a:gridCol>
                <a:gridCol w="1223433">
                  <a:extLst>
                    <a:ext uri="{9D8B030D-6E8A-4147-A177-3AD203B41FA5}">
                      <a16:colId xmlns="" xmlns:a16="http://schemas.microsoft.com/office/drawing/2014/main" val="20001"/>
                    </a:ext>
                  </a:extLst>
                </a:gridCol>
                <a:gridCol w="1219200">
                  <a:extLst>
                    <a:ext uri="{9D8B030D-6E8A-4147-A177-3AD203B41FA5}">
                      <a16:colId xmlns="" xmlns:a16="http://schemas.microsoft.com/office/drawing/2014/main" val="20002"/>
                    </a:ext>
                  </a:extLst>
                </a:gridCol>
                <a:gridCol w="1227667">
                  <a:extLst>
                    <a:ext uri="{9D8B030D-6E8A-4147-A177-3AD203B41FA5}">
                      <a16:colId xmlns="" xmlns:a16="http://schemas.microsoft.com/office/drawing/2014/main" val="20003"/>
                    </a:ext>
                  </a:extLst>
                </a:gridCol>
                <a:gridCol w="1229784">
                  <a:extLst>
                    <a:ext uri="{9D8B030D-6E8A-4147-A177-3AD203B41FA5}">
                      <a16:colId xmlns="" xmlns:a16="http://schemas.microsoft.com/office/drawing/2014/main" val="20004"/>
                    </a:ext>
                  </a:extLst>
                </a:gridCol>
                <a:gridCol w="1214967">
                  <a:extLst>
                    <a:ext uri="{9D8B030D-6E8A-4147-A177-3AD203B41FA5}">
                      <a16:colId xmlns="" xmlns:a16="http://schemas.microsoft.com/office/drawing/2014/main" val="20005"/>
                    </a:ext>
                  </a:extLst>
                </a:gridCol>
                <a:gridCol w="1219200">
                  <a:extLst>
                    <a:ext uri="{9D8B030D-6E8A-4147-A177-3AD203B41FA5}">
                      <a16:colId xmlns="" xmlns:a16="http://schemas.microsoft.com/office/drawing/2014/main" val="20006"/>
                    </a:ext>
                  </a:extLst>
                </a:gridCol>
                <a:gridCol w="1223433">
                  <a:extLst>
                    <a:ext uri="{9D8B030D-6E8A-4147-A177-3AD203B41FA5}">
                      <a16:colId xmlns="" xmlns:a16="http://schemas.microsoft.com/office/drawing/2014/main" val="20007"/>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dirty="0" smtClean="0">
                          <a:ln>
                            <a:noFill/>
                          </a:ln>
                          <a:solidFill>
                            <a:srgbClr val="0000FF"/>
                          </a:solidFill>
                          <a:effectLst/>
                          <a:latin typeface="Arial" pitchFamily="34" charset="0"/>
                          <a:ea typeface="幼圆" pitchFamily="49" charset="-122"/>
                        </a:rPr>
                        <a:t>D</a:t>
                      </a:r>
                      <a:r>
                        <a:rPr kumimoji="0" lang="zh-CN" altLang="zh-CN" sz="2000" b="1" i="0" u="none" strike="noStrike" cap="none" normalizeH="0" baseline="0" dirty="0" smtClean="0">
                          <a:ln>
                            <a:noFill/>
                          </a:ln>
                          <a:solidFill>
                            <a:srgbClr val="0000FF"/>
                          </a:solidFill>
                          <a:effectLst/>
                          <a:latin typeface="Arial" pitchFamily="34" charset="0"/>
                          <a:ea typeface="幼圆" pitchFamily="49" charset="-122"/>
                        </a:rPr>
                        <a:t>7</a:t>
                      </a:r>
                    </a:p>
                  </a:txBody>
                  <a:tcPr marL="121920" marR="121920" marT="45664" marB="45664"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smtClean="0">
                          <a:ln>
                            <a:noFill/>
                          </a:ln>
                          <a:solidFill>
                            <a:srgbClr val="0000FF"/>
                          </a:solidFill>
                          <a:effectLst/>
                          <a:latin typeface="Arial" pitchFamily="34" charset="0"/>
                          <a:ea typeface="幼圆" pitchFamily="49" charset="-122"/>
                        </a:rPr>
                        <a:t>D</a:t>
                      </a:r>
                      <a:r>
                        <a:rPr kumimoji="0" lang="zh-CN" altLang="zh-CN" sz="2000" b="1" i="0" u="none" strike="noStrike" cap="none" normalizeH="0" baseline="0" smtClean="0">
                          <a:ln>
                            <a:noFill/>
                          </a:ln>
                          <a:solidFill>
                            <a:srgbClr val="0000FF"/>
                          </a:solidFill>
                          <a:effectLst/>
                          <a:latin typeface="Arial" pitchFamily="34" charset="0"/>
                          <a:ea typeface="幼圆" pitchFamily="49" charset="-122"/>
                        </a:rPr>
                        <a:t>6</a:t>
                      </a:r>
                    </a:p>
                  </a:txBody>
                  <a:tcPr marL="121920" marR="121920" marT="45664" marB="45664"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smtClean="0">
                          <a:ln>
                            <a:noFill/>
                          </a:ln>
                          <a:solidFill>
                            <a:srgbClr val="0000FF"/>
                          </a:solidFill>
                          <a:effectLst/>
                          <a:latin typeface="Arial" pitchFamily="34" charset="0"/>
                          <a:ea typeface="幼圆" pitchFamily="49" charset="-122"/>
                        </a:rPr>
                        <a:t>D</a:t>
                      </a:r>
                      <a:r>
                        <a:rPr kumimoji="0" lang="zh-CN" altLang="zh-CN" sz="2000" b="1" i="0" u="none" strike="noStrike" cap="none" normalizeH="0" baseline="0" smtClean="0">
                          <a:ln>
                            <a:noFill/>
                          </a:ln>
                          <a:solidFill>
                            <a:srgbClr val="0000FF"/>
                          </a:solidFill>
                          <a:effectLst/>
                          <a:latin typeface="Arial" pitchFamily="34" charset="0"/>
                          <a:ea typeface="幼圆" pitchFamily="49" charset="-122"/>
                        </a:rPr>
                        <a:t>5</a:t>
                      </a:r>
                      <a:endParaRPr kumimoji="0" lang="zh-CN" altLang="zh-CN" sz="2800" b="1" i="0" u="none" strike="noStrike" cap="none" normalizeH="0" baseline="0" smtClean="0">
                        <a:ln>
                          <a:noFill/>
                        </a:ln>
                        <a:solidFill>
                          <a:srgbClr val="0000FF"/>
                        </a:solidFill>
                        <a:effectLst/>
                        <a:latin typeface="Arial" pitchFamily="34" charset="0"/>
                        <a:ea typeface="幼圆" pitchFamily="49" charset="-122"/>
                      </a:endParaRPr>
                    </a:p>
                  </a:txBody>
                  <a:tcPr marL="121920" marR="121920" marT="45664" marB="45664"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smtClean="0">
                          <a:ln>
                            <a:noFill/>
                          </a:ln>
                          <a:solidFill>
                            <a:srgbClr val="0000FF"/>
                          </a:solidFill>
                          <a:effectLst/>
                          <a:latin typeface="Arial" pitchFamily="34" charset="0"/>
                          <a:ea typeface="幼圆" pitchFamily="49" charset="-122"/>
                        </a:rPr>
                        <a:t>D</a:t>
                      </a:r>
                      <a:r>
                        <a:rPr kumimoji="0" lang="zh-CN" altLang="zh-CN" sz="2000" b="1" i="0" u="none" strike="noStrike" cap="none" normalizeH="0" baseline="0" smtClean="0">
                          <a:ln>
                            <a:noFill/>
                          </a:ln>
                          <a:solidFill>
                            <a:srgbClr val="0000FF"/>
                          </a:solidFill>
                          <a:effectLst/>
                          <a:latin typeface="Arial" pitchFamily="34" charset="0"/>
                          <a:ea typeface="幼圆" pitchFamily="49" charset="-122"/>
                        </a:rPr>
                        <a:t>4</a:t>
                      </a:r>
                    </a:p>
                  </a:txBody>
                  <a:tcPr marL="121920" marR="121920" marT="45664" marB="45664"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smtClean="0">
                          <a:ln>
                            <a:noFill/>
                          </a:ln>
                          <a:solidFill>
                            <a:srgbClr val="0000FF"/>
                          </a:solidFill>
                          <a:effectLst/>
                          <a:latin typeface="Arial" pitchFamily="34" charset="0"/>
                          <a:ea typeface="幼圆" pitchFamily="49" charset="-122"/>
                        </a:rPr>
                        <a:t>D</a:t>
                      </a:r>
                      <a:r>
                        <a:rPr kumimoji="0" lang="zh-CN" altLang="zh-CN" sz="2000" b="1" i="0" u="none" strike="noStrike" cap="none" normalizeH="0" baseline="0" smtClean="0">
                          <a:ln>
                            <a:noFill/>
                          </a:ln>
                          <a:solidFill>
                            <a:srgbClr val="0000FF"/>
                          </a:solidFill>
                          <a:effectLst/>
                          <a:latin typeface="Arial" pitchFamily="34" charset="0"/>
                          <a:ea typeface="幼圆" pitchFamily="49" charset="-122"/>
                        </a:rPr>
                        <a:t>3</a:t>
                      </a:r>
                    </a:p>
                  </a:txBody>
                  <a:tcPr marL="121920" marR="121920" marT="45664" marB="45664"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smtClean="0">
                          <a:ln>
                            <a:noFill/>
                          </a:ln>
                          <a:solidFill>
                            <a:srgbClr val="0000FF"/>
                          </a:solidFill>
                          <a:effectLst/>
                          <a:latin typeface="Arial" pitchFamily="34" charset="0"/>
                          <a:ea typeface="幼圆" pitchFamily="49" charset="-122"/>
                        </a:rPr>
                        <a:t>D</a:t>
                      </a:r>
                      <a:r>
                        <a:rPr kumimoji="0" lang="zh-CN" altLang="zh-CN" sz="2000" b="1" i="0" u="none" strike="noStrike" cap="none" normalizeH="0" baseline="0" smtClean="0">
                          <a:ln>
                            <a:noFill/>
                          </a:ln>
                          <a:solidFill>
                            <a:srgbClr val="0000FF"/>
                          </a:solidFill>
                          <a:effectLst/>
                          <a:latin typeface="Arial" pitchFamily="34" charset="0"/>
                          <a:ea typeface="幼圆" pitchFamily="49" charset="-122"/>
                        </a:rPr>
                        <a:t>2</a:t>
                      </a:r>
                    </a:p>
                  </a:txBody>
                  <a:tcPr marL="121920" marR="121920" marT="45664" marB="45664"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smtClean="0">
                          <a:ln>
                            <a:noFill/>
                          </a:ln>
                          <a:solidFill>
                            <a:srgbClr val="0000FF"/>
                          </a:solidFill>
                          <a:effectLst/>
                          <a:latin typeface="Arial" pitchFamily="34" charset="0"/>
                          <a:ea typeface="幼圆" pitchFamily="49" charset="-122"/>
                        </a:rPr>
                        <a:t>D</a:t>
                      </a:r>
                      <a:r>
                        <a:rPr kumimoji="0" lang="zh-CN" altLang="zh-CN" sz="2000" b="1" i="0" u="none" strike="noStrike" cap="none" normalizeH="0" baseline="0" smtClean="0">
                          <a:ln>
                            <a:noFill/>
                          </a:ln>
                          <a:solidFill>
                            <a:srgbClr val="0000FF"/>
                          </a:solidFill>
                          <a:effectLst/>
                          <a:latin typeface="Arial" pitchFamily="34" charset="0"/>
                          <a:ea typeface="幼圆" pitchFamily="49" charset="-122"/>
                        </a:rPr>
                        <a:t>1</a:t>
                      </a:r>
                    </a:p>
                  </a:txBody>
                  <a:tcPr marL="121920" marR="121920" marT="45664" marB="45664"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dirty="0" smtClean="0">
                          <a:ln>
                            <a:noFill/>
                          </a:ln>
                          <a:solidFill>
                            <a:srgbClr val="0000FF"/>
                          </a:solidFill>
                          <a:effectLst/>
                          <a:latin typeface="Arial" pitchFamily="34" charset="0"/>
                          <a:ea typeface="幼圆" pitchFamily="49" charset="-122"/>
                        </a:rPr>
                        <a:t>D</a:t>
                      </a:r>
                      <a:r>
                        <a:rPr kumimoji="0" lang="zh-CN" altLang="zh-CN" sz="2000" b="1" i="0" u="none" strike="noStrike" cap="none" normalizeH="0" baseline="0" dirty="0" smtClean="0">
                          <a:ln>
                            <a:noFill/>
                          </a:ln>
                          <a:solidFill>
                            <a:srgbClr val="0000FF"/>
                          </a:solidFill>
                          <a:effectLst/>
                          <a:latin typeface="Arial" pitchFamily="34" charset="0"/>
                          <a:ea typeface="幼圆" pitchFamily="49" charset="-122"/>
                        </a:rPr>
                        <a:t>0</a:t>
                      </a:r>
                    </a:p>
                  </a:txBody>
                  <a:tcPr marL="121920" marR="121920" marT="45664" marB="45664"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sp>
        <p:nvSpPr>
          <p:cNvPr id="47147" name="AutoShape 43"/>
          <p:cNvSpPr>
            <a:spLocks noChangeArrowheads="1"/>
          </p:cNvSpPr>
          <p:nvPr/>
        </p:nvSpPr>
        <p:spPr bwMode="auto">
          <a:xfrm>
            <a:off x="912284" y="2914650"/>
            <a:ext cx="11040533" cy="2027238"/>
          </a:xfrm>
          <a:prstGeom prst="wedgeEllipseCallout">
            <a:avLst>
              <a:gd name="adj1" fmla="val -32690"/>
              <a:gd name="adj2" fmla="val -60648"/>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a:spcBef>
                <a:spcPct val="20000"/>
              </a:spcBef>
              <a:buClr>
                <a:schemeClr val="folHlink"/>
              </a:buClr>
              <a:buSzPct val="60000"/>
              <a:buFont typeface="Wingdings" pitchFamily="2" charset="2"/>
              <a:buNone/>
            </a:pPr>
            <a:r>
              <a:rPr lang="zh-CN" sz="2800" b="1" dirty="0">
                <a:latin typeface="Times New Roman" pitchFamily="18" charset="0"/>
              </a:rPr>
              <a:t>其内容写入中断屏蔽寄存器</a:t>
            </a:r>
            <a:r>
              <a:rPr lang="zh-CN" altLang="zh-CN" sz="2800" b="1" dirty="0">
                <a:latin typeface="Times New Roman" pitchFamily="18" charset="0"/>
              </a:rPr>
              <a:t>IMR</a:t>
            </a:r>
            <a:r>
              <a:rPr lang="zh-CN" sz="2800" b="1" dirty="0">
                <a:latin typeface="Times New Roman" pitchFamily="18" charset="0"/>
              </a:rPr>
              <a:t>，命令中的</a:t>
            </a:r>
            <a:r>
              <a:rPr lang="zh-CN" altLang="zh-CN" sz="2800" b="1" dirty="0">
                <a:latin typeface="Times New Roman" pitchFamily="18" charset="0"/>
              </a:rPr>
              <a:t>Di</a:t>
            </a:r>
            <a:r>
              <a:rPr lang="zh-CN" sz="2800" b="1" dirty="0">
                <a:latin typeface="Times New Roman" pitchFamily="18" charset="0"/>
              </a:rPr>
              <a:t>位对应中断请求线</a:t>
            </a:r>
            <a:r>
              <a:rPr lang="zh-CN" altLang="zh-CN" sz="2800" b="1" dirty="0">
                <a:latin typeface="Times New Roman" pitchFamily="18" charset="0"/>
              </a:rPr>
              <a:t>IRi</a:t>
            </a:r>
            <a:r>
              <a:rPr lang="zh-CN" sz="2800" b="1" dirty="0">
                <a:latin typeface="Times New Roman" pitchFamily="18" charset="0"/>
              </a:rPr>
              <a:t>，</a:t>
            </a:r>
            <a:r>
              <a:rPr lang="zh-CN" sz="2800" b="1" dirty="0">
                <a:solidFill>
                  <a:srgbClr val="FF0000"/>
                </a:solidFill>
                <a:latin typeface="Times New Roman" pitchFamily="18" charset="0"/>
              </a:rPr>
              <a:t>为</a:t>
            </a:r>
            <a:r>
              <a:rPr lang="zh-CN" altLang="zh-CN" sz="2800" b="1" dirty="0">
                <a:solidFill>
                  <a:srgbClr val="FF0000"/>
                </a:solidFill>
                <a:latin typeface="Times New Roman" pitchFamily="18" charset="0"/>
              </a:rPr>
              <a:t>1</a:t>
            </a:r>
            <a:r>
              <a:rPr lang="zh-CN" sz="2800" b="1" dirty="0">
                <a:solidFill>
                  <a:srgbClr val="FF0000"/>
                </a:solidFill>
                <a:latin typeface="Times New Roman" pitchFamily="18" charset="0"/>
              </a:rPr>
              <a:t>禁止</a:t>
            </a:r>
            <a:r>
              <a:rPr lang="zh-CN" altLang="zh-CN" sz="2800" b="1" dirty="0">
                <a:solidFill>
                  <a:srgbClr val="FF0000"/>
                </a:solidFill>
                <a:latin typeface="Times New Roman" pitchFamily="18" charset="0"/>
              </a:rPr>
              <a:t>IRi</a:t>
            </a:r>
            <a:r>
              <a:rPr lang="zh-CN" sz="2800" b="1" dirty="0">
                <a:solidFill>
                  <a:srgbClr val="FF0000"/>
                </a:solidFill>
                <a:latin typeface="Times New Roman" pitchFamily="18" charset="0"/>
              </a:rPr>
              <a:t>线上的中断请求；为</a:t>
            </a:r>
            <a:r>
              <a:rPr lang="zh-CN" altLang="zh-CN" sz="2800" b="1" dirty="0">
                <a:solidFill>
                  <a:srgbClr val="FF0000"/>
                </a:solidFill>
                <a:latin typeface="Times New Roman" pitchFamily="18" charset="0"/>
              </a:rPr>
              <a:t>0</a:t>
            </a:r>
            <a:r>
              <a:rPr lang="zh-CN" sz="2800" b="1" dirty="0">
                <a:solidFill>
                  <a:srgbClr val="FF0000"/>
                </a:solidFill>
                <a:latin typeface="Times New Roman" pitchFamily="18" charset="0"/>
              </a:rPr>
              <a:t>允许</a:t>
            </a:r>
            <a:r>
              <a:rPr lang="zh-CN" altLang="zh-CN" sz="2800" b="1" dirty="0">
                <a:solidFill>
                  <a:srgbClr val="FF0000"/>
                </a:solidFill>
                <a:latin typeface="Times New Roman" pitchFamily="18" charset="0"/>
              </a:rPr>
              <a:t>IRi</a:t>
            </a:r>
            <a:r>
              <a:rPr lang="zh-CN" sz="2800" b="1" dirty="0">
                <a:solidFill>
                  <a:srgbClr val="FF0000"/>
                </a:solidFill>
                <a:latin typeface="Times New Roman" pitchFamily="18" charset="0"/>
              </a:rPr>
              <a:t>中断。</a:t>
            </a:r>
            <a:r>
              <a:rPr lang="zh-CN" sz="2800" b="1" dirty="0">
                <a:latin typeface="Times New Roman" pitchFamily="18" charset="0"/>
              </a:rPr>
              <a:t>各位互相独立。</a:t>
            </a:r>
          </a:p>
        </p:txBody>
      </p:sp>
      <p:grpSp>
        <p:nvGrpSpPr>
          <p:cNvPr id="49186" name="Group 44"/>
          <p:cNvGrpSpPr>
            <a:grpSpLocks/>
          </p:cNvGrpSpPr>
          <p:nvPr/>
        </p:nvGrpSpPr>
        <p:grpSpPr bwMode="auto">
          <a:xfrm>
            <a:off x="334433" y="1557338"/>
            <a:ext cx="1117600" cy="981075"/>
            <a:chOff x="0" y="0"/>
            <a:chExt cx="528" cy="618"/>
          </a:xfrm>
        </p:grpSpPr>
        <p:sp>
          <p:nvSpPr>
            <p:cNvPr id="49191" name="Text Box 45"/>
            <p:cNvSpPr txBox="1">
              <a:spLocks noChangeArrowheads="1"/>
            </p:cNvSpPr>
            <p:nvPr/>
          </p:nvSpPr>
          <p:spPr bwMode="auto">
            <a:xfrm>
              <a:off x="0" y="288"/>
              <a:ext cx="528" cy="33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spcBef>
                  <a:spcPct val="50000"/>
                </a:spcBef>
              </a:pPr>
              <a:r>
                <a:rPr lang="zh-CN" altLang="zh-CN" sz="2800" b="1">
                  <a:solidFill>
                    <a:srgbClr val="FF3300"/>
                  </a:solidFill>
                  <a:latin typeface="Times New Roman" pitchFamily="18" charset="0"/>
                </a:rPr>
                <a:t>1</a:t>
              </a:r>
            </a:p>
          </p:txBody>
        </p:sp>
        <p:sp>
          <p:nvSpPr>
            <p:cNvPr id="49192" name="Text Box 46"/>
            <p:cNvSpPr txBox="1">
              <a:spLocks noChangeArrowheads="1"/>
            </p:cNvSpPr>
            <p:nvPr/>
          </p:nvSpPr>
          <p:spPr bwMode="auto">
            <a:xfrm>
              <a:off x="0" y="0"/>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spcBef>
                  <a:spcPct val="50000"/>
                </a:spcBef>
              </a:pPr>
              <a:r>
                <a:rPr lang="zh-CN" altLang="zh-CN" b="1">
                  <a:latin typeface="Times New Roman" pitchFamily="18" charset="0"/>
                </a:rPr>
                <a:t>A0</a:t>
              </a:r>
            </a:p>
          </p:txBody>
        </p:sp>
      </p:grpSp>
      <p:grpSp>
        <p:nvGrpSpPr>
          <p:cNvPr id="49187" name="Group 47"/>
          <p:cNvGrpSpPr>
            <a:grpSpLocks/>
          </p:cNvGrpSpPr>
          <p:nvPr/>
        </p:nvGrpSpPr>
        <p:grpSpPr bwMode="auto">
          <a:xfrm>
            <a:off x="334433" y="2708275"/>
            <a:ext cx="1524000" cy="914400"/>
            <a:chOff x="0" y="0"/>
            <a:chExt cx="720" cy="576"/>
          </a:xfrm>
        </p:grpSpPr>
        <p:sp>
          <p:nvSpPr>
            <p:cNvPr id="49189" name="Line 48"/>
            <p:cNvSpPr>
              <a:spLocks noChangeShapeType="1"/>
            </p:cNvSpPr>
            <p:nvPr/>
          </p:nvSpPr>
          <p:spPr bwMode="auto">
            <a:xfrm>
              <a:off x="384" y="0"/>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90" name="Text Box 49"/>
            <p:cNvSpPr txBox="1">
              <a:spLocks noChangeArrowheads="1"/>
            </p:cNvSpPr>
            <p:nvPr/>
          </p:nvSpPr>
          <p:spPr bwMode="auto">
            <a:xfrm>
              <a:off x="0" y="288"/>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spcBef>
                  <a:spcPct val="50000"/>
                </a:spcBef>
              </a:pPr>
              <a:r>
                <a:rPr lang="zh-CN" b="1">
                  <a:latin typeface="Times New Roman" pitchFamily="18" charset="0"/>
                </a:rPr>
                <a:t>必需</a:t>
              </a:r>
            </a:p>
          </p:txBody>
        </p:sp>
      </p:grpSp>
      <p:sp>
        <p:nvSpPr>
          <p:cNvPr id="49188" name="Text Box 50"/>
          <p:cNvSpPr txBox="1">
            <a:spLocks noChangeArrowheads="1"/>
          </p:cNvSpPr>
          <p:nvPr/>
        </p:nvSpPr>
        <p:spPr bwMode="auto">
          <a:xfrm>
            <a:off x="719667" y="4940300"/>
            <a:ext cx="11472333" cy="1938992"/>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zh-CN" b="1">
                <a:solidFill>
                  <a:schemeClr val="bg1"/>
                </a:solidFill>
              </a:rPr>
              <a:t>示例：若要使</a:t>
            </a:r>
            <a:r>
              <a:rPr lang="zh-CN" altLang="zh-CN" b="1">
                <a:solidFill>
                  <a:schemeClr val="bg1"/>
                </a:solidFill>
              </a:rPr>
              <a:t>IR2</a:t>
            </a:r>
            <a:r>
              <a:rPr lang="zh-CN" b="1">
                <a:solidFill>
                  <a:schemeClr val="bg1"/>
                </a:solidFill>
              </a:rPr>
              <a:t>、</a:t>
            </a:r>
            <a:r>
              <a:rPr lang="zh-CN" altLang="zh-CN" b="1">
                <a:solidFill>
                  <a:schemeClr val="bg1"/>
                </a:solidFill>
              </a:rPr>
              <a:t>IR3</a:t>
            </a:r>
            <a:r>
              <a:rPr lang="zh-CN" b="1">
                <a:solidFill>
                  <a:schemeClr val="bg1"/>
                </a:solidFill>
              </a:rPr>
              <a:t>线开放，其余中断都被屏蔽，则相应的</a:t>
            </a:r>
            <a:r>
              <a:rPr lang="zh-CN" altLang="zh-CN" b="1">
                <a:solidFill>
                  <a:schemeClr val="bg1"/>
                </a:solidFill>
              </a:rPr>
              <a:t>OCW1</a:t>
            </a:r>
            <a:r>
              <a:rPr lang="zh-CN" b="1">
                <a:solidFill>
                  <a:schemeClr val="bg1"/>
                </a:solidFill>
              </a:rPr>
              <a:t>为</a:t>
            </a:r>
            <a:r>
              <a:rPr lang="zh-CN" altLang="zh-CN" b="1">
                <a:solidFill>
                  <a:schemeClr val="bg1"/>
                </a:solidFill>
              </a:rPr>
              <a:t>1111 0011B</a:t>
            </a:r>
            <a:r>
              <a:rPr lang="zh-CN" b="1">
                <a:solidFill>
                  <a:schemeClr val="bg1"/>
                </a:solidFill>
              </a:rPr>
              <a:t>，即</a:t>
            </a:r>
            <a:r>
              <a:rPr lang="zh-CN" altLang="zh-CN" b="1">
                <a:solidFill>
                  <a:schemeClr val="bg1"/>
                </a:solidFill>
              </a:rPr>
              <a:t>F3H</a:t>
            </a:r>
            <a:r>
              <a:rPr lang="zh-CN" b="1">
                <a:solidFill>
                  <a:schemeClr val="bg1"/>
                </a:solidFill>
              </a:rPr>
              <a:t>，该命令写入：</a:t>
            </a:r>
          </a:p>
          <a:p>
            <a:pPr eaLnBrk="1" hangingPunct="1">
              <a:spcBef>
                <a:spcPct val="50000"/>
              </a:spcBef>
            </a:pPr>
            <a:r>
              <a:rPr lang="zh-CN" altLang="zh-CN" b="1">
                <a:solidFill>
                  <a:schemeClr val="bg1"/>
                </a:solidFill>
              </a:rPr>
              <a:t>   mov  al,f3h</a:t>
            </a:r>
          </a:p>
          <a:p>
            <a:pPr eaLnBrk="1" hangingPunct="1">
              <a:spcBef>
                <a:spcPct val="50000"/>
              </a:spcBef>
            </a:pPr>
            <a:r>
              <a:rPr lang="zh-CN" altLang="zh-CN" b="1">
                <a:solidFill>
                  <a:schemeClr val="bg1"/>
                </a:solidFill>
              </a:rPr>
              <a:t>   out   21h,al</a:t>
            </a:r>
          </a:p>
        </p:txBody>
      </p:sp>
    </p:spTree>
    <p:extLst>
      <p:ext uri="{BB962C8B-B14F-4D97-AF65-F5344CB8AC3E}">
        <p14:creationId xmlns:p14="http://schemas.microsoft.com/office/powerpoint/2010/main" val="2994151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7147"/>
                                        </p:tgtEl>
                                        <p:attrNameLst>
                                          <p:attrName>style.visibility</p:attrName>
                                        </p:attrNameLst>
                                      </p:cBhvr>
                                      <p:to>
                                        <p:strVal val="visible"/>
                                      </p:to>
                                    </p:set>
                                    <p:anim calcmode="lin" valueType="num">
                                      <p:cBhvr additive="base">
                                        <p:cTn id="7" dur="500" fill="hold"/>
                                        <p:tgtEl>
                                          <p:spTgt spid="47147"/>
                                        </p:tgtEl>
                                        <p:attrNameLst>
                                          <p:attrName>ppt_x</p:attrName>
                                        </p:attrNameLst>
                                      </p:cBhvr>
                                      <p:tavLst>
                                        <p:tav tm="0">
                                          <p:val>
                                            <p:strVal val="0-#ppt_w/2"/>
                                          </p:val>
                                        </p:tav>
                                        <p:tav tm="100000">
                                          <p:val>
                                            <p:strVal val="#ppt_x"/>
                                          </p:val>
                                        </p:tav>
                                      </p:tavLst>
                                    </p:anim>
                                    <p:anim calcmode="lin" valueType="num">
                                      <p:cBhvr additive="base">
                                        <p:cTn id="8" dur="500" fill="hold"/>
                                        <p:tgtEl>
                                          <p:spTgt spid="471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47" grpId="0" animBg="1" autoUpdateAnimBg="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zh-CN" dirty="0" smtClean="0">
                <a:effectLst>
                  <a:outerShdw blurRad="38100" dist="38100" dir="2700000" algn="tl">
                    <a:srgbClr val="C0C0C0"/>
                  </a:outerShdw>
                </a:effectLst>
              </a:rPr>
              <a:t>（</a:t>
            </a:r>
            <a:r>
              <a:rPr lang="zh-CN" altLang="zh-CN" dirty="0" smtClean="0">
                <a:effectLst>
                  <a:outerShdw blurRad="38100" dist="38100" dir="2700000" algn="tl">
                    <a:srgbClr val="C0C0C0"/>
                  </a:outerShdw>
                </a:effectLst>
              </a:rPr>
              <a:t>2</a:t>
            </a:r>
            <a:r>
              <a:rPr lang="zh-CN" dirty="0" smtClean="0">
                <a:effectLst>
                  <a:outerShdw blurRad="38100" dist="38100" dir="2700000" algn="tl">
                    <a:srgbClr val="C0C0C0"/>
                  </a:outerShdw>
                </a:effectLst>
              </a:rPr>
              <a:t>）</a:t>
            </a:r>
            <a:r>
              <a:rPr lang="zh-CN" altLang="zh-CN" dirty="0" smtClean="0">
                <a:effectLst>
                  <a:outerShdw blurRad="38100" dist="38100" dir="2700000" algn="tl">
                    <a:srgbClr val="C0C0C0"/>
                  </a:outerShdw>
                </a:effectLst>
              </a:rPr>
              <a:t>OCW2</a:t>
            </a:r>
            <a:r>
              <a:rPr lang="zh-CN" dirty="0" smtClean="0">
                <a:effectLst>
                  <a:outerShdw blurRad="38100" dist="38100" dir="2700000" algn="tl">
                    <a:srgbClr val="C0C0C0"/>
                  </a:outerShdw>
                </a:effectLst>
              </a:rPr>
              <a:t>（中断结束命令）</a:t>
            </a:r>
          </a:p>
        </p:txBody>
      </p:sp>
      <p:sp>
        <p:nvSpPr>
          <p:cNvPr id="50179" name="Text Box 3"/>
          <p:cNvSpPr txBox="1">
            <a:spLocks noChangeArrowheads="1"/>
          </p:cNvSpPr>
          <p:nvPr/>
        </p:nvSpPr>
        <p:spPr bwMode="auto">
          <a:xfrm>
            <a:off x="527051" y="981075"/>
            <a:ext cx="11480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just" eaLnBrk="1" hangingPunct="1">
              <a:spcBef>
                <a:spcPct val="50000"/>
              </a:spcBef>
              <a:buFont typeface="Wingdings" pitchFamily="2" charset="2"/>
              <a:buChar char="u"/>
            </a:pPr>
            <a:r>
              <a:rPr lang="zh-CN" sz="2800" b="1" dirty="0">
                <a:latin typeface="Times New Roman" pitchFamily="18" charset="0"/>
              </a:rPr>
              <a:t>送中断结束命令（复位</a:t>
            </a:r>
            <a:r>
              <a:rPr lang="zh-CN" altLang="zh-CN" sz="2800" b="1" dirty="0">
                <a:latin typeface="Times New Roman" pitchFamily="18" charset="0"/>
              </a:rPr>
              <a:t>ISR</a:t>
            </a:r>
            <a:r>
              <a:rPr lang="zh-CN" sz="2800" b="1" dirty="0">
                <a:latin typeface="Times New Roman" pitchFamily="18" charset="0"/>
              </a:rPr>
              <a:t>中的相应位）或设置循环优先级或二者之和。该命令各位意义如下： </a:t>
            </a:r>
          </a:p>
        </p:txBody>
      </p:sp>
      <p:graphicFrame>
        <p:nvGraphicFramePr>
          <p:cNvPr id="48132" name="Group 4"/>
          <p:cNvGraphicFramePr>
            <a:graphicFrameLocks noGrp="1"/>
          </p:cNvGraphicFramePr>
          <p:nvPr>
            <p:extLst>
              <p:ext uri="{D42A27DB-BD31-4B8C-83A1-F6EECF244321}">
                <p14:modId xmlns:p14="http://schemas.microsoft.com/office/powerpoint/2010/main" val="3043921237"/>
              </p:ext>
            </p:extLst>
          </p:nvPr>
        </p:nvGraphicFramePr>
        <p:xfrm>
          <a:off x="2175933" y="2600325"/>
          <a:ext cx="9584266" cy="457200"/>
        </p:xfrm>
        <a:graphic>
          <a:graphicData uri="http://schemas.openxmlformats.org/drawingml/2006/table">
            <a:tbl>
              <a:tblPr/>
              <a:tblGrid>
                <a:gridCol w="1079500">
                  <a:extLst>
                    <a:ext uri="{9D8B030D-6E8A-4147-A177-3AD203B41FA5}">
                      <a16:colId xmlns="" xmlns:a16="http://schemas.microsoft.com/office/drawing/2014/main" val="20000"/>
                    </a:ext>
                  </a:extLst>
                </a:gridCol>
                <a:gridCol w="1227667">
                  <a:extLst>
                    <a:ext uri="{9D8B030D-6E8A-4147-A177-3AD203B41FA5}">
                      <a16:colId xmlns="" xmlns:a16="http://schemas.microsoft.com/office/drawing/2014/main" val="20001"/>
                    </a:ext>
                  </a:extLst>
                </a:gridCol>
                <a:gridCol w="1286933">
                  <a:extLst>
                    <a:ext uri="{9D8B030D-6E8A-4147-A177-3AD203B41FA5}">
                      <a16:colId xmlns="" xmlns:a16="http://schemas.microsoft.com/office/drawing/2014/main" val="20002"/>
                    </a:ext>
                  </a:extLst>
                </a:gridCol>
                <a:gridCol w="1316567">
                  <a:extLst>
                    <a:ext uri="{9D8B030D-6E8A-4147-A177-3AD203B41FA5}">
                      <a16:colId xmlns="" xmlns:a16="http://schemas.microsoft.com/office/drawing/2014/main" val="20003"/>
                    </a:ext>
                  </a:extLst>
                </a:gridCol>
                <a:gridCol w="1079500">
                  <a:extLst>
                    <a:ext uri="{9D8B030D-6E8A-4147-A177-3AD203B41FA5}">
                      <a16:colId xmlns="" xmlns:a16="http://schemas.microsoft.com/office/drawing/2014/main" val="20004"/>
                    </a:ext>
                  </a:extLst>
                </a:gridCol>
                <a:gridCol w="1198033">
                  <a:extLst>
                    <a:ext uri="{9D8B030D-6E8A-4147-A177-3AD203B41FA5}">
                      <a16:colId xmlns="" xmlns:a16="http://schemas.microsoft.com/office/drawing/2014/main" val="20005"/>
                    </a:ext>
                  </a:extLst>
                </a:gridCol>
                <a:gridCol w="1198033">
                  <a:extLst>
                    <a:ext uri="{9D8B030D-6E8A-4147-A177-3AD203B41FA5}">
                      <a16:colId xmlns="" xmlns:a16="http://schemas.microsoft.com/office/drawing/2014/main" val="20006"/>
                    </a:ext>
                  </a:extLst>
                </a:gridCol>
                <a:gridCol w="1198033">
                  <a:extLst>
                    <a:ext uri="{9D8B030D-6E8A-4147-A177-3AD203B41FA5}">
                      <a16:colId xmlns="" xmlns:a16="http://schemas.microsoft.com/office/drawing/2014/main" val="20007"/>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dirty="0" smtClean="0">
                          <a:ln>
                            <a:noFill/>
                          </a:ln>
                          <a:solidFill>
                            <a:srgbClr val="0000FF"/>
                          </a:solidFill>
                          <a:effectLst/>
                          <a:latin typeface="Arial" charset="0"/>
                          <a:ea typeface="幼圆" pitchFamily="49" charset="-122"/>
                        </a:rPr>
                        <a:t>R</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smtClean="0">
                          <a:ln>
                            <a:noFill/>
                          </a:ln>
                          <a:solidFill>
                            <a:srgbClr val="0000FF"/>
                          </a:solidFill>
                          <a:effectLst/>
                          <a:latin typeface="Arial" charset="0"/>
                          <a:ea typeface="幼圆" pitchFamily="49" charset="-122"/>
                        </a:rPr>
                        <a:t>SL</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smtClean="0">
                          <a:ln>
                            <a:noFill/>
                          </a:ln>
                          <a:solidFill>
                            <a:srgbClr val="0000FF"/>
                          </a:solidFill>
                          <a:effectLst/>
                          <a:latin typeface="Arial" charset="0"/>
                          <a:ea typeface="幼圆" pitchFamily="49" charset="-122"/>
                        </a:rPr>
                        <a:t>EOI</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0" i="0" u="none" strike="noStrike" cap="none" normalizeH="0" baseline="0" smtClean="0">
                          <a:ln>
                            <a:noFill/>
                          </a:ln>
                          <a:solidFill>
                            <a:srgbClr val="0000FF"/>
                          </a:solidFill>
                          <a:effectLst/>
                          <a:latin typeface="Arial" charset="0"/>
                          <a:ea typeface="幼圆" pitchFamily="49" charset="-122"/>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0" i="0" u="none" strike="noStrike" cap="none" normalizeH="0" baseline="0" smtClean="0">
                          <a:ln>
                            <a:noFill/>
                          </a:ln>
                          <a:solidFill>
                            <a:srgbClr val="0000FF"/>
                          </a:solidFill>
                          <a:effectLst/>
                          <a:latin typeface="Arial" charset="0"/>
                          <a:ea typeface="幼圆" pitchFamily="49" charset="-122"/>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smtClean="0">
                          <a:ln>
                            <a:noFill/>
                          </a:ln>
                          <a:solidFill>
                            <a:srgbClr val="0000FF"/>
                          </a:solidFill>
                          <a:effectLst/>
                          <a:latin typeface="Arial" charset="0"/>
                          <a:ea typeface="幼圆" pitchFamily="49" charset="-122"/>
                        </a:rPr>
                        <a:t>L2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smtClean="0">
                          <a:ln>
                            <a:noFill/>
                          </a:ln>
                          <a:solidFill>
                            <a:srgbClr val="0000FF"/>
                          </a:solidFill>
                          <a:effectLst/>
                          <a:latin typeface="Arial" charset="0"/>
                          <a:ea typeface="幼圆" pitchFamily="49" charset="-122"/>
                        </a:rPr>
                        <a:t>L1</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dirty="0" smtClean="0">
                          <a:ln>
                            <a:noFill/>
                          </a:ln>
                          <a:solidFill>
                            <a:srgbClr val="0000FF"/>
                          </a:solidFill>
                          <a:effectLst/>
                          <a:latin typeface="Arial" charset="0"/>
                          <a:ea typeface="幼圆" pitchFamily="49" charset="-122"/>
                        </a:rPr>
                        <a:t>L0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48152" name="Group 24"/>
          <p:cNvGraphicFramePr>
            <a:graphicFrameLocks noGrp="1"/>
          </p:cNvGraphicFramePr>
          <p:nvPr>
            <p:extLst>
              <p:ext uri="{D42A27DB-BD31-4B8C-83A1-F6EECF244321}">
                <p14:modId xmlns:p14="http://schemas.microsoft.com/office/powerpoint/2010/main" val="4227107794"/>
              </p:ext>
            </p:extLst>
          </p:nvPr>
        </p:nvGraphicFramePr>
        <p:xfrm>
          <a:off x="2175933" y="2066925"/>
          <a:ext cx="9584264" cy="533400"/>
        </p:xfrm>
        <a:graphic>
          <a:graphicData uri="http://schemas.openxmlformats.org/drawingml/2006/table">
            <a:tbl>
              <a:tblPr/>
              <a:tblGrid>
                <a:gridCol w="1198033">
                  <a:extLst>
                    <a:ext uri="{9D8B030D-6E8A-4147-A177-3AD203B41FA5}">
                      <a16:colId xmlns="" xmlns:a16="http://schemas.microsoft.com/office/drawing/2014/main" val="20000"/>
                    </a:ext>
                  </a:extLst>
                </a:gridCol>
                <a:gridCol w="1198033">
                  <a:extLst>
                    <a:ext uri="{9D8B030D-6E8A-4147-A177-3AD203B41FA5}">
                      <a16:colId xmlns="" xmlns:a16="http://schemas.microsoft.com/office/drawing/2014/main" val="20001"/>
                    </a:ext>
                  </a:extLst>
                </a:gridCol>
                <a:gridCol w="1198033">
                  <a:extLst>
                    <a:ext uri="{9D8B030D-6E8A-4147-A177-3AD203B41FA5}">
                      <a16:colId xmlns="" xmlns:a16="http://schemas.microsoft.com/office/drawing/2014/main" val="20002"/>
                    </a:ext>
                  </a:extLst>
                </a:gridCol>
                <a:gridCol w="1198033">
                  <a:extLst>
                    <a:ext uri="{9D8B030D-6E8A-4147-A177-3AD203B41FA5}">
                      <a16:colId xmlns="" xmlns:a16="http://schemas.microsoft.com/office/drawing/2014/main" val="20003"/>
                    </a:ext>
                  </a:extLst>
                </a:gridCol>
                <a:gridCol w="1198033">
                  <a:extLst>
                    <a:ext uri="{9D8B030D-6E8A-4147-A177-3AD203B41FA5}">
                      <a16:colId xmlns="" xmlns:a16="http://schemas.microsoft.com/office/drawing/2014/main" val="20004"/>
                    </a:ext>
                  </a:extLst>
                </a:gridCol>
                <a:gridCol w="1198033">
                  <a:extLst>
                    <a:ext uri="{9D8B030D-6E8A-4147-A177-3AD203B41FA5}">
                      <a16:colId xmlns="" xmlns:a16="http://schemas.microsoft.com/office/drawing/2014/main" val="20005"/>
                    </a:ext>
                  </a:extLst>
                </a:gridCol>
                <a:gridCol w="1198033">
                  <a:extLst>
                    <a:ext uri="{9D8B030D-6E8A-4147-A177-3AD203B41FA5}">
                      <a16:colId xmlns="" xmlns:a16="http://schemas.microsoft.com/office/drawing/2014/main" val="20006"/>
                    </a:ext>
                  </a:extLst>
                </a:gridCol>
                <a:gridCol w="1198033">
                  <a:extLst>
                    <a:ext uri="{9D8B030D-6E8A-4147-A177-3AD203B41FA5}">
                      <a16:colId xmlns="" xmlns:a16="http://schemas.microsoft.com/office/drawing/2014/main" val="20007"/>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dirty="0" smtClean="0">
                          <a:ln>
                            <a:noFill/>
                          </a:ln>
                          <a:solidFill>
                            <a:srgbClr val="0000FF"/>
                          </a:solidFill>
                          <a:effectLst/>
                          <a:latin typeface="Arial" pitchFamily="34" charset="0"/>
                          <a:ea typeface="幼圆" pitchFamily="49" charset="-122"/>
                        </a:rPr>
                        <a:t>D7</a:t>
                      </a:r>
                    </a:p>
                  </a:txBody>
                  <a:tcPr marL="121920" marR="121920"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smtClean="0">
                          <a:ln>
                            <a:noFill/>
                          </a:ln>
                          <a:solidFill>
                            <a:srgbClr val="0000FF"/>
                          </a:solidFill>
                          <a:effectLst/>
                          <a:latin typeface="Arial" pitchFamily="34" charset="0"/>
                          <a:ea typeface="幼圆" pitchFamily="49" charset="-122"/>
                        </a:rPr>
                        <a:t>D6</a:t>
                      </a:r>
                    </a:p>
                  </a:txBody>
                  <a:tcPr marL="121920" marR="12192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smtClean="0">
                          <a:ln>
                            <a:noFill/>
                          </a:ln>
                          <a:solidFill>
                            <a:srgbClr val="0000FF"/>
                          </a:solidFill>
                          <a:effectLst/>
                          <a:latin typeface="Arial" pitchFamily="34" charset="0"/>
                          <a:ea typeface="幼圆" pitchFamily="49" charset="-122"/>
                        </a:rPr>
                        <a:t>D5</a:t>
                      </a:r>
                    </a:p>
                  </a:txBody>
                  <a:tcPr marL="121920" marR="12192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smtClean="0">
                          <a:ln>
                            <a:noFill/>
                          </a:ln>
                          <a:solidFill>
                            <a:srgbClr val="0000FF"/>
                          </a:solidFill>
                          <a:effectLst/>
                          <a:latin typeface="Arial" pitchFamily="34" charset="0"/>
                          <a:ea typeface="幼圆" pitchFamily="49" charset="-122"/>
                        </a:rPr>
                        <a:t>D4</a:t>
                      </a:r>
                    </a:p>
                  </a:txBody>
                  <a:tcPr marL="121920" marR="12192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smtClean="0">
                          <a:ln>
                            <a:noFill/>
                          </a:ln>
                          <a:solidFill>
                            <a:srgbClr val="0000FF"/>
                          </a:solidFill>
                          <a:effectLst/>
                          <a:latin typeface="Arial" pitchFamily="34" charset="0"/>
                          <a:ea typeface="幼圆" pitchFamily="49" charset="-122"/>
                        </a:rPr>
                        <a:t>D3</a:t>
                      </a:r>
                    </a:p>
                  </a:txBody>
                  <a:tcPr marL="121920" marR="12192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smtClean="0">
                          <a:ln>
                            <a:noFill/>
                          </a:ln>
                          <a:solidFill>
                            <a:srgbClr val="0000FF"/>
                          </a:solidFill>
                          <a:effectLst/>
                          <a:latin typeface="Arial" pitchFamily="34" charset="0"/>
                          <a:ea typeface="幼圆" pitchFamily="49" charset="-122"/>
                        </a:rPr>
                        <a:t>D2</a:t>
                      </a:r>
                    </a:p>
                  </a:txBody>
                  <a:tcPr marL="121920" marR="12192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smtClean="0">
                          <a:ln>
                            <a:noFill/>
                          </a:ln>
                          <a:solidFill>
                            <a:srgbClr val="0000FF"/>
                          </a:solidFill>
                          <a:effectLst/>
                          <a:latin typeface="Arial" pitchFamily="34" charset="0"/>
                          <a:ea typeface="幼圆" pitchFamily="49" charset="-122"/>
                        </a:rPr>
                        <a:t>D1</a:t>
                      </a:r>
                    </a:p>
                  </a:txBody>
                  <a:tcPr marL="121920" marR="12192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dirty="0" smtClean="0">
                          <a:ln>
                            <a:noFill/>
                          </a:ln>
                          <a:solidFill>
                            <a:srgbClr val="0000FF"/>
                          </a:solidFill>
                          <a:effectLst/>
                          <a:latin typeface="Arial" pitchFamily="34" charset="0"/>
                          <a:ea typeface="幼圆" pitchFamily="49" charset="-122"/>
                        </a:rPr>
                        <a:t>D0</a:t>
                      </a:r>
                    </a:p>
                  </a:txBody>
                  <a:tcPr marL="121920" marR="121920" horzOverflow="overflow">
                    <a:lnL>
                      <a:noFill/>
                    </a:lnL>
                    <a:lnR cap="flat">
                      <a:noFill/>
                    </a:lnR>
                    <a:lnT cap="flat">
                      <a:noFill/>
                    </a:lnT>
                    <a:lnB cap="flat">
                      <a:noFill/>
                    </a:lnB>
                    <a:lnTlToBr>
                      <a:noFill/>
                    </a:lnTlToBr>
                    <a:lnBlToTr>
                      <a:noFill/>
                    </a:lnBlToTr>
                    <a:noFill/>
                  </a:tcPr>
                </a:tc>
                <a:extLst>
                  <a:ext uri="{0D108BD9-81ED-4DB2-BD59-A6C34878D82A}">
                    <a16:rowId xmlns="" xmlns:a16="http://schemas.microsoft.com/office/drawing/2014/main" val="10000"/>
                  </a:ext>
                </a:extLst>
              </a:tr>
            </a:tbl>
          </a:graphicData>
        </a:graphic>
      </p:graphicFrame>
      <p:grpSp>
        <p:nvGrpSpPr>
          <p:cNvPr id="2" name="Group 51"/>
          <p:cNvGrpSpPr>
            <a:grpSpLocks/>
          </p:cNvGrpSpPr>
          <p:nvPr/>
        </p:nvGrpSpPr>
        <p:grpSpPr bwMode="auto">
          <a:xfrm>
            <a:off x="448733" y="2054226"/>
            <a:ext cx="1117600" cy="981075"/>
            <a:chOff x="0" y="0"/>
            <a:chExt cx="528" cy="618"/>
          </a:xfrm>
        </p:grpSpPr>
        <p:sp>
          <p:nvSpPr>
            <p:cNvPr id="50229" name="Text Box 52"/>
            <p:cNvSpPr txBox="1">
              <a:spLocks noChangeArrowheads="1"/>
            </p:cNvSpPr>
            <p:nvPr/>
          </p:nvSpPr>
          <p:spPr bwMode="auto">
            <a:xfrm>
              <a:off x="0" y="288"/>
              <a:ext cx="528" cy="33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spcBef>
                  <a:spcPct val="50000"/>
                </a:spcBef>
              </a:pPr>
              <a:r>
                <a:rPr lang="zh-CN" altLang="zh-CN" sz="2800" b="1">
                  <a:solidFill>
                    <a:srgbClr val="FF3300"/>
                  </a:solidFill>
                  <a:latin typeface="Times New Roman" pitchFamily="18" charset="0"/>
                </a:rPr>
                <a:t>0</a:t>
              </a:r>
            </a:p>
          </p:txBody>
        </p:sp>
        <p:sp>
          <p:nvSpPr>
            <p:cNvPr id="50230" name="Text Box 53"/>
            <p:cNvSpPr txBox="1">
              <a:spLocks noChangeArrowheads="1"/>
            </p:cNvSpPr>
            <p:nvPr/>
          </p:nvSpPr>
          <p:spPr bwMode="auto">
            <a:xfrm>
              <a:off x="0" y="0"/>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spcBef>
                  <a:spcPct val="50000"/>
                </a:spcBef>
              </a:pPr>
              <a:r>
                <a:rPr lang="zh-CN" altLang="zh-CN" b="1">
                  <a:latin typeface="Times New Roman" pitchFamily="18" charset="0"/>
                </a:rPr>
                <a:t>A0</a:t>
              </a:r>
            </a:p>
          </p:txBody>
        </p:sp>
      </p:grpSp>
      <p:grpSp>
        <p:nvGrpSpPr>
          <p:cNvPr id="3" name="Group 54"/>
          <p:cNvGrpSpPr>
            <a:grpSpLocks/>
          </p:cNvGrpSpPr>
          <p:nvPr/>
        </p:nvGrpSpPr>
        <p:grpSpPr bwMode="auto">
          <a:xfrm>
            <a:off x="143933" y="3074988"/>
            <a:ext cx="11328400" cy="3167062"/>
            <a:chOff x="0" y="0"/>
            <a:chExt cx="4992" cy="1692"/>
          </a:xfrm>
        </p:grpSpPr>
        <p:grpSp>
          <p:nvGrpSpPr>
            <p:cNvPr id="50211" name="Group 55"/>
            <p:cNvGrpSpPr>
              <a:grpSpLocks/>
            </p:cNvGrpSpPr>
            <p:nvPr/>
          </p:nvGrpSpPr>
          <p:grpSpPr bwMode="auto">
            <a:xfrm>
              <a:off x="3744" y="60"/>
              <a:ext cx="1248" cy="947"/>
              <a:chOff x="0" y="0"/>
              <a:chExt cx="1248" cy="947"/>
            </a:xfrm>
          </p:grpSpPr>
          <p:sp>
            <p:nvSpPr>
              <p:cNvPr id="50227" name="AutoShape 56"/>
              <p:cNvSpPr>
                <a:spLocks/>
              </p:cNvSpPr>
              <p:nvPr/>
            </p:nvSpPr>
            <p:spPr bwMode="auto">
              <a:xfrm rot="-5400000">
                <a:off x="552" y="-552"/>
                <a:ext cx="144" cy="1248"/>
              </a:xfrm>
              <a:prstGeom prst="leftBrace">
                <a:avLst>
                  <a:gd name="adj1" fmla="val 72222"/>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0228" name="Text Box 57"/>
              <p:cNvSpPr txBox="1">
                <a:spLocks noChangeArrowheads="1"/>
              </p:cNvSpPr>
              <p:nvPr/>
            </p:nvSpPr>
            <p:spPr bwMode="auto">
              <a:xfrm>
                <a:off x="48" y="240"/>
                <a:ext cx="1152" cy="7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zh-CN" sz="2000" b="1">
                    <a:latin typeface="Times New Roman" pitchFamily="18" charset="0"/>
                  </a:rPr>
                  <a:t>指定被复位的</a:t>
                </a:r>
                <a:r>
                  <a:rPr lang="zh-CN" altLang="zh-CN" sz="2000" b="1">
                    <a:latin typeface="Times New Roman" pitchFamily="18" charset="0"/>
                  </a:rPr>
                  <a:t>ISR</a:t>
                </a:r>
                <a:r>
                  <a:rPr lang="zh-CN" sz="2000" b="1">
                    <a:latin typeface="Times New Roman" pitchFamily="18" charset="0"/>
                  </a:rPr>
                  <a:t>中的相应位或特殊优先权轮转中的最低优先权</a:t>
                </a:r>
              </a:p>
            </p:txBody>
          </p:sp>
        </p:grpSp>
        <p:grpSp>
          <p:nvGrpSpPr>
            <p:cNvPr id="50212" name="Group 58"/>
            <p:cNvGrpSpPr>
              <a:grpSpLocks/>
            </p:cNvGrpSpPr>
            <p:nvPr/>
          </p:nvGrpSpPr>
          <p:grpSpPr bwMode="auto">
            <a:xfrm>
              <a:off x="0" y="12"/>
              <a:ext cx="720" cy="500"/>
              <a:chOff x="0" y="0"/>
              <a:chExt cx="720" cy="500"/>
            </a:xfrm>
          </p:grpSpPr>
          <p:sp>
            <p:nvSpPr>
              <p:cNvPr id="50225" name="Line 59"/>
              <p:cNvSpPr>
                <a:spLocks noChangeShapeType="1"/>
              </p:cNvSpPr>
              <p:nvPr/>
            </p:nvSpPr>
            <p:spPr bwMode="auto">
              <a:xfrm>
                <a:off x="384" y="0"/>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26" name="Text Box 60"/>
              <p:cNvSpPr txBox="1">
                <a:spLocks noChangeArrowheads="1"/>
              </p:cNvSpPr>
              <p:nvPr/>
            </p:nvSpPr>
            <p:spPr bwMode="auto">
              <a:xfrm>
                <a:off x="0" y="288"/>
                <a:ext cx="72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spcBef>
                    <a:spcPct val="50000"/>
                  </a:spcBef>
                </a:pPr>
                <a:r>
                  <a:rPr lang="zh-CN" sz="2000" b="1">
                    <a:solidFill>
                      <a:srgbClr val="FF0000"/>
                    </a:solidFill>
                    <a:latin typeface="Times New Roman" pitchFamily="18" charset="0"/>
                  </a:rPr>
                  <a:t>必需</a:t>
                </a:r>
              </a:p>
            </p:txBody>
          </p:sp>
        </p:grpSp>
        <p:grpSp>
          <p:nvGrpSpPr>
            <p:cNvPr id="50213" name="Group 61"/>
            <p:cNvGrpSpPr>
              <a:grpSpLocks/>
            </p:cNvGrpSpPr>
            <p:nvPr/>
          </p:nvGrpSpPr>
          <p:grpSpPr bwMode="auto">
            <a:xfrm>
              <a:off x="999" y="12"/>
              <a:ext cx="420" cy="1680"/>
              <a:chOff x="142" y="0"/>
              <a:chExt cx="420" cy="1680"/>
            </a:xfrm>
          </p:grpSpPr>
          <p:sp>
            <p:nvSpPr>
              <p:cNvPr id="50223" name="Line 62"/>
              <p:cNvSpPr>
                <a:spLocks noChangeShapeType="1"/>
              </p:cNvSpPr>
              <p:nvPr/>
            </p:nvSpPr>
            <p:spPr bwMode="auto">
              <a:xfrm>
                <a:off x="274" y="0"/>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24" name="Text Box 63">
                <a:hlinkClick r:id="rId4" action="ppaction://hlinksldjump"/>
              </p:cNvPr>
              <p:cNvSpPr txBox="1">
                <a:spLocks noChangeArrowheads="1"/>
              </p:cNvSpPr>
              <p:nvPr/>
            </p:nvSpPr>
            <p:spPr bwMode="auto">
              <a:xfrm>
                <a:off x="142" y="288"/>
                <a:ext cx="420" cy="13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zh-CN" altLang="zh-CN" sz="2000" b="1" dirty="0">
                    <a:latin typeface="Times New Roman" pitchFamily="18" charset="0"/>
                  </a:rPr>
                  <a:t>1</a:t>
                </a:r>
                <a:r>
                  <a:rPr lang="zh-CN" sz="2000" b="1" dirty="0">
                    <a:latin typeface="Times New Roman" pitchFamily="18" charset="0"/>
                  </a:rPr>
                  <a:t>：</a:t>
                </a:r>
                <a:r>
                  <a:rPr lang="zh-CN" sz="2000" b="1" dirty="0">
                    <a:latin typeface="Times New Roman" pitchFamily="18" charset="0"/>
                    <a:hlinkClick r:id="rId5" action="ppaction://hlinksldjump"/>
                  </a:rPr>
                  <a:t>优先权循环</a:t>
                </a:r>
                <a:endParaRPr lang="zh-CN" sz="2000" b="1" dirty="0">
                  <a:latin typeface="Times New Roman" pitchFamily="18" charset="0"/>
                </a:endParaRPr>
              </a:p>
              <a:p>
                <a:pPr eaLnBrk="1" hangingPunct="1">
                  <a:spcBef>
                    <a:spcPct val="50000"/>
                  </a:spcBef>
                </a:pPr>
                <a:r>
                  <a:rPr lang="zh-CN" altLang="zh-CN" sz="2000" b="1" dirty="0">
                    <a:latin typeface="Times New Roman" pitchFamily="18" charset="0"/>
                  </a:rPr>
                  <a:t>0</a:t>
                </a:r>
                <a:r>
                  <a:rPr lang="zh-CN" sz="2000" b="1" dirty="0">
                    <a:latin typeface="Times New Roman" pitchFamily="18" charset="0"/>
                  </a:rPr>
                  <a:t>：不循环</a:t>
                </a:r>
              </a:p>
            </p:txBody>
          </p:sp>
        </p:grpSp>
        <p:grpSp>
          <p:nvGrpSpPr>
            <p:cNvPr id="50214" name="Group 64"/>
            <p:cNvGrpSpPr>
              <a:grpSpLocks/>
            </p:cNvGrpSpPr>
            <p:nvPr/>
          </p:nvGrpSpPr>
          <p:grpSpPr bwMode="auto">
            <a:xfrm>
              <a:off x="2592" y="60"/>
              <a:ext cx="1008" cy="457"/>
              <a:chOff x="0" y="0"/>
              <a:chExt cx="1008" cy="457"/>
            </a:xfrm>
          </p:grpSpPr>
          <p:sp>
            <p:nvSpPr>
              <p:cNvPr id="50221" name="AutoShape 65"/>
              <p:cNvSpPr>
                <a:spLocks/>
              </p:cNvSpPr>
              <p:nvPr/>
            </p:nvSpPr>
            <p:spPr bwMode="auto">
              <a:xfrm rot="-5400000">
                <a:off x="408" y="-312"/>
                <a:ext cx="192" cy="816"/>
              </a:xfrm>
              <a:prstGeom prst="leftBrace">
                <a:avLst>
                  <a:gd name="adj1" fmla="val 35417"/>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0222" name="Text Box 66"/>
              <p:cNvSpPr txBox="1">
                <a:spLocks noChangeArrowheads="1"/>
              </p:cNvSpPr>
              <p:nvPr/>
            </p:nvSpPr>
            <p:spPr bwMode="auto">
              <a:xfrm>
                <a:off x="0" y="240"/>
                <a:ext cx="1008" cy="21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spcBef>
                    <a:spcPct val="50000"/>
                  </a:spcBef>
                </a:pPr>
                <a:r>
                  <a:rPr lang="zh-CN" sz="2000" b="1" dirty="0">
                    <a:solidFill>
                      <a:srgbClr val="FF0000"/>
                    </a:solidFill>
                    <a:latin typeface="Times New Roman" pitchFamily="18" charset="0"/>
                  </a:rPr>
                  <a:t>特征位</a:t>
                </a:r>
              </a:p>
            </p:txBody>
          </p:sp>
        </p:grpSp>
        <p:grpSp>
          <p:nvGrpSpPr>
            <p:cNvPr id="50215" name="Group 67"/>
            <p:cNvGrpSpPr>
              <a:grpSpLocks/>
            </p:cNvGrpSpPr>
            <p:nvPr/>
          </p:nvGrpSpPr>
          <p:grpSpPr bwMode="auto">
            <a:xfrm>
              <a:off x="1575" y="0"/>
              <a:ext cx="420" cy="1692"/>
              <a:chOff x="141" y="0"/>
              <a:chExt cx="420" cy="1680"/>
            </a:xfrm>
          </p:grpSpPr>
          <p:sp>
            <p:nvSpPr>
              <p:cNvPr id="50219" name="Line 68"/>
              <p:cNvSpPr>
                <a:spLocks noChangeShapeType="1"/>
              </p:cNvSpPr>
              <p:nvPr/>
            </p:nvSpPr>
            <p:spPr bwMode="auto">
              <a:xfrm>
                <a:off x="273" y="0"/>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20" name="Text Box 69"/>
              <p:cNvSpPr txBox="1">
                <a:spLocks noChangeArrowheads="1"/>
              </p:cNvSpPr>
              <p:nvPr/>
            </p:nvSpPr>
            <p:spPr bwMode="auto">
              <a:xfrm>
                <a:off x="141" y="288"/>
                <a:ext cx="420" cy="13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zh-CN" altLang="zh-CN" sz="2000" b="1">
                    <a:latin typeface="Times New Roman" pitchFamily="18" charset="0"/>
                  </a:rPr>
                  <a:t>1</a:t>
                </a:r>
                <a:r>
                  <a:rPr lang="zh-CN" sz="2000" b="1">
                    <a:latin typeface="Times New Roman" pitchFamily="18" charset="0"/>
                  </a:rPr>
                  <a:t>：低</a:t>
                </a:r>
                <a:r>
                  <a:rPr lang="zh-CN" altLang="zh-CN" sz="2000" b="1">
                    <a:latin typeface="Times New Roman" pitchFamily="18" charset="0"/>
                  </a:rPr>
                  <a:t>3</a:t>
                </a:r>
                <a:r>
                  <a:rPr lang="zh-CN" sz="2000" b="1">
                    <a:latin typeface="Times New Roman" pitchFamily="18" charset="0"/>
                  </a:rPr>
                  <a:t>位有意义</a:t>
                </a:r>
              </a:p>
              <a:p>
                <a:pPr eaLnBrk="1" hangingPunct="1">
                  <a:spcBef>
                    <a:spcPct val="50000"/>
                  </a:spcBef>
                </a:pPr>
                <a:r>
                  <a:rPr lang="zh-CN" altLang="zh-CN" sz="2000" b="1">
                    <a:latin typeface="Times New Roman" pitchFamily="18" charset="0"/>
                  </a:rPr>
                  <a:t>0</a:t>
                </a:r>
                <a:r>
                  <a:rPr lang="zh-CN" sz="2000" b="1">
                    <a:latin typeface="Times New Roman" pitchFamily="18" charset="0"/>
                  </a:rPr>
                  <a:t>：低</a:t>
                </a:r>
                <a:r>
                  <a:rPr lang="zh-CN" altLang="zh-CN" sz="2000" b="1">
                    <a:latin typeface="Times New Roman" pitchFamily="18" charset="0"/>
                  </a:rPr>
                  <a:t>3</a:t>
                </a:r>
                <a:r>
                  <a:rPr lang="zh-CN" sz="2000" b="1">
                    <a:latin typeface="Times New Roman" pitchFamily="18" charset="0"/>
                  </a:rPr>
                  <a:t>位没有意义</a:t>
                </a:r>
              </a:p>
            </p:txBody>
          </p:sp>
        </p:grpSp>
        <p:grpSp>
          <p:nvGrpSpPr>
            <p:cNvPr id="50216" name="Group 70"/>
            <p:cNvGrpSpPr>
              <a:grpSpLocks/>
            </p:cNvGrpSpPr>
            <p:nvPr/>
          </p:nvGrpSpPr>
          <p:grpSpPr bwMode="auto">
            <a:xfrm>
              <a:off x="2151" y="12"/>
              <a:ext cx="420" cy="1680"/>
              <a:chOff x="142" y="0"/>
              <a:chExt cx="420" cy="1680"/>
            </a:xfrm>
          </p:grpSpPr>
          <p:sp>
            <p:nvSpPr>
              <p:cNvPr id="50217" name="Line 71"/>
              <p:cNvSpPr>
                <a:spLocks noChangeShapeType="1"/>
              </p:cNvSpPr>
              <p:nvPr/>
            </p:nvSpPr>
            <p:spPr bwMode="auto">
              <a:xfrm>
                <a:off x="274" y="0"/>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18" name="Text Box 72"/>
              <p:cNvSpPr txBox="1">
                <a:spLocks noChangeArrowheads="1"/>
              </p:cNvSpPr>
              <p:nvPr/>
            </p:nvSpPr>
            <p:spPr bwMode="auto">
              <a:xfrm>
                <a:off x="142" y="288"/>
                <a:ext cx="420" cy="13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zh-CN" altLang="zh-CN" sz="2000" b="1">
                    <a:latin typeface="Times New Roman" pitchFamily="18" charset="0"/>
                  </a:rPr>
                  <a:t>1</a:t>
                </a:r>
                <a:r>
                  <a:rPr lang="zh-CN" sz="2000" b="1">
                    <a:latin typeface="Times New Roman" pitchFamily="18" charset="0"/>
                  </a:rPr>
                  <a:t>：送中断结束</a:t>
                </a:r>
                <a:r>
                  <a:rPr lang="zh-CN" altLang="zh-CN" sz="2000" b="1">
                    <a:latin typeface="Times New Roman" pitchFamily="18" charset="0"/>
                  </a:rPr>
                  <a:t>EOI</a:t>
                </a:r>
              </a:p>
              <a:p>
                <a:pPr eaLnBrk="1" hangingPunct="1">
                  <a:spcBef>
                    <a:spcPct val="50000"/>
                  </a:spcBef>
                </a:pPr>
                <a:r>
                  <a:rPr lang="zh-CN" altLang="zh-CN" sz="2000" b="1">
                    <a:latin typeface="Times New Roman" pitchFamily="18" charset="0"/>
                  </a:rPr>
                  <a:t>0</a:t>
                </a:r>
                <a:r>
                  <a:rPr lang="zh-CN" sz="2000" b="1">
                    <a:latin typeface="Times New Roman" pitchFamily="18" charset="0"/>
                  </a:rPr>
                  <a:t>：非</a:t>
                </a:r>
                <a:r>
                  <a:rPr lang="zh-CN" altLang="zh-CN" sz="2000" b="1">
                    <a:latin typeface="Times New Roman" pitchFamily="18" charset="0"/>
                  </a:rPr>
                  <a:t>EOI</a:t>
                </a:r>
              </a:p>
            </p:txBody>
          </p:sp>
        </p:grpSp>
      </p:grpSp>
    </p:spTree>
    <p:extLst>
      <p:ext uri="{BB962C8B-B14F-4D97-AF65-F5344CB8AC3E}">
        <p14:creationId xmlns:p14="http://schemas.microsoft.com/office/powerpoint/2010/main" val="3726272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48152"/>
                                        </p:tgtEl>
                                        <p:attrNameLst>
                                          <p:attrName>style.visibility</p:attrName>
                                        </p:attrNameLst>
                                      </p:cBhvr>
                                      <p:to>
                                        <p:strVal val="visible"/>
                                      </p:to>
                                    </p:set>
                                    <p:animEffect transition="in" filter="slide(fromBottom)">
                                      <p:cBhvr>
                                        <p:cTn id="7" dur="500"/>
                                        <p:tgtEl>
                                          <p:spTgt spid="48152"/>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48132"/>
                                        </p:tgtEl>
                                        <p:attrNameLst>
                                          <p:attrName>style.visibility</p:attrName>
                                        </p:attrNameLst>
                                      </p:cBhvr>
                                      <p:to>
                                        <p:strVal val="visible"/>
                                      </p:to>
                                    </p:set>
                                    <p:animEffect transition="in" filter="slide(fromBottom)">
                                      <p:cBhvr>
                                        <p:cTn id="11" dur="500"/>
                                        <p:tgtEl>
                                          <p:spTgt spid="48132"/>
                                        </p:tgtEl>
                                      </p:cBhvr>
                                    </p:animEffect>
                                  </p:childTnLst>
                                  <p:subTnLst>
                                    <p:audio>
                                      <p:cMediaNode>
                                        <p:cTn display="0" masterRel="sameClick">
                                          <p:stCondLst>
                                            <p:cond evt="begin" delay="0">
                                              <p:tn val="9"/>
                                            </p:cond>
                                          </p:stCondLst>
                                          <p:endCondLst>
                                            <p:cond evt="onStopAudio" delay="0">
                                              <p:tgtEl>
                                                <p:sldTgt/>
                                              </p:tgtEl>
                                            </p:cond>
                                          </p:endCondLst>
                                        </p:cTn>
                                        <p:tgtEl>
                                          <p:sndTgt r:embed="rId2" name="camera.wav"/>
                                        </p:tgtEl>
                                      </p:cMediaNode>
                                    </p:audio>
                                  </p:subTnLst>
                                </p:cTn>
                              </p:par>
                            </p:childTnLst>
                          </p:cTn>
                        </p:par>
                        <p:par>
                          <p:cTn id="12" fill="hold" nodeType="afterGroup">
                            <p:stCondLst>
                              <p:cond delay="1000"/>
                            </p:stCondLst>
                            <p:childTnLst>
                              <p:par>
                                <p:cTn id="13" presetID="12" presetClass="entr" presetSubtype="4"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slide(fromBottom)">
                                      <p:cBhvr>
                                        <p:cTn id="15" dur="500"/>
                                        <p:tgtEl>
                                          <p:spTgt spid="2"/>
                                        </p:tgtEl>
                                      </p:cBhvr>
                                    </p:animEffect>
                                  </p:childTnLst>
                                </p:cTn>
                              </p:par>
                            </p:childTnLst>
                          </p:cTn>
                        </p:par>
                        <p:par>
                          <p:cTn id="16" fill="hold" nodeType="afterGroup">
                            <p:stCondLst>
                              <p:cond delay="1500"/>
                            </p:stCondLst>
                            <p:childTnLst>
                              <p:par>
                                <p:cTn id="17" presetID="23" presetClass="entr" presetSubtype="16"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7"/>
                                            </p:cond>
                                          </p:stCondLst>
                                          <p:endCondLst>
                                            <p:cond evt="onStopAudio" delay="0">
                                              <p:tgtEl>
                                                <p:sldTgt/>
                                              </p:tgtEl>
                                            </p:cond>
                                          </p:endCondLst>
                                        </p:cTn>
                                        <p:tgtEl>
                                          <p:sndTgt r:embed="rId3"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sz="3200" smtClean="0"/>
              <a:t>优先权循环方式</a:t>
            </a:r>
          </a:p>
        </p:txBody>
      </p:sp>
      <p:sp>
        <p:nvSpPr>
          <p:cNvPr id="49155" name="Rectangle 3"/>
          <p:cNvSpPr>
            <a:spLocks noGrp="1" noChangeArrowheads="1"/>
          </p:cNvSpPr>
          <p:nvPr>
            <p:ph type="body" idx="1"/>
          </p:nvPr>
        </p:nvSpPr>
        <p:spPr>
          <a:xfrm>
            <a:off x="624417" y="908051"/>
            <a:ext cx="10752667" cy="5472113"/>
          </a:xfrm>
          <a:noFill/>
        </p:spPr>
        <p:txBody>
          <a:bodyPr/>
          <a:lstStyle/>
          <a:p>
            <a:pPr eaLnBrk="1" hangingPunct="1"/>
            <a:r>
              <a:rPr lang="zh-CN" sz="2800" smtClean="0"/>
              <a:t>优先权自动循环方式</a:t>
            </a:r>
          </a:p>
          <a:p>
            <a:pPr lvl="1" eaLnBrk="1" hangingPunct="1"/>
            <a:r>
              <a:rPr lang="zh-CN" sz="2400" smtClean="0"/>
              <a:t>在此方式下，优先级队列是在变化的。初始化时优先级顺序为</a:t>
            </a:r>
            <a:r>
              <a:rPr lang="zh-CN" altLang="zh-CN" sz="2400" smtClean="0"/>
              <a:t>IR0</a:t>
            </a:r>
            <a:r>
              <a:rPr lang="zh-CN" sz="2400" smtClean="0"/>
              <a:t>、</a:t>
            </a:r>
            <a:r>
              <a:rPr lang="zh-CN" altLang="zh-CN" sz="2400" smtClean="0"/>
              <a:t>IR1</a:t>
            </a:r>
            <a:r>
              <a:rPr lang="zh-CN" sz="2400" smtClean="0"/>
              <a:t>、</a:t>
            </a:r>
            <a:r>
              <a:rPr lang="zh-CN" altLang="zh-CN" sz="2400" smtClean="0"/>
              <a:t>IR2</a:t>
            </a:r>
            <a:r>
              <a:rPr lang="zh-CN" sz="2400" smtClean="0"/>
              <a:t>、</a:t>
            </a:r>
            <a:r>
              <a:rPr lang="zh-CN" altLang="zh-CN" sz="2400" smtClean="0"/>
              <a:t>…IR7</a:t>
            </a:r>
            <a:r>
              <a:rPr lang="zh-CN" sz="2400" smtClean="0"/>
              <a:t>，</a:t>
            </a:r>
            <a:r>
              <a:rPr lang="zh-CN" altLang="zh-CN" sz="2400" smtClean="0"/>
              <a:t>IR0</a:t>
            </a:r>
            <a:r>
              <a:rPr lang="zh-CN" sz="2400" smtClean="0"/>
              <a:t>的中断优先权最高。</a:t>
            </a:r>
          </a:p>
          <a:p>
            <a:pPr lvl="1" eaLnBrk="1" hangingPunct="1"/>
            <a:r>
              <a:rPr lang="zh-CN" sz="2400" smtClean="0"/>
              <a:t>当一个中断被响应之后，它的优先级自动降为最低，而原来比它低一级的中断则升至最高级。例：当</a:t>
            </a:r>
            <a:r>
              <a:rPr lang="zh-CN" altLang="zh-CN" sz="2400" smtClean="0"/>
              <a:t>IR4</a:t>
            </a:r>
            <a:r>
              <a:rPr lang="zh-CN" sz="2400" smtClean="0"/>
              <a:t>中断被响应后，则中断优先级顺序为：</a:t>
            </a:r>
            <a:r>
              <a:rPr lang="zh-CN" altLang="zh-CN" sz="2400" smtClean="0"/>
              <a:t>IR5</a:t>
            </a:r>
            <a:r>
              <a:rPr lang="zh-CN" sz="2400" smtClean="0"/>
              <a:t>、</a:t>
            </a:r>
            <a:r>
              <a:rPr lang="zh-CN" altLang="zh-CN" sz="2400" smtClean="0"/>
              <a:t>IR6</a:t>
            </a:r>
            <a:r>
              <a:rPr lang="zh-CN" sz="2400" smtClean="0"/>
              <a:t>、</a:t>
            </a:r>
            <a:r>
              <a:rPr lang="zh-CN" altLang="zh-CN" sz="2400" smtClean="0"/>
              <a:t>IR7</a:t>
            </a:r>
            <a:r>
              <a:rPr lang="zh-CN" sz="2400" smtClean="0"/>
              <a:t>、</a:t>
            </a:r>
            <a:r>
              <a:rPr lang="zh-CN" altLang="zh-CN" sz="2400" smtClean="0"/>
              <a:t>IR0</a:t>
            </a:r>
            <a:r>
              <a:rPr lang="zh-CN" sz="2400" smtClean="0"/>
              <a:t>、</a:t>
            </a:r>
            <a:r>
              <a:rPr lang="zh-CN" altLang="zh-CN" sz="2400" smtClean="0"/>
              <a:t>IR1</a:t>
            </a:r>
            <a:r>
              <a:rPr lang="zh-CN" sz="2400" smtClean="0"/>
              <a:t>、</a:t>
            </a:r>
            <a:r>
              <a:rPr lang="zh-CN" altLang="zh-CN" sz="2400" smtClean="0"/>
              <a:t>IR2</a:t>
            </a:r>
            <a:r>
              <a:rPr lang="zh-CN" sz="2400" smtClean="0"/>
              <a:t>、</a:t>
            </a:r>
            <a:r>
              <a:rPr lang="zh-CN" altLang="zh-CN" sz="2400" smtClean="0"/>
              <a:t>IR3</a:t>
            </a:r>
            <a:r>
              <a:rPr lang="zh-CN" sz="2400" smtClean="0"/>
              <a:t>、</a:t>
            </a:r>
            <a:r>
              <a:rPr lang="zh-CN" altLang="zh-CN" sz="2400" smtClean="0"/>
              <a:t>IR4</a:t>
            </a:r>
          </a:p>
          <a:p>
            <a:pPr eaLnBrk="1" hangingPunct="1"/>
            <a:r>
              <a:rPr lang="zh-CN" sz="2800" smtClean="0"/>
              <a:t>优先权特殊循环方式</a:t>
            </a:r>
          </a:p>
          <a:p>
            <a:pPr lvl="1" eaLnBrk="1" hangingPunct="1"/>
            <a:r>
              <a:rPr lang="zh-CN" sz="2400" smtClean="0"/>
              <a:t>与优先权自动循环方式相比，只有一点不同：在优先权特殊循环方式中，初始化时的最低优先级是由编程确定的。 </a:t>
            </a:r>
          </a:p>
        </p:txBody>
      </p:sp>
      <p:sp>
        <p:nvSpPr>
          <p:cNvPr id="51204" name="AutoShape 4">
            <a:hlinkClick r:id="" action="ppaction://hlinkshowjump?jump=lastslideviewed" highlightClick="1"/>
          </p:cNvPr>
          <p:cNvSpPr>
            <a:spLocks noChangeArrowheads="1"/>
          </p:cNvSpPr>
          <p:nvPr/>
        </p:nvSpPr>
        <p:spPr bwMode="auto">
          <a:xfrm>
            <a:off x="10320867" y="6165851"/>
            <a:ext cx="1054100" cy="576263"/>
          </a:xfrm>
          <a:prstGeom prst="actionButtonBackPrevious">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Tree>
    <p:extLst>
      <p:ext uri="{BB962C8B-B14F-4D97-AF65-F5344CB8AC3E}">
        <p14:creationId xmlns:p14="http://schemas.microsoft.com/office/powerpoint/2010/main" val="379290072"/>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9155"/>
                                        </p:tgtEl>
                                        <p:attrNameLst>
                                          <p:attrName>style.visibility</p:attrName>
                                        </p:attrNameLst>
                                      </p:cBhvr>
                                      <p:to>
                                        <p:strVal val="visible"/>
                                      </p:to>
                                    </p:set>
                                    <p:animEffect transition="in" filter="blinds(horizontal)">
                                      <p:cBhvr>
                                        <p:cTn id="7" dur="500"/>
                                        <p:tgtEl>
                                          <p:spTgt spid="49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78" name="Group 2"/>
          <p:cNvGraphicFramePr>
            <a:graphicFrameLocks noGrp="1"/>
          </p:cNvGraphicFramePr>
          <p:nvPr>
            <p:extLst>
              <p:ext uri="{D42A27DB-BD31-4B8C-83A1-F6EECF244321}">
                <p14:modId xmlns:p14="http://schemas.microsoft.com/office/powerpoint/2010/main" val="4040369868"/>
              </p:ext>
            </p:extLst>
          </p:nvPr>
        </p:nvGraphicFramePr>
        <p:xfrm>
          <a:off x="782240" y="1200621"/>
          <a:ext cx="11074400" cy="4931470"/>
        </p:xfrm>
        <a:graphic>
          <a:graphicData uri="http://schemas.openxmlformats.org/drawingml/2006/table">
            <a:tbl>
              <a:tblPr/>
              <a:tblGrid>
                <a:gridCol w="939800">
                  <a:extLst>
                    <a:ext uri="{9D8B030D-6E8A-4147-A177-3AD203B41FA5}">
                      <a16:colId xmlns="" xmlns:a16="http://schemas.microsoft.com/office/drawing/2014/main" val="20000"/>
                    </a:ext>
                  </a:extLst>
                </a:gridCol>
                <a:gridCol w="1149351">
                  <a:extLst>
                    <a:ext uri="{9D8B030D-6E8A-4147-A177-3AD203B41FA5}">
                      <a16:colId xmlns="" xmlns:a16="http://schemas.microsoft.com/office/drawing/2014/main" val="20001"/>
                    </a:ext>
                  </a:extLst>
                </a:gridCol>
                <a:gridCol w="1045633">
                  <a:extLst>
                    <a:ext uri="{9D8B030D-6E8A-4147-A177-3AD203B41FA5}">
                      <a16:colId xmlns="" xmlns:a16="http://schemas.microsoft.com/office/drawing/2014/main" val="20002"/>
                    </a:ext>
                  </a:extLst>
                </a:gridCol>
                <a:gridCol w="1030816">
                  <a:extLst>
                    <a:ext uri="{9D8B030D-6E8A-4147-A177-3AD203B41FA5}">
                      <a16:colId xmlns="" xmlns:a16="http://schemas.microsoft.com/office/drawing/2014/main" val="20003"/>
                    </a:ext>
                  </a:extLst>
                </a:gridCol>
                <a:gridCol w="848784">
                  <a:extLst>
                    <a:ext uri="{9D8B030D-6E8A-4147-A177-3AD203B41FA5}">
                      <a16:colId xmlns="" xmlns:a16="http://schemas.microsoft.com/office/drawing/2014/main" val="20004"/>
                    </a:ext>
                  </a:extLst>
                </a:gridCol>
                <a:gridCol w="855133">
                  <a:extLst>
                    <a:ext uri="{9D8B030D-6E8A-4147-A177-3AD203B41FA5}">
                      <a16:colId xmlns="" xmlns:a16="http://schemas.microsoft.com/office/drawing/2014/main" val="20005"/>
                    </a:ext>
                  </a:extLst>
                </a:gridCol>
                <a:gridCol w="5204883">
                  <a:extLst>
                    <a:ext uri="{9D8B030D-6E8A-4147-A177-3AD203B41FA5}">
                      <a16:colId xmlns="" xmlns:a16="http://schemas.microsoft.com/office/drawing/2014/main" val="20006"/>
                    </a:ext>
                  </a:extLst>
                </a:gridCol>
              </a:tblGrid>
              <a:tr h="57219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dirty="0" smtClean="0">
                          <a:ln>
                            <a:noFill/>
                          </a:ln>
                          <a:solidFill>
                            <a:schemeClr val="bg1"/>
                          </a:solidFill>
                          <a:effectLst/>
                          <a:latin typeface="Arial" charset="0"/>
                          <a:ea typeface="幼圆" pitchFamily="49" charset="-122"/>
                        </a:rPr>
                        <a:t>R</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dirty="0" smtClean="0">
                          <a:ln>
                            <a:noFill/>
                          </a:ln>
                          <a:solidFill>
                            <a:schemeClr val="bg1"/>
                          </a:solidFill>
                          <a:effectLst/>
                          <a:latin typeface="Arial" charset="0"/>
                          <a:ea typeface="幼圆" pitchFamily="49" charset="-122"/>
                        </a:rPr>
                        <a:t>SL</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dirty="0" smtClean="0">
                          <a:ln>
                            <a:noFill/>
                          </a:ln>
                          <a:solidFill>
                            <a:schemeClr val="bg1"/>
                          </a:solidFill>
                          <a:effectLst/>
                          <a:latin typeface="Arial" charset="0"/>
                          <a:ea typeface="幼圆" pitchFamily="49" charset="-122"/>
                        </a:rPr>
                        <a:t>EOI</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dirty="0" smtClean="0">
                          <a:ln>
                            <a:noFill/>
                          </a:ln>
                          <a:solidFill>
                            <a:schemeClr val="bg1"/>
                          </a:solidFill>
                          <a:effectLst/>
                          <a:latin typeface="Arial" charset="0"/>
                          <a:ea typeface="幼圆" pitchFamily="49" charset="-122"/>
                        </a:rPr>
                        <a:t>L2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dirty="0" smtClean="0">
                          <a:ln>
                            <a:noFill/>
                          </a:ln>
                          <a:solidFill>
                            <a:schemeClr val="bg1"/>
                          </a:solidFill>
                          <a:effectLst/>
                          <a:latin typeface="Arial" charset="0"/>
                          <a:ea typeface="幼圆" pitchFamily="49" charset="-122"/>
                        </a:rPr>
                        <a:t>L1</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dirty="0" smtClean="0">
                          <a:ln>
                            <a:noFill/>
                          </a:ln>
                          <a:solidFill>
                            <a:schemeClr val="bg1"/>
                          </a:solidFill>
                          <a:effectLst/>
                          <a:latin typeface="Arial" charset="0"/>
                          <a:ea typeface="幼圆" pitchFamily="49" charset="-122"/>
                        </a:rPr>
                        <a:t>L0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sz="2800" b="1" i="0" u="none" strike="noStrike" cap="none" normalizeH="0" baseline="0" dirty="0" smtClean="0">
                          <a:ln>
                            <a:noFill/>
                          </a:ln>
                          <a:solidFill>
                            <a:schemeClr val="bg1"/>
                          </a:solidFill>
                          <a:effectLst/>
                          <a:latin typeface="Arial" charset="0"/>
                          <a:ea typeface="幼圆" pitchFamily="49" charset="-122"/>
                        </a:rPr>
                        <a:t>功能 </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CC"/>
                    </a:solidFill>
                  </a:tcPr>
                </a:tc>
                <a:extLst>
                  <a:ext uri="{0D108BD9-81ED-4DB2-BD59-A6C34878D82A}">
                    <a16:rowId xmlns="" xmlns:a16="http://schemas.microsoft.com/office/drawing/2014/main" val="10000"/>
                  </a:ext>
                </a:extLst>
              </a:tr>
              <a:tr h="565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dirty="0" smtClean="0">
                          <a:ln>
                            <a:noFill/>
                          </a:ln>
                          <a:solidFill>
                            <a:schemeClr val="tx1"/>
                          </a:solidFill>
                          <a:effectLst/>
                          <a:latin typeface="Arial" charset="0"/>
                          <a:ea typeface="幼圆" pitchFamily="49" charset="-122"/>
                        </a:rPr>
                        <a:t>0</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dirty="0" smtClean="0">
                          <a:ln>
                            <a:noFill/>
                          </a:ln>
                          <a:solidFill>
                            <a:schemeClr val="tx1"/>
                          </a:solidFill>
                          <a:effectLst/>
                          <a:latin typeface="Arial" charset="0"/>
                          <a:ea typeface="幼圆" pitchFamily="49" charset="-122"/>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dirty="0" smtClean="0">
                          <a:ln>
                            <a:noFill/>
                          </a:ln>
                          <a:solidFill>
                            <a:schemeClr val="tx1"/>
                          </a:solidFill>
                          <a:effectLst/>
                          <a:latin typeface="Arial" charset="0"/>
                          <a:ea typeface="幼圆" pitchFamily="49" charset="-122"/>
                        </a:rPr>
                        <a:t>1</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smtClean="0">
                          <a:ln>
                            <a:noFill/>
                          </a:ln>
                          <a:solidFill>
                            <a:schemeClr val="tx1"/>
                          </a:solidFill>
                          <a:effectLst/>
                          <a:latin typeface="Arial" charset="0"/>
                          <a:ea typeface="幼圆" pitchFamily="49" charset="-122"/>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smtClean="0">
                          <a:ln>
                            <a:noFill/>
                          </a:ln>
                          <a:solidFill>
                            <a:schemeClr val="tx1"/>
                          </a:solidFill>
                          <a:effectLst/>
                          <a:latin typeface="Arial" charset="0"/>
                          <a:ea typeface="幼圆" pitchFamily="49" charset="-122"/>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smtClean="0">
                          <a:ln>
                            <a:noFill/>
                          </a:ln>
                          <a:solidFill>
                            <a:schemeClr val="tx1"/>
                          </a:solidFill>
                          <a:effectLst/>
                          <a:latin typeface="Arial" charset="0"/>
                          <a:ea typeface="幼圆" pitchFamily="49" charset="-122"/>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sz="2000" b="1" i="0" u="none" strike="noStrike" cap="none" normalizeH="0" baseline="0" dirty="0" smtClean="0">
                          <a:ln>
                            <a:noFill/>
                          </a:ln>
                          <a:solidFill>
                            <a:schemeClr val="tx1"/>
                          </a:solidFill>
                          <a:effectLst/>
                          <a:latin typeface="Arial" charset="0"/>
                          <a:ea typeface="幼圆" pitchFamily="49" charset="-122"/>
                        </a:rPr>
                        <a:t>不指定中断结束 </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smtClean="0">
                          <a:ln>
                            <a:noFill/>
                          </a:ln>
                          <a:solidFill>
                            <a:schemeClr val="tx1"/>
                          </a:solidFill>
                          <a:effectLst/>
                          <a:latin typeface="Arial" charset="0"/>
                          <a:ea typeface="幼圆" pitchFamily="49" charset="-122"/>
                        </a:rPr>
                        <a:t>0</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dirty="0" smtClean="0">
                          <a:ln>
                            <a:noFill/>
                          </a:ln>
                          <a:solidFill>
                            <a:schemeClr val="tx1"/>
                          </a:solidFill>
                          <a:effectLst/>
                          <a:latin typeface="Arial" charset="0"/>
                          <a:ea typeface="幼圆" pitchFamily="49" charset="-122"/>
                        </a:rPr>
                        <a:t>1</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dirty="0" smtClean="0">
                          <a:ln>
                            <a:noFill/>
                          </a:ln>
                          <a:solidFill>
                            <a:schemeClr val="tx1"/>
                          </a:solidFill>
                          <a:effectLst/>
                          <a:latin typeface="Arial" charset="0"/>
                          <a:ea typeface="幼圆" pitchFamily="49" charset="-122"/>
                        </a:rPr>
                        <a:t>1</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dirty="0" smtClean="0">
                          <a:ln>
                            <a:noFill/>
                          </a:ln>
                          <a:solidFill>
                            <a:schemeClr val="tx1"/>
                          </a:solidFill>
                          <a:effectLst/>
                          <a:latin typeface="Arial" charset="0"/>
                          <a:ea typeface="幼圆" pitchFamily="49" charset="-122"/>
                        </a:rPr>
                        <a:t>L2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smtClean="0">
                          <a:ln>
                            <a:noFill/>
                          </a:ln>
                          <a:solidFill>
                            <a:schemeClr val="tx1"/>
                          </a:solidFill>
                          <a:effectLst/>
                          <a:latin typeface="Arial" charset="0"/>
                          <a:ea typeface="幼圆" pitchFamily="49" charset="-122"/>
                        </a:rPr>
                        <a:t>L1</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smtClean="0">
                          <a:ln>
                            <a:noFill/>
                          </a:ln>
                          <a:solidFill>
                            <a:schemeClr val="tx1"/>
                          </a:solidFill>
                          <a:effectLst/>
                          <a:latin typeface="Arial" charset="0"/>
                          <a:ea typeface="幼圆" pitchFamily="49" charset="-122"/>
                        </a:rPr>
                        <a:t>L0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sz="2000" b="1" i="0" u="none" strike="noStrike" cap="none" normalizeH="0" baseline="0" smtClean="0">
                          <a:ln>
                            <a:noFill/>
                          </a:ln>
                          <a:solidFill>
                            <a:schemeClr val="tx1"/>
                          </a:solidFill>
                          <a:effectLst/>
                          <a:latin typeface="Arial" charset="0"/>
                          <a:ea typeface="幼圆" pitchFamily="49" charset="-122"/>
                        </a:rPr>
                        <a:t>指定中断结束 </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701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smtClean="0">
                          <a:ln>
                            <a:noFill/>
                          </a:ln>
                          <a:solidFill>
                            <a:schemeClr val="tx1"/>
                          </a:solidFill>
                          <a:effectLst/>
                          <a:latin typeface="Arial" charset="0"/>
                          <a:ea typeface="幼圆" pitchFamily="49" charset="-122"/>
                        </a:rPr>
                        <a:t>1</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smtClean="0">
                          <a:ln>
                            <a:noFill/>
                          </a:ln>
                          <a:solidFill>
                            <a:schemeClr val="tx1"/>
                          </a:solidFill>
                          <a:effectLst/>
                          <a:latin typeface="Arial" charset="0"/>
                          <a:ea typeface="幼圆" pitchFamily="49" charset="-122"/>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smtClean="0">
                          <a:ln>
                            <a:noFill/>
                          </a:ln>
                          <a:solidFill>
                            <a:schemeClr val="tx1"/>
                          </a:solidFill>
                          <a:effectLst/>
                          <a:latin typeface="Arial" charset="0"/>
                          <a:ea typeface="幼圆" pitchFamily="49" charset="-122"/>
                        </a:rPr>
                        <a:t>1</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smtClean="0">
                          <a:ln>
                            <a:noFill/>
                          </a:ln>
                          <a:solidFill>
                            <a:schemeClr val="tx1"/>
                          </a:solidFill>
                          <a:effectLst/>
                          <a:latin typeface="Arial" charset="0"/>
                          <a:ea typeface="幼圆" pitchFamily="49" charset="-122"/>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dirty="0" smtClean="0">
                          <a:ln>
                            <a:noFill/>
                          </a:ln>
                          <a:solidFill>
                            <a:schemeClr val="tx1"/>
                          </a:solidFill>
                          <a:effectLst/>
                          <a:latin typeface="Arial" charset="0"/>
                          <a:ea typeface="幼圆" pitchFamily="49" charset="-122"/>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dirty="0" smtClean="0">
                          <a:ln>
                            <a:noFill/>
                          </a:ln>
                          <a:solidFill>
                            <a:schemeClr val="tx1"/>
                          </a:solidFill>
                          <a:effectLst/>
                          <a:latin typeface="Arial" charset="0"/>
                          <a:ea typeface="幼圆" pitchFamily="49" charset="-122"/>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sz="2000" b="1" i="0" u="none" strike="noStrike" cap="none" normalizeH="0" baseline="0" dirty="0" smtClean="0">
                          <a:ln>
                            <a:noFill/>
                          </a:ln>
                          <a:solidFill>
                            <a:schemeClr val="tx1"/>
                          </a:solidFill>
                          <a:effectLst/>
                          <a:latin typeface="Arial" charset="0"/>
                          <a:ea typeface="幼圆" pitchFamily="49" charset="-122"/>
                        </a:rPr>
                        <a:t>在不指定中断结束方式中优先权循环 </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701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smtClean="0">
                          <a:ln>
                            <a:noFill/>
                          </a:ln>
                          <a:solidFill>
                            <a:schemeClr val="tx1"/>
                          </a:solidFill>
                          <a:effectLst/>
                          <a:latin typeface="Arial" charset="0"/>
                          <a:ea typeface="幼圆" pitchFamily="49" charset="-122"/>
                        </a:rPr>
                        <a:t>1</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smtClean="0">
                          <a:ln>
                            <a:noFill/>
                          </a:ln>
                          <a:solidFill>
                            <a:schemeClr val="tx1"/>
                          </a:solidFill>
                          <a:effectLst/>
                          <a:latin typeface="Arial" charset="0"/>
                          <a:ea typeface="幼圆" pitchFamily="49" charset="-122"/>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smtClean="0">
                          <a:ln>
                            <a:noFill/>
                          </a:ln>
                          <a:solidFill>
                            <a:schemeClr val="tx1"/>
                          </a:solidFill>
                          <a:effectLst/>
                          <a:latin typeface="Arial" charset="0"/>
                          <a:ea typeface="幼圆" pitchFamily="49" charset="-122"/>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smtClean="0">
                          <a:ln>
                            <a:noFill/>
                          </a:ln>
                          <a:solidFill>
                            <a:schemeClr val="tx1"/>
                          </a:solidFill>
                          <a:effectLst/>
                          <a:latin typeface="Arial" charset="0"/>
                          <a:ea typeface="幼圆" pitchFamily="49" charset="-122"/>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smtClean="0">
                          <a:ln>
                            <a:noFill/>
                          </a:ln>
                          <a:solidFill>
                            <a:schemeClr val="tx1"/>
                          </a:solidFill>
                          <a:effectLst/>
                          <a:latin typeface="Arial" charset="0"/>
                          <a:ea typeface="幼圆" pitchFamily="49" charset="-122"/>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smtClean="0">
                          <a:ln>
                            <a:noFill/>
                          </a:ln>
                          <a:solidFill>
                            <a:schemeClr val="tx1"/>
                          </a:solidFill>
                          <a:effectLst/>
                          <a:latin typeface="Arial" charset="0"/>
                          <a:ea typeface="幼圆" pitchFamily="49" charset="-122"/>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sz="2000" b="1" i="0" u="none" strike="noStrike" cap="none" normalizeH="0" baseline="0" dirty="0" smtClean="0">
                          <a:ln>
                            <a:noFill/>
                          </a:ln>
                          <a:solidFill>
                            <a:schemeClr val="tx1"/>
                          </a:solidFill>
                          <a:effectLst/>
                          <a:latin typeface="Arial" charset="0"/>
                          <a:ea typeface="幼圆" pitchFamily="49" charset="-122"/>
                        </a:rPr>
                        <a:t>在自动</a:t>
                      </a:r>
                      <a:r>
                        <a:rPr kumimoji="0" lang="zh-CN" altLang="zh-CN" sz="2000" b="1" i="0" u="none" strike="noStrike" cap="none" normalizeH="0" baseline="0" dirty="0" smtClean="0">
                          <a:ln>
                            <a:noFill/>
                          </a:ln>
                          <a:solidFill>
                            <a:schemeClr val="tx1"/>
                          </a:solidFill>
                          <a:effectLst/>
                          <a:latin typeface="Arial" charset="0"/>
                          <a:ea typeface="幼圆" pitchFamily="49" charset="-122"/>
                        </a:rPr>
                        <a:t>EOI</a:t>
                      </a:r>
                      <a:r>
                        <a:rPr kumimoji="0" lang="zh-CN" sz="2000" b="1" i="0" u="none" strike="noStrike" cap="none" normalizeH="0" baseline="0" dirty="0" smtClean="0">
                          <a:ln>
                            <a:noFill/>
                          </a:ln>
                          <a:solidFill>
                            <a:schemeClr val="tx1"/>
                          </a:solidFill>
                          <a:effectLst/>
                          <a:latin typeface="Arial" charset="0"/>
                          <a:ea typeface="幼圆" pitchFamily="49" charset="-122"/>
                        </a:rPr>
                        <a:t>方式中优先权循环置位命令 </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701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smtClean="0">
                          <a:ln>
                            <a:noFill/>
                          </a:ln>
                          <a:solidFill>
                            <a:schemeClr val="tx1"/>
                          </a:solidFill>
                          <a:effectLst/>
                          <a:latin typeface="Arial" charset="0"/>
                          <a:ea typeface="幼圆" pitchFamily="49" charset="-122"/>
                        </a:rPr>
                        <a:t>0</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smtClean="0">
                          <a:ln>
                            <a:noFill/>
                          </a:ln>
                          <a:solidFill>
                            <a:schemeClr val="tx1"/>
                          </a:solidFill>
                          <a:effectLst/>
                          <a:latin typeface="Arial" charset="0"/>
                          <a:ea typeface="幼圆" pitchFamily="49" charset="-122"/>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smtClean="0">
                          <a:ln>
                            <a:noFill/>
                          </a:ln>
                          <a:solidFill>
                            <a:schemeClr val="tx1"/>
                          </a:solidFill>
                          <a:effectLst/>
                          <a:latin typeface="Arial" charset="0"/>
                          <a:ea typeface="幼圆" pitchFamily="49" charset="-122"/>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smtClean="0">
                          <a:ln>
                            <a:noFill/>
                          </a:ln>
                          <a:solidFill>
                            <a:schemeClr val="tx1"/>
                          </a:solidFill>
                          <a:effectLst/>
                          <a:latin typeface="Arial" charset="0"/>
                          <a:ea typeface="幼圆" pitchFamily="49" charset="-122"/>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smtClean="0">
                          <a:ln>
                            <a:noFill/>
                          </a:ln>
                          <a:solidFill>
                            <a:schemeClr val="tx1"/>
                          </a:solidFill>
                          <a:effectLst/>
                          <a:latin typeface="Arial" charset="0"/>
                          <a:ea typeface="幼圆" pitchFamily="49" charset="-122"/>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smtClean="0">
                          <a:ln>
                            <a:noFill/>
                          </a:ln>
                          <a:solidFill>
                            <a:schemeClr val="tx1"/>
                          </a:solidFill>
                          <a:effectLst/>
                          <a:latin typeface="Arial" charset="0"/>
                          <a:ea typeface="幼圆" pitchFamily="49" charset="-122"/>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sz="2000" b="1" i="0" u="none" strike="noStrike" cap="none" normalizeH="0" baseline="0" dirty="0" smtClean="0">
                          <a:ln>
                            <a:noFill/>
                          </a:ln>
                          <a:solidFill>
                            <a:schemeClr val="tx1"/>
                          </a:solidFill>
                          <a:effectLst/>
                          <a:latin typeface="Arial" charset="0"/>
                          <a:ea typeface="幼圆" pitchFamily="49" charset="-122"/>
                        </a:rPr>
                        <a:t>在自动</a:t>
                      </a:r>
                      <a:r>
                        <a:rPr kumimoji="0" lang="zh-CN" altLang="zh-CN" sz="2000" b="1" i="0" u="none" strike="noStrike" cap="none" normalizeH="0" baseline="0" dirty="0" smtClean="0">
                          <a:ln>
                            <a:noFill/>
                          </a:ln>
                          <a:solidFill>
                            <a:schemeClr val="tx1"/>
                          </a:solidFill>
                          <a:effectLst/>
                          <a:latin typeface="Arial" charset="0"/>
                          <a:ea typeface="幼圆" pitchFamily="49" charset="-122"/>
                        </a:rPr>
                        <a:t>EOI</a:t>
                      </a:r>
                      <a:r>
                        <a:rPr kumimoji="0" lang="zh-CN" sz="2000" b="1" i="0" u="none" strike="noStrike" cap="none" normalizeH="0" baseline="0" dirty="0" smtClean="0">
                          <a:ln>
                            <a:noFill/>
                          </a:ln>
                          <a:solidFill>
                            <a:schemeClr val="tx1"/>
                          </a:solidFill>
                          <a:effectLst/>
                          <a:latin typeface="Arial" charset="0"/>
                          <a:ea typeface="幼圆" pitchFamily="49" charset="-122"/>
                        </a:rPr>
                        <a:t>方式中优先权循环复位命令 </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577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smtClean="0">
                          <a:ln>
                            <a:noFill/>
                          </a:ln>
                          <a:solidFill>
                            <a:schemeClr val="tx1"/>
                          </a:solidFill>
                          <a:effectLst/>
                          <a:latin typeface="Arial" charset="0"/>
                          <a:ea typeface="幼圆" pitchFamily="49" charset="-122"/>
                        </a:rPr>
                        <a:t>1</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smtClean="0">
                          <a:ln>
                            <a:noFill/>
                          </a:ln>
                          <a:solidFill>
                            <a:schemeClr val="tx1"/>
                          </a:solidFill>
                          <a:effectLst/>
                          <a:latin typeface="Arial" charset="0"/>
                          <a:ea typeface="幼圆" pitchFamily="49" charset="-122"/>
                        </a:rPr>
                        <a:t>1</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smtClean="0">
                          <a:ln>
                            <a:noFill/>
                          </a:ln>
                          <a:solidFill>
                            <a:schemeClr val="tx1"/>
                          </a:solidFill>
                          <a:effectLst/>
                          <a:latin typeface="Arial" charset="0"/>
                          <a:ea typeface="幼圆" pitchFamily="49" charset="-122"/>
                        </a:rPr>
                        <a:t>1</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smtClean="0">
                          <a:ln>
                            <a:noFill/>
                          </a:ln>
                          <a:solidFill>
                            <a:schemeClr val="tx1"/>
                          </a:solidFill>
                          <a:effectLst/>
                          <a:latin typeface="Arial" charset="0"/>
                          <a:ea typeface="幼圆" pitchFamily="49" charset="-122"/>
                        </a:rPr>
                        <a:t>L2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smtClean="0">
                          <a:ln>
                            <a:noFill/>
                          </a:ln>
                          <a:solidFill>
                            <a:schemeClr val="tx1"/>
                          </a:solidFill>
                          <a:effectLst/>
                          <a:latin typeface="Arial" charset="0"/>
                          <a:ea typeface="幼圆" pitchFamily="49" charset="-122"/>
                        </a:rPr>
                        <a:t>L1</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smtClean="0">
                          <a:ln>
                            <a:noFill/>
                          </a:ln>
                          <a:solidFill>
                            <a:schemeClr val="tx1"/>
                          </a:solidFill>
                          <a:effectLst/>
                          <a:latin typeface="Arial" charset="0"/>
                          <a:ea typeface="幼圆" pitchFamily="49" charset="-122"/>
                        </a:rPr>
                        <a:t>L0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sz="2000" b="1" i="0" u="none" strike="noStrike" cap="none" normalizeH="0" baseline="0" dirty="0" smtClean="0">
                          <a:ln>
                            <a:noFill/>
                          </a:ln>
                          <a:solidFill>
                            <a:schemeClr val="tx1"/>
                          </a:solidFill>
                          <a:effectLst/>
                          <a:latin typeface="Arial" charset="0"/>
                          <a:ea typeface="幼圆" pitchFamily="49" charset="-122"/>
                        </a:rPr>
                        <a:t>在指定</a:t>
                      </a:r>
                      <a:r>
                        <a:rPr kumimoji="0" lang="zh-CN" altLang="zh-CN" sz="2000" b="1" i="0" u="none" strike="noStrike" cap="none" normalizeH="0" baseline="0" dirty="0" smtClean="0">
                          <a:ln>
                            <a:noFill/>
                          </a:ln>
                          <a:solidFill>
                            <a:schemeClr val="tx1"/>
                          </a:solidFill>
                          <a:effectLst/>
                          <a:latin typeface="Arial" charset="0"/>
                          <a:ea typeface="幼圆" pitchFamily="49" charset="-122"/>
                        </a:rPr>
                        <a:t>EOI</a:t>
                      </a:r>
                      <a:r>
                        <a:rPr kumimoji="0" lang="zh-CN" sz="2000" b="1" i="0" u="none" strike="noStrike" cap="none" normalizeH="0" baseline="0" dirty="0" smtClean="0">
                          <a:ln>
                            <a:noFill/>
                          </a:ln>
                          <a:solidFill>
                            <a:schemeClr val="tx1"/>
                          </a:solidFill>
                          <a:effectLst/>
                          <a:latin typeface="Arial" charset="0"/>
                          <a:ea typeface="幼圆" pitchFamily="49" charset="-122"/>
                        </a:rPr>
                        <a:t>方式中循环命令 </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r h="577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smtClean="0">
                          <a:ln>
                            <a:noFill/>
                          </a:ln>
                          <a:solidFill>
                            <a:schemeClr val="tx1"/>
                          </a:solidFill>
                          <a:effectLst/>
                          <a:latin typeface="Arial" charset="0"/>
                          <a:ea typeface="幼圆" pitchFamily="49" charset="-122"/>
                        </a:rPr>
                        <a:t>1</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smtClean="0">
                          <a:ln>
                            <a:noFill/>
                          </a:ln>
                          <a:solidFill>
                            <a:schemeClr val="tx1"/>
                          </a:solidFill>
                          <a:effectLst/>
                          <a:latin typeface="Arial" charset="0"/>
                          <a:ea typeface="幼圆" pitchFamily="49" charset="-122"/>
                        </a:rPr>
                        <a:t>1</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smtClean="0">
                          <a:ln>
                            <a:noFill/>
                          </a:ln>
                          <a:solidFill>
                            <a:schemeClr val="tx1"/>
                          </a:solidFill>
                          <a:effectLst/>
                          <a:latin typeface="Arial" charset="0"/>
                          <a:ea typeface="幼圆" pitchFamily="49" charset="-122"/>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smtClean="0">
                          <a:ln>
                            <a:noFill/>
                          </a:ln>
                          <a:solidFill>
                            <a:schemeClr val="tx1"/>
                          </a:solidFill>
                          <a:effectLst/>
                          <a:latin typeface="Arial" charset="0"/>
                          <a:ea typeface="幼圆" pitchFamily="49" charset="-122"/>
                        </a:rPr>
                        <a:t>L2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smtClean="0">
                          <a:ln>
                            <a:noFill/>
                          </a:ln>
                          <a:solidFill>
                            <a:schemeClr val="tx1"/>
                          </a:solidFill>
                          <a:effectLst/>
                          <a:latin typeface="Arial" charset="0"/>
                          <a:ea typeface="幼圆" pitchFamily="49" charset="-122"/>
                        </a:rPr>
                        <a:t>L1</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smtClean="0">
                          <a:ln>
                            <a:noFill/>
                          </a:ln>
                          <a:solidFill>
                            <a:schemeClr val="tx1"/>
                          </a:solidFill>
                          <a:effectLst/>
                          <a:latin typeface="Arial" charset="0"/>
                          <a:ea typeface="幼圆" pitchFamily="49" charset="-122"/>
                        </a:rPr>
                        <a:t>L0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sz="2000" b="1" i="0" u="none" strike="noStrike" cap="none" normalizeH="0" baseline="0" dirty="0" smtClean="0">
                          <a:ln>
                            <a:noFill/>
                          </a:ln>
                          <a:solidFill>
                            <a:schemeClr val="tx1"/>
                          </a:solidFill>
                          <a:effectLst/>
                          <a:latin typeface="Arial" charset="0"/>
                          <a:ea typeface="幼圆" pitchFamily="49" charset="-122"/>
                        </a:rPr>
                        <a:t>直接置优先权循环命令 </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7"/>
                  </a:ext>
                </a:extLst>
              </a:tr>
            </a:tbl>
          </a:graphicData>
        </a:graphic>
      </p:graphicFrame>
      <p:sp>
        <p:nvSpPr>
          <p:cNvPr id="2" name="标题 1"/>
          <p:cNvSpPr>
            <a:spLocks noGrp="1"/>
          </p:cNvSpPr>
          <p:nvPr>
            <p:ph type="title"/>
          </p:nvPr>
        </p:nvSpPr>
        <p:spPr/>
        <p:txBody>
          <a:bodyPr/>
          <a:lstStyle/>
          <a:p>
            <a:r>
              <a:rPr lang="en-US" altLang="zh-CN" dirty="0"/>
              <a:t>OCW2</a:t>
            </a:r>
            <a:r>
              <a:rPr lang="zh-CN" altLang="en-US" dirty="0"/>
              <a:t>的功能</a:t>
            </a:r>
            <a:r>
              <a:rPr lang="zh-CN" altLang="en-US" dirty="0" smtClean="0"/>
              <a:t>：</a:t>
            </a:r>
            <a:endParaRPr lang="zh-CN" altLang="en-US" dirty="0"/>
          </a:p>
        </p:txBody>
      </p:sp>
    </p:spTree>
    <p:extLst>
      <p:ext uri="{BB962C8B-B14F-4D97-AF65-F5344CB8AC3E}">
        <p14:creationId xmlns:p14="http://schemas.microsoft.com/office/powerpoint/2010/main" val="2162385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960536" y="1052736"/>
            <a:ext cx="107520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just" eaLnBrk="1" hangingPunct="1">
              <a:spcBef>
                <a:spcPct val="50000"/>
              </a:spcBef>
            </a:pPr>
            <a:r>
              <a:rPr lang="zh-CN" sz="2800" b="1" dirty="0">
                <a:solidFill>
                  <a:srgbClr val="FF0000"/>
                </a:solidFill>
                <a:latin typeface="Times New Roman" pitchFamily="18" charset="0"/>
              </a:rPr>
              <a:t>用于设定特殊屏蔽方式及读取</a:t>
            </a:r>
            <a:r>
              <a:rPr lang="zh-CN" altLang="zh-CN" sz="2800" b="1" dirty="0">
                <a:solidFill>
                  <a:srgbClr val="FF0000"/>
                </a:solidFill>
                <a:latin typeface="Times New Roman" pitchFamily="18" charset="0"/>
              </a:rPr>
              <a:t>IRR</a:t>
            </a:r>
            <a:r>
              <a:rPr lang="zh-CN" sz="2800" b="1" dirty="0">
                <a:solidFill>
                  <a:srgbClr val="FF0000"/>
                </a:solidFill>
                <a:latin typeface="Times New Roman" pitchFamily="18" charset="0"/>
              </a:rPr>
              <a:t>、</a:t>
            </a:r>
            <a:r>
              <a:rPr lang="zh-CN" altLang="zh-CN" sz="2800" b="1" dirty="0">
                <a:solidFill>
                  <a:srgbClr val="FF0000"/>
                </a:solidFill>
                <a:latin typeface="Times New Roman" pitchFamily="18" charset="0"/>
              </a:rPr>
              <a:t>ISR</a:t>
            </a:r>
            <a:r>
              <a:rPr lang="zh-CN" sz="2800" b="1" dirty="0">
                <a:solidFill>
                  <a:srgbClr val="FF0000"/>
                </a:solidFill>
                <a:latin typeface="Times New Roman" pitchFamily="18" charset="0"/>
              </a:rPr>
              <a:t>寄存器的内容。</a:t>
            </a:r>
          </a:p>
        </p:txBody>
      </p:sp>
      <p:graphicFrame>
        <p:nvGraphicFramePr>
          <p:cNvPr id="51204" name="Group 4"/>
          <p:cNvGraphicFramePr>
            <a:graphicFrameLocks noGrp="1"/>
          </p:cNvGraphicFramePr>
          <p:nvPr>
            <p:extLst>
              <p:ext uri="{D42A27DB-BD31-4B8C-83A1-F6EECF244321}">
                <p14:modId xmlns:p14="http://schemas.microsoft.com/office/powerpoint/2010/main" val="799603222"/>
              </p:ext>
            </p:extLst>
          </p:nvPr>
        </p:nvGraphicFramePr>
        <p:xfrm>
          <a:off x="2210700" y="2216992"/>
          <a:ext cx="8940800" cy="457200"/>
        </p:xfrm>
        <a:graphic>
          <a:graphicData uri="http://schemas.openxmlformats.org/drawingml/2006/table">
            <a:tbl>
              <a:tblPr/>
              <a:tblGrid>
                <a:gridCol w="1007533">
                  <a:extLst>
                    <a:ext uri="{9D8B030D-6E8A-4147-A177-3AD203B41FA5}">
                      <a16:colId xmlns="" xmlns:a16="http://schemas.microsoft.com/office/drawing/2014/main" val="20000"/>
                    </a:ext>
                  </a:extLst>
                </a:gridCol>
                <a:gridCol w="1253067">
                  <a:extLst>
                    <a:ext uri="{9D8B030D-6E8A-4147-A177-3AD203B41FA5}">
                      <a16:colId xmlns="" xmlns:a16="http://schemas.microsoft.com/office/drawing/2014/main" val="20001"/>
                    </a:ext>
                  </a:extLst>
                </a:gridCol>
                <a:gridCol w="1092200">
                  <a:extLst>
                    <a:ext uri="{9D8B030D-6E8A-4147-A177-3AD203B41FA5}">
                      <a16:colId xmlns="" xmlns:a16="http://schemas.microsoft.com/office/drawing/2014/main" val="20002"/>
                    </a:ext>
                  </a:extLst>
                </a:gridCol>
                <a:gridCol w="1227667">
                  <a:extLst>
                    <a:ext uri="{9D8B030D-6E8A-4147-A177-3AD203B41FA5}">
                      <a16:colId xmlns="" xmlns:a16="http://schemas.microsoft.com/office/drawing/2014/main" val="20003"/>
                    </a:ext>
                  </a:extLst>
                </a:gridCol>
                <a:gridCol w="1007533">
                  <a:extLst>
                    <a:ext uri="{9D8B030D-6E8A-4147-A177-3AD203B41FA5}">
                      <a16:colId xmlns="" xmlns:a16="http://schemas.microsoft.com/office/drawing/2014/main" val="20004"/>
                    </a:ext>
                  </a:extLst>
                </a:gridCol>
                <a:gridCol w="1117600">
                  <a:extLst>
                    <a:ext uri="{9D8B030D-6E8A-4147-A177-3AD203B41FA5}">
                      <a16:colId xmlns="" xmlns:a16="http://schemas.microsoft.com/office/drawing/2014/main" val="20005"/>
                    </a:ext>
                  </a:extLst>
                </a:gridCol>
                <a:gridCol w="1117600">
                  <a:extLst>
                    <a:ext uri="{9D8B030D-6E8A-4147-A177-3AD203B41FA5}">
                      <a16:colId xmlns="" xmlns:a16="http://schemas.microsoft.com/office/drawing/2014/main" val="20006"/>
                    </a:ext>
                  </a:extLst>
                </a:gridCol>
                <a:gridCol w="1117600">
                  <a:extLst>
                    <a:ext uri="{9D8B030D-6E8A-4147-A177-3AD203B41FA5}">
                      <a16:colId xmlns="" xmlns:a16="http://schemas.microsoft.com/office/drawing/2014/main" val="20007"/>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0" i="0" u="none" strike="noStrike" cap="none" normalizeH="0" baseline="0" dirty="0" smtClean="0">
                          <a:ln>
                            <a:noFill/>
                          </a:ln>
                          <a:solidFill>
                            <a:srgbClr val="0000FF"/>
                          </a:solidFill>
                          <a:effectLst/>
                          <a:latin typeface="Times New Roman" pitchFamily="18" charset="0"/>
                          <a:ea typeface="幼圆" pitchFamily="49" charset="-122"/>
                        </a:rPr>
                        <a:t>X</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800" b="0" i="0" u="none" strike="noStrike" cap="none" normalizeH="0" baseline="0" dirty="0" smtClean="0">
                          <a:ln>
                            <a:noFill/>
                          </a:ln>
                          <a:solidFill>
                            <a:srgbClr val="0000FF"/>
                          </a:solidFill>
                          <a:effectLst/>
                          <a:latin typeface="Times New Roman" pitchFamily="18" charset="0"/>
                          <a:ea typeface="幼圆" pitchFamily="49" charset="-122"/>
                        </a:rPr>
                        <a:t>ESMM</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800" b="0" i="0" u="none" strike="noStrike" cap="none" normalizeH="0" baseline="0" dirty="0" smtClean="0">
                          <a:ln>
                            <a:noFill/>
                          </a:ln>
                          <a:solidFill>
                            <a:srgbClr val="0000FF"/>
                          </a:solidFill>
                          <a:effectLst/>
                          <a:latin typeface="Times New Roman" pitchFamily="18" charset="0"/>
                          <a:ea typeface="幼圆" pitchFamily="49" charset="-122"/>
                        </a:rPr>
                        <a:t>SMM</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dirty="0" smtClean="0">
                          <a:ln>
                            <a:noFill/>
                          </a:ln>
                          <a:solidFill>
                            <a:srgbClr val="FF0000"/>
                          </a:solidFill>
                          <a:effectLst/>
                          <a:latin typeface="Times New Roman" pitchFamily="18" charset="0"/>
                          <a:ea typeface="幼圆" pitchFamily="49" charset="-122"/>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dirty="0" smtClean="0">
                          <a:ln>
                            <a:noFill/>
                          </a:ln>
                          <a:solidFill>
                            <a:srgbClr val="FF0000"/>
                          </a:solidFill>
                          <a:effectLst/>
                          <a:latin typeface="Times New Roman" pitchFamily="18" charset="0"/>
                          <a:ea typeface="幼圆" pitchFamily="49" charset="-122"/>
                        </a:rPr>
                        <a:t>1</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0" i="0" u="none" strike="noStrike" cap="none" normalizeH="0" baseline="0" dirty="0" smtClean="0">
                          <a:ln>
                            <a:noFill/>
                          </a:ln>
                          <a:solidFill>
                            <a:srgbClr val="0000FF"/>
                          </a:solidFill>
                          <a:effectLst/>
                          <a:latin typeface="Times New Roman" pitchFamily="18" charset="0"/>
                          <a:ea typeface="幼圆" pitchFamily="49" charset="-122"/>
                        </a:rPr>
                        <a:t>P</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0" i="0" u="none" strike="noStrike" cap="none" normalizeH="0" baseline="0" dirty="0" smtClean="0">
                          <a:ln>
                            <a:noFill/>
                          </a:ln>
                          <a:solidFill>
                            <a:srgbClr val="0000FF"/>
                          </a:solidFill>
                          <a:effectLst/>
                          <a:latin typeface="Times New Roman" pitchFamily="18" charset="0"/>
                          <a:ea typeface="幼圆" pitchFamily="49" charset="-122"/>
                        </a:rPr>
                        <a:t>RR</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0" i="0" u="none" strike="noStrike" cap="none" normalizeH="0" baseline="0" dirty="0" smtClean="0">
                          <a:ln>
                            <a:noFill/>
                          </a:ln>
                          <a:solidFill>
                            <a:srgbClr val="0000FF"/>
                          </a:solidFill>
                          <a:effectLst/>
                          <a:latin typeface="Times New Roman" pitchFamily="18" charset="0"/>
                          <a:ea typeface="幼圆" pitchFamily="49" charset="-122"/>
                        </a:rPr>
                        <a:t>RIS</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51224" name="Group 24"/>
          <p:cNvGraphicFramePr>
            <a:graphicFrameLocks noGrp="1"/>
          </p:cNvGraphicFramePr>
          <p:nvPr>
            <p:extLst>
              <p:ext uri="{D42A27DB-BD31-4B8C-83A1-F6EECF244321}">
                <p14:modId xmlns:p14="http://schemas.microsoft.com/office/powerpoint/2010/main" val="3691814093"/>
              </p:ext>
            </p:extLst>
          </p:nvPr>
        </p:nvGraphicFramePr>
        <p:xfrm>
          <a:off x="2312300" y="1708992"/>
          <a:ext cx="8839200" cy="533400"/>
        </p:xfrm>
        <a:graphic>
          <a:graphicData uri="http://schemas.openxmlformats.org/drawingml/2006/table">
            <a:tbl>
              <a:tblPr/>
              <a:tblGrid>
                <a:gridCol w="1104900">
                  <a:extLst>
                    <a:ext uri="{9D8B030D-6E8A-4147-A177-3AD203B41FA5}">
                      <a16:colId xmlns="" xmlns:a16="http://schemas.microsoft.com/office/drawing/2014/main" val="20000"/>
                    </a:ext>
                  </a:extLst>
                </a:gridCol>
                <a:gridCol w="1104900">
                  <a:extLst>
                    <a:ext uri="{9D8B030D-6E8A-4147-A177-3AD203B41FA5}">
                      <a16:colId xmlns="" xmlns:a16="http://schemas.microsoft.com/office/drawing/2014/main" val="20001"/>
                    </a:ext>
                  </a:extLst>
                </a:gridCol>
                <a:gridCol w="1104900">
                  <a:extLst>
                    <a:ext uri="{9D8B030D-6E8A-4147-A177-3AD203B41FA5}">
                      <a16:colId xmlns="" xmlns:a16="http://schemas.microsoft.com/office/drawing/2014/main" val="20002"/>
                    </a:ext>
                  </a:extLst>
                </a:gridCol>
                <a:gridCol w="1104900">
                  <a:extLst>
                    <a:ext uri="{9D8B030D-6E8A-4147-A177-3AD203B41FA5}">
                      <a16:colId xmlns="" xmlns:a16="http://schemas.microsoft.com/office/drawing/2014/main" val="20003"/>
                    </a:ext>
                  </a:extLst>
                </a:gridCol>
                <a:gridCol w="1104900">
                  <a:extLst>
                    <a:ext uri="{9D8B030D-6E8A-4147-A177-3AD203B41FA5}">
                      <a16:colId xmlns="" xmlns:a16="http://schemas.microsoft.com/office/drawing/2014/main" val="20004"/>
                    </a:ext>
                  </a:extLst>
                </a:gridCol>
                <a:gridCol w="1104900">
                  <a:extLst>
                    <a:ext uri="{9D8B030D-6E8A-4147-A177-3AD203B41FA5}">
                      <a16:colId xmlns="" xmlns:a16="http://schemas.microsoft.com/office/drawing/2014/main" val="20005"/>
                    </a:ext>
                  </a:extLst>
                </a:gridCol>
                <a:gridCol w="1104900">
                  <a:extLst>
                    <a:ext uri="{9D8B030D-6E8A-4147-A177-3AD203B41FA5}">
                      <a16:colId xmlns="" xmlns:a16="http://schemas.microsoft.com/office/drawing/2014/main" val="20006"/>
                    </a:ext>
                  </a:extLst>
                </a:gridCol>
                <a:gridCol w="1104900">
                  <a:extLst>
                    <a:ext uri="{9D8B030D-6E8A-4147-A177-3AD203B41FA5}">
                      <a16:colId xmlns="" xmlns:a16="http://schemas.microsoft.com/office/drawing/2014/main" val="20007"/>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dirty="0" smtClean="0">
                          <a:ln>
                            <a:noFill/>
                          </a:ln>
                          <a:solidFill>
                            <a:srgbClr val="0000FF"/>
                          </a:solidFill>
                          <a:effectLst/>
                          <a:latin typeface="Arial" pitchFamily="34" charset="0"/>
                          <a:ea typeface="幼圆" pitchFamily="49" charset="-122"/>
                        </a:rPr>
                        <a:t>D7</a:t>
                      </a:r>
                    </a:p>
                  </a:txBody>
                  <a:tcPr marL="121920" marR="121920"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dirty="0" smtClean="0">
                          <a:ln>
                            <a:noFill/>
                          </a:ln>
                          <a:solidFill>
                            <a:srgbClr val="0000FF"/>
                          </a:solidFill>
                          <a:effectLst/>
                          <a:latin typeface="Arial" pitchFamily="34" charset="0"/>
                          <a:ea typeface="幼圆" pitchFamily="49" charset="-122"/>
                        </a:rPr>
                        <a:t>D6</a:t>
                      </a:r>
                    </a:p>
                  </a:txBody>
                  <a:tcPr marL="121920" marR="12192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dirty="0" smtClean="0">
                          <a:ln>
                            <a:noFill/>
                          </a:ln>
                          <a:solidFill>
                            <a:srgbClr val="0000FF"/>
                          </a:solidFill>
                          <a:effectLst/>
                          <a:latin typeface="Arial" pitchFamily="34" charset="0"/>
                          <a:ea typeface="幼圆" pitchFamily="49" charset="-122"/>
                        </a:rPr>
                        <a:t>D5</a:t>
                      </a:r>
                    </a:p>
                  </a:txBody>
                  <a:tcPr marL="121920" marR="12192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dirty="0" smtClean="0">
                          <a:ln>
                            <a:noFill/>
                          </a:ln>
                          <a:solidFill>
                            <a:srgbClr val="0000FF"/>
                          </a:solidFill>
                          <a:effectLst/>
                          <a:latin typeface="Arial" pitchFamily="34" charset="0"/>
                          <a:ea typeface="幼圆" pitchFamily="49" charset="-122"/>
                        </a:rPr>
                        <a:t>D4</a:t>
                      </a:r>
                    </a:p>
                  </a:txBody>
                  <a:tcPr marL="121920" marR="12192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dirty="0" smtClean="0">
                          <a:ln>
                            <a:noFill/>
                          </a:ln>
                          <a:solidFill>
                            <a:srgbClr val="0000FF"/>
                          </a:solidFill>
                          <a:effectLst/>
                          <a:latin typeface="Arial" pitchFamily="34" charset="0"/>
                          <a:ea typeface="幼圆" pitchFamily="49" charset="-122"/>
                        </a:rPr>
                        <a:t>D3</a:t>
                      </a:r>
                    </a:p>
                  </a:txBody>
                  <a:tcPr marL="121920" marR="12192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dirty="0" smtClean="0">
                          <a:ln>
                            <a:noFill/>
                          </a:ln>
                          <a:solidFill>
                            <a:srgbClr val="0000FF"/>
                          </a:solidFill>
                          <a:effectLst/>
                          <a:latin typeface="Arial" pitchFamily="34" charset="0"/>
                          <a:ea typeface="幼圆" pitchFamily="49" charset="-122"/>
                        </a:rPr>
                        <a:t>D2</a:t>
                      </a:r>
                    </a:p>
                  </a:txBody>
                  <a:tcPr marL="121920" marR="12192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dirty="0" smtClean="0">
                          <a:ln>
                            <a:noFill/>
                          </a:ln>
                          <a:solidFill>
                            <a:srgbClr val="0000FF"/>
                          </a:solidFill>
                          <a:effectLst/>
                          <a:latin typeface="Arial" pitchFamily="34" charset="0"/>
                          <a:ea typeface="幼圆" pitchFamily="49" charset="-122"/>
                        </a:rPr>
                        <a:t>D1</a:t>
                      </a:r>
                    </a:p>
                  </a:txBody>
                  <a:tcPr marL="121920" marR="121920"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dirty="0" smtClean="0">
                          <a:ln>
                            <a:noFill/>
                          </a:ln>
                          <a:solidFill>
                            <a:srgbClr val="0000FF"/>
                          </a:solidFill>
                          <a:effectLst/>
                          <a:latin typeface="Arial" pitchFamily="34" charset="0"/>
                          <a:ea typeface="幼圆" pitchFamily="49" charset="-122"/>
                        </a:rPr>
                        <a:t>D0</a:t>
                      </a:r>
                    </a:p>
                  </a:txBody>
                  <a:tcPr marL="121920" marR="121920" horzOverflow="overflow">
                    <a:lnL>
                      <a:noFill/>
                    </a:lnL>
                    <a:lnR cap="flat">
                      <a:noFill/>
                    </a:lnR>
                    <a:lnT cap="flat">
                      <a:noFill/>
                    </a:lnT>
                    <a:lnB cap="flat">
                      <a:noFill/>
                    </a:lnB>
                    <a:lnTlToBr>
                      <a:noFill/>
                    </a:lnTlToBr>
                    <a:lnBlToTr>
                      <a:noFill/>
                    </a:lnBlToTr>
                    <a:noFill/>
                  </a:tcPr>
                </a:tc>
                <a:extLst>
                  <a:ext uri="{0D108BD9-81ED-4DB2-BD59-A6C34878D82A}">
                    <a16:rowId xmlns="" xmlns:a16="http://schemas.microsoft.com/office/drawing/2014/main" val="10000"/>
                  </a:ext>
                </a:extLst>
              </a:tr>
            </a:tbl>
          </a:graphicData>
        </a:graphic>
      </p:graphicFrame>
      <p:grpSp>
        <p:nvGrpSpPr>
          <p:cNvPr id="2" name="Group 51"/>
          <p:cNvGrpSpPr>
            <a:grpSpLocks/>
          </p:cNvGrpSpPr>
          <p:nvPr/>
        </p:nvGrpSpPr>
        <p:grpSpPr bwMode="auto">
          <a:xfrm>
            <a:off x="585100" y="1688355"/>
            <a:ext cx="1117600" cy="981075"/>
            <a:chOff x="0" y="0"/>
            <a:chExt cx="528" cy="618"/>
          </a:xfrm>
        </p:grpSpPr>
        <p:sp>
          <p:nvSpPr>
            <p:cNvPr id="53308" name="Text Box 52"/>
            <p:cNvSpPr txBox="1">
              <a:spLocks noChangeArrowheads="1"/>
            </p:cNvSpPr>
            <p:nvPr/>
          </p:nvSpPr>
          <p:spPr bwMode="auto">
            <a:xfrm>
              <a:off x="0" y="288"/>
              <a:ext cx="528" cy="33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spcBef>
                  <a:spcPct val="50000"/>
                </a:spcBef>
              </a:pPr>
              <a:r>
                <a:rPr lang="zh-CN" altLang="zh-CN" sz="2800" b="1">
                  <a:solidFill>
                    <a:srgbClr val="FF3300"/>
                  </a:solidFill>
                  <a:latin typeface="Times New Roman" pitchFamily="18" charset="0"/>
                </a:rPr>
                <a:t>0</a:t>
              </a:r>
            </a:p>
          </p:txBody>
        </p:sp>
        <p:sp>
          <p:nvSpPr>
            <p:cNvPr id="53309" name="Text Box 53"/>
            <p:cNvSpPr txBox="1">
              <a:spLocks noChangeArrowheads="1"/>
            </p:cNvSpPr>
            <p:nvPr/>
          </p:nvSpPr>
          <p:spPr bwMode="auto">
            <a:xfrm>
              <a:off x="0" y="0"/>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spcBef>
                  <a:spcPct val="50000"/>
                </a:spcBef>
              </a:pPr>
              <a:r>
                <a:rPr lang="zh-CN" altLang="zh-CN" b="1">
                  <a:latin typeface="Times New Roman" pitchFamily="18" charset="0"/>
                </a:rPr>
                <a:t>A0</a:t>
              </a:r>
            </a:p>
          </p:txBody>
        </p:sp>
      </p:grpSp>
      <p:grpSp>
        <p:nvGrpSpPr>
          <p:cNvPr id="3" name="Group 54"/>
          <p:cNvGrpSpPr>
            <a:grpSpLocks/>
          </p:cNvGrpSpPr>
          <p:nvPr/>
        </p:nvGrpSpPr>
        <p:grpSpPr bwMode="auto">
          <a:xfrm>
            <a:off x="278184" y="2755155"/>
            <a:ext cx="11074400" cy="3986213"/>
            <a:chOff x="0" y="0"/>
            <a:chExt cx="5232" cy="2288"/>
          </a:xfrm>
        </p:grpSpPr>
        <p:grpSp>
          <p:nvGrpSpPr>
            <p:cNvPr id="53283" name="Group 55"/>
            <p:cNvGrpSpPr>
              <a:grpSpLocks/>
            </p:cNvGrpSpPr>
            <p:nvPr/>
          </p:nvGrpSpPr>
          <p:grpSpPr bwMode="auto">
            <a:xfrm>
              <a:off x="0" y="0"/>
              <a:ext cx="720" cy="553"/>
              <a:chOff x="0" y="0"/>
              <a:chExt cx="720" cy="553"/>
            </a:xfrm>
          </p:grpSpPr>
          <p:sp>
            <p:nvSpPr>
              <p:cNvPr id="53306" name="Line 56"/>
              <p:cNvSpPr>
                <a:spLocks noChangeShapeType="1"/>
              </p:cNvSpPr>
              <p:nvPr/>
            </p:nvSpPr>
            <p:spPr bwMode="auto">
              <a:xfrm>
                <a:off x="384" y="0"/>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07" name="Text Box 57"/>
              <p:cNvSpPr txBox="1">
                <a:spLocks noChangeArrowheads="1"/>
              </p:cNvSpPr>
              <p:nvPr/>
            </p:nvSpPr>
            <p:spPr bwMode="auto">
              <a:xfrm>
                <a:off x="0" y="288"/>
                <a:ext cx="720"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spcBef>
                    <a:spcPct val="50000"/>
                  </a:spcBef>
                </a:pPr>
                <a:r>
                  <a:rPr lang="zh-CN" b="1">
                    <a:solidFill>
                      <a:srgbClr val="FF3300"/>
                    </a:solidFill>
                    <a:latin typeface="Times New Roman" pitchFamily="18" charset="0"/>
                  </a:rPr>
                  <a:t>必需</a:t>
                </a:r>
              </a:p>
            </p:txBody>
          </p:sp>
        </p:grpSp>
        <p:grpSp>
          <p:nvGrpSpPr>
            <p:cNvPr id="53284" name="Group 58"/>
            <p:cNvGrpSpPr>
              <a:grpSpLocks/>
            </p:cNvGrpSpPr>
            <p:nvPr/>
          </p:nvGrpSpPr>
          <p:grpSpPr bwMode="auto">
            <a:xfrm>
              <a:off x="1078" y="0"/>
              <a:ext cx="218" cy="1104"/>
              <a:chOff x="77" y="0"/>
              <a:chExt cx="218" cy="1104"/>
            </a:xfrm>
          </p:grpSpPr>
          <p:sp>
            <p:nvSpPr>
              <p:cNvPr id="53304" name="Line 59"/>
              <p:cNvSpPr>
                <a:spLocks noChangeShapeType="1"/>
              </p:cNvSpPr>
              <p:nvPr/>
            </p:nvSpPr>
            <p:spPr bwMode="auto">
              <a:xfrm>
                <a:off x="151" y="0"/>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05" name="Text Box 60"/>
              <p:cNvSpPr txBox="1">
                <a:spLocks noChangeArrowheads="1"/>
              </p:cNvSpPr>
              <p:nvPr/>
            </p:nvSpPr>
            <p:spPr bwMode="auto">
              <a:xfrm>
                <a:off x="77" y="240"/>
                <a:ext cx="218" cy="8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zh-CN" sz="1800" b="1">
                    <a:latin typeface="Times New Roman" pitchFamily="18" charset="0"/>
                  </a:rPr>
                  <a:t>未用</a:t>
                </a:r>
              </a:p>
            </p:txBody>
          </p:sp>
        </p:grpSp>
        <p:grpSp>
          <p:nvGrpSpPr>
            <p:cNvPr id="53285" name="Group 61"/>
            <p:cNvGrpSpPr>
              <a:grpSpLocks/>
            </p:cNvGrpSpPr>
            <p:nvPr/>
          </p:nvGrpSpPr>
          <p:grpSpPr bwMode="auto">
            <a:xfrm>
              <a:off x="2592" y="48"/>
              <a:ext cx="1008" cy="508"/>
              <a:chOff x="0" y="0"/>
              <a:chExt cx="1008" cy="508"/>
            </a:xfrm>
          </p:grpSpPr>
          <p:sp>
            <p:nvSpPr>
              <p:cNvPr id="53302" name="AutoShape 62"/>
              <p:cNvSpPr>
                <a:spLocks/>
              </p:cNvSpPr>
              <p:nvPr/>
            </p:nvSpPr>
            <p:spPr bwMode="auto">
              <a:xfrm rot="-5400000">
                <a:off x="408" y="-312"/>
                <a:ext cx="192" cy="816"/>
              </a:xfrm>
              <a:prstGeom prst="leftBrace">
                <a:avLst>
                  <a:gd name="adj1" fmla="val 35417"/>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303" name="Text Box 63"/>
              <p:cNvSpPr txBox="1">
                <a:spLocks noChangeArrowheads="1"/>
              </p:cNvSpPr>
              <p:nvPr/>
            </p:nvSpPr>
            <p:spPr bwMode="auto">
              <a:xfrm>
                <a:off x="0" y="240"/>
                <a:ext cx="1008" cy="2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spcBef>
                    <a:spcPct val="50000"/>
                  </a:spcBef>
                </a:pPr>
                <a:r>
                  <a:rPr lang="zh-CN" b="1">
                    <a:solidFill>
                      <a:srgbClr val="FF3300"/>
                    </a:solidFill>
                    <a:latin typeface="Times New Roman" pitchFamily="18" charset="0"/>
                  </a:rPr>
                  <a:t>特征位</a:t>
                </a:r>
              </a:p>
            </p:txBody>
          </p:sp>
        </p:grpSp>
        <p:grpSp>
          <p:nvGrpSpPr>
            <p:cNvPr id="53286" name="Group 64"/>
            <p:cNvGrpSpPr>
              <a:grpSpLocks/>
            </p:cNvGrpSpPr>
            <p:nvPr/>
          </p:nvGrpSpPr>
          <p:grpSpPr bwMode="auto">
            <a:xfrm>
              <a:off x="1344" y="0"/>
              <a:ext cx="1440" cy="2288"/>
              <a:chOff x="0" y="0"/>
              <a:chExt cx="1440" cy="2288"/>
            </a:xfrm>
          </p:grpSpPr>
          <p:grpSp>
            <p:nvGrpSpPr>
              <p:cNvPr id="53293" name="Group 65"/>
              <p:cNvGrpSpPr>
                <a:grpSpLocks/>
              </p:cNvGrpSpPr>
              <p:nvPr/>
            </p:nvGrpSpPr>
            <p:grpSpPr bwMode="auto">
              <a:xfrm>
                <a:off x="317" y="0"/>
                <a:ext cx="218" cy="1200"/>
                <a:chOff x="77" y="0"/>
                <a:chExt cx="218" cy="1200"/>
              </a:xfrm>
            </p:grpSpPr>
            <p:sp>
              <p:nvSpPr>
                <p:cNvPr id="53300" name="Line 66"/>
                <p:cNvSpPr>
                  <a:spLocks noChangeShapeType="1"/>
                </p:cNvSpPr>
                <p:nvPr/>
              </p:nvSpPr>
              <p:spPr bwMode="auto">
                <a:xfrm>
                  <a:off x="144" y="0"/>
                  <a:ext cx="0" cy="1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01" name="Text Box 67"/>
                <p:cNvSpPr txBox="1">
                  <a:spLocks noChangeArrowheads="1"/>
                </p:cNvSpPr>
                <p:nvPr/>
              </p:nvSpPr>
              <p:spPr bwMode="auto">
                <a:xfrm>
                  <a:off x="77" y="240"/>
                  <a:ext cx="218" cy="9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zh-CN" sz="1800" b="1">
                      <a:latin typeface="Times New Roman" pitchFamily="18" charset="0"/>
                    </a:rPr>
                    <a:t>特殊屏蔽允许</a:t>
                  </a:r>
                </a:p>
              </p:txBody>
            </p:sp>
          </p:grpSp>
          <p:grpSp>
            <p:nvGrpSpPr>
              <p:cNvPr id="53294" name="Group 68"/>
              <p:cNvGrpSpPr>
                <a:grpSpLocks/>
              </p:cNvGrpSpPr>
              <p:nvPr/>
            </p:nvGrpSpPr>
            <p:grpSpPr bwMode="auto">
              <a:xfrm>
                <a:off x="886" y="0"/>
                <a:ext cx="218" cy="1212"/>
                <a:chOff x="77" y="0"/>
                <a:chExt cx="218" cy="1212"/>
              </a:xfrm>
            </p:grpSpPr>
            <p:sp>
              <p:nvSpPr>
                <p:cNvPr id="53298" name="Line 69"/>
                <p:cNvSpPr>
                  <a:spLocks noChangeShapeType="1"/>
                </p:cNvSpPr>
                <p:nvPr/>
              </p:nvSpPr>
              <p:spPr bwMode="auto">
                <a:xfrm>
                  <a:off x="130" y="0"/>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99" name="Text Box 70">
                  <a:hlinkClick r:id="rId4" action="ppaction://hlinksldjump"/>
                </p:cNvPr>
                <p:cNvSpPr txBox="1">
                  <a:spLocks noChangeArrowheads="1"/>
                </p:cNvSpPr>
                <p:nvPr/>
              </p:nvSpPr>
              <p:spPr bwMode="auto">
                <a:xfrm>
                  <a:off x="77" y="252"/>
                  <a:ext cx="218" cy="9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zh-CN" sz="1800" b="1">
                      <a:latin typeface="Times New Roman" pitchFamily="18" charset="0"/>
                    </a:rPr>
                    <a:t>特殊屏蔽方式</a:t>
                  </a:r>
                </a:p>
              </p:txBody>
            </p:sp>
          </p:grpSp>
          <p:grpSp>
            <p:nvGrpSpPr>
              <p:cNvPr id="53295" name="Group 71"/>
              <p:cNvGrpSpPr>
                <a:grpSpLocks/>
              </p:cNvGrpSpPr>
              <p:nvPr/>
            </p:nvGrpSpPr>
            <p:grpSpPr bwMode="auto">
              <a:xfrm>
                <a:off x="0" y="1290"/>
                <a:ext cx="1440" cy="998"/>
                <a:chOff x="0" y="0"/>
                <a:chExt cx="1440" cy="998"/>
              </a:xfrm>
            </p:grpSpPr>
            <p:sp>
              <p:nvSpPr>
                <p:cNvPr id="53296" name="AutoShape 72"/>
                <p:cNvSpPr>
                  <a:spLocks/>
                </p:cNvSpPr>
                <p:nvPr/>
              </p:nvSpPr>
              <p:spPr bwMode="auto">
                <a:xfrm rot="-5400000">
                  <a:off x="600" y="-312"/>
                  <a:ext cx="192" cy="816"/>
                </a:xfrm>
                <a:prstGeom prst="leftBrace">
                  <a:avLst>
                    <a:gd name="adj1" fmla="val 35417"/>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97" name="Text Box 73"/>
                <p:cNvSpPr txBox="1">
                  <a:spLocks noChangeArrowheads="1"/>
                </p:cNvSpPr>
                <p:nvPr/>
              </p:nvSpPr>
              <p:spPr bwMode="auto">
                <a:xfrm>
                  <a:off x="0" y="240"/>
                  <a:ext cx="1440" cy="75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zh-CN" altLang="zh-CN" sz="2000" b="1">
                      <a:latin typeface="Times New Roman" pitchFamily="18" charset="0"/>
                    </a:rPr>
                    <a:t>0X</a:t>
                  </a:r>
                  <a:r>
                    <a:rPr lang="zh-CN" sz="2000" b="1">
                      <a:latin typeface="Times New Roman" pitchFamily="18" charset="0"/>
                    </a:rPr>
                    <a:t>：无作用</a:t>
                  </a:r>
                </a:p>
                <a:p>
                  <a:pPr eaLnBrk="1" hangingPunct="1">
                    <a:spcBef>
                      <a:spcPct val="50000"/>
                    </a:spcBef>
                  </a:pPr>
                  <a:r>
                    <a:rPr lang="zh-CN" altLang="zh-CN" sz="2000" b="1">
                      <a:latin typeface="Times New Roman" pitchFamily="18" charset="0"/>
                    </a:rPr>
                    <a:t>10</a:t>
                  </a:r>
                  <a:r>
                    <a:rPr lang="zh-CN" sz="2000" b="1">
                      <a:latin typeface="Times New Roman" pitchFamily="18" charset="0"/>
                    </a:rPr>
                    <a:t>：撤销特殊屏蔽</a:t>
                  </a:r>
                </a:p>
                <a:p>
                  <a:pPr eaLnBrk="1" hangingPunct="1">
                    <a:spcBef>
                      <a:spcPct val="50000"/>
                    </a:spcBef>
                  </a:pPr>
                  <a:r>
                    <a:rPr lang="zh-CN" altLang="zh-CN" sz="2000" b="1">
                      <a:latin typeface="Times New Roman" pitchFamily="18" charset="0"/>
                    </a:rPr>
                    <a:t>11</a:t>
                  </a:r>
                  <a:r>
                    <a:rPr lang="zh-CN" sz="2000" b="1">
                      <a:latin typeface="Times New Roman" pitchFamily="18" charset="0"/>
                    </a:rPr>
                    <a:t>：设置特殊屏蔽</a:t>
                  </a:r>
                </a:p>
              </p:txBody>
            </p:sp>
          </p:grpSp>
        </p:grpSp>
        <p:grpSp>
          <p:nvGrpSpPr>
            <p:cNvPr id="53287" name="Group 74"/>
            <p:cNvGrpSpPr>
              <a:grpSpLocks/>
            </p:cNvGrpSpPr>
            <p:nvPr/>
          </p:nvGrpSpPr>
          <p:grpSpPr bwMode="auto">
            <a:xfrm>
              <a:off x="3725" y="0"/>
              <a:ext cx="218" cy="2016"/>
              <a:chOff x="77" y="0"/>
              <a:chExt cx="218" cy="2016"/>
            </a:xfrm>
          </p:grpSpPr>
          <p:sp>
            <p:nvSpPr>
              <p:cNvPr id="53291" name="Line 75"/>
              <p:cNvSpPr>
                <a:spLocks noChangeShapeType="1"/>
              </p:cNvSpPr>
              <p:nvPr/>
            </p:nvSpPr>
            <p:spPr bwMode="auto">
              <a:xfrm>
                <a:off x="151" y="0"/>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92" name="Text Box 76"/>
              <p:cNvSpPr txBox="1">
                <a:spLocks noChangeArrowheads="1"/>
              </p:cNvSpPr>
              <p:nvPr/>
            </p:nvSpPr>
            <p:spPr bwMode="auto">
              <a:xfrm>
                <a:off x="77" y="240"/>
                <a:ext cx="218" cy="17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zh-CN" sz="1800" b="1">
                    <a:latin typeface="Times New Roman" pitchFamily="18" charset="0"/>
                  </a:rPr>
                  <a:t>设置当前命令是否为查询命令</a:t>
                </a:r>
              </a:p>
            </p:txBody>
          </p:sp>
        </p:grpSp>
        <p:grpSp>
          <p:nvGrpSpPr>
            <p:cNvPr id="53288" name="Group 77"/>
            <p:cNvGrpSpPr>
              <a:grpSpLocks/>
            </p:cNvGrpSpPr>
            <p:nvPr/>
          </p:nvGrpSpPr>
          <p:grpSpPr bwMode="auto">
            <a:xfrm>
              <a:off x="4128" y="0"/>
              <a:ext cx="1104" cy="998"/>
              <a:chOff x="0" y="0"/>
              <a:chExt cx="1104" cy="998"/>
            </a:xfrm>
          </p:grpSpPr>
          <p:sp>
            <p:nvSpPr>
              <p:cNvPr id="53289" name="AutoShape 78"/>
              <p:cNvSpPr>
                <a:spLocks/>
              </p:cNvSpPr>
              <p:nvPr/>
            </p:nvSpPr>
            <p:spPr bwMode="auto">
              <a:xfrm rot="-5400000">
                <a:off x="456" y="-312"/>
                <a:ext cx="192" cy="816"/>
              </a:xfrm>
              <a:prstGeom prst="leftBrace">
                <a:avLst>
                  <a:gd name="adj1" fmla="val 35417"/>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90" name="Text Box 79"/>
              <p:cNvSpPr txBox="1">
                <a:spLocks noChangeArrowheads="1"/>
              </p:cNvSpPr>
              <p:nvPr/>
            </p:nvSpPr>
            <p:spPr bwMode="auto">
              <a:xfrm>
                <a:off x="0" y="240"/>
                <a:ext cx="1104" cy="75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zh-CN" altLang="zh-CN" sz="2000" b="1">
                    <a:latin typeface="Times New Roman" pitchFamily="18" charset="0"/>
                  </a:rPr>
                  <a:t>0X</a:t>
                </a:r>
                <a:r>
                  <a:rPr lang="zh-CN" sz="2000" b="1">
                    <a:latin typeface="Times New Roman" pitchFamily="18" charset="0"/>
                  </a:rPr>
                  <a:t>：无作用</a:t>
                </a:r>
              </a:p>
              <a:p>
                <a:pPr eaLnBrk="1" hangingPunct="1">
                  <a:spcBef>
                    <a:spcPct val="50000"/>
                  </a:spcBef>
                </a:pPr>
                <a:r>
                  <a:rPr lang="zh-CN" altLang="zh-CN" sz="2000" b="1">
                    <a:latin typeface="Times New Roman" pitchFamily="18" charset="0"/>
                  </a:rPr>
                  <a:t>10</a:t>
                </a:r>
                <a:r>
                  <a:rPr lang="zh-CN" sz="2000" b="1">
                    <a:latin typeface="Times New Roman" pitchFamily="18" charset="0"/>
                  </a:rPr>
                  <a:t>：读</a:t>
                </a:r>
                <a:r>
                  <a:rPr lang="zh-CN" altLang="zh-CN" sz="2000" b="1">
                    <a:latin typeface="Times New Roman" pitchFamily="18" charset="0"/>
                  </a:rPr>
                  <a:t>IRR</a:t>
                </a:r>
              </a:p>
              <a:p>
                <a:pPr eaLnBrk="1" hangingPunct="1">
                  <a:spcBef>
                    <a:spcPct val="50000"/>
                  </a:spcBef>
                </a:pPr>
                <a:r>
                  <a:rPr lang="zh-CN" altLang="zh-CN" sz="2000" b="1">
                    <a:latin typeface="Times New Roman" pitchFamily="18" charset="0"/>
                  </a:rPr>
                  <a:t>11</a:t>
                </a:r>
                <a:r>
                  <a:rPr lang="zh-CN" sz="2000" b="1">
                    <a:latin typeface="Times New Roman" pitchFamily="18" charset="0"/>
                  </a:rPr>
                  <a:t>：读</a:t>
                </a:r>
                <a:r>
                  <a:rPr lang="zh-CN" altLang="zh-CN" sz="2000" b="1">
                    <a:latin typeface="Times New Roman" pitchFamily="18" charset="0"/>
                  </a:rPr>
                  <a:t>ISR</a:t>
                </a:r>
              </a:p>
            </p:txBody>
          </p:sp>
        </p:grpSp>
      </p:grpSp>
      <p:sp>
        <p:nvSpPr>
          <p:cNvPr id="4" name="标题 3"/>
          <p:cNvSpPr>
            <a:spLocks noGrp="1"/>
          </p:cNvSpPr>
          <p:nvPr>
            <p:ph type="title"/>
          </p:nvPr>
        </p:nvSpPr>
        <p:spPr/>
        <p:txBody>
          <a:bodyPr/>
          <a:lstStyle/>
          <a:p>
            <a:r>
              <a:rPr lang="en-US" altLang="zh-CN" dirty="0" smtClean="0"/>
              <a:t>(3) OCW3</a:t>
            </a:r>
            <a:endParaRPr lang="zh-CN" altLang="en-US" dirty="0"/>
          </a:p>
        </p:txBody>
      </p:sp>
    </p:spTree>
    <p:extLst>
      <p:ext uri="{BB962C8B-B14F-4D97-AF65-F5344CB8AC3E}">
        <p14:creationId xmlns:p14="http://schemas.microsoft.com/office/powerpoint/2010/main" val="1150453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51224"/>
                                        </p:tgtEl>
                                        <p:attrNameLst>
                                          <p:attrName>style.visibility</p:attrName>
                                        </p:attrNameLst>
                                      </p:cBhvr>
                                      <p:to>
                                        <p:strVal val="visible"/>
                                      </p:to>
                                    </p:set>
                                    <p:animEffect transition="in" filter="slide(fromBottom)">
                                      <p:cBhvr>
                                        <p:cTn id="7" dur="500"/>
                                        <p:tgtEl>
                                          <p:spTgt spid="51224"/>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51204"/>
                                        </p:tgtEl>
                                        <p:attrNameLst>
                                          <p:attrName>style.visibility</p:attrName>
                                        </p:attrNameLst>
                                      </p:cBhvr>
                                      <p:to>
                                        <p:strVal val="visible"/>
                                      </p:to>
                                    </p:set>
                                    <p:animEffect transition="in" filter="slide(fromBottom)">
                                      <p:cBhvr>
                                        <p:cTn id="11" dur="500"/>
                                        <p:tgtEl>
                                          <p:spTgt spid="51204"/>
                                        </p:tgtEl>
                                      </p:cBhvr>
                                    </p:animEffect>
                                  </p:childTnLst>
                                  <p:subTnLst>
                                    <p:audio>
                                      <p:cMediaNode>
                                        <p:cTn display="0" masterRel="sameClick">
                                          <p:stCondLst>
                                            <p:cond evt="begin" delay="0">
                                              <p:tn val="9"/>
                                            </p:cond>
                                          </p:stCondLst>
                                          <p:endCondLst>
                                            <p:cond evt="onStopAudio" delay="0">
                                              <p:tgtEl>
                                                <p:sldTgt/>
                                              </p:tgtEl>
                                            </p:cond>
                                          </p:endCondLst>
                                        </p:cTn>
                                        <p:tgtEl>
                                          <p:sndTgt r:embed="rId2" name="camera.wav"/>
                                        </p:tgtEl>
                                      </p:cMediaNode>
                                    </p:audio>
                                  </p:subTnLst>
                                </p:cTn>
                              </p:par>
                            </p:childTnLst>
                          </p:cTn>
                        </p:par>
                        <p:par>
                          <p:cTn id="12" fill="hold" nodeType="afterGroup">
                            <p:stCondLst>
                              <p:cond delay="1000"/>
                            </p:stCondLst>
                            <p:childTnLst>
                              <p:par>
                                <p:cTn id="13" presetID="12" presetClass="entr" presetSubtype="4"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slide(fromBottom)">
                                      <p:cBhvr>
                                        <p:cTn id="15" dur="500"/>
                                        <p:tgtEl>
                                          <p:spTgt spid="2"/>
                                        </p:tgtEl>
                                      </p:cBhvr>
                                    </p:animEffect>
                                  </p:childTnLst>
                                </p:cTn>
                              </p:par>
                            </p:childTnLst>
                          </p:cTn>
                        </p:par>
                        <p:par>
                          <p:cTn id="16" fill="hold" nodeType="afterGroup">
                            <p:stCondLst>
                              <p:cond delay="1500"/>
                            </p:stCondLst>
                            <p:childTnLst>
                              <p:par>
                                <p:cTn id="17" presetID="23" presetClass="entr" presetSubtype="528"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anim calcmode="lin" valueType="num">
                                      <p:cBhvr>
                                        <p:cTn id="21" dur="500" fill="hold"/>
                                        <p:tgtEl>
                                          <p:spTgt spid="3"/>
                                        </p:tgtEl>
                                        <p:attrNameLst>
                                          <p:attrName>ppt_x</p:attrName>
                                        </p:attrNameLst>
                                      </p:cBhvr>
                                      <p:tavLst>
                                        <p:tav tm="0">
                                          <p:val>
                                            <p:fltVal val="0.5"/>
                                          </p:val>
                                        </p:tav>
                                        <p:tav tm="100000">
                                          <p:val>
                                            <p:strVal val="#ppt_x"/>
                                          </p:val>
                                        </p:tav>
                                      </p:tavLst>
                                    </p:anim>
                                    <p:anim calcmode="lin" valueType="num">
                                      <p:cBhvr>
                                        <p:cTn id="22" dur="500" fill="hold"/>
                                        <p:tgtEl>
                                          <p:spTgt spid="3"/>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CN" sz="3200" smtClean="0"/>
              <a:t>屏蔽中断源方式</a:t>
            </a:r>
          </a:p>
        </p:txBody>
      </p:sp>
      <p:sp>
        <p:nvSpPr>
          <p:cNvPr id="52227" name="Rectangle 3"/>
          <p:cNvSpPr>
            <a:spLocks noGrp="1" noChangeArrowheads="1"/>
          </p:cNvSpPr>
          <p:nvPr>
            <p:ph type="body" idx="1"/>
          </p:nvPr>
        </p:nvSpPr>
        <p:spPr>
          <a:xfrm>
            <a:off x="624418" y="1268414"/>
            <a:ext cx="10560049" cy="4465637"/>
          </a:xfrm>
          <a:noFill/>
        </p:spPr>
        <p:txBody>
          <a:bodyPr/>
          <a:lstStyle/>
          <a:p>
            <a:pPr eaLnBrk="1" hangingPunct="1">
              <a:lnSpc>
                <a:spcPct val="90000"/>
              </a:lnSpc>
            </a:pPr>
            <a:r>
              <a:rPr lang="zh-CN" smtClean="0">
                <a:solidFill>
                  <a:srgbClr val="990033"/>
                </a:solidFill>
                <a:latin typeface="Times New Roman" pitchFamily="18" charset="0"/>
              </a:rPr>
              <a:t>普通屏蔽方式（使用的较多的方式）</a:t>
            </a:r>
          </a:p>
          <a:p>
            <a:pPr lvl="1" eaLnBrk="1" hangingPunct="1">
              <a:lnSpc>
                <a:spcPct val="90000"/>
              </a:lnSpc>
            </a:pPr>
            <a:r>
              <a:rPr lang="zh-CN" smtClean="0">
                <a:solidFill>
                  <a:schemeClr val="folHlink"/>
                </a:solidFill>
                <a:latin typeface="Times New Roman" pitchFamily="18" charset="0"/>
              </a:rPr>
              <a:t>将</a:t>
            </a:r>
            <a:r>
              <a:rPr lang="zh-CN" altLang="zh-CN" smtClean="0">
                <a:solidFill>
                  <a:schemeClr val="folHlink"/>
                </a:solidFill>
                <a:latin typeface="Times New Roman" pitchFamily="18" charset="0"/>
              </a:rPr>
              <a:t>IMR</a:t>
            </a:r>
            <a:r>
              <a:rPr lang="zh-CN" smtClean="0">
                <a:solidFill>
                  <a:schemeClr val="folHlink"/>
                </a:solidFill>
                <a:latin typeface="Times New Roman" pitchFamily="18" charset="0"/>
              </a:rPr>
              <a:t>的</a:t>
            </a:r>
            <a:r>
              <a:rPr lang="zh-CN" altLang="zh-CN" smtClean="0">
                <a:solidFill>
                  <a:schemeClr val="folHlink"/>
                </a:solidFill>
                <a:latin typeface="Times New Roman" pitchFamily="18" charset="0"/>
              </a:rPr>
              <a:t>Di</a:t>
            </a:r>
            <a:r>
              <a:rPr lang="zh-CN" smtClean="0">
                <a:solidFill>
                  <a:schemeClr val="folHlink"/>
                </a:solidFill>
                <a:latin typeface="Times New Roman" pitchFamily="18" charset="0"/>
              </a:rPr>
              <a:t>位置</a:t>
            </a:r>
            <a:r>
              <a:rPr lang="zh-CN" altLang="zh-CN" smtClean="0">
                <a:solidFill>
                  <a:schemeClr val="folHlink"/>
                </a:solidFill>
                <a:latin typeface="Times New Roman" pitchFamily="18" charset="0"/>
              </a:rPr>
              <a:t>1</a:t>
            </a:r>
            <a:r>
              <a:rPr lang="zh-CN" smtClean="0">
                <a:solidFill>
                  <a:schemeClr val="folHlink"/>
                </a:solidFill>
                <a:latin typeface="Times New Roman" pitchFamily="18" charset="0"/>
              </a:rPr>
              <a:t>，则对应的中断</a:t>
            </a:r>
            <a:r>
              <a:rPr lang="zh-CN" altLang="zh-CN" smtClean="0">
                <a:solidFill>
                  <a:schemeClr val="folHlink"/>
                </a:solidFill>
                <a:latin typeface="Times New Roman" pitchFamily="18" charset="0"/>
              </a:rPr>
              <a:t>IRi</a:t>
            </a:r>
            <a:r>
              <a:rPr lang="zh-CN" smtClean="0">
                <a:solidFill>
                  <a:schemeClr val="folHlink"/>
                </a:solidFill>
                <a:latin typeface="Times New Roman" pitchFamily="18" charset="0"/>
              </a:rPr>
              <a:t>被屏蔽，</a:t>
            </a:r>
            <a:r>
              <a:rPr lang="zh-CN" smtClean="0">
                <a:latin typeface="Times New Roman" pitchFamily="18" charset="0"/>
              </a:rPr>
              <a:t>该中断请求不能从</a:t>
            </a:r>
            <a:r>
              <a:rPr lang="zh-CN" altLang="zh-CN" smtClean="0">
                <a:latin typeface="Times New Roman" pitchFamily="18" charset="0"/>
              </a:rPr>
              <a:t>8259A</a:t>
            </a:r>
            <a:r>
              <a:rPr lang="zh-CN" smtClean="0">
                <a:latin typeface="Times New Roman" pitchFamily="18" charset="0"/>
              </a:rPr>
              <a:t>送到</a:t>
            </a:r>
            <a:r>
              <a:rPr lang="zh-CN" altLang="zh-CN" smtClean="0">
                <a:latin typeface="Times New Roman" pitchFamily="18" charset="0"/>
              </a:rPr>
              <a:t>CPU</a:t>
            </a:r>
          </a:p>
          <a:p>
            <a:pPr lvl="1" eaLnBrk="1" hangingPunct="1">
              <a:lnSpc>
                <a:spcPct val="90000"/>
              </a:lnSpc>
            </a:pPr>
            <a:r>
              <a:rPr lang="zh-CN" smtClean="0">
                <a:latin typeface="Times New Roman" pitchFamily="18" charset="0"/>
              </a:rPr>
              <a:t>如果</a:t>
            </a:r>
            <a:r>
              <a:rPr lang="zh-CN" altLang="zh-CN" smtClean="0">
                <a:latin typeface="Times New Roman" pitchFamily="18" charset="0"/>
              </a:rPr>
              <a:t>IMR</a:t>
            </a:r>
            <a:r>
              <a:rPr lang="zh-CN" smtClean="0">
                <a:latin typeface="Times New Roman" pitchFamily="18" charset="0"/>
              </a:rPr>
              <a:t>的</a:t>
            </a:r>
            <a:r>
              <a:rPr lang="zh-CN" altLang="zh-CN" smtClean="0">
                <a:latin typeface="Times New Roman" pitchFamily="18" charset="0"/>
              </a:rPr>
              <a:t>Di</a:t>
            </a:r>
            <a:r>
              <a:rPr lang="zh-CN" smtClean="0">
                <a:latin typeface="Times New Roman" pitchFamily="18" charset="0"/>
              </a:rPr>
              <a:t>位置</a:t>
            </a:r>
            <a:r>
              <a:rPr lang="zh-CN" altLang="zh-CN" smtClean="0">
                <a:latin typeface="Times New Roman" pitchFamily="18" charset="0"/>
              </a:rPr>
              <a:t>0</a:t>
            </a:r>
            <a:r>
              <a:rPr lang="zh-CN" smtClean="0">
                <a:latin typeface="Times New Roman" pitchFamily="18" charset="0"/>
              </a:rPr>
              <a:t>，则允许</a:t>
            </a:r>
            <a:r>
              <a:rPr lang="zh-CN" altLang="zh-CN" smtClean="0">
                <a:latin typeface="Times New Roman" pitchFamily="18" charset="0"/>
              </a:rPr>
              <a:t>IRi</a:t>
            </a:r>
            <a:r>
              <a:rPr lang="zh-CN" smtClean="0">
                <a:latin typeface="Times New Roman" pitchFamily="18" charset="0"/>
              </a:rPr>
              <a:t>中断产生</a:t>
            </a:r>
          </a:p>
          <a:p>
            <a:pPr eaLnBrk="1" hangingPunct="1">
              <a:lnSpc>
                <a:spcPct val="90000"/>
              </a:lnSpc>
            </a:pPr>
            <a:r>
              <a:rPr lang="zh-CN" smtClean="0">
                <a:solidFill>
                  <a:srgbClr val="990033"/>
                </a:solidFill>
                <a:latin typeface="Times New Roman" pitchFamily="18" charset="0"/>
              </a:rPr>
              <a:t>特殊屏蔽方式</a:t>
            </a:r>
          </a:p>
          <a:p>
            <a:pPr lvl="1" eaLnBrk="1" hangingPunct="1">
              <a:lnSpc>
                <a:spcPct val="90000"/>
              </a:lnSpc>
            </a:pPr>
            <a:r>
              <a:rPr lang="zh-CN" smtClean="0">
                <a:latin typeface="Times New Roman" pitchFamily="18" charset="0"/>
              </a:rPr>
              <a:t>将</a:t>
            </a:r>
            <a:r>
              <a:rPr lang="zh-CN" altLang="zh-CN" smtClean="0">
                <a:latin typeface="Times New Roman" pitchFamily="18" charset="0"/>
              </a:rPr>
              <a:t>IMR</a:t>
            </a:r>
            <a:r>
              <a:rPr lang="zh-CN" smtClean="0">
                <a:latin typeface="Times New Roman" pitchFamily="18" charset="0"/>
              </a:rPr>
              <a:t>的</a:t>
            </a:r>
            <a:r>
              <a:rPr lang="zh-CN" altLang="zh-CN" smtClean="0">
                <a:latin typeface="Times New Roman" pitchFamily="18" charset="0"/>
              </a:rPr>
              <a:t>Di</a:t>
            </a:r>
            <a:r>
              <a:rPr lang="zh-CN" smtClean="0">
                <a:latin typeface="Times New Roman" pitchFamily="18" charset="0"/>
              </a:rPr>
              <a:t>位置</a:t>
            </a:r>
            <a:r>
              <a:rPr lang="zh-CN" altLang="zh-CN" smtClean="0">
                <a:latin typeface="Times New Roman" pitchFamily="18" charset="0"/>
              </a:rPr>
              <a:t>1</a:t>
            </a:r>
            <a:r>
              <a:rPr lang="zh-CN" smtClean="0">
                <a:latin typeface="Times New Roman" pitchFamily="18" charset="0"/>
              </a:rPr>
              <a:t>，对应的中断</a:t>
            </a:r>
            <a:r>
              <a:rPr lang="zh-CN" altLang="zh-CN" smtClean="0">
                <a:latin typeface="Times New Roman" pitchFamily="18" charset="0"/>
              </a:rPr>
              <a:t>IRi</a:t>
            </a:r>
            <a:r>
              <a:rPr lang="zh-CN" smtClean="0">
                <a:latin typeface="Times New Roman" pitchFamily="18" charset="0"/>
              </a:rPr>
              <a:t>被屏蔽的同时，使</a:t>
            </a:r>
            <a:r>
              <a:rPr lang="zh-CN" altLang="zh-CN" smtClean="0">
                <a:latin typeface="Times New Roman" pitchFamily="18" charset="0"/>
              </a:rPr>
              <a:t>ISR</a:t>
            </a:r>
            <a:r>
              <a:rPr lang="zh-CN" smtClean="0">
                <a:latin typeface="Times New Roman" pitchFamily="18" charset="0"/>
              </a:rPr>
              <a:t>的</a:t>
            </a:r>
            <a:r>
              <a:rPr lang="zh-CN" altLang="zh-CN" smtClean="0">
                <a:latin typeface="Times New Roman" pitchFamily="18" charset="0"/>
              </a:rPr>
              <a:t>Di</a:t>
            </a:r>
            <a:r>
              <a:rPr lang="zh-CN" smtClean="0">
                <a:latin typeface="Times New Roman" pitchFamily="18" charset="0"/>
              </a:rPr>
              <a:t>位置</a:t>
            </a:r>
            <a:r>
              <a:rPr lang="zh-CN" altLang="zh-CN" smtClean="0">
                <a:latin typeface="Times New Roman" pitchFamily="18" charset="0"/>
              </a:rPr>
              <a:t>0</a:t>
            </a:r>
          </a:p>
          <a:p>
            <a:pPr lvl="1" eaLnBrk="1" hangingPunct="1">
              <a:lnSpc>
                <a:spcPct val="90000"/>
              </a:lnSpc>
            </a:pPr>
            <a:r>
              <a:rPr lang="zh-CN" smtClean="0"/>
              <a:t>这样做是为了在处理中断服务程序期间，开放其它优先级别较低中断的目的。 </a:t>
            </a:r>
          </a:p>
        </p:txBody>
      </p:sp>
      <p:sp>
        <p:nvSpPr>
          <p:cNvPr id="54276" name="AutoShape 4">
            <a:hlinkClick r:id="" action="ppaction://hlinkshowjump?jump=lastslideviewed" highlightClick="1"/>
          </p:cNvPr>
          <p:cNvSpPr>
            <a:spLocks noChangeArrowheads="1"/>
          </p:cNvSpPr>
          <p:nvPr/>
        </p:nvSpPr>
        <p:spPr bwMode="auto">
          <a:xfrm>
            <a:off x="10416118" y="6092826"/>
            <a:ext cx="1054100" cy="576263"/>
          </a:xfrm>
          <a:prstGeom prst="actionButtonBackPrevious">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Tree>
    <p:extLst>
      <p:ext uri="{BB962C8B-B14F-4D97-AF65-F5344CB8AC3E}">
        <p14:creationId xmlns:p14="http://schemas.microsoft.com/office/powerpoint/2010/main" val="4148266474"/>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2227"/>
                                        </p:tgtEl>
                                        <p:attrNameLst>
                                          <p:attrName>style.visibility</p:attrName>
                                        </p:attrNameLst>
                                      </p:cBhvr>
                                      <p:to>
                                        <p:strVal val="visible"/>
                                      </p:to>
                                    </p:set>
                                    <p:animEffect transition="in" filter="blinds(horizontal)">
                                      <p:cBhvr>
                                        <p:cTn id="7" dur="500"/>
                                        <p:tgtEl>
                                          <p:spTgt spid="52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autoUpdateAnimBg="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1052245" y="169476"/>
            <a:ext cx="7023100" cy="584775"/>
          </a:xfrm>
          <a:prstGeom prst="rect">
            <a:avLst/>
          </a:prstGeom>
          <a:solidFill>
            <a:srgbClr val="00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zh-CN" sz="3200" b="1">
                <a:solidFill>
                  <a:srgbClr val="FFFFFF"/>
                </a:solidFill>
                <a:latin typeface="Times New Roman" pitchFamily="18" charset="0"/>
              </a:rPr>
              <a:t>例：</a:t>
            </a:r>
            <a:r>
              <a:rPr lang="zh-CN" altLang="zh-CN" sz="3200" b="1">
                <a:solidFill>
                  <a:srgbClr val="FFFFFF"/>
                </a:solidFill>
                <a:latin typeface="Times New Roman" pitchFamily="18" charset="0"/>
              </a:rPr>
              <a:t>BIOS</a:t>
            </a:r>
            <a:r>
              <a:rPr lang="zh-CN" sz="3200" b="1">
                <a:solidFill>
                  <a:srgbClr val="FFFFFF"/>
                </a:solidFill>
                <a:latin typeface="Times New Roman" pitchFamily="18" charset="0"/>
              </a:rPr>
              <a:t>中读取</a:t>
            </a:r>
            <a:r>
              <a:rPr lang="zh-CN" altLang="zh-CN" sz="3200" b="1">
                <a:solidFill>
                  <a:srgbClr val="FFFFFF"/>
                </a:solidFill>
                <a:latin typeface="Times New Roman" pitchFamily="18" charset="0"/>
              </a:rPr>
              <a:t>ISR</a:t>
            </a:r>
            <a:r>
              <a:rPr lang="zh-CN" sz="3200" b="1">
                <a:solidFill>
                  <a:srgbClr val="FFFFFF"/>
                </a:solidFill>
                <a:latin typeface="Times New Roman" pitchFamily="18" charset="0"/>
              </a:rPr>
              <a:t>寄存器的程序段</a:t>
            </a:r>
          </a:p>
        </p:txBody>
      </p:sp>
      <p:sp>
        <p:nvSpPr>
          <p:cNvPr id="53251" name="Text Box 3"/>
          <p:cNvSpPr txBox="1">
            <a:spLocks noChangeArrowheads="1"/>
          </p:cNvSpPr>
          <p:nvPr/>
        </p:nvSpPr>
        <p:spPr bwMode="auto">
          <a:xfrm>
            <a:off x="1055440" y="1055633"/>
            <a:ext cx="8936567" cy="4893647"/>
          </a:xfrm>
          <a:prstGeom prst="rect">
            <a:avLst/>
          </a:prstGeom>
          <a:noFill/>
          <a:ln w="9525">
            <a:noFill/>
            <a:miter lim="800000"/>
            <a:headEnd/>
            <a:tailEnd/>
          </a:ln>
          <a:effectLst/>
        </p:spPr>
        <p:txBody>
          <a:bodyPr>
            <a:spAutoFit/>
          </a:bodyPr>
          <a:lstStyle/>
          <a:p>
            <a:pPr>
              <a:spcBef>
                <a:spcPct val="50000"/>
              </a:spcBef>
              <a:defRPr/>
            </a:pPr>
            <a:r>
              <a:rPr lang="zh-CN" altLang="zh-CN" sz="2400" b="1" dirty="0">
                <a:effectLst>
                  <a:outerShdw blurRad="38100" dist="38100" dir="2700000" algn="tl">
                    <a:srgbClr val="C0C0C0"/>
                  </a:outerShdw>
                </a:effectLst>
                <a:latin typeface="Times New Roman" pitchFamily="18" charset="0"/>
              </a:rPr>
              <a:t>…………</a:t>
            </a:r>
          </a:p>
          <a:p>
            <a:pPr>
              <a:spcBef>
                <a:spcPct val="50000"/>
              </a:spcBef>
              <a:defRPr/>
            </a:pPr>
            <a:r>
              <a:rPr lang="zh-CN" altLang="zh-CN" sz="2400" b="1" dirty="0">
                <a:effectLst>
                  <a:outerShdw blurRad="38100" dist="38100" dir="2700000" algn="tl">
                    <a:srgbClr val="C0C0C0"/>
                  </a:outerShdw>
                </a:effectLst>
                <a:latin typeface="Times New Roman" pitchFamily="18" charset="0"/>
              </a:rPr>
              <a:t>MOV AL</a:t>
            </a:r>
            <a:r>
              <a:rPr lang="zh-CN" sz="2400" b="1" dirty="0">
                <a:effectLst>
                  <a:outerShdw blurRad="38100" dist="38100" dir="2700000" algn="tl">
                    <a:srgbClr val="C0C0C0"/>
                  </a:outerShdw>
                </a:effectLst>
                <a:latin typeface="Times New Roman" pitchFamily="18" charset="0"/>
              </a:rPr>
              <a:t>，</a:t>
            </a:r>
            <a:r>
              <a:rPr lang="zh-CN" altLang="zh-CN" sz="2400" b="1" dirty="0">
                <a:effectLst>
                  <a:outerShdw blurRad="38100" dist="38100" dir="2700000" algn="tl">
                    <a:srgbClr val="C0C0C0"/>
                  </a:outerShdw>
                </a:effectLst>
                <a:latin typeface="Times New Roman" pitchFamily="18" charset="0"/>
              </a:rPr>
              <a:t>0BH	</a:t>
            </a:r>
            <a:r>
              <a:rPr lang="zh-CN" sz="2400" b="1" dirty="0">
                <a:effectLst>
                  <a:outerShdw blurRad="38100" dist="38100" dir="2700000" algn="tl">
                    <a:srgbClr val="C0C0C0"/>
                  </a:outerShdw>
                </a:effectLst>
                <a:latin typeface="Times New Roman" pitchFamily="18" charset="0"/>
              </a:rPr>
              <a:t>；写</a:t>
            </a:r>
            <a:r>
              <a:rPr lang="zh-CN" altLang="zh-CN" sz="2400" b="1" dirty="0">
                <a:effectLst>
                  <a:outerShdw blurRad="38100" dist="38100" dir="2700000" algn="tl">
                    <a:srgbClr val="C0C0C0"/>
                  </a:outerShdw>
                </a:effectLst>
                <a:latin typeface="Times New Roman" pitchFamily="18" charset="0"/>
              </a:rPr>
              <a:t>OCW3</a:t>
            </a:r>
            <a:r>
              <a:rPr lang="zh-CN" sz="2400" b="1" dirty="0">
                <a:effectLst>
                  <a:outerShdw blurRad="38100" dist="38100" dir="2700000" algn="tl">
                    <a:srgbClr val="C0C0C0"/>
                  </a:outerShdw>
                </a:effectLst>
                <a:latin typeface="Times New Roman" pitchFamily="18" charset="0"/>
              </a:rPr>
              <a:t>，</a:t>
            </a:r>
            <a:r>
              <a:rPr lang="zh-CN" altLang="zh-CN" sz="2400" b="1" dirty="0">
                <a:effectLst>
                  <a:outerShdw blurRad="38100" dist="38100" dir="2700000" algn="tl">
                    <a:srgbClr val="C0C0C0"/>
                  </a:outerShdw>
                </a:effectLst>
                <a:latin typeface="Times New Roman" pitchFamily="18" charset="0"/>
              </a:rPr>
              <a:t>00001011</a:t>
            </a:r>
          </a:p>
          <a:p>
            <a:pPr>
              <a:spcBef>
                <a:spcPct val="50000"/>
              </a:spcBef>
              <a:defRPr/>
            </a:pPr>
            <a:r>
              <a:rPr lang="zh-CN" altLang="zh-CN" sz="2400" b="1" dirty="0">
                <a:effectLst>
                  <a:outerShdw blurRad="38100" dist="38100" dir="2700000" algn="tl">
                    <a:srgbClr val="C0C0C0"/>
                  </a:outerShdw>
                </a:effectLst>
                <a:latin typeface="Times New Roman" pitchFamily="18" charset="0"/>
              </a:rPr>
              <a:t>OUT 20H</a:t>
            </a:r>
            <a:r>
              <a:rPr lang="zh-CN" sz="2400" b="1" dirty="0">
                <a:effectLst>
                  <a:outerShdw blurRad="38100" dist="38100" dir="2700000" algn="tl">
                    <a:srgbClr val="C0C0C0"/>
                  </a:outerShdw>
                </a:effectLst>
                <a:latin typeface="Times New Roman" pitchFamily="18" charset="0"/>
              </a:rPr>
              <a:t>，</a:t>
            </a:r>
            <a:r>
              <a:rPr lang="zh-CN" altLang="zh-CN" sz="2400" b="1" dirty="0">
                <a:effectLst>
                  <a:outerShdw blurRad="38100" dist="38100" dir="2700000" algn="tl">
                    <a:srgbClr val="C0C0C0"/>
                  </a:outerShdw>
                </a:effectLst>
                <a:latin typeface="Times New Roman" pitchFamily="18" charset="0"/>
              </a:rPr>
              <a:t>AL	</a:t>
            </a:r>
            <a:r>
              <a:rPr lang="zh-CN" sz="2400" b="1" dirty="0">
                <a:effectLst>
                  <a:outerShdw blurRad="38100" dist="38100" dir="2700000" algn="tl">
                    <a:srgbClr val="C0C0C0"/>
                  </a:outerShdw>
                </a:effectLst>
                <a:latin typeface="Times New Roman" pitchFamily="18" charset="0"/>
              </a:rPr>
              <a:t>；</a:t>
            </a:r>
            <a:r>
              <a:rPr lang="zh-CN" altLang="zh-CN" sz="2400" b="1" dirty="0">
                <a:effectLst>
                  <a:outerShdw blurRad="38100" dist="38100" dir="2700000" algn="tl">
                    <a:srgbClr val="C0C0C0"/>
                  </a:outerShdw>
                </a:effectLst>
                <a:latin typeface="Times New Roman" pitchFamily="18" charset="0"/>
              </a:rPr>
              <a:t>20H</a:t>
            </a:r>
            <a:r>
              <a:rPr lang="zh-CN" sz="2400" b="1" dirty="0">
                <a:effectLst>
                  <a:outerShdw blurRad="38100" dist="38100" dir="2700000" algn="tl">
                    <a:srgbClr val="C0C0C0"/>
                  </a:outerShdw>
                </a:effectLst>
                <a:latin typeface="Times New Roman" pitchFamily="18" charset="0"/>
              </a:rPr>
              <a:t>为</a:t>
            </a:r>
            <a:r>
              <a:rPr lang="zh-CN" altLang="zh-CN" sz="2400" b="1" dirty="0">
                <a:effectLst>
                  <a:outerShdw blurRad="38100" dist="38100" dir="2700000" algn="tl">
                    <a:srgbClr val="C0C0C0"/>
                  </a:outerShdw>
                </a:effectLst>
                <a:latin typeface="Times New Roman" pitchFamily="18" charset="0"/>
              </a:rPr>
              <a:t>OCW3</a:t>
            </a:r>
            <a:r>
              <a:rPr lang="zh-CN" sz="2400" b="1" dirty="0">
                <a:effectLst>
                  <a:outerShdw blurRad="38100" dist="38100" dir="2700000" algn="tl">
                    <a:srgbClr val="C0C0C0"/>
                  </a:outerShdw>
                </a:effectLst>
                <a:latin typeface="Times New Roman" pitchFamily="18" charset="0"/>
              </a:rPr>
              <a:t>的口地址</a:t>
            </a:r>
          </a:p>
          <a:p>
            <a:pPr>
              <a:spcBef>
                <a:spcPct val="50000"/>
              </a:spcBef>
              <a:defRPr/>
            </a:pPr>
            <a:r>
              <a:rPr lang="zh-CN" altLang="zh-CN" sz="2400" b="1" dirty="0">
                <a:effectLst>
                  <a:outerShdw blurRad="38100" dist="38100" dir="2700000" algn="tl">
                    <a:srgbClr val="C0C0C0"/>
                  </a:outerShdw>
                </a:effectLst>
                <a:latin typeface="Times New Roman" pitchFamily="18" charset="0"/>
              </a:rPr>
              <a:t>NOP			</a:t>
            </a:r>
            <a:r>
              <a:rPr lang="zh-CN" sz="2400" b="1" dirty="0">
                <a:effectLst>
                  <a:outerShdw blurRad="38100" dist="38100" dir="2700000" algn="tl">
                    <a:srgbClr val="C0C0C0"/>
                  </a:outerShdw>
                </a:effectLst>
                <a:latin typeface="Times New Roman" pitchFamily="18" charset="0"/>
              </a:rPr>
              <a:t>；空操作	</a:t>
            </a:r>
          </a:p>
          <a:p>
            <a:pPr>
              <a:spcBef>
                <a:spcPct val="50000"/>
              </a:spcBef>
              <a:defRPr/>
            </a:pPr>
            <a:r>
              <a:rPr lang="zh-CN" altLang="zh-CN" sz="2400" b="1" dirty="0">
                <a:effectLst>
                  <a:outerShdw blurRad="38100" dist="38100" dir="2700000" algn="tl">
                    <a:srgbClr val="C0C0C0"/>
                  </a:outerShdw>
                </a:effectLst>
                <a:latin typeface="Times New Roman" pitchFamily="18" charset="0"/>
              </a:rPr>
              <a:t>IN AL</a:t>
            </a:r>
            <a:r>
              <a:rPr lang="zh-CN" sz="2400" b="1" dirty="0">
                <a:effectLst>
                  <a:outerShdw blurRad="38100" dist="38100" dir="2700000" algn="tl">
                    <a:srgbClr val="C0C0C0"/>
                  </a:outerShdw>
                </a:effectLst>
                <a:latin typeface="Times New Roman" pitchFamily="18" charset="0"/>
              </a:rPr>
              <a:t>，</a:t>
            </a:r>
            <a:r>
              <a:rPr lang="zh-CN" altLang="zh-CN" sz="2400" b="1" dirty="0">
                <a:effectLst>
                  <a:outerShdw blurRad="38100" dist="38100" dir="2700000" algn="tl">
                    <a:srgbClr val="C0C0C0"/>
                  </a:outerShdw>
                </a:effectLst>
                <a:latin typeface="Times New Roman" pitchFamily="18" charset="0"/>
              </a:rPr>
              <a:t>20H		</a:t>
            </a:r>
            <a:r>
              <a:rPr lang="zh-CN" sz="2400" b="1" dirty="0">
                <a:effectLst>
                  <a:outerShdw blurRad="38100" dist="38100" dir="2700000" algn="tl">
                    <a:srgbClr val="C0C0C0"/>
                  </a:outerShdw>
                </a:effectLst>
                <a:latin typeface="Times New Roman" pitchFamily="18" charset="0"/>
              </a:rPr>
              <a:t>；读</a:t>
            </a:r>
            <a:r>
              <a:rPr lang="zh-CN" altLang="zh-CN" sz="2400" b="1" dirty="0">
                <a:effectLst>
                  <a:outerShdw blurRad="38100" dist="38100" dir="2700000" algn="tl">
                    <a:srgbClr val="C0C0C0"/>
                  </a:outerShdw>
                </a:effectLst>
                <a:latin typeface="Times New Roman" pitchFamily="18" charset="0"/>
              </a:rPr>
              <a:t>ISR</a:t>
            </a:r>
            <a:r>
              <a:rPr lang="zh-CN" sz="2400" b="1" dirty="0">
                <a:effectLst>
                  <a:outerShdw blurRad="38100" dist="38100" dir="2700000" algn="tl">
                    <a:srgbClr val="C0C0C0"/>
                  </a:outerShdw>
                </a:effectLst>
                <a:latin typeface="Times New Roman" pitchFamily="18" charset="0"/>
              </a:rPr>
              <a:t>中的内容</a:t>
            </a:r>
          </a:p>
          <a:p>
            <a:pPr>
              <a:spcBef>
                <a:spcPct val="50000"/>
              </a:spcBef>
              <a:defRPr/>
            </a:pPr>
            <a:r>
              <a:rPr lang="zh-CN" altLang="zh-CN" sz="2400" b="1" dirty="0">
                <a:effectLst>
                  <a:outerShdw blurRad="38100" dist="38100" dir="2700000" algn="tl">
                    <a:srgbClr val="C0C0C0"/>
                  </a:outerShdw>
                </a:effectLst>
                <a:latin typeface="Times New Roman" pitchFamily="18" charset="0"/>
              </a:rPr>
              <a:t>MOV AH</a:t>
            </a:r>
            <a:r>
              <a:rPr lang="zh-CN" sz="2400" b="1" dirty="0">
                <a:effectLst>
                  <a:outerShdw blurRad="38100" dist="38100" dir="2700000" algn="tl">
                    <a:srgbClr val="C0C0C0"/>
                  </a:outerShdw>
                </a:effectLst>
                <a:latin typeface="Times New Roman" pitchFamily="18" charset="0"/>
              </a:rPr>
              <a:t>，</a:t>
            </a:r>
            <a:r>
              <a:rPr lang="zh-CN" altLang="zh-CN" sz="2400" b="1" dirty="0">
                <a:effectLst>
                  <a:outerShdw blurRad="38100" dist="38100" dir="2700000" algn="tl">
                    <a:srgbClr val="C0C0C0"/>
                  </a:outerShdw>
                </a:effectLst>
                <a:latin typeface="Times New Roman" pitchFamily="18" charset="0"/>
              </a:rPr>
              <a:t>AL	</a:t>
            </a:r>
            <a:r>
              <a:rPr lang="zh-CN" sz="2400" b="1" dirty="0">
                <a:effectLst>
                  <a:outerShdw blurRad="38100" dist="38100" dir="2700000" algn="tl">
                    <a:srgbClr val="C0C0C0"/>
                  </a:outerShdw>
                </a:effectLst>
                <a:latin typeface="Times New Roman" pitchFamily="18" charset="0"/>
              </a:rPr>
              <a:t>；保持到</a:t>
            </a:r>
            <a:r>
              <a:rPr lang="zh-CN" altLang="zh-CN" sz="2400" b="1" dirty="0">
                <a:effectLst>
                  <a:outerShdw blurRad="38100" dist="38100" dir="2700000" algn="tl">
                    <a:srgbClr val="C0C0C0"/>
                  </a:outerShdw>
                </a:effectLst>
                <a:latin typeface="Times New Roman" pitchFamily="18" charset="0"/>
              </a:rPr>
              <a:t>AH</a:t>
            </a:r>
            <a:r>
              <a:rPr lang="zh-CN" sz="2400" b="1" dirty="0">
                <a:effectLst>
                  <a:outerShdw blurRad="38100" dist="38100" dir="2700000" algn="tl">
                    <a:srgbClr val="C0C0C0"/>
                  </a:outerShdw>
                </a:effectLst>
                <a:latin typeface="Times New Roman" pitchFamily="18" charset="0"/>
              </a:rPr>
              <a:t>中</a:t>
            </a:r>
          </a:p>
          <a:p>
            <a:pPr>
              <a:spcBef>
                <a:spcPct val="50000"/>
              </a:spcBef>
              <a:defRPr/>
            </a:pPr>
            <a:r>
              <a:rPr lang="zh-CN" altLang="zh-CN" sz="2400" b="1" dirty="0">
                <a:effectLst>
                  <a:outerShdw blurRad="38100" dist="38100" dir="2700000" algn="tl">
                    <a:srgbClr val="C0C0C0"/>
                  </a:outerShdw>
                </a:effectLst>
                <a:latin typeface="Times New Roman" pitchFamily="18" charset="0"/>
              </a:rPr>
              <a:t>OR AL</a:t>
            </a:r>
            <a:r>
              <a:rPr lang="zh-CN" sz="2400" b="1" dirty="0">
                <a:effectLst>
                  <a:outerShdw blurRad="38100" dist="38100" dir="2700000" algn="tl">
                    <a:srgbClr val="C0C0C0"/>
                  </a:outerShdw>
                </a:effectLst>
                <a:latin typeface="Times New Roman" pitchFamily="18" charset="0"/>
              </a:rPr>
              <a:t>，</a:t>
            </a:r>
            <a:r>
              <a:rPr lang="zh-CN" altLang="zh-CN" sz="2400" b="1" dirty="0">
                <a:effectLst>
                  <a:outerShdw blurRad="38100" dist="38100" dir="2700000" algn="tl">
                    <a:srgbClr val="C0C0C0"/>
                  </a:outerShdw>
                </a:effectLst>
                <a:latin typeface="Times New Roman" pitchFamily="18" charset="0"/>
              </a:rPr>
              <a:t>AH		</a:t>
            </a:r>
            <a:r>
              <a:rPr lang="zh-CN" sz="2400" b="1" dirty="0">
                <a:effectLst>
                  <a:outerShdw blurRad="38100" dist="38100" dir="2700000" algn="tl">
                    <a:srgbClr val="C0C0C0"/>
                  </a:outerShdw>
                </a:effectLst>
                <a:latin typeface="Times New Roman" pitchFamily="18" charset="0"/>
              </a:rPr>
              <a:t>；是否全为</a:t>
            </a:r>
            <a:r>
              <a:rPr lang="zh-CN" altLang="zh-CN" sz="2400" b="1" dirty="0">
                <a:effectLst>
                  <a:outerShdw blurRad="38100" dist="38100" dir="2700000" algn="tl">
                    <a:srgbClr val="C0C0C0"/>
                  </a:outerShdw>
                </a:effectLst>
                <a:latin typeface="Times New Roman" pitchFamily="18" charset="0"/>
              </a:rPr>
              <a:t>0</a:t>
            </a:r>
          </a:p>
          <a:p>
            <a:pPr>
              <a:spcBef>
                <a:spcPct val="50000"/>
              </a:spcBef>
              <a:defRPr/>
            </a:pPr>
            <a:r>
              <a:rPr lang="zh-CN" altLang="zh-CN" sz="2400" b="1" dirty="0">
                <a:effectLst>
                  <a:outerShdw blurRad="38100" dist="38100" dir="2700000" algn="tl">
                    <a:srgbClr val="C0C0C0"/>
                  </a:outerShdw>
                </a:effectLst>
                <a:latin typeface="Times New Roman" pitchFamily="18" charset="0"/>
              </a:rPr>
              <a:t>JNZ  AWINT		</a:t>
            </a:r>
            <a:r>
              <a:rPr lang="zh-CN" sz="2400" b="1" dirty="0">
                <a:effectLst>
                  <a:outerShdw blurRad="38100" dist="38100" dir="2700000" algn="tl">
                    <a:srgbClr val="C0C0C0"/>
                  </a:outerShdw>
                </a:effectLst>
                <a:latin typeface="Times New Roman" pitchFamily="18" charset="0"/>
              </a:rPr>
              <a:t>；不是则转</a:t>
            </a:r>
          </a:p>
          <a:p>
            <a:pPr>
              <a:spcBef>
                <a:spcPct val="50000"/>
              </a:spcBef>
              <a:defRPr/>
            </a:pPr>
            <a:r>
              <a:rPr lang="zh-CN" altLang="zh-CN" sz="2400" b="1" dirty="0">
                <a:effectLst>
                  <a:outerShdw blurRad="38100" dist="38100" dir="2700000" algn="tl">
                    <a:srgbClr val="C0C0C0"/>
                  </a:outerShdw>
                </a:effectLst>
                <a:latin typeface="Times New Roman" pitchFamily="18" charset="0"/>
              </a:rPr>
              <a:t>……</a:t>
            </a:r>
          </a:p>
        </p:txBody>
      </p:sp>
      <p:sp>
        <p:nvSpPr>
          <p:cNvPr id="53252" name="Text Box 4"/>
          <p:cNvSpPr txBox="1">
            <a:spLocks noChangeArrowheads="1"/>
          </p:cNvSpPr>
          <p:nvPr/>
        </p:nvSpPr>
        <p:spPr bwMode="auto">
          <a:xfrm>
            <a:off x="1041400" y="5867980"/>
            <a:ext cx="10887248" cy="523220"/>
          </a:xfrm>
          <a:prstGeom prst="rect">
            <a:avLst/>
          </a:prstGeom>
          <a:noFill/>
          <a:ln w="9525">
            <a:noFill/>
            <a:miter lim="800000"/>
            <a:headEnd/>
            <a:tailEnd/>
          </a:ln>
          <a:effectLst/>
        </p:spPr>
        <p:txBody>
          <a:bodyPr wrap="square">
            <a:spAutoFit/>
          </a:bodyPr>
          <a:lstStyle/>
          <a:p>
            <a:pPr>
              <a:spcBef>
                <a:spcPct val="50000"/>
              </a:spcBef>
              <a:defRPr/>
            </a:pPr>
            <a:r>
              <a:rPr lang="zh-CN" sz="2800" b="1" dirty="0">
                <a:solidFill>
                  <a:srgbClr val="FF0000"/>
                </a:solidFill>
                <a:effectLst>
                  <a:outerShdw blurRad="38100" dist="38100" dir="2700000" algn="tl">
                    <a:srgbClr val="C0C0C0"/>
                  </a:outerShdw>
                </a:effectLst>
                <a:latin typeface="Times New Roman" pitchFamily="18" charset="0"/>
              </a:rPr>
              <a:t>注：若要读</a:t>
            </a:r>
            <a:r>
              <a:rPr lang="zh-CN" altLang="zh-CN" sz="2800" b="1" dirty="0">
                <a:solidFill>
                  <a:srgbClr val="FF0000"/>
                </a:solidFill>
                <a:effectLst>
                  <a:outerShdw blurRad="38100" dist="38100" dir="2700000" algn="tl">
                    <a:srgbClr val="C0C0C0"/>
                  </a:outerShdw>
                </a:effectLst>
                <a:latin typeface="Times New Roman" pitchFamily="18" charset="0"/>
              </a:rPr>
              <a:t>IMR</a:t>
            </a:r>
            <a:r>
              <a:rPr lang="zh-CN" sz="2800" b="1" dirty="0">
                <a:solidFill>
                  <a:srgbClr val="FF0000"/>
                </a:solidFill>
                <a:effectLst>
                  <a:outerShdw blurRad="38100" dist="38100" dir="2700000" algn="tl">
                    <a:srgbClr val="C0C0C0"/>
                  </a:outerShdw>
                </a:effectLst>
                <a:latin typeface="Times New Roman" pitchFamily="18" charset="0"/>
              </a:rPr>
              <a:t>中的内容，可直接对</a:t>
            </a:r>
            <a:r>
              <a:rPr lang="zh-CN" altLang="zh-CN" sz="2800" b="1" dirty="0">
                <a:solidFill>
                  <a:srgbClr val="FF0000"/>
                </a:solidFill>
                <a:effectLst>
                  <a:outerShdw blurRad="38100" dist="38100" dir="2700000" algn="tl">
                    <a:srgbClr val="C0C0C0"/>
                  </a:outerShdw>
                </a:effectLst>
                <a:latin typeface="Times New Roman" pitchFamily="18" charset="0"/>
              </a:rPr>
              <a:t>21H</a:t>
            </a:r>
            <a:r>
              <a:rPr lang="zh-CN" sz="2800" b="1" dirty="0">
                <a:solidFill>
                  <a:srgbClr val="FF0000"/>
                </a:solidFill>
                <a:effectLst>
                  <a:outerShdw blurRad="38100" dist="38100" dir="2700000" algn="tl">
                    <a:srgbClr val="C0C0C0"/>
                  </a:outerShdw>
                </a:effectLst>
                <a:latin typeface="Times New Roman" pitchFamily="18" charset="0"/>
              </a:rPr>
              <a:t>端口执行读操作。</a:t>
            </a:r>
          </a:p>
        </p:txBody>
      </p:sp>
    </p:spTree>
    <p:extLst>
      <p:ext uri="{BB962C8B-B14F-4D97-AF65-F5344CB8AC3E}">
        <p14:creationId xmlns:p14="http://schemas.microsoft.com/office/powerpoint/2010/main" val="1243642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53252"/>
                                        </p:tgtEl>
                                        <p:attrNameLst>
                                          <p:attrName>style.visibility</p:attrName>
                                        </p:attrNameLst>
                                      </p:cBhvr>
                                      <p:to>
                                        <p:strVal val="visible"/>
                                      </p:to>
                                    </p:set>
                                    <p:animEffect transition="in" filter="strips(downLeft)">
                                      <p:cBhvr>
                                        <p:cTn id="7" dur="500"/>
                                        <p:tgtEl>
                                          <p:spTgt spid="53252"/>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autoUpdateAnimBg="0"/>
    </p:bldLst>
  </p:timing>
</p:sld>
</file>

<file path=ppt/slides/slide1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altLang="zh-CN" sz="4000"/>
              <a:t>3. </a:t>
            </a:r>
            <a:r>
              <a:rPr lang="zh-CN" altLang="en-US" sz="4000"/>
              <a:t>读取状态字</a:t>
            </a:r>
          </a:p>
        </p:txBody>
      </p:sp>
      <p:pic>
        <p:nvPicPr>
          <p:cNvPr id="221187" name="Picture 3" descr="54">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0769600" y="6289675"/>
            <a:ext cx="11176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221188" name="Picture 4" descr="55">
            <a:hlinkClick r:id="" action="ppaction://hlinkshowjump?jump=previousslide"/>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9550400" y="6248400"/>
            <a:ext cx="1168400" cy="438150"/>
          </a:xfrm>
          <a:prstGeom prst="rect">
            <a:avLst/>
          </a:prstGeom>
          <a:noFill/>
          <a:extLst>
            <a:ext uri="{909E8E84-426E-40DD-AFC4-6F175D3DCCD1}">
              <a14:hiddenFill xmlns:a14="http://schemas.microsoft.com/office/drawing/2010/main">
                <a:solidFill>
                  <a:srgbClr val="FFFFFF"/>
                </a:solidFill>
              </a14:hiddenFill>
            </a:ext>
          </a:extLst>
        </p:spPr>
      </p:pic>
      <p:sp>
        <p:nvSpPr>
          <p:cNvPr id="221189" name="Rectangle 5"/>
          <p:cNvSpPr>
            <a:spLocks noGrp="1" noChangeArrowheads="1"/>
          </p:cNvSpPr>
          <p:nvPr>
            <p:ph type="body" idx="1"/>
          </p:nvPr>
        </p:nvSpPr>
        <p:spPr>
          <a:xfrm>
            <a:off x="673100" y="1609725"/>
            <a:ext cx="10134600" cy="4654550"/>
          </a:xfrm>
          <a:solidFill>
            <a:schemeClr val="bg1"/>
          </a:solidFill>
          <a:ln/>
          <a:extLst>
            <a:ext uri="{91240B29-F687-4F45-9708-019B960494DF}">
              <a14:hiddenLine xmlns:a14="http://schemas.microsoft.com/office/drawing/2010/main" w="76200" cmpd="tri">
                <a:solidFill>
                  <a:srgbClr val="0066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r>
              <a:rPr lang="en-US" altLang="zh-CN" dirty="0">
                <a:latin typeface="Times New Roman" charset="0"/>
              </a:rPr>
              <a:t>CPU</a:t>
            </a:r>
            <a:r>
              <a:rPr lang="zh-CN" altLang="en-US" dirty="0">
                <a:latin typeface="Times New Roman" charset="0"/>
              </a:rPr>
              <a:t>可读出</a:t>
            </a:r>
            <a:r>
              <a:rPr lang="en-US" altLang="zh-CN" dirty="0">
                <a:latin typeface="Times New Roman" charset="0"/>
              </a:rPr>
              <a:t>IRR</a:t>
            </a:r>
            <a:r>
              <a:rPr lang="zh-CN" altLang="en-US" dirty="0">
                <a:latin typeface="Times New Roman" charset="0"/>
              </a:rPr>
              <a:t>、</a:t>
            </a:r>
            <a:r>
              <a:rPr lang="en-US" altLang="zh-CN" dirty="0">
                <a:latin typeface="Times New Roman" charset="0"/>
              </a:rPr>
              <a:t>ISR</a:t>
            </a:r>
            <a:r>
              <a:rPr lang="zh-CN" altLang="en-US" dirty="0">
                <a:latin typeface="Times New Roman" charset="0"/>
              </a:rPr>
              <a:t>、</a:t>
            </a:r>
            <a:r>
              <a:rPr lang="en-US" altLang="zh-CN" dirty="0">
                <a:latin typeface="Times New Roman" charset="0"/>
              </a:rPr>
              <a:t>IMR</a:t>
            </a:r>
            <a:r>
              <a:rPr lang="zh-CN" altLang="en-US" dirty="0">
                <a:latin typeface="Times New Roman" charset="0"/>
              </a:rPr>
              <a:t>和查询字</a:t>
            </a:r>
          </a:p>
          <a:p>
            <a:r>
              <a:rPr lang="en-US" altLang="zh-CN" dirty="0">
                <a:latin typeface="Times New Roman" charset="0"/>
              </a:rPr>
              <a:t>A0</a:t>
            </a:r>
            <a:r>
              <a:rPr lang="zh-CN" altLang="en-US" dirty="0">
                <a:latin typeface="Times New Roman" charset="0"/>
              </a:rPr>
              <a:t>为低，由</a:t>
            </a:r>
            <a:r>
              <a:rPr lang="en-US" altLang="zh-CN" dirty="0">
                <a:latin typeface="Times New Roman" charset="0"/>
              </a:rPr>
              <a:t>OCW3</a:t>
            </a:r>
            <a:r>
              <a:rPr lang="zh-CN" altLang="en-US" dirty="0">
                <a:latin typeface="Times New Roman" charset="0"/>
              </a:rPr>
              <a:t>中</a:t>
            </a:r>
            <a:r>
              <a:rPr lang="en-US" altLang="zh-CN" dirty="0">
                <a:latin typeface="Times New Roman" charset="0"/>
              </a:rPr>
              <a:t>RR</a:t>
            </a:r>
            <a:r>
              <a:rPr lang="zh-CN" altLang="en-US" dirty="0">
                <a:latin typeface="Times New Roman" charset="0"/>
              </a:rPr>
              <a:t>和</a:t>
            </a:r>
            <a:r>
              <a:rPr lang="en-US" altLang="zh-CN" dirty="0">
                <a:latin typeface="Times New Roman" charset="0"/>
              </a:rPr>
              <a:t>RIS</a:t>
            </a:r>
            <a:r>
              <a:rPr lang="zh-CN" altLang="en-US" dirty="0">
                <a:latin typeface="Times New Roman" charset="0"/>
              </a:rPr>
              <a:t>位设定读取</a:t>
            </a:r>
            <a:r>
              <a:rPr lang="en-US" altLang="zh-CN" dirty="0">
                <a:latin typeface="Times New Roman" charset="0"/>
              </a:rPr>
              <a:t>IRR</a:t>
            </a:r>
            <a:r>
              <a:rPr lang="zh-CN" altLang="en-US" dirty="0">
                <a:latin typeface="Times New Roman" charset="0"/>
              </a:rPr>
              <a:t>或</a:t>
            </a:r>
            <a:r>
              <a:rPr lang="en-US" altLang="zh-CN" dirty="0">
                <a:latin typeface="Times New Roman" charset="0"/>
              </a:rPr>
              <a:t>ISR</a:t>
            </a:r>
            <a:r>
              <a:rPr lang="zh-CN" altLang="en-US" dirty="0">
                <a:latin typeface="Times New Roman" charset="0"/>
              </a:rPr>
              <a:t>，由</a:t>
            </a:r>
            <a:r>
              <a:rPr lang="en-US" altLang="zh-CN" dirty="0">
                <a:latin typeface="Times New Roman" charset="0"/>
              </a:rPr>
              <a:t>OCW3</a:t>
            </a:r>
            <a:r>
              <a:rPr lang="zh-CN" altLang="en-US" dirty="0">
                <a:latin typeface="Times New Roman" charset="0"/>
              </a:rPr>
              <a:t>中</a:t>
            </a:r>
            <a:r>
              <a:rPr lang="en-US" altLang="zh-CN" dirty="0">
                <a:latin typeface="Times New Roman" charset="0"/>
              </a:rPr>
              <a:t>P</a:t>
            </a:r>
            <a:r>
              <a:rPr lang="zh-CN" altLang="en-US" dirty="0">
                <a:latin typeface="Times New Roman" charset="0"/>
              </a:rPr>
              <a:t>位设定读取查询字</a:t>
            </a:r>
          </a:p>
          <a:p>
            <a:r>
              <a:rPr lang="zh-CN" altLang="en-US" dirty="0">
                <a:latin typeface="Times New Roman" charset="0"/>
              </a:rPr>
              <a:t>而</a:t>
            </a:r>
            <a:r>
              <a:rPr lang="en-US" altLang="zh-CN" dirty="0">
                <a:latin typeface="Times New Roman" charset="0"/>
              </a:rPr>
              <a:t>A0</a:t>
            </a:r>
            <a:r>
              <a:rPr lang="zh-CN" altLang="en-US" dirty="0">
                <a:latin typeface="Times New Roman" charset="0"/>
              </a:rPr>
              <a:t>引脚为高电平时读取的都是</a:t>
            </a:r>
            <a:r>
              <a:rPr lang="en-US" altLang="zh-CN" dirty="0">
                <a:latin typeface="Times New Roman" charset="0"/>
              </a:rPr>
              <a:t>IMR</a:t>
            </a:r>
          </a:p>
          <a:p>
            <a:r>
              <a:rPr lang="zh-CN" altLang="en-US" dirty="0">
                <a:latin typeface="Times New Roman" charset="0"/>
              </a:rPr>
              <a:t>查询字反映</a:t>
            </a:r>
            <a:r>
              <a:rPr lang="en-US" altLang="zh-CN" dirty="0">
                <a:latin typeface="Times New Roman" charset="0"/>
              </a:rPr>
              <a:t>8259A</a:t>
            </a:r>
            <a:r>
              <a:rPr lang="zh-CN" altLang="en-US" dirty="0">
                <a:latin typeface="Times New Roman" charset="0"/>
              </a:rPr>
              <a:t>是否有中断请求</a:t>
            </a:r>
          </a:p>
        </p:txBody>
      </p:sp>
      <p:grpSp>
        <p:nvGrpSpPr>
          <p:cNvPr id="221191" name="Group 7"/>
          <p:cNvGrpSpPr>
            <a:grpSpLocks/>
          </p:cNvGrpSpPr>
          <p:nvPr/>
        </p:nvGrpSpPr>
        <p:grpSpPr bwMode="auto">
          <a:xfrm>
            <a:off x="1987551" y="5143501"/>
            <a:ext cx="7567083" cy="715963"/>
            <a:chOff x="621" y="1360"/>
            <a:chExt cx="3575" cy="451"/>
          </a:xfrm>
        </p:grpSpPr>
        <p:graphicFrame>
          <p:nvGraphicFramePr>
            <p:cNvPr id="221192" name="Object 8"/>
            <p:cNvGraphicFramePr>
              <a:graphicFrameLocks noChangeAspect="1"/>
            </p:cNvGraphicFramePr>
            <p:nvPr/>
          </p:nvGraphicFramePr>
          <p:xfrm>
            <a:off x="621" y="1360"/>
            <a:ext cx="3575" cy="451"/>
          </p:xfrm>
          <a:graphic>
            <a:graphicData uri="http://schemas.openxmlformats.org/presentationml/2006/ole">
              <mc:AlternateContent xmlns:mc="http://schemas.openxmlformats.org/markup-compatibility/2006">
                <mc:Choice xmlns:v="urn:schemas-microsoft-com:vml" Requires="v">
                  <p:oleObj spid="_x0000_s156707" name="Image" r:id="rId5" imgW="6836569" imgH="762174" progId="">
                    <p:embed/>
                  </p:oleObj>
                </mc:Choice>
                <mc:Fallback>
                  <p:oleObj name="Image" r:id="rId5" imgW="6836569" imgH="762174" progId="">
                    <p:embed/>
                    <p:pic>
                      <p:nvPicPr>
                        <p:cNvPr id="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1" y="1360"/>
                          <a:ext cx="3575" cy="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oleObj>
                </mc:Fallback>
              </mc:AlternateContent>
            </a:graphicData>
          </a:graphic>
        </p:graphicFrame>
        <p:sp>
          <p:nvSpPr>
            <p:cNvPr id="221193" name="Text Box 9"/>
            <p:cNvSpPr txBox="1">
              <a:spLocks noChangeArrowheads="1"/>
            </p:cNvSpPr>
            <p:nvPr/>
          </p:nvSpPr>
          <p:spPr bwMode="auto">
            <a:xfrm>
              <a:off x="643" y="1385"/>
              <a:ext cx="241"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r>
                <a:rPr lang="en-US" altLang="zh-CN" b="0">
                  <a:solidFill>
                    <a:schemeClr val="accent2"/>
                  </a:solidFill>
                  <a:latin typeface="Tahoma" pitchFamily="34" charset="0"/>
                </a:rPr>
                <a:t>D</a:t>
              </a:r>
              <a:r>
                <a:rPr lang="en-US" altLang="zh-CN" sz="2400">
                  <a:solidFill>
                    <a:schemeClr val="accent2"/>
                  </a:solidFill>
                  <a:latin typeface="Tahoma" pitchFamily="34" charset="0"/>
                </a:rPr>
                <a:t>7</a:t>
              </a:r>
            </a:p>
          </p:txBody>
        </p:sp>
        <p:sp>
          <p:nvSpPr>
            <p:cNvPr id="221194" name="Text Box 10"/>
            <p:cNvSpPr txBox="1">
              <a:spLocks noChangeArrowheads="1"/>
            </p:cNvSpPr>
            <p:nvPr/>
          </p:nvSpPr>
          <p:spPr bwMode="auto">
            <a:xfrm>
              <a:off x="1098" y="1385"/>
              <a:ext cx="241"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r>
                <a:rPr lang="en-US" altLang="zh-CN" b="0">
                  <a:solidFill>
                    <a:schemeClr val="accent2"/>
                  </a:solidFill>
                  <a:latin typeface="Tahoma" pitchFamily="34" charset="0"/>
                </a:rPr>
                <a:t>D</a:t>
              </a:r>
              <a:r>
                <a:rPr lang="en-US" altLang="zh-CN" sz="2400">
                  <a:solidFill>
                    <a:schemeClr val="accent2"/>
                  </a:solidFill>
                  <a:latin typeface="Tahoma" pitchFamily="34" charset="0"/>
                </a:rPr>
                <a:t>6</a:t>
              </a:r>
            </a:p>
          </p:txBody>
        </p:sp>
        <p:sp>
          <p:nvSpPr>
            <p:cNvPr id="221195" name="Text Box 11"/>
            <p:cNvSpPr txBox="1">
              <a:spLocks noChangeArrowheads="1"/>
            </p:cNvSpPr>
            <p:nvPr/>
          </p:nvSpPr>
          <p:spPr bwMode="auto">
            <a:xfrm>
              <a:off x="1553" y="1385"/>
              <a:ext cx="241"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r>
                <a:rPr lang="en-US" altLang="zh-CN" b="0">
                  <a:solidFill>
                    <a:schemeClr val="accent2"/>
                  </a:solidFill>
                  <a:latin typeface="Tahoma" pitchFamily="34" charset="0"/>
                </a:rPr>
                <a:t>D</a:t>
              </a:r>
              <a:r>
                <a:rPr lang="en-US" altLang="zh-CN" sz="2400">
                  <a:solidFill>
                    <a:schemeClr val="accent2"/>
                  </a:solidFill>
                  <a:latin typeface="Tahoma" pitchFamily="34" charset="0"/>
                </a:rPr>
                <a:t>5</a:t>
              </a:r>
            </a:p>
          </p:txBody>
        </p:sp>
        <p:sp>
          <p:nvSpPr>
            <p:cNvPr id="221196" name="Text Box 12"/>
            <p:cNvSpPr txBox="1">
              <a:spLocks noChangeArrowheads="1"/>
            </p:cNvSpPr>
            <p:nvPr/>
          </p:nvSpPr>
          <p:spPr bwMode="auto">
            <a:xfrm>
              <a:off x="1992" y="1385"/>
              <a:ext cx="241"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r>
                <a:rPr lang="en-US" altLang="zh-CN" b="0">
                  <a:solidFill>
                    <a:schemeClr val="accent2"/>
                  </a:solidFill>
                  <a:latin typeface="Tahoma" pitchFamily="34" charset="0"/>
                </a:rPr>
                <a:t>D</a:t>
              </a:r>
              <a:r>
                <a:rPr lang="en-US" altLang="zh-CN" sz="2400">
                  <a:solidFill>
                    <a:schemeClr val="accent2"/>
                  </a:solidFill>
                  <a:latin typeface="Tahoma" pitchFamily="34" charset="0"/>
                </a:rPr>
                <a:t>4</a:t>
              </a:r>
            </a:p>
          </p:txBody>
        </p:sp>
        <p:sp>
          <p:nvSpPr>
            <p:cNvPr id="221197" name="Text Box 13"/>
            <p:cNvSpPr txBox="1">
              <a:spLocks noChangeArrowheads="1"/>
            </p:cNvSpPr>
            <p:nvPr/>
          </p:nvSpPr>
          <p:spPr bwMode="auto">
            <a:xfrm>
              <a:off x="2432" y="1385"/>
              <a:ext cx="241"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r>
                <a:rPr lang="en-US" altLang="zh-CN" b="0">
                  <a:solidFill>
                    <a:schemeClr val="accent2"/>
                  </a:solidFill>
                  <a:latin typeface="Tahoma" pitchFamily="34" charset="0"/>
                </a:rPr>
                <a:t>D</a:t>
              </a:r>
              <a:r>
                <a:rPr lang="en-US" altLang="zh-CN" sz="2400">
                  <a:solidFill>
                    <a:schemeClr val="accent2"/>
                  </a:solidFill>
                  <a:latin typeface="Tahoma" pitchFamily="34" charset="0"/>
                </a:rPr>
                <a:t>3</a:t>
              </a:r>
            </a:p>
          </p:txBody>
        </p:sp>
        <p:sp>
          <p:nvSpPr>
            <p:cNvPr id="221198" name="Text Box 14"/>
            <p:cNvSpPr txBox="1">
              <a:spLocks noChangeArrowheads="1"/>
            </p:cNvSpPr>
            <p:nvPr/>
          </p:nvSpPr>
          <p:spPr bwMode="auto">
            <a:xfrm>
              <a:off x="2888" y="1385"/>
              <a:ext cx="241"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r>
                <a:rPr lang="en-US" altLang="zh-CN" b="0">
                  <a:solidFill>
                    <a:schemeClr val="accent2"/>
                  </a:solidFill>
                  <a:latin typeface="Tahoma" pitchFamily="34" charset="0"/>
                </a:rPr>
                <a:t>D</a:t>
              </a:r>
              <a:r>
                <a:rPr lang="en-US" altLang="zh-CN" sz="2400">
                  <a:solidFill>
                    <a:schemeClr val="accent2"/>
                  </a:solidFill>
                  <a:latin typeface="Tahoma" pitchFamily="34" charset="0"/>
                </a:rPr>
                <a:t>2</a:t>
              </a:r>
            </a:p>
          </p:txBody>
        </p:sp>
        <p:sp>
          <p:nvSpPr>
            <p:cNvPr id="221199" name="Text Box 15"/>
            <p:cNvSpPr txBox="1">
              <a:spLocks noChangeArrowheads="1"/>
            </p:cNvSpPr>
            <p:nvPr/>
          </p:nvSpPr>
          <p:spPr bwMode="auto">
            <a:xfrm>
              <a:off x="3327" y="1385"/>
              <a:ext cx="241"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r>
                <a:rPr lang="en-US" altLang="zh-CN" b="0">
                  <a:solidFill>
                    <a:schemeClr val="accent2"/>
                  </a:solidFill>
                  <a:latin typeface="Tahoma" pitchFamily="34" charset="0"/>
                </a:rPr>
                <a:t>D</a:t>
              </a:r>
              <a:r>
                <a:rPr lang="en-US" altLang="zh-CN" sz="2400">
                  <a:solidFill>
                    <a:schemeClr val="accent2"/>
                  </a:solidFill>
                  <a:latin typeface="Tahoma" pitchFamily="34" charset="0"/>
                </a:rPr>
                <a:t>1</a:t>
              </a:r>
            </a:p>
          </p:txBody>
        </p:sp>
        <p:sp>
          <p:nvSpPr>
            <p:cNvPr id="221200" name="Text Box 16"/>
            <p:cNvSpPr txBox="1">
              <a:spLocks noChangeArrowheads="1"/>
            </p:cNvSpPr>
            <p:nvPr/>
          </p:nvSpPr>
          <p:spPr bwMode="auto">
            <a:xfrm>
              <a:off x="3780" y="1385"/>
              <a:ext cx="241"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r>
                <a:rPr lang="en-US" altLang="zh-CN" b="0">
                  <a:solidFill>
                    <a:schemeClr val="accent2"/>
                  </a:solidFill>
                  <a:latin typeface="Tahoma" pitchFamily="34" charset="0"/>
                </a:rPr>
                <a:t>D</a:t>
              </a:r>
              <a:r>
                <a:rPr lang="en-US" altLang="zh-CN" sz="2400">
                  <a:solidFill>
                    <a:schemeClr val="accent2"/>
                  </a:solidFill>
                  <a:latin typeface="Tahoma" pitchFamily="34" charset="0"/>
                </a:rPr>
                <a:t>0</a:t>
              </a:r>
            </a:p>
          </p:txBody>
        </p:sp>
      </p:grpSp>
    </p:spTree>
    <p:extLst>
      <p:ext uri="{BB962C8B-B14F-4D97-AF65-F5344CB8AC3E}">
        <p14:creationId xmlns:p14="http://schemas.microsoft.com/office/powerpoint/2010/main" val="4195926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21189"/>
                                        </p:tgtEl>
                                        <p:attrNameLst>
                                          <p:attrName>style.visibility</p:attrName>
                                        </p:attrNameLst>
                                      </p:cBhvr>
                                      <p:to>
                                        <p:strVal val="visible"/>
                                      </p:to>
                                    </p:set>
                                    <p:animEffect transition="in" filter="blinds(horizontal)">
                                      <p:cBhvr>
                                        <p:cTn id="7" dur="500"/>
                                        <p:tgtEl>
                                          <p:spTgt spid="221189"/>
                                        </p:tgtEl>
                                      </p:cBhvr>
                                    </p:animEffect>
                                  </p:childTnLst>
                                </p:cTn>
                              </p:par>
                            </p:childTnLst>
                          </p:cTn>
                        </p:par>
                        <p:par>
                          <p:cTn id="8" fill="hold" nodeType="afterGroup">
                            <p:stCondLst>
                              <p:cond delay="500"/>
                            </p:stCondLst>
                            <p:childTnLst>
                              <p:par>
                                <p:cTn id="9" presetID="16" presetClass="entr" presetSubtype="26" fill="hold" nodeType="afterEffect">
                                  <p:stCondLst>
                                    <p:cond delay="2000"/>
                                  </p:stCondLst>
                                  <p:childTnLst>
                                    <p:set>
                                      <p:cBhvr>
                                        <p:cTn id="10" dur="1" fill="hold">
                                          <p:stCondLst>
                                            <p:cond delay="0"/>
                                          </p:stCondLst>
                                        </p:cTn>
                                        <p:tgtEl>
                                          <p:spTgt spid="221191"/>
                                        </p:tgtEl>
                                        <p:attrNameLst>
                                          <p:attrName>style.visibility</p:attrName>
                                        </p:attrNameLst>
                                      </p:cBhvr>
                                      <p:to>
                                        <p:strVal val="visible"/>
                                      </p:to>
                                    </p:set>
                                    <p:animEffect transition="in" filter="barn(inHorizontal)">
                                      <p:cBhvr>
                                        <p:cTn id="11" dur="500"/>
                                        <p:tgtEl>
                                          <p:spTgt spid="221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9"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p:txBody>
          <a:bodyPr/>
          <a:lstStyle/>
          <a:p>
            <a:r>
              <a:rPr lang="en-US" altLang="zh-CN"/>
              <a:t>1. I/O</a:t>
            </a:r>
            <a:r>
              <a:rPr lang="zh-CN" altLang="en-US"/>
              <a:t>端口与存储器地址独立编址</a:t>
            </a:r>
          </a:p>
        </p:txBody>
      </p:sp>
      <p:sp>
        <p:nvSpPr>
          <p:cNvPr id="475139" name="Rectangle 3"/>
          <p:cNvSpPr>
            <a:spLocks noGrp="1" noChangeArrowheads="1"/>
          </p:cNvSpPr>
          <p:nvPr>
            <p:ph idx="1"/>
          </p:nvPr>
        </p:nvSpPr>
        <p:spPr/>
        <p:txBody>
          <a:bodyPr/>
          <a:lstStyle/>
          <a:p>
            <a:r>
              <a:rPr lang="en-US" altLang="zh-CN" b="1" dirty="0">
                <a:solidFill>
                  <a:srgbClr val="0000FF"/>
                </a:solidFill>
              </a:rPr>
              <a:t>I/O</a:t>
            </a:r>
            <a:r>
              <a:rPr lang="zh-CN" altLang="en-US" b="1" dirty="0">
                <a:solidFill>
                  <a:srgbClr val="0000FF"/>
                </a:solidFill>
              </a:rPr>
              <a:t>端口单独编排地址，独立于存储器地址</a:t>
            </a:r>
          </a:p>
          <a:p>
            <a:r>
              <a:rPr lang="zh-CN" altLang="en-US" b="1" dirty="0">
                <a:solidFill>
                  <a:srgbClr val="FF0000"/>
                </a:solidFill>
                <a:latin typeface="Times New Roman" pitchFamily="18" charset="0"/>
              </a:rPr>
              <a:t>优点：</a:t>
            </a:r>
          </a:p>
          <a:p>
            <a:pPr lvl="1"/>
            <a:r>
              <a:rPr lang="en-US" altLang="zh-CN" dirty="0"/>
              <a:t>I/O</a:t>
            </a:r>
            <a:r>
              <a:rPr lang="zh-CN" altLang="en-US" dirty="0">
                <a:latin typeface="Times New Roman" pitchFamily="18" charset="0"/>
              </a:rPr>
              <a:t>端口的地址空间独立</a:t>
            </a:r>
          </a:p>
          <a:p>
            <a:pPr lvl="1"/>
            <a:r>
              <a:rPr lang="zh-CN" altLang="en-US" dirty="0">
                <a:latin typeface="Times New Roman" pitchFamily="18" charset="0"/>
              </a:rPr>
              <a:t>控制和地址译码电路相对简单</a:t>
            </a:r>
          </a:p>
          <a:p>
            <a:pPr lvl="1"/>
            <a:r>
              <a:rPr lang="zh-CN" altLang="en-US" dirty="0">
                <a:latin typeface="Times New Roman" pitchFamily="18" charset="0"/>
              </a:rPr>
              <a:t>专门的</a:t>
            </a:r>
            <a:r>
              <a:rPr lang="en-US" altLang="zh-CN" dirty="0"/>
              <a:t>I/O</a:t>
            </a:r>
            <a:r>
              <a:rPr lang="zh-CN" altLang="en-US" dirty="0">
                <a:latin typeface="Times New Roman" pitchFamily="18" charset="0"/>
              </a:rPr>
              <a:t>指令使程序清晰易读</a:t>
            </a:r>
          </a:p>
          <a:p>
            <a:r>
              <a:rPr lang="zh-CN" altLang="en-US" b="1" dirty="0">
                <a:solidFill>
                  <a:srgbClr val="FF0000"/>
                </a:solidFill>
                <a:latin typeface="Times New Roman" pitchFamily="18" charset="0"/>
              </a:rPr>
              <a:t>缺点：</a:t>
            </a:r>
          </a:p>
          <a:p>
            <a:pPr lvl="1"/>
            <a:r>
              <a:rPr lang="en-US" altLang="zh-CN" dirty="0"/>
              <a:t>I/O</a:t>
            </a:r>
            <a:r>
              <a:rPr lang="zh-CN" altLang="en-US" dirty="0">
                <a:latin typeface="Times New Roman" pitchFamily="18" charset="0"/>
              </a:rPr>
              <a:t>指令没有存储器指令丰富</a:t>
            </a:r>
            <a:endParaRPr lang="zh-CN" altLang="en-US" dirty="0"/>
          </a:p>
        </p:txBody>
      </p:sp>
      <p:sp>
        <p:nvSpPr>
          <p:cNvPr id="475140" name="AutoShape 4" descr="096"/>
          <p:cNvSpPr>
            <a:spLocks noChangeArrowheads="1"/>
          </p:cNvSpPr>
          <p:nvPr/>
        </p:nvSpPr>
        <p:spPr bwMode="auto">
          <a:xfrm>
            <a:off x="800100" y="5445126"/>
            <a:ext cx="7600951" cy="792163"/>
          </a:xfrm>
          <a:prstGeom prst="roundRect">
            <a:avLst>
              <a:gd name="adj" fmla="val 16667"/>
            </a:avLst>
          </a:prstGeom>
          <a:blipFill dpi="0" rotWithShape="0">
            <a:blip r:embed="rId3" cstate="print"/>
            <a:srcRect/>
            <a:stretch>
              <a:fillRect/>
            </a:stretch>
          </a:blipFill>
          <a:ln w="9525">
            <a:noFill/>
            <a:miter lim="800000"/>
            <a:headEnd/>
            <a:tailEnd/>
          </a:ln>
          <a:effectLst>
            <a:outerShdw dist="107763" dir="2700000" algn="ctr" rotWithShape="0">
              <a:srgbClr val="808080"/>
            </a:outerShdw>
          </a:effectLst>
        </p:spPr>
        <p:txBody>
          <a:bodyPr wrap="none" anchor="ctr"/>
          <a:lstStyle/>
          <a:p>
            <a:pPr algn="ctr"/>
            <a:r>
              <a:rPr kumimoji="1" lang="en-US" altLang="zh-CN" sz="2800" b="1" dirty="0">
                <a:latin typeface="Tahoma" pitchFamily="34" charset="0"/>
                <a:ea typeface="宋体" charset="-122"/>
              </a:rPr>
              <a:t>80x86</a:t>
            </a:r>
            <a:r>
              <a:rPr kumimoji="1" lang="zh-CN" altLang="en-US" sz="2800" b="1" dirty="0">
                <a:latin typeface="Tahoma" pitchFamily="34" charset="0"/>
                <a:ea typeface="宋体" charset="-122"/>
              </a:rPr>
              <a:t>采用</a:t>
            </a:r>
            <a:r>
              <a:rPr kumimoji="1" lang="en-US" altLang="zh-CN" sz="2800" b="1" dirty="0">
                <a:latin typeface="Tahoma" pitchFamily="34" charset="0"/>
                <a:ea typeface="宋体" charset="-122"/>
              </a:rPr>
              <a:t>I/O</a:t>
            </a:r>
            <a:r>
              <a:rPr kumimoji="1" lang="zh-CN" altLang="en-US" sz="2800" b="1" dirty="0">
                <a:latin typeface="Tahoma" pitchFamily="34" charset="0"/>
                <a:ea typeface="宋体" charset="-122"/>
              </a:rPr>
              <a:t>端口独立编址</a:t>
            </a:r>
          </a:p>
        </p:txBody>
      </p:sp>
      <p:grpSp>
        <p:nvGrpSpPr>
          <p:cNvPr id="2" name="Group 11"/>
          <p:cNvGrpSpPr>
            <a:grpSpLocks/>
          </p:cNvGrpSpPr>
          <p:nvPr/>
        </p:nvGrpSpPr>
        <p:grpSpPr bwMode="auto">
          <a:xfrm>
            <a:off x="7965017" y="2205038"/>
            <a:ext cx="3987800" cy="2843213"/>
            <a:chOff x="3763" y="1389"/>
            <a:chExt cx="1884" cy="1791"/>
          </a:xfrm>
        </p:grpSpPr>
        <p:sp>
          <p:nvSpPr>
            <p:cNvPr id="475142" name="Rectangle 6"/>
            <p:cNvSpPr>
              <a:spLocks noChangeArrowheads="1"/>
            </p:cNvSpPr>
            <p:nvPr/>
          </p:nvSpPr>
          <p:spPr bwMode="auto">
            <a:xfrm>
              <a:off x="4980" y="1463"/>
              <a:ext cx="667" cy="1576"/>
            </a:xfrm>
            <a:prstGeom prst="rect">
              <a:avLst/>
            </a:prstGeom>
            <a:noFill/>
            <a:ln w="28575">
              <a:solidFill>
                <a:srgbClr val="193C7D"/>
              </a:solidFill>
              <a:miter lim="800000"/>
              <a:headEnd/>
              <a:tailEnd/>
            </a:ln>
            <a:effectLst/>
          </p:spPr>
          <p:txBody>
            <a:bodyPr wrap="none" anchor="ctr"/>
            <a:lstStyle/>
            <a:p>
              <a:pPr algn="ctr"/>
              <a:r>
                <a:rPr kumimoji="1" lang="zh-CN" altLang="en-US" sz="2400" b="1">
                  <a:latin typeface="Tahoma" pitchFamily="34" charset="0"/>
                  <a:ea typeface="宋体" charset="-122"/>
                </a:rPr>
                <a:t>主存</a:t>
              </a:r>
            </a:p>
            <a:p>
              <a:pPr algn="ctr"/>
              <a:r>
                <a:rPr kumimoji="1" lang="zh-CN" altLang="en-US" sz="2400" b="1">
                  <a:latin typeface="Tahoma" pitchFamily="34" charset="0"/>
                  <a:ea typeface="宋体" charset="-122"/>
                </a:rPr>
                <a:t>空间</a:t>
              </a:r>
            </a:p>
          </p:txBody>
        </p:sp>
        <p:sp>
          <p:nvSpPr>
            <p:cNvPr id="475143" name="Rectangle 7"/>
            <p:cNvSpPr>
              <a:spLocks noChangeArrowheads="1"/>
            </p:cNvSpPr>
            <p:nvPr/>
          </p:nvSpPr>
          <p:spPr bwMode="auto">
            <a:xfrm>
              <a:off x="4311" y="2476"/>
              <a:ext cx="667" cy="563"/>
            </a:xfrm>
            <a:prstGeom prst="rect">
              <a:avLst/>
            </a:prstGeom>
            <a:solidFill>
              <a:srgbClr val="A6ADC0"/>
            </a:solidFill>
            <a:ln w="28575">
              <a:solidFill>
                <a:srgbClr val="193C7D"/>
              </a:solidFill>
              <a:miter lim="800000"/>
              <a:headEnd/>
              <a:tailEnd/>
            </a:ln>
            <a:effectLst/>
          </p:spPr>
          <p:txBody>
            <a:bodyPr wrap="none" anchor="ctr"/>
            <a:lstStyle/>
            <a:p>
              <a:pPr algn="ctr"/>
              <a:r>
                <a:rPr kumimoji="1" lang="en-US" altLang="zh-CN" sz="2400" b="1">
                  <a:latin typeface="Tahoma" pitchFamily="34" charset="0"/>
                  <a:ea typeface="宋体" charset="-122"/>
                </a:rPr>
                <a:t>I/O</a:t>
              </a:r>
            </a:p>
            <a:p>
              <a:pPr algn="ctr"/>
              <a:r>
                <a:rPr kumimoji="1" lang="zh-CN" altLang="en-US" sz="2400" b="1">
                  <a:latin typeface="Tahoma" pitchFamily="34" charset="0"/>
                  <a:ea typeface="宋体" charset="-122"/>
                </a:rPr>
                <a:t>空间</a:t>
              </a:r>
            </a:p>
          </p:txBody>
        </p:sp>
        <p:sp>
          <p:nvSpPr>
            <p:cNvPr id="475144" name="Text Box 8"/>
            <p:cNvSpPr txBox="1">
              <a:spLocks noChangeArrowheads="1"/>
            </p:cNvSpPr>
            <p:nvPr/>
          </p:nvSpPr>
          <p:spPr bwMode="auto">
            <a:xfrm>
              <a:off x="4339" y="1389"/>
              <a:ext cx="466" cy="291"/>
            </a:xfrm>
            <a:prstGeom prst="rect">
              <a:avLst/>
            </a:prstGeom>
            <a:noFill/>
            <a:ln w="9525">
              <a:noFill/>
              <a:miter lim="800000"/>
              <a:headEnd/>
              <a:tailEnd/>
            </a:ln>
            <a:effectLst/>
          </p:spPr>
          <p:txBody>
            <a:bodyPr wrap="none">
              <a:spAutoFit/>
            </a:bodyPr>
            <a:lstStyle/>
            <a:p>
              <a:r>
                <a:rPr kumimoji="1" lang="en-US" altLang="zh-CN" sz="2400">
                  <a:latin typeface="Tahoma" pitchFamily="34" charset="0"/>
                  <a:ea typeface="宋体" charset="-122"/>
                </a:rPr>
                <a:t>FFFFF</a:t>
              </a:r>
            </a:p>
          </p:txBody>
        </p:sp>
        <p:sp>
          <p:nvSpPr>
            <p:cNvPr id="475145" name="Text Box 9"/>
            <p:cNvSpPr txBox="1">
              <a:spLocks noChangeArrowheads="1"/>
            </p:cNvSpPr>
            <p:nvPr/>
          </p:nvSpPr>
          <p:spPr bwMode="auto">
            <a:xfrm>
              <a:off x="4055" y="2889"/>
              <a:ext cx="167" cy="291"/>
            </a:xfrm>
            <a:prstGeom prst="rect">
              <a:avLst/>
            </a:prstGeom>
            <a:noFill/>
            <a:ln w="9525">
              <a:noFill/>
              <a:miter lim="800000"/>
              <a:headEnd/>
              <a:tailEnd/>
            </a:ln>
            <a:effectLst/>
          </p:spPr>
          <p:txBody>
            <a:bodyPr wrap="none">
              <a:spAutoFit/>
            </a:bodyPr>
            <a:lstStyle/>
            <a:p>
              <a:r>
                <a:rPr kumimoji="1" lang="en-US" altLang="zh-CN" sz="2400">
                  <a:latin typeface="Tahoma" pitchFamily="34" charset="0"/>
                  <a:ea typeface="宋体" charset="-122"/>
                </a:rPr>
                <a:t>0</a:t>
              </a:r>
            </a:p>
          </p:txBody>
        </p:sp>
        <p:sp>
          <p:nvSpPr>
            <p:cNvPr id="475146" name="Text Box 10"/>
            <p:cNvSpPr txBox="1">
              <a:spLocks noChangeArrowheads="1"/>
            </p:cNvSpPr>
            <p:nvPr/>
          </p:nvSpPr>
          <p:spPr bwMode="auto">
            <a:xfrm>
              <a:off x="3763" y="2358"/>
              <a:ext cx="390" cy="291"/>
            </a:xfrm>
            <a:prstGeom prst="rect">
              <a:avLst/>
            </a:prstGeom>
            <a:noFill/>
            <a:ln w="9525">
              <a:noFill/>
              <a:miter lim="800000"/>
              <a:headEnd/>
              <a:tailEnd/>
            </a:ln>
            <a:effectLst/>
          </p:spPr>
          <p:txBody>
            <a:bodyPr wrap="none">
              <a:spAutoFit/>
            </a:bodyPr>
            <a:lstStyle/>
            <a:p>
              <a:r>
                <a:rPr kumimoji="1" lang="en-US" altLang="zh-CN" sz="2400">
                  <a:latin typeface="Tahoma" pitchFamily="34" charset="0"/>
                  <a:ea typeface="宋体" charset="-122"/>
                </a:rPr>
                <a:t>FFFF</a:t>
              </a:r>
            </a:p>
          </p:txBody>
        </p:sp>
      </p:grpSp>
    </p:spTree>
  </p:cSld>
  <p:clrMapOvr>
    <a:masterClrMapping/>
  </p:clrMapOvr>
  <p:transition spd="slow"/>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zh-CN" altLang="en-US" sz="4000"/>
              <a:t>查询字</a:t>
            </a:r>
          </a:p>
        </p:txBody>
      </p:sp>
      <p:pic>
        <p:nvPicPr>
          <p:cNvPr id="233475" name="Picture 3" descr="54">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0769600" y="6289675"/>
            <a:ext cx="11176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233476" name="Picture 4" descr="55">
            <a:hlinkClick r:id="" action="ppaction://hlinkshowjump?jump=previous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550400" y="6248400"/>
            <a:ext cx="1168400" cy="4381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33522" name="Group 50"/>
          <p:cNvGraphicFramePr>
            <a:graphicFrameLocks noGrp="1"/>
          </p:cNvGraphicFramePr>
          <p:nvPr/>
        </p:nvGraphicFramePr>
        <p:xfrm>
          <a:off x="497418" y="2062164"/>
          <a:ext cx="11154832" cy="504825"/>
        </p:xfrm>
        <a:graphic>
          <a:graphicData uri="http://schemas.openxmlformats.org/drawingml/2006/table">
            <a:tbl>
              <a:tblPr/>
              <a:tblGrid>
                <a:gridCol w="1394883">
                  <a:extLst>
                    <a:ext uri="{9D8B030D-6E8A-4147-A177-3AD203B41FA5}">
                      <a16:colId xmlns="" xmlns:a16="http://schemas.microsoft.com/office/drawing/2014/main" val="20000"/>
                    </a:ext>
                  </a:extLst>
                </a:gridCol>
                <a:gridCol w="1394884">
                  <a:extLst>
                    <a:ext uri="{9D8B030D-6E8A-4147-A177-3AD203B41FA5}">
                      <a16:colId xmlns="" xmlns:a16="http://schemas.microsoft.com/office/drawing/2014/main" val="20001"/>
                    </a:ext>
                  </a:extLst>
                </a:gridCol>
                <a:gridCol w="1390649">
                  <a:extLst>
                    <a:ext uri="{9D8B030D-6E8A-4147-A177-3AD203B41FA5}">
                      <a16:colId xmlns="" xmlns:a16="http://schemas.microsoft.com/office/drawing/2014/main" val="20002"/>
                    </a:ext>
                  </a:extLst>
                </a:gridCol>
                <a:gridCol w="1399117">
                  <a:extLst>
                    <a:ext uri="{9D8B030D-6E8A-4147-A177-3AD203B41FA5}">
                      <a16:colId xmlns="" xmlns:a16="http://schemas.microsoft.com/office/drawing/2014/main" val="20003"/>
                    </a:ext>
                  </a:extLst>
                </a:gridCol>
                <a:gridCol w="1403349">
                  <a:extLst>
                    <a:ext uri="{9D8B030D-6E8A-4147-A177-3AD203B41FA5}">
                      <a16:colId xmlns="" xmlns:a16="http://schemas.microsoft.com/office/drawing/2014/main" val="20004"/>
                    </a:ext>
                  </a:extLst>
                </a:gridCol>
                <a:gridCol w="1386417">
                  <a:extLst>
                    <a:ext uri="{9D8B030D-6E8A-4147-A177-3AD203B41FA5}">
                      <a16:colId xmlns="" xmlns:a16="http://schemas.microsoft.com/office/drawing/2014/main" val="20005"/>
                    </a:ext>
                  </a:extLst>
                </a:gridCol>
                <a:gridCol w="1390649">
                  <a:extLst>
                    <a:ext uri="{9D8B030D-6E8A-4147-A177-3AD203B41FA5}">
                      <a16:colId xmlns="" xmlns:a16="http://schemas.microsoft.com/office/drawing/2014/main" val="20006"/>
                    </a:ext>
                  </a:extLst>
                </a:gridCol>
                <a:gridCol w="1394884">
                  <a:extLst>
                    <a:ext uri="{9D8B030D-6E8A-4147-A177-3AD203B41FA5}">
                      <a16:colId xmlns="" xmlns:a16="http://schemas.microsoft.com/office/drawing/2014/main" val="20007"/>
                    </a:ext>
                  </a:extLst>
                </a:gridCol>
              </a:tblGrid>
              <a:tr h="504825">
                <a:tc>
                  <a:txBody>
                    <a:bodyPr/>
                    <a:lstStyle>
                      <a:lvl1pPr algn="just">
                        <a:defRPr kumimoji="1" sz="2800" b="1">
                          <a:solidFill>
                            <a:schemeClr val="tx1"/>
                          </a:solidFill>
                          <a:latin typeface="Tahoma" pitchFamily="34" charset="0"/>
                          <a:ea typeface="宋体" pitchFamily="2" charset="-122"/>
                        </a:defRPr>
                      </a:lvl1pPr>
                      <a:lvl2pPr algn="just">
                        <a:buClr>
                          <a:schemeClr val="hlink"/>
                        </a:buClr>
                        <a:buSzPct val="55000"/>
                        <a:defRPr kumimoji="1" sz="2400" b="1">
                          <a:solidFill>
                            <a:schemeClr val="tx1"/>
                          </a:solidFill>
                          <a:latin typeface="Tahoma" pitchFamily="34" charset="0"/>
                          <a:ea typeface="宋体" pitchFamily="2" charset="-122"/>
                        </a:defRPr>
                      </a:lvl2pPr>
                      <a:lvl3pPr algn="just">
                        <a:buSzPct val="50000"/>
                        <a:defRPr kumimoji="1" sz="2000" b="1">
                          <a:solidFill>
                            <a:schemeClr val="tx1"/>
                          </a:solidFill>
                          <a:latin typeface="Tahoma" pitchFamily="34" charset="0"/>
                          <a:ea typeface="宋体" pitchFamily="2" charset="-122"/>
                        </a:defRPr>
                      </a:lvl3pPr>
                      <a:lvl4pPr algn="just">
                        <a:buClr>
                          <a:schemeClr val="accent2"/>
                        </a:buClr>
                        <a:buSzPct val="55000"/>
                        <a:defRPr kumimoji="1" b="1">
                          <a:solidFill>
                            <a:schemeClr val="tx1"/>
                          </a:solidFill>
                          <a:latin typeface="Tahoma" pitchFamily="34" charset="0"/>
                          <a:ea typeface="宋体" pitchFamily="2" charset="-122"/>
                        </a:defRPr>
                      </a:lvl4pPr>
                      <a:lvl5pPr algn="just">
                        <a:buClr>
                          <a:schemeClr val="accent1"/>
                        </a:buClr>
                        <a:buSzPct val="50000"/>
                        <a:defRPr kumimoji="1" b="1">
                          <a:solidFill>
                            <a:schemeClr val="tx1"/>
                          </a:solidFill>
                          <a:latin typeface="Tahoma" pitchFamily="34" charset="0"/>
                          <a:ea typeface="宋体" pitchFamily="2" charset="-122"/>
                        </a:defRPr>
                      </a:lvl5pPr>
                      <a:lvl6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6pPr>
                      <a:lvl7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7pPr>
                      <a:lvl8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8pPr>
                      <a:lvl9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I</a:t>
                      </a:r>
                    </a:p>
                  </a:txBody>
                  <a:tcPr marL="121920" marR="1219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defRPr kumimoji="1" sz="2800" b="1">
                          <a:solidFill>
                            <a:schemeClr val="tx1"/>
                          </a:solidFill>
                          <a:latin typeface="Tahoma" pitchFamily="34" charset="0"/>
                          <a:ea typeface="宋体" pitchFamily="2" charset="-122"/>
                        </a:defRPr>
                      </a:lvl1pPr>
                      <a:lvl2pPr algn="just">
                        <a:buClr>
                          <a:schemeClr val="hlink"/>
                        </a:buClr>
                        <a:buSzPct val="55000"/>
                        <a:defRPr kumimoji="1" sz="2400" b="1">
                          <a:solidFill>
                            <a:schemeClr val="tx1"/>
                          </a:solidFill>
                          <a:latin typeface="Tahoma" pitchFamily="34" charset="0"/>
                          <a:ea typeface="宋体" pitchFamily="2" charset="-122"/>
                        </a:defRPr>
                      </a:lvl2pPr>
                      <a:lvl3pPr algn="just">
                        <a:buSzPct val="50000"/>
                        <a:defRPr kumimoji="1" sz="2000" b="1">
                          <a:solidFill>
                            <a:schemeClr val="tx1"/>
                          </a:solidFill>
                          <a:latin typeface="Tahoma" pitchFamily="34" charset="0"/>
                          <a:ea typeface="宋体" pitchFamily="2" charset="-122"/>
                        </a:defRPr>
                      </a:lvl3pPr>
                      <a:lvl4pPr algn="just">
                        <a:buClr>
                          <a:schemeClr val="accent2"/>
                        </a:buClr>
                        <a:buSzPct val="55000"/>
                        <a:defRPr kumimoji="1" b="1">
                          <a:solidFill>
                            <a:schemeClr val="tx1"/>
                          </a:solidFill>
                          <a:latin typeface="Tahoma" pitchFamily="34" charset="0"/>
                          <a:ea typeface="宋体" pitchFamily="2" charset="-122"/>
                        </a:defRPr>
                      </a:lvl4pPr>
                      <a:lvl5pPr algn="just">
                        <a:buClr>
                          <a:schemeClr val="accent1"/>
                        </a:buClr>
                        <a:buSzPct val="50000"/>
                        <a:defRPr kumimoji="1" b="1">
                          <a:solidFill>
                            <a:schemeClr val="tx1"/>
                          </a:solidFill>
                          <a:latin typeface="Tahoma" pitchFamily="34" charset="0"/>
                          <a:ea typeface="宋体" pitchFamily="2" charset="-122"/>
                        </a:defRPr>
                      </a:lvl5pPr>
                      <a:lvl6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6pPr>
                      <a:lvl7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7pPr>
                      <a:lvl8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8pPr>
                      <a:lvl9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pitchFamily="2" charset="-122"/>
                        </a:rPr>
                        <a:t>－</a:t>
                      </a:r>
                    </a:p>
                  </a:txBody>
                  <a:tcPr marL="121920" marR="1219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defRPr kumimoji="1" sz="2800" b="1">
                          <a:solidFill>
                            <a:schemeClr val="tx1"/>
                          </a:solidFill>
                          <a:latin typeface="Tahoma" pitchFamily="34" charset="0"/>
                          <a:ea typeface="宋体" pitchFamily="2" charset="-122"/>
                        </a:defRPr>
                      </a:lvl1pPr>
                      <a:lvl2pPr algn="just">
                        <a:buClr>
                          <a:schemeClr val="hlink"/>
                        </a:buClr>
                        <a:buSzPct val="55000"/>
                        <a:defRPr kumimoji="1" sz="2400" b="1">
                          <a:solidFill>
                            <a:schemeClr val="tx1"/>
                          </a:solidFill>
                          <a:latin typeface="Tahoma" pitchFamily="34" charset="0"/>
                          <a:ea typeface="宋体" pitchFamily="2" charset="-122"/>
                        </a:defRPr>
                      </a:lvl2pPr>
                      <a:lvl3pPr algn="just">
                        <a:buSzPct val="50000"/>
                        <a:defRPr kumimoji="1" sz="2000" b="1">
                          <a:solidFill>
                            <a:schemeClr val="tx1"/>
                          </a:solidFill>
                          <a:latin typeface="Tahoma" pitchFamily="34" charset="0"/>
                          <a:ea typeface="宋体" pitchFamily="2" charset="-122"/>
                        </a:defRPr>
                      </a:lvl3pPr>
                      <a:lvl4pPr algn="just">
                        <a:buClr>
                          <a:schemeClr val="accent2"/>
                        </a:buClr>
                        <a:buSzPct val="55000"/>
                        <a:defRPr kumimoji="1" b="1">
                          <a:solidFill>
                            <a:schemeClr val="tx1"/>
                          </a:solidFill>
                          <a:latin typeface="Tahoma" pitchFamily="34" charset="0"/>
                          <a:ea typeface="宋体" pitchFamily="2" charset="-122"/>
                        </a:defRPr>
                      </a:lvl4pPr>
                      <a:lvl5pPr algn="just">
                        <a:buClr>
                          <a:schemeClr val="accent1"/>
                        </a:buClr>
                        <a:buSzPct val="50000"/>
                        <a:defRPr kumimoji="1" b="1">
                          <a:solidFill>
                            <a:schemeClr val="tx1"/>
                          </a:solidFill>
                          <a:latin typeface="Tahoma" pitchFamily="34" charset="0"/>
                          <a:ea typeface="宋体" pitchFamily="2" charset="-122"/>
                        </a:defRPr>
                      </a:lvl5pPr>
                      <a:lvl6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6pPr>
                      <a:lvl7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7pPr>
                      <a:lvl8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8pPr>
                      <a:lvl9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pitchFamily="2" charset="-122"/>
                        </a:rPr>
                        <a:t>－</a:t>
                      </a:r>
                    </a:p>
                  </a:txBody>
                  <a:tcPr marL="121920" marR="1219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defRPr kumimoji="1" sz="2800" b="1">
                          <a:solidFill>
                            <a:schemeClr val="tx1"/>
                          </a:solidFill>
                          <a:latin typeface="Tahoma" pitchFamily="34" charset="0"/>
                          <a:ea typeface="宋体" pitchFamily="2" charset="-122"/>
                        </a:defRPr>
                      </a:lvl1pPr>
                      <a:lvl2pPr algn="just">
                        <a:buClr>
                          <a:schemeClr val="hlink"/>
                        </a:buClr>
                        <a:buSzPct val="55000"/>
                        <a:defRPr kumimoji="1" sz="2400" b="1">
                          <a:solidFill>
                            <a:schemeClr val="tx1"/>
                          </a:solidFill>
                          <a:latin typeface="Tahoma" pitchFamily="34" charset="0"/>
                          <a:ea typeface="宋体" pitchFamily="2" charset="-122"/>
                        </a:defRPr>
                      </a:lvl2pPr>
                      <a:lvl3pPr algn="just">
                        <a:buSzPct val="50000"/>
                        <a:defRPr kumimoji="1" sz="2000" b="1">
                          <a:solidFill>
                            <a:schemeClr val="tx1"/>
                          </a:solidFill>
                          <a:latin typeface="Tahoma" pitchFamily="34" charset="0"/>
                          <a:ea typeface="宋体" pitchFamily="2" charset="-122"/>
                        </a:defRPr>
                      </a:lvl3pPr>
                      <a:lvl4pPr algn="just">
                        <a:buClr>
                          <a:schemeClr val="accent2"/>
                        </a:buClr>
                        <a:buSzPct val="55000"/>
                        <a:defRPr kumimoji="1" b="1">
                          <a:solidFill>
                            <a:schemeClr val="tx1"/>
                          </a:solidFill>
                          <a:latin typeface="Tahoma" pitchFamily="34" charset="0"/>
                          <a:ea typeface="宋体" pitchFamily="2" charset="-122"/>
                        </a:defRPr>
                      </a:lvl4pPr>
                      <a:lvl5pPr algn="just">
                        <a:buClr>
                          <a:schemeClr val="accent1"/>
                        </a:buClr>
                        <a:buSzPct val="50000"/>
                        <a:defRPr kumimoji="1" b="1">
                          <a:solidFill>
                            <a:schemeClr val="tx1"/>
                          </a:solidFill>
                          <a:latin typeface="Tahoma" pitchFamily="34" charset="0"/>
                          <a:ea typeface="宋体" pitchFamily="2" charset="-122"/>
                        </a:defRPr>
                      </a:lvl5pPr>
                      <a:lvl6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6pPr>
                      <a:lvl7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7pPr>
                      <a:lvl8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8pPr>
                      <a:lvl9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pitchFamily="2" charset="-122"/>
                        </a:rPr>
                        <a:t>－</a:t>
                      </a:r>
                    </a:p>
                  </a:txBody>
                  <a:tcPr marL="121920" marR="1219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defRPr kumimoji="1" sz="2800" b="1">
                          <a:solidFill>
                            <a:schemeClr val="tx1"/>
                          </a:solidFill>
                          <a:latin typeface="Tahoma" pitchFamily="34" charset="0"/>
                          <a:ea typeface="宋体" pitchFamily="2" charset="-122"/>
                        </a:defRPr>
                      </a:lvl1pPr>
                      <a:lvl2pPr algn="just">
                        <a:buClr>
                          <a:schemeClr val="hlink"/>
                        </a:buClr>
                        <a:buSzPct val="55000"/>
                        <a:defRPr kumimoji="1" sz="2400" b="1">
                          <a:solidFill>
                            <a:schemeClr val="tx1"/>
                          </a:solidFill>
                          <a:latin typeface="Tahoma" pitchFamily="34" charset="0"/>
                          <a:ea typeface="宋体" pitchFamily="2" charset="-122"/>
                        </a:defRPr>
                      </a:lvl2pPr>
                      <a:lvl3pPr algn="just">
                        <a:buSzPct val="50000"/>
                        <a:defRPr kumimoji="1" sz="2000" b="1">
                          <a:solidFill>
                            <a:schemeClr val="tx1"/>
                          </a:solidFill>
                          <a:latin typeface="Tahoma" pitchFamily="34" charset="0"/>
                          <a:ea typeface="宋体" pitchFamily="2" charset="-122"/>
                        </a:defRPr>
                      </a:lvl3pPr>
                      <a:lvl4pPr algn="just">
                        <a:buClr>
                          <a:schemeClr val="accent2"/>
                        </a:buClr>
                        <a:buSzPct val="55000"/>
                        <a:defRPr kumimoji="1" b="1">
                          <a:solidFill>
                            <a:schemeClr val="tx1"/>
                          </a:solidFill>
                          <a:latin typeface="Tahoma" pitchFamily="34" charset="0"/>
                          <a:ea typeface="宋体" pitchFamily="2" charset="-122"/>
                        </a:defRPr>
                      </a:lvl4pPr>
                      <a:lvl5pPr algn="just">
                        <a:buClr>
                          <a:schemeClr val="accent1"/>
                        </a:buClr>
                        <a:buSzPct val="50000"/>
                        <a:defRPr kumimoji="1" b="1">
                          <a:solidFill>
                            <a:schemeClr val="tx1"/>
                          </a:solidFill>
                          <a:latin typeface="Tahoma" pitchFamily="34" charset="0"/>
                          <a:ea typeface="宋体" pitchFamily="2" charset="-122"/>
                        </a:defRPr>
                      </a:lvl5pPr>
                      <a:lvl6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6pPr>
                      <a:lvl7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7pPr>
                      <a:lvl8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8pPr>
                      <a:lvl9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pitchFamily="2" charset="-122"/>
                        </a:rPr>
                        <a:t>－</a:t>
                      </a:r>
                    </a:p>
                  </a:txBody>
                  <a:tcPr marL="121920" marR="1219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defRPr kumimoji="1" sz="2800" b="1">
                          <a:solidFill>
                            <a:schemeClr val="tx1"/>
                          </a:solidFill>
                          <a:latin typeface="Tahoma" pitchFamily="34" charset="0"/>
                          <a:ea typeface="宋体" pitchFamily="2" charset="-122"/>
                        </a:defRPr>
                      </a:lvl1pPr>
                      <a:lvl2pPr algn="just">
                        <a:buClr>
                          <a:schemeClr val="hlink"/>
                        </a:buClr>
                        <a:buSzPct val="55000"/>
                        <a:defRPr kumimoji="1" sz="2400" b="1">
                          <a:solidFill>
                            <a:schemeClr val="tx1"/>
                          </a:solidFill>
                          <a:latin typeface="Tahoma" pitchFamily="34" charset="0"/>
                          <a:ea typeface="宋体" pitchFamily="2" charset="-122"/>
                        </a:defRPr>
                      </a:lvl2pPr>
                      <a:lvl3pPr algn="just">
                        <a:buSzPct val="50000"/>
                        <a:defRPr kumimoji="1" sz="2000" b="1">
                          <a:solidFill>
                            <a:schemeClr val="tx1"/>
                          </a:solidFill>
                          <a:latin typeface="Tahoma" pitchFamily="34" charset="0"/>
                          <a:ea typeface="宋体" pitchFamily="2" charset="-122"/>
                        </a:defRPr>
                      </a:lvl3pPr>
                      <a:lvl4pPr algn="just">
                        <a:buClr>
                          <a:schemeClr val="accent2"/>
                        </a:buClr>
                        <a:buSzPct val="55000"/>
                        <a:defRPr kumimoji="1" b="1">
                          <a:solidFill>
                            <a:schemeClr val="tx1"/>
                          </a:solidFill>
                          <a:latin typeface="Tahoma" pitchFamily="34" charset="0"/>
                          <a:ea typeface="宋体" pitchFamily="2" charset="-122"/>
                        </a:defRPr>
                      </a:lvl4pPr>
                      <a:lvl5pPr algn="just">
                        <a:buClr>
                          <a:schemeClr val="accent1"/>
                        </a:buClr>
                        <a:buSzPct val="50000"/>
                        <a:defRPr kumimoji="1" b="1">
                          <a:solidFill>
                            <a:schemeClr val="tx1"/>
                          </a:solidFill>
                          <a:latin typeface="Tahoma" pitchFamily="34" charset="0"/>
                          <a:ea typeface="宋体" pitchFamily="2" charset="-122"/>
                        </a:defRPr>
                      </a:lvl5pPr>
                      <a:lvl6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6pPr>
                      <a:lvl7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7pPr>
                      <a:lvl8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8pPr>
                      <a:lvl9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W</a:t>
                      </a:r>
                      <a:r>
                        <a:rPr kumimoji="1" lang="en-US" altLang="zh-CN" sz="2000" b="1" i="0" u="none" strike="noStrike" cap="none" normalizeH="0" baseline="0" smtClean="0">
                          <a:ln>
                            <a:noFill/>
                          </a:ln>
                          <a:solidFill>
                            <a:schemeClr val="tx1"/>
                          </a:solidFill>
                          <a:effectLst/>
                          <a:latin typeface="Tahoma" pitchFamily="34" charset="0"/>
                          <a:ea typeface="宋体" pitchFamily="2" charset="-122"/>
                        </a:rPr>
                        <a:t>2</a:t>
                      </a:r>
                    </a:p>
                  </a:txBody>
                  <a:tcPr marL="121920" marR="1219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defRPr kumimoji="1" sz="2800" b="1">
                          <a:solidFill>
                            <a:schemeClr val="tx1"/>
                          </a:solidFill>
                          <a:latin typeface="Tahoma" pitchFamily="34" charset="0"/>
                          <a:ea typeface="宋体" pitchFamily="2" charset="-122"/>
                        </a:defRPr>
                      </a:lvl1pPr>
                      <a:lvl2pPr algn="just">
                        <a:buClr>
                          <a:schemeClr val="hlink"/>
                        </a:buClr>
                        <a:buSzPct val="55000"/>
                        <a:defRPr kumimoji="1" sz="2400" b="1">
                          <a:solidFill>
                            <a:schemeClr val="tx1"/>
                          </a:solidFill>
                          <a:latin typeface="Tahoma" pitchFamily="34" charset="0"/>
                          <a:ea typeface="宋体" pitchFamily="2" charset="-122"/>
                        </a:defRPr>
                      </a:lvl2pPr>
                      <a:lvl3pPr algn="just">
                        <a:buSzPct val="50000"/>
                        <a:defRPr kumimoji="1" sz="2000" b="1">
                          <a:solidFill>
                            <a:schemeClr val="tx1"/>
                          </a:solidFill>
                          <a:latin typeface="Tahoma" pitchFamily="34" charset="0"/>
                          <a:ea typeface="宋体" pitchFamily="2" charset="-122"/>
                        </a:defRPr>
                      </a:lvl3pPr>
                      <a:lvl4pPr algn="just">
                        <a:buClr>
                          <a:schemeClr val="accent2"/>
                        </a:buClr>
                        <a:buSzPct val="55000"/>
                        <a:defRPr kumimoji="1" b="1">
                          <a:solidFill>
                            <a:schemeClr val="tx1"/>
                          </a:solidFill>
                          <a:latin typeface="Tahoma" pitchFamily="34" charset="0"/>
                          <a:ea typeface="宋体" pitchFamily="2" charset="-122"/>
                        </a:defRPr>
                      </a:lvl4pPr>
                      <a:lvl5pPr algn="just">
                        <a:buClr>
                          <a:schemeClr val="accent1"/>
                        </a:buClr>
                        <a:buSzPct val="50000"/>
                        <a:defRPr kumimoji="1" b="1">
                          <a:solidFill>
                            <a:schemeClr val="tx1"/>
                          </a:solidFill>
                          <a:latin typeface="Tahoma" pitchFamily="34" charset="0"/>
                          <a:ea typeface="宋体" pitchFamily="2" charset="-122"/>
                        </a:defRPr>
                      </a:lvl5pPr>
                      <a:lvl6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6pPr>
                      <a:lvl7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7pPr>
                      <a:lvl8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8pPr>
                      <a:lvl9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W</a:t>
                      </a:r>
                      <a:r>
                        <a:rPr kumimoji="1" lang="en-US" altLang="zh-CN" sz="2000" b="1" i="0" u="none" strike="noStrike" cap="none" normalizeH="0" baseline="0" smtClean="0">
                          <a:ln>
                            <a:noFill/>
                          </a:ln>
                          <a:solidFill>
                            <a:schemeClr val="tx1"/>
                          </a:solidFill>
                          <a:effectLst/>
                          <a:latin typeface="Tahoma" pitchFamily="34" charset="0"/>
                          <a:ea typeface="宋体" pitchFamily="2" charset="-122"/>
                        </a:rPr>
                        <a:t>1</a:t>
                      </a:r>
                    </a:p>
                  </a:txBody>
                  <a:tcPr marL="121920" marR="1219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defRPr kumimoji="1" sz="2800" b="1">
                          <a:solidFill>
                            <a:schemeClr val="tx1"/>
                          </a:solidFill>
                          <a:latin typeface="Tahoma" pitchFamily="34" charset="0"/>
                          <a:ea typeface="宋体" pitchFamily="2" charset="-122"/>
                        </a:defRPr>
                      </a:lvl1pPr>
                      <a:lvl2pPr algn="just">
                        <a:buClr>
                          <a:schemeClr val="hlink"/>
                        </a:buClr>
                        <a:buSzPct val="55000"/>
                        <a:defRPr kumimoji="1" sz="2400" b="1">
                          <a:solidFill>
                            <a:schemeClr val="tx1"/>
                          </a:solidFill>
                          <a:latin typeface="Tahoma" pitchFamily="34" charset="0"/>
                          <a:ea typeface="宋体" pitchFamily="2" charset="-122"/>
                        </a:defRPr>
                      </a:lvl2pPr>
                      <a:lvl3pPr algn="just">
                        <a:buSzPct val="50000"/>
                        <a:defRPr kumimoji="1" sz="2000" b="1">
                          <a:solidFill>
                            <a:schemeClr val="tx1"/>
                          </a:solidFill>
                          <a:latin typeface="Tahoma" pitchFamily="34" charset="0"/>
                          <a:ea typeface="宋体" pitchFamily="2" charset="-122"/>
                        </a:defRPr>
                      </a:lvl3pPr>
                      <a:lvl4pPr algn="just">
                        <a:buClr>
                          <a:schemeClr val="accent2"/>
                        </a:buClr>
                        <a:buSzPct val="55000"/>
                        <a:defRPr kumimoji="1" b="1">
                          <a:solidFill>
                            <a:schemeClr val="tx1"/>
                          </a:solidFill>
                          <a:latin typeface="Tahoma" pitchFamily="34" charset="0"/>
                          <a:ea typeface="宋体" pitchFamily="2" charset="-122"/>
                        </a:defRPr>
                      </a:lvl4pPr>
                      <a:lvl5pPr algn="just">
                        <a:buClr>
                          <a:schemeClr val="accent1"/>
                        </a:buClr>
                        <a:buSzPct val="50000"/>
                        <a:defRPr kumimoji="1" b="1">
                          <a:solidFill>
                            <a:schemeClr val="tx1"/>
                          </a:solidFill>
                          <a:latin typeface="Tahoma" pitchFamily="34" charset="0"/>
                          <a:ea typeface="宋体" pitchFamily="2" charset="-122"/>
                        </a:defRPr>
                      </a:lvl5pPr>
                      <a:lvl6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6pPr>
                      <a:lvl7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7pPr>
                      <a:lvl8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8pPr>
                      <a:lvl9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W</a:t>
                      </a:r>
                      <a:r>
                        <a:rPr kumimoji="1" lang="en-US" altLang="zh-CN" sz="2000" b="1" i="0" u="none" strike="noStrike" cap="none" normalizeH="0" baseline="0" smtClean="0">
                          <a:ln>
                            <a:noFill/>
                          </a:ln>
                          <a:solidFill>
                            <a:schemeClr val="tx1"/>
                          </a:solidFill>
                          <a:effectLst/>
                          <a:latin typeface="Tahoma" pitchFamily="34" charset="0"/>
                          <a:ea typeface="宋体" pitchFamily="2" charset="-122"/>
                        </a:rPr>
                        <a:t>0</a:t>
                      </a:r>
                    </a:p>
                  </a:txBody>
                  <a:tcPr marL="121920" marR="1219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233497" name="Group 25"/>
          <p:cNvGraphicFramePr>
            <a:graphicFrameLocks noGrp="1"/>
          </p:cNvGraphicFramePr>
          <p:nvPr/>
        </p:nvGraphicFramePr>
        <p:xfrm>
          <a:off x="497418" y="1555750"/>
          <a:ext cx="11154832" cy="518160"/>
        </p:xfrm>
        <a:graphic>
          <a:graphicData uri="http://schemas.openxmlformats.org/drawingml/2006/table">
            <a:tbl>
              <a:tblPr/>
              <a:tblGrid>
                <a:gridCol w="1394883">
                  <a:extLst>
                    <a:ext uri="{9D8B030D-6E8A-4147-A177-3AD203B41FA5}">
                      <a16:colId xmlns="" xmlns:a16="http://schemas.microsoft.com/office/drawing/2014/main" val="20000"/>
                    </a:ext>
                  </a:extLst>
                </a:gridCol>
                <a:gridCol w="1394884">
                  <a:extLst>
                    <a:ext uri="{9D8B030D-6E8A-4147-A177-3AD203B41FA5}">
                      <a16:colId xmlns="" xmlns:a16="http://schemas.microsoft.com/office/drawing/2014/main" val="20001"/>
                    </a:ext>
                  </a:extLst>
                </a:gridCol>
                <a:gridCol w="1390649">
                  <a:extLst>
                    <a:ext uri="{9D8B030D-6E8A-4147-A177-3AD203B41FA5}">
                      <a16:colId xmlns="" xmlns:a16="http://schemas.microsoft.com/office/drawing/2014/main" val="20002"/>
                    </a:ext>
                  </a:extLst>
                </a:gridCol>
                <a:gridCol w="1399117">
                  <a:extLst>
                    <a:ext uri="{9D8B030D-6E8A-4147-A177-3AD203B41FA5}">
                      <a16:colId xmlns="" xmlns:a16="http://schemas.microsoft.com/office/drawing/2014/main" val="20003"/>
                    </a:ext>
                  </a:extLst>
                </a:gridCol>
                <a:gridCol w="1403349">
                  <a:extLst>
                    <a:ext uri="{9D8B030D-6E8A-4147-A177-3AD203B41FA5}">
                      <a16:colId xmlns="" xmlns:a16="http://schemas.microsoft.com/office/drawing/2014/main" val="20004"/>
                    </a:ext>
                  </a:extLst>
                </a:gridCol>
                <a:gridCol w="1386417">
                  <a:extLst>
                    <a:ext uri="{9D8B030D-6E8A-4147-A177-3AD203B41FA5}">
                      <a16:colId xmlns="" xmlns:a16="http://schemas.microsoft.com/office/drawing/2014/main" val="20005"/>
                    </a:ext>
                  </a:extLst>
                </a:gridCol>
                <a:gridCol w="1390649">
                  <a:extLst>
                    <a:ext uri="{9D8B030D-6E8A-4147-A177-3AD203B41FA5}">
                      <a16:colId xmlns="" xmlns:a16="http://schemas.microsoft.com/office/drawing/2014/main" val="20006"/>
                    </a:ext>
                  </a:extLst>
                </a:gridCol>
                <a:gridCol w="1394884">
                  <a:extLst>
                    <a:ext uri="{9D8B030D-6E8A-4147-A177-3AD203B41FA5}">
                      <a16:colId xmlns="" xmlns:a16="http://schemas.microsoft.com/office/drawing/2014/main" val="20007"/>
                    </a:ext>
                  </a:extLst>
                </a:gridCol>
              </a:tblGrid>
              <a:tr h="504825">
                <a:tc>
                  <a:txBody>
                    <a:bodyPr/>
                    <a:lstStyle>
                      <a:lvl1pPr algn="just">
                        <a:defRPr kumimoji="1" sz="2800" b="1">
                          <a:solidFill>
                            <a:schemeClr val="tx1"/>
                          </a:solidFill>
                          <a:latin typeface="Tahoma" pitchFamily="34" charset="0"/>
                          <a:ea typeface="宋体" pitchFamily="2" charset="-122"/>
                        </a:defRPr>
                      </a:lvl1pPr>
                      <a:lvl2pPr algn="just">
                        <a:buClr>
                          <a:schemeClr val="hlink"/>
                        </a:buClr>
                        <a:buSzPct val="55000"/>
                        <a:defRPr kumimoji="1" sz="2400" b="1">
                          <a:solidFill>
                            <a:schemeClr val="tx1"/>
                          </a:solidFill>
                          <a:latin typeface="Tahoma" pitchFamily="34" charset="0"/>
                          <a:ea typeface="宋体" pitchFamily="2" charset="-122"/>
                        </a:defRPr>
                      </a:lvl2pPr>
                      <a:lvl3pPr algn="just">
                        <a:buSzPct val="50000"/>
                        <a:defRPr kumimoji="1" sz="2000" b="1">
                          <a:solidFill>
                            <a:schemeClr val="tx1"/>
                          </a:solidFill>
                          <a:latin typeface="Tahoma" pitchFamily="34" charset="0"/>
                          <a:ea typeface="宋体" pitchFamily="2" charset="-122"/>
                        </a:defRPr>
                      </a:lvl3pPr>
                      <a:lvl4pPr algn="just">
                        <a:buClr>
                          <a:schemeClr val="accent2"/>
                        </a:buClr>
                        <a:buSzPct val="55000"/>
                        <a:defRPr kumimoji="1" b="1">
                          <a:solidFill>
                            <a:schemeClr val="tx1"/>
                          </a:solidFill>
                          <a:latin typeface="Tahoma" pitchFamily="34" charset="0"/>
                          <a:ea typeface="宋体" pitchFamily="2" charset="-122"/>
                        </a:defRPr>
                      </a:lvl4pPr>
                      <a:lvl5pPr algn="just">
                        <a:buClr>
                          <a:schemeClr val="accent1"/>
                        </a:buClr>
                        <a:buSzPct val="50000"/>
                        <a:defRPr kumimoji="1" b="1">
                          <a:solidFill>
                            <a:schemeClr val="tx1"/>
                          </a:solidFill>
                          <a:latin typeface="Tahoma" pitchFamily="34" charset="0"/>
                          <a:ea typeface="宋体" pitchFamily="2" charset="-122"/>
                        </a:defRPr>
                      </a:lvl5pPr>
                      <a:lvl6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6pPr>
                      <a:lvl7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7pPr>
                      <a:lvl8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8pPr>
                      <a:lvl9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rgbClr val="A50021"/>
                          </a:solidFill>
                          <a:effectLst/>
                          <a:latin typeface="Tahoma" pitchFamily="34" charset="0"/>
                          <a:ea typeface="宋体" pitchFamily="2" charset="-122"/>
                        </a:rPr>
                        <a:t>D</a:t>
                      </a:r>
                      <a:r>
                        <a:rPr kumimoji="1" lang="en-US" altLang="zh-CN" sz="2000" b="1" i="0" u="none" strike="noStrike" cap="none" normalizeH="0" baseline="0" smtClean="0">
                          <a:ln>
                            <a:noFill/>
                          </a:ln>
                          <a:solidFill>
                            <a:srgbClr val="A50021"/>
                          </a:solidFill>
                          <a:effectLst/>
                          <a:latin typeface="Tahoma" pitchFamily="34" charset="0"/>
                          <a:ea typeface="宋体" pitchFamily="2" charset="-122"/>
                        </a:rPr>
                        <a:t>7</a:t>
                      </a:r>
                    </a:p>
                  </a:txBody>
                  <a:tcPr marL="121920" marR="121920"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defRPr kumimoji="1" sz="2800" b="1">
                          <a:solidFill>
                            <a:schemeClr val="tx1"/>
                          </a:solidFill>
                          <a:latin typeface="Tahoma" pitchFamily="34" charset="0"/>
                          <a:ea typeface="宋体" pitchFamily="2" charset="-122"/>
                        </a:defRPr>
                      </a:lvl1pPr>
                      <a:lvl2pPr algn="just">
                        <a:buClr>
                          <a:schemeClr val="hlink"/>
                        </a:buClr>
                        <a:buSzPct val="55000"/>
                        <a:defRPr kumimoji="1" sz="2400" b="1">
                          <a:solidFill>
                            <a:schemeClr val="tx1"/>
                          </a:solidFill>
                          <a:latin typeface="Tahoma" pitchFamily="34" charset="0"/>
                          <a:ea typeface="宋体" pitchFamily="2" charset="-122"/>
                        </a:defRPr>
                      </a:lvl2pPr>
                      <a:lvl3pPr algn="just">
                        <a:buSzPct val="50000"/>
                        <a:defRPr kumimoji="1" sz="2000" b="1">
                          <a:solidFill>
                            <a:schemeClr val="tx1"/>
                          </a:solidFill>
                          <a:latin typeface="Tahoma" pitchFamily="34" charset="0"/>
                          <a:ea typeface="宋体" pitchFamily="2" charset="-122"/>
                        </a:defRPr>
                      </a:lvl3pPr>
                      <a:lvl4pPr algn="just">
                        <a:buClr>
                          <a:schemeClr val="accent2"/>
                        </a:buClr>
                        <a:buSzPct val="55000"/>
                        <a:defRPr kumimoji="1" b="1">
                          <a:solidFill>
                            <a:schemeClr val="tx1"/>
                          </a:solidFill>
                          <a:latin typeface="Tahoma" pitchFamily="34" charset="0"/>
                          <a:ea typeface="宋体" pitchFamily="2" charset="-122"/>
                        </a:defRPr>
                      </a:lvl4pPr>
                      <a:lvl5pPr algn="just">
                        <a:buClr>
                          <a:schemeClr val="accent1"/>
                        </a:buClr>
                        <a:buSzPct val="50000"/>
                        <a:defRPr kumimoji="1" b="1">
                          <a:solidFill>
                            <a:schemeClr val="tx1"/>
                          </a:solidFill>
                          <a:latin typeface="Tahoma" pitchFamily="34" charset="0"/>
                          <a:ea typeface="宋体" pitchFamily="2" charset="-122"/>
                        </a:defRPr>
                      </a:lvl5pPr>
                      <a:lvl6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6pPr>
                      <a:lvl7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7pPr>
                      <a:lvl8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8pPr>
                      <a:lvl9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rgbClr val="A50021"/>
                          </a:solidFill>
                          <a:effectLst/>
                          <a:latin typeface="Tahoma" pitchFamily="34" charset="0"/>
                          <a:ea typeface="宋体" pitchFamily="2" charset="-122"/>
                        </a:rPr>
                        <a:t>D</a:t>
                      </a:r>
                      <a:r>
                        <a:rPr kumimoji="1" lang="en-US" altLang="zh-CN" sz="2000" b="1" i="0" u="none" strike="noStrike" cap="none" normalizeH="0" baseline="0" smtClean="0">
                          <a:ln>
                            <a:noFill/>
                          </a:ln>
                          <a:solidFill>
                            <a:srgbClr val="A50021"/>
                          </a:solidFill>
                          <a:effectLst/>
                          <a:latin typeface="Tahoma" pitchFamily="34" charset="0"/>
                          <a:ea typeface="宋体" pitchFamily="2" charset="-122"/>
                        </a:rPr>
                        <a:t>6</a:t>
                      </a:r>
                    </a:p>
                  </a:txBody>
                  <a:tcPr marL="121920" marR="121920"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defRPr kumimoji="1" sz="2800" b="1">
                          <a:solidFill>
                            <a:schemeClr val="tx1"/>
                          </a:solidFill>
                          <a:latin typeface="Tahoma" pitchFamily="34" charset="0"/>
                          <a:ea typeface="宋体" pitchFamily="2" charset="-122"/>
                        </a:defRPr>
                      </a:lvl1pPr>
                      <a:lvl2pPr algn="just">
                        <a:buClr>
                          <a:schemeClr val="hlink"/>
                        </a:buClr>
                        <a:buSzPct val="55000"/>
                        <a:defRPr kumimoji="1" sz="2400" b="1">
                          <a:solidFill>
                            <a:schemeClr val="tx1"/>
                          </a:solidFill>
                          <a:latin typeface="Tahoma" pitchFamily="34" charset="0"/>
                          <a:ea typeface="宋体" pitchFamily="2" charset="-122"/>
                        </a:defRPr>
                      </a:lvl2pPr>
                      <a:lvl3pPr algn="just">
                        <a:buSzPct val="50000"/>
                        <a:defRPr kumimoji="1" sz="2000" b="1">
                          <a:solidFill>
                            <a:schemeClr val="tx1"/>
                          </a:solidFill>
                          <a:latin typeface="Tahoma" pitchFamily="34" charset="0"/>
                          <a:ea typeface="宋体" pitchFamily="2" charset="-122"/>
                        </a:defRPr>
                      </a:lvl3pPr>
                      <a:lvl4pPr algn="just">
                        <a:buClr>
                          <a:schemeClr val="accent2"/>
                        </a:buClr>
                        <a:buSzPct val="55000"/>
                        <a:defRPr kumimoji="1" b="1">
                          <a:solidFill>
                            <a:schemeClr val="tx1"/>
                          </a:solidFill>
                          <a:latin typeface="Tahoma" pitchFamily="34" charset="0"/>
                          <a:ea typeface="宋体" pitchFamily="2" charset="-122"/>
                        </a:defRPr>
                      </a:lvl4pPr>
                      <a:lvl5pPr algn="just">
                        <a:buClr>
                          <a:schemeClr val="accent1"/>
                        </a:buClr>
                        <a:buSzPct val="50000"/>
                        <a:defRPr kumimoji="1" b="1">
                          <a:solidFill>
                            <a:schemeClr val="tx1"/>
                          </a:solidFill>
                          <a:latin typeface="Tahoma" pitchFamily="34" charset="0"/>
                          <a:ea typeface="宋体" pitchFamily="2" charset="-122"/>
                        </a:defRPr>
                      </a:lvl5pPr>
                      <a:lvl6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6pPr>
                      <a:lvl7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7pPr>
                      <a:lvl8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8pPr>
                      <a:lvl9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rgbClr val="A50021"/>
                          </a:solidFill>
                          <a:effectLst/>
                          <a:latin typeface="Tahoma" pitchFamily="34" charset="0"/>
                          <a:ea typeface="宋体" pitchFamily="2" charset="-122"/>
                        </a:rPr>
                        <a:t>D</a:t>
                      </a:r>
                      <a:r>
                        <a:rPr kumimoji="1" lang="en-US" altLang="zh-CN" sz="2000" b="1" i="0" u="none" strike="noStrike" cap="none" normalizeH="0" baseline="0" smtClean="0">
                          <a:ln>
                            <a:noFill/>
                          </a:ln>
                          <a:solidFill>
                            <a:srgbClr val="A50021"/>
                          </a:solidFill>
                          <a:effectLst/>
                          <a:latin typeface="Tahoma" pitchFamily="34" charset="0"/>
                          <a:ea typeface="宋体" pitchFamily="2" charset="-122"/>
                        </a:rPr>
                        <a:t>5</a:t>
                      </a:r>
                      <a:endParaRPr kumimoji="1" lang="en-US" altLang="zh-CN" sz="2800" b="1" i="0" u="none" strike="noStrike" cap="none" normalizeH="0" baseline="0" smtClean="0">
                        <a:ln>
                          <a:noFill/>
                        </a:ln>
                        <a:solidFill>
                          <a:srgbClr val="A50021"/>
                        </a:solidFill>
                        <a:effectLst/>
                        <a:latin typeface="Tahoma" pitchFamily="34" charset="0"/>
                        <a:ea typeface="宋体" pitchFamily="2" charset="-122"/>
                      </a:endParaRPr>
                    </a:p>
                  </a:txBody>
                  <a:tcPr marL="121920" marR="121920"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defRPr kumimoji="1" sz="2800" b="1">
                          <a:solidFill>
                            <a:schemeClr val="tx1"/>
                          </a:solidFill>
                          <a:latin typeface="Tahoma" pitchFamily="34" charset="0"/>
                          <a:ea typeface="宋体" pitchFamily="2" charset="-122"/>
                        </a:defRPr>
                      </a:lvl1pPr>
                      <a:lvl2pPr algn="just">
                        <a:buClr>
                          <a:schemeClr val="hlink"/>
                        </a:buClr>
                        <a:buSzPct val="55000"/>
                        <a:defRPr kumimoji="1" sz="2400" b="1">
                          <a:solidFill>
                            <a:schemeClr val="tx1"/>
                          </a:solidFill>
                          <a:latin typeface="Tahoma" pitchFamily="34" charset="0"/>
                          <a:ea typeface="宋体" pitchFamily="2" charset="-122"/>
                        </a:defRPr>
                      </a:lvl2pPr>
                      <a:lvl3pPr algn="just">
                        <a:buSzPct val="50000"/>
                        <a:defRPr kumimoji="1" sz="2000" b="1">
                          <a:solidFill>
                            <a:schemeClr val="tx1"/>
                          </a:solidFill>
                          <a:latin typeface="Tahoma" pitchFamily="34" charset="0"/>
                          <a:ea typeface="宋体" pitchFamily="2" charset="-122"/>
                        </a:defRPr>
                      </a:lvl3pPr>
                      <a:lvl4pPr algn="just">
                        <a:buClr>
                          <a:schemeClr val="accent2"/>
                        </a:buClr>
                        <a:buSzPct val="55000"/>
                        <a:defRPr kumimoji="1" b="1">
                          <a:solidFill>
                            <a:schemeClr val="tx1"/>
                          </a:solidFill>
                          <a:latin typeface="Tahoma" pitchFamily="34" charset="0"/>
                          <a:ea typeface="宋体" pitchFamily="2" charset="-122"/>
                        </a:defRPr>
                      </a:lvl4pPr>
                      <a:lvl5pPr algn="just">
                        <a:buClr>
                          <a:schemeClr val="accent1"/>
                        </a:buClr>
                        <a:buSzPct val="50000"/>
                        <a:defRPr kumimoji="1" b="1">
                          <a:solidFill>
                            <a:schemeClr val="tx1"/>
                          </a:solidFill>
                          <a:latin typeface="Tahoma" pitchFamily="34" charset="0"/>
                          <a:ea typeface="宋体" pitchFamily="2" charset="-122"/>
                        </a:defRPr>
                      </a:lvl5pPr>
                      <a:lvl6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6pPr>
                      <a:lvl7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7pPr>
                      <a:lvl8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8pPr>
                      <a:lvl9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rgbClr val="A50021"/>
                          </a:solidFill>
                          <a:effectLst/>
                          <a:latin typeface="Tahoma" pitchFamily="34" charset="0"/>
                          <a:ea typeface="宋体" pitchFamily="2" charset="-122"/>
                        </a:rPr>
                        <a:t>D</a:t>
                      </a:r>
                      <a:r>
                        <a:rPr kumimoji="1" lang="en-US" altLang="zh-CN" sz="2000" b="1" i="0" u="none" strike="noStrike" cap="none" normalizeH="0" baseline="0" smtClean="0">
                          <a:ln>
                            <a:noFill/>
                          </a:ln>
                          <a:solidFill>
                            <a:srgbClr val="A50021"/>
                          </a:solidFill>
                          <a:effectLst/>
                          <a:latin typeface="Tahoma" pitchFamily="34" charset="0"/>
                          <a:ea typeface="宋体" pitchFamily="2" charset="-122"/>
                        </a:rPr>
                        <a:t>4</a:t>
                      </a:r>
                    </a:p>
                  </a:txBody>
                  <a:tcPr marL="121920" marR="121920"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defRPr kumimoji="1" sz="2800" b="1">
                          <a:solidFill>
                            <a:schemeClr val="tx1"/>
                          </a:solidFill>
                          <a:latin typeface="Tahoma" pitchFamily="34" charset="0"/>
                          <a:ea typeface="宋体" pitchFamily="2" charset="-122"/>
                        </a:defRPr>
                      </a:lvl1pPr>
                      <a:lvl2pPr algn="just">
                        <a:buClr>
                          <a:schemeClr val="hlink"/>
                        </a:buClr>
                        <a:buSzPct val="55000"/>
                        <a:defRPr kumimoji="1" sz="2400" b="1">
                          <a:solidFill>
                            <a:schemeClr val="tx1"/>
                          </a:solidFill>
                          <a:latin typeface="Tahoma" pitchFamily="34" charset="0"/>
                          <a:ea typeface="宋体" pitchFamily="2" charset="-122"/>
                        </a:defRPr>
                      </a:lvl2pPr>
                      <a:lvl3pPr algn="just">
                        <a:buSzPct val="50000"/>
                        <a:defRPr kumimoji="1" sz="2000" b="1">
                          <a:solidFill>
                            <a:schemeClr val="tx1"/>
                          </a:solidFill>
                          <a:latin typeface="Tahoma" pitchFamily="34" charset="0"/>
                          <a:ea typeface="宋体" pitchFamily="2" charset="-122"/>
                        </a:defRPr>
                      </a:lvl3pPr>
                      <a:lvl4pPr algn="just">
                        <a:buClr>
                          <a:schemeClr val="accent2"/>
                        </a:buClr>
                        <a:buSzPct val="55000"/>
                        <a:defRPr kumimoji="1" b="1">
                          <a:solidFill>
                            <a:schemeClr val="tx1"/>
                          </a:solidFill>
                          <a:latin typeface="Tahoma" pitchFamily="34" charset="0"/>
                          <a:ea typeface="宋体" pitchFamily="2" charset="-122"/>
                        </a:defRPr>
                      </a:lvl4pPr>
                      <a:lvl5pPr algn="just">
                        <a:buClr>
                          <a:schemeClr val="accent1"/>
                        </a:buClr>
                        <a:buSzPct val="50000"/>
                        <a:defRPr kumimoji="1" b="1">
                          <a:solidFill>
                            <a:schemeClr val="tx1"/>
                          </a:solidFill>
                          <a:latin typeface="Tahoma" pitchFamily="34" charset="0"/>
                          <a:ea typeface="宋体" pitchFamily="2" charset="-122"/>
                        </a:defRPr>
                      </a:lvl5pPr>
                      <a:lvl6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6pPr>
                      <a:lvl7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7pPr>
                      <a:lvl8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8pPr>
                      <a:lvl9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rgbClr val="A50021"/>
                          </a:solidFill>
                          <a:effectLst/>
                          <a:latin typeface="Tahoma" pitchFamily="34" charset="0"/>
                          <a:ea typeface="宋体" pitchFamily="2" charset="-122"/>
                        </a:rPr>
                        <a:t>D</a:t>
                      </a:r>
                      <a:r>
                        <a:rPr kumimoji="1" lang="en-US" altLang="zh-CN" sz="2000" b="1" i="0" u="none" strike="noStrike" cap="none" normalizeH="0" baseline="0" smtClean="0">
                          <a:ln>
                            <a:noFill/>
                          </a:ln>
                          <a:solidFill>
                            <a:srgbClr val="A50021"/>
                          </a:solidFill>
                          <a:effectLst/>
                          <a:latin typeface="Tahoma" pitchFamily="34" charset="0"/>
                          <a:ea typeface="宋体" pitchFamily="2" charset="-122"/>
                        </a:rPr>
                        <a:t>3</a:t>
                      </a:r>
                    </a:p>
                  </a:txBody>
                  <a:tcPr marL="121920" marR="121920"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defRPr kumimoji="1" sz="2800" b="1">
                          <a:solidFill>
                            <a:schemeClr val="tx1"/>
                          </a:solidFill>
                          <a:latin typeface="Tahoma" pitchFamily="34" charset="0"/>
                          <a:ea typeface="宋体" pitchFamily="2" charset="-122"/>
                        </a:defRPr>
                      </a:lvl1pPr>
                      <a:lvl2pPr algn="just">
                        <a:buClr>
                          <a:schemeClr val="hlink"/>
                        </a:buClr>
                        <a:buSzPct val="55000"/>
                        <a:defRPr kumimoji="1" sz="2400" b="1">
                          <a:solidFill>
                            <a:schemeClr val="tx1"/>
                          </a:solidFill>
                          <a:latin typeface="Tahoma" pitchFamily="34" charset="0"/>
                          <a:ea typeface="宋体" pitchFamily="2" charset="-122"/>
                        </a:defRPr>
                      </a:lvl2pPr>
                      <a:lvl3pPr algn="just">
                        <a:buSzPct val="50000"/>
                        <a:defRPr kumimoji="1" sz="2000" b="1">
                          <a:solidFill>
                            <a:schemeClr val="tx1"/>
                          </a:solidFill>
                          <a:latin typeface="Tahoma" pitchFamily="34" charset="0"/>
                          <a:ea typeface="宋体" pitchFamily="2" charset="-122"/>
                        </a:defRPr>
                      </a:lvl3pPr>
                      <a:lvl4pPr algn="just">
                        <a:buClr>
                          <a:schemeClr val="accent2"/>
                        </a:buClr>
                        <a:buSzPct val="55000"/>
                        <a:defRPr kumimoji="1" b="1">
                          <a:solidFill>
                            <a:schemeClr val="tx1"/>
                          </a:solidFill>
                          <a:latin typeface="Tahoma" pitchFamily="34" charset="0"/>
                          <a:ea typeface="宋体" pitchFamily="2" charset="-122"/>
                        </a:defRPr>
                      </a:lvl4pPr>
                      <a:lvl5pPr algn="just">
                        <a:buClr>
                          <a:schemeClr val="accent1"/>
                        </a:buClr>
                        <a:buSzPct val="50000"/>
                        <a:defRPr kumimoji="1" b="1">
                          <a:solidFill>
                            <a:schemeClr val="tx1"/>
                          </a:solidFill>
                          <a:latin typeface="Tahoma" pitchFamily="34" charset="0"/>
                          <a:ea typeface="宋体" pitchFamily="2" charset="-122"/>
                        </a:defRPr>
                      </a:lvl5pPr>
                      <a:lvl6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6pPr>
                      <a:lvl7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7pPr>
                      <a:lvl8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8pPr>
                      <a:lvl9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rgbClr val="A50021"/>
                          </a:solidFill>
                          <a:effectLst/>
                          <a:latin typeface="Tahoma" pitchFamily="34" charset="0"/>
                          <a:ea typeface="宋体" pitchFamily="2" charset="-122"/>
                        </a:rPr>
                        <a:t>D</a:t>
                      </a:r>
                      <a:r>
                        <a:rPr kumimoji="1" lang="en-US" altLang="zh-CN" sz="2000" b="1" i="0" u="none" strike="noStrike" cap="none" normalizeH="0" baseline="0" smtClean="0">
                          <a:ln>
                            <a:noFill/>
                          </a:ln>
                          <a:solidFill>
                            <a:srgbClr val="A50021"/>
                          </a:solidFill>
                          <a:effectLst/>
                          <a:latin typeface="Tahoma" pitchFamily="34" charset="0"/>
                          <a:ea typeface="宋体" pitchFamily="2" charset="-122"/>
                        </a:rPr>
                        <a:t>2</a:t>
                      </a:r>
                    </a:p>
                  </a:txBody>
                  <a:tcPr marL="121920" marR="121920"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defRPr kumimoji="1" sz="2800" b="1">
                          <a:solidFill>
                            <a:schemeClr val="tx1"/>
                          </a:solidFill>
                          <a:latin typeface="Tahoma" pitchFamily="34" charset="0"/>
                          <a:ea typeface="宋体" pitchFamily="2" charset="-122"/>
                        </a:defRPr>
                      </a:lvl1pPr>
                      <a:lvl2pPr algn="just">
                        <a:buClr>
                          <a:schemeClr val="hlink"/>
                        </a:buClr>
                        <a:buSzPct val="55000"/>
                        <a:defRPr kumimoji="1" sz="2400" b="1">
                          <a:solidFill>
                            <a:schemeClr val="tx1"/>
                          </a:solidFill>
                          <a:latin typeface="Tahoma" pitchFamily="34" charset="0"/>
                          <a:ea typeface="宋体" pitchFamily="2" charset="-122"/>
                        </a:defRPr>
                      </a:lvl2pPr>
                      <a:lvl3pPr algn="just">
                        <a:buSzPct val="50000"/>
                        <a:defRPr kumimoji="1" sz="2000" b="1">
                          <a:solidFill>
                            <a:schemeClr val="tx1"/>
                          </a:solidFill>
                          <a:latin typeface="Tahoma" pitchFamily="34" charset="0"/>
                          <a:ea typeface="宋体" pitchFamily="2" charset="-122"/>
                        </a:defRPr>
                      </a:lvl3pPr>
                      <a:lvl4pPr algn="just">
                        <a:buClr>
                          <a:schemeClr val="accent2"/>
                        </a:buClr>
                        <a:buSzPct val="55000"/>
                        <a:defRPr kumimoji="1" b="1">
                          <a:solidFill>
                            <a:schemeClr val="tx1"/>
                          </a:solidFill>
                          <a:latin typeface="Tahoma" pitchFamily="34" charset="0"/>
                          <a:ea typeface="宋体" pitchFamily="2" charset="-122"/>
                        </a:defRPr>
                      </a:lvl4pPr>
                      <a:lvl5pPr algn="just">
                        <a:buClr>
                          <a:schemeClr val="accent1"/>
                        </a:buClr>
                        <a:buSzPct val="50000"/>
                        <a:defRPr kumimoji="1" b="1">
                          <a:solidFill>
                            <a:schemeClr val="tx1"/>
                          </a:solidFill>
                          <a:latin typeface="Tahoma" pitchFamily="34" charset="0"/>
                          <a:ea typeface="宋体" pitchFamily="2" charset="-122"/>
                        </a:defRPr>
                      </a:lvl5pPr>
                      <a:lvl6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6pPr>
                      <a:lvl7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7pPr>
                      <a:lvl8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8pPr>
                      <a:lvl9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rgbClr val="A50021"/>
                          </a:solidFill>
                          <a:effectLst/>
                          <a:latin typeface="Tahoma" pitchFamily="34" charset="0"/>
                          <a:ea typeface="宋体" pitchFamily="2" charset="-122"/>
                        </a:rPr>
                        <a:t>D</a:t>
                      </a:r>
                      <a:r>
                        <a:rPr kumimoji="1" lang="en-US" altLang="zh-CN" sz="2000" b="1" i="0" u="none" strike="noStrike" cap="none" normalizeH="0" baseline="0" smtClean="0">
                          <a:ln>
                            <a:noFill/>
                          </a:ln>
                          <a:solidFill>
                            <a:srgbClr val="A50021"/>
                          </a:solidFill>
                          <a:effectLst/>
                          <a:latin typeface="Tahoma" pitchFamily="34" charset="0"/>
                          <a:ea typeface="宋体" pitchFamily="2" charset="-122"/>
                        </a:rPr>
                        <a:t>1</a:t>
                      </a:r>
                    </a:p>
                  </a:txBody>
                  <a:tcPr marL="121920" marR="121920"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defRPr kumimoji="1" sz="2800" b="1">
                          <a:solidFill>
                            <a:schemeClr val="tx1"/>
                          </a:solidFill>
                          <a:latin typeface="Tahoma" pitchFamily="34" charset="0"/>
                          <a:ea typeface="宋体" pitchFamily="2" charset="-122"/>
                        </a:defRPr>
                      </a:lvl1pPr>
                      <a:lvl2pPr algn="just">
                        <a:buClr>
                          <a:schemeClr val="hlink"/>
                        </a:buClr>
                        <a:buSzPct val="55000"/>
                        <a:defRPr kumimoji="1" sz="2400" b="1">
                          <a:solidFill>
                            <a:schemeClr val="tx1"/>
                          </a:solidFill>
                          <a:latin typeface="Tahoma" pitchFamily="34" charset="0"/>
                          <a:ea typeface="宋体" pitchFamily="2" charset="-122"/>
                        </a:defRPr>
                      </a:lvl2pPr>
                      <a:lvl3pPr algn="just">
                        <a:buSzPct val="50000"/>
                        <a:defRPr kumimoji="1" sz="2000" b="1">
                          <a:solidFill>
                            <a:schemeClr val="tx1"/>
                          </a:solidFill>
                          <a:latin typeface="Tahoma" pitchFamily="34" charset="0"/>
                          <a:ea typeface="宋体" pitchFamily="2" charset="-122"/>
                        </a:defRPr>
                      </a:lvl3pPr>
                      <a:lvl4pPr algn="just">
                        <a:buClr>
                          <a:schemeClr val="accent2"/>
                        </a:buClr>
                        <a:buSzPct val="55000"/>
                        <a:defRPr kumimoji="1" b="1">
                          <a:solidFill>
                            <a:schemeClr val="tx1"/>
                          </a:solidFill>
                          <a:latin typeface="Tahoma" pitchFamily="34" charset="0"/>
                          <a:ea typeface="宋体" pitchFamily="2" charset="-122"/>
                        </a:defRPr>
                      </a:lvl4pPr>
                      <a:lvl5pPr algn="just">
                        <a:buClr>
                          <a:schemeClr val="accent1"/>
                        </a:buClr>
                        <a:buSzPct val="50000"/>
                        <a:defRPr kumimoji="1" b="1">
                          <a:solidFill>
                            <a:schemeClr val="tx1"/>
                          </a:solidFill>
                          <a:latin typeface="Tahoma" pitchFamily="34" charset="0"/>
                          <a:ea typeface="宋体" pitchFamily="2" charset="-122"/>
                        </a:defRPr>
                      </a:lvl5pPr>
                      <a:lvl6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6pPr>
                      <a:lvl7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7pPr>
                      <a:lvl8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8pPr>
                      <a:lvl9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rgbClr val="A50021"/>
                          </a:solidFill>
                          <a:effectLst/>
                          <a:latin typeface="Tahoma" pitchFamily="34" charset="0"/>
                          <a:ea typeface="宋体" pitchFamily="2" charset="-122"/>
                        </a:rPr>
                        <a:t>D</a:t>
                      </a:r>
                      <a:r>
                        <a:rPr kumimoji="1" lang="en-US" altLang="zh-CN" sz="2000" b="1" i="0" u="none" strike="noStrike" cap="none" normalizeH="0" baseline="0" smtClean="0">
                          <a:ln>
                            <a:noFill/>
                          </a:ln>
                          <a:solidFill>
                            <a:srgbClr val="A50021"/>
                          </a:solidFill>
                          <a:effectLst/>
                          <a:latin typeface="Tahoma" pitchFamily="34" charset="0"/>
                          <a:ea typeface="宋体" pitchFamily="2" charset="-122"/>
                        </a:rPr>
                        <a:t>0</a:t>
                      </a:r>
                    </a:p>
                  </a:txBody>
                  <a:tcPr marL="121920" marR="121920"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sp>
        <p:nvSpPr>
          <p:cNvPr id="233523" name="Line 51"/>
          <p:cNvSpPr>
            <a:spLocks noChangeShapeType="1"/>
          </p:cNvSpPr>
          <p:nvPr/>
        </p:nvSpPr>
        <p:spPr bwMode="auto">
          <a:xfrm>
            <a:off x="1253066" y="2578101"/>
            <a:ext cx="1187451" cy="830263"/>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endParaRPr lang="zh-CN" altLang="en-US"/>
          </a:p>
        </p:txBody>
      </p:sp>
      <p:sp>
        <p:nvSpPr>
          <p:cNvPr id="233524" name="AutoShape 52" descr="066"/>
          <p:cNvSpPr>
            <a:spLocks noChangeArrowheads="1"/>
          </p:cNvSpPr>
          <p:nvPr/>
        </p:nvSpPr>
        <p:spPr bwMode="auto">
          <a:xfrm>
            <a:off x="514351" y="3222626"/>
            <a:ext cx="6544733" cy="2238375"/>
          </a:xfrm>
          <a:prstGeom prst="wedgeEllipseCallout">
            <a:avLst>
              <a:gd name="adj1" fmla="val -227"/>
              <a:gd name="adj2" fmla="val 18370"/>
            </a:avLst>
          </a:prstGeom>
          <a:blipFill dpi="0" rotWithShape="0">
            <a:blip r:embed="rId4"/>
            <a:srcRect/>
            <a:stretch>
              <a:fillRect/>
            </a:stretch>
          </a:blipFill>
          <a:ln w="2857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algn="just"/>
            <a:r>
              <a:rPr lang="zh-CN" altLang="en-US" sz="2800" dirty="0">
                <a:latin typeface="微软雅黑" panose="020B0503020204020204" pitchFamily="34" charset="-122"/>
                <a:ea typeface="微软雅黑" panose="020B0503020204020204" pitchFamily="34" charset="-122"/>
              </a:rPr>
              <a:t>中断位</a:t>
            </a:r>
            <a:r>
              <a:rPr lang="en-US" altLang="zh-CN" sz="2800" dirty="0">
                <a:latin typeface="微软雅黑" panose="020B0503020204020204" pitchFamily="34" charset="-122"/>
                <a:ea typeface="微软雅黑" panose="020B0503020204020204" pitchFamily="34" charset="-122"/>
              </a:rPr>
              <a:t>I</a:t>
            </a:r>
            <a:r>
              <a:rPr lang="zh-CN" altLang="en-US" sz="2800" dirty="0">
                <a:latin typeface="微软雅黑" panose="020B0503020204020204" pitchFamily="34" charset="-122"/>
                <a:ea typeface="微软雅黑" panose="020B0503020204020204" pitchFamily="34" charset="-122"/>
              </a:rPr>
              <a:t>位为</a:t>
            </a: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a:t>
            </a:r>
          </a:p>
          <a:p>
            <a:pPr algn="just"/>
            <a:r>
              <a:rPr lang="zh-CN" altLang="en-US" sz="2800" dirty="0">
                <a:latin typeface="微软雅黑" panose="020B0503020204020204" pitchFamily="34" charset="-122"/>
                <a:ea typeface="微软雅黑" panose="020B0503020204020204" pitchFamily="34" charset="-122"/>
              </a:rPr>
              <a:t>有外设请求中断</a:t>
            </a:r>
          </a:p>
        </p:txBody>
      </p:sp>
      <p:sp>
        <p:nvSpPr>
          <p:cNvPr id="233525" name="AutoShape 53" descr="066"/>
          <p:cNvSpPr>
            <a:spLocks noChangeArrowheads="1"/>
          </p:cNvSpPr>
          <p:nvPr/>
        </p:nvSpPr>
        <p:spPr bwMode="auto">
          <a:xfrm>
            <a:off x="5456766" y="3321051"/>
            <a:ext cx="6430433" cy="2214563"/>
          </a:xfrm>
          <a:prstGeom prst="wedgeEllipseCallout">
            <a:avLst>
              <a:gd name="adj1" fmla="val 1278"/>
              <a:gd name="adj2" fmla="val 28926"/>
            </a:avLst>
          </a:prstGeom>
          <a:blipFill dpi="0" rotWithShape="0">
            <a:blip r:embed="rId4"/>
            <a:srcRect/>
            <a:stretch>
              <a:fillRect/>
            </a:stretch>
          </a:blipFill>
          <a:ln w="2857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algn="just"/>
            <a:r>
              <a:rPr lang="en-US" altLang="zh-CN" sz="2800" dirty="0">
                <a:latin typeface="微软雅黑" panose="020B0503020204020204" pitchFamily="34" charset="-122"/>
                <a:ea typeface="微软雅黑" panose="020B0503020204020204" pitchFamily="34" charset="-122"/>
              </a:rPr>
              <a:t>W2</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W0</a:t>
            </a:r>
            <a:r>
              <a:rPr lang="zh-CN" altLang="en-US" sz="2800" dirty="0">
                <a:latin typeface="微软雅黑" panose="020B0503020204020204" pitchFamily="34" charset="-122"/>
                <a:ea typeface="微软雅黑" panose="020B0503020204020204" pitchFamily="34" charset="-122"/>
              </a:rPr>
              <a:t>的编码</a:t>
            </a:r>
          </a:p>
          <a:p>
            <a:pPr algn="just"/>
            <a:r>
              <a:rPr lang="zh-CN" altLang="en-US" sz="2800" dirty="0">
                <a:latin typeface="微软雅黑" panose="020B0503020204020204" pitchFamily="34" charset="-122"/>
                <a:ea typeface="微软雅黑" panose="020B0503020204020204" pitchFamily="34" charset="-122"/>
              </a:rPr>
              <a:t>当前中断请求的最高优先级</a:t>
            </a:r>
          </a:p>
        </p:txBody>
      </p:sp>
      <p:sp>
        <p:nvSpPr>
          <p:cNvPr id="233526" name="Line 54"/>
          <p:cNvSpPr>
            <a:spLocks noChangeShapeType="1"/>
          </p:cNvSpPr>
          <p:nvPr/>
        </p:nvSpPr>
        <p:spPr bwMode="auto">
          <a:xfrm flipH="1">
            <a:off x="8629652" y="2622551"/>
            <a:ext cx="2087033" cy="696913"/>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endParaRPr lang="zh-CN" altLang="en-US"/>
          </a:p>
        </p:txBody>
      </p:sp>
    </p:spTree>
    <p:extLst>
      <p:ext uri="{BB962C8B-B14F-4D97-AF65-F5344CB8AC3E}">
        <p14:creationId xmlns:p14="http://schemas.microsoft.com/office/powerpoint/2010/main" val="3752171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33523"/>
                                        </p:tgtEl>
                                        <p:attrNameLst>
                                          <p:attrName>style.visibility</p:attrName>
                                        </p:attrNameLst>
                                      </p:cBhvr>
                                      <p:to>
                                        <p:strVal val="visible"/>
                                      </p:to>
                                    </p:set>
                                    <p:animEffect transition="in" filter="barn(outHorizontal)">
                                      <p:cBhvr>
                                        <p:cTn id="7" dur="500"/>
                                        <p:tgtEl>
                                          <p:spTgt spid="233523"/>
                                        </p:tgtEl>
                                      </p:cBhvr>
                                    </p:animEffect>
                                  </p:childTnLst>
                                </p:cTn>
                              </p:par>
                            </p:childTnLst>
                          </p:cTn>
                        </p:par>
                        <p:par>
                          <p:cTn id="8" fill="hold" nodeType="afterGroup">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233524"/>
                                        </p:tgtEl>
                                        <p:attrNameLst>
                                          <p:attrName>style.visibility</p:attrName>
                                        </p:attrNameLst>
                                      </p:cBhvr>
                                      <p:to>
                                        <p:strVal val="visible"/>
                                      </p:to>
                                    </p:set>
                                    <p:anim calcmode="lin" valueType="num">
                                      <p:cBhvr additive="base">
                                        <p:cTn id="11" dur="500" fill="hold"/>
                                        <p:tgtEl>
                                          <p:spTgt spid="233524"/>
                                        </p:tgtEl>
                                        <p:attrNameLst>
                                          <p:attrName>ppt_x</p:attrName>
                                        </p:attrNameLst>
                                      </p:cBhvr>
                                      <p:tavLst>
                                        <p:tav tm="0">
                                          <p:val>
                                            <p:strVal val="0-#ppt_w/2"/>
                                          </p:val>
                                        </p:tav>
                                        <p:tav tm="100000">
                                          <p:val>
                                            <p:strVal val="#ppt_x"/>
                                          </p:val>
                                        </p:tav>
                                      </p:tavLst>
                                    </p:anim>
                                    <p:anim calcmode="lin" valueType="num">
                                      <p:cBhvr additive="base">
                                        <p:cTn id="12" dur="500" fill="hold"/>
                                        <p:tgtEl>
                                          <p:spTgt spid="233524"/>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233526"/>
                                        </p:tgtEl>
                                        <p:attrNameLst>
                                          <p:attrName>style.visibility</p:attrName>
                                        </p:attrNameLst>
                                      </p:cBhvr>
                                      <p:to>
                                        <p:strVal val="visible"/>
                                      </p:to>
                                    </p:set>
                                    <p:animEffect transition="in" filter="barn(outHorizontal)">
                                      <p:cBhvr>
                                        <p:cTn id="17" dur="500"/>
                                        <p:tgtEl>
                                          <p:spTgt spid="233526"/>
                                        </p:tgtEl>
                                      </p:cBhvr>
                                    </p:animEffect>
                                  </p:childTnLst>
                                </p:cTn>
                              </p:par>
                            </p:childTnLst>
                          </p:cTn>
                        </p:par>
                        <p:par>
                          <p:cTn id="18" fill="hold" nodeType="afterGroup">
                            <p:stCondLst>
                              <p:cond delay="500"/>
                            </p:stCondLst>
                            <p:childTnLst>
                              <p:par>
                                <p:cTn id="19" presetID="2" presetClass="entr" presetSubtype="8" fill="hold" grpId="0" nodeType="afterEffect">
                                  <p:stCondLst>
                                    <p:cond delay="0"/>
                                  </p:stCondLst>
                                  <p:childTnLst>
                                    <p:set>
                                      <p:cBhvr>
                                        <p:cTn id="20" dur="1" fill="hold">
                                          <p:stCondLst>
                                            <p:cond delay="0"/>
                                          </p:stCondLst>
                                        </p:cTn>
                                        <p:tgtEl>
                                          <p:spTgt spid="233525"/>
                                        </p:tgtEl>
                                        <p:attrNameLst>
                                          <p:attrName>style.visibility</p:attrName>
                                        </p:attrNameLst>
                                      </p:cBhvr>
                                      <p:to>
                                        <p:strVal val="visible"/>
                                      </p:to>
                                    </p:set>
                                    <p:anim calcmode="lin" valueType="num">
                                      <p:cBhvr additive="base">
                                        <p:cTn id="21" dur="500" fill="hold"/>
                                        <p:tgtEl>
                                          <p:spTgt spid="233525"/>
                                        </p:tgtEl>
                                        <p:attrNameLst>
                                          <p:attrName>ppt_x</p:attrName>
                                        </p:attrNameLst>
                                      </p:cBhvr>
                                      <p:tavLst>
                                        <p:tav tm="0">
                                          <p:val>
                                            <p:strVal val="0-#ppt_w/2"/>
                                          </p:val>
                                        </p:tav>
                                        <p:tav tm="100000">
                                          <p:val>
                                            <p:strVal val="#ppt_x"/>
                                          </p:val>
                                        </p:tav>
                                      </p:tavLst>
                                    </p:anim>
                                    <p:anim calcmode="lin" valueType="num">
                                      <p:cBhvr additive="base">
                                        <p:cTn id="22" dur="500" fill="hold"/>
                                        <p:tgtEl>
                                          <p:spTgt spid="233525"/>
                                        </p:tgtEl>
                                        <p:attrNameLst>
                                          <p:attrName>ppt_y</p:attrName>
                                        </p:attrNameLst>
                                      </p:cBhvr>
                                      <p:tavLst>
                                        <p:tav tm="0">
                                          <p:val>
                                            <p:strVal val="#ppt_y"/>
                                          </p:val>
                                        </p:tav>
                                        <p:tav tm="100000">
                                          <p:val>
                                            <p:strVal val="#ppt_y"/>
                                          </p:val>
                                        </p:tav>
                                      </p:tavLst>
                                    </p:anim>
                                  </p:childTnLst>
                                </p:cTn>
                              </p:par>
                            </p:childTnLst>
                          </p:cTn>
                        </p:par>
                        <p:par>
                          <p:cTn id="23" fill="hold" nodeType="afterGroup">
                            <p:stCondLst>
                              <p:cond delay="1000"/>
                            </p:stCondLst>
                            <p:childTnLst>
                              <p:par>
                                <p:cTn id="24" presetID="9" presetClass="entr" presetSubtype="0" fill="hold" nodeType="afterEffect">
                                  <p:stCondLst>
                                    <p:cond delay="1000"/>
                                  </p:stCondLst>
                                  <p:childTnLst>
                                    <p:set>
                                      <p:cBhvr>
                                        <p:cTn id="25" dur="1" fill="hold">
                                          <p:stCondLst>
                                            <p:cond delay="0"/>
                                          </p:stCondLst>
                                        </p:cTn>
                                        <p:tgtEl>
                                          <p:spTgt spid="233475"/>
                                        </p:tgtEl>
                                        <p:attrNameLst>
                                          <p:attrName>style.visibility</p:attrName>
                                        </p:attrNameLst>
                                      </p:cBhvr>
                                      <p:to>
                                        <p:strVal val="visible"/>
                                      </p:to>
                                    </p:set>
                                    <p:animEffect transition="in" filter="dissolve">
                                      <p:cBhvr>
                                        <p:cTn id="26" dur="500"/>
                                        <p:tgtEl>
                                          <p:spTgt spid="233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523" grpId="0" animBg="1"/>
      <p:bldP spid="233524" grpId="0" animBg="1" autoUpdateAnimBg="0"/>
      <p:bldP spid="233525" grpId="0" animBg="1" autoUpdateAnimBg="0"/>
      <p:bldP spid="233526" grpId="0" animBg="1"/>
    </p:bldLst>
  </p:timing>
</p:sld>
</file>

<file path=ppt/slides/slide1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US" altLang="zh-CN" sz="4000"/>
              <a:t>4. </a:t>
            </a:r>
            <a:r>
              <a:rPr lang="zh-CN" altLang="en-US" sz="4000"/>
              <a:t>命令字和状态字的区别方法</a:t>
            </a:r>
          </a:p>
        </p:txBody>
      </p:sp>
      <p:pic>
        <p:nvPicPr>
          <p:cNvPr id="222211" name="Picture 3" descr="54">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0769600" y="6289675"/>
            <a:ext cx="11176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222212" name="Picture 4" descr="55">
            <a:hlinkClick r:id="" action="ppaction://hlinkshowjump?jump=previous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550400" y="6248400"/>
            <a:ext cx="1168400" cy="438150"/>
          </a:xfrm>
          <a:prstGeom prst="rect">
            <a:avLst/>
          </a:prstGeom>
          <a:noFill/>
          <a:extLst>
            <a:ext uri="{909E8E84-426E-40DD-AFC4-6F175D3DCCD1}">
              <a14:hiddenFill xmlns:a14="http://schemas.microsoft.com/office/drawing/2010/main">
                <a:solidFill>
                  <a:srgbClr val="FFFFFF"/>
                </a:solidFill>
              </a14:hiddenFill>
            </a:ext>
          </a:extLst>
        </p:spPr>
      </p:pic>
      <p:sp>
        <p:nvSpPr>
          <p:cNvPr id="222213" name="Rectangle 5"/>
          <p:cNvSpPr>
            <a:spLocks noGrp="1" noChangeArrowheads="1"/>
          </p:cNvSpPr>
          <p:nvPr>
            <p:ph type="body" idx="1"/>
          </p:nvPr>
        </p:nvSpPr>
        <p:spPr>
          <a:xfrm>
            <a:off x="615949" y="1196752"/>
            <a:ext cx="11024667" cy="4654550"/>
          </a:xfrm>
          <a:solidFill>
            <a:schemeClr val="bg1"/>
          </a:solidFill>
          <a:ln/>
          <a:extLst>
            <a:ext uri="{91240B29-F687-4F45-9708-019B960494DF}">
              <a14:hiddenLine xmlns:a14="http://schemas.microsoft.com/office/drawing/2010/main" w="76200" cmpd="tri">
                <a:solidFill>
                  <a:srgbClr val="0066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a:buFont typeface="Wingdings" pitchFamily="2" charset="2"/>
              <a:buNone/>
            </a:pPr>
            <a:r>
              <a:rPr lang="en-US" altLang="zh-CN" dirty="0">
                <a:latin typeface="Times New Roman" charset="0"/>
              </a:rPr>
              <a:t>⑴ </a:t>
            </a:r>
            <a:r>
              <a:rPr lang="zh-CN" altLang="en-US" dirty="0">
                <a:latin typeface="Times New Roman" charset="0"/>
              </a:rPr>
              <a:t>利用读写信号区别写入的控制寄存器和读出的状态寄存器</a:t>
            </a:r>
          </a:p>
          <a:p>
            <a:pPr>
              <a:buFont typeface="Wingdings" pitchFamily="2" charset="2"/>
              <a:buNone/>
            </a:pPr>
            <a:r>
              <a:rPr lang="zh-CN" altLang="en-US" dirty="0">
                <a:latin typeface="宋体" pitchFamily="2" charset="-122"/>
                <a:sym typeface="Wingdings" pitchFamily="2" charset="2"/>
              </a:rPr>
              <a:t>⑵</a:t>
            </a:r>
            <a:r>
              <a:rPr lang="zh-CN" altLang="en-US" dirty="0">
                <a:latin typeface="Times New Roman" charset="0"/>
              </a:rPr>
              <a:t> 利用地址信号区别不同</a:t>
            </a:r>
            <a:r>
              <a:rPr lang="en-US" altLang="zh-CN" dirty="0">
                <a:latin typeface="Times New Roman" charset="0"/>
              </a:rPr>
              <a:t>I/O</a:t>
            </a:r>
            <a:r>
              <a:rPr lang="zh-CN" altLang="en-US" dirty="0">
                <a:latin typeface="Times New Roman" charset="0"/>
              </a:rPr>
              <a:t>地址的寄存器</a:t>
            </a:r>
          </a:p>
          <a:p>
            <a:pPr>
              <a:buFont typeface="Wingdings" pitchFamily="2" charset="2"/>
              <a:buNone/>
            </a:pPr>
            <a:r>
              <a:rPr lang="zh-CN" altLang="en-US" dirty="0">
                <a:latin typeface="宋体" pitchFamily="2" charset="-122"/>
                <a:sym typeface="Wingdings" pitchFamily="2" charset="2"/>
              </a:rPr>
              <a:t>⑶</a:t>
            </a:r>
            <a:r>
              <a:rPr lang="zh-CN" altLang="en-US" dirty="0">
                <a:latin typeface="Times New Roman" charset="0"/>
              </a:rPr>
              <a:t> 由控制字中的标志位说明是哪个寄存器</a:t>
            </a:r>
          </a:p>
          <a:p>
            <a:pPr>
              <a:buFont typeface="Wingdings" pitchFamily="2" charset="2"/>
              <a:buNone/>
            </a:pPr>
            <a:r>
              <a:rPr lang="zh-CN" altLang="en-US" dirty="0">
                <a:latin typeface="宋体" pitchFamily="2" charset="-122"/>
                <a:sym typeface="Wingdings" pitchFamily="2" charset="2"/>
              </a:rPr>
              <a:t>⑷</a:t>
            </a:r>
            <a:r>
              <a:rPr lang="zh-CN" altLang="en-US" dirty="0">
                <a:latin typeface="Times New Roman" charset="0"/>
              </a:rPr>
              <a:t> 由芯片内顺序控制逻辑按一定顺序识别不同的寄存器</a:t>
            </a:r>
          </a:p>
          <a:p>
            <a:pPr>
              <a:buFont typeface="Wingdings" pitchFamily="2" charset="2"/>
              <a:buNone/>
            </a:pPr>
            <a:r>
              <a:rPr lang="zh-CN" altLang="en-US" dirty="0">
                <a:latin typeface="Times New Roman" charset="0"/>
                <a:sym typeface="Wingdings" pitchFamily="2" charset="2"/>
              </a:rPr>
              <a:t>⑸ </a:t>
            </a:r>
            <a:r>
              <a:rPr lang="zh-CN" altLang="en-US" dirty="0">
                <a:latin typeface="Times New Roman" charset="0"/>
              </a:rPr>
              <a:t>由前面的控制字决定后续操作的寄存器</a:t>
            </a:r>
          </a:p>
        </p:txBody>
      </p:sp>
      <p:sp>
        <p:nvSpPr>
          <p:cNvPr id="222214" name="Rectangle 6" descr="065"/>
          <p:cNvSpPr>
            <a:spLocks noChangeArrowheads="1"/>
          </p:cNvSpPr>
          <p:nvPr/>
        </p:nvSpPr>
        <p:spPr bwMode="auto">
          <a:xfrm>
            <a:off x="843988" y="4365104"/>
            <a:ext cx="9685867" cy="1419225"/>
          </a:xfrm>
          <a:prstGeom prst="rect">
            <a:avLst/>
          </a:prstGeom>
          <a:blipFill dpi="0" rotWithShape="0">
            <a:blip r:embed="rId4"/>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80000"/>
              </a:lnSpc>
              <a:spcBef>
                <a:spcPct val="0"/>
              </a:spcBef>
              <a:buClrTx/>
              <a:buSzTx/>
              <a:buFontTx/>
              <a:buNone/>
            </a:pPr>
            <a:r>
              <a:rPr lang="zh-CN" altLang="en-US" sz="3600" dirty="0" smtClean="0">
                <a:solidFill>
                  <a:srgbClr val="006600"/>
                </a:solidFill>
                <a:latin typeface="Tahoma" pitchFamily="34" charset="0"/>
              </a:rPr>
              <a:t>            接口</a:t>
            </a:r>
            <a:r>
              <a:rPr lang="zh-CN" altLang="en-US" sz="3600" dirty="0">
                <a:solidFill>
                  <a:srgbClr val="006600"/>
                </a:solidFill>
                <a:latin typeface="Tahoma" pitchFamily="34" charset="0"/>
              </a:rPr>
              <a:t>电路中常用的方法</a:t>
            </a:r>
          </a:p>
        </p:txBody>
      </p:sp>
    </p:spTree>
    <p:extLst>
      <p:ext uri="{BB962C8B-B14F-4D97-AF65-F5344CB8AC3E}">
        <p14:creationId xmlns:p14="http://schemas.microsoft.com/office/powerpoint/2010/main" val="1260569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22213"/>
                                        </p:tgtEl>
                                        <p:attrNameLst>
                                          <p:attrName>style.visibility</p:attrName>
                                        </p:attrNameLst>
                                      </p:cBhvr>
                                      <p:to>
                                        <p:strVal val="visible"/>
                                      </p:to>
                                    </p:set>
                                    <p:animEffect transition="in" filter="blinds(horizontal)">
                                      <p:cBhvr>
                                        <p:cTn id="7" dur="500"/>
                                        <p:tgtEl>
                                          <p:spTgt spid="2222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222214"/>
                                        </p:tgtEl>
                                        <p:attrNameLst>
                                          <p:attrName>style.visibility</p:attrName>
                                        </p:attrNameLst>
                                      </p:cBhvr>
                                      <p:to>
                                        <p:strVal val="visible"/>
                                      </p:to>
                                    </p:set>
                                    <p:anim calcmode="lin" valueType="num">
                                      <p:cBhvr>
                                        <p:cTn id="12" dur="500" fill="hold"/>
                                        <p:tgtEl>
                                          <p:spTgt spid="222214"/>
                                        </p:tgtEl>
                                        <p:attrNameLst>
                                          <p:attrName>ppt_x</p:attrName>
                                        </p:attrNameLst>
                                      </p:cBhvr>
                                      <p:tavLst>
                                        <p:tav tm="0">
                                          <p:val>
                                            <p:strVal val="#ppt_x-#ppt_w/2"/>
                                          </p:val>
                                        </p:tav>
                                        <p:tav tm="100000">
                                          <p:val>
                                            <p:strVal val="#ppt_x"/>
                                          </p:val>
                                        </p:tav>
                                      </p:tavLst>
                                    </p:anim>
                                    <p:anim calcmode="lin" valueType="num">
                                      <p:cBhvr>
                                        <p:cTn id="13" dur="500" fill="hold"/>
                                        <p:tgtEl>
                                          <p:spTgt spid="222214"/>
                                        </p:tgtEl>
                                        <p:attrNameLst>
                                          <p:attrName>ppt_y</p:attrName>
                                        </p:attrNameLst>
                                      </p:cBhvr>
                                      <p:tavLst>
                                        <p:tav tm="0">
                                          <p:val>
                                            <p:strVal val="#ppt_y"/>
                                          </p:val>
                                        </p:tav>
                                        <p:tav tm="100000">
                                          <p:val>
                                            <p:strVal val="#ppt_y"/>
                                          </p:val>
                                        </p:tav>
                                      </p:tavLst>
                                    </p:anim>
                                    <p:anim calcmode="lin" valueType="num">
                                      <p:cBhvr>
                                        <p:cTn id="14" dur="500" fill="hold"/>
                                        <p:tgtEl>
                                          <p:spTgt spid="222214"/>
                                        </p:tgtEl>
                                        <p:attrNameLst>
                                          <p:attrName>ppt_w</p:attrName>
                                        </p:attrNameLst>
                                      </p:cBhvr>
                                      <p:tavLst>
                                        <p:tav tm="0">
                                          <p:val>
                                            <p:fltVal val="0"/>
                                          </p:val>
                                        </p:tav>
                                        <p:tav tm="100000">
                                          <p:val>
                                            <p:strVal val="#ppt_w"/>
                                          </p:val>
                                        </p:tav>
                                      </p:tavLst>
                                    </p:anim>
                                    <p:anim calcmode="lin" valueType="num">
                                      <p:cBhvr>
                                        <p:cTn id="15" dur="500" fill="hold"/>
                                        <p:tgtEl>
                                          <p:spTgt spid="222214"/>
                                        </p:tgtEl>
                                        <p:attrNameLst>
                                          <p:attrName>ppt_h</p:attrName>
                                        </p:attrNameLst>
                                      </p:cBhvr>
                                      <p:tavLst>
                                        <p:tav tm="0">
                                          <p:val>
                                            <p:strVal val="#ppt_h"/>
                                          </p:val>
                                        </p:tav>
                                        <p:tav tm="100000">
                                          <p:val>
                                            <p:strVal val="#ppt_h"/>
                                          </p:val>
                                        </p:tav>
                                      </p:tavLst>
                                    </p:anim>
                                  </p:childTnLst>
                                </p:cTn>
                              </p:par>
                            </p:childTnLst>
                          </p:cTn>
                        </p:par>
                        <p:par>
                          <p:cTn id="16" fill="hold" nodeType="afterGroup">
                            <p:stCondLst>
                              <p:cond delay="500"/>
                            </p:stCondLst>
                            <p:childTnLst>
                              <p:par>
                                <p:cTn id="17" presetID="9" presetClass="entr" presetSubtype="0" fill="hold" nodeType="afterEffect">
                                  <p:stCondLst>
                                    <p:cond delay="1000"/>
                                  </p:stCondLst>
                                  <p:childTnLst>
                                    <p:set>
                                      <p:cBhvr>
                                        <p:cTn id="18" dur="1" fill="hold">
                                          <p:stCondLst>
                                            <p:cond delay="0"/>
                                          </p:stCondLst>
                                        </p:cTn>
                                        <p:tgtEl>
                                          <p:spTgt spid="222211"/>
                                        </p:tgtEl>
                                        <p:attrNameLst>
                                          <p:attrName>style.visibility</p:attrName>
                                        </p:attrNameLst>
                                      </p:cBhvr>
                                      <p:to>
                                        <p:strVal val="visible"/>
                                      </p:to>
                                    </p:set>
                                    <p:animEffect transition="in" filter="dissolve">
                                      <p:cBhvr>
                                        <p:cTn id="19" dur="500"/>
                                        <p:tgtEl>
                                          <p:spTgt spid="222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3" grpId="0" animBg="1" autoUpdateAnimBg="0"/>
      <p:bldP spid="222214" grpId="0" animBg="1" autoUpdateAnimBg="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899" name="Picture 3" descr="54">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0769600" y="6289675"/>
            <a:ext cx="11176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208900" name="Picture 4" descr="55">
            <a:hlinkClick r:id="" action="ppaction://hlinkshowjump?jump=previous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550400" y="6248400"/>
            <a:ext cx="1168400" cy="4381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8935" name="Group 39"/>
          <p:cNvGraphicFramePr>
            <a:graphicFrameLocks noGrp="1"/>
          </p:cNvGraphicFramePr>
          <p:nvPr>
            <p:extLst>
              <p:ext uri="{D42A27DB-BD31-4B8C-83A1-F6EECF244321}">
                <p14:modId xmlns:p14="http://schemas.microsoft.com/office/powerpoint/2010/main" val="226161715"/>
              </p:ext>
            </p:extLst>
          </p:nvPr>
        </p:nvGraphicFramePr>
        <p:xfrm>
          <a:off x="1271464" y="1916832"/>
          <a:ext cx="9665144" cy="3653155"/>
        </p:xfrm>
        <a:graphic>
          <a:graphicData uri="http://schemas.openxmlformats.org/drawingml/2006/table">
            <a:tbl>
              <a:tblPr/>
              <a:tblGrid>
                <a:gridCol w="4178223">
                  <a:extLst>
                    <a:ext uri="{9D8B030D-6E8A-4147-A177-3AD203B41FA5}">
                      <a16:colId xmlns="" xmlns:a16="http://schemas.microsoft.com/office/drawing/2014/main" val="20000"/>
                    </a:ext>
                  </a:extLst>
                </a:gridCol>
                <a:gridCol w="5486921">
                  <a:extLst>
                    <a:ext uri="{9D8B030D-6E8A-4147-A177-3AD203B41FA5}">
                      <a16:colId xmlns="" xmlns:a16="http://schemas.microsoft.com/office/drawing/2014/main" val="20001"/>
                    </a:ext>
                  </a:extLst>
                </a:gridCol>
              </a:tblGrid>
              <a:tr h="574675">
                <a:tc>
                  <a:txBody>
                    <a:bodyPr/>
                    <a:lstStyle>
                      <a:lvl1pPr algn="just">
                        <a:defRPr kumimoji="1" sz="2800" b="1">
                          <a:solidFill>
                            <a:schemeClr val="tx1"/>
                          </a:solidFill>
                          <a:latin typeface="Tahoma" pitchFamily="34" charset="0"/>
                          <a:ea typeface="宋体" pitchFamily="2" charset="-122"/>
                        </a:defRPr>
                      </a:lvl1pPr>
                      <a:lvl2pPr algn="just">
                        <a:buClr>
                          <a:schemeClr val="hlink"/>
                        </a:buClr>
                        <a:buSzPct val="55000"/>
                        <a:defRPr kumimoji="1" sz="2400" b="1">
                          <a:solidFill>
                            <a:schemeClr val="tx1"/>
                          </a:solidFill>
                          <a:latin typeface="Tahoma" pitchFamily="34" charset="0"/>
                          <a:ea typeface="宋体" pitchFamily="2" charset="-122"/>
                        </a:defRPr>
                      </a:lvl2pPr>
                      <a:lvl3pPr algn="just">
                        <a:buSzPct val="50000"/>
                        <a:defRPr kumimoji="1" sz="2000" b="1">
                          <a:solidFill>
                            <a:schemeClr val="tx1"/>
                          </a:solidFill>
                          <a:latin typeface="Tahoma" pitchFamily="34" charset="0"/>
                          <a:ea typeface="宋体" pitchFamily="2" charset="-122"/>
                        </a:defRPr>
                      </a:lvl3pPr>
                      <a:lvl4pPr algn="just">
                        <a:buClr>
                          <a:schemeClr val="accent2"/>
                        </a:buClr>
                        <a:buSzPct val="55000"/>
                        <a:defRPr kumimoji="1" b="1">
                          <a:solidFill>
                            <a:schemeClr val="tx1"/>
                          </a:solidFill>
                          <a:latin typeface="Tahoma" pitchFamily="34" charset="0"/>
                          <a:ea typeface="宋体" pitchFamily="2" charset="-122"/>
                        </a:defRPr>
                      </a:lvl4pPr>
                      <a:lvl5pPr algn="just">
                        <a:buClr>
                          <a:schemeClr val="accent1"/>
                        </a:buClr>
                        <a:buSzPct val="50000"/>
                        <a:defRPr kumimoji="1" b="1">
                          <a:solidFill>
                            <a:schemeClr val="tx1"/>
                          </a:solidFill>
                          <a:latin typeface="Tahoma" pitchFamily="34" charset="0"/>
                          <a:ea typeface="宋体" pitchFamily="2" charset="-122"/>
                        </a:defRPr>
                      </a:lvl5pPr>
                      <a:lvl6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6pPr>
                      <a:lvl7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7pPr>
                      <a:lvl8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8pPr>
                      <a:lvl9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dirty="0" smtClean="0">
                          <a:ln>
                            <a:noFill/>
                          </a:ln>
                          <a:solidFill>
                            <a:schemeClr val="tx1"/>
                          </a:solidFill>
                          <a:effectLst/>
                          <a:latin typeface="Tahoma" pitchFamily="34" charset="0"/>
                          <a:ea typeface="宋体" pitchFamily="2" charset="-122"/>
                        </a:rPr>
                        <a:t> A</a:t>
                      </a:r>
                      <a:r>
                        <a:rPr kumimoji="1" lang="en-US" altLang="zh-CN" sz="2800" b="1" i="0" u="none" strike="noStrike" cap="none" normalizeH="0" baseline="-25000" dirty="0" smtClean="0">
                          <a:ln>
                            <a:noFill/>
                          </a:ln>
                          <a:solidFill>
                            <a:schemeClr val="tx1"/>
                          </a:solidFill>
                          <a:effectLst/>
                          <a:latin typeface="Tahoma" pitchFamily="34" charset="0"/>
                          <a:ea typeface="宋体" pitchFamily="2" charset="-122"/>
                        </a:rPr>
                        <a:t>0</a:t>
                      </a:r>
                      <a:r>
                        <a:rPr kumimoji="1" lang="en-US" altLang="zh-CN" sz="2800" b="1" i="0" u="none" strike="noStrike" cap="none" normalizeH="0" baseline="0" dirty="0" smtClean="0">
                          <a:ln>
                            <a:noFill/>
                          </a:ln>
                          <a:solidFill>
                            <a:schemeClr val="tx1"/>
                          </a:solidFill>
                          <a:effectLst/>
                          <a:latin typeface="Tahoma" pitchFamily="34" charset="0"/>
                          <a:ea typeface="宋体" pitchFamily="2" charset="-122"/>
                        </a:rPr>
                        <a:t> RD* WR* CS*</a:t>
                      </a:r>
                    </a:p>
                  </a:txBody>
                  <a:tcPr marL="121920" marR="121920" horzOverflow="overflow">
                    <a:lnL w="28575" cap="flat" cmpd="tri" algn="ctr">
                      <a:solidFill>
                        <a:schemeClr val="tx1"/>
                      </a:solidFill>
                      <a:prstDash val="solid"/>
                      <a:round/>
                      <a:headEnd type="none" w="med" len="med"/>
                      <a:tailEnd type="none" w="med" len="med"/>
                    </a:lnL>
                    <a:lnR w="12700" cap="flat" cmpd="tri" algn="ctr">
                      <a:solidFill>
                        <a:schemeClr val="tx1"/>
                      </a:solidFill>
                      <a:prstDash val="solid"/>
                      <a:round/>
                      <a:headEnd type="none" w="med" len="med"/>
                      <a:tailEnd type="none" w="med" len="med"/>
                    </a:lnR>
                    <a:lnT w="28575" cap="flat" cmpd="tri" algn="ctr">
                      <a:solidFill>
                        <a:schemeClr val="tx1"/>
                      </a:solidFill>
                      <a:prstDash val="solid"/>
                      <a:round/>
                      <a:headEnd type="none" w="med" len="med"/>
                      <a:tailEnd type="none" w="med" len="med"/>
                    </a:lnT>
                    <a:lnB w="12700" cap="flat" cmpd="tri" algn="ctr">
                      <a:solidFill>
                        <a:schemeClr val="tx1"/>
                      </a:solidFill>
                      <a:prstDash val="solid"/>
                      <a:round/>
                      <a:headEnd type="none" w="med" len="med"/>
                      <a:tailEnd type="none" w="med" len="med"/>
                    </a:lnB>
                    <a:lnTlToBr>
                      <a:noFill/>
                    </a:lnTlToBr>
                    <a:lnBlToTr>
                      <a:noFill/>
                    </a:lnBlToTr>
                    <a:solidFill>
                      <a:srgbClr val="A6ADC0"/>
                    </a:solidFill>
                  </a:tcPr>
                </a:tc>
                <a:tc>
                  <a:txBody>
                    <a:bodyPr/>
                    <a:lstStyle>
                      <a:lvl1pPr algn="just">
                        <a:defRPr kumimoji="1" sz="2800" b="1">
                          <a:solidFill>
                            <a:schemeClr val="tx1"/>
                          </a:solidFill>
                          <a:latin typeface="Tahoma" pitchFamily="34" charset="0"/>
                          <a:ea typeface="宋体" pitchFamily="2" charset="-122"/>
                        </a:defRPr>
                      </a:lvl1pPr>
                      <a:lvl2pPr algn="just">
                        <a:buClr>
                          <a:schemeClr val="hlink"/>
                        </a:buClr>
                        <a:buSzPct val="55000"/>
                        <a:defRPr kumimoji="1" sz="2400" b="1">
                          <a:solidFill>
                            <a:schemeClr val="tx1"/>
                          </a:solidFill>
                          <a:latin typeface="Tahoma" pitchFamily="34" charset="0"/>
                          <a:ea typeface="宋体" pitchFamily="2" charset="-122"/>
                        </a:defRPr>
                      </a:lvl2pPr>
                      <a:lvl3pPr algn="just">
                        <a:buSzPct val="50000"/>
                        <a:defRPr kumimoji="1" sz="2000" b="1">
                          <a:solidFill>
                            <a:schemeClr val="tx1"/>
                          </a:solidFill>
                          <a:latin typeface="Tahoma" pitchFamily="34" charset="0"/>
                          <a:ea typeface="宋体" pitchFamily="2" charset="-122"/>
                        </a:defRPr>
                      </a:lvl3pPr>
                      <a:lvl4pPr algn="just">
                        <a:buClr>
                          <a:schemeClr val="accent2"/>
                        </a:buClr>
                        <a:buSzPct val="55000"/>
                        <a:defRPr kumimoji="1" b="1">
                          <a:solidFill>
                            <a:schemeClr val="tx1"/>
                          </a:solidFill>
                          <a:latin typeface="Tahoma" pitchFamily="34" charset="0"/>
                          <a:ea typeface="宋体" pitchFamily="2" charset="-122"/>
                        </a:defRPr>
                      </a:lvl4pPr>
                      <a:lvl5pPr algn="just">
                        <a:buClr>
                          <a:schemeClr val="accent1"/>
                        </a:buClr>
                        <a:buSzPct val="50000"/>
                        <a:defRPr kumimoji="1" b="1">
                          <a:solidFill>
                            <a:schemeClr val="tx1"/>
                          </a:solidFill>
                          <a:latin typeface="Tahoma" pitchFamily="34" charset="0"/>
                          <a:ea typeface="宋体" pitchFamily="2" charset="-122"/>
                        </a:defRPr>
                      </a:lvl5pPr>
                      <a:lvl6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6pPr>
                      <a:lvl7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7pPr>
                      <a:lvl8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8pPr>
                      <a:lvl9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功能</a:t>
                      </a:r>
                    </a:p>
                  </a:txBody>
                  <a:tcPr marL="121920" marR="121920" horzOverflow="overflow">
                    <a:lnL w="12700" cap="flat" cmpd="tri" algn="ctr">
                      <a:solidFill>
                        <a:schemeClr val="tx1"/>
                      </a:solidFill>
                      <a:prstDash val="solid"/>
                      <a:round/>
                      <a:headEnd type="none" w="med" len="med"/>
                      <a:tailEnd type="none" w="med" len="med"/>
                    </a:lnL>
                    <a:lnR w="28575" cap="flat" cmpd="tri" algn="ctr">
                      <a:solidFill>
                        <a:schemeClr val="tx1"/>
                      </a:solidFill>
                      <a:prstDash val="solid"/>
                      <a:round/>
                      <a:headEnd type="none" w="med" len="med"/>
                      <a:tailEnd type="none" w="med" len="med"/>
                    </a:lnR>
                    <a:lnT w="28575" cap="flat" cmpd="tri" algn="ctr">
                      <a:solidFill>
                        <a:schemeClr val="tx1"/>
                      </a:solidFill>
                      <a:prstDash val="solid"/>
                      <a:round/>
                      <a:headEnd type="none" w="med" len="med"/>
                      <a:tailEnd type="none" w="med" len="med"/>
                    </a:lnT>
                    <a:lnB w="12700" cap="flat" cmpd="tri" algn="ctr">
                      <a:solidFill>
                        <a:schemeClr val="tx1"/>
                      </a:solidFill>
                      <a:prstDash val="solid"/>
                      <a:round/>
                      <a:headEnd type="none" w="med" len="med"/>
                      <a:tailEnd type="none" w="med" len="med"/>
                    </a:lnB>
                    <a:lnTlToBr>
                      <a:noFill/>
                    </a:lnTlToBr>
                    <a:lnBlToTr>
                      <a:noFill/>
                    </a:lnBlToTr>
                    <a:solidFill>
                      <a:srgbClr val="A6ADC0"/>
                    </a:solidFill>
                  </a:tcPr>
                </a:tc>
                <a:extLst>
                  <a:ext uri="{0D108BD9-81ED-4DB2-BD59-A6C34878D82A}">
                    <a16:rowId xmlns="" xmlns:a16="http://schemas.microsoft.com/office/drawing/2014/main" val="10000"/>
                  </a:ext>
                </a:extLst>
              </a:tr>
              <a:tr h="2032000">
                <a:tc>
                  <a:txBody>
                    <a:bodyPr/>
                    <a:lstStyle>
                      <a:lvl1pPr algn="just">
                        <a:defRPr kumimoji="1" sz="2800" b="1">
                          <a:solidFill>
                            <a:schemeClr val="tx1"/>
                          </a:solidFill>
                          <a:latin typeface="Tahoma" pitchFamily="34" charset="0"/>
                          <a:ea typeface="宋体" pitchFamily="2" charset="-122"/>
                        </a:defRPr>
                      </a:lvl1pPr>
                      <a:lvl2pPr algn="just">
                        <a:buClr>
                          <a:schemeClr val="hlink"/>
                        </a:buClr>
                        <a:buSzPct val="55000"/>
                        <a:defRPr kumimoji="1" sz="2400" b="1">
                          <a:solidFill>
                            <a:schemeClr val="tx1"/>
                          </a:solidFill>
                          <a:latin typeface="Tahoma" pitchFamily="34" charset="0"/>
                          <a:ea typeface="宋体" pitchFamily="2" charset="-122"/>
                        </a:defRPr>
                      </a:lvl2pPr>
                      <a:lvl3pPr algn="just">
                        <a:buSzPct val="50000"/>
                        <a:defRPr kumimoji="1" sz="2000" b="1">
                          <a:solidFill>
                            <a:schemeClr val="tx1"/>
                          </a:solidFill>
                          <a:latin typeface="Tahoma" pitchFamily="34" charset="0"/>
                          <a:ea typeface="宋体" pitchFamily="2" charset="-122"/>
                        </a:defRPr>
                      </a:lvl3pPr>
                      <a:lvl4pPr algn="just">
                        <a:buClr>
                          <a:schemeClr val="accent2"/>
                        </a:buClr>
                        <a:buSzPct val="55000"/>
                        <a:defRPr kumimoji="1" b="1">
                          <a:solidFill>
                            <a:schemeClr val="tx1"/>
                          </a:solidFill>
                          <a:latin typeface="Tahoma" pitchFamily="34" charset="0"/>
                          <a:ea typeface="宋体" pitchFamily="2" charset="-122"/>
                        </a:defRPr>
                      </a:lvl4pPr>
                      <a:lvl5pPr algn="just">
                        <a:buClr>
                          <a:schemeClr val="accent1"/>
                        </a:buClr>
                        <a:buSzPct val="50000"/>
                        <a:defRPr kumimoji="1" b="1">
                          <a:solidFill>
                            <a:schemeClr val="tx1"/>
                          </a:solidFill>
                          <a:latin typeface="Tahoma" pitchFamily="34" charset="0"/>
                          <a:ea typeface="宋体" pitchFamily="2" charset="-122"/>
                        </a:defRPr>
                      </a:lvl5pPr>
                      <a:lvl6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6pPr>
                      <a:lvl7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7pPr>
                      <a:lvl8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8pPr>
                      <a:lvl9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 0    1       0      0</a:t>
                      </a: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 1    1       0      0</a:t>
                      </a: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 0    0       1      0</a:t>
                      </a: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 1    0       1      0</a:t>
                      </a: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 ×   1       1      0</a:t>
                      </a: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 ×  ×     ×      1</a:t>
                      </a:r>
                    </a:p>
                  </a:txBody>
                  <a:tcPr marL="121920" marR="121920" horzOverflow="overflow">
                    <a:lnL w="28575" cap="flat" cmpd="tri" algn="ctr">
                      <a:solidFill>
                        <a:schemeClr val="tx1"/>
                      </a:solidFill>
                      <a:prstDash val="solid"/>
                      <a:round/>
                      <a:headEnd type="none" w="med" len="med"/>
                      <a:tailEnd type="none" w="med" len="med"/>
                    </a:lnL>
                    <a:lnR w="12700" cap="flat" cmpd="tri" algn="ctr">
                      <a:solidFill>
                        <a:schemeClr val="tx1"/>
                      </a:solidFill>
                      <a:prstDash val="solid"/>
                      <a:round/>
                      <a:headEnd type="none" w="med" len="med"/>
                      <a:tailEnd type="none" w="med" len="med"/>
                    </a:lnR>
                    <a:lnT w="12700" cap="flat" cmpd="tri" algn="ctr">
                      <a:solidFill>
                        <a:schemeClr val="tx1"/>
                      </a:solidFill>
                      <a:prstDash val="solid"/>
                      <a:round/>
                      <a:headEnd type="none" w="med" len="med"/>
                      <a:tailEnd type="none" w="med" len="med"/>
                    </a:lnT>
                    <a:lnB w="28575" cap="flat" cmpd="tri"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just">
                        <a:defRPr kumimoji="1" sz="2800" b="1">
                          <a:solidFill>
                            <a:schemeClr val="tx1"/>
                          </a:solidFill>
                          <a:latin typeface="Tahoma" pitchFamily="34" charset="0"/>
                          <a:ea typeface="宋体" pitchFamily="2" charset="-122"/>
                        </a:defRPr>
                      </a:lvl1pPr>
                      <a:lvl2pPr algn="just">
                        <a:buClr>
                          <a:schemeClr val="hlink"/>
                        </a:buClr>
                        <a:buSzPct val="55000"/>
                        <a:defRPr kumimoji="1" sz="2400" b="1">
                          <a:solidFill>
                            <a:schemeClr val="tx1"/>
                          </a:solidFill>
                          <a:latin typeface="Tahoma" pitchFamily="34" charset="0"/>
                          <a:ea typeface="宋体" pitchFamily="2" charset="-122"/>
                        </a:defRPr>
                      </a:lvl2pPr>
                      <a:lvl3pPr algn="just">
                        <a:buSzPct val="50000"/>
                        <a:defRPr kumimoji="1" sz="2000" b="1">
                          <a:solidFill>
                            <a:schemeClr val="tx1"/>
                          </a:solidFill>
                          <a:latin typeface="Tahoma" pitchFamily="34" charset="0"/>
                          <a:ea typeface="宋体" pitchFamily="2" charset="-122"/>
                        </a:defRPr>
                      </a:lvl3pPr>
                      <a:lvl4pPr algn="just">
                        <a:buClr>
                          <a:schemeClr val="accent2"/>
                        </a:buClr>
                        <a:buSzPct val="55000"/>
                        <a:defRPr kumimoji="1" b="1">
                          <a:solidFill>
                            <a:schemeClr val="tx1"/>
                          </a:solidFill>
                          <a:latin typeface="Tahoma" pitchFamily="34" charset="0"/>
                          <a:ea typeface="宋体" pitchFamily="2" charset="-122"/>
                        </a:defRPr>
                      </a:lvl4pPr>
                      <a:lvl5pPr algn="just">
                        <a:buClr>
                          <a:schemeClr val="accent1"/>
                        </a:buClr>
                        <a:buSzPct val="50000"/>
                        <a:defRPr kumimoji="1" b="1">
                          <a:solidFill>
                            <a:schemeClr val="tx1"/>
                          </a:solidFill>
                          <a:latin typeface="Tahoma" pitchFamily="34" charset="0"/>
                          <a:ea typeface="宋体" pitchFamily="2" charset="-122"/>
                        </a:defRPr>
                      </a:lvl5pPr>
                      <a:lvl6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6pPr>
                      <a:lvl7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7pPr>
                      <a:lvl8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8pPr>
                      <a:lvl9pPr algn="just" fontAlgn="base">
                        <a:spcBef>
                          <a:spcPct val="20000"/>
                        </a:spcBef>
                        <a:spcAft>
                          <a:spcPct val="0"/>
                        </a:spcAft>
                        <a:buClr>
                          <a:schemeClr val="accent1"/>
                        </a:buClr>
                        <a:buSzPct val="50000"/>
                        <a:buFont typeface="Wingdings" pitchFamily="2" charset="2"/>
                        <a:defRPr kumimoji="1" b="1">
                          <a:solidFill>
                            <a:schemeClr val="tx1"/>
                          </a:solidFill>
                          <a:latin typeface="Tahoma" pitchFamily="34"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dirty="0" smtClean="0">
                          <a:ln>
                            <a:noFill/>
                          </a:ln>
                          <a:solidFill>
                            <a:schemeClr val="folHlink"/>
                          </a:solidFill>
                          <a:effectLst/>
                          <a:latin typeface="Tahoma" pitchFamily="34" charset="0"/>
                          <a:ea typeface="宋体" pitchFamily="2" charset="-122"/>
                        </a:rPr>
                        <a:t>写入</a:t>
                      </a:r>
                      <a:r>
                        <a:rPr kumimoji="1" lang="en-US" altLang="zh-CN" sz="2800" b="1" i="0" u="none" strike="noStrike" cap="none" normalizeH="0" baseline="0" dirty="0" smtClean="0">
                          <a:ln>
                            <a:noFill/>
                          </a:ln>
                          <a:solidFill>
                            <a:schemeClr val="folHlink"/>
                          </a:solidFill>
                          <a:effectLst/>
                          <a:latin typeface="Tahoma" pitchFamily="34" charset="0"/>
                          <a:ea typeface="宋体" pitchFamily="2" charset="-122"/>
                        </a:rPr>
                        <a:t>ICW1</a:t>
                      </a:r>
                      <a:r>
                        <a:rPr kumimoji="1" lang="zh-CN" altLang="en-US" sz="2800" b="1" i="0" u="none" strike="noStrike" cap="none" normalizeH="0" baseline="0" dirty="0" smtClean="0">
                          <a:ln>
                            <a:noFill/>
                          </a:ln>
                          <a:solidFill>
                            <a:schemeClr val="folHlink"/>
                          </a:solidFill>
                          <a:effectLst/>
                          <a:latin typeface="Tahoma" pitchFamily="34" charset="0"/>
                          <a:ea typeface="宋体" pitchFamily="2" charset="-122"/>
                        </a:rPr>
                        <a:t>、</a:t>
                      </a:r>
                      <a:r>
                        <a:rPr kumimoji="1" lang="en-US" altLang="zh-CN" sz="2800" b="1" i="0" u="none" strike="noStrike" cap="none" normalizeH="0" baseline="0" dirty="0" smtClean="0">
                          <a:ln>
                            <a:noFill/>
                          </a:ln>
                          <a:solidFill>
                            <a:schemeClr val="folHlink"/>
                          </a:solidFill>
                          <a:effectLst/>
                          <a:latin typeface="Tahoma" pitchFamily="34" charset="0"/>
                          <a:ea typeface="宋体" pitchFamily="2" charset="-122"/>
                        </a:rPr>
                        <a:t>OCW2</a:t>
                      </a:r>
                      <a:r>
                        <a:rPr kumimoji="1" lang="zh-CN" altLang="en-US" sz="2800" b="1" i="0" u="none" strike="noStrike" cap="none" normalizeH="0" baseline="0" dirty="0" smtClean="0">
                          <a:ln>
                            <a:noFill/>
                          </a:ln>
                          <a:solidFill>
                            <a:schemeClr val="folHlink"/>
                          </a:solidFill>
                          <a:effectLst/>
                          <a:latin typeface="Tahoma" pitchFamily="34" charset="0"/>
                          <a:ea typeface="宋体" pitchFamily="2" charset="-122"/>
                        </a:rPr>
                        <a:t>和</a:t>
                      </a:r>
                      <a:r>
                        <a:rPr kumimoji="1" lang="en-US" altLang="zh-CN" sz="2800" b="1" i="0" u="none" strike="noStrike" cap="none" normalizeH="0" baseline="0" dirty="0" smtClean="0">
                          <a:ln>
                            <a:noFill/>
                          </a:ln>
                          <a:solidFill>
                            <a:schemeClr val="folHlink"/>
                          </a:solidFill>
                          <a:effectLst/>
                          <a:latin typeface="Tahoma" pitchFamily="34" charset="0"/>
                          <a:ea typeface="宋体" pitchFamily="2" charset="-122"/>
                        </a:rPr>
                        <a:t>OCW3</a:t>
                      </a: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dirty="0" smtClean="0">
                          <a:ln>
                            <a:noFill/>
                          </a:ln>
                          <a:solidFill>
                            <a:schemeClr val="folHlink"/>
                          </a:solidFill>
                          <a:effectLst/>
                          <a:latin typeface="Tahoma" pitchFamily="34" charset="0"/>
                          <a:ea typeface="宋体" pitchFamily="2" charset="-122"/>
                        </a:rPr>
                        <a:t>写入</a:t>
                      </a:r>
                      <a:r>
                        <a:rPr kumimoji="1" lang="en-US" altLang="zh-CN" sz="2800" b="1" i="0" u="none" strike="noStrike" cap="none" normalizeH="0" baseline="0" dirty="0" smtClean="0">
                          <a:ln>
                            <a:noFill/>
                          </a:ln>
                          <a:solidFill>
                            <a:schemeClr val="folHlink"/>
                          </a:solidFill>
                          <a:effectLst/>
                          <a:latin typeface="Tahoma" pitchFamily="34" charset="0"/>
                          <a:ea typeface="宋体" pitchFamily="2" charset="-122"/>
                        </a:rPr>
                        <a:t>ICW2</a:t>
                      </a:r>
                      <a:r>
                        <a:rPr kumimoji="1" lang="zh-CN" altLang="en-US" sz="2800" b="1" i="0" u="none" strike="noStrike" cap="none" normalizeH="0" baseline="0" dirty="0" smtClean="0">
                          <a:ln>
                            <a:noFill/>
                          </a:ln>
                          <a:solidFill>
                            <a:schemeClr val="folHlink"/>
                          </a:solidFill>
                          <a:effectLst/>
                          <a:latin typeface="Tahoma" pitchFamily="34" charset="0"/>
                          <a:ea typeface="宋体" pitchFamily="2" charset="-122"/>
                        </a:rPr>
                        <a:t>～</a:t>
                      </a:r>
                      <a:r>
                        <a:rPr kumimoji="1" lang="en-US" altLang="zh-CN" sz="2800" b="1" i="0" u="none" strike="noStrike" cap="none" normalizeH="0" baseline="0" dirty="0" smtClean="0">
                          <a:ln>
                            <a:noFill/>
                          </a:ln>
                          <a:solidFill>
                            <a:schemeClr val="folHlink"/>
                          </a:solidFill>
                          <a:effectLst/>
                          <a:latin typeface="Tahoma" pitchFamily="34" charset="0"/>
                          <a:ea typeface="宋体" pitchFamily="2" charset="-122"/>
                        </a:rPr>
                        <a:t>ICW4</a:t>
                      </a:r>
                      <a:r>
                        <a:rPr kumimoji="1" lang="zh-CN" altLang="en-US" sz="2800" b="1" i="0" u="none" strike="noStrike" cap="none" normalizeH="0" baseline="0" dirty="0" smtClean="0">
                          <a:ln>
                            <a:noFill/>
                          </a:ln>
                          <a:solidFill>
                            <a:schemeClr val="folHlink"/>
                          </a:solidFill>
                          <a:effectLst/>
                          <a:latin typeface="Tahoma" pitchFamily="34" charset="0"/>
                          <a:ea typeface="宋体" pitchFamily="2" charset="-122"/>
                        </a:rPr>
                        <a:t>和</a:t>
                      </a:r>
                      <a:r>
                        <a:rPr kumimoji="1" lang="en-US" altLang="zh-CN" sz="2800" b="1" i="0" u="none" strike="noStrike" cap="none" normalizeH="0" baseline="0" dirty="0" smtClean="0">
                          <a:ln>
                            <a:noFill/>
                          </a:ln>
                          <a:solidFill>
                            <a:schemeClr val="folHlink"/>
                          </a:solidFill>
                          <a:effectLst/>
                          <a:latin typeface="Tahoma" pitchFamily="34" charset="0"/>
                          <a:ea typeface="宋体" pitchFamily="2" charset="-122"/>
                        </a:rPr>
                        <a:t>OCW1</a:t>
                      </a: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dirty="0" smtClean="0">
                          <a:ln>
                            <a:noFill/>
                          </a:ln>
                          <a:solidFill>
                            <a:schemeClr val="folHlink"/>
                          </a:solidFill>
                          <a:effectLst/>
                          <a:latin typeface="Tahoma" pitchFamily="34" charset="0"/>
                          <a:ea typeface="宋体" pitchFamily="2" charset="-122"/>
                        </a:rPr>
                        <a:t>读出</a:t>
                      </a:r>
                      <a:r>
                        <a:rPr kumimoji="1" lang="en-US" altLang="zh-CN" sz="2800" b="1" i="0" u="none" strike="noStrike" cap="none" normalizeH="0" baseline="0" dirty="0" smtClean="0">
                          <a:ln>
                            <a:noFill/>
                          </a:ln>
                          <a:solidFill>
                            <a:schemeClr val="folHlink"/>
                          </a:solidFill>
                          <a:effectLst/>
                          <a:latin typeface="Tahoma" pitchFamily="34" charset="0"/>
                          <a:ea typeface="宋体" pitchFamily="2" charset="-122"/>
                        </a:rPr>
                        <a:t>IRR</a:t>
                      </a:r>
                      <a:r>
                        <a:rPr kumimoji="1" lang="zh-CN" altLang="en-US" sz="2800" b="1" i="0" u="none" strike="noStrike" cap="none" normalizeH="0" baseline="0" dirty="0" smtClean="0">
                          <a:ln>
                            <a:noFill/>
                          </a:ln>
                          <a:solidFill>
                            <a:schemeClr val="folHlink"/>
                          </a:solidFill>
                          <a:effectLst/>
                          <a:latin typeface="Tahoma" pitchFamily="34" charset="0"/>
                          <a:ea typeface="宋体" pitchFamily="2" charset="-122"/>
                        </a:rPr>
                        <a:t>、</a:t>
                      </a:r>
                      <a:r>
                        <a:rPr kumimoji="1" lang="en-US" altLang="zh-CN" sz="2800" b="1" i="0" u="none" strike="noStrike" cap="none" normalizeH="0" baseline="0" dirty="0" smtClean="0">
                          <a:ln>
                            <a:noFill/>
                          </a:ln>
                          <a:solidFill>
                            <a:schemeClr val="folHlink"/>
                          </a:solidFill>
                          <a:effectLst/>
                          <a:latin typeface="Tahoma" pitchFamily="34" charset="0"/>
                          <a:ea typeface="宋体" pitchFamily="2" charset="-122"/>
                        </a:rPr>
                        <a:t>ISR</a:t>
                      </a:r>
                      <a:r>
                        <a:rPr kumimoji="1" lang="zh-CN" altLang="en-US" sz="2800" b="1" i="0" u="none" strike="noStrike" cap="none" normalizeH="0" baseline="0" dirty="0" smtClean="0">
                          <a:ln>
                            <a:noFill/>
                          </a:ln>
                          <a:solidFill>
                            <a:schemeClr val="folHlink"/>
                          </a:solidFill>
                          <a:effectLst/>
                          <a:latin typeface="Tahoma" pitchFamily="34" charset="0"/>
                          <a:ea typeface="宋体" pitchFamily="2" charset="-122"/>
                        </a:rPr>
                        <a:t>和查询字</a:t>
                      </a: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dirty="0" smtClean="0">
                          <a:ln>
                            <a:noFill/>
                          </a:ln>
                          <a:solidFill>
                            <a:schemeClr val="folHlink"/>
                          </a:solidFill>
                          <a:effectLst/>
                          <a:latin typeface="Tahoma" pitchFamily="34" charset="0"/>
                          <a:ea typeface="宋体" pitchFamily="2" charset="-122"/>
                        </a:rPr>
                        <a:t>读出</a:t>
                      </a:r>
                      <a:r>
                        <a:rPr kumimoji="1" lang="en-US" altLang="zh-CN" sz="2800" b="1" i="0" u="none" strike="noStrike" cap="none" normalizeH="0" baseline="0" dirty="0" smtClean="0">
                          <a:ln>
                            <a:noFill/>
                          </a:ln>
                          <a:solidFill>
                            <a:schemeClr val="folHlink"/>
                          </a:solidFill>
                          <a:effectLst/>
                          <a:latin typeface="Tahoma" pitchFamily="34" charset="0"/>
                          <a:ea typeface="宋体" pitchFamily="2" charset="-122"/>
                        </a:rPr>
                        <a:t>IMR</a:t>
                      </a: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dirty="0" smtClean="0">
                          <a:ln>
                            <a:noFill/>
                          </a:ln>
                          <a:solidFill>
                            <a:schemeClr val="tx1"/>
                          </a:solidFill>
                          <a:effectLst/>
                          <a:latin typeface="Tahoma" pitchFamily="34" charset="0"/>
                          <a:ea typeface="宋体" pitchFamily="2" charset="-122"/>
                        </a:rPr>
                        <a:t>数据总线高阻状态</a:t>
                      </a: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dirty="0" smtClean="0">
                          <a:ln>
                            <a:noFill/>
                          </a:ln>
                          <a:solidFill>
                            <a:schemeClr val="tx1"/>
                          </a:solidFill>
                          <a:effectLst/>
                          <a:latin typeface="Tahoma" pitchFamily="34" charset="0"/>
                          <a:ea typeface="宋体" pitchFamily="2" charset="-122"/>
                        </a:rPr>
                        <a:t>数据总线高阻状态</a:t>
                      </a:r>
                    </a:p>
                  </a:txBody>
                  <a:tcPr marL="121920" marR="121920" horzOverflow="overflow">
                    <a:lnL w="12700" cap="flat" cmpd="tri" algn="ctr">
                      <a:solidFill>
                        <a:schemeClr val="tx1"/>
                      </a:solidFill>
                      <a:prstDash val="solid"/>
                      <a:round/>
                      <a:headEnd type="none" w="med" len="med"/>
                      <a:tailEnd type="none" w="med" len="med"/>
                    </a:lnL>
                    <a:lnR w="28575" cap="flat" cmpd="tri" algn="ctr">
                      <a:solidFill>
                        <a:schemeClr val="tx1"/>
                      </a:solidFill>
                      <a:prstDash val="solid"/>
                      <a:round/>
                      <a:headEnd type="none" w="med" len="med"/>
                      <a:tailEnd type="none" w="med" len="med"/>
                    </a:lnR>
                    <a:lnT w="12700" cap="flat" cmpd="tri" algn="ctr">
                      <a:solidFill>
                        <a:schemeClr val="tx1"/>
                      </a:solidFill>
                      <a:prstDash val="solid"/>
                      <a:round/>
                      <a:headEnd type="none" w="med" len="med"/>
                      <a:tailEnd type="none" w="med" len="med"/>
                    </a:lnT>
                    <a:lnB w="28575" cap="flat" cmpd="tri"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0001"/>
                  </a:ext>
                </a:extLst>
              </a:tr>
            </a:tbl>
          </a:graphicData>
        </a:graphic>
      </p:graphicFrame>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107867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930791" y="-27825"/>
            <a:ext cx="7414167" cy="839788"/>
          </a:xfrm>
        </p:spPr>
        <p:txBody>
          <a:bodyPr/>
          <a:lstStyle/>
          <a:p>
            <a:r>
              <a:rPr lang="en-US" altLang="zh-CN" sz="3600" dirty="0" smtClean="0"/>
              <a:t>8259A</a:t>
            </a:r>
            <a:r>
              <a:rPr lang="zh-CN" altLang="en-US" sz="3600" dirty="0"/>
              <a:t>在</a:t>
            </a:r>
            <a:r>
              <a:rPr lang="en-US" altLang="zh-CN" sz="3600" dirty="0"/>
              <a:t>IBM PC</a:t>
            </a:r>
            <a:r>
              <a:rPr lang="zh-CN" altLang="en-US" sz="3600" dirty="0"/>
              <a:t>系列机上的应用</a:t>
            </a:r>
          </a:p>
        </p:txBody>
      </p:sp>
      <p:pic>
        <p:nvPicPr>
          <p:cNvPr id="203779" name="Picture 3" descr="54">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0769600" y="6289675"/>
            <a:ext cx="11176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203780" name="Picture 4" descr="55">
            <a:hlinkClick r:id="" action="ppaction://hlinkshowjump?jump=previous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550400" y="6248400"/>
            <a:ext cx="1168400" cy="438150"/>
          </a:xfrm>
          <a:prstGeom prst="rect">
            <a:avLst/>
          </a:prstGeom>
          <a:noFill/>
          <a:extLst>
            <a:ext uri="{909E8E84-426E-40DD-AFC4-6F175D3DCCD1}">
              <a14:hiddenFill xmlns:a14="http://schemas.microsoft.com/office/drawing/2010/main">
                <a:solidFill>
                  <a:srgbClr val="FFFFFF"/>
                </a:solidFill>
              </a14:hiddenFill>
            </a:ext>
          </a:extLst>
        </p:spPr>
      </p:pic>
      <p:grpSp>
        <p:nvGrpSpPr>
          <p:cNvPr id="203880" name="Group 104"/>
          <p:cNvGrpSpPr>
            <a:grpSpLocks/>
          </p:cNvGrpSpPr>
          <p:nvPr/>
        </p:nvGrpSpPr>
        <p:grpSpPr bwMode="auto">
          <a:xfrm>
            <a:off x="213785" y="1344614"/>
            <a:ext cx="11533716" cy="9178925"/>
            <a:chOff x="101" y="847"/>
            <a:chExt cx="5449" cy="5782"/>
          </a:xfrm>
        </p:grpSpPr>
        <p:sp>
          <p:nvSpPr>
            <p:cNvPr id="203823" name="Rectangle 47"/>
            <p:cNvSpPr>
              <a:spLocks noChangeArrowheads="1"/>
            </p:cNvSpPr>
            <p:nvPr/>
          </p:nvSpPr>
          <p:spPr bwMode="auto">
            <a:xfrm>
              <a:off x="2131" y="3902"/>
              <a:ext cx="1417" cy="2592"/>
            </a:xfrm>
            <a:prstGeom prst="rect">
              <a:avLst/>
            </a:prstGeom>
            <a:solidFill>
              <a:srgbClr val="A6ADC0"/>
            </a:solidFill>
            <a:ln w="285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3801" name="Rectangle 25"/>
            <p:cNvSpPr>
              <a:spLocks noChangeArrowheads="1"/>
            </p:cNvSpPr>
            <p:nvPr/>
          </p:nvSpPr>
          <p:spPr bwMode="auto">
            <a:xfrm>
              <a:off x="2131" y="965"/>
              <a:ext cx="1417" cy="2667"/>
            </a:xfrm>
            <a:prstGeom prst="rect">
              <a:avLst/>
            </a:prstGeom>
            <a:solidFill>
              <a:srgbClr val="A6ADC0"/>
            </a:solidFill>
            <a:ln w="285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3786" name="Line 10"/>
            <p:cNvSpPr>
              <a:spLocks noChangeShapeType="1"/>
            </p:cNvSpPr>
            <p:nvPr/>
          </p:nvSpPr>
          <p:spPr bwMode="auto">
            <a:xfrm>
              <a:off x="5530" y="847"/>
              <a:ext cx="1" cy="473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3787" name="Line 11"/>
            <p:cNvSpPr>
              <a:spLocks noChangeShapeType="1"/>
            </p:cNvSpPr>
            <p:nvPr/>
          </p:nvSpPr>
          <p:spPr bwMode="auto">
            <a:xfrm>
              <a:off x="3558" y="4892"/>
              <a:ext cx="381"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3788" name="Rectangle 12"/>
            <p:cNvSpPr>
              <a:spLocks noChangeArrowheads="1"/>
            </p:cNvSpPr>
            <p:nvPr/>
          </p:nvSpPr>
          <p:spPr bwMode="auto">
            <a:xfrm>
              <a:off x="2676" y="3356"/>
              <a:ext cx="788"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spcBef>
                  <a:spcPct val="0"/>
                </a:spcBef>
                <a:buClrTx/>
                <a:buSzTx/>
                <a:buFontTx/>
                <a:buNone/>
              </a:pPr>
              <a:r>
                <a:rPr kumimoji="0" lang="en-US" altLang="zh-CN" sz="2400"/>
                <a:t>CAS0</a:t>
              </a:r>
              <a:r>
                <a:rPr kumimoji="0" lang="zh-CN" altLang="en-US" sz="2400"/>
                <a:t>～</a:t>
              </a:r>
              <a:r>
                <a:rPr kumimoji="0" lang="en-US" altLang="zh-CN" sz="2400"/>
                <a:t>2</a:t>
              </a:r>
            </a:p>
          </p:txBody>
        </p:sp>
        <p:sp>
          <p:nvSpPr>
            <p:cNvPr id="203789" name="Rectangle 13"/>
            <p:cNvSpPr>
              <a:spLocks noChangeArrowheads="1"/>
            </p:cNvSpPr>
            <p:nvPr/>
          </p:nvSpPr>
          <p:spPr bwMode="auto">
            <a:xfrm>
              <a:off x="2691" y="3907"/>
              <a:ext cx="788"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spcBef>
                  <a:spcPct val="0"/>
                </a:spcBef>
                <a:buClrTx/>
                <a:buSzTx/>
                <a:buFontTx/>
                <a:buNone/>
              </a:pPr>
              <a:r>
                <a:rPr kumimoji="0" lang="en-US" altLang="zh-CN" sz="2400"/>
                <a:t>CAS0</a:t>
              </a:r>
              <a:r>
                <a:rPr kumimoji="0" lang="zh-CN" altLang="en-US" sz="2400"/>
                <a:t>～</a:t>
              </a:r>
              <a:r>
                <a:rPr kumimoji="0" lang="en-US" altLang="zh-CN" sz="2400"/>
                <a:t>2</a:t>
              </a:r>
            </a:p>
          </p:txBody>
        </p:sp>
        <p:sp>
          <p:nvSpPr>
            <p:cNvPr id="203790" name="Line 14"/>
            <p:cNvSpPr>
              <a:spLocks noChangeShapeType="1"/>
            </p:cNvSpPr>
            <p:nvPr/>
          </p:nvSpPr>
          <p:spPr bwMode="auto">
            <a:xfrm>
              <a:off x="3706" y="2704"/>
              <a:ext cx="1"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3791" name="Rectangle 15"/>
            <p:cNvSpPr>
              <a:spLocks noChangeArrowheads="1"/>
            </p:cNvSpPr>
            <p:nvPr/>
          </p:nvSpPr>
          <p:spPr bwMode="auto">
            <a:xfrm>
              <a:off x="4480" y="2542"/>
              <a:ext cx="765" cy="8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l" eaLnBrk="0" hangingPunct="0">
                <a:spcBef>
                  <a:spcPct val="0"/>
                </a:spcBef>
                <a:buClrTx/>
                <a:buSzTx/>
                <a:buFontTx/>
                <a:buNone/>
              </a:pPr>
              <a:endParaRPr kumimoji="0" lang="en-US" altLang="zh-CN" sz="2400"/>
            </a:p>
            <a:p>
              <a:pPr algn="l" eaLnBrk="0" hangingPunct="0">
                <a:spcBef>
                  <a:spcPct val="0"/>
                </a:spcBef>
                <a:buClrTx/>
                <a:buSzTx/>
                <a:buFontTx/>
                <a:buNone/>
              </a:pPr>
              <a:endParaRPr kumimoji="0" lang="en-US" altLang="zh-CN" sz="2400"/>
            </a:p>
            <a:p>
              <a:pPr algn="l" eaLnBrk="0" hangingPunct="0">
                <a:spcBef>
                  <a:spcPct val="0"/>
                </a:spcBef>
                <a:buClrTx/>
                <a:buSzTx/>
                <a:buFontTx/>
                <a:buNone/>
              </a:pPr>
              <a:endParaRPr kumimoji="0" lang="en-US" altLang="zh-CN" sz="2400"/>
            </a:p>
            <a:p>
              <a:pPr algn="l" eaLnBrk="0" hangingPunct="0">
                <a:spcBef>
                  <a:spcPct val="0"/>
                </a:spcBef>
                <a:buClrTx/>
                <a:buSzTx/>
                <a:buFontTx/>
                <a:buNone/>
              </a:pPr>
              <a:endParaRPr kumimoji="0" lang="en-US" altLang="zh-CN" sz="2400"/>
            </a:p>
          </p:txBody>
        </p:sp>
        <p:sp>
          <p:nvSpPr>
            <p:cNvPr id="203793" name="Rectangle 17"/>
            <p:cNvSpPr>
              <a:spLocks noChangeArrowheads="1"/>
            </p:cNvSpPr>
            <p:nvPr/>
          </p:nvSpPr>
          <p:spPr bwMode="auto">
            <a:xfrm>
              <a:off x="3889" y="1123"/>
              <a:ext cx="592"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spcBef>
                  <a:spcPct val="0"/>
                </a:spcBef>
                <a:buClrTx/>
                <a:buSzTx/>
                <a:buFontTx/>
                <a:buNone/>
              </a:pPr>
              <a:r>
                <a:rPr kumimoji="0" lang="en-US" altLang="zh-CN" sz="2400"/>
                <a:t>+5V</a:t>
              </a:r>
            </a:p>
          </p:txBody>
        </p:sp>
        <p:sp>
          <p:nvSpPr>
            <p:cNvPr id="203794" name="Rectangle 18"/>
            <p:cNvSpPr>
              <a:spLocks noChangeArrowheads="1"/>
            </p:cNvSpPr>
            <p:nvPr/>
          </p:nvSpPr>
          <p:spPr bwMode="auto">
            <a:xfrm>
              <a:off x="2685" y="2105"/>
              <a:ext cx="893"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spcBef>
                  <a:spcPct val="0"/>
                </a:spcBef>
                <a:buClrTx/>
                <a:buSzTx/>
                <a:buFontTx/>
                <a:buNone/>
              </a:pPr>
              <a:r>
                <a:rPr kumimoji="0" lang="zh-CN" altLang="en-US" sz="2400">
                  <a:solidFill>
                    <a:schemeClr val="hlink"/>
                  </a:solidFill>
                </a:rPr>
                <a:t>主</a:t>
              </a:r>
              <a:r>
                <a:rPr kumimoji="0" lang="en-US" altLang="zh-CN" sz="2400">
                  <a:solidFill>
                    <a:schemeClr val="hlink"/>
                  </a:solidFill>
                </a:rPr>
                <a:t>8259A</a:t>
              </a:r>
            </a:p>
          </p:txBody>
        </p:sp>
        <p:sp>
          <p:nvSpPr>
            <p:cNvPr id="203795" name="Rectangle 19"/>
            <p:cNvSpPr>
              <a:spLocks noChangeArrowheads="1"/>
            </p:cNvSpPr>
            <p:nvPr/>
          </p:nvSpPr>
          <p:spPr bwMode="auto">
            <a:xfrm>
              <a:off x="4699" y="3316"/>
              <a:ext cx="562" cy="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spcBef>
                  <a:spcPct val="0"/>
                </a:spcBef>
                <a:buClrTx/>
                <a:buSzTx/>
                <a:buFontTx/>
                <a:buNone/>
              </a:pPr>
              <a:r>
                <a:rPr kumimoji="0" lang="en-US" altLang="zh-CN" sz="2400"/>
                <a:t>82288</a:t>
              </a:r>
            </a:p>
          </p:txBody>
        </p:sp>
        <p:sp>
          <p:nvSpPr>
            <p:cNvPr id="203796" name="Rectangle 20"/>
            <p:cNvSpPr>
              <a:spLocks noChangeArrowheads="1"/>
            </p:cNvSpPr>
            <p:nvPr/>
          </p:nvSpPr>
          <p:spPr bwMode="auto">
            <a:xfrm>
              <a:off x="4476" y="1036"/>
              <a:ext cx="1059"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spcBef>
                  <a:spcPct val="0"/>
                </a:spcBef>
                <a:buClrTx/>
                <a:buSzTx/>
                <a:buFontTx/>
                <a:buNone/>
              </a:pPr>
              <a:r>
                <a:rPr kumimoji="0" lang="en-US" altLang="zh-CN" sz="2400"/>
                <a:t>80286 CPU</a:t>
              </a:r>
            </a:p>
          </p:txBody>
        </p:sp>
        <p:sp>
          <p:nvSpPr>
            <p:cNvPr id="203797" name="Rectangle 21"/>
            <p:cNvSpPr>
              <a:spLocks noChangeArrowheads="1"/>
            </p:cNvSpPr>
            <p:nvPr/>
          </p:nvSpPr>
          <p:spPr bwMode="auto">
            <a:xfrm>
              <a:off x="4521" y="1452"/>
              <a:ext cx="773" cy="7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l" eaLnBrk="0" hangingPunct="0">
                <a:spcBef>
                  <a:spcPct val="0"/>
                </a:spcBef>
                <a:buClrTx/>
                <a:buSzTx/>
                <a:buFontTx/>
                <a:buNone/>
              </a:pPr>
              <a:r>
                <a:rPr kumimoji="0" lang="en-US" altLang="zh-CN" sz="2400"/>
                <a:t>INTR</a:t>
              </a:r>
            </a:p>
            <a:p>
              <a:pPr algn="l" eaLnBrk="0" hangingPunct="0">
                <a:spcBef>
                  <a:spcPts val="900"/>
                </a:spcBef>
                <a:buClrTx/>
                <a:buSzTx/>
                <a:buFontTx/>
                <a:buNone/>
              </a:pPr>
              <a:r>
                <a:rPr kumimoji="0" lang="en-US" altLang="zh-CN" sz="2400"/>
                <a:t>D</a:t>
              </a:r>
              <a:r>
                <a:rPr kumimoji="0" lang="en-US" altLang="zh-CN" sz="2400" baseline="-25000"/>
                <a:t>0</a:t>
              </a:r>
              <a:r>
                <a:rPr kumimoji="0" lang="zh-CN" altLang="en-US" sz="2400"/>
                <a:t>～</a:t>
              </a:r>
              <a:r>
                <a:rPr kumimoji="0" lang="en-US" altLang="zh-CN" sz="2400"/>
                <a:t>D</a:t>
              </a:r>
              <a:r>
                <a:rPr kumimoji="0" lang="en-US" altLang="zh-CN" sz="2400" baseline="-25000"/>
                <a:t>7</a:t>
              </a:r>
              <a:endParaRPr kumimoji="0" lang="en-US" altLang="zh-CN" sz="2400"/>
            </a:p>
          </p:txBody>
        </p:sp>
        <p:sp>
          <p:nvSpPr>
            <p:cNvPr id="203798" name="Rectangle 22"/>
            <p:cNvSpPr>
              <a:spLocks noChangeArrowheads="1"/>
            </p:cNvSpPr>
            <p:nvPr/>
          </p:nvSpPr>
          <p:spPr bwMode="auto">
            <a:xfrm>
              <a:off x="2569" y="1201"/>
              <a:ext cx="930" cy="9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r" eaLnBrk="0" hangingPunct="0">
                <a:spcBef>
                  <a:spcPct val="0"/>
                </a:spcBef>
                <a:buClrTx/>
                <a:buSzTx/>
                <a:buFontTx/>
                <a:buNone/>
              </a:pPr>
              <a:r>
                <a:rPr kumimoji="0" lang="en-US" altLang="zh-CN" sz="2400"/>
                <a:t>SP/EN</a:t>
              </a:r>
            </a:p>
            <a:p>
              <a:pPr algn="r" eaLnBrk="0" hangingPunct="0">
                <a:spcBef>
                  <a:spcPts val="600"/>
                </a:spcBef>
                <a:buClrTx/>
                <a:buSzTx/>
                <a:buFontTx/>
                <a:buNone/>
              </a:pPr>
              <a:r>
                <a:rPr kumimoji="0" lang="en-US" altLang="zh-CN" sz="2400"/>
                <a:t>INT</a:t>
              </a:r>
            </a:p>
            <a:p>
              <a:pPr algn="r" eaLnBrk="0" hangingPunct="0">
                <a:spcBef>
                  <a:spcPts val="600"/>
                </a:spcBef>
                <a:spcAft>
                  <a:spcPts val="1200"/>
                </a:spcAft>
                <a:buClrTx/>
                <a:buSzTx/>
                <a:buFontTx/>
                <a:buNone/>
              </a:pPr>
              <a:r>
                <a:rPr kumimoji="0" lang="en-US" altLang="zh-CN" sz="2400"/>
                <a:t>D</a:t>
              </a:r>
              <a:r>
                <a:rPr kumimoji="0" lang="en-US" altLang="zh-CN" sz="2400" baseline="-25000"/>
                <a:t>0</a:t>
              </a:r>
              <a:r>
                <a:rPr kumimoji="0" lang="zh-CN" altLang="en-US" sz="2400"/>
                <a:t>～</a:t>
              </a:r>
              <a:r>
                <a:rPr kumimoji="0" lang="en-US" altLang="zh-CN" sz="2400"/>
                <a:t>D</a:t>
              </a:r>
              <a:r>
                <a:rPr kumimoji="0" lang="en-US" altLang="zh-CN" sz="2400" baseline="-25000"/>
                <a:t>7</a:t>
              </a:r>
              <a:endParaRPr kumimoji="0" lang="en-US" altLang="zh-CN" sz="2400"/>
            </a:p>
          </p:txBody>
        </p:sp>
        <p:sp>
          <p:nvSpPr>
            <p:cNvPr id="203799" name="Rectangle 23"/>
            <p:cNvSpPr>
              <a:spLocks noChangeArrowheads="1"/>
            </p:cNvSpPr>
            <p:nvPr/>
          </p:nvSpPr>
          <p:spPr bwMode="auto">
            <a:xfrm>
              <a:off x="1022" y="1009"/>
              <a:ext cx="860" cy="26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r" eaLnBrk="0" hangingPunct="0">
                <a:spcBef>
                  <a:spcPct val="0"/>
                </a:spcBef>
                <a:buClrTx/>
                <a:buSzTx/>
                <a:buFontTx/>
                <a:buNone/>
              </a:pPr>
              <a:r>
                <a:rPr kumimoji="0" lang="zh-CN" altLang="en-US" sz="2400"/>
                <a:t>日时钟</a:t>
              </a:r>
            </a:p>
            <a:p>
              <a:pPr algn="r" eaLnBrk="0" hangingPunct="0">
                <a:spcBef>
                  <a:spcPts val="300"/>
                </a:spcBef>
                <a:buClrTx/>
                <a:buSzTx/>
                <a:buFontTx/>
                <a:buNone/>
              </a:pPr>
              <a:r>
                <a:rPr kumimoji="0" lang="zh-CN" altLang="en-US" sz="2400"/>
                <a:t>键盘</a:t>
              </a:r>
            </a:p>
            <a:p>
              <a:pPr algn="r" eaLnBrk="0" hangingPunct="0">
                <a:spcBef>
                  <a:spcPct val="0"/>
                </a:spcBef>
                <a:buClrTx/>
                <a:buSzTx/>
                <a:buFontTx/>
                <a:buNone/>
              </a:pPr>
              <a:endParaRPr kumimoji="0" lang="zh-CN" altLang="en-US" sz="2400"/>
            </a:p>
            <a:p>
              <a:pPr algn="r" eaLnBrk="0" hangingPunct="0">
                <a:spcBef>
                  <a:spcPct val="0"/>
                </a:spcBef>
                <a:buClrTx/>
                <a:buSzTx/>
                <a:buFontTx/>
                <a:buNone/>
              </a:pPr>
              <a:r>
                <a:rPr kumimoji="0" lang="zh-CN" altLang="en-US" sz="2400"/>
                <a:t>串行口</a:t>
              </a:r>
              <a:r>
                <a:rPr kumimoji="0" lang="en-US" altLang="zh-CN" sz="2400"/>
                <a:t>2</a:t>
              </a:r>
            </a:p>
            <a:p>
              <a:pPr algn="r" eaLnBrk="0" hangingPunct="0">
                <a:spcBef>
                  <a:spcPct val="0"/>
                </a:spcBef>
                <a:buClrTx/>
                <a:buSzTx/>
                <a:buFontTx/>
                <a:buNone/>
              </a:pPr>
              <a:r>
                <a:rPr kumimoji="0" lang="zh-CN" altLang="en-US" sz="2400"/>
                <a:t>串行口</a:t>
              </a:r>
              <a:r>
                <a:rPr kumimoji="0" lang="en-US" altLang="zh-CN" sz="2400"/>
                <a:t>1</a:t>
              </a:r>
            </a:p>
            <a:p>
              <a:pPr algn="r" eaLnBrk="0" hangingPunct="0">
                <a:spcBef>
                  <a:spcPct val="0"/>
                </a:spcBef>
                <a:buClrTx/>
                <a:buSzTx/>
                <a:buFontTx/>
                <a:buNone/>
              </a:pPr>
              <a:r>
                <a:rPr kumimoji="0" lang="zh-CN" altLang="en-US" sz="2400"/>
                <a:t>并行口</a:t>
              </a:r>
              <a:r>
                <a:rPr kumimoji="0" lang="en-US" altLang="zh-CN" sz="2400"/>
                <a:t>2</a:t>
              </a:r>
            </a:p>
            <a:p>
              <a:pPr algn="r" eaLnBrk="0" hangingPunct="0">
                <a:spcBef>
                  <a:spcPct val="0"/>
                </a:spcBef>
                <a:buClrTx/>
                <a:buSzTx/>
                <a:buFontTx/>
                <a:buNone/>
              </a:pPr>
              <a:r>
                <a:rPr kumimoji="0" lang="zh-CN" altLang="en-US" sz="2400"/>
                <a:t>软盘</a:t>
              </a:r>
            </a:p>
            <a:p>
              <a:pPr algn="r" eaLnBrk="0" hangingPunct="0">
                <a:spcBef>
                  <a:spcPct val="0"/>
                </a:spcBef>
                <a:buClrTx/>
                <a:buSzTx/>
                <a:buFontTx/>
                <a:buNone/>
              </a:pPr>
              <a:r>
                <a:rPr kumimoji="0" lang="zh-CN" altLang="en-US" sz="2400"/>
                <a:t>并行口</a:t>
              </a:r>
              <a:r>
                <a:rPr kumimoji="0" lang="en-US" altLang="zh-CN" sz="2400"/>
                <a:t>1</a:t>
              </a:r>
            </a:p>
            <a:p>
              <a:pPr algn="r" eaLnBrk="0" hangingPunct="0">
                <a:spcBef>
                  <a:spcPts val="500"/>
                </a:spcBef>
                <a:buClrTx/>
                <a:buSzTx/>
                <a:buFontTx/>
                <a:buNone/>
              </a:pPr>
              <a:r>
                <a:rPr kumimoji="0" lang="en-US" altLang="zh-CN" sz="2400"/>
                <a:t>A0</a:t>
              </a:r>
            </a:p>
            <a:p>
              <a:pPr algn="r" eaLnBrk="0" hangingPunct="0">
                <a:spcBef>
                  <a:spcPct val="0"/>
                </a:spcBef>
                <a:buClrTx/>
                <a:buSzTx/>
                <a:buFontTx/>
                <a:buNone/>
              </a:pPr>
              <a:r>
                <a:rPr kumimoji="0" lang="en-US" altLang="zh-CN" sz="2400"/>
                <a:t>INTR1CS</a:t>
              </a:r>
            </a:p>
          </p:txBody>
        </p:sp>
        <p:sp>
          <p:nvSpPr>
            <p:cNvPr id="203800" name="Rectangle 24"/>
            <p:cNvSpPr>
              <a:spLocks noChangeArrowheads="1"/>
            </p:cNvSpPr>
            <p:nvPr/>
          </p:nvSpPr>
          <p:spPr bwMode="auto">
            <a:xfrm>
              <a:off x="1935" y="1021"/>
              <a:ext cx="859" cy="26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l" eaLnBrk="0" hangingPunct="0">
                <a:spcBef>
                  <a:spcPct val="0"/>
                </a:spcBef>
                <a:buClrTx/>
                <a:buSzTx/>
                <a:buFontTx/>
                <a:buNone/>
              </a:pPr>
              <a:r>
                <a:rPr kumimoji="0" lang="en-US" altLang="zh-CN" sz="2400"/>
                <a:t>— IRQ</a:t>
              </a:r>
              <a:r>
                <a:rPr kumimoji="0" lang="en-US" altLang="zh-CN" sz="2400" baseline="-25000"/>
                <a:t>0</a:t>
              </a:r>
              <a:endParaRPr kumimoji="0" lang="en-US" altLang="zh-CN" sz="2400"/>
            </a:p>
            <a:p>
              <a:pPr algn="l" eaLnBrk="0" hangingPunct="0">
                <a:spcBef>
                  <a:spcPct val="0"/>
                </a:spcBef>
                <a:buClrTx/>
                <a:buSzTx/>
                <a:buFontTx/>
                <a:buNone/>
              </a:pPr>
              <a:r>
                <a:rPr kumimoji="0" lang="en-US" altLang="zh-CN" sz="2400"/>
                <a:t>— IRQ</a:t>
              </a:r>
              <a:r>
                <a:rPr kumimoji="0" lang="en-US" altLang="zh-CN" sz="2400" baseline="-25000"/>
                <a:t>1</a:t>
              </a:r>
              <a:endParaRPr kumimoji="0" lang="en-US" altLang="zh-CN" sz="2400"/>
            </a:p>
            <a:p>
              <a:pPr algn="l" eaLnBrk="0" hangingPunct="0">
                <a:spcBef>
                  <a:spcPct val="0"/>
                </a:spcBef>
                <a:buClrTx/>
                <a:buSzTx/>
                <a:buFontTx/>
                <a:buNone/>
              </a:pPr>
              <a:r>
                <a:rPr kumimoji="0" lang="en-US" altLang="zh-CN" sz="2400"/>
                <a:t>     IRQ</a:t>
              </a:r>
              <a:r>
                <a:rPr kumimoji="0" lang="en-US" altLang="zh-CN" sz="2400" baseline="-25000"/>
                <a:t>2</a:t>
              </a:r>
              <a:endParaRPr kumimoji="0" lang="en-US" altLang="zh-CN" sz="2400"/>
            </a:p>
            <a:p>
              <a:pPr algn="l" eaLnBrk="0" hangingPunct="0">
                <a:spcBef>
                  <a:spcPct val="0"/>
                </a:spcBef>
                <a:buClrTx/>
                <a:buSzTx/>
                <a:buFontTx/>
                <a:buNone/>
              </a:pPr>
              <a:r>
                <a:rPr kumimoji="0" lang="en-US" altLang="zh-CN" sz="2400"/>
                <a:t>— IRQ</a:t>
              </a:r>
              <a:r>
                <a:rPr kumimoji="0" lang="en-US" altLang="zh-CN" sz="2400" baseline="-25000"/>
                <a:t>3</a:t>
              </a:r>
              <a:endParaRPr kumimoji="0" lang="en-US" altLang="zh-CN" sz="2400"/>
            </a:p>
            <a:p>
              <a:pPr algn="l" eaLnBrk="0" hangingPunct="0">
                <a:spcBef>
                  <a:spcPct val="0"/>
                </a:spcBef>
                <a:buClrTx/>
                <a:buSzTx/>
                <a:buFontTx/>
                <a:buNone/>
              </a:pPr>
              <a:r>
                <a:rPr kumimoji="0" lang="en-US" altLang="zh-CN" sz="2400"/>
                <a:t>— IRQ</a:t>
              </a:r>
              <a:r>
                <a:rPr kumimoji="0" lang="en-US" altLang="zh-CN" sz="2400" baseline="-25000"/>
                <a:t>4</a:t>
              </a:r>
            </a:p>
            <a:p>
              <a:pPr algn="l" eaLnBrk="0" hangingPunct="0">
                <a:spcBef>
                  <a:spcPct val="0"/>
                </a:spcBef>
                <a:buClrTx/>
                <a:buSzTx/>
                <a:buFontTx/>
                <a:buNone/>
              </a:pPr>
              <a:r>
                <a:rPr kumimoji="0" lang="en-US" altLang="zh-CN" sz="2400"/>
                <a:t>— IRQ</a:t>
              </a:r>
              <a:r>
                <a:rPr kumimoji="0" lang="en-US" altLang="zh-CN" sz="2400" baseline="-25000"/>
                <a:t>5</a:t>
              </a:r>
              <a:endParaRPr kumimoji="0" lang="en-US" altLang="zh-CN" sz="2400"/>
            </a:p>
            <a:p>
              <a:pPr algn="l" eaLnBrk="0" hangingPunct="0">
                <a:spcBef>
                  <a:spcPct val="0"/>
                </a:spcBef>
                <a:buClrTx/>
                <a:buSzTx/>
                <a:buFontTx/>
                <a:buNone/>
              </a:pPr>
              <a:r>
                <a:rPr kumimoji="0" lang="en-US" altLang="zh-CN" sz="2400"/>
                <a:t>— IRQ</a:t>
              </a:r>
              <a:r>
                <a:rPr kumimoji="0" lang="en-US" altLang="zh-CN" sz="2400" baseline="-25000"/>
                <a:t>6</a:t>
              </a:r>
              <a:endParaRPr kumimoji="0" lang="en-US" altLang="zh-CN" sz="2400"/>
            </a:p>
            <a:p>
              <a:pPr algn="l" eaLnBrk="0" hangingPunct="0">
                <a:spcBef>
                  <a:spcPct val="0"/>
                </a:spcBef>
                <a:buClrTx/>
                <a:buSzTx/>
                <a:buFontTx/>
                <a:buNone/>
              </a:pPr>
              <a:r>
                <a:rPr kumimoji="0" lang="en-US" altLang="zh-CN" sz="2400"/>
                <a:t>— IRQ</a:t>
              </a:r>
              <a:r>
                <a:rPr kumimoji="0" lang="en-US" altLang="zh-CN" sz="2400" baseline="-25000"/>
                <a:t>7</a:t>
              </a:r>
              <a:endParaRPr kumimoji="0" lang="en-US" altLang="zh-CN" sz="2400"/>
            </a:p>
            <a:p>
              <a:pPr algn="l" eaLnBrk="0" hangingPunct="0">
                <a:spcBef>
                  <a:spcPts val="300"/>
                </a:spcBef>
                <a:buClrTx/>
                <a:buSzTx/>
                <a:buFontTx/>
                <a:buNone/>
              </a:pPr>
              <a:r>
                <a:rPr kumimoji="0" lang="en-US" altLang="zh-CN" sz="2400"/>
                <a:t>— A</a:t>
              </a:r>
              <a:r>
                <a:rPr kumimoji="0" lang="en-US" altLang="zh-CN" sz="2400" baseline="-25000"/>
                <a:t>0</a:t>
              </a:r>
              <a:endParaRPr kumimoji="0" lang="en-US" altLang="zh-CN" sz="2400"/>
            </a:p>
            <a:p>
              <a:pPr algn="l" eaLnBrk="0" hangingPunct="0">
                <a:spcBef>
                  <a:spcPct val="0"/>
                </a:spcBef>
                <a:buClrTx/>
                <a:buSzTx/>
                <a:buFontTx/>
                <a:buNone/>
              </a:pPr>
              <a:r>
                <a:rPr kumimoji="0" lang="en-US" altLang="zh-CN" sz="2400"/>
                <a:t>— CS</a:t>
              </a:r>
            </a:p>
          </p:txBody>
        </p:sp>
        <p:sp>
          <p:nvSpPr>
            <p:cNvPr id="203802" name="Line 26"/>
            <p:cNvSpPr>
              <a:spLocks noChangeShapeType="1"/>
            </p:cNvSpPr>
            <p:nvPr/>
          </p:nvSpPr>
          <p:spPr bwMode="auto">
            <a:xfrm flipV="1">
              <a:off x="4311" y="1915"/>
              <a:ext cx="155" cy="7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3803" name="Line 27"/>
            <p:cNvSpPr>
              <a:spLocks noChangeShapeType="1"/>
            </p:cNvSpPr>
            <p:nvPr/>
          </p:nvSpPr>
          <p:spPr bwMode="auto">
            <a:xfrm flipH="1" flipV="1">
              <a:off x="4311" y="1838"/>
              <a:ext cx="155" cy="7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3804" name="Line 28"/>
            <p:cNvSpPr>
              <a:spLocks noChangeShapeType="1"/>
            </p:cNvSpPr>
            <p:nvPr/>
          </p:nvSpPr>
          <p:spPr bwMode="auto">
            <a:xfrm flipH="1" flipV="1">
              <a:off x="3558" y="1915"/>
              <a:ext cx="154" cy="7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3805" name="Line 29"/>
            <p:cNvSpPr>
              <a:spLocks noChangeShapeType="1"/>
            </p:cNvSpPr>
            <p:nvPr/>
          </p:nvSpPr>
          <p:spPr bwMode="auto">
            <a:xfrm flipV="1">
              <a:off x="3558" y="1838"/>
              <a:ext cx="154" cy="7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3806" name="Line 30"/>
            <p:cNvSpPr>
              <a:spLocks noChangeShapeType="1"/>
            </p:cNvSpPr>
            <p:nvPr/>
          </p:nvSpPr>
          <p:spPr bwMode="auto">
            <a:xfrm>
              <a:off x="3630" y="1944"/>
              <a:ext cx="765"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3807" name="Line 31"/>
            <p:cNvSpPr>
              <a:spLocks noChangeShapeType="1"/>
            </p:cNvSpPr>
            <p:nvPr/>
          </p:nvSpPr>
          <p:spPr bwMode="auto">
            <a:xfrm>
              <a:off x="3630" y="1881"/>
              <a:ext cx="765"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3808" name="Line 32"/>
            <p:cNvSpPr>
              <a:spLocks noChangeShapeType="1"/>
            </p:cNvSpPr>
            <p:nvPr/>
          </p:nvSpPr>
          <p:spPr bwMode="auto">
            <a:xfrm>
              <a:off x="3827" y="1243"/>
              <a:ext cx="1"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3809" name="Rectangle 33"/>
            <p:cNvSpPr>
              <a:spLocks noChangeArrowheads="1"/>
            </p:cNvSpPr>
            <p:nvPr/>
          </p:nvSpPr>
          <p:spPr bwMode="auto">
            <a:xfrm>
              <a:off x="4465" y="1401"/>
              <a:ext cx="799" cy="815"/>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3810" name="Rectangle 34"/>
            <p:cNvSpPr>
              <a:spLocks noChangeArrowheads="1"/>
            </p:cNvSpPr>
            <p:nvPr/>
          </p:nvSpPr>
          <p:spPr bwMode="auto">
            <a:xfrm>
              <a:off x="4480" y="2471"/>
              <a:ext cx="799" cy="1116"/>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3811" name="Line 35"/>
            <p:cNvSpPr>
              <a:spLocks noChangeShapeType="1"/>
            </p:cNvSpPr>
            <p:nvPr/>
          </p:nvSpPr>
          <p:spPr bwMode="auto">
            <a:xfrm>
              <a:off x="3558" y="2693"/>
              <a:ext cx="923"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3812" name="Line 36"/>
            <p:cNvSpPr>
              <a:spLocks noChangeShapeType="1"/>
            </p:cNvSpPr>
            <p:nvPr/>
          </p:nvSpPr>
          <p:spPr bwMode="auto">
            <a:xfrm>
              <a:off x="3558" y="2934"/>
              <a:ext cx="923"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3813" name="Line 37"/>
            <p:cNvSpPr>
              <a:spLocks noChangeShapeType="1"/>
            </p:cNvSpPr>
            <p:nvPr/>
          </p:nvSpPr>
          <p:spPr bwMode="auto">
            <a:xfrm>
              <a:off x="3558" y="3175"/>
              <a:ext cx="923"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3814" name="Line 38"/>
            <p:cNvSpPr>
              <a:spLocks noChangeShapeType="1"/>
            </p:cNvSpPr>
            <p:nvPr/>
          </p:nvSpPr>
          <p:spPr bwMode="auto">
            <a:xfrm>
              <a:off x="3032" y="3646"/>
              <a:ext cx="1" cy="257"/>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3815" name="Line 39"/>
            <p:cNvSpPr>
              <a:spLocks noChangeShapeType="1"/>
            </p:cNvSpPr>
            <p:nvPr/>
          </p:nvSpPr>
          <p:spPr bwMode="auto">
            <a:xfrm>
              <a:off x="3154" y="3646"/>
              <a:ext cx="1" cy="257"/>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3816" name="Line 40"/>
            <p:cNvSpPr>
              <a:spLocks noChangeShapeType="1"/>
            </p:cNvSpPr>
            <p:nvPr/>
          </p:nvSpPr>
          <p:spPr bwMode="auto">
            <a:xfrm>
              <a:off x="3275" y="3646"/>
              <a:ext cx="1" cy="257"/>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3817" name="Line 41"/>
            <p:cNvSpPr>
              <a:spLocks noChangeShapeType="1"/>
            </p:cNvSpPr>
            <p:nvPr/>
          </p:nvSpPr>
          <p:spPr bwMode="auto">
            <a:xfrm>
              <a:off x="3543" y="1578"/>
              <a:ext cx="923"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3818" name="Rectangle 42"/>
            <p:cNvSpPr>
              <a:spLocks noChangeArrowheads="1"/>
            </p:cNvSpPr>
            <p:nvPr/>
          </p:nvSpPr>
          <p:spPr bwMode="auto">
            <a:xfrm>
              <a:off x="2749" y="4260"/>
              <a:ext cx="765" cy="10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r" eaLnBrk="0" hangingPunct="0">
                <a:spcBef>
                  <a:spcPct val="0"/>
                </a:spcBef>
                <a:buClrTx/>
                <a:buSzTx/>
                <a:buFontTx/>
                <a:buNone/>
              </a:pPr>
              <a:endParaRPr kumimoji="0" lang="en-US" altLang="zh-CN" sz="2400"/>
            </a:p>
            <a:p>
              <a:pPr algn="r" eaLnBrk="0" hangingPunct="0">
                <a:spcBef>
                  <a:spcPct val="0"/>
                </a:spcBef>
                <a:buClrTx/>
                <a:buSzTx/>
                <a:buFontTx/>
                <a:buNone/>
              </a:pPr>
              <a:r>
                <a:rPr kumimoji="0" lang="en-US" altLang="zh-CN" sz="2400"/>
                <a:t> </a:t>
              </a:r>
            </a:p>
            <a:p>
              <a:pPr algn="r" eaLnBrk="0" hangingPunct="0">
                <a:spcBef>
                  <a:spcPct val="0"/>
                </a:spcBef>
                <a:buClrTx/>
                <a:buSzTx/>
                <a:buFontTx/>
                <a:buNone/>
              </a:pPr>
              <a:endParaRPr kumimoji="0" lang="en-US" altLang="zh-CN" sz="2400"/>
            </a:p>
          </p:txBody>
        </p:sp>
        <p:sp>
          <p:nvSpPr>
            <p:cNvPr id="203819" name="Rectangle 43"/>
            <p:cNvSpPr>
              <a:spLocks noChangeArrowheads="1"/>
            </p:cNvSpPr>
            <p:nvPr/>
          </p:nvSpPr>
          <p:spPr bwMode="auto">
            <a:xfrm>
              <a:off x="2615" y="6236"/>
              <a:ext cx="1119"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spcBef>
                  <a:spcPct val="0"/>
                </a:spcBef>
                <a:buClrTx/>
                <a:buSzTx/>
                <a:buFontTx/>
                <a:buNone/>
              </a:pPr>
              <a:r>
                <a:rPr kumimoji="0" lang="zh-CN" altLang="en-US" sz="2400">
                  <a:solidFill>
                    <a:schemeClr val="hlink"/>
                  </a:solidFill>
                </a:rPr>
                <a:t>从</a:t>
              </a:r>
              <a:r>
                <a:rPr kumimoji="0" lang="en-US" altLang="zh-CN" sz="2400">
                  <a:solidFill>
                    <a:schemeClr val="hlink"/>
                  </a:solidFill>
                </a:rPr>
                <a:t>8259A</a:t>
              </a:r>
            </a:p>
          </p:txBody>
        </p:sp>
        <p:sp>
          <p:nvSpPr>
            <p:cNvPr id="203820" name="Rectangle 44"/>
            <p:cNvSpPr>
              <a:spLocks noChangeArrowheads="1"/>
            </p:cNvSpPr>
            <p:nvPr/>
          </p:nvSpPr>
          <p:spPr bwMode="auto">
            <a:xfrm>
              <a:off x="2372" y="5185"/>
              <a:ext cx="1126" cy="1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r" eaLnBrk="0" hangingPunct="0">
                <a:spcBef>
                  <a:spcPct val="0"/>
                </a:spcBef>
                <a:buClrTx/>
                <a:buSzTx/>
                <a:buFontTx/>
                <a:buNone/>
              </a:pPr>
              <a:r>
                <a:rPr kumimoji="0" lang="en-US" altLang="zh-CN" sz="2400"/>
                <a:t>D</a:t>
              </a:r>
              <a:r>
                <a:rPr kumimoji="0" lang="en-US" altLang="zh-CN" sz="2400" baseline="-25000"/>
                <a:t>0</a:t>
              </a:r>
              <a:r>
                <a:rPr kumimoji="0" lang="zh-CN" altLang="en-US" sz="2400"/>
                <a:t>～</a:t>
              </a:r>
              <a:r>
                <a:rPr kumimoji="0" lang="en-US" altLang="zh-CN" sz="2400"/>
                <a:t>D</a:t>
              </a:r>
              <a:r>
                <a:rPr kumimoji="0" lang="en-US" altLang="zh-CN" sz="2400" baseline="-25000"/>
                <a:t>7</a:t>
              </a:r>
              <a:endParaRPr kumimoji="0" lang="en-US" altLang="zh-CN" sz="2400"/>
            </a:p>
            <a:p>
              <a:pPr algn="r" eaLnBrk="0" hangingPunct="0">
                <a:spcBef>
                  <a:spcPts val="600"/>
                </a:spcBef>
                <a:buClrTx/>
                <a:buSzTx/>
                <a:buFontTx/>
                <a:buNone/>
              </a:pPr>
              <a:r>
                <a:rPr kumimoji="0" lang="en-US" altLang="zh-CN" sz="2400"/>
                <a:t>INT</a:t>
              </a:r>
            </a:p>
            <a:p>
              <a:pPr algn="r" eaLnBrk="0" hangingPunct="0">
                <a:spcBef>
                  <a:spcPts val="600"/>
                </a:spcBef>
                <a:buClrTx/>
                <a:buSzTx/>
                <a:buFontTx/>
                <a:buNone/>
              </a:pPr>
              <a:r>
                <a:rPr kumimoji="0" lang="en-US" altLang="zh-CN" sz="2400"/>
                <a:t>SP/EN</a:t>
              </a:r>
            </a:p>
          </p:txBody>
        </p:sp>
        <p:sp>
          <p:nvSpPr>
            <p:cNvPr id="203821" name="Rectangle 45"/>
            <p:cNvSpPr>
              <a:spLocks noChangeArrowheads="1"/>
            </p:cNvSpPr>
            <p:nvPr/>
          </p:nvSpPr>
          <p:spPr bwMode="auto">
            <a:xfrm>
              <a:off x="629" y="4001"/>
              <a:ext cx="1246" cy="26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r" eaLnBrk="0" hangingPunct="0">
                <a:spcBef>
                  <a:spcPct val="0"/>
                </a:spcBef>
                <a:buClrTx/>
                <a:buSzTx/>
                <a:buFontTx/>
                <a:buNone/>
              </a:pPr>
              <a:r>
                <a:rPr kumimoji="0" lang="zh-CN" altLang="en-US" sz="2400"/>
                <a:t>实时钟</a:t>
              </a:r>
            </a:p>
            <a:p>
              <a:pPr algn="r" eaLnBrk="0" hangingPunct="0">
                <a:spcBef>
                  <a:spcPct val="0"/>
                </a:spcBef>
                <a:buClrTx/>
                <a:buSzTx/>
                <a:buFontTx/>
                <a:buNone/>
              </a:pPr>
              <a:r>
                <a:rPr kumimoji="0" lang="zh-CN" altLang="en-US" sz="2400"/>
                <a:t>改向</a:t>
              </a:r>
              <a:r>
                <a:rPr kumimoji="0" lang="en-US" altLang="zh-CN" sz="2400"/>
                <a:t>0AH</a:t>
              </a:r>
              <a:r>
                <a:rPr kumimoji="0" lang="zh-CN" altLang="en-US" sz="2400"/>
                <a:t>中断</a:t>
              </a:r>
            </a:p>
            <a:p>
              <a:pPr algn="r" eaLnBrk="0" hangingPunct="0">
                <a:spcBef>
                  <a:spcPct val="0"/>
                </a:spcBef>
                <a:buClrTx/>
                <a:buSzTx/>
                <a:buFontTx/>
                <a:buNone/>
              </a:pPr>
              <a:r>
                <a:rPr kumimoji="0" lang="zh-CN" altLang="en-US" sz="2400"/>
                <a:t>保留</a:t>
              </a:r>
            </a:p>
            <a:p>
              <a:pPr algn="r" eaLnBrk="0" hangingPunct="0">
                <a:spcBef>
                  <a:spcPct val="0"/>
                </a:spcBef>
                <a:buClrTx/>
                <a:buSzTx/>
                <a:buFontTx/>
                <a:buNone/>
              </a:pPr>
              <a:r>
                <a:rPr kumimoji="0" lang="zh-CN" altLang="en-US" sz="2400"/>
                <a:t>保留</a:t>
              </a:r>
            </a:p>
            <a:p>
              <a:pPr algn="r" eaLnBrk="0" hangingPunct="0">
                <a:spcBef>
                  <a:spcPct val="0"/>
                </a:spcBef>
                <a:buClrTx/>
                <a:buSzTx/>
                <a:buFontTx/>
                <a:buNone/>
              </a:pPr>
              <a:r>
                <a:rPr kumimoji="0" lang="zh-CN" altLang="en-US" sz="2400"/>
                <a:t>保留</a:t>
              </a:r>
            </a:p>
            <a:p>
              <a:pPr algn="r" eaLnBrk="0" hangingPunct="0">
                <a:spcBef>
                  <a:spcPct val="0"/>
                </a:spcBef>
                <a:buClrTx/>
                <a:buSzTx/>
                <a:buFontTx/>
                <a:buNone/>
              </a:pPr>
              <a:r>
                <a:rPr kumimoji="0" lang="zh-CN" altLang="en-US" sz="2400"/>
                <a:t>协处理器</a:t>
              </a:r>
            </a:p>
            <a:p>
              <a:pPr algn="r" eaLnBrk="0" hangingPunct="0">
                <a:spcBef>
                  <a:spcPct val="0"/>
                </a:spcBef>
                <a:buClrTx/>
                <a:buSzTx/>
                <a:buFontTx/>
                <a:buNone/>
              </a:pPr>
              <a:r>
                <a:rPr kumimoji="0" lang="zh-CN" altLang="en-US" sz="2400"/>
                <a:t>硬盘</a:t>
              </a:r>
            </a:p>
            <a:p>
              <a:pPr algn="r" eaLnBrk="0" hangingPunct="0">
                <a:spcBef>
                  <a:spcPct val="0"/>
                </a:spcBef>
                <a:buClrTx/>
                <a:buSzTx/>
                <a:buFontTx/>
                <a:buNone/>
              </a:pPr>
              <a:r>
                <a:rPr kumimoji="0" lang="zh-CN" altLang="en-US" sz="2400"/>
                <a:t>保留</a:t>
              </a:r>
            </a:p>
            <a:p>
              <a:pPr algn="r" eaLnBrk="0" hangingPunct="0">
                <a:spcBef>
                  <a:spcPct val="0"/>
                </a:spcBef>
                <a:buClrTx/>
                <a:buSzTx/>
                <a:buFontTx/>
                <a:buNone/>
              </a:pPr>
              <a:r>
                <a:rPr kumimoji="0" lang="en-US" altLang="zh-CN" sz="2400"/>
                <a:t>A</a:t>
              </a:r>
              <a:r>
                <a:rPr kumimoji="0" lang="en-US" altLang="zh-CN" sz="2400" baseline="-25000"/>
                <a:t>0</a:t>
              </a:r>
            </a:p>
            <a:p>
              <a:pPr algn="r" eaLnBrk="0" hangingPunct="0">
                <a:spcBef>
                  <a:spcPct val="0"/>
                </a:spcBef>
                <a:buClrTx/>
                <a:buSzTx/>
                <a:buFontTx/>
                <a:buNone/>
              </a:pPr>
              <a:r>
                <a:rPr kumimoji="0" lang="en-US" altLang="zh-CN" sz="2400"/>
                <a:t>INTR2CS</a:t>
              </a:r>
            </a:p>
          </p:txBody>
        </p:sp>
        <p:sp>
          <p:nvSpPr>
            <p:cNvPr id="203822" name="Rectangle 46"/>
            <p:cNvSpPr>
              <a:spLocks noChangeArrowheads="1"/>
            </p:cNvSpPr>
            <p:nvPr/>
          </p:nvSpPr>
          <p:spPr bwMode="auto">
            <a:xfrm>
              <a:off x="1935" y="3958"/>
              <a:ext cx="859" cy="26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l" eaLnBrk="0" hangingPunct="0">
                <a:spcBef>
                  <a:spcPct val="0"/>
                </a:spcBef>
                <a:buClrTx/>
                <a:buSzTx/>
                <a:buFontTx/>
                <a:buNone/>
              </a:pPr>
              <a:r>
                <a:rPr kumimoji="0" lang="en-US" altLang="zh-CN" sz="2400"/>
                <a:t>— IRQ</a:t>
              </a:r>
              <a:r>
                <a:rPr kumimoji="0" lang="en-US" altLang="zh-CN" sz="2400" baseline="-25000"/>
                <a:t>8</a:t>
              </a:r>
            </a:p>
            <a:p>
              <a:pPr algn="l" eaLnBrk="0" hangingPunct="0">
                <a:spcBef>
                  <a:spcPct val="0"/>
                </a:spcBef>
                <a:buClrTx/>
                <a:buSzTx/>
                <a:buFontTx/>
                <a:buNone/>
              </a:pPr>
              <a:r>
                <a:rPr kumimoji="0" lang="en-US" altLang="zh-CN" sz="2400"/>
                <a:t>— IRQ</a:t>
              </a:r>
              <a:r>
                <a:rPr kumimoji="0" lang="en-US" altLang="zh-CN" sz="2400" baseline="-25000"/>
                <a:t>9</a:t>
              </a:r>
              <a:endParaRPr kumimoji="0" lang="en-US" altLang="zh-CN" sz="2400"/>
            </a:p>
            <a:p>
              <a:pPr algn="l" eaLnBrk="0" hangingPunct="0">
                <a:spcBef>
                  <a:spcPct val="0"/>
                </a:spcBef>
                <a:buClrTx/>
                <a:buSzTx/>
                <a:buFontTx/>
                <a:buNone/>
              </a:pPr>
              <a:r>
                <a:rPr kumimoji="0" lang="en-US" altLang="zh-CN" sz="2400"/>
                <a:t>— IRQ</a:t>
              </a:r>
              <a:r>
                <a:rPr kumimoji="0" lang="en-US" altLang="zh-CN" sz="2400" baseline="-25000"/>
                <a:t>10</a:t>
              </a:r>
              <a:endParaRPr kumimoji="0" lang="en-US" altLang="zh-CN" sz="2400"/>
            </a:p>
            <a:p>
              <a:pPr algn="l" eaLnBrk="0" hangingPunct="0">
                <a:spcBef>
                  <a:spcPct val="0"/>
                </a:spcBef>
                <a:buClrTx/>
                <a:buSzTx/>
                <a:buFontTx/>
                <a:buNone/>
              </a:pPr>
              <a:r>
                <a:rPr kumimoji="0" lang="en-US" altLang="zh-CN" sz="2400"/>
                <a:t>— IRQ</a:t>
              </a:r>
              <a:r>
                <a:rPr kumimoji="0" lang="en-US" altLang="zh-CN" sz="2400" baseline="-25000"/>
                <a:t>11</a:t>
              </a:r>
              <a:endParaRPr kumimoji="0" lang="en-US" altLang="zh-CN" sz="2400"/>
            </a:p>
            <a:p>
              <a:pPr algn="l" eaLnBrk="0" hangingPunct="0">
                <a:spcBef>
                  <a:spcPct val="0"/>
                </a:spcBef>
                <a:buClrTx/>
                <a:buSzTx/>
                <a:buFontTx/>
                <a:buNone/>
              </a:pPr>
              <a:r>
                <a:rPr kumimoji="0" lang="en-US" altLang="zh-CN" sz="2400"/>
                <a:t>— IRQ</a:t>
              </a:r>
              <a:r>
                <a:rPr kumimoji="0" lang="en-US" altLang="zh-CN" sz="2400" baseline="-25000"/>
                <a:t>12</a:t>
              </a:r>
              <a:endParaRPr kumimoji="0" lang="en-US" altLang="zh-CN" sz="2400"/>
            </a:p>
            <a:p>
              <a:pPr algn="l" eaLnBrk="0" hangingPunct="0">
                <a:spcBef>
                  <a:spcPct val="0"/>
                </a:spcBef>
                <a:buClrTx/>
                <a:buSzTx/>
                <a:buFontTx/>
                <a:buNone/>
              </a:pPr>
              <a:r>
                <a:rPr kumimoji="0" lang="en-US" altLang="zh-CN" sz="2400"/>
                <a:t>— IRQ</a:t>
              </a:r>
              <a:r>
                <a:rPr kumimoji="0" lang="en-US" altLang="zh-CN" sz="2400" baseline="-25000"/>
                <a:t>13</a:t>
              </a:r>
              <a:endParaRPr kumimoji="0" lang="en-US" altLang="zh-CN" sz="2400"/>
            </a:p>
            <a:p>
              <a:pPr algn="l" eaLnBrk="0" hangingPunct="0">
                <a:spcBef>
                  <a:spcPct val="0"/>
                </a:spcBef>
                <a:buClrTx/>
                <a:buSzTx/>
                <a:buFontTx/>
                <a:buNone/>
              </a:pPr>
              <a:r>
                <a:rPr kumimoji="0" lang="en-US" altLang="zh-CN" sz="2400"/>
                <a:t>— IRQ</a:t>
              </a:r>
              <a:r>
                <a:rPr kumimoji="0" lang="en-US" altLang="zh-CN" sz="2400" baseline="-25000"/>
                <a:t>14</a:t>
              </a:r>
              <a:endParaRPr kumimoji="0" lang="en-US" altLang="zh-CN" sz="2400"/>
            </a:p>
            <a:p>
              <a:pPr algn="l" eaLnBrk="0" hangingPunct="0">
                <a:spcBef>
                  <a:spcPct val="0"/>
                </a:spcBef>
                <a:buClrTx/>
                <a:buSzTx/>
                <a:buFontTx/>
                <a:buNone/>
              </a:pPr>
              <a:r>
                <a:rPr kumimoji="0" lang="en-US" altLang="zh-CN" sz="2400"/>
                <a:t>— IRQ</a:t>
              </a:r>
              <a:r>
                <a:rPr kumimoji="0" lang="en-US" altLang="zh-CN" sz="2400" baseline="-25000"/>
                <a:t>15</a:t>
              </a:r>
              <a:endParaRPr kumimoji="0" lang="en-US" altLang="zh-CN" sz="2400"/>
            </a:p>
            <a:p>
              <a:pPr algn="l" eaLnBrk="0" hangingPunct="0">
                <a:spcBef>
                  <a:spcPts val="300"/>
                </a:spcBef>
                <a:buClrTx/>
                <a:buSzTx/>
                <a:buFontTx/>
                <a:buNone/>
              </a:pPr>
              <a:r>
                <a:rPr kumimoji="0" lang="en-US" altLang="zh-CN" sz="2400"/>
                <a:t>— A</a:t>
              </a:r>
              <a:r>
                <a:rPr kumimoji="0" lang="en-US" altLang="zh-CN" sz="2400" baseline="-25000"/>
                <a:t>0</a:t>
              </a:r>
            </a:p>
            <a:p>
              <a:pPr algn="l" eaLnBrk="0" hangingPunct="0">
                <a:spcBef>
                  <a:spcPts val="300"/>
                </a:spcBef>
                <a:buClrTx/>
                <a:buSzTx/>
                <a:buFontTx/>
                <a:buNone/>
              </a:pPr>
              <a:r>
                <a:rPr kumimoji="0" lang="en-US" altLang="zh-CN" sz="2400"/>
                <a:t>— CS</a:t>
              </a:r>
            </a:p>
          </p:txBody>
        </p:sp>
        <p:sp>
          <p:nvSpPr>
            <p:cNvPr id="203824" name="Line 48"/>
            <p:cNvSpPr>
              <a:spLocks noChangeShapeType="1"/>
            </p:cNvSpPr>
            <p:nvPr/>
          </p:nvSpPr>
          <p:spPr bwMode="auto">
            <a:xfrm>
              <a:off x="3558" y="5857"/>
              <a:ext cx="200"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3825" name="Line 49"/>
            <p:cNvSpPr>
              <a:spLocks noChangeShapeType="1"/>
            </p:cNvSpPr>
            <p:nvPr/>
          </p:nvSpPr>
          <p:spPr bwMode="auto">
            <a:xfrm>
              <a:off x="3558" y="4651"/>
              <a:ext cx="276"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3826" name="Line 50"/>
            <p:cNvSpPr>
              <a:spLocks noChangeShapeType="1"/>
            </p:cNvSpPr>
            <p:nvPr/>
          </p:nvSpPr>
          <p:spPr bwMode="auto">
            <a:xfrm>
              <a:off x="3558" y="4410"/>
              <a:ext cx="170"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3827" name="Line 51"/>
            <p:cNvSpPr>
              <a:spLocks noChangeShapeType="1"/>
            </p:cNvSpPr>
            <p:nvPr/>
          </p:nvSpPr>
          <p:spPr bwMode="auto">
            <a:xfrm>
              <a:off x="3708" y="2697"/>
              <a:ext cx="1" cy="1714"/>
            </a:xfrm>
            <a:prstGeom prst="line">
              <a:avLst/>
            </a:prstGeom>
            <a:noFill/>
            <a:ln w="28575">
              <a:solidFill>
                <a:srgbClr val="000000"/>
              </a:solidFill>
              <a:round/>
              <a:headEnd type="oval"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3828" name="Line 52"/>
            <p:cNvSpPr>
              <a:spLocks noChangeShapeType="1"/>
            </p:cNvSpPr>
            <p:nvPr/>
          </p:nvSpPr>
          <p:spPr bwMode="auto">
            <a:xfrm flipV="1">
              <a:off x="3931" y="3182"/>
              <a:ext cx="1" cy="1702"/>
            </a:xfrm>
            <a:prstGeom prst="line">
              <a:avLst/>
            </a:prstGeom>
            <a:noFill/>
            <a:ln w="28575">
              <a:solidFill>
                <a:srgbClr val="000000"/>
              </a:solidFill>
              <a:round/>
              <a:headEnd type="none"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3829" name="Line 53"/>
            <p:cNvSpPr>
              <a:spLocks noChangeShapeType="1"/>
            </p:cNvSpPr>
            <p:nvPr/>
          </p:nvSpPr>
          <p:spPr bwMode="auto">
            <a:xfrm>
              <a:off x="3812" y="2945"/>
              <a:ext cx="1"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3830" name="Line 54"/>
            <p:cNvSpPr>
              <a:spLocks noChangeShapeType="1"/>
            </p:cNvSpPr>
            <p:nvPr/>
          </p:nvSpPr>
          <p:spPr bwMode="auto">
            <a:xfrm>
              <a:off x="3917" y="3186"/>
              <a:ext cx="1"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03831" name="Group 55"/>
            <p:cNvGrpSpPr>
              <a:grpSpLocks/>
            </p:cNvGrpSpPr>
            <p:nvPr/>
          </p:nvGrpSpPr>
          <p:grpSpPr bwMode="auto">
            <a:xfrm>
              <a:off x="4118" y="1966"/>
              <a:ext cx="150" cy="155"/>
              <a:chOff x="6765" y="2453"/>
              <a:chExt cx="150" cy="154"/>
            </a:xfrm>
          </p:grpSpPr>
          <p:sp>
            <p:nvSpPr>
              <p:cNvPr id="203832" name="Line 56"/>
              <p:cNvSpPr>
                <a:spLocks noChangeShapeType="1"/>
              </p:cNvSpPr>
              <p:nvPr/>
            </p:nvSpPr>
            <p:spPr bwMode="auto">
              <a:xfrm flipV="1">
                <a:off x="6765" y="2453"/>
                <a:ext cx="74" cy="15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3833" name="Line 57"/>
              <p:cNvSpPr>
                <a:spLocks noChangeShapeType="1"/>
              </p:cNvSpPr>
              <p:nvPr/>
            </p:nvSpPr>
            <p:spPr bwMode="auto">
              <a:xfrm>
                <a:off x="6841" y="2453"/>
                <a:ext cx="74" cy="15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03834" name="Line 58"/>
            <p:cNvSpPr>
              <a:spLocks noChangeShapeType="1"/>
            </p:cNvSpPr>
            <p:nvPr/>
          </p:nvSpPr>
          <p:spPr bwMode="auto">
            <a:xfrm flipH="1" flipV="1">
              <a:off x="3573" y="5334"/>
              <a:ext cx="154" cy="7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3835" name="Line 59"/>
            <p:cNvSpPr>
              <a:spLocks noChangeShapeType="1"/>
            </p:cNvSpPr>
            <p:nvPr/>
          </p:nvSpPr>
          <p:spPr bwMode="auto">
            <a:xfrm flipV="1">
              <a:off x="3573" y="5258"/>
              <a:ext cx="154" cy="7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3836" name="Line 60"/>
            <p:cNvSpPr>
              <a:spLocks noChangeShapeType="1"/>
            </p:cNvSpPr>
            <p:nvPr/>
          </p:nvSpPr>
          <p:spPr bwMode="auto">
            <a:xfrm>
              <a:off x="3645" y="5364"/>
              <a:ext cx="595"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3837" name="Line 61"/>
            <p:cNvSpPr>
              <a:spLocks noChangeShapeType="1"/>
            </p:cNvSpPr>
            <p:nvPr/>
          </p:nvSpPr>
          <p:spPr bwMode="auto">
            <a:xfrm>
              <a:off x="3645" y="5303"/>
              <a:ext cx="535"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3838" name="Line 62"/>
            <p:cNvSpPr>
              <a:spLocks noChangeShapeType="1"/>
            </p:cNvSpPr>
            <p:nvPr/>
          </p:nvSpPr>
          <p:spPr bwMode="auto">
            <a:xfrm>
              <a:off x="4164" y="2043"/>
              <a:ext cx="1" cy="326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3839" name="Line 63"/>
            <p:cNvSpPr>
              <a:spLocks noChangeShapeType="1"/>
            </p:cNvSpPr>
            <p:nvPr/>
          </p:nvSpPr>
          <p:spPr bwMode="auto">
            <a:xfrm>
              <a:off x="4778" y="2215"/>
              <a:ext cx="1" cy="257"/>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3840" name="Line 64"/>
            <p:cNvSpPr>
              <a:spLocks noChangeShapeType="1"/>
            </p:cNvSpPr>
            <p:nvPr/>
          </p:nvSpPr>
          <p:spPr bwMode="auto">
            <a:xfrm>
              <a:off x="4901" y="2215"/>
              <a:ext cx="1" cy="257"/>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3841" name="Line 65"/>
            <p:cNvSpPr>
              <a:spLocks noChangeShapeType="1"/>
            </p:cNvSpPr>
            <p:nvPr/>
          </p:nvSpPr>
          <p:spPr bwMode="auto">
            <a:xfrm>
              <a:off x="5021" y="2215"/>
              <a:ext cx="1" cy="257"/>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3842" name="Line 66"/>
            <p:cNvSpPr>
              <a:spLocks noChangeShapeType="1"/>
            </p:cNvSpPr>
            <p:nvPr/>
          </p:nvSpPr>
          <p:spPr bwMode="auto">
            <a:xfrm>
              <a:off x="3738" y="5872"/>
              <a:ext cx="1" cy="11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3843" name="Line 67"/>
            <p:cNvSpPr>
              <a:spLocks noChangeShapeType="1"/>
            </p:cNvSpPr>
            <p:nvPr/>
          </p:nvSpPr>
          <p:spPr bwMode="auto">
            <a:xfrm>
              <a:off x="3663" y="5978"/>
              <a:ext cx="156"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3844" name="Line 68"/>
            <p:cNvSpPr>
              <a:spLocks noChangeShapeType="1"/>
            </p:cNvSpPr>
            <p:nvPr/>
          </p:nvSpPr>
          <p:spPr bwMode="auto">
            <a:xfrm>
              <a:off x="1138" y="855"/>
              <a:ext cx="4412"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3845" name="Line 69"/>
            <p:cNvSpPr>
              <a:spLocks noChangeShapeType="1"/>
            </p:cNvSpPr>
            <p:nvPr/>
          </p:nvSpPr>
          <p:spPr bwMode="auto">
            <a:xfrm>
              <a:off x="1134" y="859"/>
              <a:ext cx="1" cy="769"/>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3846" name="Line 70"/>
            <p:cNvSpPr>
              <a:spLocks noChangeShapeType="1"/>
            </p:cNvSpPr>
            <p:nvPr/>
          </p:nvSpPr>
          <p:spPr bwMode="auto">
            <a:xfrm flipH="1">
              <a:off x="1123" y="1627"/>
              <a:ext cx="994"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3847" name="Line 71"/>
            <p:cNvSpPr>
              <a:spLocks noChangeShapeType="1"/>
            </p:cNvSpPr>
            <p:nvPr/>
          </p:nvSpPr>
          <p:spPr bwMode="auto">
            <a:xfrm>
              <a:off x="3543" y="1298"/>
              <a:ext cx="453"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3848" name="Line 72"/>
            <p:cNvSpPr>
              <a:spLocks noChangeShapeType="1"/>
            </p:cNvSpPr>
            <p:nvPr/>
          </p:nvSpPr>
          <p:spPr bwMode="auto">
            <a:xfrm>
              <a:off x="3817" y="2941"/>
              <a:ext cx="1" cy="1714"/>
            </a:xfrm>
            <a:prstGeom prst="line">
              <a:avLst/>
            </a:prstGeom>
            <a:noFill/>
            <a:ln w="28575">
              <a:solidFill>
                <a:srgbClr val="000000"/>
              </a:solidFill>
              <a:round/>
              <a:headEnd type="oval"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3849" name="Line 73"/>
            <p:cNvSpPr>
              <a:spLocks noChangeShapeType="1"/>
            </p:cNvSpPr>
            <p:nvPr/>
          </p:nvSpPr>
          <p:spPr bwMode="auto">
            <a:xfrm>
              <a:off x="4224" y="2055"/>
              <a:ext cx="1" cy="3322"/>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3850" name="Line 74"/>
            <p:cNvSpPr>
              <a:spLocks noChangeShapeType="1"/>
            </p:cNvSpPr>
            <p:nvPr/>
          </p:nvSpPr>
          <p:spPr bwMode="auto">
            <a:xfrm>
              <a:off x="3543" y="5559"/>
              <a:ext cx="1995" cy="2"/>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3851" name="Rectangle 75"/>
            <p:cNvSpPr>
              <a:spLocks noChangeArrowheads="1"/>
            </p:cNvSpPr>
            <p:nvPr/>
          </p:nvSpPr>
          <p:spPr bwMode="auto">
            <a:xfrm>
              <a:off x="248" y="1391"/>
              <a:ext cx="1389" cy="1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l" eaLnBrk="0" hangingPunct="0">
                <a:spcBef>
                  <a:spcPct val="0"/>
                </a:spcBef>
                <a:spcAft>
                  <a:spcPts val="600"/>
                </a:spcAft>
                <a:buClrTx/>
                <a:buSzTx/>
                <a:buFontTx/>
                <a:buNone/>
              </a:pPr>
              <a:r>
                <a:rPr kumimoji="0" lang="zh-CN" altLang="en-US" sz="2400"/>
                <a:t>系统总线</a:t>
              </a:r>
            </a:p>
            <a:p>
              <a:pPr algn="l" eaLnBrk="0" hangingPunct="0">
                <a:spcBef>
                  <a:spcPct val="0"/>
                </a:spcBef>
                <a:buClrTx/>
                <a:buSzTx/>
                <a:buFontTx/>
                <a:buNone/>
              </a:pPr>
              <a:r>
                <a:rPr kumimoji="0" lang="en-US" altLang="zh-CN" sz="2400"/>
                <a:t>B25……</a:t>
              </a:r>
            </a:p>
            <a:p>
              <a:pPr algn="l" eaLnBrk="0" hangingPunct="0">
                <a:spcBef>
                  <a:spcPct val="0"/>
                </a:spcBef>
                <a:buClrTx/>
                <a:buSzTx/>
                <a:buFontTx/>
                <a:buNone/>
              </a:pPr>
              <a:r>
                <a:rPr kumimoji="0" lang="en-US" altLang="zh-CN" sz="2400"/>
                <a:t>B24……</a:t>
              </a:r>
            </a:p>
            <a:p>
              <a:pPr algn="l" eaLnBrk="0" hangingPunct="0">
                <a:spcBef>
                  <a:spcPct val="0"/>
                </a:spcBef>
                <a:buClrTx/>
                <a:buSzTx/>
                <a:buFontTx/>
                <a:buNone/>
              </a:pPr>
              <a:r>
                <a:rPr kumimoji="0" lang="en-US" altLang="zh-CN" sz="2400"/>
                <a:t>B23……</a:t>
              </a:r>
            </a:p>
            <a:p>
              <a:pPr algn="l" eaLnBrk="0" hangingPunct="0">
                <a:spcBef>
                  <a:spcPct val="0"/>
                </a:spcBef>
                <a:buClrTx/>
                <a:buSzTx/>
                <a:buFontTx/>
                <a:buNone/>
              </a:pPr>
              <a:r>
                <a:rPr kumimoji="0" lang="en-US" altLang="zh-CN" sz="2400"/>
                <a:t>B22……</a:t>
              </a:r>
            </a:p>
            <a:p>
              <a:pPr algn="l" eaLnBrk="0" hangingPunct="0">
                <a:spcBef>
                  <a:spcPct val="0"/>
                </a:spcBef>
                <a:buClrTx/>
                <a:buSzTx/>
                <a:buFontTx/>
                <a:buNone/>
              </a:pPr>
              <a:r>
                <a:rPr kumimoji="0" lang="en-US" altLang="zh-CN" sz="2400"/>
                <a:t>B21……</a:t>
              </a:r>
            </a:p>
          </p:txBody>
        </p:sp>
        <p:sp>
          <p:nvSpPr>
            <p:cNvPr id="203852" name="Rectangle 76"/>
            <p:cNvSpPr>
              <a:spLocks noChangeArrowheads="1"/>
            </p:cNvSpPr>
            <p:nvPr/>
          </p:nvSpPr>
          <p:spPr bwMode="auto">
            <a:xfrm>
              <a:off x="101" y="3958"/>
              <a:ext cx="1570" cy="2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l" eaLnBrk="0" hangingPunct="0">
                <a:spcBef>
                  <a:spcPct val="0"/>
                </a:spcBef>
                <a:buClrTx/>
                <a:buSzTx/>
                <a:buFontTx/>
                <a:buNone/>
              </a:pPr>
              <a:r>
                <a:rPr kumimoji="0" lang="zh-CN" altLang="en-US" sz="2400"/>
                <a:t>系统总线</a:t>
              </a:r>
            </a:p>
            <a:p>
              <a:pPr algn="l" eaLnBrk="0" hangingPunct="0">
                <a:spcBef>
                  <a:spcPct val="0"/>
                </a:spcBef>
                <a:buClrTx/>
                <a:buSzTx/>
                <a:buFontTx/>
                <a:buNone/>
              </a:pPr>
              <a:r>
                <a:rPr kumimoji="0" lang="en-US" altLang="zh-CN" sz="2400"/>
                <a:t>B4…</a:t>
              </a:r>
            </a:p>
            <a:p>
              <a:pPr algn="l" eaLnBrk="0" hangingPunct="0">
                <a:spcBef>
                  <a:spcPct val="0"/>
                </a:spcBef>
                <a:buClrTx/>
                <a:buSzTx/>
                <a:buFontTx/>
                <a:buNone/>
              </a:pPr>
              <a:r>
                <a:rPr kumimoji="0" lang="en-US" altLang="zh-CN" sz="2400"/>
                <a:t>D3………</a:t>
              </a:r>
            </a:p>
            <a:p>
              <a:pPr algn="l" eaLnBrk="0" hangingPunct="0">
                <a:spcBef>
                  <a:spcPct val="0"/>
                </a:spcBef>
                <a:buClrTx/>
                <a:buSzTx/>
                <a:buFontTx/>
                <a:buNone/>
              </a:pPr>
              <a:r>
                <a:rPr kumimoji="0" lang="en-US" altLang="zh-CN" sz="2400"/>
                <a:t>D4………</a:t>
              </a:r>
            </a:p>
            <a:p>
              <a:pPr algn="l" eaLnBrk="0" hangingPunct="0">
                <a:spcBef>
                  <a:spcPct val="0"/>
                </a:spcBef>
                <a:buClrTx/>
                <a:buSzTx/>
                <a:buFontTx/>
                <a:buNone/>
              </a:pPr>
              <a:r>
                <a:rPr kumimoji="0" lang="en-US" altLang="zh-CN" sz="2400"/>
                <a:t>D5………</a:t>
              </a:r>
            </a:p>
            <a:p>
              <a:pPr algn="l" eaLnBrk="0" hangingPunct="0">
                <a:spcBef>
                  <a:spcPct val="0"/>
                </a:spcBef>
                <a:buClrTx/>
                <a:buSzTx/>
                <a:buFontTx/>
                <a:buNone/>
              </a:pPr>
              <a:endParaRPr kumimoji="0" lang="en-US" altLang="zh-CN" sz="2400"/>
            </a:p>
            <a:p>
              <a:pPr algn="l" eaLnBrk="0" hangingPunct="0">
                <a:spcBef>
                  <a:spcPct val="0"/>
                </a:spcBef>
                <a:buClrTx/>
                <a:buSzTx/>
                <a:buFontTx/>
                <a:buNone/>
              </a:pPr>
              <a:r>
                <a:rPr kumimoji="0" lang="en-US" altLang="zh-CN" sz="2400"/>
                <a:t>D6………</a:t>
              </a:r>
            </a:p>
            <a:p>
              <a:pPr algn="l" eaLnBrk="0" hangingPunct="0">
                <a:spcBef>
                  <a:spcPct val="0"/>
                </a:spcBef>
                <a:buClrTx/>
                <a:buSzTx/>
                <a:buFontTx/>
                <a:buNone/>
              </a:pPr>
              <a:r>
                <a:rPr kumimoji="0" lang="en-US" altLang="zh-CN" sz="2400"/>
                <a:t>D7………</a:t>
              </a:r>
            </a:p>
          </p:txBody>
        </p:sp>
        <p:sp>
          <p:nvSpPr>
            <p:cNvPr id="203853" name="Line 77"/>
            <p:cNvSpPr>
              <a:spLocks noChangeShapeType="1"/>
            </p:cNvSpPr>
            <p:nvPr/>
          </p:nvSpPr>
          <p:spPr bwMode="auto">
            <a:xfrm>
              <a:off x="2995" y="1223"/>
              <a:ext cx="453"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3854" name="Line 78"/>
            <p:cNvSpPr>
              <a:spLocks noChangeShapeType="1"/>
            </p:cNvSpPr>
            <p:nvPr/>
          </p:nvSpPr>
          <p:spPr bwMode="auto">
            <a:xfrm>
              <a:off x="1027" y="3148"/>
              <a:ext cx="8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3856" name="Line 80"/>
            <p:cNvSpPr>
              <a:spLocks noChangeShapeType="1"/>
            </p:cNvSpPr>
            <p:nvPr/>
          </p:nvSpPr>
          <p:spPr bwMode="auto">
            <a:xfrm>
              <a:off x="2180" y="3134"/>
              <a:ext cx="271"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03862" name="Group 86"/>
            <p:cNvGrpSpPr>
              <a:grpSpLocks/>
            </p:cNvGrpSpPr>
            <p:nvPr/>
          </p:nvGrpSpPr>
          <p:grpSpPr bwMode="auto">
            <a:xfrm>
              <a:off x="3013" y="2575"/>
              <a:ext cx="455" cy="731"/>
              <a:chOff x="2998" y="2515"/>
              <a:chExt cx="455" cy="731"/>
            </a:xfrm>
          </p:grpSpPr>
          <p:sp>
            <p:nvSpPr>
              <p:cNvPr id="203857" name="Text Box 81"/>
              <p:cNvSpPr txBox="1">
                <a:spLocks noChangeArrowheads="1"/>
              </p:cNvSpPr>
              <p:nvPr/>
            </p:nvSpPr>
            <p:spPr bwMode="auto">
              <a:xfrm>
                <a:off x="3092" y="2515"/>
                <a:ext cx="361" cy="29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76200" cmpd="tri">
                    <a:solidFill>
                      <a:srgbClr val="0066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just"/>
                <a:r>
                  <a:rPr lang="en-US" altLang="zh-CN" sz="2400"/>
                  <a:t>INTA</a:t>
                </a:r>
              </a:p>
            </p:txBody>
          </p:sp>
          <p:sp>
            <p:nvSpPr>
              <p:cNvPr id="203855" name="Line 79"/>
              <p:cNvSpPr>
                <a:spLocks noChangeShapeType="1"/>
              </p:cNvSpPr>
              <p:nvPr/>
            </p:nvSpPr>
            <p:spPr bwMode="auto">
              <a:xfrm>
                <a:off x="2998" y="2556"/>
                <a:ext cx="453"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3858" name="Text Box 82"/>
              <p:cNvSpPr txBox="1">
                <a:spLocks noChangeArrowheads="1"/>
              </p:cNvSpPr>
              <p:nvPr/>
            </p:nvSpPr>
            <p:spPr bwMode="auto">
              <a:xfrm>
                <a:off x="3074" y="2728"/>
                <a:ext cx="255" cy="29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76200" cmpd="tri">
                    <a:solidFill>
                      <a:srgbClr val="0066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just"/>
                <a:r>
                  <a:rPr lang="en-US" altLang="zh-CN" sz="2400"/>
                  <a:t>RD</a:t>
                </a:r>
              </a:p>
            </p:txBody>
          </p:sp>
          <p:sp>
            <p:nvSpPr>
              <p:cNvPr id="203859" name="Line 83"/>
              <p:cNvSpPr>
                <a:spLocks noChangeShapeType="1"/>
              </p:cNvSpPr>
              <p:nvPr/>
            </p:nvSpPr>
            <p:spPr bwMode="auto">
              <a:xfrm>
                <a:off x="3029" y="2769"/>
                <a:ext cx="286"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3860" name="Text Box 84"/>
              <p:cNvSpPr txBox="1">
                <a:spLocks noChangeArrowheads="1"/>
              </p:cNvSpPr>
              <p:nvPr/>
            </p:nvSpPr>
            <p:spPr bwMode="auto">
              <a:xfrm>
                <a:off x="3081" y="2955"/>
                <a:ext cx="296" cy="29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76200" cmpd="tri">
                    <a:solidFill>
                      <a:srgbClr val="0066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just"/>
                <a:r>
                  <a:rPr lang="en-US" altLang="zh-CN" sz="2400"/>
                  <a:t>WR</a:t>
                </a:r>
              </a:p>
            </p:txBody>
          </p:sp>
          <p:sp>
            <p:nvSpPr>
              <p:cNvPr id="203861" name="Line 85"/>
              <p:cNvSpPr>
                <a:spLocks noChangeShapeType="1"/>
              </p:cNvSpPr>
              <p:nvPr/>
            </p:nvSpPr>
            <p:spPr bwMode="auto">
              <a:xfrm>
                <a:off x="3029" y="2996"/>
                <a:ext cx="3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03863" name="Group 87"/>
            <p:cNvGrpSpPr>
              <a:grpSpLocks/>
            </p:cNvGrpSpPr>
            <p:nvPr/>
          </p:nvGrpSpPr>
          <p:grpSpPr bwMode="auto">
            <a:xfrm>
              <a:off x="4549" y="2596"/>
              <a:ext cx="455" cy="731"/>
              <a:chOff x="2998" y="2515"/>
              <a:chExt cx="455" cy="731"/>
            </a:xfrm>
          </p:grpSpPr>
          <p:sp>
            <p:nvSpPr>
              <p:cNvPr id="203864" name="Text Box 88"/>
              <p:cNvSpPr txBox="1">
                <a:spLocks noChangeArrowheads="1"/>
              </p:cNvSpPr>
              <p:nvPr/>
            </p:nvSpPr>
            <p:spPr bwMode="auto">
              <a:xfrm>
                <a:off x="3092" y="2515"/>
                <a:ext cx="361" cy="29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76200" cmpd="tri">
                    <a:solidFill>
                      <a:srgbClr val="0066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just"/>
                <a:r>
                  <a:rPr lang="en-US" altLang="zh-CN" sz="2400"/>
                  <a:t>INTA</a:t>
                </a:r>
              </a:p>
            </p:txBody>
          </p:sp>
          <p:sp>
            <p:nvSpPr>
              <p:cNvPr id="203865" name="Line 89"/>
              <p:cNvSpPr>
                <a:spLocks noChangeShapeType="1"/>
              </p:cNvSpPr>
              <p:nvPr/>
            </p:nvSpPr>
            <p:spPr bwMode="auto">
              <a:xfrm>
                <a:off x="2998" y="2556"/>
                <a:ext cx="453"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3866" name="Text Box 90"/>
              <p:cNvSpPr txBox="1">
                <a:spLocks noChangeArrowheads="1"/>
              </p:cNvSpPr>
              <p:nvPr/>
            </p:nvSpPr>
            <p:spPr bwMode="auto">
              <a:xfrm>
                <a:off x="3095" y="2728"/>
                <a:ext cx="299" cy="29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76200" cmpd="tri">
                    <a:solidFill>
                      <a:srgbClr val="0066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just"/>
                <a:r>
                  <a:rPr lang="en-US" altLang="zh-CN" sz="2400"/>
                  <a:t>IOR</a:t>
                </a:r>
              </a:p>
            </p:txBody>
          </p:sp>
          <p:sp>
            <p:nvSpPr>
              <p:cNvPr id="203867" name="Line 91"/>
              <p:cNvSpPr>
                <a:spLocks noChangeShapeType="1"/>
              </p:cNvSpPr>
              <p:nvPr/>
            </p:nvSpPr>
            <p:spPr bwMode="auto">
              <a:xfrm>
                <a:off x="3029" y="2769"/>
                <a:ext cx="286"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3868" name="Text Box 92"/>
              <p:cNvSpPr txBox="1">
                <a:spLocks noChangeArrowheads="1"/>
              </p:cNvSpPr>
              <p:nvPr/>
            </p:nvSpPr>
            <p:spPr bwMode="auto">
              <a:xfrm>
                <a:off x="3097" y="2955"/>
                <a:ext cx="348" cy="29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76200" cmpd="tri">
                    <a:solidFill>
                      <a:srgbClr val="0066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just"/>
                <a:r>
                  <a:rPr lang="en-US" altLang="zh-CN" sz="2400"/>
                  <a:t>IOW</a:t>
                </a:r>
              </a:p>
            </p:txBody>
          </p:sp>
          <p:sp>
            <p:nvSpPr>
              <p:cNvPr id="203869" name="Line 93"/>
              <p:cNvSpPr>
                <a:spLocks noChangeShapeType="1"/>
              </p:cNvSpPr>
              <p:nvPr/>
            </p:nvSpPr>
            <p:spPr bwMode="auto">
              <a:xfrm>
                <a:off x="3029" y="2996"/>
                <a:ext cx="3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03870" name="Group 94"/>
            <p:cNvGrpSpPr>
              <a:grpSpLocks/>
            </p:cNvGrpSpPr>
            <p:nvPr/>
          </p:nvGrpSpPr>
          <p:grpSpPr bwMode="auto">
            <a:xfrm>
              <a:off x="3004" y="4305"/>
              <a:ext cx="455" cy="731"/>
              <a:chOff x="2998" y="2515"/>
              <a:chExt cx="455" cy="731"/>
            </a:xfrm>
          </p:grpSpPr>
          <p:sp>
            <p:nvSpPr>
              <p:cNvPr id="203871" name="Text Box 95"/>
              <p:cNvSpPr txBox="1">
                <a:spLocks noChangeArrowheads="1"/>
              </p:cNvSpPr>
              <p:nvPr/>
            </p:nvSpPr>
            <p:spPr bwMode="auto">
              <a:xfrm>
                <a:off x="3092" y="2515"/>
                <a:ext cx="361" cy="29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76200" cmpd="tri">
                    <a:solidFill>
                      <a:srgbClr val="0066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just"/>
                <a:r>
                  <a:rPr lang="en-US" altLang="zh-CN" sz="2400"/>
                  <a:t>INTA</a:t>
                </a:r>
              </a:p>
            </p:txBody>
          </p:sp>
          <p:sp>
            <p:nvSpPr>
              <p:cNvPr id="203872" name="Line 96"/>
              <p:cNvSpPr>
                <a:spLocks noChangeShapeType="1"/>
              </p:cNvSpPr>
              <p:nvPr/>
            </p:nvSpPr>
            <p:spPr bwMode="auto">
              <a:xfrm>
                <a:off x="2998" y="2556"/>
                <a:ext cx="453"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3873" name="Text Box 97"/>
              <p:cNvSpPr txBox="1">
                <a:spLocks noChangeArrowheads="1"/>
              </p:cNvSpPr>
              <p:nvPr/>
            </p:nvSpPr>
            <p:spPr bwMode="auto">
              <a:xfrm>
                <a:off x="3074" y="2728"/>
                <a:ext cx="255" cy="29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76200" cmpd="tri">
                    <a:solidFill>
                      <a:srgbClr val="0066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just"/>
                <a:r>
                  <a:rPr lang="en-US" altLang="zh-CN" sz="2400"/>
                  <a:t>RD</a:t>
                </a:r>
              </a:p>
            </p:txBody>
          </p:sp>
          <p:sp>
            <p:nvSpPr>
              <p:cNvPr id="203874" name="Line 98"/>
              <p:cNvSpPr>
                <a:spLocks noChangeShapeType="1"/>
              </p:cNvSpPr>
              <p:nvPr/>
            </p:nvSpPr>
            <p:spPr bwMode="auto">
              <a:xfrm>
                <a:off x="3029" y="2769"/>
                <a:ext cx="286"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3875" name="Text Box 99"/>
              <p:cNvSpPr txBox="1">
                <a:spLocks noChangeArrowheads="1"/>
              </p:cNvSpPr>
              <p:nvPr/>
            </p:nvSpPr>
            <p:spPr bwMode="auto">
              <a:xfrm>
                <a:off x="3081" y="2955"/>
                <a:ext cx="296" cy="29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76200" cmpd="tri">
                    <a:solidFill>
                      <a:srgbClr val="0066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just"/>
                <a:r>
                  <a:rPr lang="en-US" altLang="zh-CN" sz="2400"/>
                  <a:t>WR</a:t>
                </a:r>
              </a:p>
            </p:txBody>
          </p:sp>
          <p:sp>
            <p:nvSpPr>
              <p:cNvPr id="203876" name="Line 100"/>
              <p:cNvSpPr>
                <a:spLocks noChangeShapeType="1"/>
              </p:cNvSpPr>
              <p:nvPr/>
            </p:nvSpPr>
            <p:spPr bwMode="auto">
              <a:xfrm>
                <a:off x="3029" y="2996"/>
                <a:ext cx="3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03877" name="Line 101"/>
            <p:cNvSpPr>
              <a:spLocks noChangeShapeType="1"/>
            </p:cNvSpPr>
            <p:nvPr/>
          </p:nvSpPr>
          <p:spPr bwMode="auto">
            <a:xfrm>
              <a:off x="1046" y="6078"/>
              <a:ext cx="787"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3878" name="Line 102"/>
            <p:cNvSpPr>
              <a:spLocks noChangeShapeType="1"/>
            </p:cNvSpPr>
            <p:nvPr/>
          </p:nvSpPr>
          <p:spPr bwMode="auto">
            <a:xfrm>
              <a:off x="2181" y="6109"/>
              <a:ext cx="241"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3879" name="Line 103"/>
            <p:cNvSpPr>
              <a:spLocks noChangeShapeType="1"/>
            </p:cNvSpPr>
            <p:nvPr/>
          </p:nvSpPr>
          <p:spPr bwMode="auto">
            <a:xfrm>
              <a:off x="2970" y="5760"/>
              <a:ext cx="453"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extLst>
      <p:ext uri="{BB962C8B-B14F-4D97-AF65-F5344CB8AC3E}">
        <p14:creationId xmlns:p14="http://schemas.microsoft.com/office/powerpoint/2010/main" val="2495048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US" altLang="zh-CN" sz="3600" dirty="0" smtClean="0"/>
              <a:t> </a:t>
            </a:r>
            <a:r>
              <a:rPr lang="en-US" altLang="zh-CN" sz="3600" dirty="0"/>
              <a:t>8259A</a:t>
            </a:r>
            <a:r>
              <a:rPr lang="zh-CN" altLang="en-US" sz="3600" dirty="0"/>
              <a:t>在</a:t>
            </a:r>
            <a:r>
              <a:rPr lang="en-US" altLang="zh-CN" sz="3600" dirty="0"/>
              <a:t>IBM PC</a:t>
            </a:r>
            <a:r>
              <a:rPr lang="zh-CN" altLang="en-US" sz="3600" dirty="0"/>
              <a:t>系列机上的应用</a:t>
            </a:r>
          </a:p>
        </p:txBody>
      </p:sp>
      <p:grpSp>
        <p:nvGrpSpPr>
          <p:cNvPr id="204903" name="Group 103"/>
          <p:cNvGrpSpPr>
            <a:grpSpLocks/>
          </p:cNvGrpSpPr>
          <p:nvPr/>
        </p:nvGrpSpPr>
        <p:grpSpPr bwMode="auto">
          <a:xfrm>
            <a:off x="944034" y="1739901"/>
            <a:ext cx="9774767" cy="4735513"/>
            <a:chOff x="101" y="1186"/>
            <a:chExt cx="4618" cy="2983"/>
          </a:xfrm>
        </p:grpSpPr>
        <p:sp>
          <p:nvSpPr>
            <p:cNvPr id="204806" name="Rectangle 6"/>
            <p:cNvSpPr>
              <a:spLocks noChangeArrowheads="1"/>
            </p:cNvSpPr>
            <p:nvPr/>
          </p:nvSpPr>
          <p:spPr bwMode="auto">
            <a:xfrm>
              <a:off x="2131" y="1442"/>
              <a:ext cx="1417" cy="2592"/>
            </a:xfrm>
            <a:prstGeom prst="rect">
              <a:avLst/>
            </a:prstGeom>
            <a:solidFill>
              <a:srgbClr val="A6ADC0"/>
            </a:solidFill>
            <a:ln w="285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4808" name="Line 8"/>
            <p:cNvSpPr>
              <a:spLocks noChangeShapeType="1"/>
            </p:cNvSpPr>
            <p:nvPr/>
          </p:nvSpPr>
          <p:spPr bwMode="auto">
            <a:xfrm>
              <a:off x="4696" y="1190"/>
              <a:ext cx="1" cy="1912"/>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4809" name="Line 9"/>
            <p:cNvSpPr>
              <a:spLocks noChangeShapeType="1"/>
            </p:cNvSpPr>
            <p:nvPr/>
          </p:nvSpPr>
          <p:spPr bwMode="auto">
            <a:xfrm>
              <a:off x="3558" y="2432"/>
              <a:ext cx="381"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4811" name="Rectangle 11"/>
            <p:cNvSpPr>
              <a:spLocks noChangeArrowheads="1"/>
            </p:cNvSpPr>
            <p:nvPr/>
          </p:nvSpPr>
          <p:spPr bwMode="auto">
            <a:xfrm>
              <a:off x="2691" y="1447"/>
              <a:ext cx="788"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spcBef>
                  <a:spcPct val="0"/>
                </a:spcBef>
                <a:buClrTx/>
                <a:buSzTx/>
                <a:buFontTx/>
                <a:buNone/>
              </a:pPr>
              <a:r>
                <a:rPr kumimoji="0" lang="en-US" altLang="zh-CN" sz="2400"/>
                <a:t>CAS0</a:t>
              </a:r>
              <a:r>
                <a:rPr kumimoji="0" lang="zh-CN" altLang="en-US" sz="2400"/>
                <a:t>～</a:t>
              </a:r>
              <a:r>
                <a:rPr kumimoji="0" lang="en-US" altLang="zh-CN" sz="2400"/>
                <a:t>2</a:t>
              </a:r>
            </a:p>
          </p:txBody>
        </p:sp>
        <p:sp>
          <p:nvSpPr>
            <p:cNvPr id="204834" name="Line 34"/>
            <p:cNvSpPr>
              <a:spLocks noChangeShapeType="1"/>
            </p:cNvSpPr>
            <p:nvPr/>
          </p:nvSpPr>
          <p:spPr bwMode="auto">
            <a:xfrm>
              <a:off x="3032" y="1186"/>
              <a:ext cx="1" cy="257"/>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4835" name="Line 35"/>
            <p:cNvSpPr>
              <a:spLocks noChangeShapeType="1"/>
            </p:cNvSpPr>
            <p:nvPr/>
          </p:nvSpPr>
          <p:spPr bwMode="auto">
            <a:xfrm>
              <a:off x="3154" y="1186"/>
              <a:ext cx="1" cy="257"/>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4836" name="Line 36"/>
            <p:cNvSpPr>
              <a:spLocks noChangeShapeType="1"/>
            </p:cNvSpPr>
            <p:nvPr/>
          </p:nvSpPr>
          <p:spPr bwMode="auto">
            <a:xfrm>
              <a:off x="3275" y="1186"/>
              <a:ext cx="1" cy="257"/>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4838" name="Rectangle 38"/>
            <p:cNvSpPr>
              <a:spLocks noChangeArrowheads="1"/>
            </p:cNvSpPr>
            <p:nvPr/>
          </p:nvSpPr>
          <p:spPr bwMode="auto">
            <a:xfrm>
              <a:off x="2749" y="1800"/>
              <a:ext cx="765" cy="10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r" eaLnBrk="0" hangingPunct="0">
                <a:spcBef>
                  <a:spcPct val="0"/>
                </a:spcBef>
                <a:buClrTx/>
                <a:buSzTx/>
                <a:buFontTx/>
                <a:buNone/>
              </a:pPr>
              <a:endParaRPr kumimoji="0" lang="en-US" altLang="zh-CN" sz="2400"/>
            </a:p>
            <a:p>
              <a:pPr algn="r" eaLnBrk="0" hangingPunct="0">
                <a:spcBef>
                  <a:spcPct val="0"/>
                </a:spcBef>
                <a:buClrTx/>
                <a:buSzTx/>
                <a:buFontTx/>
                <a:buNone/>
              </a:pPr>
              <a:r>
                <a:rPr kumimoji="0" lang="en-US" altLang="zh-CN" sz="2400"/>
                <a:t> </a:t>
              </a:r>
            </a:p>
            <a:p>
              <a:pPr algn="r" eaLnBrk="0" hangingPunct="0">
                <a:spcBef>
                  <a:spcPct val="0"/>
                </a:spcBef>
                <a:buClrTx/>
                <a:buSzTx/>
                <a:buFontTx/>
                <a:buNone/>
              </a:pPr>
              <a:endParaRPr kumimoji="0" lang="en-US" altLang="zh-CN" sz="2400"/>
            </a:p>
          </p:txBody>
        </p:sp>
        <p:sp>
          <p:nvSpPr>
            <p:cNvPr id="204839" name="Rectangle 39"/>
            <p:cNvSpPr>
              <a:spLocks noChangeArrowheads="1"/>
            </p:cNvSpPr>
            <p:nvPr/>
          </p:nvSpPr>
          <p:spPr bwMode="auto">
            <a:xfrm>
              <a:off x="2615" y="3776"/>
              <a:ext cx="1119"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spcBef>
                  <a:spcPct val="0"/>
                </a:spcBef>
                <a:buClrTx/>
                <a:buSzTx/>
                <a:buFontTx/>
                <a:buNone/>
              </a:pPr>
              <a:r>
                <a:rPr kumimoji="0" lang="zh-CN" altLang="en-US" sz="2400">
                  <a:solidFill>
                    <a:schemeClr val="hlink"/>
                  </a:solidFill>
                </a:rPr>
                <a:t>从</a:t>
              </a:r>
              <a:r>
                <a:rPr kumimoji="0" lang="en-US" altLang="zh-CN" sz="2400">
                  <a:solidFill>
                    <a:schemeClr val="hlink"/>
                  </a:solidFill>
                </a:rPr>
                <a:t>8259A</a:t>
              </a:r>
            </a:p>
          </p:txBody>
        </p:sp>
        <p:sp>
          <p:nvSpPr>
            <p:cNvPr id="204840" name="Rectangle 40"/>
            <p:cNvSpPr>
              <a:spLocks noChangeArrowheads="1"/>
            </p:cNvSpPr>
            <p:nvPr/>
          </p:nvSpPr>
          <p:spPr bwMode="auto">
            <a:xfrm>
              <a:off x="2372" y="2725"/>
              <a:ext cx="1126" cy="1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r" eaLnBrk="0" hangingPunct="0">
                <a:spcBef>
                  <a:spcPct val="0"/>
                </a:spcBef>
                <a:buClrTx/>
                <a:buSzTx/>
                <a:buFontTx/>
                <a:buNone/>
              </a:pPr>
              <a:r>
                <a:rPr kumimoji="0" lang="en-US" altLang="zh-CN" sz="2400"/>
                <a:t>D</a:t>
              </a:r>
              <a:r>
                <a:rPr kumimoji="0" lang="en-US" altLang="zh-CN" sz="2400" baseline="-25000"/>
                <a:t>0</a:t>
              </a:r>
              <a:r>
                <a:rPr kumimoji="0" lang="zh-CN" altLang="en-US" sz="2400"/>
                <a:t>～</a:t>
              </a:r>
              <a:r>
                <a:rPr kumimoji="0" lang="en-US" altLang="zh-CN" sz="2400"/>
                <a:t>D</a:t>
              </a:r>
              <a:r>
                <a:rPr kumimoji="0" lang="en-US" altLang="zh-CN" sz="2400" baseline="-25000"/>
                <a:t>7</a:t>
              </a:r>
              <a:endParaRPr kumimoji="0" lang="en-US" altLang="zh-CN" sz="2400"/>
            </a:p>
            <a:p>
              <a:pPr algn="r" eaLnBrk="0" hangingPunct="0">
                <a:spcBef>
                  <a:spcPts val="600"/>
                </a:spcBef>
                <a:buClrTx/>
                <a:buSzTx/>
                <a:buFontTx/>
                <a:buNone/>
              </a:pPr>
              <a:r>
                <a:rPr kumimoji="0" lang="en-US" altLang="zh-CN" sz="2400"/>
                <a:t>INT</a:t>
              </a:r>
            </a:p>
            <a:p>
              <a:pPr algn="r" eaLnBrk="0" hangingPunct="0">
                <a:spcBef>
                  <a:spcPts val="600"/>
                </a:spcBef>
                <a:buClrTx/>
                <a:buSzTx/>
                <a:buFontTx/>
                <a:buNone/>
              </a:pPr>
              <a:r>
                <a:rPr kumimoji="0" lang="en-US" altLang="zh-CN" sz="2400"/>
                <a:t>SP/EN</a:t>
              </a:r>
            </a:p>
          </p:txBody>
        </p:sp>
        <p:sp>
          <p:nvSpPr>
            <p:cNvPr id="204841" name="Rectangle 41"/>
            <p:cNvSpPr>
              <a:spLocks noChangeArrowheads="1"/>
            </p:cNvSpPr>
            <p:nvPr/>
          </p:nvSpPr>
          <p:spPr bwMode="auto">
            <a:xfrm>
              <a:off x="629" y="1541"/>
              <a:ext cx="1246" cy="26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r" eaLnBrk="0" hangingPunct="0">
                <a:spcBef>
                  <a:spcPct val="0"/>
                </a:spcBef>
                <a:buClrTx/>
                <a:buSzTx/>
                <a:buFontTx/>
                <a:buNone/>
              </a:pPr>
              <a:r>
                <a:rPr kumimoji="0" lang="zh-CN" altLang="en-US" sz="2400"/>
                <a:t>实时钟</a:t>
              </a:r>
            </a:p>
            <a:p>
              <a:pPr algn="r" eaLnBrk="0" hangingPunct="0">
                <a:spcBef>
                  <a:spcPct val="0"/>
                </a:spcBef>
                <a:buClrTx/>
                <a:buSzTx/>
                <a:buFontTx/>
                <a:buNone/>
              </a:pPr>
              <a:r>
                <a:rPr kumimoji="0" lang="zh-CN" altLang="en-US" sz="2400"/>
                <a:t>改向</a:t>
              </a:r>
              <a:r>
                <a:rPr kumimoji="0" lang="en-US" altLang="zh-CN" sz="2400"/>
                <a:t>0AH</a:t>
              </a:r>
              <a:r>
                <a:rPr kumimoji="0" lang="zh-CN" altLang="en-US" sz="2400"/>
                <a:t>中断</a:t>
              </a:r>
            </a:p>
            <a:p>
              <a:pPr algn="r" eaLnBrk="0" hangingPunct="0">
                <a:spcBef>
                  <a:spcPct val="0"/>
                </a:spcBef>
                <a:buClrTx/>
                <a:buSzTx/>
                <a:buFontTx/>
                <a:buNone/>
              </a:pPr>
              <a:r>
                <a:rPr kumimoji="0" lang="zh-CN" altLang="en-US" sz="2400"/>
                <a:t>保留</a:t>
              </a:r>
            </a:p>
            <a:p>
              <a:pPr algn="r" eaLnBrk="0" hangingPunct="0">
                <a:spcBef>
                  <a:spcPct val="0"/>
                </a:spcBef>
                <a:buClrTx/>
                <a:buSzTx/>
                <a:buFontTx/>
                <a:buNone/>
              </a:pPr>
              <a:r>
                <a:rPr kumimoji="0" lang="zh-CN" altLang="en-US" sz="2400"/>
                <a:t>保留</a:t>
              </a:r>
            </a:p>
            <a:p>
              <a:pPr algn="r" eaLnBrk="0" hangingPunct="0">
                <a:spcBef>
                  <a:spcPct val="0"/>
                </a:spcBef>
                <a:buClrTx/>
                <a:buSzTx/>
                <a:buFontTx/>
                <a:buNone/>
              </a:pPr>
              <a:r>
                <a:rPr kumimoji="0" lang="zh-CN" altLang="en-US" sz="2400"/>
                <a:t>保留</a:t>
              </a:r>
            </a:p>
            <a:p>
              <a:pPr algn="r" eaLnBrk="0" hangingPunct="0">
                <a:spcBef>
                  <a:spcPct val="0"/>
                </a:spcBef>
                <a:buClrTx/>
                <a:buSzTx/>
                <a:buFontTx/>
                <a:buNone/>
              </a:pPr>
              <a:r>
                <a:rPr kumimoji="0" lang="zh-CN" altLang="en-US" sz="2400"/>
                <a:t>协处理器</a:t>
              </a:r>
            </a:p>
            <a:p>
              <a:pPr algn="r" eaLnBrk="0" hangingPunct="0">
                <a:spcBef>
                  <a:spcPct val="0"/>
                </a:spcBef>
                <a:buClrTx/>
                <a:buSzTx/>
                <a:buFontTx/>
                <a:buNone/>
              </a:pPr>
              <a:r>
                <a:rPr kumimoji="0" lang="zh-CN" altLang="en-US" sz="2400"/>
                <a:t>硬盘</a:t>
              </a:r>
            </a:p>
            <a:p>
              <a:pPr algn="r" eaLnBrk="0" hangingPunct="0">
                <a:spcBef>
                  <a:spcPct val="0"/>
                </a:spcBef>
                <a:buClrTx/>
                <a:buSzTx/>
                <a:buFontTx/>
                <a:buNone/>
              </a:pPr>
              <a:r>
                <a:rPr kumimoji="0" lang="zh-CN" altLang="en-US" sz="2400"/>
                <a:t>保留</a:t>
              </a:r>
            </a:p>
            <a:p>
              <a:pPr algn="r" eaLnBrk="0" hangingPunct="0">
                <a:spcBef>
                  <a:spcPct val="0"/>
                </a:spcBef>
                <a:buClrTx/>
                <a:buSzTx/>
                <a:buFontTx/>
                <a:buNone/>
              </a:pPr>
              <a:r>
                <a:rPr kumimoji="0" lang="en-US" altLang="zh-CN" sz="2400"/>
                <a:t>A</a:t>
              </a:r>
              <a:r>
                <a:rPr kumimoji="0" lang="en-US" altLang="zh-CN" sz="2400" baseline="-25000"/>
                <a:t>0</a:t>
              </a:r>
            </a:p>
            <a:p>
              <a:pPr algn="r" eaLnBrk="0" hangingPunct="0">
                <a:spcBef>
                  <a:spcPct val="0"/>
                </a:spcBef>
                <a:buClrTx/>
                <a:buSzTx/>
                <a:buFontTx/>
                <a:buNone/>
              </a:pPr>
              <a:r>
                <a:rPr kumimoji="0" lang="en-US" altLang="zh-CN" sz="2400"/>
                <a:t>INTR2CS</a:t>
              </a:r>
            </a:p>
          </p:txBody>
        </p:sp>
        <p:sp>
          <p:nvSpPr>
            <p:cNvPr id="204842" name="Rectangle 42"/>
            <p:cNvSpPr>
              <a:spLocks noChangeArrowheads="1"/>
            </p:cNvSpPr>
            <p:nvPr/>
          </p:nvSpPr>
          <p:spPr bwMode="auto">
            <a:xfrm>
              <a:off x="1935" y="1498"/>
              <a:ext cx="859" cy="26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l" eaLnBrk="0" hangingPunct="0">
                <a:spcBef>
                  <a:spcPct val="0"/>
                </a:spcBef>
                <a:buClrTx/>
                <a:buSzTx/>
                <a:buFontTx/>
                <a:buNone/>
              </a:pPr>
              <a:r>
                <a:rPr kumimoji="0" lang="en-US" altLang="zh-CN" sz="2400"/>
                <a:t>— IRQ</a:t>
              </a:r>
              <a:r>
                <a:rPr kumimoji="0" lang="en-US" altLang="zh-CN" sz="2400" baseline="-25000"/>
                <a:t>8</a:t>
              </a:r>
            </a:p>
            <a:p>
              <a:pPr algn="l" eaLnBrk="0" hangingPunct="0">
                <a:spcBef>
                  <a:spcPct val="0"/>
                </a:spcBef>
                <a:buClrTx/>
                <a:buSzTx/>
                <a:buFontTx/>
                <a:buNone/>
              </a:pPr>
              <a:r>
                <a:rPr kumimoji="0" lang="en-US" altLang="zh-CN" sz="2400"/>
                <a:t>— IRQ</a:t>
              </a:r>
              <a:r>
                <a:rPr kumimoji="0" lang="en-US" altLang="zh-CN" sz="2400" baseline="-25000"/>
                <a:t>9</a:t>
              </a:r>
              <a:endParaRPr kumimoji="0" lang="en-US" altLang="zh-CN" sz="2400"/>
            </a:p>
            <a:p>
              <a:pPr algn="l" eaLnBrk="0" hangingPunct="0">
                <a:spcBef>
                  <a:spcPct val="0"/>
                </a:spcBef>
                <a:buClrTx/>
                <a:buSzTx/>
                <a:buFontTx/>
                <a:buNone/>
              </a:pPr>
              <a:r>
                <a:rPr kumimoji="0" lang="en-US" altLang="zh-CN" sz="2400"/>
                <a:t>— IRQ</a:t>
              </a:r>
              <a:r>
                <a:rPr kumimoji="0" lang="en-US" altLang="zh-CN" sz="2400" baseline="-25000"/>
                <a:t>10</a:t>
              </a:r>
              <a:endParaRPr kumimoji="0" lang="en-US" altLang="zh-CN" sz="2400"/>
            </a:p>
            <a:p>
              <a:pPr algn="l" eaLnBrk="0" hangingPunct="0">
                <a:spcBef>
                  <a:spcPct val="0"/>
                </a:spcBef>
                <a:buClrTx/>
                <a:buSzTx/>
                <a:buFontTx/>
                <a:buNone/>
              </a:pPr>
              <a:r>
                <a:rPr kumimoji="0" lang="en-US" altLang="zh-CN" sz="2400"/>
                <a:t>— IRQ</a:t>
              </a:r>
              <a:r>
                <a:rPr kumimoji="0" lang="en-US" altLang="zh-CN" sz="2400" baseline="-25000"/>
                <a:t>11</a:t>
              </a:r>
              <a:endParaRPr kumimoji="0" lang="en-US" altLang="zh-CN" sz="2400"/>
            </a:p>
            <a:p>
              <a:pPr algn="l" eaLnBrk="0" hangingPunct="0">
                <a:spcBef>
                  <a:spcPct val="0"/>
                </a:spcBef>
                <a:buClrTx/>
                <a:buSzTx/>
                <a:buFontTx/>
                <a:buNone/>
              </a:pPr>
              <a:r>
                <a:rPr kumimoji="0" lang="en-US" altLang="zh-CN" sz="2400"/>
                <a:t>— IRQ</a:t>
              </a:r>
              <a:r>
                <a:rPr kumimoji="0" lang="en-US" altLang="zh-CN" sz="2400" baseline="-25000"/>
                <a:t>12</a:t>
              </a:r>
              <a:endParaRPr kumimoji="0" lang="en-US" altLang="zh-CN" sz="2400"/>
            </a:p>
            <a:p>
              <a:pPr algn="l" eaLnBrk="0" hangingPunct="0">
                <a:spcBef>
                  <a:spcPct val="0"/>
                </a:spcBef>
                <a:buClrTx/>
                <a:buSzTx/>
                <a:buFontTx/>
                <a:buNone/>
              </a:pPr>
              <a:r>
                <a:rPr kumimoji="0" lang="en-US" altLang="zh-CN" sz="2400"/>
                <a:t>— IRQ</a:t>
              </a:r>
              <a:r>
                <a:rPr kumimoji="0" lang="en-US" altLang="zh-CN" sz="2400" baseline="-25000"/>
                <a:t>13</a:t>
              </a:r>
              <a:endParaRPr kumimoji="0" lang="en-US" altLang="zh-CN" sz="2400"/>
            </a:p>
            <a:p>
              <a:pPr algn="l" eaLnBrk="0" hangingPunct="0">
                <a:spcBef>
                  <a:spcPct val="0"/>
                </a:spcBef>
                <a:buClrTx/>
                <a:buSzTx/>
                <a:buFontTx/>
                <a:buNone/>
              </a:pPr>
              <a:r>
                <a:rPr kumimoji="0" lang="en-US" altLang="zh-CN" sz="2400"/>
                <a:t>— IRQ</a:t>
              </a:r>
              <a:r>
                <a:rPr kumimoji="0" lang="en-US" altLang="zh-CN" sz="2400" baseline="-25000"/>
                <a:t>14</a:t>
              </a:r>
              <a:endParaRPr kumimoji="0" lang="en-US" altLang="zh-CN" sz="2400"/>
            </a:p>
            <a:p>
              <a:pPr algn="l" eaLnBrk="0" hangingPunct="0">
                <a:spcBef>
                  <a:spcPct val="0"/>
                </a:spcBef>
                <a:buClrTx/>
                <a:buSzTx/>
                <a:buFontTx/>
                <a:buNone/>
              </a:pPr>
              <a:r>
                <a:rPr kumimoji="0" lang="en-US" altLang="zh-CN" sz="2400"/>
                <a:t>— IRQ</a:t>
              </a:r>
              <a:r>
                <a:rPr kumimoji="0" lang="en-US" altLang="zh-CN" sz="2400" baseline="-25000"/>
                <a:t>15</a:t>
              </a:r>
              <a:endParaRPr kumimoji="0" lang="en-US" altLang="zh-CN" sz="2400"/>
            </a:p>
            <a:p>
              <a:pPr algn="l" eaLnBrk="0" hangingPunct="0">
                <a:spcBef>
                  <a:spcPts val="300"/>
                </a:spcBef>
                <a:buClrTx/>
                <a:buSzTx/>
                <a:buFontTx/>
                <a:buNone/>
              </a:pPr>
              <a:r>
                <a:rPr kumimoji="0" lang="en-US" altLang="zh-CN" sz="2400"/>
                <a:t>— A</a:t>
              </a:r>
              <a:r>
                <a:rPr kumimoji="0" lang="en-US" altLang="zh-CN" sz="2400" baseline="-25000"/>
                <a:t>0</a:t>
              </a:r>
            </a:p>
            <a:p>
              <a:pPr algn="l" eaLnBrk="0" hangingPunct="0">
                <a:spcBef>
                  <a:spcPts val="300"/>
                </a:spcBef>
                <a:buClrTx/>
                <a:buSzTx/>
                <a:buFontTx/>
                <a:buNone/>
              </a:pPr>
              <a:r>
                <a:rPr kumimoji="0" lang="en-US" altLang="zh-CN" sz="2400"/>
                <a:t>— CS</a:t>
              </a:r>
            </a:p>
          </p:txBody>
        </p:sp>
        <p:sp>
          <p:nvSpPr>
            <p:cNvPr id="204843" name="Line 43"/>
            <p:cNvSpPr>
              <a:spLocks noChangeShapeType="1"/>
            </p:cNvSpPr>
            <p:nvPr/>
          </p:nvSpPr>
          <p:spPr bwMode="auto">
            <a:xfrm>
              <a:off x="3558" y="3397"/>
              <a:ext cx="200"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4844" name="Line 44"/>
            <p:cNvSpPr>
              <a:spLocks noChangeShapeType="1"/>
            </p:cNvSpPr>
            <p:nvPr/>
          </p:nvSpPr>
          <p:spPr bwMode="auto">
            <a:xfrm>
              <a:off x="3558" y="2191"/>
              <a:ext cx="276"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4845" name="Line 45"/>
            <p:cNvSpPr>
              <a:spLocks noChangeShapeType="1"/>
            </p:cNvSpPr>
            <p:nvPr/>
          </p:nvSpPr>
          <p:spPr bwMode="auto">
            <a:xfrm>
              <a:off x="3558" y="1950"/>
              <a:ext cx="170"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4846" name="Line 46"/>
            <p:cNvSpPr>
              <a:spLocks noChangeShapeType="1"/>
            </p:cNvSpPr>
            <p:nvPr/>
          </p:nvSpPr>
          <p:spPr bwMode="auto">
            <a:xfrm>
              <a:off x="3709" y="1207"/>
              <a:ext cx="0" cy="744"/>
            </a:xfrm>
            <a:prstGeom prst="line">
              <a:avLst/>
            </a:prstGeom>
            <a:noFill/>
            <a:ln w="28575">
              <a:solidFill>
                <a:srgbClr val="000000"/>
              </a:solidFill>
              <a:round/>
              <a:headEnd type="oval"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4847" name="Line 47"/>
            <p:cNvSpPr>
              <a:spLocks noChangeShapeType="1"/>
            </p:cNvSpPr>
            <p:nvPr/>
          </p:nvSpPr>
          <p:spPr bwMode="auto">
            <a:xfrm flipV="1">
              <a:off x="3931" y="1358"/>
              <a:ext cx="1" cy="1066"/>
            </a:xfrm>
            <a:prstGeom prst="line">
              <a:avLst/>
            </a:prstGeom>
            <a:noFill/>
            <a:ln w="28575">
              <a:solidFill>
                <a:srgbClr val="000000"/>
              </a:solidFill>
              <a:round/>
              <a:headEnd type="none"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4853" name="Line 53"/>
            <p:cNvSpPr>
              <a:spLocks noChangeShapeType="1"/>
            </p:cNvSpPr>
            <p:nvPr/>
          </p:nvSpPr>
          <p:spPr bwMode="auto">
            <a:xfrm flipH="1" flipV="1">
              <a:off x="3573" y="2874"/>
              <a:ext cx="154" cy="7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4854" name="Line 54"/>
            <p:cNvSpPr>
              <a:spLocks noChangeShapeType="1"/>
            </p:cNvSpPr>
            <p:nvPr/>
          </p:nvSpPr>
          <p:spPr bwMode="auto">
            <a:xfrm flipV="1">
              <a:off x="3573" y="2798"/>
              <a:ext cx="154" cy="7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4855" name="Line 55"/>
            <p:cNvSpPr>
              <a:spLocks noChangeShapeType="1"/>
            </p:cNvSpPr>
            <p:nvPr/>
          </p:nvSpPr>
          <p:spPr bwMode="auto">
            <a:xfrm>
              <a:off x="3645" y="2904"/>
              <a:ext cx="595"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4856" name="Line 56"/>
            <p:cNvSpPr>
              <a:spLocks noChangeShapeType="1"/>
            </p:cNvSpPr>
            <p:nvPr/>
          </p:nvSpPr>
          <p:spPr bwMode="auto">
            <a:xfrm>
              <a:off x="3645" y="2843"/>
              <a:ext cx="535"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4861" name="Line 61"/>
            <p:cNvSpPr>
              <a:spLocks noChangeShapeType="1"/>
            </p:cNvSpPr>
            <p:nvPr/>
          </p:nvSpPr>
          <p:spPr bwMode="auto">
            <a:xfrm>
              <a:off x="3738" y="3412"/>
              <a:ext cx="1" cy="11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4862" name="Line 62"/>
            <p:cNvSpPr>
              <a:spLocks noChangeShapeType="1"/>
            </p:cNvSpPr>
            <p:nvPr/>
          </p:nvSpPr>
          <p:spPr bwMode="auto">
            <a:xfrm>
              <a:off x="3663" y="3518"/>
              <a:ext cx="156"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4867" name="Line 67"/>
            <p:cNvSpPr>
              <a:spLocks noChangeShapeType="1"/>
            </p:cNvSpPr>
            <p:nvPr/>
          </p:nvSpPr>
          <p:spPr bwMode="auto">
            <a:xfrm>
              <a:off x="3817" y="1269"/>
              <a:ext cx="1" cy="926"/>
            </a:xfrm>
            <a:prstGeom prst="line">
              <a:avLst/>
            </a:prstGeom>
            <a:noFill/>
            <a:ln w="28575">
              <a:solidFill>
                <a:srgbClr val="000000"/>
              </a:solidFill>
              <a:round/>
              <a:headEnd type="oval"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04899" name="Group 99"/>
            <p:cNvGrpSpPr>
              <a:grpSpLocks/>
            </p:cNvGrpSpPr>
            <p:nvPr/>
          </p:nvGrpSpPr>
          <p:grpSpPr bwMode="auto">
            <a:xfrm>
              <a:off x="4179" y="1237"/>
              <a:ext cx="46" cy="1680"/>
              <a:chOff x="4164" y="2043"/>
              <a:chExt cx="61" cy="3334"/>
            </a:xfrm>
          </p:grpSpPr>
          <p:sp>
            <p:nvSpPr>
              <p:cNvPr id="204857" name="Line 57"/>
              <p:cNvSpPr>
                <a:spLocks noChangeShapeType="1"/>
              </p:cNvSpPr>
              <p:nvPr/>
            </p:nvSpPr>
            <p:spPr bwMode="auto">
              <a:xfrm>
                <a:off x="4164" y="2043"/>
                <a:ext cx="1" cy="326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4868" name="Line 68"/>
              <p:cNvSpPr>
                <a:spLocks noChangeShapeType="1"/>
              </p:cNvSpPr>
              <p:nvPr/>
            </p:nvSpPr>
            <p:spPr bwMode="auto">
              <a:xfrm>
                <a:off x="4224" y="2055"/>
                <a:ext cx="1" cy="3322"/>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04869" name="Line 69"/>
            <p:cNvSpPr>
              <a:spLocks noChangeShapeType="1"/>
            </p:cNvSpPr>
            <p:nvPr/>
          </p:nvSpPr>
          <p:spPr bwMode="auto">
            <a:xfrm>
              <a:off x="3543" y="3099"/>
              <a:ext cx="1176"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4871" name="Rectangle 71"/>
            <p:cNvSpPr>
              <a:spLocks noChangeArrowheads="1"/>
            </p:cNvSpPr>
            <p:nvPr/>
          </p:nvSpPr>
          <p:spPr bwMode="auto">
            <a:xfrm>
              <a:off x="101" y="1498"/>
              <a:ext cx="1570" cy="2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l" eaLnBrk="0" hangingPunct="0">
                <a:spcBef>
                  <a:spcPct val="0"/>
                </a:spcBef>
                <a:buClrTx/>
                <a:buSzTx/>
                <a:buFontTx/>
                <a:buNone/>
              </a:pPr>
              <a:r>
                <a:rPr kumimoji="0" lang="zh-CN" altLang="en-US" sz="2400"/>
                <a:t>系统总线</a:t>
              </a:r>
            </a:p>
            <a:p>
              <a:pPr algn="l" eaLnBrk="0" hangingPunct="0">
                <a:spcBef>
                  <a:spcPct val="0"/>
                </a:spcBef>
                <a:buClrTx/>
                <a:buSzTx/>
                <a:buFontTx/>
                <a:buNone/>
              </a:pPr>
              <a:r>
                <a:rPr kumimoji="0" lang="en-US" altLang="zh-CN" sz="2400"/>
                <a:t>B4…</a:t>
              </a:r>
            </a:p>
            <a:p>
              <a:pPr algn="l" eaLnBrk="0" hangingPunct="0">
                <a:spcBef>
                  <a:spcPct val="0"/>
                </a:spcBef>
                <a:buClrTx/>
                <a:buSzTx/>
                <a:buFontTx/>
                <a:buNone/>
              </a:pPr>
              <a:r>
                <a:rPr kumimoji="0" lang="en-US" altLang="zh-CN" sz="2400"/>
                <a:t>D3………</a:t>
              </a:r>
            </a:p>
            <a:p>
              <a:pPr algn="l" eaLnBrk="0" hangingPunct="0">
                <a:spcBef>
                  <a:spcPct val="0"/>
                </a:spcBef>
                <a:buClrTx/>
                <a:buSzTx/>
                <a:buFontTx/>
                <a:buNone/>
              </a:pPr>
              <a:r>
                <a:rPr kumimoji="0" lang="en-US" altLang="zh-CN" sz="2400"/>
                <a:t>D4………</a:t>
              </a:r>
            </a:p>
            <a:p>
              <a:pPr algn="l" eaLnBrk="0" hangingPunct="0">
                <a:spcBef>
                  <a:spcPct val="0"/>
                </a:spcBef>
                <a:buClrTx/>
                <a:buSzTx/>
                <a:buFontTx/>
                <a:buNone/>
              </a:pPr>
              <a:r>
                <a:rPr kumimoji="0" lang="en-US" altLang="zh-CN" sz="2400"/>
                <a:t>D5………</a:t>
              </a:r>
            </a:p>
            <a:p>
              <a:pPr algn="l" eaLnBrk="0" hangingPunct="0">
                <a:spcBef>
                  <a:spcPct val="0"/>
                </a:spcBef>
                <a:buClrTx/>
                <a:buSzTx/>
                <a:buFontTx/>
                <a:buNone/>
              </a:pPr>
              <a:endParaRPr kumimoji="0" lang="en-US" altLang="zh-CN" sz="2400"/>
            </a:p>
            <a:p>
              <a:pPr algn="l" eaLnBrk="0" hangingPunct="0">
                <a:spcBef>
                  <a:spcPct val="0"/>
                </a:spcBef>
                <a:buClrTx/>
                <a:buSzTx/>
                <a:buFontTx/>
                <a:buNone/>
              </a:pPr>
              <a:r>
                <a:rPr kumimoji="0" lang="en-US" altLang="zh-CN" sz="2400"/>
                <a:t>D6………</a:t>
              </a:r>
            </a:p>
            <a:p>
              <a:pPr algn="l" eaLnBrk="0" hangingPunct="0">
                <a:spcBef>
                  <a:spcPct val="0"/>
                </a:spcBef>
                <a:buClrTx/>
                <a:buSzTx/>
                <a:buFontTx/>
                <a:buNone/>
              </a:pPr>
              <a:r>
                <a:rPr kumimoji="0" lang="en-US" altLang="zh-CN" sz="2400"/>
                <a:t>D7………</a:t>
              </a:r>
            </a:p>
          </p:txBody>
        </p:sp>
        <p:grpSp>
          <p:nvGrpSpPr>
            <p:cNvPr id="204889" name="Group 89"/>
            <p:cNvGrpSpPr>
              <a:grpSpLocks/>
            </p:cNvGrpSpPr>
            <p:nvPr/>
          </p:nvGrpSpPr>
          <p:grpSpPr bwMode="auto">
            <a:xfrm>
              <a:off x="3004" y="1845"/>
              <a:ext cx="455" cy="731"/>
              <a:chOff x="2998" y="2515"/>
              <a:chExt cx="455" cy="731"/>
            </a:xfrm>
          </p:grpSpPr>
          <p:sp>
            <p:nvSpPr>
              <p:cNvPr id="204890" name="Text Box 90"/>
              <p:cNvSpPr txBox="1">
                <a:spLocks noChangeArrowheads="1"/>
              </p:cNvSpPr>
              <p:nvPr/>
            </p:nvSpPr>
            <p:spPr bwMode="auto">
              <a:xfrm>
                <a:off x="3092" y="2515"/>
                <a:ext cx="361" cy="29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76200" cmpd="tri">
                    <a:solidFill>
                      <a:srgbClr val="0066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just"/>
                <a:r>
                  <a:rPr lang="en-US" altLang="zh-CN" sz="2400"/>
                  <a:t>INTA</a:t>
                </a:r>
              </a:p>
            </p:txBody>
          </p:sp>
          <p:sp>
            <p:nvSpPr>
              <p:cNvPr id="204891" name="Line 91"/>
              <p:cNvSpPr>
                <a:spLocks noChangeShapeType="1"/>
              </p:cNvSpPr>
              <p:nvPr/>
            </p:nvSpPr>
            <p:spPr bwMode="auto">
              <a:xfrm>
                <a:off x="2998" y="2556"/>
                <a:ext cx="453"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4892" name="Text Box 92"/>
              <p:cNvSpPr txBox="1">
                <a:spLocks noChangeArrowheads="1"/>
              </p:cNvSpPr>
              <p:nvPr/>
            </p:nvSpPr>
            <p:spPr bwMode="auto">
              <a:xfrm>
                <a:off x="3074" y="2728"/>
                <a:ext cx="255" cy="29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76200" cmpd="tri">
                    <a:solidFill>
                      <a:srgbClr val="0066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just"/>
                <a:r>
                  <a:rPr lang="en-US" altLang="zh-CN" sz="2400"/>
                  <a:t>RD</a:t>
                </a:r>
              </a:p>
            </p:txBody>
          </p:sp>
          <p:sp>
            <p:nvSpPr>
              <p:cNvPr id="204893" name="Line 93"/>
              <p:cNvSpPr>
                <a:spLocks noChangeShapeType="1"/>
              </p:cNvSpPr>
              <p:nvPr/>
            </p:nvSpPr>
            <p:spPr bwMode="auto">
              <a:xfrm>
                <a:off x="3029" y="2769"/>
                <a:ext cx="286"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4894" name="Text Box 94"/>
              <p:cNvSpPr txBox="1">
                <a:spLocks noChangeArrowheads="1"/>
              </p:cNvSpPr>
              <p:nvPr/>
            </p:nvSpPr>
            <p:spPr bwMode="auto">
              <a:xfrm>
                <a:off x="3081" y="2955"/>
                <a:ext cx="296" cy="29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76200" cmpd="tri">
                    <a:solidFill>
                      <a:srgbClr val="0066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just"/>
                <a:r>
                  <a:rPr lang="en-US" altLang="zh-CN" sz="2400"/>
                  <a:t>WR</a:t>
                </a:r>
              </a:p>
            </p:txBody>
          </p:sp>
          <p:sp>
            <p:nvSpPr>
              <p:cNvPr id="204895" name="Line 95"/>
              <p:cNvSpPr>
                <a:spLocks noChangeShapeType="1"/>
              </p:cNvSpPr>
              <p:nvPr/>
            </p:nvSpPr>
            <p:spPr bwMode="auto">
              <a:xfrm>
                <a:off x="3029" y="2996"/>
                <a:ext cx="362"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04896" name="Line 96"/>
            <p:cNvSpPr>
              <a:spLocks noChangeShapeType="1"/>
            </p:cNvSpPr>
            <p:nvPr/>
          </p:nvSpPr>
          <p:spPr bwMode="auto">
            <a:xfrm>
              <a:off x="1046" y="3618"/>
              <a:ext cx="787"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4897" name="Line 97"/>
            <p:cNvSpPr>
              <a:spLocks noChangeShapeType="1"/>
            </p:cNvSpPr>
            <p:nvPr/>
          </p:nvSpPr>
          <p:spPr bwMode="auto">
            <a:xfrm>
              <a:off x="2181" y="3649"/>
              <a:ext cx="241"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4898" name="Line 98"/>
            <p:cNvSpPr>
              <a:spLocks noChangeShapeType="1"/>
            </p:cNvSpPr>
            <p:nvPr/>
          </p:nvSpPr>
          <p:spPr bwMode="auto">
            <a:xfrm>
              <a:off x="2970" y="3300"/>
              <a:ext cx="453"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pic>
        <p:nvPicPr>
          <p:cNvPr id="204901" name="Picture 101" descr="54">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0769600" y="6289675"/>
            <a:ext cx="11176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204902" name="Picture 102" descr="55">
            <a:hlinkClick r:id="" action="ppaction://hlinkshowjump?jump=previous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550400" y="6248400"/>
            <a:ext cx="1168400" cy="438150"/>
          </a:xfrm>
          <a:prstGeom prst="rect">
            <a:avLst/>
          </a:prstGeom>
          <a:noFill/>
          <a:extLst>
            <a:ext uri="{909E8E84-426E-40DD-AFC4-6F175D3DCCD1}">
              <a14:hiddenFill xmlns:a14="http://schemas.microsoft.com/office/drawing/2010/main">
                <a:solidFill>
                  <a:srgbClr val="FFFFFF"/>
                </a:solidFill>
              </a14:hiddenFill>
            </a:ext>
          </a:extLst>
        </p:spPr>
      </p:pic>
      <p:sp>
        <p:nvSpPr>
          <p:cNvPr id="204904" name="AutoShape 104" descr="074">
            <a:hlinkClick r:id="rId4" action="ppaction://hlinksldjump"/>
          </p:cNvPr>
          <p:cNvSpPr>
            <a:spLocks noChangeArrowheads="1"/>
          </p:cNvSpPr>
          <p:nvPr/>
        </p:nvSpPr>
        <p:spPr bwMode="auto">
          <a:xfrm>
            <a:off x="6747934" y="1331914"/>
            <a:ext cx="4942417" cy="422275"/>
          </a:xfrm>
          <a:prstGeom prst="roundRect">
            <a:avLst>
              <a:gd name="adj" fmla="val 16667"/>
            </a:avLst>
          </a:prstGeom>
          <a:blipFill dpi="0" rotWithShape="0">
            <a:blip r:embed="rId5"/>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80000"/>
              </a:lnSpc>
              <a:spcBef>
                <a:spcPct val="0"/>
              </a:spcBef>
              <a:buClrTx/>
              <a:buSzTx/>
              <a:buFontTx/>
              <a:buNone/>
            </a:pPr>
            <a:r>
              <a:rPr lang="zh-CN" altLang="en-US" sz="2000" dirty="0">
                <a:solidFill>
                  <a:srgbClr val="A50021"/>
                </a:solidFill>
                <a:latin typeface="Tahoma" pitchFamily="34" charset="0"/>
              </a:rPr>
              <a:t>对比在</a:t>
            </a:r>
            <a:r>
              <a:rPr lang="en-US" altLang="zh-CN" sz="2000" dirty="0">
                <a:solidFill>
                  <a:srgbClr val="A50021"/>
                </a:solidFill>
                <a:latin typeface="Tahoma" pitchFamily="34" charset="0"/>
              </a:rPr>
              <a:t>IBM </a:t>
            </a:r>
            <a:r>
              <a:rPr lang="en-US" altLang="zh-CN" sz="2000" dirty="0">
                <a:solidFill>
                  <a:srgbClr val="A50021"/>
                </a:solidFill>
                <a:latin typeface="Tahoma" pitchFamily="34" charset="0"/>
                <a:hlinkClick r:id="rId6" action="ppaction://hlinksldjump"/>
              </a:rPr>
              <a:t>PC/XT</a:t>
            </a:r>
            <a:r>
              <a:rPr lang="zh-CN" altLang="en-US" sz="2000" dirty="0">
                <a:solidFill>
                  <a:srgbClr val="A50021"/>
                </a:solidFill>
                <a:latin typeface="Tahoma" pitchFamily="34" charset="0"/>
              </a:rPr>
              <a:t>机的应用</a:t>
            </a:r>
          </a:p>
        </p:txBody>
      </p:sp>
    </p:spTree>
    <p:extLst>
      <p:ext uri="{BB962C8B-B14F-4D97-AF65-F5344CB8AC3E}">
        <p14:creationId xmlns:p14="http://schemas.microsoft.com/office/powerpoint/2010/main" val="120769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904"/>
                                        </p:tgtEl>
                                        <p:attrNameLst>
                                          <p:attrName>style.visibility</p:attrName>
                                        </p:attrNameLst>
                                      </p:cBhvr>
                                      <p:to>
                                        <p:strVal val="visible"/>
                                      </p:to>
                                    </p:set>
                                    <p:animEffect transition="in" filter="blinds(horizontal)">
                                      <p:cBhvr>
                                        <p:cTn id="7" dur="500"/>
                                        <p:tgtEl>
                                          <p:spTgt spid="204904"/>
                                        </p:tgtEl>
                                      </p:cBhvr>
                                    </p:animEffect>
                                  </p:childTnLst>
                                </p:cTn>
                              </p:par>
                            </p:childTnLst>
                          </p:cTn>
                        </p:par>
                        <p:par>
                          <p:cTn id="8" fill="hold" nodeType="afterGroup">
                            <p:stCondLst>
                              <p:cond delay="500"/>
                            </p:stCondLst>
                            <p:childTnLst>
                              <p:par>
                                <p:cTn id="9" presetID="9" presetClass="entr" presetSubtype="0" fill="hold" nodeType="afterEffect">
                                  <p:stCondLst>
                                    <p:cond delay="1000"/>
                                  </p:stCondLst>
                                  <p:childTnLst>
                                    <p:set>
                                      <p:cBhvr>
                                        <p:cTn id="10" dur="1" fill="hold">
                                          <p:stCondLst>
                                            <p:cond delay="0"/>
                                          </p:stCondLst>
                                        </p:cTn>
                                        <p:tgtEl>
                                          <p:spTgt spid="204901"/>
                                        </p:tgtEl>
                                        <p:attrNameLst>
                                          <p:attrName>style.visibility</p:attrName>
                                        </p:attrNameLst>
                                      </p:cBhvr>
                                      <p:to>
                                        <p:strVal val="visible"/>
                                      </p:to>
                                    </p:set>
                                    <p:animEffect transition="in" filter="dissolve">
                                      <p:cBhvr>
                                        <p:cTn id="11" dur="500"/>
                                        <p:tgtEl>
                                          <p:spTgt spid="204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04" grpId="0" animBg="1" autoUpdateAnimBg="0"/>
    </p:bldLst>
  </p:timing>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4404" name="Rectangle 20"/>
          <p:cNvSpPr>
            <a:spLocks noChangeArrowheads="1"/>
          </p:cNvSpPr>
          <p:nvPr/>
        </p:nvSpPr>
        <p:spPr bwMode="auto">
          <a:xfrm>
            <a:off x="552452" y="433389"/>
            <a:ext cx="1934633" cy="333057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CC99">
                      <a:gamma/>
                      <a:shade val="60000"/>
                      <a:invGamma/>
                    </a:srgbClr>
                  </a:outerShdw>
                </a:effectLst>
              </a14:hiddenEffects>
            </a:ext>
          </a:extLst>
        </p:spPr>
        <p:txBody>
          <a:bodyPr wrap="none" anchor="ctr"/>
          <a:lstStyle/>
          <a:p>
            <a:pPr>
              <a:spcBef>
                <a:spcPct val="0"/>
              </a:spcBef>
              <a:buClrTx/>
              <a:buSzTx/>
              <a:buFontTx/>
              <a:buNone/>
            </a:pPr>
            <a:endParaRPr lang="zh-CN" altLang="zh-CN" sz="2400">
              <a:solidFill>
                <a:schemeClr val="accent2"/>
              </a:solidFill>
            </a:endParaRPr>
          </a:p>
        </p:txBody>
      </p:sp>
      <p:sp>
        <p:nvSpPr>
          <p:cNvPr id="144405" name="Rectangle 21"/>
          <p:cNvSpPr>
            <a:spLocks noChangeArrowheads="1"/>
          </p:cNvSpPr>
          <p:nvPr/>
        </p:nvSpPr>
        <p:spPr bwMode="auto">
          <a:xfrm>
            <a:off x="3386667" y="3287714"/>
            <a:ext cx="1407584" cy="2981325"/>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66">
                      <a:gamma/>
                      <a:shade val="60000"/>
                      <a:invGamma/>
                    </a:srgbClr>
                  </a:outerShdw>
                </a:effectLst>
              </a14:hiddenEffects>
            </a:ext>
          </a:extLst>
        </p:spPr>
        <p:txBody>
          <a:bodyPr wrap="none" anchor="ctr"/>
          <a:lstStyle/>
          <a:p>
            <a:endParaRPr lang="zh-CN" altLang="en-US"/>
          </a:p>
        </p:txBody>
      </p:sp>
      <p:sp>
        <p:nvSpPr>
          <p:cNvPr id="144406" name="AutoShape 22"/>
          <p:cNvSpPr>
            <a:spLocks noChangeArrowheads="1"/>
          </p:cNvSpPr>
          <p:nvPr/>
        </p:nvSpPr>
        <p:spPr bwMode="auto">
          <a:xfrm flipH="1">
            <a:off x="3505200" y="854076"/>
            <a:ext cx="713317" cy="841375"/>
          </a:xfrm>
          <a:prstGeom prst="flowChartDelay">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07" name="AutoShape 23"/>
          <p:cNvSpPr>
            <a:spLocks noChangeArrowheads="1"/>
          </p:cNvSpPr>
          <p:nvPr/>
        </p:nvSpPr>
        <p:spPr bwMode="auto">
          <a:xfrm>
            <a:off x="4682067" y="615951"/>
            <a:ext cx="891117" cy="919163"/>
          </a:xfrm>
          <a:prstGeom prst="moon">
            <a:avLst>
              <a:gd name="adj" fmla="val 6588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08" name="Line 24"/>
          <p:cNvSpPr>
            <a:spLocks noChangeShapeType="1"/>
          </p:cNvSpPr>
          <p:nvPr/>
        </p:nvSpPr>
        <p:spPr bwMode="auto">
          <a:xfrm>
            <a:off x="4218518" y="1054100"/>
            <a:ext cx="450849"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44446" name="Group 62"/>
          <p:cNvGrpSpPr>
            <a:grpSpLocks/>
          </p:cNvGrpSpPr>
          <p:nvPr/>
        </p:nvGrpSpPr>
        <p:grpSpPr bwMode="auto">
          <a:xfrm>
            <a:off x="5323418" y="793750"/>
            <a:ext cx="2343149" cy="560388"/>
            <a:chOff x="2515" y="500"/>
            <a:chExt cx="1456" cy="353"/>
          </a:xfrm>
        </p:grpSpPr>
        <p:sp>
          <p:nvSpPr>
            <p:cNvPr id="144409" name="Line 25"/>
            <p:cNvSpPr>
              <a:spLocks noChangeShapeType="1"/>
            </p:cNvSpPr>
            <p:nvPr/>
          </p:nvSpPr>
          <p:spPr bwMode="auto">
            <a:xfrm>
              <a:off x="2524" y="500"/>
              <a:ext cx="1447"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10" name="Line 26"/>
            <p:cNvSpPr>
              <a:spLocks noChangeShapeType="1"/>
            </p:cNvSpPr>
            <p:nvPr/>
          </p:nvSpPr>
          <p:spPr bwMode="auto">
            <a:xfrm>
              <a:off x="2515" y="677"/>
              <a:ext cx="1456"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11" name="Line 27"/>
            <p:cNvSpPr>
              <a:spLocks noChangeShapeType="1"/>
            </p:cNvSpPr>
            <p:nvPr/>
          </p:nvSpPr>
          <p:spPr bwMode="auto">
            <a:xfrm>
              <a:off x="2551" y="853"/>
              <a:ext cx="142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4412" name="Line 28"/>
          <p:cNvSpPr>
            <a:spLocks noChangeShapeType="1"/>
          </p:cNvSpPr>
          <p:nvPr/>
        </p:nvSpPr>
        <p:spPr bwMode="auto">
          <a:xfrm>
            <a:off x="4199467" y="1514475"/>
            <a:ext cx="450851"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13" name="Line 29"/>
          <p:cNvSpPr>
            <a:spLocks noChangeShapeType="1"/>
          </p:cNvSpPr>
          <p:nvPr/>
        </p:nvSpPr>
        <p:spPr bwMode="auto">
          <a:xfrm>
            <a:off x="4650317" y="1514475"/>
            <a:ext cx="0" cy="8588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14" name="Line 30"/>
          <p:cNvSpPr>
            <a:spLocks noChangeShapeType="1"/>
          </p:cNvSpPr>
          <p:nvPr/>
        </p:nvSpPr>
        <p:spPr bwMode="auto">
          <a:xfrm>
            <a:off x="4650318" y="2373313"/>
            <a:ext cx="375496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15" name="Line 31"/>
          <p:cNvSpPr>
            <a:spLocks noChangeShapeType="1"/>
          </p:cNvSpPr>
          <p:nvPr/>
        </p:nvSpPr>
        <p:spPr bwMode="auto">
          <a:xfrm>
            <a:off x="2614085" y="1314450"/>
            <a:ext cx="891116"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16" name="Line 32"/>
          <p:cNvSpPr>
            <a:spLocks noChangeShapeType="1"/>
          </p:cNvSpPr>
          <p:nvPr/>
        </p:nvSpPr>
        <p:spPr bwMode="auto">
          <a:xfrm>
            <a:off x="2484967" y="2871788"/>
            <a:ext cx="527051"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17" name="Line 33"/>
          <p:cNvSpPr>
            <a:spLocks noChangeShapeType="1"/>
          </p:cNvSpPr>
          <p:nvPr/>
        </p:nvSpPr>
        <p:spPr bwMode="auto">
          <a:xfrm>
            <a:off x="2971800" y="2871789"/>
            <a:ext cx="0" cy="1590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18" name="Line 34"/>
          <p:cNvSpPr>
            <a:spLocks noChangeShapeType="1"/>
          </p:cNvSpPr>
          <p:nvPr/>
        </p:nvSpPr>
        <p:spPr bwMode="auto">
          <a:xfrm>
            <a:off x="2971800" y="4462463"/>
            <a:ext cx="44873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44445" name="Group 61"/>
          <p:cNvGrpSpPr>
            <a:grpSpLocks/>
          </p:cNvGrpSpPr>
          <p:nvPr/>
        </p:nvGrpSpPr>
        <p:grpSpPr bwMode="auto">
          <a:xfrm>
            <a:off x="4775201" y="3524251"/>
            <a:ext cx="2730500" cy="379413"/>
            <a:chOff x="2256" y="2220"/>
            <a:chExt cx="1715" cy="239"/>
          </a:xfrm>
        </p:grpSpPr>
        <p:sp>
          <p:nvSpPr>
            <p:cNvPr id="144419" name="Line 35"/>
            <p:cNvSpPr>
              <a:spLocks noChangeShapeType="1"/>
            </p:cNvSpPr>
            <p:nvPr/>
          </p:nvSpPr>
          <p:spPr bwMode="auto">
            <a:xfrm>
              <a:off x="2256" y="2220"/>
              <a:ext cx="1715"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20" name="Line 36"/>
            <p:cNvSpPr>
              <a:spLocks noChangeShapeType="1"/>
            </p:cNvSpPr>
            <p:nvPr/>
          </p:nvSpPr>
          <p:spPr bwMode="auto">
            <a:xfrm>
              <a:off x="2265" y="2459"/>
              <a:ext cx="1706"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4444" name="Group 60"/>
          <p:cNvGrpSpPr>
            <a:grpSpLocks/>
          </p:cNvGrpSpPr>
          <p:nvPr/>
        </p:nvGrpSpPr>
        <p:grpSpPr bwMode="auto">
          <a:xfrm>
            <a:off x="6610351" y="4405314"/>
            <a:ext cx="1026583" cy="1863725"/>
            <a:chOff x="3123" y="2775"/>
            <a:chExt cx="848" cy="1174"/>
          </a:xfrm>
        </p:grpSpPr>
        <p:sp>
          <p:nvSpPr>
            <p:cNvPr id="144421" name="Line 37"/>
            <p:cNvSpPr>
              <a:spLocks noChangeShapeType="1"/>
            </p:cNvSpPr>
            <p:nvPr/>
          </p:nvSpPr>
          <p:spPr bwMode="auto">
            <a:xfrm>
              <a:off x="3123" y="2775"/>
              <a:ext cx="839"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22" name="Line 38"/>
            <p:cNvSpPr>
              <a:spLocks noChangeShapeType="1"/>
            </p:cNvSpPr>
            <p:nvPr/>
          </p:nvSpPr>
          <p:spPr bwMode="auto">
            <a:xfrm>
              <a:off x="3123" y="3002"/>
              <a:ext cx="839"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23" name="Line 39"/>
            <p:cNvSpPr>
              <a:spLocks noChangeShapeType="1"/>
            </p:cNvSpPr>
            <p:nvPr/>
          </p:nvSpPr>
          <p:spPr bwMode="auto">
            <a:xfrm>
              <a:off x="3123" y="3242"/>
              <a:ext cx="83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24" name="Line 40"/>
            <p:cNvSpPr>
              <a:spLocks noChangeShapeType="1"/>
            </p:cNvSpPr>
            <p:nvPr/>
          </p:nvSpPr>
          <p:spPr bwMode="auto">
            <a:xfrm>
              <a:off x="3123" y="3469"/>
              <a:ext cx="839"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25" name="Line 41"/>
            <p:cNvSpPr>
              <a:spLocks noChangeShapeType="1"/>
            </p:cNvSpPr>
            <p:nvPr/>
          </p:nvSpPr>
          <p:spPr bwMode="auto">
            <a:xfrm>
              <a:off x="3123" y="3709"/>
              <a:ext cx="848"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26" name="Line 42"/>
            <p:cNvSpPr>
              <a:spLocks noChangeShapeType="1"/>
            </p:cNvSpPr>
            <p:nvPr/>
          </p:nvSpPr>
          <p:spPr bwMode="auto">
            <a:xfrm>
              <a:off x="3123" y="3949"/>
              <a:ext cx="839"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4427" name="Rectangle 43"/>
          <p:cNvSpPr>
            <a:spLocks noChangeArrowheads="1"/>
          </p:cNvSpPr>
          <p:nvPr/>
        </p:nvSpPr>
        <p:spPr bwMode="auto">
          <a:xfrm>
            <a:off x="5780618" y="4222750"/>
            <a:ext cx="831849" cy="22161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accent1">
                      <a:gamma/>
                      <a:shade val="60000"/>
                      <a:invGamma/>
                    </a:schemeClr>
                  </a:outerShdw>
                </a:effectLst>
              </a14:hiddenEffects>
            </a:ext>
          </a:extLst>
        </p:spPr>
        <p:txBody>
          <a:bodyPr wrap="none" anchor="ctr"/>
          <a:lstStyle/>
          <a:p>
            <a:endParaRPr lang="zh-CN" altLang="en-US"/>
          </a:p>
        </p:txBody>
      </p:sp>
      <p:sp>
        <p:nvSpPr>
          <p:cNvPr id="144428" name="Line 44"/>
          <p:cNvSpPr>
            <a:spLocks noChangeShapeType="1"/>
          </p:cNvSpPr>
          <p:nvPr/>
        </p:nvSpPr>
        <p:spPr bwMode="auto">
          <a:xfrm>
            <a:off x="4775201" y="4365625"/>
            <a:ext cx="1005417"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29" name="Line 45"/>
          <p:cNvSpPr>
            <a:spLocks noChangeShapeType="1"/>
          </p:cNvSpPr>
          <p:nvPr/>
        </p:nvSpPr>
        <p:spPr bwMode="auto">
          <a:xfrm>
            <a:off x="4775201" y="4665663"/>
            <a:ext cx="1005417"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30" name="Line 46"/>
          <p:cNvSpPr>
            <a:spLocks noChangeShapeType="1"/>
          </p:cNvSpPr>
          <p:nvPr/>
        </p:nvSpPr>
        <p:spPr bwMode="auto">
          <a:xfrm>
            <a:off x="4775201" y="4986338"/>
            <a:ext cx="1005417"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31" name="Line 47"/>
          <p:cNvSpPr>
            <a:spLocks noChangeShapeType="1"/>
          </p:cNvSpPr>
          <p:nvPr/>
        </p:nvSpPr>
        <p:spPr bwMode="auto">
          <a:xfrm>
            <a:off x="4739218" y="5307013"/>
            <a:ext cx="10033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32" name="Line 48"/>
          <p:cNvSpPr>
            <a:spLocks noChangeShapeType="1"/>
          </p:cNvSpPr>
          <p:nvPr/>
        </p:nvSpPr>
        <p:spPr bwMode="auto">
          <a:xfrm>
            <a:off x="4775201" y="5648325"/>
            <a:ext cx="1005417"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33" name="Line 49"/>
          <p:cNvSpPr>
            <a:spLocks noChangeShapeType="1"/>
          </p:cNvSpPr>
          <p:nvPr/>
        </p:nvSpPr>
        <p:spPr bwMode="auto">
          <a:xfrm>
            <a:off x="4794251" y="5948363"/>
            <a:ext cx="1005416"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34" name="Text Box 50"/>
          <p:cNvSpPr txBox="1">
            <a:spLocks noChangeArrowheads="1"/>
          </p:cNvSpPr>
          <p:nvPr/>
        </p:nvSpPr>
        <p:spPr bwMode="auto">
          <a:xfrm>
            <a:off x="7996767" y="473076"/>
            <a:ext cx="2191626" cy="1089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spcBef>
                <a:spcPct val="0"/>
              </a:spcBef>
              <a:buClrTx/>
              <a:buSzTx/>
              <a:buFontTx/>
              <a:buNone/>
            </a:pPr>
            <a:r>
              <a:rPr lang="en-US" altLang="zh-CN" sz="2400">
                <a:solidFill>
                  <a:srgbClr val="A50021"/>
                </a:solidFill>
              </a:rPr>
              <a:t>8087</a:t>
            </a:r>
            <a:r>
              <a:rPr lang="zh-CN" altLang="en-US" sz="2400">
                <a:solidFill>
                  <a:srgbClr val="A50021"/>
                </a:solidFill>
              </a:rPr>
              <a:t>中断请求</a:t>
            </a:r>
          </a:p>
          <a:p>
            <a:pPr algn="l">
              <a:lnSpc>
                <a:spcPct val="90000"/>
              </a:lnSpc>
              <a:spcBef>
                <a:spcPct val="0"/>
              </a:spcBef>
              <a:buClrTx/>
              <a:buSzTx/>
              <a:buFontTx/>
              <a:buNone/>
            </a:pPr>
            <a:r>
              <a:rPr lang="en-US" altLang="zh-CN" sz="2400">
                <a:solidFill>
                  <a:srgbClr val="A50021"/>
                </a:solidFill>
              </a:rPr>
              <a:t>RAM</a:t>
            </a:r>
            <a:r>
              <a:rPr lang="zh-CN" altLang="en-US" sz="2400">
                <a:solidFill>
                  <a:srgbClr val="A50021"/>
                </a:solidFill>
              </a:rPr>
              <a:t>奇偶错</a:t>
            </a:r>
          </a:p>
          <a:p>
            <a:pPr algn="l">
              <a:lnSpc>
                <a:spcPct val="90000"/>
              </a:lnSpc>
              <a:spcBef>
                <a:spcPct val="0"/>
              </a:spcBef>
              <a:buClrTx/>
              <a:buSzTx/>
              <a:buFontTx/>
              <a:buNone/>
            </a:pPr>
            <a:r>
              <a:rPr lang="en-US" altLang="zh-CN" sz="2400">
                <a:solidFill>
                  <a:srgbClr val="A50021"/>
                </a:solidFill>
              </a:rPr>
              <a:t>I/O</a:t>
            </a:r>
            <a:r>
              <a:rPr lang="zh-CN" altLang="en-US" sz="2400">
                <a:solidFill>
                  <a:srgbClr val="A50021"/>
                </a:solidFill>
              </a:rPr>
              <a:t>通道检查错 </a:t>
            </a:r>
          </a:p>
        </p:txBody>
      </p:sp>
      <p:sp>
        <p:nvSpPr>
          <p:cNvPr id="144435" name="Text Box 51"/>
          <p:cNvSpPr txBox="1">
            <a:spLocks noChangeArrowheads="1"/>
          </p:cNvSpPr>
          <p:nvPr/>
        </p:nvSpPr>
        <p:spPr bwMode="auto">
          <a:xfrm>
            <a:off x="7444318" y="1843089"/>
            <a:ext cx="31854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ClrTx/>
              <a:buSzTx/>
              <a:buFontTx/>
              <a:buNone/>
            </a:pPr>
            <a:r>
              <a:rPr lang="en-US" altLang="zh-CN" sz="2400"/>
              <a:t>NMI</a:t>
            </a:r>
            <a:r>
              <a:rPr lang="zh-CN" altLang="en-US" sz="2400"/>
              <a:t>屏蔽寄存器屏蔽位</a:t>
            </a:r>
          </a:p>
        </p:txBody>
      </p:sp>
      <p:sp>
        <p:nvSpPr>
          <p:cNvPr id="144436" name="Text Box 52"/>
          <p:cNvSpPr txBox="1">
            <a:spLocks noChangeArrowheads="1"/>
          </p:cNvSpPr>
          <p:nvPr/>
        </p:nvSpPr>
        <p:spPr bwMode="auto">
          <a:xfrm>
            <a:off x="7632700" y="3176589"/>
            <a:ext cx="2646878" cy="334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0000"/>
              </a:lnSpc>
              <a:spcBef>
                <a:spcPct val="0"/>
              </a:spcBef>
              <a:buClrTx/>
              <a:buSzTx/>
              <a:buFontTx/>
              <a:buNone/>
            </a:pPr>
            <a:r>
              <a:rPr lang="en-US" altLang="zh-CN" sz="2400">
                <a:solidFill>
                  <a:srgbClr val="A50021"/>
                </a:solidFill>
              </a:rPr>
              <a:t>8253</a:t>
            </a:r>
            <a:r>
              <a:rPr lang="zh-CN" altLang="en-US" sz="2400">
                <a:solidFill>
                  <a:srgbClr val="A50021"/>
                </a:solidFill>
              </a:rPr>
              <a:t>定时器</a:t>
            </a:r>
          </a:p>
          <a:p>
            <a:pPr algn="l">
              <a:lnSpc>
                <a:spcPct val="110000"/>
              </a:lnSpc>
              <a:spcBef>
                <a:spcPct val="0"/>
              </a:spcBef>
              <a:buClrTx/>
              <a:buSzTx/>
              <a:buFontTx/>
              <a:buNone/>
            </a:pPr>
            <a:r>
              <a:rPr lang="zh-CN" altLang="en-US" sz="2400">
                <a:solidFill>
                  <a:srgbClr val="A50021"/>
                </a:solidFill>
              </a:rPr>
              <a:t>键盘</a:t>
            </a:r>
          </a:p>
          <a:p>
            <a:pPr algn="l">
              <a:lnSpc>
                <a:spcPct val="110000"/>
              </a:lnSpc>
              <a:spcBef>
                <a:spcPct val="0"/>
              </a:spcBef>
              <a:buClrTx/>
              <a:buSzTx/>
              <a:buFontTx/>
              <a:buNone/>
            </a:pPr>
            <a:r>
              <a:rPr lang="zh-CN" altLang="en-US" sz="2400">
                <a:solidFill>
                  <a:srgbClr val="A50021"/>
                </a:solidFill>
              </a:rPr>
              <a:t>未用</a:t>
            </a:r>
          </a:p>
          <a:p>
            <a:pPr algn="l">
              <a:lnSpc>
                <a:spcPct val="110000"/>
              </a:lnSpc>
              <a:spcBef>
                <a:spcPct val="0"/>
              </a:spcBef>
              <a:buClrTx/>
              <a:buSzTx/>
              <a:buFontTx/>
              <a:buNone/>
            </a:pPr>
            <a:r>
              <a:rPr lang="zh-CN" altLang="en-US" sz="2400">
                <a:solidFill>
                  <a:srgbClr val="A50021"/>
                </a:solidFill>
              </a:rPr>
              <a:t>异步通信卡（辅）</a:t>
            </a:r>
          </a:p>
          <a:p>
            <a:pPr algn="l">
              <a:lnSpc>
                <a:spcPct val="110000"/>
              </a:lnSpc>
              <a:spcBef>
                <a:spcPct val="0"/>
              </a:spcBef>
              <a:buClrTx/>
              <a:buSzTx/>
              <a:buFontTx/>
              <a:buNone/>
            </a:pPr>
            <a:r>
              <a:rPr lang="zh-CN" altLang="en-US" sz="2400">
                <a:solidFill>
                  <a:srgbClr val="A50021"/>
                </a:solidFill>
              </a:rPr>
              <a:t>异步通信卡（主）</a:t>
            </a:r>
          </a:p>
          <a:p>
            <a:pPr algn="l">
              <a:lnSpc>
                <a:spcPct val="110000"/>
              </a:lnSpc>
              <a:spcBef>
                <a:spcPct val="0"/>
              </a:spcBef>
              <a:buClrTx/>
              <a:buSzTx/>
              <a:buFontTx/>
              <a:buNone/>
            </a:pPr>
            <a:r>
              <a:rPr lang="zh-CN" altLang="en-US" sz="2400">
                <a:solidFill>
                  <a:srgbClr val="A50021"/>
                </a:solidFill>
              </a:rPr>
              <a:t>硬盘</a:t>
            </a:r>
          </a:p>
          <a:p>
            <a:pPr algn="l">
              <a:lnSpc>
                <a:spcPct val="110000"/>
              </a:lnSpc>
              <a:spcBef>
                <a:spcPct val="0"/>
              </a:spcBef>
              <a:buClrTx/>
              <a:buSzTx/>
              <a:buFontTx/>
              <a:buNone/>
            </a:pPr>
            <a:r>
              <a:rPr lang="zh-CN" altLang="en-US" sz="2400">
                <a:solidFill>
                  <a:srgbClr val="A50021"/>
                </a:solidFill>
              </a:rPr>
              <a:t>软盘</a:t>
            </a:r>
          </a:p>
          <a:p>
            <a:pPr algn="l">
              <a:lnSpc>
                <a:spcPct val="110000"/>
              </a:lnSpc>
              <a:spcBef>
                <a:spcPct val="0"/>
              </a:spcBef>
              <a:buClrTx/>
              <a:buSzTx/>
              <a:buFontTx/>
              <a:buNone/>
            </a:pPr>
            <a:r>
              <a:rPr lang="zh-CN" altLang="en-US" sz="2400">
                <a:solidFill>
                  <a:srgbClr val="A50021"/>
                </a:solidFill>
              </a:rPr>
              <a:t>并行打印机</a:t>
            </a:r>
          </a:p>
        </p:txBody>
      </p:sp>
      <p:sp>
        <p:nvSpPr>
          <p:cNvPr id="144437" name="Text Box 53"/>
          <p:cNvSpPr txBox="1">
            <a:spLocks noChangeArrowheads="1"/>
          </p:cNvSpPr>
          <p:nvPr/>
        </p:nvSpPr>
        <p:spPr bwMode="auto">
          <a:xfrm>
            <a:off x="1183218" y="962026"/>
            <a:ext cx="7232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ClrTx/>
              <a:buSzTx/>
              <a:buFontTx/>
              <a:buNone/>
            </a:pPr>
            <a:r>
              <a:rPr lang="en-US" altLang="zh-CN" sz="2400"/>
              <a:t>NMI</a:t>
            </a:r>
          </a:p>
        </p:txBody>
      </p:sp>
      <p:sp>
        <p:nvSpPr>
          <p:cNvPr id="144438" name="Text Box 54"/>
          <p:cNvSpPr txBox="1">
            <a:spLocks noChangeArrowheads="1"/>
          </p:cNvSpPr>
          <p:nvPr/>
        </p:nvSpPr>
        <p:spPr bwMode="auto">
          <a:xfrm>
            <a:off x="1085852" y="2563814"/>
            <a:ext cx="7777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ClrTx/>
              <a:buSzTx/>
              <a:buFontTx/>
              <a:buNone/>
            </a:pPr>
            <a:r>
              <a:rPr lang="en-US" altLang="zh-CN" sz="2400"/>
              <a:t>INTR</a:t>
            </a:r>
          </a:p>
        </p:txBody>
      </p:sp>
      <p:sp>
        <p:nvSpPr>
          <p:cNvPr id="144439" name="Text Box 55"/>
          <p:cNvSpPr txBox="1">
            <a:spLocks noChangeArrowheads="1"/>
          </p:cNvSpPr>
          <p:nvPr/>
        </p:nvSpPr>
        <p:spPr bwMode="auto">
          <a:xfrm>
            <a:off x="4411134" y="3268664"/>
            <a:ext cx="34015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ClrTx/>
              <a:buSzTx/>
              <a:buFontTx/>
              <a:buNone/>
            </a:pPr>
            <a:r>
              <a:rPr lang="en-US" altLang="zh-CN" sz="2400"/>
              <a:t>0</a:t>
            </a:r>
          </a:p>
          <a:p>
            <a:pPr algn="l">
              <a:spcBef>
                <a:spcPct val="0"/>
              </a:spcBef>
              <a:buClrTx/>
              <a:buSzTx/>
              <a:buFontTx/>
              <a:buNone/>
            </a:pPr>
            <a:r>
              <a:rPr lang="en-US" altLang="zh-CN" sz="2400"/>
              <a:t>1</a:t>
            </a:r>
          </a:p>
          <a:p>
            <a:pPr algn="l">
              <a:spcBef>
                <a:spcPct val="0"/>
              </a:spcBef>
              <a:buClrTx/>
              <a:buSzTx/>
              <a:buFontTx/>
              <a:buNone/>
            </a:pPr>
            <a:r>
              <a:rPr lang="en-US" altLang="zh-CN" sz="2400"/>
              <a:t>2</a:t>
            </a:r>
          </a:p>
          <a:p>
            <a:pPr algn="l">
              <a:spcBef>
                <a:spcPct val="0"/>
              </a:spcBef>
              <a:buClrTx/>
              <a:buSzTx/>
              <a:buFontTx/>
              <a:buNone/>
            </a:pPr>
            <a:r>
              <a:rPr lang="en-US" altLang="zh-CN" sz="2400"/>
              <a:t>3</a:t>
            </a:r>
          </a:p>
          <a:p>
            <a:pPr algn="l">
              <a:spcBef>
                <a:spcPct val="0"/>
              </a:spcBef>
              <a:buClrTx/>
              <a:buSzTx/>
              <a:buFontTx/>
              <a:buNone/>
            </a:pPr>
            <a:r>
              <a:rPr lang="en-US" altLang="zh-CN" sz="2400"/>
              <a:t>4</a:t>
            </a:r>
          </a:p>
          <a:p>
            <a:pPr algn="l">
              <a:spcBef>
                <a:spcPct val="0"/>
              </a:spcBef>
              <a:buClrTx/>
              <a:buSzTx/>
              <a:buFontTx/>
              <a:buNone/>
            </a:pPr>
            <a:r>
              <a:rPr lang="en-US" altLang="zh-CN" sz="2400"/>
              <a:t>5</a:t>
            </a:r>
          </a:p>
          <a:p>
            <a:pPr algn="l">
              <a:spcBef>
                <a:spcPct val="0"/>
              </a:spcBef>
              <a:buClrTx/>
              <a:buSzTx/>
              <a:buFontTx/>
              <a:buNone/>
            </a:pPr>
            <a:r>
              <a:rPr lang="en-US" altLang="zh-CN" sz="2400"/>
              <a:t>6</a:t>
            </a:r>
          </a:p>
          <a:p>
            <a:pPr algn="l">
              <a:spcBef>
                <a:spcPct val="0"/>
              </a:spcBef>
              <a:buClrTx/>
              <a:buSzTx/>
              <a:buFontTx/>
              <a:buNone/>
            </a:pPr>
            <a:r>
              <a:rPr lang="en-US" altLang="zh-CN" sz="2400"/>
              <a:t>7</a:t>
            </a:r>
          </a:p>
        </p:txBody>
      </p:sp>
      <p:sp>
        <p:nvSpPr>
          <p:cNvPr id="144440" name="Text Box 56"/>
          <p:cNvSpPr txBox="1">
            <a:spLocks noChangeArrowheads="1"/>
          </p:cNvSpPr>
          <p:nvPr/>
        </p:nvSpPr>
        <p:spPr bwMode="auto">
          <a:xfrm>
            <a:off x="3725334" y="3868738"/>
            <a:ext cx="49244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ClrTx/>
              <a:buSzTx/>
              <a:buFontTx/>
              <a:buNone/>
            </a:pPr>
            <a:r>
              <a:rPr lang="zh-CN" altLang="en-US" sz="2400"/>
              <a:t>优</a:t>
            </a:r>
          </a:p>
          <a:p>
            <a:pPr algn="l">
              <a:spcBef>
                <a:spcPct val="0"/>
              </a:spcBef>
              <a:buClrTx/>
              <a:buSzTx/>
              <a:buFontTx/>
              <a:buNone/>
            </a:pPr>
            <a:r>
              <a:rPr lang="zh-CN" altLang="en-US" sz="2400"/>
              <a:t>先</a:t>
            </a:r>
          </a:p>
          <a:p>
            <a:pPr algn="l">
              <a:spcBef>
                <a:spcPct val="0"/>
              </a:spcBef>
              <a:buClrTx/>
              <a:buSzTx/>
              <a:buFontTx/>
              <a:buNone/>
            </a:pPr>
            <a:r>
              <a:rPr lang="zh-CN" altLang="en-US" sz="2400"/>
              <a:t>级</a:t>
            </a:r>
          </a:p>
        </p:txBody>
      </p:sp>
      <p:sp>
        <p:nvSpPr>
          <p:cNvPr id="144441" name="Text Box 57"/>
          <p:cNvSpPr txBox="1">
            <a:spLocks noChangeArrowheads="1"/>
          </p:cNvSpPr>
          <p:nvPr/>
        </p:nvSpPr>
        <p:spPr bwMode="auto">
          <a:xfrm>
            <a:off x="573617" y="1549401"/>
            <a:ext cx="80663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ClrTx/>
              <a:buSzTx/>
              <a:buFontTx/>
              <a:buNone/>
            </a:pPr>
            <a:r>
              <a:rPr lang="en-US" altLang="zh-CN" sz="2400">
                <a:solidFill>
                  <a:srgbClr val="FF0000"/>
                </a:solidFill>
                <a:effectLst>
                  <a:outerShdw blurRad="38100" dist="38100" dir="2700000" algn="tl">
                    <a:srgbClr val="C0C0C0"/>
                  </a:outerShdw>
                </a:effectLst>
              </a:rPr>
              <a:t>8088</a:t>
            </a:r>
          </a:p>
          <a:p>
            <a:pPr algn="l">
              <a:spcBef>
                <a:spcPct val="0"/>
              </a:spcBef>
              <a:buClrTx/>
              <a:buSzTx/>
              <a:buFontTx/>
              <a:buNone/>
            </a:pPr>
            <a:r>
              <a:rPr lang="en-US" altLang="zh-CN" sz="2400">
                <a:solidFill>
                  <a:srgbClr val="FF0000"/>
                </a:solidFill>
                <a:effectLst>
                  <a:outerShdw blurRad="38100" dist="38100" dir="2700000" algn="tl">
                    <a:srgbClr val="C0C0C0"/>
                  </a:outerShdw>
                </a:effectLst>
              </a:rPr>
              <a:t>CPU</a:t>
            </a:r>
          </a:p>
        </p:txBody>
      </p:sp>
      <p:sp>
        <p:nvSpPr>
          <p:cNvPr id="144442" name="Text Box 58"/>
          <p:cNvSpPr txBox="1">
            <a:spLocks noChangeArrowheads="1"/>
          </p:cNvSpPr>
          <p:nvPr/>
        </p:nvSpPr>
        <p:spPr bwMode="auto">
          <a:xfrm>
            <a:off x="3268134" y="5886450"/>
            <a:ext cx="9845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ClrTx/>
              <a:buSzTx/>
              <a:buFontTx/>
              <a:buNone/>
            </a:pPr>
            <a:r>
              <a:rPr lang="en-US" altLang="zh-CN" sz="2400">
                <a:solidFill>
                  <a:srgbClr val="FF0000"/>
                </a:solidFill>
                <a:effectLst>
                  <a:outerShdw blurRad="38100" dist="38100" dir="2700000" algn="tl">
                    <a:srgbClr val="C0C0C0"/>
                  </a:outerShdw>
                </a:effectLst>
              </a:rPr>
              <a:t>8259A</a:t>
            </a:r>
          </a:p>
        </p:txBody>
      </p:sp>
      <p:sp>
        <p:nvSpPr>
          <p:cNvPr id="144443" name="Text Box 59"/>
          <p:cNvSpPr txBox="1">
            <a:spLocks noChangeArrowheads="1"/>
          </p:cNvSpPr>
          <p:nvPr/>
        </p:nvSpPr>
        <p:spPr bwMode="auto">
          <a:xfrm>
            <a:off x="5852585" y="4646613"/>
            <a:ext cx="58381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ClrTx/>
              <a:buSzTx/>
              <a:buFontTx/>
              <a:buNone/>
            </a:pPr>
            <a:r>
              <a:rPr lang="en-US" altLang="zh-CN" sz="2400"/>
              <a:t>I/O</a:t>
            </a:r>
          </a:p>
          <a:p>
            <a:pPr algn="l">
              <a:spcBef>
                <a:spcPct val="0"/>
              </a:spcBef>
              <a:buClrTx/>
              <a:buSzTx/>
              <a:buFontTx/>
              <a:buNone/>
            </a:pPr>
            <a:r>
              <a:rPr lang="zh-CN" altLang="en-US" sz="2400"/>
              <a:t>通</a:t>
            </a:r>
          </a:p>
          <a:p>
            <a:pPr algn="l">
              <a:spcBef>
                <a:spcPct val="0"/>
              </a:spcBef>
              <a:buClrTx/>
              <a:buSzTx/>
              <a:buFontTx/>
              <a:buNone/>
            </a:pPr>
            <a:r>
              <a:rPr lang="zh-CN" altLang="en-US" sz="2400"/>
              <a:t>道</a:t>
            </a:r>
          </a:p>
        </p:txBody>
      </p:sp>
      <p:sp>
        <p:nvSpPr>
          <p:cNvPr id="144448" name="WordArt 64">
            <a:hlinkClick r:id="" action="ppaction://hlinkshowjump?jump=lastslideviewed"/>
          </p:cNvPr>
          <p:cNvSpPr>
            <a:spLocks noChangeArrowheads="1" noChangeShapeType="1" noTextEdit="1"/>
          </p:cNvSpPr>
          <p:nvPr/>
        </p:nvSpPr>
        <p:spPr bwMode="auto">
          <a:xfrm>
            <a:off x="11567585" y="6597650"/>
            <a:ext cx="577849" cy="2159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zh-CN" altLang="en-US" sz="14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隶书"/>
                <a:ea typeface="隶书"/>
              </a:rPr>
              <a:t>返回</a:t>
            </a:r>
          </a:p>
        </p:txBody>
      </p:sp>
    </p:spTree>
    <p:extLst>
      <p:ext uri="{BB962C8B-B14F-4D97-AF65-F5344CB8AC3E}">
        <p14:creationId xmlns:p14="http://schemas.microsoft.com/office/powerpoint/2010/main" val="294594598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altLang="zh-CN" sz="4000" dirty="0"/>
              <a:t>8</a:t>
            </a:r>
            <a:r>
              <a:rPr lang="en-US" altLang="zh-CN" sz="4000" dirty="0" smtClean="0"/>
              <a:t>259A</a:t>
            </a:r>
            <a:r>
              <a:rPr lang="zh-CN" altLang="en-US" sz="4000" dirty="0" smtClean="0"/>
              <a:t>应用</a:t>
            </a:r>
            <a:r>
              <a:rPr lang="zh-CN" altLang="en-US" sz="4000" dirty="0"/>
              <a:t>注意事项</a:t>
            </a:r>
          </a:p>
        </p:txBody>
      </p:sp>
      <p:pic>
        <p:nvPicPr>
          <p:cNvPr id="201731" name="Picture 3" descr="54">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0769600" y="6289675"/>
            <a:ext cx="11176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201732" name="Picture 4" descr="55">
            <a:hlinkClick r:id="" action="ppaction://hlinkshowjump?jump=previous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550400" y="6248400"/>
            <a:ext cx="1168400" cy="438150"/>
          </a:xfrm>
          <a:prstGeom prst="rect">
            <a:avLst/>
          </a:prstGeom>
          <a:noFill/>
          <a:extLst>
            <a:ext uri="{909E8E84-426E-40DD-AFC4-6F175D3DCCD1}">
              <a14:hiddenFill xmlns:a14="http://schemas.microsoft.com/office/drawing/2010/main">
                <a:solidFill>
                  <a:srgbClr val="FFFFFF"/>
                </a:solidFill>
              </a14:hiddenFill>
            </a:ext>
          </a:extLst>
        </p:spPr>
      </p:pic>
      <p:sp>
        <p:nvSpPr>
          <p:cNvPr id="201733" name="Rectangle 5"/>
          <p:cNvSpPr>
            <a:spLocks noGrp="1" noChangeArrowheads="1"/>
          </p:cNvSpPr>
          <p:nvPr>
            <p:ph type="body" idx="1"/>
          </p:nvPr>
        </p:nvSpPr>
        <p:spPr>
          <a:xfrm>
            <a:off x="673100" y="1609725"/>
            <a:ext cx="10905067" cy="4533900"/>
          </a:xfrm>
          <a:solidFill>
            <a:schemeClr val="bg1"/>
          </a:solidFill>
          <a:ln/>
          <a:extLst>
            <a:ext uri="{91240B29-F687-4F45-9708-019B960494DF}">
              <a14:hiddenLine xmlns:a14="http://schemas.microsoft.com/office/drawing/2010/main" w="76200" cmpd="tri">
                <a:solidFill>
                  <a:srgbClr val="0066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a:lnSpc>
                <a:spcPct val="90000"/>
              </a:lnSpc>
            </a:pPr>
            <a:r>
              <a:rPr lang="zh-CN" altLang="en-US" sz="2800" dirty="0"/>
              <a:t>主片</a:t>
            </a:r>
            <a:r>
              <a:rPr lang="en-US" altLang="zh-CN" sz="2800" dirty="0"/>
              <a:t>I/O</a:t>
            </a:r>
            <a:r>
              <a:rPr lang="zh-CN" altLang="en-US" sz="2800" dirty="0"/>
              <a:t>地址：</a:t>
            </a:r>
            <a:r>
              <a:rPr lang="en-US" altLang="zh-CN" sz="2800" dirty="0">
                <a:solidFill>
                  <a:schemeClr val="tx2"/>
                </a:solidFill>
              </a:rPr>
              <a:t>20H</a:t>
            </a:r>
            <a:r>
              <a:rPr lang="zh-CN" altLang="en-US" sz="2800" dirty="0">
                <a:solidFill>
                  <a:schemeClr val="tx2"/>
                </a:solidFill>
              </a:rPr>
              <a:t>和</a:t>
            </a:r>
            <a:r>
              <a:rPr lang="en-US" altLang="zh-CN" sz="2800" dirty="0" smtClean="0">
                <a:solidFill>
                  <a:schemeClr val="tx2"/>
                </a:solidFill>
              </a:rPr>
              <a:t>21H    </a:t>
            </a:r>
            <a:r>
              <a:rPr lang="zh-CN" altLang="en-US" sz="2800" dirty="0" smtClean="0"/>
              <a:t>从</a:t>
            </a:r>
            <a:r>
              <a:rPr lang="zh-CN" altLang="en-US" sz="2800" dirty="0"/>
              <a:t>片</a:t>
            </a:r>
            <a:r>
              <a:rPr lang="en-US" altLang="zh-CN" sz="2800" dirty="0"/>
              <a:t>I/O</a:t>
            </a:r>
            <a:r>
              <a:rPr lang="zh-CN" altLang="en-US" sz="2800" dirty="0"/>
              <a:t>地址：</a:t>
            </a:r>
            <a:r>
              <a:rPr lang="en-US" altLang="zh-CN" sz="2800" dirty="0"/>
              <a:t>A0H</a:t>
            </a:r>
            <a:r>
              <a:rPr lang="zh-CN" altLang="en-US" sz="2800" dirty="0"/>
              <a:t>和</a:t>
            </a:r>
            <a:r>
              <a:rPr lang="en-US" altLang="zh-CN" sz="2800" dirty="0"/>
              <a:t>A1H</a:t>
            </a:r>
          </a:p>
          <a:p>
            <a:pPr>
              <a:lnSpc>
                <a:spcPct val="90000"/>
              </a:lnSpc>
            </a:pPr>
            <a:r>
              <a:rPr lang="zh-CN" altLang="en-US" sz="2800" dirty="0" smtClean="0">
                <a:latin typeface="Times New Roman" charset="0"/>
              </a:rPr>
              <a:t>利用</a:t>
            </a:r>
            <a:r>
              <a:rPr lang="zh-CN" altLang="en-US" sz="2800" dirty="0">
                <a:latin typeface="Times New Roman" charset="0"/>
              </a:rPr>
              <a:t>上升沿做为中断请求</a:t>
            </a:r>
            <a:r>
              <a:rPr lang="en-US" altLang="zh-CN" sz="2800" dirty="0">
                <a:latin typeface="Times New Roman" charset="0"/>
              </a:rPr>
              <a:t>IRQ</a:t>
            </a:r>
            <a:r>
              <a:rPr lang="zh-CN" altLang="en-US" sz="2800" dirty="0">
                <a:latin typeface="Times New Roman" charset="0"/>
              </a:rPr>
              <a:t>的有效信号</a:t>
            </a:r>
          </a:p>
          <a:p>
            <a:pPr>
              <a:lnSpc>
                <a:spcPct val="90000"/>
              </a:lnSpc>
            </a:pPr>
            <a:r>
              <a:rPr lang="en-US" altLang="zh-CN" sz="2800" dirty="0">
                <a:latin typeface="Times New Roman" charset="0"/>
              </a:rPr>
              <a:t>IRQ0</a:t>
            </a:r>
            <a:r>
              <a:rPr lang="zh-CN" altLang="en-US" sz="2800" dirty="0">
                <a:latin typeface="Times New Roman" charset="0"/>
              </a:rPr>
              <a:t>～</a:t>
            </a:r>
            <a:r>
              <a:rPr lang="en-US" altLang="zh-CN" sz="2800" dirty="0">
                <a:latin typeface="Times New Roman" charset="0"/>
              </a:rPr>
              <a:t>IRQ7</a:t>
            </a:r>
            <a:r>
              <a:rPr lang="zh-CN" altLang="en-US" sz="2800" dirty="0">
                <a:latin typeface="Times New Roman" charset="0"/>
              </a:rPr>
              <a:t>的中断向量号依次为</a:t>
            </a:r>
            <a:r>
              <a:rPr lang="en-US" altLang="zh-CN" sz="2800" dirty="0">
                <a:latin typeface="Times New Roman" charset="0"/>
              </a:rPr>
              <a:t>08H</a:t>
            </a:r>
            <a:r>
              <a:rPr lang="zh-CN" altLang="en-US" sz="2800" dirty="0">
                <a:latin typeface="Times New Roman" charset="0"/>
              </a:rPr>
              <a:t>～</a:t>
            </a:r>
            <a:r>
              <a:rPr lang="en-US" altLang="zh-CN" sz="2800" dirty="0">
                <a:latin typeface="Times New Roman" charset="0"/>
              </a:rPr>
              <a:t>0FH</a:t>
            </a:r>
            <a:r>
              <a:rPr lang="zh-CN" altLang="en-US" sz="2800" dirty="0">
                <a:latin typeface="Times New Roman" charset="0"/>
              </a:rPr>
              <a:t>，</a:t>
            </a:r>
            <a:r>
              <a:rPr lang="en-US" altLang="zh-CN" sz="2800" dirty="0">
                <a:latin typeface="Times New Roman" charset="0"/>
              </a:rPr>
              <a:t>IRQ8</a:t>
            </a:r>
            <a:r>
              <a:rPr lang="zh-CN" altLang="en-US" sz="2800" dirty="0">
                <a:latin typeface="Times New Roman" charset="0"/>
              </a:rPr>
              <a:t>～</a:t>
            </a:r>
            <a:r>
              <a:rPr lang="en-US" altLang="zh-CN" sz="2800" dirty="0">
                <a:latin typeface="Times New Roman" charset="0"/>
              </a:rPr>
              <a:t>IRQ15</a:t>
            </a:r>
            <a:r>
              <a:rPr lang="zh-CN" altLang="en-US" sz="2800" dirty="0">
                <a:latin typeface="Times New Roman" charset="0"/>
              </a:rPr>
              <a:t>依次为</a:t>
            </a:r>
            <a:r>
              <a:rPr lang="en-US" altLang="zh-CN" sz="2800" dirty="0">
                <a:latin typeface="Times New Roman" charset="0"/>
              </a:rPr>
              <a:t>70H</a:t>
            </a:r>
            <a:r>
              <a:rPr lang="zh-CN" altLang="en-US" sz="2800" dirty="0">
                <a:latin typeface="Times New Roman" charset="0"/>
              </a:rPr>
              <a:t>～</a:t>
            </a:r>
            <a:r>
              <a:rPr lang="en-US" altLang="zh-CN" sz="2800" dirty="0">
                <a:latin typeface="Times New Roman" charset="0"/>
              </a:rPr>
              <a:t>77H</a:t>
            </a:r>
          </a:p>
          <a:p>
            <a:pPr>
              <a:lnSpc>
                <a:spcPct val="90000"/>
              </a:lnSpc>
            </a:pPr>
            <a:r>
              <a:rPr lang="zh-CN" altLang="en-US" sz="2800" dirty="0">
                <a:latin typeface="Times New Roman" charset="0"/>
              </a:rPr>
              <a:t>采用普通全嵌套优先权方式，中断优先权从高到低顺序为</a:t>
            </a:r>
            <a:r>
              <a:rPr lang="en-US" altLang="zh-CN" sz="2800" dirty="0">
                <a:latin typeface="Times New Roman" charset="0"/>
              </a:rPr>
              <a:t>IRQ0</a:t>
            </a:r>
            <a:r>
              <a:rPr lang="zh-CN" altLang="en-US" sz="2800" dirty="0">
                <a:latin typeface="Times New Roman" charset="0"/>
              </a:rPr>
              <a:t>～</a:t>
            </a:r>
            <a:r>
              <a:rPr lang="en-US" altLang="zh-CN" sz="2800" dirty="0">
                <a:latin typeface="Times New Roman" charset="0"/>
              </a:rPr>
              <a:t>IRQ2</a:t>
            </a:r>
            <a:r>
              <a:rPr lang="zh-CN" altLang="en-US" sz="2800" dirty="0">
                <a:latin typeface="Times New Roman" charset="0"/>
              </a:rPr>
              <a:t>、</a:t>
            </a:r>
            <a:r>
              <a:rPr lang="en-US" altLang="zh-CN" sz="2800" dirty="0">
                <a:latin typeface="Times New Roman" charset="0"/>
              </a:rPr>
              <a:t>IRQ8</a:t>
            </a:r>
            <a:r>
              <a:rPr lang="zh-CN" altLang="en-US" sz="2800" dirty="0">
                <a:latin typeface="Times New Roman" charset="0"/>
              </a:rPr>
              <a:t>～</a:t>
            </a:r>
            <a:r>
              <a:rPr lang="en-US" altLang="zh-CN" sz="2800" dirty="0">
                <a:latin typeface="Times New Roman" charset="0"/>
              </a:rPr>
              <a:t>IRQ15</a:t>
            </a:r>
            <a:r>
              <a:rPr lang="zh-CN" altLang="en-US" sz="2800" dirty="0">
                <a:latin typeface="Times New Roman" charset="0"/>
              </a:rPr>
              <a:t>、</a:t>
            </a:r>
            <a:r>
              <a:rPr lang="en-US" altLang="zh-CN" sz="2800" dirty="0">
                <a:latin typeface="Times New Roman" charset="0"/>
              </a:rPr>
              <a:t>IRQ3</a:t>
            </a:r>
            <a:r>
              <a:rPr lang="zh-CN" altLang="en-US" sz="2800" dirty="0">
                <a:latin typeface="Times New Roman" charset="0"/>
              </a:rPr>
              <a:t>～</a:t>
            </a:r>
            <a:r>
              <a:rPr lang="en-US" altLang="zh-CN" sz="2800" dirty="0">
                <a:latin typeface="Times New Roman" charset="0"/>
              </a:rPr>
              <a:t>IRQ7</a:t>
            </a:r>
            <a:r>
              <a:rPr lang="zh-CN" altLang="en-US" sz="2800" dirty="0">
                <a:latin typeface="Times New Roman" charset="0"/>
              </a:rPr>
              <a:t>，且不能改变</a:t>
            </a:r>
          </a:p>
          <a:p>
            <a:pPr>
              <a:lnSpc>
                <a:spcPct val="90000"/>
              </a:lnSpc>
            </a:pPr>
            <a:r>
              <a:rPr lang="zh-CN" altLang="en-US" sz="2800" dirty="0">
                <a:latin typeface="Times New Roman" charset="0"/>
              </a:rPr>
              <a:t>采用普通中断结束</a:t>
            </a:r>
            <a:r>
              <a:rPr lang="en-US" altLang="zh-CN" sz="2800" dirty="0">
                <a:latin typeface="Times New Roman" charset="0"/>
              </a:rPr>
              <a:t>EOI</a:t>
            </a:r>
            <a:r>
              <a:rPr lang="zh-CN" altLang="en-US" sz="2800" dirty="0">
                <a:latin typeface="Times New Roman" charset="0"/>
              </a:rPr>
              <a:t>方式，需要在中断服务程序最后发送普通</a:t>
            </a:r>
            <a:r>
              <a:rPr lang="en-US" altLang="zh-CN" sz="2800" dirty="0">
                <a:latin typeface="Times New Roman" charset="0"/>
              </a:rPr>
              <a:t>EOI</a:t>
            </a:r>
            <a:r>
              <a:rPr lang="zh-CN" altLang="en-US" sz="2800" dirty="0">
                <a:latin typeface="Times New Roman" charset="0"/>
              </a:rPr>
              <a:t>命令</a:t>
            </a:r>
          </a:p>
          <a:p>
            <a:pPr>
              <a:lnSpc>
                <a:spcPct val="90000"/>
              </a:lnSpc>
            </a:pPr>
            <a:r>
              <a:rPr lang="zh-CN" altLang="en-US" sz="2800" dirty="0">
                <a:latin typeface="Times New Roman" charset="0"/>
              </a:rPr>
              <a:t>一般采用普通屏蔽方式，通过写入</a:t>
            </a:r>
            <a:r>
              <a:rPr lang="en-US" altLang="zh-CN" sz="2800" dirty="0">
                <a:latin typeface="Times New Roman" charset="0"/>
              </a:rPr>
              <a:t>IMR</a:t>
            </a:r>
            <a:r>
              <a:rPr lang="zh-CN" altLang="en-US" sz="2800" dirty="0">
                <a:latin typeface="Times New Roman" charset="0"/>
              </a:rPr>
              <a:t>允许中断，但注意不要破坏原屏蔽状态</a:t>
            </a:r>
          </a:p>
        </p:txBody>
      </p:sp>
    </p:spTree>
    <p:extLst>
      <p:ext uri="{BB962C8B-B14F-4D97-AF65-F5344CB8AC3E}">
        <p14:creationId xmlns:p14="http://schemas.microsoft.com/office/powerpoint/2010/main" val="516079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01733"/>
                                        </p:tgtEl>
                                        <p:attrNameLst>
                                          <p:attrName>style.visibility</p:attrName>
                                        </p:attrNameLst>
                                      </p:cBhvr>
                                      <p:to>
                                        <p:strVal val="visible"/>
                                      </p:to>
                                    </p:set>
                                    <p:animEffect transition="in" filter="blinds(horizontal)">
                                      <p:cBhvr>
                                        <p:cTn id="7" dur="500"/>
                                        <p:tgtEl>
                                          <p:spTgt spid="201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3" grpId="0" animBg="1" autoUpdateAnimBg="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p:txBody>
          <a:bodyPr/>
          <a:lstStyle/>
          <a:p>
            <a:r>
              <a:rPr lang="en-US" altLang="zh-CN"/>
              <a:t>7.3.5 </a:t>
            </a:r>
            <a:r>
              <a:rPr lang="zh-CN" altLang="en-US"/>
              <a:t>可屏蔽中断服务程序</a:t>
            </a:r>
          </a:p>
        </p:txBody>
      </p:sp>
      <p:sp>
        <p:nvSpPr>
          <p:cNvPr id="517123" name="Rectangle 3"/>
          <p:cNvSpPr>
            <a:spLocks noGrp="1" noChangeArrowheads="1"/>
          </p:cNvSpPr>
          <p:nvPr>
            <p:ph type="body" idx="1"/>
          </p:nvPr>
        </p:nvSpPr>
        <p:spPr/>
        <p:txBody>
          <a:bodyPr/>
          <a:lstStyle/>
          <a:p>
            <a:r>
              <a:rPr lang="zh-CN" altLang="en-US" dirty="0"/>
              <a:t>可屏蔽中断服务程序随时中断，注意：</a:t>
            </a:r>
          </a:p>
          <a:p>
            <a:pPr lvl="1"/>
            <a:r>
              <a:rPr lang="zh-CN" altLang="en-US" dirty="0"/>
              <a:t>发送中断结束命令</a:t>
            </a:r>
          </a:p>
          <a:p>
            <a:pPr lvl="1"/>
            <a:r>
              <a:rPr lang="zh-CN" altLang="en-US" dirty="0"/>
              <a:t>一般只能采用存储单元传递参数</a:t>
            </a:r>
          </a:p>
          <a:p>
            <a:pPr lvl="1"/>
            <a:r>
              <a:rPr lang="zh-CN" altLang="en-US" dirty="0"/>
              <a:t>不要使用</a:t>
            </a:r>
            <a:r>
              <a:rPr lang="en-US" altLang="zh-CN" dirty="0"/>
              <a:t>DOS</a:t>
            </a:r>
            <a:r>
              <a:rPr lang="zh-CN" altLang="en-US" dirty="0"/>
              <a:t>系统功能调用</a:t>
            </a:r>
          </a:p>
          <a:p>
            <a:pPr lvl="1"/>
            <a:r>
              <a:rPr lang="zh-CN" altLang="en-US" dirty="0"/>
              <a:t>中断服务程序尽量短小</a:t>
            </a:r>
          </a:p>
          <a:p>
            <a:r>
              <a:rPr lang="zh-CN" altLang="en-US" dirty="0"/>
              <a:t>主程序需要修改中断向量，还要注意：</a:t>
            </a:r>
          </a:p>
          <a:p>
            <a:pPr lvl="1"/>
            <a:r>
              <a:rPr lang="zh-CN" altLang="en-US" dirty="0"/>
              <a:t>控制处理器的中断允许标志</a:t>
            </a:r>
          </a:p>
          <a:p>
            <a:pPr lvl="1"/>
            <a:r>
              <a:rPr lang="zh-CN" altLang="en-US" dirty="0" smtClean="0"/>
              <a:t>设置</a:t>
            </a:r>
            <a:r>
              <a:rPr lang="en-US" altLang="zh-CN" dirty="0" smtClean="0"/>
              <a:t>8259A</a:t>
            </a:r>
            <a:r>
              <a:rPr lang="zh-CN" altLang="en-US" dirty="0" smtClean="0"/>
              <a:t>的中断屏蔽</a:t>
            </a:r>
            <a:r>
              <a:rPr lang="zh-CN" altLang="en-US" dirty="0"/>
              <a:t>寄存器</a:t>
            </a:r>
          </a:p>
        </p:txBody>
      </p:sp>
    </p:spTree>
  </p:cSld>
  <p:clrMapOvr>
    <a:masterClrMapping/>
  </p:clrMapOvr>
  <p:transition spd="slow"/>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zh-CN"/>
              <a:t>〔</a:t>
            </a:r>
            <a:r>
              <a:rPr lang="zh-CN" altLang="en-US"/>
              <a:t>例</a:t>
            </a:r>
            <a:r>
              <a:rPr lang="en-US" altLang="zh-CN"/>
              <a:t>7-6〕</a:t>
            </a:r>
            <a:r>
              <a:rPr lang="zh-CN" altLang="en-US"/>
              <a:t>可屏蔽中断服务程序－</a:t>
            </a:r>
            <a:r>
              <a:rPr lang="en-US" altLang="zh-CN"/>
              <a:t>1</a:t>
            </a:r>
          </a:p>
        </p:txBody>
      </p:sp>
      <p:sp>
        <p:nvSpPr>
          <p:cNvPr id="518147" name="Rectangle 3"/>
          <p:cNvSpPr>
            <a:spLocks noGrp="1" noChangeArrowheads="1"/>
          </p:cNvSpPr>
          <p:nvPr>
            <p:ph idx="1"/>
          </p:nvPr>
        </p:nvSpPr>
        <p:spPr/>
        <p:txBody>
          <a:bodyPr/>
          <a:lstStyle/>
          <a:p>
            <a:pPr marL="0" indent="0">
              <a:lnSpc>
                <a:spcPct val="80000"/>
              </a:lnSpc>
              <a:buFont typeface="Wingdings" pitchFamily="2" charset="2"/>
              <a:buNone/>
              <a:tabLst>
                <a:tab pos="1255713" algn="l"/>
                <a:tab pos="3949700" algn="l"/>
              </a:tabLst>
            </a:pPr>
            <a:r>
              <a:rPr lang="zh-CN" altLang="en-US" sz="2400"/>
              <a:t>	</a:t>
            </a:r>
            <a:r>
              <a:rPr lang="en-US" altLang="zh-CN" sz="2400"/>
              <a:t>; </a:t>
            </a:r>
            <a:r>
              <a:rPr lang="zh-CN" altLang="en-US" sz="2400"/>
              <a:t>数据段</a:t>
            </a:r>
          </a:p>
          <a:p>
            <a:pPr marL="0" indent="0">
              <a:lnSpc>
                <a:spcPct val="80000"/>
              </a:lnSpc>
              <a:buFont typeface="Wingdings" pitchFamily="2" charset="2"/>
              <a:buNone/>
              <a:tabLst>
                <a:tab pos="1255713" algn="l"/>
                <a:tab pos="3949700" algn="l"/>
              </a:tabLst>
            </a:pPr>
            <a:r>
              <a:rPr lang="en-US" altLang="zh-CN" sz="2400">
                <a:solidFill>
                  <a:srgbClr val="193C7D"/>
                </a:solidFill>
              </a:rPr>
              <a:t>intmsg	byte  'A 8259A Interrupt !',0dh,0ah,0</a:t>
            </a:r>
          </a:p>
          <a:p>
            <a:pPr marL="0" indent="0">
              <a:lnSpc>
                <a:spcPct val="80000"/>
              </a:lnSpc>
              <a:buFont typeface="Wingdings" pitchFamily="2" charset="2"/>
              <a:buNone/>
              <a:tabLst>
                <a:tab pos="1255713" algn="l"/>
                <a:tab pos="3949700" algn="l"/>
              </a:tabLst>
            </a:pPr>
            <a:r>
              <a:rPr lang="en-US" altLang="zh-CN" sz="2400">
                <a:solidFill>
                  <a:schemeClr val="tx2"/>
                </a:solidFill>
              </a:rPr>
              <a:t>counter	byte 0</a:t>
            </a:r>
            <a:r>
              <a:rPr lang="en-US" altLang="zh-CN" sz="2400"/>
              <a:t>	; </a:t>
            </a:r>
            <a:r>
              <a:rPr lang="zh-CN" altLang="en-US" sz="2400"/>
              <a:t>中断次数记录单元</a:t>
            </a:r>
          </a:p>
          <a:p>
            <a:pPr marL="0" indent="0">
              <a:lnSpc>
                <a:spcPct val="80000"/>
              </a:lnSpc>
              <a:buFont typeface="Wingdings" pitchFamily="2" charset="2"/>
              <a:buNone/>
              <a:tabLst>
                <a:tab pos="1255713" algn="l"/>
                <a:tab pos="3949700" algn="l"/>
              </a:tabLst>
            </a:pPr>
            <a:r>
              <a:rPr lang="zh-CN" altLang="en-US" sz="2400"/>
              <a:t>	</a:t>
            </a:r>
            <a:r>
              <a:rPr lang="en-US" altLang="zh-CN" sz="2400"/>
              <a:t>; </a:t>
            </a:r>
            <a:r>
              <a:rPr lang="zh-CN" altLang="en-US" sz="2400"/>
              <a:t>代码段</a:t>
            </a:r>
          </a:p>
          <a:p>
            <a:pPr marL="0" indent="0">
              <a:lnSpc>
                <a:spcPct val="80000"/>
              </a:lnSpc>
              <a:buFont typeface="Wingdings" pitchFamily="2" charset="2"/>
              <a:buNone/>
              <a:tabLst>
                <a:tab pos="1255713" algn="l"/>
                <a:tab pos="3949700" algn="l"/>
              </a:tabLst>
            </a:pPr>
            <a:r>
              <a:rPr lang="zh-CN" altLang="en-US" sz="2400"/>
              <a:t>	</a:t>
            </a:r>
            <a:r>
              <a:rPr lang="en-US" altLang="zh-CN" sz="2400">
                <a:solidFill>
                  <a:srgbClr val="193C7D"/>
                </a:solidFill>
              </a:rPr>
              <a:t>mov ax,35</a:t>
            </a:r>
            <a:r>
              <a:rPr lang="en-US" altLang="zh-CN" sz="2400">
                <a:solidFill>
                  <a:schemeClr val="tx2"/>
                </a:solidFill>
              </a:rPr>
              <a:t>08h</a:t>
            </a:r>
            <a:r>
              <a:rPr lang="en-US" altLang="zh-CN" sz="2400"/>
              <a:t>	; </a:t>
            </a:r>
            <a:r>
              <a:rPr lang="zh-CN" altLang="en-US" sz="2400"/>
              <a:t>获取原中断向量表项</a:t>
            </a:r>
            <a:endParaRPr lang="en-US" altLang="zh-CN" sz="2400"/>
          </a:p>
          <a:p>
            <a:pPr marL="0" indent="0">
              <a:lnSpc>
                <a:spcPct val="80000"/>
              </a:lnSpc>
              <a:buFont typeface="Wingdings" pitchFamily="2" charset="2"/>
              <a:buNone/>
              <a:tabLst>
                <a:tab pos="1255713" algn="l"/>
                <a:tab pos="3949700" algn="l"/>
              </a:tabLst>
            </a:pPr>
            <a:r>
              <a:rPr lang="zh-CN" altLang="en-US" sz="2400"/>
              <a:t>	</a:t>
            </a:r>
            <a:r>
              <a:rPr lang="en-US" altLang="zh-CN" sz="2400">
                <a:solidFill>
                  <a:srgbClr val="193C7D"/>
                </a:solidFill>
              </a:rPr>
              <a:t>int 21h</a:t>
            </a:r>
          </a:p>
          <a:p>
            <a:pPr marL="0" indent="0">
              <a:lnSpc>
                <a:spcPct val="80000"/>
              </a:lnSpc>
              <a:buFont typeface="Wingdings" pitchFamily="2" charset="2"/>
              <a:buNone/>
              <a:tabLst>
                <a:tab pos="1255713" algn="l"/>
                <a:tab pos="3949700" algn="l"/>
              </a:tabLst>
            </a:pPr>
            <a:r>
              <a:rPr lang="en-US" altLang="zh-CN" sz="2400"/>
              <a:t>	</a:t>
            </a:r>
            <a:r>
              <a:rPr lang="en-US" altLang="zh-CN" sz="2400">
                <a:solidFill>
                  <a:srgbClr val="193C7D"/>
                </a:solidFill>
              </a:rPr>
              <a:t>push es</a:t>
            </a:r>
            <a:r>
              <a:rPr lang="en-US" altLang="zh-CN" sz="2400"/>
              <a:t>	; </a:t>
            </a:r>
            <a:r>
              <a:rPr lang="zh-CN" altLang="en-US" sz="2400"/>
              <a:t>利用堆栈保存</a:t>
            </a:r>
          </a:p>
          <a:p>
            <a:pPr marL="0" indent="0">
              <a:lnSpc>
                <a:spcPct val="80000"/>
              </a:lnSpc>
              <a:buFont typeface="Wingdings" pitchFamily="2" charset="2"/>
              <a:buNone/>
              <a:tabLst>
                <a:tab pos="1255713" algn="l"/>
                <a:tab pos="3949700" algn="l"/>
              </a:tabLst>
            </a:pPr>
            <a:r>
              <a:rPr lang="zh-CN" altLang="en-US" sz="2400"/>
              <a:t>	</a:t>
            </a:r>
            <a:r>
              <a:rPr lang="en-US" altLang="zh-CN" sz="2400">
                <a:solidFill>
                  <a:srgbClr val="193C7D"/>
                </a:solidFill>
              </a:rPr>
              <a:t>push bx</a:t>
            </a:r>
          </a:p>
          <a:p>
            <a:pPr marL="0" indent="0">
              <a:lnSpc>
                <a:spcPct val="80000"/>
              </a:lnSpc>
              <a:buFont typeface="Wingdings" pitchFamily="2" charset="2"/>
              <a:buNone/>
              <a:tabLst>
                <a:tab pos="1255713" algn="l"/>
                <a:tab pos="3949700" algn="l"/>
              </a:tabLst>
            </a:pPr>
            <a:r>
              <a:rPr lang="en-US" altLang="zh-CN" sz="2400"/>
              <a:t>	</a:t>
            </a:r>
            <a:r>
              <a:rPr lang="en-US" altLang="zh-CN" sz="2400">
                <a:solidFill>
                  <a:schemeClr val="tx2"/>
                </a:solidFill>
              </a:rPr>
              <a:t>cli</a:t>
            </a:r>
            <a:r>
              <a:rPr lang="en-US" altLang="zh-CN" sz="2400"/>
              <a:t>	; </a:t>
            </a:r>
            <a:r>
              <a:rPr lang="zh-CN" altLang="en-US" sz="2400"/>
              <a:t>关中断</a:t>
            </a:r>
          </a:p>
          <a:p>
            <a:pPr marL="0" indent="0">
              <a:lnSpc>
                <a:spcPct val="80000"/>
              </a:lnSpc>
              <a:buFont typeface="Wingdings" pitchFamily="2" charset="2"/>
              <a:buNone/>
              <a:tabLst>
                <a:tab pos="1255713" algn="l"/>
                <a:tab pos="3949700" algn="l"/>
              </a:tabLst>
            </a:pPr>
            <a:r>
              <a:rPr lang="zh-CN" altLang="en-US" sz="2400"/>
              <a:t>	</a:t>
            </a:r>
            <a:r>
              <a:rPr lang="en-US" altLang="zh-CN" sz="2400">
                <a:solidFill>
                  <a:srgbClr val="193C7D"/>
                </a:solidFill>
              </a:rPr>
              <a:t>push ds</a:t>
            </a:r>
            <a:r>
              <a:rPr lang="en-US" altLang="zh-CN" sz="2400"/>
              <a:t>	; </a:t>
            </a:r>
            <a:r>
              <a:rPr lang="zh-CN" altLang="en-US" sz="2400"/>
              <a:t>设置新中断向量表项</a:t>
            </a:r>
          </a:p>
          <a:p>
            <a:pPr marL="0" indent="0">
              <a:lnSpc>
                <a:spcPct val="80000"/>
              </a:lnSpc>
              <a:buFont typeface="Wingdings" pitchFamily="2" charset="2"/>
              <a:buNone/>
              <a:tabLst>
                <a:tab pos="1255713" algn="l"/>
                <a:tab pos="3949700" algn="l"/>
              </a:tabLst>
            </a:pPr>
            <a:r>
              <a:rPr lang="zh-CN" altLang="en-US" sz="2400"/>
              <a:t>	</a:t>
            </a:r>
            <a:r>
              <a:rPr lang="en-US" altLang="zh-CN" sz="2400">
                <a:solidFill>
                  <a:srgbClr val="193C7D"/>
                </a:solidFill>
              </a:rPr>
              <a:t>mov ax,seg new08h</a:t>
            </a:r>
          </a:p>
          <a:p>
            <a:pPr marL="0" indent="0">
              <a:lnSpc>
                <a:spcPct val="80000"/>
              </a:lnSpc>
              <a:buFont typeface="Wingdings" pitchFamily="2" charset="2"/>
              <a:buNone/>
              <a:tabLst>
                <a:tab pos="1255713" algn="l"/>
                <a:tab pos="3949700" algn="l"/>
              </a:tabLst>
            </a:pPr>
            <a:r>
              <a:rPr lang="en-US" altLang="zh-CN" sz="2400">
                <a:solidFill>
                  <a:srgbClr val="193C7D"/>
                </a:solidFill>
              </a:rPr>
              <a:t>	mov ds,ax</a:t>
            </a:r>
          </a:p>
          <a:p>
            <a:pPr marL="0" indent="0">
              <a:lnSpc>
                <a:spcPct val="80000"/>
              </a:lnSpc>
              <a:buFont typeface="Wingdings" pitchFamily="2" charset="2"/>
              <a:buNone/>
              <a:tabLst>
                <a:tab pos="1255713" algn="l"/>
                <a:tab pos="3949700" algn="l"/>
              </a:tabLst>
            </a:pPr>
            <a:r>
              <a:rPr lang="en-US" altLang="zh-CN" sz="2400">
                <a:solidFill>
                  <a:srgbClr val="193C7D"/>
                </a:solidFill>
              </a:rPr>
              <a:t>	mov dx,offset new08h</a:t>
            </a:r>
          </a:p>
          <a:p>
            <a:pPr marL="0" indent="0">
              <a:lnSpc>
                <a:spcPct val="80000"/>
              </a:lnSpc>
              <a:buFont typeface="Wingdings" pitchFamily="2" charset="2"/>
              <a:buNone/>
              <a:tabLst>
                <a:tab pos="1255713" algn="l"/>
                <a:tab pos="3949700" algn="l"/>
              </a:tabLst>
            </a:pPr>
            <a:r>
              <a:rPr lang="en-US" altLang="zh-CN" sz="2400">
                <a:solidFill>
                  <a:srgbClr val="193C7D"/>
                </a:solidFill>
              </a:rPr>
              <a:t>	mov ax,25</a:t>
            </a:r>
            <a:r>
              <a:rPr lang="en-US" altLang="zh-CN" sz="2400">
                <a:solidFill>
                  <a:schemeClr val="tx2"/>
                </a:solidFill>
              </a:rPr>
              <a:t>08h</a:t>
            </a:r>
          </a:p>
          <a:p>
            <a:pPr marL="0" indent="0">
              <a:lnSpc>
                <a:spcPct val="80000"/>
              </a:lnSpc>
              <a:buFont typeface="Wingdings" pitchFamily="2" charset="2"/>
              <a:buNone/>
              <a:tabLst>
                <a:tab pos="1255713" algn="l"/>
                <a:tab pos="3949700" algn="l"/>
              </a:tabLst>
            </a:pPr>
            <a:r>
              <a:rPr lang="en-US" altLang="zh-CN" sz="2400">
                <a:solidFill>
                  <a:srgbClr val="193C7D"/>
                </a:solidFill>
              </a:rPr>
              <a:t>	int 21h</a:t>
            </a:r>
          </a:p>
          <a:p>
            <a:pPr marL="0" indent="0">
              <a:lnSpc>
                <a:spcPct val="80000"/>
              </a:lnSpc>
              <a:buFont typeface="Wingdings" pitchFamily="2" charset="2"/>
              <a:buNone/>
              <a:tabLst>
                <a:tab pos="1255713" algn="l"/>
                <a:tab pos="3949700" algn="l"/>
              </a:tabLst>
            </a:pPr>
            <a:r>
              <a:rPr lang="en-US" altLang="zh-CN" sz="2400">
                <a:solidFill>
                  <a:srgbClr val="193C7D"/>
                </a:solidFill>
              </a:rPr>
              <a:t>	pop ds</a:t>
            </a:r>
            <a:endParaRPr lang="zh-CN" altLang="en-US" sz="2400">
              <a:solidFill>
                <a:srgbClr val="193C7D"/>
              </a:solidFill>
            </a:endParaRPr>
          </a:p>
        </p:txBody>
      </p:sp>
    </p:spTree>
  </p:cSld>
  <p:clrMapOvr>
    <a:masterClrMapping/>
  </p:clrMapOvr>
  <p:transition spd="slow"/>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altLang="zh-CN"/>
              <a:t>〔</a:t>
            </a:r>
            <a:r>
              <a:rPr lang="zh-CN" altLang="en-US"/>
              <a:t>例</a:t>
            </a:r>
            <a:r>
              <a:rPr lang="en-US" altLang="zh-CN"/>
              <a:t>7-6〕</a:t>
            </a:r>
            <a:r>
              <a:rPr lang="zh-CN" altLang="en-US"/>
              <a:t>可屏蔽中断服务程序－</a:t>
            </a:r>
            <a:r>
              <a:rPr lang="en-US" altLang="zh-CN"/>
              <a:t>2</a:t>
            </a:r>
          </a:p>
        </p:txBody>
      </p:sp>
      <p:sp>
        <p:nvSpPr>
          <p:cNvPr id="543747" name="Rectangle 3"/>
          <p:cNvSpPr>
            <a:spLocks noGrp="1" noChangeArrowheads="1"/>
          </p:cNvSpPr>
          <p:nvPr>
            <p:ph idx="1"/>
          </p:nvPr>
        </p:nvSpPr>
        <p:spPr/>
        <p:txBody>
          <a:bodyPr/>
          <a:lstStyle/>
          <a:p>
            <a:pPr marL="0" indent="0">
              <a:lnSpc>
                <a:spcPct val="80000"/>
              </a:lnSpc>
              <a:buFont typeface="Wingdings" pitchFamily="2" charset="2"/>
              <a:buNone/>
              <a:tabLst>
                <a:tab pos="1255713" algn="l"/>
                <a:tab pos="3949700" algn="l"/>
              </a:tabLst>
            </a:pPr>
            <a:r>
              <a:rPr lang="en-US" altLang="zh-CN" sz="2400"/>
              <a:t>	</a:t>
            </a:r>
            <a:r>
              <a:rPr lang="en-US" altLang="zh-CN" sz="2400">
                <a:solidFill>
                  <a:schemeClr val="tx2"/>
                </a:solidFill>
              </a:rPr>
              <a:t>in al,21h</a:t>
            </a:r>
            <a:r>
              <a:rPr lang="en-US" altLang="zh-CN" sz="2400"/>
              <a:t>	; </a:t>
            </a:r>
            <a:r>
              <a:rPr lang="zh-CN" altLang="en-US" sz="2400"/>
              <a:t>读出</a:t>
            </a:r>
            <a:r>
              <a:rPr lang="en-US" altLang="zh-CN" sz="2400"/>
              <a:t>IMR</a:t>
            </a:r>
          </a:p>
          <a:p>
            <a:pPr marL="0" indent="0">
              <a:lnSpc>
                <a:spcPct val="80000"/>
              </a:lnSpc>
              <a:buFont typeface="Wingdings" pitchFamily="2" charset="2"/>
              <a:buNone/>
              <a:tabLst>
                <a:tab pos="1255713" algn="l"/>
                <a:tab pos="3949700" algn="l"/>
              </a:tabLst>
            </a:pPr>
            <a:r>
              <a:rPr lang="en-US" altLang="zh-CN" sz="2400"/>
              <a:t>	</a:t>
            </a:r>
            <a:r>
              <a:rPr lang="en-US" altLang="zh-CN" sz="2400">
                <a:solidFill>
                  <a:schemeClr val="tx2"/>
                </a:solidFill>
              </a:rPr>
              <a:t>push ax</a:t>
            </a:r>
            <a:r>
              <a:rPr lang="en-US" altLang="zh-CN" sz="2400"/>
              <a:t>	; </a:t>
            </a:r>
            <a:r>
              <a:rPr lang="zh-CN" altLang="en-US" sz="2400"/>
              <a:t>保存原</a:t>
            </a:r>
            <a:r>
              <a:rPr lang="en-US" altLang="zh-CN" sz="2400"/>
              <a:t>IMR</a:t>
            </a:r>
            <a:r>
              <a:rPr lang="zh-CN" altLang="en-US" sz="2400"/>
              <a:t>内容</a:t>
            </a:r>
          </a:p>
          <a:p>
            <a:pPr marL="0" indent="0">
              <a:lnSpc>
                <a:spcPct val="80000"/>
              </a:lnSpc>
              <a:buFont typeface="Wingdings" pitchFamily="2" charset="2"/>
              <a:buNone/>
              <a:tabLst>
                <a:tab pos="1255713" algn="l"/>
                <a:tab pos="3949700" algn="l"/>
              </a:tabLst>
            </a:pPr>
            <a:r>
              <a:rPr lang="zh-CN" altLang="en-US" sz="2400"/>
              <a:t>	</a:t>
            </a:r>
            <a:r>
              <a:rPr lang="en-US" altLang="zh-CN" sz="2400">
                <a:solidFill>
                  <a:schemeClr val="tx2"/>
                </a:solidFill>
              </a:rPr>
              <a:t>and al,0feh</a:t>
            </a:r>
            <a:r>
              <a:rPr lang="en-US" altLang="zh-CN" sz="2400"/>
              <a:t>	; </a:t>
            </a:r>
            <a:r>
              <a:rPr lang="zh-CN" altLang="en-US" sz="2400"/>
              <a:t>允许</a:t>
            </a:r>
            <a:r>
              <a:rPr lang="en-US" altLang="zh-CN" sz="2400"/>
              <a:t>IRQ0</a:t>
            </a:r>
            <a:r>
              <a:rPr lang="zh-CN" altLang="en-US" sz="2400"/>
              <a:t>，其他不变</a:t>
            </a:r>
          </a:p>
          <a:p>
            <a:pPr marL="0" indent="0">
              <a:lnSpc>
                <a:spcPct val="80000"/>
              </a:lnSpc>
              <a:buFont typeface="Wingdings" pitchFamily="2" charset="2"/>
              <a:buNone/>
              <a:tabLst>
                <a:tab pos="1255713" algn="l"/>
                <a:tab pos="3949700" algn="l"/>
              </a:tabLst>
            </a:pPr>
            <a:r>
              <a:rPr lang="zh-CN" altLang="en-US" sz="2400"/>
              <a:t>	</a:t>
            </a:r>
            <a:r>
              <a:rPr lang="en-US" altLang="zh-CN" sz="2400">
                <a:solidFill>
                  <a:schemeClr val="tx2"/>
                </a:solidFill>
              </a:rPr>
              <a:t>out 21h,al</a:t>
            </a:r>
            <a:r>
              <a:rPr lang="en-US" altLang="zh-CN" sz="2400"/>
              <a:t>	; </a:t>
            </a:r>
            <a:r>
              <a:rPr lang="zh-CN" altLang="en-US" sz="2400"/>
              <a:t>设置新</a:t>
            </a:r>
            <a:r>
              <a:rPr lang="en-US" altLang="zh-CN" sz="2400"/>
              <a:t>IMR</a:t>
            </a:r>
            <a:r>
              <a:rPr lang="zh-CN" altLang="en-US" sz="2400"/>
              <a:t>内容	</a:t>
            </a:r>
          </a:p>
          <a:p>
            <a:pPr marL="0" indent="0">
              <a:lnSpc>
                <a:spcPct val="80000"/>
              </a:lnSpc>
              <a:buFont typeface="Wingdings" pitchFamily="2" charset="2"/>
              <a:buNone/>
              <a:tabLst>
                <a:tab pos="1255713" algn="l"/>
                <a:tab pos="3949700" algn="l"/>
              </a:tabLst>
            </a:pPr>
            <a:r>
              <a:rPr lang="zh-CN" altLang="en-US" sz="2400"/>
              <a:t>	</a:t>
            </a:r>
            <a:r>
              <a:rPr lang="en-US" altLang="zh-CN" sz="2400">
                <a:solidFill>
                  <a:schemeClr val="tx2"/>
                </a:solidFill>
              </a:rPr>
              <a:t>mov counter,0</a:t>
            </a:r>
            <a:r>
              <a:rPr lang="en-US" altLang="zh-CN" sz="2400"/>
              <a:t>	; </a:t>
            </a:r>
            <a:r>
              <a:rPr lang="zh-CN" altLang="en-US" sz="2400"/>
              <a:t>设置中断次数初值</a:t>
            </a:r>
          </a:p>
          <a:p>
            <a:pPr marL="0" indent="0">
              <a:lnSpc>
                <a:spcPct val="80000"/>
              </a:lnSpc>
              <a:buFont typeface="Wingdings" pitchFamily="2" charset="2"/>
              <a:buNone/>
              <a:tabLst>
                <a:tab pos="1255713" algn="l"/>
                <a:tab pos="3949700" algn="l"/>
              </a:tabLst>
            </a:pPr>
            <a:r>
              <a:rPr lang="zh-CN" altLang="en-US" sz="2400"/>
              <a:t>	</a:t>
            </a:r>
            <a:r>
              <a:rPr lang="en-US" altLang="zh-CN" sz="2400">
                <a:solidFill>
                  <a:schemeClr val="tx2"/>
                </a:solidFill>
              </a:rPr>
              <a:t>sti</a:t>
            </a:r>
            <a:r>
              <a:rPr lang="en-US" altLang="zh-CN" sz="2400"/>
              <a:t>	; </a:t>
            </a:r>
            <a:r>
              <a:rPr lang="zh-CN" altLang="en-US" sz="2400"/>
              <a:t>开中断</a:t>
            </a:r>
          </a:p>
          <a:p>
            <a:pPr marL="0" indent="0">
              <a:lnSpc>
                <a:spcPct val="80000"/>
              </a:lnSpc>
              <a:buFont typeface="Wingdings" pitchFamily="2" charset="2"/>
              <a:buNone/>
              <a:tabLst>
                <a:tab pos="1255713" algn="l"/>
                <a:tab pos="3949700" algn="l"/>
              </a:tabLst>
            </a:pPr>
            <a:r>
              <a:rPr lang="en-US" altLang="zh-CN" sz="2400">
                <a:solidFill>
                  <a:schemeClr val="tx2"/>
                </a:solidFill>
              </a:rPr>
              <a:t>start1:	cmp counter,10</a:t>
            </a:r>
            <a:r>
              <a:rPr lang="en-US" altLang="zh-CN" sz="2400"/>
              <a:t>	; </a:t>
            </a:r>
            <a:r>
              <a:rPr lang="zh-CN" altLang="en-US" sz="2400"/>
              <a:t>主程序仅循环等待中断</a:t>
            </a:r>
          </a:p>
          <a:p>
            <a:pPr marL="0" indent="0">
              <a:lnSpc>
                <a:spcPct val="80000"/>
              </a:lnSpc>
              <a:buFont typeface="Wingdings" pitchFamily="2" charset="2"/>
              <a:buNone/>
              <a:tabLst>
                <a:tab pos="1255713" algn="l"/>
                <a:tab pos="3949700" algn="l"/>
              </a:tabLst>
            </a:pPr>
            <a:r>
              <a:rPr lang="zh-CN" altLang="en-US" sz="2400"/>
              <a:t>	</a:t>
            </a:r>
            <a:r>
              <a:rPr lang="en-US" altLang="zh-CN" sz="2400">
                <a:solidFill>
                  <a:schemeClr val="tx2"/>
                </a:solidFill>
              </a:rPr>
              <a:t>jb start1</a:t>
            </a:r>
            <a:r>
              <a:rPr lang="en-US" altLang="zh-CN" sz="2400"/>
              <a:t>	; </a:t>
            </a:r>
            <a:r>
              <a:rPr lang="zh-CN" altLang="en-US" sz="2400"/>
              <a:t>中断</a:t>
            </a:r>
            <a:r>
              <a:rPr lang="en-US" altLang="zh-CN" sz="2400"/>
              <a:t>10</a:t>
            </a:r>
            <a:r>
              <a:rPr lang="zh-CN" altLang="en-US" sz="2400"/>
              <a:t>次退出</a:t>
            </a:r>
          </a:p>
          <a:p>
            <a:pPr marL="0" indent="0">
              <a:lnSpc>
                <a:spcPct val="80000"/>
              </a:lnSpc>
              <a:buFont typeface="Wingdings" pitchFamily="2" charset="2"/>
              <a:buNone/>
              <a:tabLst>
                <a:tab pos="1255713" algn="l"/>
                <a:tab pos="3949700" algn="l"/>
              </a:tabLst>
            </a:pPr>
            <a:r>
              <a:rPr lang="zh-CN" altLang="en-US" sz="2400"/>
              <a:t>	</a:t>
            </a:r>
            <a:r>
              <a:rPr lang="en-US" altLang="zh-CN" sz="2400">
                <a:solidFill>
                  <a:srgbClr val="193C7D"/>
                </a:solidFill>
              </a:rPr>
              <a:t>cli</a:t>
            </a:r>
            <a:r>
              <a:rPr lang="en-US" altLang="zh-CN" sz="2400"/>
              <a:t>	; </a:t>
            </a:r>
            <a:r>
              <a:rPr lang="zh-CN" altLang="en-US" sz="2400"/>
              <a:t>关中断</a:t>
            </a:r>
          </a:p>
          <a:p>
            <a:pPr marL="0" indent="0">
              <a:lnSpc>
                <a:spcPct val="80000"/>
              </a:lnSpc>
              <a:buFont typeface="Wingdings" pitchFamily="2" charset="2"/>
              <a:buNone/>
              <a:tabLst>
                <a:tab pos="1255713" algn="l"/>
                <a:tab pos="3949700" algn="l"/>
              </a:tabLst>
            </a:pPr>
            <a:r>
              <a:rPr lang="zh-CN" altLang="en-US" sz="2400"/>
              <a:t>	</a:t>
            </a:r>
            <a:r>
              <a:rPr lang="en-US" altLang="zh-CN" sz="2400">
                <a:solidFill>
                  <a:srgbClr val="193C7D"/>
                </a:solidFill>
              </a:rPr>
              <a:t>pop ax</a:t>
            </a:r>
            <a:r>
              <a:rPr lang="en-US" altLang="zh-CN" sz="2400"/>
              <a:t>	; </a:t>
            </a:r>
            <a:r>
              <a:rPr lang="zh-CN" altLang="en-US" sz="2400"/>
              <a:t>恢复</a:t>
            </a:r>
            <a:r>
              <a:rPr lang="en-US" altLang="zh-CN" sz="2400"/>
              <a:t>IMR</a:t>
            </a:r>
          </a:p>
          <a:p>
            <a:pPr marL="0" indent="0">
              <a:lnSpc>
                <a:spcPct val="80000"/>
              </a:lnSpc>
              <a:buFont typeface="Wingdings" pitchFamily="2" charset="2"/>
              <a:buNone/>
              <a:tabLst>
                <a:tab pos="1255713" algn="l"/>
                <a:tab pos="3949700" algn="l"/>
              </a:tabLst>
            </a:pPr>
            <a:r>
              <a:rPr lang="en-US" altLang="zh-CN" sz="2400"/>
              <a:t>	</a:t>
            </a:r>
            <a:r>
              <a:rPr lang="en-US" altLang="zh-CN" sz="2400">
                <a:solidFill>
                  <a:srgbClr val="193C7D"/>
                </a:solidFill>
              </a:rPr>
              <a:t>out 21h,al</a:t>
            </a:r>
          </a:p>
          <a:p>
            <a:pPr marL="0" indent="0">
              <a:lnSpc>
                <a:spcPct val="80000"/>
              </a:lnSpc>
              <a:buFont typeface="Wingdings" pitchFamily="2" charset="2"/>
              <a:buNone/>
              <a:tabLst>
                <a:tab pos="1255713" algn="l"/>
                <a:tab pos="3949700" algn="l"/>
              </a:tabLst>
            </a:pPr>
            <a:r>
              <a:rPr lang="en-US" altLang="zh-CN" sz="2400"/>
              <a:t>	</a:t>
            </a:r>
            <a:r>
              <a:rPr lang="en-US" altLang="zh-CN" sz="2400">
                <a:solidFill>
                  <a:srgbClr val="193C7D"/>
                </a:solidFill>
              </a:rPr>
              <a:t>pop dx</a:t>
            </a:r>
            <a:r>
              <a:rPr lang="en-US" altLang="zh-CN" sz="2400"/>
              <a:t>	; </a:t>
            </a:r>
            <a:r>
              <a:rPr lang="zh-CN" altLang="en-US" sz="2400"/>
              <a:t>恢复原中断向量表项</a:t>
            </a:r>
          </a:p>
          <a:p>
            <a:pPr marL="0" indent="0">
              <a:lnSpc>
                <a:spcPct val="80000"/>
              </a:lnSpc>
              <a:buFont typeface="Wingdings" pitchFamily="2" charset="2"/>
              <a:buNone/>
              <a:tabLst>
                <a:tab pos="1255713" algn="l"/>
                <a:tab pos="3949700" algn="l"/>
              </a:tabLst>
            </a:pPr>
            <a:r>
              <a:rPr lang="zh-CN" altLang="en-US" sz="2400"/>
              <a:t>	</a:t>
            </a:r>
            <a:r>
              <a:rPr lang="en-US" altLang="zh-CN" sz="2400">
                <a:solidFill>
                  <a:srgbClr val="193C7D"/>
                </a:solidFill>
              </a:rPr>
              <a:t>pop ds</a:t>
            </a:r>
          </a:p>
          <a:p>
            <a:pPr marL="0" indent="0">
              <a:lnSpc>
                <a:spcPct val="80000"/>
              </a:lnSpc>
              <a:buFont typeface="Wingdings" pitchFamily="2" charset="2"/>
              <a:buNone/>
              <a:tabLst>
                <a:tab pos="1255713" algn="l"/>
                <a:tab pos="3949700" algn="l"/>
              </a:tabLst>
            </a:pPr>
            <a:r>
              <a:rPr lang="en-US" altLang="zh-CN" sz="2400"/>
              <a:t>	</a:t>
            </a:r>
            <a:r>
              <a:rPr lang="en-US" altLang="zh-CN" sz="2400">
                <a:solidFill>
                  <a:srgbClr val="193C7D"/>
                </a:solidFill>
              </a:rPr>
              <a:t>mov ax,2508h</a:t>
            </a:r>
          </a:p>
          <a:p>
            <a:pPr marL="0" indent="0">
              <a:lnSpc>
                <a:spcPct val="80000"/>
              </a:lnSpc>
              <a:buFont typeface="Wingdings" pitchFamily="2" charset="2"/>
              <a:buNone/>
              <a:tabLst>
                <a:tab pos="1255713" algn="l"/>
                <a:tab pos="3949700" algn="l"/>
              </a:tabLst>
            </a:pPr>
            <a:r>
              <a:rPr lang="en-US" altLang="zh-CN" sz="2400">
                <a:solidFill>
                  <a:srgbClr val="193C7D"/>
                </a:solidFill>
              </a:rPr>
              <a:t>	int 21h</a:t>
            </a:r>
          </a:p>
          <a:p>
            <a:pPr marL="0" indent="0">
              <a:lnSpc>
                <a:spcPct val="80000"/>
              </a:lnSpc>
              <a:buFont typeface="Wingdings" pitchFamily="2" charset="2"/>
              <a:buNone/>
              <a:tabLst>
                <a:tab pos="1255713" algn="l"/>
                <a:tab pos="3949700" algn="l"/>
              </a:tabLst>
            </a:pPr>
            <a:r>
              <a:rPr lang="en-US" altLang="zh-CN" sz="2400">
                <a:solidFill>
                  <a:srgbClr val="193C7D"/>
                </a:solidFill>
              </a:rPr>
              <a:t>	sti</a:t>
            </a:r>
            <a:r>
              <a:rPr lang="en-US" altLang="zh-CN" sz="2400"/>
              <a:t>	; </a:t>
            </a:r>
            <a:r>
              <a:rPr lang="zh-CN" altLang="en-US" sz="2400"/>
              <a:t>开中断</a:t>
            </a: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r>
              <a:rPr lang="en-US" altLang="zh-CN"/>
              <a:t>2. I/O</a:t>
            </a:r>
            <a:r>
              <a:rPr lang="zh-CN" altLang="en-US"/>
              <a:t>端口与存储器地址统一编址</a:t>
            </a:r>
          </a:p>
        </p:txBody>
      </p:sp>
      <p:sp>
        <p:nvSpPr>
          <p:cNvPr id="476163" name="Rectangle 3"/>
          <p:cNvSpPr>
            <a:spLocks noGrp="1" noChangeArrowheads="1"/>
          </p:cNvSpPr>
          <p:nvPr>
            <p:ph idx="1"/>
          </p:nvPr>
        </p:nvSpPr>
        <p:spPr/>
        <p:txBody>
          <a:bodyPr/>
          <a:lstStyle/>
          <a:p>
            <a:pPr>
              <a:lnSpc>
                <a:spcPct val="150000"/>
              </a:lnSpc>
            </a:pPr>
            <a:r>
              <a:rPr lang="zh-CN" altLang="en-US" b="1" dirty="0">
                <a:solidFill>
                  <a:srgbClr val="0000FF"/>
                </a:solidFill>
              </a:rPr>
              <a:t>将</a:t>
            </a:r>
            <a:r>
              <a:rPr lang="en-US" altLang="zh-CN" b="1" dirty="0">
                <a:solidFill>
                  <a:srgbClr val="0000FF"/>
                </a:solidFill>
              </a:rPr>
              <a:t>I/O</a:t>
            </a:r>
            <a:r>
              <a:rPr lang="zh-CN" altLang="en-US" b="1" dirty="0">
                <a:solidFill>
                  <a:srgbClr val="0000FF"/>
                </a:solidFill>
              </a:rPr>
              <a:t>端口与存储器地址统一编排</a:t>
            </a:r>
            <a:endParaRPr lang="zh-CN" altLang="en-US" b="1" dirty="0">
              <a:solidFill>
                <a:srgbClr val="0000FF"/>
              </a:solidFill>
              <a:latin typeface="Times New Roman" pitchFamily="18" charset="0"/>
            </a:endParaRPr>
          </a:p>
          <a:p>
            <a:pPr>
              <a:lnSpc>
                <a:spcPct val="150000"/>
              </a:lnSpc>
            </a:pPr>
            <a:r>
              <a:rPr lang="zh-CN" altLang="en-US" b="1" dirty="0">
                <a:solidFill>
                  <a:srgbClr val="FF0000"/>
                </a:solidFill>
              </a:rPr>
              <a:t>优点：</a:t>
            </a:r>
          </a:p>
          <a:p>
            <a:pPr lvl="1">
              <a:lnSpc>
                <a:spcPct val="150000"/>
              </a:lnSpc>
            </a:pPr>
            <a:r>
              <a:rPr lang="zh-CN" altLang="en-US" b="1" dirty="0">
                <a:solidFill>
                  <a:srgbClr val="0000FF"/>
                </a:solidFill>
                <a:latin typeface="Times New Roman" pitchFamily="18" charset="0"/>
              </a:rPr>
              <a:t>不需要专门的</a:t>
            </a:r>
            <a:r>
              <a:rPr lang="en-US" altLang="zh-CN" b="1" dirty="0">
                <a:solidFill>
                  <a:srgbClr val="0000FF"/>
                </a:solidFill>
                <a:latin typeface="Times New Roman" pitchFamily="18" charset="0"/>
              </a:rPr>
              <a:t>I/O</a:t>
            </a:r>
            <a:r>
              <a:rPr lang="zh-CN" altLang="en-US" b="1" dirty="0">
                <a:solidFill>
                  <a:srgbClr val="0000FF"/>
                </a:solidFill>
                <a:latin typeface="Times New Roman" pitchFamily="18" charset="0"/>
              </a:rPr>
              <a:t>指令</a:t>
            </a:r>
          </a:p>
          <a:p>
            <a:pPr lvl="1">
              <a:lnSpc>
                <a:spcPct val="150000"/>
              </a:lnSpc>
            </a:pPr>
            <a:r>
              <a:rPr lang="en-US" altLang="zh-CN" dirty="0">
                <a:latin typeface="Times New Roman" pitchFamily="18" charset="0"/>
              </a:rPr>
              <a:t>I/O</a:t>
            </a:r>
            <a:r>
              <a:rPr lang="zh-CN" altLang="en-US" dirty="0">
                <a:latin typeface="Times New Roman" pitchFamily="18" charset="0"/>
              </a:rPr>
              <a:t>数据存取灵活</a:t>
            </a:r>
          </a:p>
          <a:p>
            <a:pPr>
              <a:lnSpc>
                <a:spcPct val="150000"/>
              </a:lnSpc>
            </a:pPr>
            <a:r>
              <a:rPr lang="zh-CN" altLang="en-US" b="1" dirty="0">
                <a:solidFill>
                  <a:srgbClr val="FF0000"/>
                </a:solidFill>
              </a:rPr>
              <a:t>缺点：</a:t>
            </a:r>
          </a:p>
          <a:p>
            <a:pPr lvl="1">
              <a:lnSpc>
                <a:spcPct val="150000"/>
              </a:lnSpc>
            </a:pPr>
            <a:r>
              <a:rPr lang="zh-CN" altLang="en-US" dirty="0">
                <a:latin typeface="Times New Roman" pitchFamily="18" charset="0"/>
              </a:rPr>
              <a:t>占去部分存储器空间</a:t>
            </a:r>
          </a:p>
          <a:p>
            <a:pPr lvl="1">
              <a:lnSpc>
                <a:spcPct val="150000"/>
              </a:lnSpc>
            </a:pPr>
            <a:r>
              <a:rPr lang="zh-CN" altLang="en-US" dirty="0">
                <a:latin typeface="Times New Roman" pitchFamily="18" charset="0"/>
              </a:rPr>
              <a:t>程序不易阅读</a:t>
            </a:r>
          </a:p>
        </p:txBody>
      </p:sp>
      <p:grpSp>
        <p:nvGrpSpPr>
          <p:cNvPr id="2" name="Group 11"/>
          <p:cNvGrpSpPr>
            <a:grpSpLocks/>
          </p:cNvGrpSpPr>
          <p:nvPr/>
        </p:nvGrpSpPr>
        <p:grpSpPr bwMode="auto">
          <a:xfrm>
            <a:off x="6810380" y="1928802"/>
            <a:ext cx="4457700" cy="3949699"/>
            <a:chOff x="3450" y="1263"/>
            <a:chExt cx="2106" cy="2488"/>
          </a:xfrm>
        </p:grpSpPr>
        <p:sp>
          <p:nvSpPr>
            <p:cNvPr id="476165" name="Rectangle 5"/>
            <p:cNvSpPr>
              <a:spLocks noChangeArrowheads="1"/>
            </p:cNvSpPr>
            <p:nvPr/>
          </p:nvSpPr>
          <p:spPr bwMode="auto">
            <a:xfrm>
              <a:off x="4889" y="1346"/>
              <a:ext cx="667" cy="1576"/>
            </a:xfrm>
            <a:prstGeom prst="rect">
              <a:avLst/>
            </a:prstGeom>
            <a:noFill/>
            <a:ln w="28575">
              <a:solidFill>
                <a:srgbClr val="193C7D"/>
              </a:solidFill>
              <a:miter lim="800000"/>
              <a:headEnd/>
              <a:tailEnd/>
            </a:ln>
            <a:effectLst/>
          </p:spPr>
          <p:txBody>
            <a:bodyPr wrap="none" anchor="ctr"/>
            <a:lstStyle/>
            <a:p>
              <a:pPr algn="ctr"/>
              <a:r>
                <a:rPr kumimoji="1" lang="zh-CN" altLang="en-US" sz="2400" b="1">
                  <a:latin typeface="Tahoma" pitchFamily="34" charset="0"/>
                  <a:ea typeface="宋体" charset="-122"/>
                </a:rPr>
                <a:t>主存</a:t>
              </a:r>
            </a:p>
            <a:p>
              <a:pPr algn="ctr"/>
              <a:r>
                <a:rPr kumimoji="1" lang="zh-CN" altLang="en-US" sz="2400" b="1">
                  <a:latin typeface="Tahoma" pitchFamily="34" charset="0"/>
                  <a:ea typeface="宋体" charset="-122"/>
                </a:rPr>
                <a:t>部分</a:t>
              </a:r>
            </a:p>
          </p:txBody>
        </p:sp>
        <p:sp>
          <p:nvSpPr>
            <p:cNvPr id="476166" name="Rectangle 6"/>
            <p:cNvSpPr>
              <a:spLocks noChangeArrowheads="1"/>
            </p:cNvSpPr>
            <p:nvPr/>
          </p:nvSpPr>
          <p:spPr bwMode="auto">
            <a:xfrm>
              <a:off x="4888" y="2919"/>
              <a:ext cx="667" cy="730"/>
            </a:xfrm>
            <a:prstGeom prst="rect">
              <a:avLst/>
            </a:prstGeom>
            <a:solidFill>
              <a:srgbClr val="A6ADC0"/>
            </a:solidFill>
            <a:ln w="28575">
              <a:solidFill>
                <a:srgbClr val="193C7D"/>
              </a:solidFill>
              <a:miter lim="800000"/>
              <a:headEnd/>
              <a:tailEnd/>
            </a:ln>
            <a:effectLst/>
          </p:spPr>
          <p:txBody>
            <a:bodyPr wrap="none" anchor="ctr"/>
            <a:lstStyle/>
            <a:p>
              <a:pPr algn="ctr"/>
              <a:r>
                <a:rPr kumimoji="1" lang="en-US" altLang="zh-CN" sz="2400" b="1">
                  <a:latin typeface="Tahoma" pitchFamily="34" charset="0"/>
                  <a:ea typeface="宋体" charset="-122"/>
                </a:rPr>
                <a:t>I/O</a:t>
              </a:r>
            </a:p>
            <a:p>
              <a:pPr algn="ctr"/>
              <a:r>
                <a:rPr kumimoji="1" lang="zh-CN" altLang="en-US" sz="2400" b="1">
                  <a:latin typeface="Tahoma" pitchFamily="34" charset="0"/>
                  <a:ea typeface="宋体" charset="-122"/>
                </a:rPr>
                <a:t>部分</a:t>
              </a:r>
            </a:p>
          </p:txBody>
        </p:sp>
        <p:sp>
          <p:nvSpPr>
            <p:cNvPr id="476167" name="AutoShape 7"/>
            <p:cNvSpPr>
              <a:spLocks/>
            </p:cNvSpPr>
            <p:nvPr/>
          </p:nvSpPr>
          <p:spPr bwMode="auto">
            <a:xfrm>
              <a:off x="4707" y="1360"/>
              <a:ext cx="106" cy="2274"/>
            </a:xfrm>
            <a:prstGeom prst="leftBrace">
              <a:avLst>
                <a:gd name="adj1" fmla="val 178774"/>
                <a:gd name="adj2" fmla="val 50000"/>
              </a:avLst>
            </a:prstGeom>
            <a:noFill/>
            <a:ln w="9525">
              <a:solidFill>
                <a:schemeClr val="tx1"/>
              </a:solidFill>
              <a:miter lim="800000"/>
              <a:headEnd/>
              <a:tailEnd/>
            </a:ln>
            <a:effectLst/>
          </p:spPr>
          <p:txBody>
            <a:bodyPr wrap="none" anchor="ctr"/>
            <a:lstStyle/>
            <a:p>
              <a:endParaRPr lang="zh-CN" altLang="en-US"/>
            </a:p>
          </p:txBody>
        </p:sp>
        <p:sp>
          <p:nvSpPr>
            <p:cNvPr id="476168" name="Text Box 8"/>
            <p:cNvSpPr txBox="1">
              <a:spLocks noChangeArrowheads="1"/>
            </p:cNvSpPr>
            <p:nvPr/>
          </p:nvSpPr>
          <p:spPr bwMode="auto">
            <a:xfrm>
              <a:off x="3450" y="2358"/>
              <a:ext cx="1220" cy="368"/>
            </a:xfrm>
            <a:prstGeom prst="rect">
              <a:avLst/>
            </a:prstGeom>
            <a:noFill/>
            <a:ln w="9525">
              <a:noFill/>
              <a:miter lim="800000"/>
              <a:headEnd/>
              <a:tailEnd/>
            </a:ln>
            <a:effectLst/>
          </p:spPr>
          <p:txBody>
            <a:bodyPr wrap="none">
              <a:spAutoFit/>
            </a:bodyPr>
            <a:lstStyle/>
            <a:p>
              <a:pPr marL="342900" indent="-342900">
                <a:spcBef>
                  <a:spcPct val="20000"/>
                </a:spcBef>
                <a:buFont typeface="Arial" panose="020B0604020202020204" pitchFamily="34" charset="0"/>
                <a:buChar char="•"/>
              </a:pPr>
              <a:r>
                <a:rPr lang="zh-CN" altLang="en-US" sz="3200" b="1" dirty="0">
                  <a:solidFill>
                    <a:srgbClr val="FF0000"/>
                  </a:solidFill>
                  <a:latin typeface="微软雅黑" pitchFamily="34" charset="-122"/>
                  <a:ea typeface="微软雅黑" pitchFamily="34" charset="-122"/>
                </a:rPr>
                <a:t>存储器空间</a:t>
              </a:r>
            </a:p>
          </p:txBody>
        </p:sp>
        <p:sp>
          <p:nvSpPr>
            <p:cNvPr id="476169" name="Text Box 9"/>
            <p:cNvSpPr txBox="1">
              <a:spLocks noChangeArrowheads="1"/>
            </p:cNvSpPr>
            <p:nvPr/>
          </p:nvSpPr>
          <p:spPr bwMode="auto">
            <a:xfrm>
              <a:off x="4149" y="3460"/>
              <a:ext cx="485" cy="291"/>
            </a:xfrm>
            <a:prstGeom prst="rect">
              <a:avLst/>
            </a:prstGeom>
            <a:noFill/>
            <a:ln w="9525">
              <a:noFill/>
              <a:miter lim="800000"/>
              <a:headEnd/>
              <a:tailEnd/>
            </a:ln>
            <a:effectLst/>
          </p:spPr>
          <p:txBody>
            <a:bodyPr wrap="none">
              <a:spAutoFit/>
            </a:bodyPr>
            <a:lstStyle/>
            <a:p>
              <a:r>
                <a:rPr kumimoji="1" lang="en-US" altLang="zh-CN" sz="2400">
                  <a:latin typeface="Tahoma" pitchFamily="34" charset="0"/>
                  <a:ea typeface="宋体" charset="-122"/>
                </a:rPr>
                <a:t>00000</a:t>
              </a:r>
            </a:p>
          </p:txBody>
        </p:sp>
        <p:sp>
          <p:nvSpPr>
            <p:cNvPr id="476170" name="Text Box 10"/>
            <p:cNvSpPr txBox="1">
              <a:spLocks noChangeArrowheads="1"/>
            </p:cNvSpPr>
            <p:nvPr/>
          </p:nvSpPr>
          <p:spPr bwMode="auto">
            <a:xfrm>
              <a:off x="4174" y="1263"/>
              <a:ext cx="466" cy="291"/>
            </a:xfrm>
            <a:prstGeom prst="rect">
              <a:avLst/>
            </a:prstGeom>
            <a:noFill/>
            <a:ln w="9525">
              <a:noFill/>
              <a:miter lim="800000"/>
              <a:headEnd/>
              <a:tailEnd/>
            </a:ln>
            <a:effectLst/>
          </p:spPr>
          <p:txBody>
            <a:bodyPr wrap="none">
              <a:spAutoFit/>
            </a:bodyPr>
            <a:lstStyle/>
            <a:p>
              <a:r>
                <a:rPr kumimoji="1" lang="en-US" altLang="zh-CN" sz="2400">
                  <a:latin typeface="Tahoma" pitchFamily="34" charset="0"/>
                  <a:ea typeface="宋体" charset="-122"/>
                </a:rPr>
                <a:t>FFFFF</a:t>
              </a:r>
            </a:p>
          </p:txBody>
        </p:sp>
      </p:grpSp>
    </p:spTree>
  </p:cSld>
  <p:clrMapOvr>
    <a:masterClrMapping/>
  </p:clrMapOvr>
  <p:transition spd="slow"/>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r>
              <a:rPr lang="en-US" altLang="zh-CN"/>
              <a:t>〔</a:t>
            </a:r>
            <a:r>
              <a:rPr lang="zh-CN" altLang="en-US"/>
              <a:t>例</a:t>
            </a:r>
            <a:r>
              <a:rPr lang="en-US" altLang="zh-CN"/>
              <a:t>7-6〕</a:t>
            </a:r>
            <a:r>
              <a:rPr lang="zh-CN" altLang="en-US"/>
              <a:t>可屏蔽中断服务程序－</a:t>
            </a:r>
            <a:r>
              <a:rPr lang="en-US" altLang="zh-CN"/>
              <a:t>3</a:t>
            </a:r>
          </a:p>
        </p:txBody>
      </p:sp>
      <p:sp>
        <p:nvSpPr>
          <p:cNvPr id="544771" name="Rectangle 3"/>
          <p:cNvSpPr>
            <a:spLocks noGrp="1" noChangeArrowheads="1"/>
          </p:cNvSpPr>
          <p:nvPr>
            <p:ph idx="1"/>
          </p:nvPr>
        </p:nvSpPr>
        <p:spPr/>
        <p:txBody>
          <a:bodyPr/>
          <a:lstStyle/>
          <a:p>
            <a:pPr marL="0" indent="0">
              <a:buFont typeface="Wingdings" pitchFamily="2" charset="2"/>
              <a:buNone/>
              <a:tabLst>
                <a:tab pos="1255713" algn="l"/>
                <a:tab pos="3949700" algn="l"/>
              </a:tabLst>
            </a:pPr>
            <a:r>
              <a:rPr lang="en-US" altLang="zh-CN" sz="2400">
                <a:solidFill>
                  <a:schemeClr val="tx2"/>
                </a:solidFill>
              </a:rPr>
              <a:t>new08h	proc </a:t>
            </a:r>
          </a:p>
          <a:p>
            <a:pPr marL="0" indent="0">
              <a:buFont typeface="Wingdings" pitchFamily="2" charset="2"/>
              <a:buNone/>
              <a:tabLst>
                <a:tab pos="1255713" algn="l"/>
                <a:tab pos="3949700" algn="l"/>
              </a:tabLst>
            </a:pPr>
            <a:r>
              <a:rPr lang="en-US" altLang="zh-CN" sz="2400">
                <a:solidFill>
                  <a:schemeClr val="tx2"/>
                </a:solidFill>
              </a:rPr>
              <a:t>	sti</a:t>
            </a:r>
            <a:r>
              <a:rPr lang="en-US" altLang="zh-CN" sz="2400"/>
              <a:t>	; </a:t>
            </a:r>
            <a:r>
              <a:rPr lang="zh-CN" altLang="en-US" sz="2400"/>
              <a:t>开中断</a:t>
            </a:r>
          </a:p>
          <a:p>
            <a:pPr marL="0" indent="0">
              <a:buFont typeface="Wingdings" pitchFamily="2" charset="2"/>
              <a:buNone/>
              <a:tabLst>
                <a:tab pos="1255713" algn="l"/>
                <a:tab pos="3949700" algn="l"/>
              </a:tabLst>
            </a:pPr>
            <a:r>
              <a:rPr lang="zh-CN" altLang="en-US" sz="2400"/>
              <a:t>	</a:t>
            </a:r>
            <a:r>
              <a:rPr lang="en-US" altLang="zh-CN" sz="2400"/>
              <a:t>push ax	; </a:t>
            </a:r>
            <a:r>
              <a:rPr lang="zh-CN" altLang="en-US" sz="2400"/>
              <a:t>保护寄存器</a:t>
            </a:r>
          </a:p>
          <a:p>
            <a:pPr marL="0" indent="0">
              <a:buFont typeface="Wingdings" pitchFamily="2" charset="2"/>
              <a:buNone/>
              <a:tabLst>
                <a:tab pos="1255713" algn="l"/>
                <a:tab pos="3949700" algn="l"/>
              </a:tabLst>
            </a:pPr>
            <a:r>
              <a:rPr lang="zh-CN" altLang="en-US" sz="2400"/>
              <a:t>	</a:t>
            </a:r>
            <a:r>
              <a:rPr lang="en-US" altLang="zh-CN" sz="2400"/>
              <a:t>push si</a:t>
            </a:r>
          </a:p>
          <a:p>
            <a:pPr marL="0" indent="0">
              <a:buFont typeface="Wingdings" pitchFamily="2" charset="2"/>
              <a:buNone/>
              <a:tabLst>
                <a:tab pos="1255713" algn="l"/>
                <a:tab pos="3949700" algn="l"/>
              </a:tabLst>
            </a:pPr>
            <a:r>
              <a:rPr lang="en-US" altLang="zh-CN" sz="2400"/>
              <a:t>	push ds</a:t>
            </a:r>
          </a:p>
          <a:p>
            <a:pPr marL="0" indent="0">
              <a:buFont typeface="Wingdings" pitchFamily="2" charset="2"/>
              <a:buNone/>
              <a:tabLst>
                <a:tab pos="1255713" algn="l"/>
                <a:tab pos="3949700" algn="l"/>
              </a:tabLst>
            </a:pPr>
            <a:r>
              <a:rPr lang="en-US" altLang="zh-CN" sz="2400"/>
              <a:t>	mov ax,@data	; </a:t>
            </a:r>
            <a:r>
              <a:rPr lang="zh-CN" altLang="en-US" sz="2400"/>
              <a:t>设置</a:t>
            </a:r>
            <a:r>
              <a:rPr lang="en-US" altLang="zh-CN" sz="2400"/>
              <a:t>DS</a:t>
            </a:r>
          </a:p>
          <a:p>
            <a:pPr marL="0" indent="0">
              <a:buFont typeface="Wingdings" pitchFamily="2" charset="2"/>
              <a:buNone/>
              <a:tabLst>
                <a:tab pos="1255713" algn="l"/>
                <a:tab pos="3949700" algn="l"/>
              </a:tabLst>
            </a:pPr>
            <a:r>
              <a:rPr lang="en-US" altLang="zh-CN" sz="2400"/>
              <a:t>	mov ds,ax</a:t>
            </a:r>
          </a:p>
          <a:p>
            <a:pPr marL="0" indent="0">
              <a:buFont typeface="Wingdings" pitchFamily="2" charset="2"/>
              <a:buNone/>
              <a:tabLst>
                <a:tab pos="1255713" algn="l"/>
                <a:tab pos="3949700" algn="l"/>
              </a:tabLst>
            </a:pPr>
            <a:r>
              <a:rPr lang="en-US" altLang="zh-CN" sz="2400"/>
              <a:t>	inc counter	; </a:t>
            </a:r>
            <a:r>
              <a:rPr lang="zh-CN" altLang="en-US" sz="2400"/>
              <a:t>中断次数加</a:t>
            </a:r>
            <a:r>
              <a:rPr lang="en-US" altLang="zh-CN" sz="2400"/>
              <a:t>1</a:t>
            </a:r>
          </a:p>
          <a:p>
            <a:pPr marL="0" indent="0">
              <a:buFont typeface="Wingdings" pitchFamily="2" charset="2"/>
              <a:buNone/>
              <a:tabLst>
                <a:tab pos="1255713" algn="l"/>
                <a:tab pos="3949700" algn="l"/>
              </a:tabLst>
            </a:pPr>
            <a:r>
              <a:rPr lang="en-US" altLang="zh-CN" sz="2400"/>
              <a:t>	mov si,offset intmsg	; </a:t>
            </a:r>
            <a:r>
              <a:rPr lang="zh-CN" altLang="en-US" sz="2400"/>
              <a:t>显示信息</a:t>
            </a:r>
          </a:p>
          <a:p>
            <a:pPr marL="0" indent="0">
              <a:buFont typeface="Wingdings" pitchFamily="2" charset="2"/>
              <a:buNone/>
              <a:tabLst>
                <a:tab pos="1255713" algn="l"/>
                <a:tab pos="3949700" algn="l"/>
              </a:tabLst>
            </a:pPr>
            <a:r>
              <a:rPr lang="zh-CN" altLang="en-US" sz="2400"/>
              <a:t>	</a:t>
            </a:r>
            <a:r>
              <a:rPr lang="en-US" altLang="zh-CN" sz="2400"/>
              <a:t>call dpstri</a:t>
            </a:r>
          </a:p>
          <a:p>
            <a:pPr marL="0" indent="0">
              <a:buFont typeface="Wingdings" pitchFamily="2" charset="2"/>
              <a:buNone/>
              <a:tabLst>
                <a:tab pos="1255713" algn="l"/>
                <a:tab pos="3949700" algn="l"/>
              </a:tabLst>
            </a:pPr>
            <a:r>
              <a:rPr lang="zh-CN" altLang="en-US" sz="2400"/>
              <a:t>	</a:t>
            </a:r>
            <a:r>
              <a:rPr lang="en-US" altLang="zh-CN" sz="2400">
                <a:solidFill>
                  <a:schemeClr val="tx2"/>
                </a:solidFill>
              </a:rPr>
              <a:t>mov al,20h</a:t>
            </a:r>
            <a:r>
              <a:rPr lang="en-US" altLang="zh-CN" sz="2400"/>
              <a:t>	; </a:t>
            </a:r>
            <a:r>
              <a:rPr lang="zh-CN" altLang="en-US" sz="2400"/>
              <a:t>发送</a:t>
            </a:r>
            <a:r>
              <a:rPr lang="en-US" altLang="zh-CN" sz="2400"/>
              <a:t>EOI</a:t>
            </a:r>
            <a:r>
              <a:rPr lang="zh-CN" altLang="en-US" sz="2400"/>
              <a:t>命令</a:t>
            </a:r>
          </a:p>
          <a:p>
            <a:pPr marL="0" indent="0">
              <a:buFont typeface="Wingdings" pitchFamily="2" charset="2"/>
              <a:buNone/>
              <a:tabLst>
                <a:tab pos="1255713" algn="l"/>
                <a:tab pos="3949700" algn="l"/>
              </a:tabLst>
            </a:pPr>
            <a:r>
              <a:rPr lang="zh-CN" altLang="en-US" sz="2400"/>
              <a:t>	</a:t>
            </a:r>
            <a:r>
              <a:rPr lang="en-US" altLang="zh-CN" sz="2400">
                <a:solidFill>
                  <a:schemeClr val="tx2"/>
                </a:solidFill>
              </a:rPr>
              <a:t>out 20h,al</a:t>
            </a:r>
          </a:p>
        </p:txBody>
      </p:sp>
      <p:sp>
        <p:nvSpPr>
          <p:cNvPr id="544772" name="filecab3"/>
          <p:cNvSpPr>
            <a:spLocks noEditPoints="1" noChangeArrowheads="1"/>
          </p:cNvSpPr>
          <p:nvPr/>
        </p:nvSpPr>
        <p:spPr bwMode="auto">
          <a:xfrm flipV="1">
            <a:off x="8075085" y="2209801"/>
            <a:ext cx="3507316" cy="576263"/>
          </a:xfrm>
          <a:custGeom>
            <a:avLst/>
            <a:gdLst>
              <a:gd name="T0" fmla="*/ 10800 w 21600"/>
              <a:gd name="T1" fmla="*/ 0 h 21600"/>
              <a:gd name="T2" fmla="*/ 0 w 21600"/>
              <a:gd name="T3" fmla="*/ 0 h 21600"/>
              <a:gd name="T4" fmla="*/ 0 w 21600"/>
              <a:gd name="T5" fmla="*/ 10800 h 21600"/>
              <a:gd name="T6" fmla="*/ 0 w 21600"/>
              <a:gd name="T7" fmla="*/ 20367 h 21600"/>
              <a:gd name="T8" fmla="*/ 10800 w 21600"/>
              <a:gd name="T9" fmla="*/ 21600 h 21600"/>
              <a:gd name="T10" fmla="*/ 21600 w 21600"/>
              <a:gd name="T11" fmla="*/ 20367 h 21600"/>
              <a:gd name="T12" fmla="*/ 21600 w 21600"/>
              <a:gd name="T13" fmla="*/ 10800 h 21600"/>
              <a:gd name="T14" fmla="*/ 21600 w 21600"/>
              <a:gd name="T15" fmla="*/ 0 h 21600"/>
              <a:gd name="T16" fmla="*/ 1004 w 21600"/>
              <a:gd name="T17" fmla="*/ 511 h 21600"/>
              <a:gd name="T18" fmla="*/ 20542 w 21600"/>
              <a:gd name="T19" fmla="*/ 18765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788" y="0"/>
                </a:moveTo>
                <a:lnTo>
                  <a:pt x="0" y="0"/>
                </a:lnTo>
                <a:lnTo>
                  <a:pt x="0" y="10800"/>
                </a:lnTo>
                <a:lnTo>
                  <a:pt x="0" y="19099"/>
                </a:lnTo>
                <a:lnTo>
                  <a:pt x="8466" y="19099"/>
                </a:lnTo>
                <a:lnTo>
                  <a:pt x="8490" y="19440"/>
                </a:lnTo>
                <a:lnTo>
                  <a:pt x="8537" y="20008"/>
                </a:lnTo>
                <a:lnTo>
                  <a:pt x="8607" y="20349"/>
                </a:lnTo>
                <a:lnTo>
                  <a:pt x="8701" y="20691"/>
                </a:lnTo>
                <a:lnTo>
                  <a:pt x="8842" y="21145"/>
                </a:lnTo>
                <a:lnTo>
                  <a:pt x="9053" y="21373"/>
                </a:lnTo>
                <a:lnTo>
                  <a:pt x="9264" y="21600"/>
                </a:lnTo>
                <a:lnTo>
                  <a:pt x="9545" y="21600"/>
                </a:lnTo>
                <a:lnTo>
                  <a:pt x="10718" y="21600"/>
                </a:lnTo>
                <a:lnTo>
                  <a:pt x="11891" y="21600"/>
                </a:lnTo>
                <a:lnTo>
                  <a:pt x="12266" y="21600"/>
                </a:lnTo>
                <a:lnTo>
                  <a:pt x="12477" y="21429"/>
                </a:lnTo>
                <a:lnTo>
                  <a:pt x="12618" y="21202"/>
                </a:lnTo>
                <a:lnTo>
                  <a:pt x="12758" y="20861"/>
                </a:lnTo>
                <a:lnTo>
                  <a:pt x="12922" y="20349"/>
                </a:lnTo>
                <a:lnTo>
                  <a:pt x="12993" y="19952"/>
                </a:lnTo>
                <a:lnTo>
                  <a:pt x="13016" y="19440"/>
                </a:lnTo>
                <a:lnTo>
                  <a:pt x="13063" y="19099"/>
                </a:lnTo>
                <a:lnTo>
                  <a:pt x="21600" y="19099"/>
                </a:lnTo>
                <a:lnTo>
                  <a:pt x="21600" y="10800"/>
                </a:lnTo>
                <a:lnTo>
                  <a:pt x="21600" y="0"/>
                </a:lnTo>
                <a:lnTo>
                  <a:pt x="10788" y="0"/>
                </a:lnTo>
                <a:close/>
                <a:moveTo>
                  <a:pt x="9053" y="19099"/>
                </a:moveTo>
                <a:lnTo>
                  <a:pt x="9053" y="19440"/>
                </a:lnTo>
                <a:lnTo>
                  <a:pt x="9076" y="19611"/>
                </a:lnTo>
                <a:lnTo>
                  <a:pt x="9123" y="19781"/>
                </a:lnTo>
                <a:lnTo>
                  <a:pt x="9193" y="20008"/>
                </a:lnTo>
                <a:lnTo>
                  <a:pt x="9264" y="20179"/>
                </a:lnTo>
                <a:lnTo>
                  <a:pt x="9334" y="20293"/>
                </a:lnTo>
                <a:lnTo>
                  <a:pt x="9405" y="20349"/>
                </a:lnTo>
                <a:lnTo>
                  <a:pt x="9545" y="20349"/>
                </a:lnTo>
                <a:lnTo>
                  <a:pt x="11891" y="20349"/>
                </a:lnTo>
                <a:lnTo>
                  <a:pt x="12031" y="20349"/>
                </a:lnTo>
                <a:lnTo>
                  <a:pt x="12172" y="20236"/>
                </a:lnTo>
                <a:lnTo>
                  <a:pt x="12266" y="20179"/>
                </a:lnTo>
                <a:lnTo>
                  <a:pt x="12336" y="20008"/>
                </a:lnTo>
                <a:lnTo>
                  <a:pt x="12383" y="19838"/>
                </a:lnTo>
                <a:lnTo>
                  <a:pt x="12430" y="19611"/>
                </a:lnTo>
                <a:lnTo>
                  <a:pt x="12477" y="19440"/>
                </a:lnTo>
                <a:lnTo>
                  <a:pt x="12477" y="19099"/>
                </a:lnTo>
                <a:lnTo>
                  <a:pt x="9053" y="19099"/>
                </a:lnTo>
                <a:close/>
              </a:path>
              <a:path w="21600" h="21600" extrusionOk="0">
                <a:moveTo>
                  <a:pt x="9053" y="19099"/>
                </a:moveTo>
                <a:lnTo>
                  <a:pt x="0" y="19099"/>
                </a:lnTo>
                <a:lnTo>
                  <a:pt x="21600" y="19099"/>
                </a:lnTo>
              </a:path>
            </a:pathLst>
          </a:custGeom>
          <a:solidFill>
            <a:schemeClr val="accent1">
              <a:lumMod val="40000"/>
              <a:lumOff val="60000"/>
            </a:schemeClr>
          </a:solidFill>
          <a:ln w="9525" cap="rnd">
            <a:solidFill>
              <a:schemeClr val="tx1"/>
            </a:solidFill>
            <a:prstDash val="sysDot"/>
            <a:miter lim="800000"/>
            <a:headEnd/>
            <a:tailEnd/>
          </a:ln>
          <a:effectLst>
            <a:outerShdw dist="107763" dir="2700000" algn="ctr" rotWithShape="0">
              <a:srgbClr val="808080"/>
            </a:outerShdw>
          </a:effectLst>
        </p:spPr>
        <p:txBody>
          <a:bodyPr rot="10800000"/>
          <a:lstStyle/>
          <a:p>
            <a:pPr algn="ctr"/>
            <a:r>
              <a:rPr lang="zh-CN" altLang="en-US" sz="2800" b="1" dirty="0">
                <a:solidFill>
                  <a:schemeClr val="tx2"/>
                </a:solidFill>
                <a:ea typeface="宋体" charset="-122"/>
              </a:rPr>
              <a:t>中断服务程序</a:t>
            </a:r>
          </a:p>
        </p:txBody>
      </p:sp>
    </p:spTree>
  </p:cSld>
  <p:clrMapOvr>
    <a:masterClrMapping/>
  </p:clrMapOvr>
  <p:transition spd="slow"/>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r>
              <a:rPr lang="en-US" altLang="zh-CN"/>
              <a:t>〔</a:t>
            </a:r>
            <a:r>
              <a:rPr lang="zh-CN" altLang="en-US"/>
              <a:t>例</a:t>
            </a:r>
            <a:r>
              <a:rPr lang="en-US" altLang="zh-CN"/>
              <a:t>7-6〕</a:t>
            </a:r>
            <a:r>
              <a:rPr lang="zh-CN" altLang="en-US"/>
              <a:t>可屏蔽中断服务程序－</a:t>
            </a:r>
            <a:r>
              <a:rPr lang="en-US" altLang="zh-CN"/>
              <a:t>4</a:t>
            </a:r>
          </a:p>
        </p:txBody>
      </p:sp>
      <p:sp>
        <p:nvSpPr>
          <p:cNvPr id="546819" name="Rectangle 3"/>
          <p:cNvSpPr>
            <a:spLocks noGrp="1" noChangeArrowheads="1"/>
          </p:cNvSpPr>
          <p:nvPr>
            <p:ph idx="1"/>
          </p:nvPr>
        </p:nvSpPr>
        <p:spPr/>
        <p:txBody>
          <a:bodyPr/>
          <a:lstStyle/>
          <a:p>
            <a:pPr marL="0" indent="0">
              <a:lnSpc>
                <a:spcPct val="80000"/>
              </a:lnSpc>
              <a:buFont typeface="Wingdings" pitchFamily="2" charset="2"/>
              <a:buNone/>
              <a:tabLst>
                <a:tab pos="1255713" algn="l"/>
                <a:tab pos="3949700" algn="l"/>
              </a:tabLst>
            </a:pPr>
            <a:r>
              <a:rPr lang="en-US" altLang="zh-CN" sz="2400"/>
              <a:t>	pop ds	; </a:t>
            </a:r>
            <a:r>
              <a:rPr lang="zh-CN" altLang="en-US" sz="2400"/>
              <a:t>恢复寄存器</a:t>
            </a:r>
          </a:p>
          <a:p>
            <a:pPr marL="0" indent="0">
              <a:lnSpc>
                <a:spcPct val="80000"/>
              </a:lnSpc>
              <a:buFont typeface="Wingdings" pitchFamily="2" charset="2"/>
              <a:buNone/>
              <a:tabLst>
                <a:tab pos="1255713" algn="l"/>
                <a:tab pos="3949700" algn="l"/>
              </a:tabLst>
            </a:pPr>
            <a:r>
              <a:rPr lang="zh-CN" altLang="en-US" sz="2400"/>
              <a:t>	</a:t>
            </a:r>
            <a:r>
              <a:rPr lang="en-US" altLang="zh-CN" sz="2400"/>
              <a:t>pop si</a:t>
            </a:r>
          </a:p>
          <a:p>
            <a:pPr marL="0" indent="0">
              <a:lnSpc>
                <a:spcPct val="80000"/>
              </a:lnSpc>
              <a:buFont typeface="Wingdings" pitchFamily="2" charset="2"/>
              <a:buNone/>
              <a:tabLst>
                <a:tab pos="1255713" algn="l"/>
                <a:tab pos="3949700" algn="l"/>
              </a:tabLst>
            </a:pPr>
            <a:r>
              <a:rPr lang="en-US" altLang="zh-CN" sz="2400"/>
              <a:t>	pop ax</a:t>
            </a:r>
          </a:p>
          <a:p>
            <a:pPr marL="0" indent="0">
              <a:lnSpc>
                <a:spcPct val="80000"/>
              </a:lnSpc>
              <a:buFont typeface="Wingdings" pitchFamily="2" charset="2"/>
              <a:buNone/>
              <a:tabLst>
                <a:tab pos="1255713" algn="l"/>
                <a:tab pos="3949700" algn="l"/>
              </a:tabLst>
            </a:pPr>
            <a:r>
              <a:rPr lang="en-US" altLang="zh-CN" sz="2400"/>
              <a:t>	</a:t>
            </a:r>
            <a:r>
              <a:rPr lang="en-US" altLang="zh-CN" sz="2400">
                <a:solidFill>
                  <a:schemeClr val="tx2"/>
                </a:solidFill>
              </a:rPr>
              <a:t>iret</a:t>
            </a:r>
            <a:r>
              <a:rPr lang="en-US" altLang="zh-CN" sz="2400"/>
              <a:t>	; </a:t>
            </a:r>
            <a:r>
              <a:rPr lang="zh-CN" altLang="en-US" sz="2400"/>
              <a:t>中断返回</a:t>
            </a:r>
          </a:p>
          <a:p>
            <a:pPr marL="0" indent="0">
              <a:lnSpc>
                <a:spcPct val="80000"/>
              </a:lnSpc>
              <a:buFont typeface="Wingdings" pitchFamily="2" charset="2"/>
              <a:buNone/>
              <a:tabLst>
                <a:tab pos="1255713" algn="l"/>
                <a:tab pos="3949700" algn="l"/>
              </a:tabLst>
            </a:pPr>
            <a:r>
              <a:rPr lang="en-US" altLang="zh-CN" sz="2400">
                <a:solidFill>
                  <a:schemeClr val="tx2"/>
                </a:solidFill>
              </a:rPr>
              <a:t>new08h	endp</a:t>
            </a:r>
          </a:p>
        </p:txBody>
      </p:sp>
      <p:grpSp>
        <p:nvGrpSpPr>
          <p:cNvPr id="2" name="Group 13"/>
          <p:cNvGrpSpPr>
            <a:grpSpLocks/>
          </p:cNvGrpSpPr>
          <p:nvPr/>
        </p:nvGrpSpPr>
        <p:grpSpPr bwMode="auto">
          <a:xfrm>
            <a:off x="928726" y="2928934"/>
            <a:ext cx="10668000" cy="3505200"/>
            <a:chOff x="336" y="1920"/>
            <a:chExt cx="5040" cy="2208"/>
          </a:xfrm>
        </p:grpSpPr>
        <p:sp>
          <p:nvSpPr>
            <p:cNvPr id="546823" name="Rectangle 7"/>
            <p:cNvSpPr>
              <a:spLocks noChangeArrowheads="1"/>
            </p:cNvSpPr>
            <p:nvPr/>
          </p:nvSpPr>
          <p:spPr bwMode="auto">
            <a:xfrm>
              <a:off x="3072" y="1920"/>
              <a:ext cx="2304" cy="2208"/>
            </a:xfrm>
            <a:prstGeom prst="rect">
              <a:avLst/>
            </a:prstGeom>
            <a:noFill/>
            <a:ln w="9525">
              <a:solidFill>
                <a:srgbClr val="000000"/>
              </a:solidFill>
              <a:miter lim="800000"/>
              <a:headEnd/>
              <a:tailEnd/>
            </a:ln>
            <a:effectLst/>
          </p:spPr>
          <p:txBody>
            <a:bodyPr lIns="12700" tIns="12700" rIns="12700" bIns="12700"/>
            <a:lstStyle/>
            <a:p>
              <a:pPr algn="just">
                <a:spcBef>
                  <a:spcPct val="20000"/>
                </a:spcBef>
                <a:tabLst>
                  <a:tab pos="1073150" algn="l"/>
                </a:tabLst>
              </a:pPr>
              <a:r>
                <a:rPr lang="en-US" altLang="zh-CN" sz="2400" b="1">
                  <a:latin typeface="Times New Roman" pitchFamily="18" charset="0"/>
                  <a:ea typeface="宋体" charset="-122"/>
                </a:rPr>
                <a:t> </a:t>
              </a:r>
              <a:r>
                <a:rPr lang="en-US" altLang="zh-CN" sz="2400" b="1">
                  <a:solidFill>
                    <a:srgbClr val="193C7D"/>
                  </a:solidFill>
                  <a:latin typeface="Times New Roman" pitchFamily="18" charset="0"/>
                  <a:ea typeface="宋体" charset="-122"/>
                </a:rPr>
                <a:t>(1) INTR</a:t>
              </a:r>
              <a:r>
                <a:rPr lang="zh-CN" altLang="en-US" sz="2400" b="1">
                  <a:solidFill>
                    <a:srgbClr val="193C7D"/>
                  </a:solidFill>
                  <a:latin typeface="Times New Roman" pitchFamily="18" charset="0"/>
                  <a:ea typeface="宋体" charset="-122"/>
                </a:rPr>
                <a:t>有效，请求中断</a:t>
              </a:r>
            </a:p>
            <a:p>
              <a:pPr algn="just">
                <a:spcBef>
                  <a:spcPct val="20000"/>
                </a:spcBef>
                <a:tabLst>
                  <a:tab pos="1073150" algn="l"/>
                </a:tabLst>
              </a:pPr>
              <a:r>
                <a:rPr lang="en-US" altLang="zh-CN" sz="2400" b="1">
                  <a:solidFill>
                    <a:srgbClr val="193C7D"/>
                  </a:solidFill>
                  <a:latin typeface="Times New Roman" pitchFamily="18" charset="0"/>
                  <a:ea typeface="宋体" charset="-122"/>
                </a:rPr>
                <a:t> (2) </a:t>
              </a:r>
              <a:r>
                <a:rPr lang="zh-CN" altLang="en-US" sz="2400" b="1">
                  <a:solidFill>
                    <a:srgbClr val="193C7D"/>
                  </a:solidFill>
                  <a:latin typeface="Times New Roman" pitchFamily="18" charset="0"/>
                  <a:ea typeface="宋体" charset="-122"/>
                </a:rPr>
                <a:t>中断响应</a:t>
              </a:r>
            </a:p>
            <a:p>
              <a:pPr algn="just">
                <a:spcBef>
                  <a:spcPct val="20000"/>
                </a:spcBef>
                <a:tabLst>
                  <a:tab pos="1073150" algn="l"/>
                </a:tabLst>
              </a:pPr>
              <a:r>
                <a:rPr lang="en-US" altLang="zh-CN" sz="2400" b="1">
                  <a:solidFill>
                    <a:srgbClr val="193C7D"/>
                  </a:solidFill>
                  <a:latin typeface="Times New Roman" pitchFamily="18" charset="0"/>
                  <a:ea typeface="宋体" charset="-122"/>
                </a:rPr>
                <a:t>      ……</a:t>
              </a:r>
            </a:p>
            <a:p>
              <a:pPr algn="just">
                <a:spcBef>
                  <a:spcPct val="20000"/>
                </a:spcBef>
                <a:tabLst>
                  <a:tab pos="1073150" algn="l"/>
                </a:tabLst>
              </a:pPr>
              <a:r>
                <a:rPr lang="en-US" altLang="zh-CN" sz="2400" b="1">
                  <a:solidFill>
                    <a:srgbClr val="193C7D"/>
                  </a:solidFill>
                  <a:latin typeface="Times New Roman" pitchFamily="18" charset="0"/>
                  <a:ea typeface="宋体" charset="-122"/>
                </a:rPr>
                <a:t> (6) </a:t>
              </a:r>
              <a:r>
                <a:rPr lang="zh-CN" altLang="en-US" sz="2400" b="1">
                  <a:solidFill>
                    <a:srgbClr val="193C7D"/>
                  </a:solidFill>
                  <a:latin typeface="Times New Roman" pitchFamily="18" charset="0"/>
                  <a:ea typeface="宋体" charset="-122"/>
                </a:rPr>
                <a:t>执行中断服务程序</a:t>
              </a:r>
            </a:p>
            <a:p>
              <a:pPr algn="just">
                <a:spcBef>
                  <a:spcPct val="20000"/>
                </a:spcBef>
                <a:tabLst>
                  <a:tab pos="1073150" algn="l"/>
                </a:tabLst>
              </a:pPr>
              <a:endParaRPr lang="en-US" altLang="zh-CN" sz="2400" b="1">
                <a:solidFill>
                  <a:srgbClr val="193C7D"/>
                </a:solidFill>
                <a:latin typeface="Times New Roman" pitchFamily="18" charset="0"/>
                <a:ea typeface="宋体" charset="-122"/>
              </a:endParaRPr>
            </a:p>
            <a:p>
              <a:pPr algn="just">
                <a:spcBef>
                  <a:spcPct val="20000"/>
                </a:spcBef>
                <a:tabLst>
                  <a:tab pos="1073150" algn="l"/>
                </a:tabLst>
              </a:pPr>
              <a:endParaRPr lang="en-US" altLang="zh-CN" sz="2400" b="1">
                <a:solidFill>
                  <a:srgbClr val="193C7D"/>
                </a:solidFill>
                <a:latin typeface="Times New Roman" pitchFamily="18" charset="0"/>
                <a:ea typeface="宋体" charset="-122"/>
              </a:endParaRPr>
            </a:p>
            <a:p>
              <a:pPr algn="just">
                <a:spcBef>
                  <a:spcPct val="20000"/>
                </a:spcBef>
                <a:tabLst>
                  <a:tab pos="1073150" algn="l"/>
                </a:tabLst>
              </a:pPr>
              <a:endParaRPr lang="en-US" altLang="zh-CN" sz="2400" b="1">
                <a:solidFill>
                  <a:srgbClr val="193C7D"/>
                </a:solidFill>
                <a:latin typeface="Times New Roman" pitchFamily="18" charset="0"/>
                <a:ea typeface="宋体" charset="-122"/>
              </a:endParaRPr>
            </a:p>
            <a:p>
              <a:pPr algn="just">
                <a:spcBef>
                  <a:spcPct val="20000"/>
                </a:spcBef>
                <a:tabLst>
                  <a:tab pos="1073150" algn="l"/>
                </a:tabLst>
              </a:pPr>
              <a:r>
                <a:rPr lang="en-US" altLang="zh-CN" sz="2400" b="1">
                  <a:solidFill>
                    <a:srgbClr val="193C7D"/>
                  </a:solidFill>
                  <a:latin typeface="Times New Roman" pitchFamily="18" charset="0"/>
                  <a:ea typeface="宋体" charset="-122"/>
                </a:rPr>
                <a:t> (7) </a:t>
              </a:r>
              <a:r>
                <a:rPr lang="zh-CN" altLang="en-US" sz="2400" b="1">
                  <a:solidFill>
                    <a:srgbClr val="193C7D"/>
                  </a:solidFill>
                  <a:latin typeface="Times New Roman" pitchFamily="18" charset="0"/>
                  <a:ea typeface="宋体" charset="-122"/>
                </a:rPr>
                <a:t>中断返回</a:t>
              </a:r>
            </a:p>
          </p:txBody>
        </p:sp>
        <p:sp>
          <p:nvSpPr>
            <p:cNvPr id="546820" name="filecab3"/>
            <p:cNvSpPr>
              <a:spLocks noEditPoints="1" noChangeArrowheads="1"/>
            </p:cNvSpPr>
            <p:nvPr/>
          </p:nvSpPr>
          <p:spPr bwMode="auto">
            <a:xfrm flipV="1">
              <a:off x="3312" y="3120"/>
              <a:ext cx="1657" cy="363"/>
            </a:xfrm>
            <a:custGeom>
              <a:avLst/>
              <a:gdLst>
                <a:gd name="T0" fmla="*/ 10800 w 21600"/>
                <a:gd name="T1" fmla="*/ 0 h 21600"/>
                <a:gd name="T2" fmla="*/ 0 w 21600"/>
                <a:gd name="T3" fmla="*/ 0 h 21600"/>
                <a:gd name="T4" fmla="*/ 0 w 21600"/>
                <a:gd name="T5" fmla="*/ 10800 h 21600"/>
                <a:gd name="T6" fmla="*/ 0 w 21600"/>
                <a:gd name="T7" fmla="*/ 20367 h 21600"/>
                <a:gd name="T8" fmla="*/ 10800 w 21600"/>
                <a:gd name="T9" fmla="*/ 21600 h 21600"/>
                <a:gd name="T10" fmla="*/ 21600 w 21600"/>
                <a:gd name="T11" fmla="*/ 20367 h 21600"/>
                <a:gd name="T12" fmla="*/ 21600 w 21600"/>
                <a:gd name="T13" fmla="*/ 10800 h 21600"/>
                <a:gd name="T14" fmla="*/ 21600 w 21600"/>
                <a:gd name="T15" fmla="*/ 0 h 21600"/>
                <a:gd name="T16" fmla="*/ 1004 w 21600"/>
                <a:gd name="T17" fmla="*/ 511 h 21600"/>
                <a:gd name="T18" fmla="*/ 20542 w 21600"/>
                <a:gd name="T19" fmla="*/ 18765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788" y="0"/>
                  </a:moveTo>
                  <a:lnTo>
                    <a:pt x="0" y="0"/>
                  </a:lnTo>
                  <a:lnTo>
                    <a:pt x="0" y="10800"/>
                  </a:lnTo>
                  <a:lnTo>
                    <a:pt x="0" y="19099"/>
                  </a:lnTo>
                  <a:lnTo>
                    <a:pt x="8466" y="19099"/>
                  </a:lnTo>
                  <a:lnTo>
                    <a:pt x="8490" y="19440"/>
                  </a:lnTo>
                  <a:lnTo>
                    <a:pt x="8537" y="20008"/>
                  </a:lnTo>
                  <a:lnTo>
                    <a:pt x="8607" y="20349"/>
                  </a:lnTo>
                  <a:lnTo>
                    <a:pt x="8701" y="20691"/>
                  </a:lnTo>
                  <a:lnTo>
                    <a:pt x="8842" y="21145"/>
                  </a:lnTo>
                  <a:lnTo>
                    <a:pt x="9053" y="21373"/>
                  </a:lnTo>
                  <a:lnTo>
                    <a:pt x="9264" y="21600"/>
                  </a:lnTo>
                  <a:lnTo>
                    <a:pt x="9545" y="21600"/>
                  </a:lnTo>
                  <a:lnTo>
                    <a:pt x="10718" y="21600"/>
                  </a:lnTo>
                  <a:lnTo>
                    <a:pt x="11891" y="21600"/>
                  </a:lnTo>
                  <a:lnTo>
                    <a:pt x="12266" y="21600"/>
                  </a:lnTo>
                  <a:lnTo>
                    <a:pt x="12477" y="21429"/>
                  </a:lnTo>
                  <a:lnTo>
                    <a:pt x="12618" y="21202"/>
                  </a:lnTo>
                  <a:lnTo>
                    <a:pt x="12758" y="20861"/>
                  </a:lnTo>
                  <a:lnTo>
                    <a:pt x="12922" y="20349"/>
                  </a:lnTo>
                  <a:lnTo>
                    <a:pt x="12993" y="19952"/>
                  </a:lnTo>
                  <a:lnTo>
                    <a:pt x="13016" y="19440"/>
                  </a:lnTo>
                  <a:lnTo>
                    <a:pt x="13063" y="19099"/>
                  </a:lnTo>
                  <a:lnTo>
                    <a:pt x="21600" y="19099"/>
                  </a:lnTo>
                  <a:lnTo>
                    <a:pt x="21600" y="10800"/>
                  </a:lnTo>
                  <a:lnTo>
                    <a:pt x="21600" y="0"/>
                  </a:lnTo>
                  <a:lnTo>
                    <a:pt x="10788" y="0"/>
                  </a:lnTo>
                  <a:close/>
                  <a:moveTo>
                    <a:pt x="9053" y="19099"/>
                  </a:moveTo>
                  <a:lnTo>
                    <a:pt x="9053" y="19440"/>
                  </a:lnTo>
                  <a:lnTo>
                    <a:pt x="9076" y="19611"/>
                  </a:lnTo>
                  <a:lnTo>
                    <a:pt x="9123" y="19781"/>
                  </a:lnTo>
                  <a:lnTo>
                    <a:pt x="9193" y="20008"/>
                  </a:lnTo>
                  <a:lnTo>
                    <a:pt x="9264" y="20179"/>
                  </a:lnTo>
                  <a:lnTo>
                    <a:pt x="9334" y="20293"/>
                  </a:lnTo>
                  <a:lnTo>
                    <a:pt x="9405" y="20349"/>
                  </a:lnTo>
                  <a:lnTo>
                    <a:pt x="9545" y="20349"/>
                  </a:lnTo>
                  <a:lnTo>
                    <a:pt x="11891" y="20349"/>
                  </a:lnTo>
                  <a:lnTo>
                    <a:pt x="12031" y="20349"/>
                  </a:lnTo>
                  <a:lnTo>
                    <a:pt x="12172" y="20236"/>
                  </a:lnTo>
                  <a:lnTo>
                    <a:pt x="12266" y="20179"/>
                  </a:lnTo>
                  <a:lnTo>
                    <a:pt x="12336" y="20008"/>
                  </a:lnTo>
                  <a:lnTo>
                    <a:pt x="12383" y="19838"/>
                  </a:lnTo>
                  <a:lnTo>
                    <a:pt x="12430" y="19611"/>
                  </a:lnTo>
                  <a:lnTo>
                    <a:pt x="12477" y="19440"/>
                  </a:lnTo>
                  <a:lnTo>
                    <a:pt x="12477" y="19099"/>
                  </a:lnTo>
                  <a:lnTo>
                    <a:pt x="9053" y="19099"/>
                  </a:lnTo>
                  <a:close/>
                </a:path>
                <a:path w="21600" h="21600" extrusionOk="0">
                  <a:moveTo>
                    <a:pt x="9053" y="19099"/>
                  </a:moveTo>
                  <a:lnTo>
                    <a:pt x="0" y="19099"/>
                  </a:lnTo>
                  <a:lnTo>
                    <a:pt x="21600" y="19099"/>
                  </a:lnTo>
                </a:path>
              </a:pathLst>
            </a:custGeom>
            <a:solidFill>
              <a:schemeClr val="accent1">
                <a:lumMod val="40000"/>
                <a:lumOff val="60000"/>
              </a:schemeClr>
            </a:solidFill>
            <a:ln w="9525" cap="rnd">
              <a:solidFill>
                <a:schemeClr val="tx1"/>
              </a:solidFill>
              <a:prstDash val="sysDot"/>
              <a:miter lim="800000"/>
              <a:headEnd/>
              <a:tailEnd/>
            </a:ln>
            <a:effectLst>
              <a:outerShdw dist="107763" dir="2700000" algn="ctr" rotWithShape="0">
                <a:srgbClr val="808080"/>
              </a:outerShdw>
            </a:effectLst>
          </p:spPr>
          <p:txBody>
            <a:bodyPr rot="10800000"/>
            <a:lstStyle/>
            <a:p>
              <a:pPr algn="ctr"/>
              <a:r>
                <a:rPr lang="zh-CN" altLang="en-US" sz="2800" b="1">
                  <a:solidFill>
                    <a:schemeClr val="tx2"/>
                  </a:solidFill>
                  <a:ea typeface="宋体" charset="-122"/>
                </a:rPr>
                <a:t>中断服务程序</a:t>
              </a:r>
            </a:p>
          </p:txBody>
        </p:sp>
        <p:sp>
          <p:nvSpPr>
            <p:cNvPr id="546821" name="Rectangle 5"/>
            <p:cNvSpPr>
              <a:spLocks noChangeArrowheads="1"/>
            </p:cNvSpPr>
            <p:nvPr/>
          </p:nvSpPr>
          <p:spPr bwMode="auto">
            <a:xfrm>
              <a:off x="336" y="2544"/>
              <a:ext cx="2016" cy="816"/>
            </a:xfrm>
            <a:prstGeom prst="rect">
              <a:avLst/>
            </a:prstGeom>
            <a:noFill/>
            <a:ln w="9525">
              <a:solidFill>
                <a:srgbClr val="000000"/>
              </a:solidFill>
              <a:miter lim="800000"/>
              <a:headEnd/>
              <a:tailEnd/>
            </a:ln>
            <a:effectLst/>
          </p:spPr>
          <p:txBody>
            <a:bodyPr lIns="12700" tIns="12700" rIns="12700" bIns="12700"/>
            <a:lstStyle/>
            <a:p>
              <a:pPr algn="just">
                <a:spcBef>
                  <a:spcPct val="20000"/>
                </a:spcBef>
                <a:tabLst>
                  <a:tab pos="1073150" algn="l"/>
                </a:tabLst>
              </a:pPr>
              <a:r>
                <a:rPr lang="en-US" altLang="zh-CN" sz="2400" b="1">
                  <a:latin typeface="Times New Roman" pitchFamily="18" charset="0"/>
                  <a:ea typeface="宋体" charset="-122"/>
                </a:rPr>
                <a:t> </a:t>
              </a:r>
              <a:r>
                <a:rPr lang="en-US" altLang="zh-CN" sz="2400" b="1">
                  <a:solidFill>
                    <a:schemeClr val="tx2"/>
                  </a:solidFill>
                  <a:latin typeface="Times New Roman" pitchFamily="18" charset="0"/>
                  <a:ea typeface="宋体" charset="-122"/>
                </a:rPr>
                <a:t>start1</a:t>
              </a:r>
              <a:r>
                <a:rPr lang="en-US" altLang="zh-CN" sz="2400" b="1">
                  <a:latin typeface="Times New Roman" pitchFamily="18" charset="0"/>
                  <a:ea typeface="宋体" charset="-122"/>
                </a:rPr>
                <a:t>:	cmp counter,10</a:t>
              </a:r>
            </a:p>
            <a:p>
              <a:pPr algn="just">
                <a:spcBef>
                  <a:spcPct val="20000"/>
                </a:spcBef>
                <a:tabLst>
                  <a:tab pos="1073150" algn="l"/>
                </a:tabLst>
              </a:pPr>
              <a:r>
                <a:rPr lang="en-US" altLang="zh-CN" sz="2400" b="1">
                  <a:latin typeface="Times New Roman" pitchFamily="18" charset="0"/>
                  <a:ea typeface="宋体" charset="-122"/>
                </a:rPr>
                <a:t> 	jb </a:t>
              </a:r>
              <a:r>
                <a:rPr lang="en-US" altLang="zh-CN" sz="2400" b="1">
                  <a:solidFill>
                    <a:schemeClr val="tx2"/>
                  </a:solidFill>
                  <a:latin typeface="Times New Roman" pitchFamily="18" charset="0"/>
                  <a:ea typeface="宋体" charset="-122"/>
                </a:rPr>
                <a:t>start1</a:t>
              </a:r>
              <a:r>
                <a:rPr lang="en-US" altLang="zh-CN" sz="2400" b="1">
                  <a:latin typeface="Times New Roman" pitchFamily="18" charset="0"/>
                  <a:ea typeface="宋体" charset="-122"/>
                </a:rPr>
                <a:t> </a:t>
              </a:r>
            </a:p>
            <a:p>
              <a:pPr algn="just">
                <a:spcBef>
                  <a:spcPct val="20000"/>
                </a:spcBef>
                <a:tabLst>
                  <a:tab pos="1073150" algn="l"/>
                </a:tabLst>
              </a:pPr>
              <a:r>
                <a:rPr lang="en-US" altLang="zh-CN" sz="2400" b="1">
                  <a:latin typeface="Times New Roman" pitchFamily="18" charset="0"/>
                  <a:ea typeface="宋体" charset="-122"/>
                </a:rPr>
                <a:t>	cli</a:t>
              </a:r>
            </a:p>
          </p:txBody>
        </p:sp>
        <p:sp>
          <p:nvSpPr>
            <p:cNvPr id="546822" name="filecab3"/>
            <p:cNvSpPr>
              <a:spLocks noEditPoints="1" noChangeArrowheads="1"/>
            </p:cNvSpPr>
            <p:nvPr/>
          </p:nvSpPr>
          <p:spPr bwMode="auto">
            <a:xfrm flipV="1">
              <a:off x="912" y="2064"/>
              <a:ext cx="960" cy="363"/>
            </a:xfrm>
            <a:custGeom>
              <a:avLst/>
              <a:gdLst>
                <a:gd name="T0" fmla="*/ 10800 w 21600"/>
                <a:gd name="T1" fmla="*/ 0 h 21600"/>
                <a:gd name="T2" fmla="*/ 0 w 21600"/>
                <a:gd name="T3" fmla="*/ 0 h 21600"/>
                <a:gd name="T4" fmla="*/ 0 w 21600"/>
                <a:gd name="T5" fmla="*/ 10800 h 21600"/>
                <a:gd name="T6" fmla="*/ 0 w 21600"/>
                <a:gd name="T7" fmla="*/ 20367 h 21600"/>
                <a:gd name="T8" fmla="*/ 10800 w 21600"/>
                <a:gd name="T9" fmla="*/ 21600 h 21600"/>
                <a:gd name="T10" fmla="*/ 21600 w 21600"/>
                <a:gd name="T11" fmla="*/ 20367 h 21600"/>
                <a:gd name="T12" fmla="*/ 21600 w 21600"/>
                <a:gd name="T13" fmla="*/ 10800 h 21600"/>
                <a:gd name="T14" fmla="*/ 21600 w 21600"/>
                <a:gd name="T15" fmla="*/ 0 h 21600"/>
                <a:gd name="T16" fmla="*/ 1004 w 21600"/>
                <a:gd name="T17" fmla="*/ 511 h 21600"/>
                <a:gd name="T18" fmla="*/ 20542 w 21600"/>
                <a:gd name="T19" fmla="*/ 18765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788" y="0"/>
                  </a:moveTo>
                  <a:lnTo>
                    <a:pt x="0" y="0"/>
                  </a:lnTo>
                  <a:lnTo>
                    <a:pt x="0" y="10800"/>
                  </a:lnTo>
                  <a:lnTo>
                    <a:pt x="0" y="19099"/>
                  </a:lnTo>
                  <a:lnTo>
                    <a:pt x="8466" y="19099"/>
                  </a:lnTo>
                  <a:lnTo>
                    <a:pt x="8490" y="19440"/>
                  </a:lnTo>
                  <a:lnTo>
                    <a:pt x="8537" y="20008"/>
                  </a:lnTo>
                  <a:lnTo>
                    <a:pt x="8607" y="20349"/>
                  </a:lnTo>
                  <a:lnTo>
                    <a:pt x="8701" y="20691"/>
                  </a:lnTo>
                  <a:lnTo>
                    <a:pt x="8842" y="21145"/>
                  </a:lnTo>
                  <a:lnTo>
                    <a:pt x="9053" y="21373"/>
                  </a:lnTo>
                  <a:lnTo>
                    <a:pt x="9264" y="21600"/>
                  </a:lnTo>
                  <a:lnTo>
                    <a:pt x="9545" y="21600"/>
                  </a:lnTo>
                  <a:lnTo>
                    <a:pt x="10718" y="21600"/>
                  </a:lnTo>
                  <a:lnTo>
                    <a:pt x="11891" y="21600"/>
                  </a:lnTo>
                  <a:lnTo>
                    <a:pt x="12266" y="21600"/>
                  </a:lnTo>
                  <a:lnTo>
                    <a:pt x="12477" y="21429"/>
                  </a:lnTo>
                  <a:lnTo>
                    <a:pt x="12618" y="21202"/>
                  </a:lnTo>
                  <a:lnTo>
                    <a:pt x="12758" y="20861"/>
                  </a:lnTo>
                  <a:lnTo>
                    <a:pt x="12922" y="20349"/>
                  </a:lnTo>
                  <a:lnTo>
                    <a:pt x="12993" y="19952"/>
                  </a:lnTo>
                  <a:lnTo>
                    <a:pt x="13016" y="19440"/>
                  </a:lnTo>
                  <a:lnTo>
                    <a:pt x="13063" y="19099"/>
                  </a:lnTo>
                  <a:lnTo>
                    <a:pt x="21600" y="19099"/>
                  </a:lnTo>
                  <a:lnTo>
                    <a:pt x="21600" y="10800"/>
                  </a:lnTo>
                  <a:lnTo>
                    <a:pt x="21600" y="0"/>
                  </a:lnTo>
                  <a:lnTo>
                    <a:pt x="10788" y="0"/>
                  </a:lnTo>
                  <a:close/>
                  <a:moveTo>
                    <a:pt x="9053" y="19099"/>
                  </a:moveTo>
                  <a:lnTo>
                    <a:pt x="9053" y="19440"/>
                  </a:lnTo>
                  <a:lnTo>
                    <a:pt x="9076" y="19611"/>
                  </a:lnTo>
                  <a:lnTo>
                    <a:pt x="9123" y="19781"/>
                  </a:lnTo>
                  <a:lnTo>
                    <a:pt x="9193" y="20008"/>
                  </a:lnTo>
                  <a:lnTo>
                    <a:pt x="9264" y="20179"/>
                  </a:lnTo>
                  <a:lnTo>
                    <a:pt x="9334" y="20293"/>
                  </a:lnTo>
                  <a:lnTo>
                    <a:pt x="9405" y="20349"/>
                  </a:lnTo>
                  <a:lnTo>
                    <a:pt x="9545" y="20349"/>
                  </a:lnTo>
                  <a:lnTo>
                    <a:pt x="11891" y="20349"/>
                  </a:lnTo>
                  <a:lnTo>
                    <a:pt x="12031" y="20349"/>
                  </a:lnTo>
                  <a:lnTo>
                    <a:pt x="12172" y="20236"/>
                  </a:lnTo>
                  <a:lnTo>
                    <a:pt x="12266" y="20179"/>
                  </a:lnTo>
                  <a:lnTo>
                    <a:pt x="12336" y="20008"/>
                  </a:lnTo>
                  <a:lnTo>
                    <a:pt x="12383" y="19838"/>
                  </a:lnTo>
                  <a:lnTo>
                    <a:pt x="12430" y="19611"/>
                  </a:lnTo>
                  <a:lnTo>
                    <a:pt x="12477" y="19440"/>
                  </a:lnTo>
                  <a:lnTo>
                    <a:pt x="12477" y="19099"/>
                  </a:lnTo>
                  <a:lnTo>
                    <a:pt x="9053" y="19099"/>
                  </a:lnTo>
                  <a:close/>
                </a:path>
                <a:path w="21600" h="21600" extrusionOk="0">
                  <a:moveTo>
                    <a:pt x="9053" y="19099"/>
                  </a:moveTo>
                  <a:lnTo>
                    <a:pt x="0" y="19099"/>
                  </a:lnTo>
                  <a:lnTo>
                    <a:pt x="21600" y="19099"/>
                  </a:lnTo>
                </a:path>
              </a:pathLst>
            </a:custGeom>
            <a:solidFill>
              <a:schemeClr val="accent1">
                <a:lumMod val="40000"/>
                <a:lumOff val="60000"/>
              </a:schemeClr>
            </a:solidFill>
            <a:ln w="9525" cap="rnd">
              <a:solidFill>
                <a:schemeClr val="tx1"/>
              </a:solidFill>
              <a:prstDash val="sysDot"/>
              <a:miter lim="800000"/>
              <a:headEnd/>
              <a:tailEnd/>
            </a:ln>
            <a:effectLst>
              <a:outerShdw dist="107763" dir="2700000" algn="ctr" rotWithShape="0">
                <a:srgbClr val="808080"/>
              </a:outerShdw>
            </a:effectLst>
          </p:spPr>
          <p:txBody>
            <a:bodyPr rot="10800000"/>
            <a:lstStyle/>
            <a:p>
              <a:pPr algn="ctr"/>
              <a:r>
                <a:rPr lang="zh-CN" altLang="en-US" sz="2400" b="1">
                  <a:solidFill>
                    <a:schemeClr val="tx2"/>
                  </a:solidFill>
                  <a:ea typeface="宋体" charset="-122"/>
                </a:rPr>
                <a:t>主程序</a:t>
              </a:r>
            </a:p>
          </p:txBody>
        </p:sp>
        <p:sp>
          <p:nvSpPr>
            <p:cNvPr id="546825" name="Freeform 9"/>
            <p:cNvSpPr>
              <a:spLocks/>
            </p:cNvSpPr>
            <p:nvPr/>
          </p:nvSpPr>
          <p:spPr bwMode="auto">
            <a:xfrm>
              <a:off x="2304" y="2056"/>
              <a:ext cx="816" cy="624"/>
            </a:xfrm>
            <a:custGeom>
              <a:avLst/>
              <a:gdLst/>
              <a:ahLst/>
              <a:cxnLst>
                <a:cxn ang="0">
                  <a:pos x="0" y="624"/>
                </a:cxn>
                <a:cxn ang="0">
                  <a:pos x="192" y="624"/>
                </a:cxn>
                <a:cxn ang="0">
                  <a:pos x="192" y="0"/>
                </a:cxn>
                <a:cxn ang="0">
                  <a:pos x="672" y="0"/>
                </a:cxn>
              </a:cxnLst>
              <a:rect l="0" t="0" r="r" b="b"/>
              <a:pathLst>
                <a:path w="672" h="624">
                  <a:moveTo>
                    <a:pt x="0" y="624"/>
                  </a:moveTo>
                  <a:lnTo>
                    <a:pt x="192" y="624"/>
                  </a:lnTo>
                  <a:lnTo>
                    <a:pt x="192" y="0"/>
                  </a:lnTo>
                  <a:lnTo>
                    <a:pt x="672" y="0"/>
                  </a:lnTo>
                </a:path>
              </a:pathLst>
            </a:custGeom>
            <a:noFill/>
            <a:ln w="28575" cap="flat" cmpd="sng">
              <a:solidFill>
                <a:srgbClr val="008000"/>
              </a:solidFill>
              <a:prstDash val="solid"/>
              <a:round/>
              <a:headEnd type="arrow" w="med" len="med"/>
              <a:tailEnd type="none" w="med" len="med"/>
            </a:ln>
            <a:effectLst/>
          </p:spPr>
          <p:txBody>
            <a:bodyPr/>
            <a:lstStyle/>
            <a:p>
              <a:endParaRPr lang="zh-CN" altLang="en-US"/>
            </a:p>
          </p:txBody>
        </p:sp>
        <p:sp>
          <p:nvSpPr>
            <p:cNvPr id="546826" name="Freeform 10"/>
            <p:cNvSpPr>
              <a:spLocks/>
            </p:cNvSpPr>
            <p:nvPr/>
          </p:nvSpPr>
          <p:spPr bwMode="auto">
            <a:xfrm>
              <a:off x="1776" y="2336"/>
              <a:ext cx="1344" cy="624"/>
            </a:xfrm>
            <a:custGeom>
              <a:avLst/>
              <a:gdLst/>
              <a:ahLst/>
              <a:cxnLst>
                <a:cxn ang="0">
                  <a:pos x="0" y="624"/>
                </a:cxn>
                <a:cxn ang="0">
                  <a:pos x="966" y="621"/>
                </a:cxn>
                <a:cxn ang="0">
                  <a:pos x="966" y="6"/>
                </a:cxn>
                <a:cxn ang="0">
                  <a:pos x="1344" y="0"/>
                </a:cxn>
              </a:cxnLst>
              <a:rect l="0" t="0" r="r" b="b"/>
              <a:pathLst>
                <a:path w="1344" h="624">
                  <a:moveTo>
                    <a:pt x="0" y="624"/>
                  </a:moveTo>
                  <a:lnTo>
                    <a:pt x="966" y="621"/>
                  </a:lnTo>
                  <a:lnTo>
                    <a:pt x="966" y="6"/>
                  </a:lnTo>
                  <a:lnTo>
                    <a:pt x="1344" y="0"/>
                  </a:lnTo>
                </a:path>
              </a:pathLst>
            </a:custGeom>
            <a:noFill/>
            <a:ln w="28575" cap="flat" cmpd="sng">
              <a:solidFill>
                <a:srgbClr val="008000"/>
              </a:solidFill>
              <a:prstDash val="solid"/>
              <a:round/>
              <a:headEnd type="none" w="med" len="med"/>
              <a:tailEnd type="arrow" w="med" len="med"/>
            </a:ln>
            <a:effectLst/>
          </p:spPr>
          <p:txBody>
            <a:bodyPr/>
            <a:lstStyle/>
            <a:p>
              <a:endParaRPr lang="zh-CN" altLang="en-US"/>
            </a:p>
          </p:txBody>
        </p:sp>
        <p:sp>
          <p:nvSpPr>
            <p:cNvPr id="546827" name="Freeform 11"/>
            <p:cNvSpPr>
              <a:spLocks/>
            </p:cNvSpPr>
            <p:nvPr/>
          </p:nvSpPr>
          <p:spPr bwMode="auto">
            <a:xfrm flipV="1">
              <a:off x="2304" y="3232"/>
              <a:ext cx="800" cy="768"/>
            </a:xfrm>
            <a:custGeom>
              <a:avLst/>
              <a:gdLst/>
              <a:ahLst/>
              <a:cxnLst>
                <a:cxn ang="0">
                  <a:pos x="0" y="624"/>
                </a:cxn>
                <a:cxn ang="0">
                  <a:pos x="192" y="624"/>
                </a:cxn>
                <a:cxn ang="0">
                  <a:pos x="192" y="0"/>
                </a:cxn>
                <a:cxn ang="0">
                  <a:pos x="672" y="0"/>
                </a:cxn>
              </a:cxnLst>
              <a:rect l="0" t="0" r="r" b="b"/>
              <a:pathLst>
                <a:path w="672" h="624">
                  <a:moveTo>
                    <a:pt x="0" y="624"/>
                  </a:moveTo>
                  <a:lnTo>
                    <a:pt x="192" y="624"/>
                  </a:lnTo>
                  <a:lnTo>
                    <a:pt x="192" y="0"/>
                  </a:lnTo>
                  <a:lnTo>
                    <a:pt x="672" y="0"/>
                  </a:lnTo>
                </a:path>
              </a:pathLst>
            </a:custGeom>
            <a:noFill/>
            <a:ln w="28575" cap="flat" cmpd="sng">
              <a:solidFill>
                <a:srgbClr val="008000"/>
              </a:solidFill>
              <a:prstDash val="solid"/>
              <a:round/>
              <a:headEnd type="arrow" w="med" len="med"/>
              <a:tailEnd type="none" w="med" len="med"/>
            </a:ln>
            <a:effectLst/>
          </p:spPr>
          <p:txBody>
            <a:bodyPr/>
            <a:lstStyle/>
            <a:p>
              <a:endParaRPr lang="zh-CN" altLang="en-US"/>
            </a:p>
          </p:txBody>
        </p:sp>
        <p:sp>
          <p:nvSpPr>
            <p:cNvPr id="546828" name="Line 12"/>
            <p:cNvSpPr>
              <a:spLocks noChangeShapeType="1"/>
            </p:cNvSpPr>
            <p:nvPr/>
          </p:nvSpPr>
          <p:spPr bwMode="auto">
            <a:xfrm>
              <a:off x="3216" y="2496"/>
              <a:ext cx="0" cy="1344"/>
            </a:xfrm>
            <a:prstGeom prst="line">
              <a:avLst/>
            </a:prstGeom>
            <a:noFill/>
            <a:ln w="28575">
              <a:solidFill>
                <a:srgbClr val="008000"/>
              </a:solidFill>
              <a:round/>
              <a:headEnd type="none" w="sm" len="sm"/>
              <a:tailEnd type="arrow" w="med" len="med"/>
            </a:ln>
            <a:effectLst/>
          </p:spPr>
          <p:txBody>
            <a:bodyPr/>
            <a:lstStyle/>
            <a:p>
              <a:endParaRPr lang="zh-CN" altLang="en-US"/>
            </a:p>
          </p:txBody>
        </p:sp>
      </p:grpSp>
    </p:spTree>
  </p:cSld>
  <p:clrMapOvr>
    <a:masterClrMapping/>
  </p:clrMapOvr>
  <p:transition spd="slow"/>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rPr lang="en-US" altLang="zh-CN"/>
              <a:t>〔</a:t>
            </a:r>
            <a:r>
              <a:rPr lang="zh-CN" altLang="en-US"/>
              <a:t>例</a:t>
            </a:r>
            <a:r>
              <a:rPr lang="en-US" altLang="zh-CN"/>
              <a:t>7-6〕</a:t>
            </a:r>
            <a:r>
              <a:rPr lang="zh-CN" altLang="en-US"/>
              <a:t>可屏蔽中断服务程序－</a:t>
            </a:r>
            <a:r>
              <a:rPr lang="en-US" altLang="zh-CN"/>
              <a:t>5</a:t>
            </a:r>
          </a:p>
        </p:txBody>
      </p:sp>
      <p:sp>
        <p:nvSpPr>
          <p:cNvPr id="545795" name="Rectangle 3"/>
          <p:cNvSpPr>
            <a:spLocks noGrp="1" noChangeArrowheads="1"/>
          </p:cNvSpPr>
          <p:nvPr>
            <p:ph idx="1"/>
          </p:nvPr>
        </p:nvSpPr>
        <p:spPr/>
        <p:txBody>
          <a:bodyPr/>
          <a:lstStyle/>
          <a:p>
            <a:pPr marL="0" indent="0">
              <a:lnSpc>
                <a:spcPct val="80000"/>
              </a:lnSpc>
              <a:buFont typeface="Wingdings" pitchFamily="2" charset="2"/>
              <a:buNone/>
              <a:tabLst>
                <a:tab pos="1255713" algn="l"/>
                <a:tab pos="3230563" algn="l"/>
              </a:tabLst>
            </a:pPr>
            <a:r>
              <a:rPr lang="en-US" altLang="zh-CN" sz="2400"/>
              <a:t>dpstri	proc	; </a:t>
            </a:r>
            <a:r>
              <a:rPr lang="zh-CN" altLang="en-US" sz="2400"/>
              <a:t>显示字符串子程序</a:t>
            </a:r>
          </a:p>
          <a:p>
            <a:pPr marL="0" indent="0">
              <a:lnSpc>
                <a:spcPct val="80000"/>
              </a:lnSpc>
              <a:buFont typeface="Wingdings" pitchFamily="2" charset="2"/>
              <a:buNone/>
              <a:tabLst>
                <a:tab pos="1255713" algn="l"/>
                <a:tab pos="3230563" algn="l"/>
              </a:tabLst>
            </a:pPr>
            <a:r>
              <a:rPr lang="zh-CN" altLang="en-US" sz="2400"/>
              <a:t>	</a:t>
            </a:r>
            <a:r>
              <a:rPr lang="en-US" altLang="zh-CN" sz="2400"/>
              <a:t>push ax	; </a:t>
            </a:r>
            <a:r>
              <a:rPr lang="zh-CN" altLang="en-US" sz="2400"/>
              <a:t>入口参数：</a:t>
            </a:r>
            <a:r>
              <a:rPr lang="en-US" altLang="zh-CN" sz="2400"/>
              <a:t>DS:SI</a:t>
            </a:r>
            <a:r>
              <a:rPr lang="zh-CN" altLang="en-US" sz="2400"/>
              <a:t>＝字符串首址</a:t>
            </a:r>
          </a:p>
          <a:p>
            <a:pPr marL="0" indent="0">
              <a:lnSpc>
                <a:spcPct val="80000"/>
              </a:lnSpc>
              <a:buFont typeface="Wingdings" pitchFamily="2" charset="2"/>
              <a:buNone/>
              <a:tabLst>
                <a:tab pos="1255713" algn="l"/>
                <a:tab pos="3230563" algn="l"/>
              </a:tabLst>
            </a:pPr>
            <a:r>
              <a:rPr lang="zh-CN" altLang="en-US" sz="2400"/>
              <a:t>	</a:t>
            </a:r>
            <a:r>
              <a:rPr lang="en-US" altLang="zh-CN" sz="2400"/>
              <a:t>push bx</a:t>
            </a:r>
          </a:p>
          <a:p>
            <a:pPr marL="0" indent="0">
              <a:lnSpc>
                <a:spcPct val="80000"/>
              </a:lnSpc>
              <a:buFont typeface="Wingdings" pitchFamily="2" charset="2"/>
              <a:buNone/>
              <a:tabLst>
                <a:tab pos="1255713" algn="l"/>
                <a:tab pos="3230563" algn="l"/>
              </a:tabLst>
            </a:pPr>
            <a:r>
              <a:rPr lang="en-US" altLang="zh-CN" sz="2400"/>
              <a:t>dps1:	mov al,[si]</a:t>
            </a:r>
          </a:p>
          <a:p>
            <a:pPr marL="0" indent="0">
              <a:lnSpc>
                <a:spcPct val="80000"/>
              </a:lnSpc>
              <a:buFont typeface="Wingdings" pitchFamily="2" charset="2"/>
              <a:buNone/>
              <a:tabLst>
                <a:tab pos="1255713" algn="l"/>
                <a:tab pos="3230563" algn="l"/>
              </a:tabLst>
            </a:pPr>
            <a:r>
              <a:rPr lang="en-US" altLang="zh-CN" sz="2400"/>
              <a:t>	cmp al,0</a:t>
            </a:r>
          </a:p>
          <a:p>
            <a:pPr marL="0" indent="0">
              <a:lnSpc>
                <a:spcPct val="80000"/>
              </a:lnSpc>
              <a:buFont typeface="Wingdings" pitchFamily="2" charset="2"/>
              <a:buNone/>
              <a:tabLst>
                <a:tab pos="1255713" algn="l"/>
                <a:tab pos="3230563" algn="l"/>
              </a:tabLst>
            </a:pPr>
            <a:r>
              <a:rPr lang="en-US" altLang="zh-CN" sz="2400"/>
              <a:t>	jz dps2</a:t>
            </a:r>
          </a:p>
          <a:p>
            <a:pPr marL="0" indent="0">
              <a:lnSpc>
                <a:spcPct val="80000"/>
              </a:lnSpc>
              <a:buFont typeface="Wingdings" pitchFamily="2" charset="2"/>
              <a:buNone/>
              <a:tabLst>
                <a:tab pos="1255713" algn="l"/>
                <a:tab pos="3230563" algn="l"/>
              </a:tabLst>
            </a:pPr>
            <a:r>
              <a:rPr lang="en-US" altLang="zh-CN" sz="2400"/>
              <a:t>	mov bx,0	; </a:t>
            </a:r>
            <a:r>
              <a:rPr lang="zh-CN" altLang="en-US" sz="2400"/>
              <a:t>调用</a:t>
            </a:r>
            <a:r>
              <a:rPr lang="en-US" altLang="zh-CN" sz="2400"/>
              <a:t>ROM-BIOS</a:t>
            </a:r>
            <a:r>
              <a:rPr lang="zh-CN" altLang="en-US" sz="2400"/>
              <a:t>功能显示</a:t>
            </a:r>
            <a:r>
              <a:rPr lang="en-US" altLang="zh-CN" sz="2400"/>
              <a:t>AL</a:t>
            </a:r>
            <a:r>
              <a:rPr lang="zh-CN" altLang="en-US" sz="2400"/>
              <a:t>中字符</a:t>
            </a:r>
          </a:p>
          <a:p>
            <a:pPr marL="0" indent="0">
              <a:lnSpc>
                <a:spcPct val="80000"/>
              </a:lnSpc>
              <a:buFont typeface="Wingdings" pitchFamily="2" charset="2"/>
              <a:buNone/>
              <a:tabLst>
                <a:tab pos="1255713" algn="l"/>
                <a:tab pos="3230563" algn="l"/>
              </a:tabLst>
            </a:pPr>
            <a:r>
              <a:rPr lang="zh-CN" altLang="en-US" sz="2400"/>
              <a:t>	</a:t>
            </a:r>
            <a:r>
              <a:rPr lang="en-US" altLang="zh-CN" sz="2400"/>
              <a:t>mov ah,0eh</a:t>
            </a:r>
          </a:p>
          <a:p>
            <a:pPr marL="0" indent="0">
              <a:lnSpc>
                <a:spcPct val="80000"/>
              </a:lnSpc>
              <a:buFont typeface="Wingdings" pitchFamily="2" charset="2"/>
              <a:buNone/>
              <a:tabLst>
                <a:tab pos="1255713" algn="l"/>
                <a:tab pos="3230563" algn="l"/>
              </a:tabLst>
            </a:pPr>
            <a:r>
              <a:rPr lang="en-US" altLang="zh-CN" sz="2400"/>
              <a:t>	int 10h</a:t>
            </a:r>
          </a:p>
          <a:p>
            <a:pPr marL="0" indent="0">
              <a:lnSpc>
                <a:spcPct val="80000"/>
              </a:lnSpc>
              <a:buFont typeface="Wingdings" pitchFamily="2" charset="2"/>
              <a:buNone/>
              <a:tabLst>
                <a:tab pos="1255713" algn="l"/>
                <a:tab pos="3230563" algn="l"/>
              </a:tabLst>
            </a:pPr>
            <a:r>
              <a:rPr lang="en-US" altLang="zh-CN" sz="2400"/>
              <a:t>	inc si</a:t>
            </a:r>
          </a:p>
          <a:p>
            <a:pPr marL="0" indent="0">
              <a:lnSpc>
                <a:spcPct val="80000"/>
              </a:lnSpc>
              <a:buFont typeface="Wingdings" pitchFamily="2" charset="2"/>
              <a:buNone/>
              <a:tabLst>
                <a:tab pos="1255713" algn="l"/>
                <a:tab pos="3230563" algn="l"/>
              </a:tabLst>
            </a:pPr>
            <a:r>
              <a:rPr lang="en-US" altLang="zh-CN" sz="2400"/>
              <a:t>	jmp dps1</a:t>
            </a:r>
          </a:p>
          <a:p>
            <a:pPr marL="0" indent="0">
              <a:lnSpc>
                <a:spcPct val="80000"/>
              </a:lnSpc>
              <a:buFont typeface="Wingdings" pitchFamily="2" charset="2"/>
              <a:buNone/>
              <a:tabLst>
                <a:tab pos="1255713" algn="l"/>
                <a:tab pos="3230563" algn="l"/>
              </a:tabLst>
            </a:pPr>
            <a:r>
              <a:rPr lang="en-US" altLang="zh-CN" sz="2400"/>
              <a:t>dps2:	pop bx</a:t>
            </a:r>
          </a:p>
          <a:p>
            <a:pPr marL="0" indent="0">
              <a:lnSpc>
                <a:spcPct val="80000"/>
              </a:lnSpc>
              <a:buFont typeface="Wingdings" pitchFamily="2" charset="2"/>
              <a:buNone/>
              <a:tabLst>
                <a:tab pos="1255713" algn="l"/>
                <a:tab pos="3230563" algn="l"/>
              </a:tabLst>
            </a:pPr>
            <a:r>
              <a:rPr lang="en-US" altLang="zh-CN" sz="2400"/>
              <a:t>	pop ax</a:t>
            </a:r>
          </a:p>
          <a:p>
            <a:pPr marL="0" indent="0">
              <a:lnSpc>
                <a:spcPct val="80000"/>
              </a:lnSpc>
              <a:buFont typeface="Wingdings" pitchFamily="2" charset="2"/>
              <a:buNone/>
              <a:tabLst>
                <a:tab pos="1255713" algn="l"/>
                <a:tab pos="3230563" algn="l"/>
              </a:tabLst>
            </a:pPr>
            <a:r>
              <a:rPr lang="en-US" altLang="zh-CN" sz="2400"/>
              <a:t>	ret</a:t>
            </a:r>
          </a:p>
          <a:p>
            <a:pPr marL="0" indent="0">
              <a:lnSpc>
                <a:spcPct val="80000"/>
              </a:lnSpc>
              <a:buFont typeface="Wingdings" pitchFamily="2" charset="2"/>
              <a:buNone/>
              <a:tabLst>
                <a:tab pos="1255713" algn="l"/>
                <a:tab pos="3230563" algn="l"/>
              </a:tabLst>
            </a:pPr>
            <a:r>
              <a:rPr lang="en-US" altLang="zh-CN" sz="2400"/>
              <a:t>dpstri	endp</a:t>
            </a:r>
            <a:endParaRPr lang="zh-CN" altLang="en-US" sz="2400"/>
          </a:p>
        </p:txBody>
      </p:sp>
      <p:sp>
        <p:nvSpPr>
          <p:cNvPr id="545797" name="Text Box 5"/>
          <p:cNvSpPr txBox="1">
            <a:spLocks noChangeArrowheads="1"/>
          </p:cNvSpPr>
          <p:nvPr/>
        </p:nvSpPr>
        <p:spPr bwMode="auto">
          <a:xfrm>
            <a:off x="6881818" y="3717925"/>
            <a:ext cx="3860800" cy="3140075"/>
          </a:xfrm>
          <a:prstGeom prst="rect">
            <a:avLst/>
          </a:prstGeom>
          <a:solidFill>
            <a:schemeClr val="tx1"/>
          </a:solidFill>
          <a:ln w="38100">
            <a:noFill/>
            <a:miter lim="800000"/>
            <a:headEnd/>
            <a:tailEnd/>
          </a:ln>
          <a:effectLst>
            <a:outerShdw dist="107763" dir="2700000" algn="ctr" rotWithShape="0">
              <a:srgbClr val="808080"/>
            </a:outerShdw>
          </a:effectLst>
        </p:spPr>
        <p:txBody>
          <a:bodyPr>
            <a:spAutoFit/>
          </a:bodyPr>
          <a:lstStyle/>
          <a:p>
            <a:pPr algn="just">
              <a:buClr>
                <a:schemeClr val="folHlink"/>
              </a:buClr>
              <a:buSzPct val="60000"/>
              <a:buFont typeface="Wingdings" pitchFamily="2" charset="2"/>
              <a:buNone/>
            </a:pPr>
            <a:r>
              <a:rPr kumimoji="1" lang="en-US" altLang="zh-CN" sz="2000" b="1">
                <a:solidFill>
                  <a:schemeClr val="bg1"/>
                </a:solidFill>
                <a:latin typeface="Times New Roman" pitchFamily="18" charset="0"/>
                <a:ea typeface="宋体" charset="-122"/>
              </a:rPr>
              <a:t>A 8259A Interrupt !</a:t>
            </a:r>
          </a:p>
          <a:p>
            <a:pPr algn="just">
              <a:buClr>
                <a:schemeClr val="folHlink"/>
              </a:buClr>
              <a:buSzPct val="60000"/>
              <a:buFont typeface="Wingdings" pitchFamily="2" charset="2"/>
              <a:buNone/>
            </a:pPr>
            <a:r>
              <a:rPr kumimoji="1" lang="en-US" altLang="zh-CN" sz="2000" b="1">
                <a:solidFill>
                  <a:schemeClr val="bg1"/>
                </a:solidFill>
                <a:latin typeface="Times New Roman" pitchFamily="18" charset="0"/>
                <a:ea typeface="宋体" charset="-122"/>
              </a:rPr>
              <a:t>A 8259A Interrupt ! </a:t>
            </a:r>
          </a:p>
          <a:p>
            <a:pPr algn="just">
              <a:buClr>
                <a:schemeClr val="folHlink"/>
              </a:buClr>
              <a:buSzPct val="60000"/>
              <a:buFont typeface="Wingdings" pitchFamily="2" charset="2"/>
              <a:buNone/>
            </a:pPr>
            <a:r>
              <a:rPr kumimoji="1" lang="en-US" altLang="zh-CN" sz="2000" b="1">
                <a:solidFill>
                  <a:schemeClr val="bg1"/>
                </a:solidFill>
                <a:latin typeface="Times New Roman" pitchFamily="18" charset="0"/>
                <a:ea typeface="宋体" charset="-122"/>
              </a:rPr>
              <a:t>A 8259A Interrupt ! </a:t>
            </a:r>
          </a:p>
          <a:p>
            <a:pPr algn="just">
              <a:buClr>
                <a:schemeClr val="folHlink"/>
              </a:buClr>
              <a:buSzPct val="60000"/>
              <a:buFont typeface="Wingdings" pitchFamily="2" charset="2"/>
              <a:buNone/>
            </a:pPr>
            <a:r>
              <a:rPr kumimoji="1" lang="en-US" altLang="zh-CN" sz="2000" b="1">
                <a:solidFill>
                  <a:schemeClr val="bg1"/>
                </a:solidFill>
                <a:latin typeface="Times New Roman" pitchFamily="18" charset="0"/>
                <a:ea typeface="宋体" charset="-122"/>
              </a:rPr>
              <a:t>A 8259A Interrupt ! </a:t>
            </a:r>
          </a:p>
          <a:p>
            <a:pPr algn="just">
              <a:buClr>
                <a:schemeClr val="folHlink"/>
              </a:buClr>
              <a:buSzPct val="60000"/>
              <a:buFont typeface="Wingdings" pitchFamily="2" charset="2"/>
              <a:buNone/>
            </a:pPr>
            <a:r>
              <a:rPr kumimoji="1" lang="en-US" altLang="zh-CN" sz="2000" b="1">
                <a:solidFill>
                  <a:schemeClr val="bg1"/>
                </a:solidFill>
                <a:latin typeface="Times New Roman" pitchFamily="18" charset="0"/>
                <a:ea typeface="宋体" charset="-122"/>
              </a:rPr>
              <a:t>A 8259A Interrupt ! </a:t>
            </a:r>
          </a:p>
          <a:p>
            <a:pPr algn="just">
              <a:buClr>
                <a:schemeClr val="folHlink"/>
              </a:buClr>
              <a:buSzPct val="60000"/>
              <a:buFont typeface="Wingdings" pitchFamily="2" charset="2"/>
              <a:buNone/>
            </a:pPr>
            <a:r>
              <a:rPr kumimoji="1" lang="en-US" altLang="zh-CN" sz="2000" b="1">
                <a:solidFill>
                  <a:schemeClr val="bg1"/>
                </a:solidFill>
                <a:latin typeface="Times New Roman" pitchFamily="18" charset="0"/>
                <a:ea typeface="宋体" charset="-122"/>
              </a:rPr>
              <a:t>A 8259A Interrupt !</a:t>
            </a:r>
          </a:p>
          <a:p>
            <a:pPr algn="just">
              <a:buClr>
                <a:schemeClr val="folHlink"/>
              </a:buClr>
              <a:buSzPct val="60000"/>
              <a:buFont typeface="Wingdings" pitchFamily="2" charset="2"/>
              <a:buNone/>
            </a:pPr>
            <a:r>
              <a:rPr kumimoji="1" lang="en-US" altLang="zh-CN" sz="2000" b="1">
                <a:solidFill>
                  <a:schemeClr val="bg1"/>
                </a:solidFill>
                <a:latin typeface="Times New Roman" pitchFamily="18" charset="0"/>
                <a:ea typeface="宋体" charset="-122"/>
              </a:rPr>
              <a:t>A 8259A Interrupt ! </a:t>
            </a:r>
          </a:p>
          <a:p>
            <a:pPr algn="just">
              <a:buClr>
                <a:schemeClr val="folHlink"/>
              </a:buClr>
              <a:buSzPct val="60000"/>
              <a:buFont typeface="Wingdings" pitchFamily="2" charset="2"/>
              <a:buNone/>
            </a:pPr>
            <a:r>
              <a:rPr kumimoji="1" lang="en-US" altLang="zh-CN" sz="2000" b="1">
                <a:solidFill>
                  <a:schemeClr val="bg1"/>
                </a:solidFill>
                <a:latin typeface="Times New Roman" pitchFamily="18" charset="0"/>
                <a:ea typeface="宋体" charset="-122"/>
              </a:rPr>
              <a:t>A 8259A Interrupt ! </a:t>
            </a:r>
          </a:p>
          <a:p>
            <a:pPr algn="just">
              <a:buClr>
                <a:schemeClr val="folHlink"/>
              </a:buClr>
              <a:buSzPct val="60000"/>
              <a:buFont typeface="Wingdings" pitchFamily="2" charset="2"/>
              <a:buNone/>
            </a:pPr>
            <a:r>
              <a:rPr kumimoji="1" lang="en-US" altLang="zh-CN" sz="2000" b="1">
                <a:solidFill>
                  <a:schemeClr val="bg1"/>
                </a:solidFill>
                <a:latin typeface="Times New Roman" pitchFamily="18" charset="0"/>
                <a:ea typeface="宋体" charset="-122"/>
              </a:rPr>
              <a:t>A 8259A Interrupt ! </a:t>
            </a:r>
          </a:p>
          <a:p>
            <a:pPr algn="just">
              <a:buClr>
                <a:schemeClr val="folHlink"/>
              </a:buClr>
              <a:buSzPct val="60000"/>
              <a:buFont typeface="Wingdings" pitchFamily="2" charset="2"/>
              <a:buNone/>
            </a:pPr>
            <a:r>
              <a:rPr kumimoji="1" lang="en-US" altLang="zh-CN" sz="2000" b="1">
                <a:solidFill>
                  <a:schemeClr val="bg1"/>
                </a:solidFill>
                <a:latin typeface="Times New Roman" pitchFamily="18" charset="0"/>
                <a:ea typeface="宋体" charset="-122"/>
              </a:rPr>
              <a:t>A 8259A Interrupt ! </a:t>
            </a:r>
          </a:p>
        </p:txBody>
      </p:sp>
      <p:sp>
        <p:nvSpPr>
          <p:cNvPr id="545798" name="Text Box 6"/>
          <p:cNvSpPr txBox="1">
            <a:spLocks noChangeArrowheads="1"/>
          </p:cNvSpPr>
          <p:nvPr/>
        </p:nvSpPr>
        <p:spPr bwMode="auto">
          <a:xfrm>
            <a:off x="5167306" y="5643578"/>
            <a:ext cx="1415772" cy="461665"/>
          </a:xfrm>
          <a:prstGeom prst="rect">
            <a:avLst/>
          </a:prstGeom>
          <a:noFill/>
          <a:ln w="12700">
            <a:noFill/>
            <a:miter lim="800000"/>
            <a:headEnd type="none" w="sm" len="sm"/>
            <a:tailEnd type="none" w="sm" len="sm"/>
          </a:ln>
          <a:effectLst/>
        </p:spPr>
        <p:txBody>
          <a:bodyPr wrap="none">
            <a:spAutoFit/>
          </a:bodyPr>
          <a:lstStyle/>
          <a:p>
            <a:r>
              <a:rPr lang="zh-CN" altLang="en-US" sz="2400" b="1">
                <a:solidFill>
                  <a:srgbClr val="0000FF"/>
                </a:solidFill>
                <a:latin typeface="微软雅黑" pitchFamily="34" charset="-122"/>
                <a:ea typeface="微软雅黑" pitchFamily="34" charset="-122"/>
              </a:rPr>
              <a:t>显示结果</a:t>
            </a:r>
          </a:p>
        </p:txBody>
      </p:sp>
    </p:spTree>
  </p:cSld>
  <p:clrMapOvr>
    <a:masterClrMapping/>
  </p:clrMapOvr>
  <p:transition spd="slow"/>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p:txBody>
          <a:bodyPr/>
          <a:lstStyle/>
          <a:p>
            <a:r>
              <a:rPr lang="en-US" altLang="zh-CN"/>
              <a:t>7.3.6 </a:t>
            </a:r>
            <a:r>
              <a:rPr lang="zh-CN" altLang="en-US"/>
              <a:t>驻留中断服务程序</a:t>
            </a:r>
          </a:p>
        </p:txBody>
      </p:sp>
      <p:sp>
        <p:nvSpPr>
          <p:cNvPr id="519171" name="Rectangle 3"/>
          <p:cNvSpPr>
            <a:spLocks noGrp="1" noChangeArrowheads="1"/>
          </p:cNvSpPr>
          <p:nvPr>
            <p:ph type="body" idx="1"/>
          </p:nvPr>
        </p:nvSpPr>
        <p:spPr>
          <a:xfrm>
            <a:off x="952464" y="1028704"/>
            <a:ext cx="10833136" cy="2971800"/>
          </a:xfrm>
        </p:spPr>
        <p:txBody>
          <a:bodyPr/>
          <a:lstStyle/>
          <a:p>
            <a:r>
              <a:rPr lang="zh-CN" altLang="en-US" dirty="0"/>
              <a:t>没有驻留的程序执行结束后，使用的主存空间被</a:t>
            </a:r>
            <a:r>
              <a:rPr lang="en-US" altLang="zh-CN" dirty="0"/>
              <a:t>DOS</a:t>
            </a:r>
            <a:r>
              <a:rPr lang="zh-CN" altLang="en-US" dirty="0"/>
              <a:t>回收用于其他程序</a:t>
            </a:r>
          </a:p>
          <a:p>
            <a:r>
              <a:rPr lang="zh-CN" altLang="en-US" b="1" dirty="0">
                <a:solidFill>
                  <a:srgbClr val="FF0000"/>
                </a:solidFill>
              </a:rPr>
              <a:t>驻留</a:t>
            </a:r>
            <a:r>
              <a:rPr lang="en-US" altLang="zh-CN" b="1" dirty="0">
                <a:solidFill>
                  <a:srgbClr val="FF0000"/>
                </a:solidFill>
              </a:rPr>
              <a:t>TSR</a:t>
            </a:r>
            <a:r>
              <a:rPr lang="zh-CN" altLang="en-US" b="1" dirty="0">
                <a:solidFill>
                  <a:srgbClr val="FF0000"/>
                </a:solidFill>
              </a:rPr>
              <a:t>程序：程序执行结束保存在主存</a:t>
            </a:r>
          </a:p>
          <a:p>
            <a:r>
              <a:rPr lang="zh-CN" altLang="en-US" dirty="0"/>
              <a:t>中断服务程序要让其他程序使用必须驻留</a:t>
            </a:r>
          </a:p>
          <a:p>
            <a:r>
              <a:rPr lang="zh-CN" altLang="en-US" dirty="0"/>
              <a:t>用</a:t>
            </a:r>
            <a:r>
              <a:rPr lang="en-US" altLang="zh-CN" dirty="0"/>
              <a:t>DOS</a:t>
            </a:r>
            <a:r>
              <a:rPr lang="zh-CN" altLang="en-US" dirty="0"/>
              <a:t>功能调用的</a:t>
            </a:r>
            <a:r>
              <a:rPr lang="en-US" altLang="zh-CN" dirty="0"/>
              <a:t>31H</a:t>
            </a:r>
            <a:r>
              <a:rPr lang="zh-CN" altLang="en-US" dirty="0"/>
              <a:t>号实现程序驻留并返回</a:t>
            </a:r>
          </a:p>
        </p:txBody>
      </p:sp>
      <p:graphicFrame>
        <p:nvGraphicFramePr>
          <p:cNvPr id="519187" name="Group 19"/>
          <p:cNvGraphicFramePr>
            <a:graphicFrameLocks noGrp="1"/>
          </p:cNvGraphicFramePr>
          <p:nvPr/>
        </p:nvGraphicFramePr>
        <p:xfrm>
          <a:off x="2914651" y="4149725"/>
          <a:ext cx="7753350" cy="2045018"/>
        </p:xfrm>
        <a:graphic>
          <a:graphicData uri="http://schemas.openxmlformats.org/drawingml/2006/table">
            <a:tbl>
              <a:tblPr/>
              <a:tblGrid>
                <a:gridCol w="2207683">
                  <a:extLst>
                    <a:ext uri="{9D8B030D-6E8A-4147-A177-3AD203B41FA5}">
                      <a16:colId xmlns="" xmlns:a16="http://schemas.microsoft.com/office/drawing/2014/main" val="20000"/>
                    </a:ext>
                  </a:extLst>
                </a:gridCol>
                <a:gridCol w="5545667">
                  <a:extLst>
                    <a:ext uri="{9D8B030D-6E8A-4147-A177-3AD203B41FA5}">
                      <a16:colId xmlns="" xmlns:a16="http://schemas.microsoft.com/office/drawing/2014/main" val="20001"/>
                    </a:ext>
                  </a:extLst>
                </a:gridCol>
              </a:tblGrid>
              <a:tr h="528638">
                <a:tc>
                  <a:txBody>
                    <a:bodyPr/>
                    <a:lstStyle/>
                    <a:p>
                      <a:pPr marL="0" marR="0" lvl="0" indent="0" algn="ctr" defTabSz="914400" rtl="0" eaLnBrk="1" fontAlgn="base" latinLnBrk="0" hangingPunct="1">
                        <a:lnSpc>
                          <a:spcPct val="100000"/>
                        </a:lnSpc>
                        <a:spcBef>
                          <a:spcPct val="0"/>
                        </a:spcBef>
                        <a:spcAft>
                          <a:spcPct val="0"/>
                        </a:spcAft>
                        <a:buClr>
                          <a:schemeClr val="folHlink"/>
                        </a:buClr>
                        <a:buSzTx/>
                        <a:buFont typeface="Wingdings" pitchFamily="2" charset="2"/>
                        <a:buNone/>
                        <a:tabLst/>
                      </a:pPr>
                      <a:r>
                        <a:rPr kumimoji="0" lang="zh-CN" altLang="en-US" sz="2800" b="1" i="0" u="none" strike="noStrike" cap="none" normalizeH="0" baseline="0" smtClean="0">
                          <a:ln>
                            <a:noFill/>
                          </a:ln>
                          <a:solidFill>
                            <a:schemeClr val="tx2"/>
                          </a:solidFill>
                          <a:effectLst/>
                          <a:latin typeface="宋体" charset="-122"/>
                          <a:ea typeface="宋体" charset="-122"/>
                        </a:rPr>
                        <a:t>功能编号</a:t>
                      </a:r>
                      <a:endParaRPr kumimoji="0" lang="en-US" altLang="zh-CN" sz="2800" b="1" i="0" u="none" strike="noStrike" cap="none" normalizeH="0" baseline="0" smtClean="0">
                        <a:ln>
                          <a:noFill/>
                        </a:ln>
                        <a:solidFill>
                          <a:schemeClr val="tx2"/>
                        </a:solidFill>
                        <a:effectLst/>
                        <a:latin typeface="宋体" charset="-122"/>
                        <a:ea typeface="宋体" charset="-122"/>
                      </a:endParaRPr>
                    </a:p>
                  </a:txBody>
                  <a:tcPr marL="121920" marR="121920" horzOverflow="overflow">
                    <a:lnL w="28575"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DBDAB4"/>
                    </a:solid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altLang="zh-CN" sz="2800" b="1" i="0" u="none" strike="noStrike" cap="none" normalizeH="0" baseline="0" smtClean="0">
                          <a:ln>
                            <a:noFill/>
                          </a:ln>
                          <a:solidFill>
                            <a:schemeClr val="tx2"/>
                          </a:solidFill>
                          <a:effectLst/>
                          <a:latin typeface="宋体" charset="-122"/>
                          <a:ea typeface="宋体" charset="-122"/>
                        </a:rPr>
                        <a:t>AH</a:t>
                      </a:r>
                      <a:r>
                        <a:rPr kumimoji="0" lang="zh-CN" altLang="en-US" sz="2800" b="1" i="0" u="none" strike="noStrike" cap="none" normalizeH="0" baseline="0" smtClean="0">
                          <a:ln>
                            <a:noFill/>
                          </a:ln>
                          <a:solidFill>
                            <a:schemeClr val="tx2"/>
                          </a:solidFill>
                          <a:effectLst/>
                          <a:latin typeface="宋体" charset="-122"/>
                          <a:ea typeface="宋体" charset="-122"/>
                        </a:rPr>
                        <a:t>＝</a:t>
                      </a:r>
                      <a:r>
                        <a:rPr kumimoji="0" lang="en-US" altLang="zh-CN" sz="2800" b="1" i="0" u="none" strike="noStrike" cap="none" normalizeH="0" baseline="0" smtClean="0">
                          <a:ln>
                            <a:noFill/>
                          </a:ln>
                          <a:solidFill>
                            <a:schemeClr val="tx2"/>
                          </a:solidFill>
                          <a:effectLst/>
                          <a:latin typeface="宋体" charset="-122"/>
                          <a:ea typeface="宋体" charset="-122"/>
                        </a:rPr>
                        <a:t>31H</a:t>
                      </a:r>
                      <a:endParaRPr kumimoji="0" lang="zh-CN" altLang="en-US" sz="2800" b="1" i="0" u="none" strike="noStrike" cap="none" normalizeH="0" baseline="0" smtClean="0">
                        <a:ln>
                          <a:noFill/>
                        </a:ln>
                        <a:solidFill>
                          <a:schemeClr val="tx2"/>
                        </a:solidFill>
                        <a:effectLst/>
                        <a:latin typeface="宋体" charset="-122"/>
                        <a:ea typeface="宋体" charset="-122"/>
                      </a:endParaRPr>
                    </a:p>
                  </a:txBody>
                  <a:tcPr marL="121920" marR="121920" horzOverflow="overflow">
                    <a:lnL w="127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DBDAB4"/>
                    </a:solidFill>
                  </a:tcPr>
                </a:tc>
                <a:extLst>
                  <a:ext uri="{0D108BD9-81ED-4DB2-BD59-A6C34878D82A}">
                    <a16:rowId xmlns="" xmlns:a16="http://schemas.microsoft.com/office/drawing/2014/main" val="10000"/>
                  </a:ext>
                </a:extLst>
              </a:tr>
              <a:tr h="560388">
                <a:tc>
                  <a:txBody>
                    <a:bodyPr/>
                    <a:lstStyle/>
                    <a:p>
                      <a:pPr marL="0" marR="0" lvl="0" indent="0" algn="ctr" defTabSz="914400" rtl="0" eaLnBrk="1" fontAlgn="base" latinLnBrk="0" hangingPunct="1">
                        <a:lnSpc>
                          <a:spcPct val="100000"/>
                        </a:lnSpc>
                        <a:spcBef>
                          <a:spcPct val="0"/>
                        </a:spcBef>
                        <a:spcAft>
                          <a:spcPct val="0"/>
                        </a:spcAft>
                        <a:buClr>
                          <a:schemeClr val="folHlink"/>
                        </a:buClr>
                        <a:buSzTx/>
                        <a:buFont typeface="Wingdings" pitchFamily="2" charset="2"/>
                        <a:buNone/>
                        <a:tabLst/>
                      </a:pPr>
                      <a:r>
                        <a:rPr kumimoji="0" lang="zh-CN" altLang="en-US" sz="2800" b="1" i="0" u="none" strike="noStrike" cap="none" normalizeH="0" baseline="0" smtClean="0">
                          <a:ln>
                            <a:noFill/>
                          </a:ln>
                          <a:solidFill>
                            <a:schemeClr val="tx2"/>
                          </a:solidFill>
                          <a:effectLst/>
                          <a:latin typeface="宋体" charset="-122"/>
                          <a:ea typeface="宋体" charset="-122"/>
                        </a:rPr>
                        <a:t>入口参数</a:t>
                      </a:r>
                      <a:endParaRPr kumimoji="0" lang="en-US" altLang="zh-CN" sz="2800" b="1" i="0" u="none" strike="noStrike" cap="none" normalizeH="0" baseline="0" smtClean="0">
                        <a:ln>
                          <a:noFill/>
                        </a:ln>
                        <a:solidFill>
                          <a:schemeClr val="tx2"/>
                        </a:solidFill>
                        <a:effectLst/>
                        <a:latin typeface="宋体" charset="-122"/>
                        <a:ea typeface="宋体" charset="-122"/>
                      </a:endParaRPr>
                    </a:p>
                  </a:txBody>
                  <a:tcPr marL="121920" marR="121920" horzOverflow="overflow">
                    <a:lnL w="28575"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DBDAB4"/>
                    </a:solid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altLang="zh-CN" sz="2800" b="1" i="0" u="none" strike="noStrike" cap="none" normalizeH="0" baseline="0" smtClean="0">
                          <a:ln>
                            <a:noFill/>
                          </a:ln>
                          <a:solidFill>
                            <a:schemeClr val="tx2"/>
                          </a:solidFill>
                          <a:effectLst/>
                          <a:latin typeface="宋体" charset="-122"/>
                          <a:ea typeface="宋体" charset="-122"/>
                        </a:rPr>
                        <a:t>AL</a:t>
                      </a:r>
                      <a:r>
                        <a:rPr kumimoji="0" lang="zh-CN" altLang="en-US" sz="2800" b="1" i="0" u="none" strike="noStrike" cap="none" normalizeH="0" baseline="0" smtClean="0">
                          <a:ln>
                            <a:noFill/>
                          </a:ln>
                          <a:solidFill>
                            <a:schemeClr val="tx2"/>
                          </a:solidFill>
                          <a:effectLst/>
                          <a:latin typeface="宋体" charset="-122"/>
                          <a:ea typeface="宋体" charset="-122"/>
                        </a:rPr>
                        <a:t>＝返回代码</a:t>
                      </a:r>
                    </a:p>
                    <a:p>
                      <a:pPr marL="0" marR="0" lvl="0" indent="0" algn="just" defTabSz="914400" rtl="0" eaLnBrk="1" fontAlgn="base" latinLnBrk="0" hangingPunct="1">
                        <a:lnSpc>
                          <a:spcPct val="100000"/>
                        </a:lnSpc>
                        <a:spcBef>
                          <a:spcPct val="0"/>
                        </a:spcBef>
                        <a:spcAft>
                          <a:spcPct val="0"/>
                        </a:spcAft>
                        <a:buClr>
                          <a:schemeClr val="folHlink"/>
                        </a:buClr>
                        <a:buSzTx/>
                        <a:buFont typeface="Wingdings" pitchFamily="2" charset="2"/>
                        <a:buNone/>
                        <a:tabLst/>
                      </a:pPr>
                      <a:r>
                        <a:rPr kumimoji="0" lang="en-US" altLang="zh-CN" sz="2800" b="1" i="0" u="none" strike="noStrike" cap="none" normalizeH="0" baseline="0" smtClean="0">
                          <a:ln>
                            <a:noFill/>
                          </a:ln>
                          <a:solidFill>
                            <a:schemeClr val="tx2"/>
                          </a:solidFill>
                          <a:effectLst/>
                          <a:latin typeface="宋体" charset="-122"/>
                          <a:ea typeface="宋体" charset="-122"/>
                        </a:rPr>
                        <a:t>DX</a:t>
                      </a:r>
                      <a:r>
                        <a:rPr kumimoji="0" lang="zh-CN" altLang="en-US" sz="2800" b="1" i="0" u="none" strike="noStrike" cap="none" normalizeH="0" baseline="0" smtClean="0">
                          <a:ln>
                            <a:noFill/>
                          </a:ln>
                          <a:solidFill>
                            <a:schemeClr val="tx2"/>
                          </a:solidFill>
                          <a:effectLst/>
                          <a:latin typeface="宋体" charset="-122"/>
                          <a:ea typeface="宋体" charset="-122"/>
                        </a:rPr>
                        <a:t>＝驻留长度</a:t>
                      </a:r>
                      <a:r>
                        <a:rPr kumimoji="0" lang="en-US" altLang="zh-CN" sz="2800" b="1" i="0" u="none" strike="noStrike" cap="none" normalizeH="0" baseline="0" smtClean="0">
                          <a:ln>
                            <a:noFill/>
                          </a:ln>
                          <a:solidFill>
                            <a:schemeClr val="tx1"/>
                          </a:solidFill>
                          <a:effectLst/>
                          <a:latin typeface="宋体" charset="-122"/>
                          <a:ea typeface="宋体" charset="-122"/>
                        </a:rPr>
                        <a:t>(</a:t>
                      </a:r>
                      <a:r>
                        <a:rPr kumimoji="0" lang="zh-CN" altLang="en-US" sz="2800" b="1" i="0" u="none" strike="noStrike" cap="none" normalizeH="0" baseline="0" smtClean="0">
                          <a:ln>
                            <a:noFill/>
                          </a:ln>
                          <a:solidFill>
                            <a:schemeClr val="tx1"/>
                          </a:solidFill>
                          <a:effectLst/>
                          <a:latin typeface="宋体" charset="-122"/>
                          <a:ea typeface="宋体" charset="-122"/>
                        </a:rPr>
                        <a:t>单位：节</a:t>
                      </a:r>
                      <a:r>
                        <a:rPr kumimoji="0" lang="en-US" altLang="zh-CN" sz="2800" b="1" i="0" u="none" strike="noStrike" cap="none" normalizeH="0" baseline="0" smtClean="0">
                          <a:ln>
                            <a:noFill/>
                          </a:ln>
                          <a:solidFill>
                            <a:schemeClr val="tx1"/>
                          </a:solidFill>
                          <a:effectLst/>
                          <a:latin typeface="宋体" charset="-122"/>
                          <a:ea typeface="宋体" charset="-122"/>
                        </a:rPr>
                        <a:t>)</a:t>
                      </a:r>
                    </a:p>
                  </a:txBody>
                  <a:tcPr marL="121920" marR="121920" horzOverflow="overflow">
                    <a:lnL w="127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DBDAB4"/>
                    </a:solidFill>
                  </a:tcPr>
                </a:tc>
                <a:extLst>
                  <a:ext uri="{0D108BD9-81ED-4DB2-BD59-A6C34878D82A}">
                    <a16:rowId xmlns="" xmlns:a16="http://schemas.microsoft.com/office/drawing/2014/main" val="10001"/>
                  </a:ext>
                </a:extLst>
              </a:tr>
              <a:tr h="571500">
                <a:tc>
                  <a:txBody>
                    <a:bodyPr/>
                    <a:lstStyle/>
                    <a:p>
                      <a:pPr marL="0" marR="0" lvl="0" indent="0" algn="ctr" defTabSz="914400" rtl="0" eaLnBrk="1" fontAlgn="base" latinLnBrk="0" hangingPunct="1">
                        <a:lnSpc>
                          <a:spcPct val="100000"/>
                        </a:lnSpc>
                        <a:spcBef>
                          <a:spcPct val="0"/>
                        </a:spcBef>
                        <a:spcAft>
                          <a:spcPct val="0"/>
                        </a:spcAft>
                        <a:buClr>
                          <a:schemeClr val="folHlink"/>
                        </a:buClr>
                        <a:buSzTx/>
                        <a:buFont typeface="Wingdings" pitchFamily="2" charset="2"/>
                        <a:buNone/>
                        <a:tabLst/>
                      </a:pPr>
                      <a:r>
                        <a:rPr kumimoji="0" lang="zh-CN" altLang="en-US" sz="2800" b="1" i="0" u="none" strike="noStrike" cap="none" normalizeH="0" baseline="0" smtClean="0">
                          <a:ln>
                            <a:noFill/>
                          </a:ln>
                          <a:solidFill>
                            <a:schemeClr val="tx2"/>
                          </a:solidFill>
                          <a:effectLst/>
                          <a:latin typeface="宋体" charset="-122"/>
                          <a:ea typeface="宋体" charset="-122"/>
                        </a:rPr>
                        <a:t>功能说明</a:t>
                      </a:r>
                      <a:endParaRPr kumimoji="0" lang="en-US" altLang="zh-CN" sz="2800" b="1" i="0" u="none" strike="noStrike" cap="none" normalizeH="0" baseline="0" smtClean="0">
                        <a:ln>
                          <a:noFill/>
                        </a:ln>
                        <a:solidFill>
                          <a:schemeClr val="tx2"/>
                        </a:solidFill>
                        <a:effectLst/>
                        <a:latin typeface="宋体" charset="-122"/>
                        <a:ea typeface="宋体" charset="-122"/>
                      </a:endParaRPr>
                    </a:p>
                  </a:txBody>
                  <a:tcPr marL="121920" marR="121920" horzOverflow="overflow">
                    <a:lnL w="28575"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solidFill>
                      <a:srgbClr val="DBDAB4"/>
                    </a:solid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zh-CN" altLang="en-US" sz="2800" b="1" i="0" u="none" strike="noStrike" cap="none" normalizeH="0" baseline="0" smtClean="0">
                          <a:ln>
                            <a:noFill/>
                          </a:ln>
                          <a:solidFill>
                            <a:schemeClr val="tx2"/>
                          </a:solidFill>
                          <a:effectLst/>
                          <a:latin typeface="宋体" charset="-122"/>
                          <a:ea typeface="宋体" charset="-122"/>
                        </a:rPr>
                        <a:t>程序驻留返回</a:t>
                      </a:r>
                      <a:r>
                        <a:rPr kumimoji="0" lang="en-US" altLang="zh-CN" sz="2800" b="1" i="0" u="none" strike="noStrike" cap="none" normalizeH="0" baseline="0" smtClean="0">
                          <a:ln>
                            <a:noFill/>
                          </a:ln>
                          <a:solidFill>
                            <a:schemeClr val="tx2"/>
                          </a:solidFill>
                          <a:effectLst/>
                          <a:latin typeface="宋体" charset="-122"/>
                          <a:ea typeface="宋体" charset="-122"/>
                        </a:rPr>
                        <a:t>DOS</a:t>
                      </a:r>
                    </a:p>
                  </a:txBody>
                  <a:tcPr marL="121920" marR="121920" horzOverflow="overflow">
                    <a:lnL w="127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solidFill>
                      <a:srgbClr val="DBDAB4"/>
                    </a:solidFill>
                  </a:tcPr>
                </a:tc>
                <a:extLst>
                  <a:ext uri="{0D108BD9-81ED-4DB2-BD59-A6C34878D82A}">
                    <a16:rowId xmlns="" xmlns:a16="http://schemas.microsoft.com/office/drawing/2014/main" val="10002"/>
                  </a:ext>
                </a:extLst>
              </a:tr>
            </a:tbl>
          </a:graphicData>
        </a:graphic>
      </p:graphicFrame>
    </p:spTree>
  </p:cSld>
  <p:clrMapOvr>
    <a:masterClrMapping/>
  </p:clrMapOvr>
  <p:transition spd="slow"/>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p:txBody>
          <a:bodyPr/>
          <a:lstStyle/>
          <a:p>
            <a:r>
              <a:rPr lang="en-US" altLang="zh-CN"/>
              <a:t>〔</a:t>
            </a:r>
            <a:r>
              <a:rPr lang="zh-CN" altLang="en-US"/>
              <a:t>例</a:t>
            </a:r>
            <a:r>
              <a:rPr lang="en-US" altLang="zh-CN"/>
              <a:t>7-7〕</a:t>
            </a:r>
            <a:r>
              <a:rPr lang="zh-CN" altLang="en-US"/>
              <a:t>驻留中断服务程序－</a:t>
            </a:r>
            <a:r>
              <a:rPr lang="en-US" altLang="zh-CN"/>
              <a:t>1</a:t>
            </a:r>
          </a:p>
        </p:txBody>
      </p:sp>
      <p:sp>
        <p:nvSpPr>
          <p:cNvPr id="520195" name="Rectangle 3"/>
          <p:cNvSpPr>
            <a:spLocks noGrp="1" noChangeArrowheads="1"/>
          </p:cNvSpPr>
          <p:nvPr>
            <p:ph idx="1"/>
          </p:nvPr>
        </p:nvSpPr>
        <p:spPr/>
        <p:txBody>
          <a:bodyPr/>
          <a:lstStyle/>
          <a:p>
            <a:pPr marL="0" indent="0">
              <a:lnSpc>
                <a:spcPct val="90000"/>
              </a:lnSpc>
              <a:buFont typeface="Wingdings" pitchFamily="2" charset="2"/>
              <a:buNone/>
              <a:tabLst>
                <a:tab pos="1255713" algn="l"/>
                <a:tab pos="3949700" algn="l"/>
              </a:tabLst>
            </a:pPr>
            <a:r>
              <a:rPr lang="zh-CN" altLang="en-US" sz="2400"/>
              <a:t>	</a:t>
            </a:r>
            <a:r>
              <a:rPr lang="en-US" altLang="zh-CN" sz="2400">
                <a:solidFill>
                  <a:srgbClr val="193C7D"/>
                </a:solidFill>
              </a:rPr>
              <a:t>include io16.inc</a:t>
            </a:r>
          </a:p>
          <a:p>
            <a:pPr marL="0" indent="0">
              <a:lnSpc>
                <a:spcPct val="90000"/>
              </a:lnSpc>
              <a:buFont typeface="Wingdings" pitchFamily="2" charset="2"/>
              <a:buNone/>
              <a:tabLst>
                <a:tab pos="1255713" algn="l"/>
                <a:tab pos="3949700" algn="l"/>
              </a:tabLst>
            </a:pPr>
            <a:r>
              <a:rPr lang="en-US" altLang="zh-CN" sz="2400">
                <a:solidFill>
                  <a:srgbClr val="193C7D"/>
                </a:solidFill>
              </a:rPr>
              <a:t>	.code</a:t>
            </a:r>
          </a:p>
          <a:p>
            <a:pPr marL="0" indent="0">
              <a:lnSpc>
                <a:spcPct val="90000"/>
              </a:lnSpc>
              <a:buFont typeface="Wingdings" pitchFamily="2" charset="2"/>
              <a:buNone/>
              <a:tabLst>
                <a:tab pos="1255713" algn="l"/>
                <a:tab pos="3949700" algn="l"/>
              </a:tabLst>
            </a:pPr>
            <a:r>
              <a:rPr lang="en-US" altLang="zh-CN" sz="2400">
                <a:solidFill>
                  <a:schemeClr val="tx2"/>
                </a:solidFill>
              </a:rPr>
              <a:t>new04h	proc</a:t>
            </a:r>
            <a:r>
              <a:rPr lang="en-US" altLang="zh-CN" sz="2400"/>
              <a:t>	; </a:t>
            </a:r>
            <a:r>
              <a:rPr lang="zh-CN" altLang="en-US" sz="2400"/>
              <a:t>中断服务程序</a:t>
            </a:r>
          </a:p>
          <a:p>
            <a:pPr marL="0" indent="0">
              <a:lnSpc>
                <a:spcPct val="90000"/>
              </a:lnSpc>
              <a:buFont typeface="Wingdings" pitchFamily="2" charset="2"/>
              <a:buNone/>
              <a:tabLst>
                <a:tab pos="1255713" algn="l"/>
                <a:tab pos="3949700" algn="l"/>
              </a:tabLst>
            </a:pPr>
            <a:r>
              <a:rPr lang="zh-CN" altLang="en-US" sz="2400"/>
              <a:t>	</a:t>
            </a:r>
            <a:r>
              <a:rPr lang="en-US" altLang="zh-CN" sz="2400">
                <a:solidFill>
                  <a:srgbClr val="193C7D"/>
                </a:solidFill>
              </a:rPr>
              <a:t>sti</a:t>
            </a:r>
          </a:p>
          <a:p>
            <a:pPr marL="0" indent="0">
              <a:lnSpc>
                <a:spcPct val="90000"/>
              </a:lnSpc>
              <a:buFont typeface="Wingdings" pitchFamily="2" charset="2"/>
              <a:buNone/>
              <a:tabLst>
                <a:tab pos="1255713" algn="l"/>
                <a:tab pos="3949700" algn="l"/>
              </a:tabLst>
            </a:pPr>
            <a:r>
              <a:rPr lang="en-US" altLang="zh-CN" sz="2400"/>
              <a:t>	</a:t>
            </a:r>
            <a:r>
              <a:rPr lang="en-US" altLang="zh-CN" sz="2400">
                <a:solidFill>
                  <a:srgbClr val="193C7D"/>
                </a:solidFill>
              </a:rPr>
              <a:t>push ax</a:t>
            </a:r>
            <a:r>
              <a:rPr lang="en-US" altLang="zh-CN" sz="2400"/>
              <a:t>	; </a:t>
            </a:r>
            <a:r>
              <a:rPr lang="zh-CN" altLang="en-US" sz="2400"/>
              <a:t>保存寄存器</a:t>
            </a:r>
          </a:p>
          <a:p>
            <a:pPr marL="0" indent="0">
              <a:lnSpc>
                <a:spcPct val="90000"/>
              </a:lnSpc>
              <a:buFont typeface="Wingdings" pitchFamily="2" charset="2"/>
              <a:buNone/>
              <a:tabLst>
                <a:tab pos="1255713" algn="l"/>
                <a:tab pos="3949700" algn="l"/>
              </a:tabLst>
            </a:pPr>
            <a:r>
              <a:rPr lang="zh-CN" altLang="en-US" sz="2400"/>
              <a:t>	</a:t>
            </a:r>
            <a:r>
              <a:rPr lang="en-US" altLang="zh-CN" sz="2400">
                <a:solidFill>
                  <a:srgbClr val="193C7D"/>
                </a:solidFill>
              </a:rPr>
              <a:t>push bx</a:t>
            </a:r>
          </a:p>
          <a:p>
            <a:pPr marL="0" indent="0">
              <a:lnSpc>
                <a:spcPct val="90000"/>
              </a:lnSpc>
              <a:buFont typeface="Wingdings" pitchFamily="2" charset="2"/>
              <a:buNone/>
              <a:tabLst>
                <a:tab pos="1255713" algn="l"/>
                <a:tab pos="3949700" algn="l"/>
              </a:tabLst>
            </a:pPr>
            <a:r>
              <a:rPr lang="en-US" altLang="zh-CN" sz="2400">
                <a:solidFill>
                  <a:srgbClr val="193C7D"/>
                </a:solidFill>
              </a:rPr>
              <a:t>	push si</a:t>
            </a:r>
          </a:p>
          <a:p>
            <a:pPr marL="0" indent="0">
              <a:lnSpc>
                <a:spcPct val="90000"/>
              </a:lnSpc>
              <a:buFont typeface="Wingdings" pitchFamily="2" charset="2"/>
              <a:buNone/>
              <a:tabLst>
                <a:tab pos="1255713" algn="l"/>
                <a:tab pos="3949700" algn="l"/>
              </a:tabLst>
            </a:pPr>
            <a:r>
              <a:rPr lang="en-US" altLang="zh-CN" sz="2400">
                <a:solidFill>
                  <a:srgbClr val="193C7D"/>
                </a:solidFill>
              </a:rPr>
              <a:t>	push ds</a:t>
            </a:r>
          </a:p>
          <a:p>
            <a:pPr marL="0" indent="0">
              <a:lnSpc>
                <a:spcPct val="90000"/>
              </a:lnSpc>
              <a:buFont typeface="Wingdings" pitchFamily="2" charset="2"/>
              <a:buNone/>
              <a:tabLst>
                <a:tab pos="1255713" algn="l"/>
                <a:tab pos="3949700" algn="l"/>
              </a:tabLst>
            </a:pPr>
            <a:r>
              <a:rPr lang="en-US" altLang="zh-CN" sz="2400">
                <a:solidFill>
                  <a:srgbClr val="193C7D"/>
                </a:solidFill>
              </a:rPr>
              <a:t>	mov ax,cs</a:t>
            </a:r>
            <a:r>
              <a:rPr lang="en-US" altLang="zh-CN" sz="2400"/>
              <a:t>	; </a:t>
            </a:r>
            <a:r>
              <a:rPr lang="zh-CN" altLang="en-US" sz="2400"/>
              <a:t>数据在代码段中，故</a:t>
            </a:r>
            <a:r>
              <a:rPr lang="en-US" altLang="zh-CN" sz="2400"/>
              <a:t>DS</a:t>
            </a:r>
            <a:r>
              <a:rPr lang="zh-CN" altLang="en-US" sz="2400"/>
              <a:t>＝</a:t>
            </a:r>
            <a:r>
              <a:rPr lang="en-US" altLang="zh-CN" sz="2400"/>
              <a:t>CS</a:t>
            </a:r>
          </a:p>
          <a:p>
            <a:pPr marL="0" indent="0">
              <a:lnSpc>
                <a:spcPct val="90000"/>
              </a:lnSpc>
              <a:buFont typeface="Wingdings" pitchFamily="2" charset="2"/>
              <a:buNone/>
              <a:tabLst>
                <a:tab pos="1255713" algn="l"/>
                <a:tab pos="3949700" algn="l"/>
              </a:tabLst>
            </a:pPr>
            <a:r>
              <a:rPr lang="en-US" altLang="zh-CN" sz="2400">
                <a:solidFill>
                  <a:srgbClr val="193C7D"/>
                </a:solidFill>
              </a:rPr>
              <a:t>	mov ds,ax</a:t>
            </a:r>
            <a:endParaRPr lang="it-IT" altLang="zh-CN" sz="2400">
              <a:solidFill>
                <a:srgbClr val="193C7D"/>
              </a:solidFill>
            </a:endParaRPr>
          </a:p>
          <a:p>
            <a:pPr marL="0" indent="0">
              <a:lnSpc>
                <a:spcPct val="90000"/>
              </a:lnSpc>
              <a:buFont typeface="Wingdings" pitchFamily="2" charset="2"/>
              <a:buNone/>
              <a:tabLst>
                <a:tab pos="1255713" algn="l"/>
                <a:tab pos="3949700" algn="l"/>
              </a:tabLst>
            </a:pPr>
            <a:r>
              <a:rPr lang="it-IT" altLang="zh-CN" sz="2400">
                <a:solidFill>
                  <a:srgbClr val="193C7D"/>
                </a:solidFill>
              </a:rPr>
              <a:t>	mov si,offset intmsg</a:t>
            </a:r>
          </a:p>
          <a:p>
            <a:pPr marL="0" indent="0">
              <a:lnSpc>
                <a:spcPct val="90000"/>
              </a:lnSpc>
              <a:buFont typeface="Wingdings" pitchFamily="2" charset="2"/>
              <a:buNone/>
              <a:tabLst>
                <a:tab pos="1255713" algn="l"/>
                <a:tab pos="3949700" algn="l"/>
              </a:tabLst>
            </a:pPr>
            <a:r>
              <a:rPr lang="it-IT" altLang="zh-CN" sz="2400">
                <a:solidFill>
                  <a:srgbClr val="193C7D"/>
                </a:solidFill>
              </a:rPr>
              <a:t>dps1:	mov al,[si]</a:t>
            </a:r>
          </a:p>
          <a:p>
            <a:pPr marL="0" indent="0">
              <a:lnSpc>
                <a:spcPct val="90000"/>
              </a:lnSpc>
              <a:buFont typeface="Wingdings" pitchFamily="2" charset="2"/>
              <a:buNone/>
              <a:tabLst>
                <a:tab pos="1255713" algn="l"/>
                <a:tab pos="3949700" algn="l"/>
              </a:tabLst>
            </a:pPr>
            <a:r>
              <a:rPr lang="it-IT" altLang="zh-CN" sz="2400">
                <a:solidFill>
                  <a:srgbClr val="193C7D"/>
                </a:solidFill>
              </a:rPr>
              <a:t>	cmp al,0</a:t>
            </a:r>
          </a:p>
          <a:p>
            <a:pPr marL="0" indent="0">
              <a:lnSpc>
                <a:spcPct val="90000"/>
              </a:lnSpc>
              <a:buFont typeface="Wingdings" pitchFamily="2" charset="2"/>
              <a:buNone/>
              <a:tabLst>
                <a:tab pos="1255713" algn="l"/>
                <a:tab pos="3949700" algn="l"/>
              </a:tabLst>
            </a:pPr>
            <a:r>
              <a:rPr lang="it-IT" altLang="zh-CN" sz="2400">
                <a:solidFill>
                  <a:srgbClr val="193C7D"/>
                </a:solidFill>
              </a:rPr>
              <a:t>	jz dps2</a:t>
            </a:r>
          </a:p>
        </p:txBody>
      </p:sp>
    </p:spTree>
  </p:cSld>
  <p:clrMapOvr>
    <a:masterClrMapping/>
  </p:clrMapOvr>
  <p:transition spd="slow"/>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lstStyle/>
          <a:p>
            <a:r>
              <a:rPr lang="en-US" altLang="zh-CN"/>
              <a:t>〔</a:t>
            </a:r>
            <a:r>
              <a:rPr lang="zh-CN" altLang="en-US"/>
              <a:t>例</a:t>
            </a:r>
            <a:r>
              <a:rPr lang="en-US" altLang="zh-CN"/>
              <a:t>7-7〕</a:t>
            </a:r>
            <a:r>
              <a:rPr lang="zh-CN" altLang="en-US"/>
              <a:t>驻留中断服务程序－</a:t>
            </a:r>
            <a:r>
              <a:rPr lang="en-US" altLang="zh-CN"/>
              <a:t>2</a:t>
            </a:r>
          </a:p>
        </p:txBody>
      </p:sp>
      <p:sp>
        <p:nvSpPr>
          <p:cNvPr id="547843" name="Rectangle 3"/>
          <p:cNvSpPr>
            <a:spLocks noGrp="1" noChangeArrowheads="1"/>
          </p:cNvSpPr>
          <p:nvPr>
            <p:ph idx="1"/>
          </p:nvPr>
        </p:nvSpPr>
        <p:spPr/>
        <p:txBody>
          <a:bodyPr/>
          <a:lstStyle/>
          <a:p>
            <a:pPr marL="0" indent="0">
              <a:buFont typeface="Wingdings" pitchFamily="2" charset="2"/>
              <a:buNone/>
              <a:tabLst>
                <a:tab pos="1255713" algn="l"/>
                <a:tab pos="3230563" algn="l"/>
              </a:tabLst>
            </a:pPr>
            <a:r>
              <a:rPr lang="it-IT" altLang="zh-CN" sz="2400"/>
              <a:t>	</a:t>
            </a:r>
            <a:r>
              <a:rPr lang="it-IT" altLang="zh-CN" sz="2400">
                <a:solidFill>
                  <a:srgbClr val="193C7D"/>
                </a:solidFill>
              </a:rPr>
              <a:t>mov bx,0</a:t>
            </a:r>
            <a:r>
              <a:rPr lang="it-IT" altLang="zh-CN" sz="2400"/>
              <a:t>	; </a:t>
            </a:r>
            <a:r>
              <a:rPr lang="zh-CN" altLang="en-US" sz="2400"/>
              <a:t>调用</a:t>
            </a:r>
            <a:r>
              <a:rPr lang="it-IT" altLang="zh-CN" sz="2400"/>
              <a:t>ROM-BIOS</a:t>
            </a:r>
            <a:r>
              <a:rPr lang="zh-CN" altLang="en-US" sz="2400"/>
              <a:t>功能显示</a:t>
            </a:r>
            <a:r>
              <a:rPr lang="it-IT" altLang="zh-CN" sz="2400"/>
              <a:t>AL</a:t>
            </a:r>
            <a:r>
              <a:rPr lang="zh-CN" altLang="en-US" sz="2400"/>
              <a:t>中字符</a:t>
            </a:r>
            <a:endParaRPr lang="zh-CN" altLang="it-IT" sz="2400"/>
          </a:p>
          <a:p>
            <a:pPr marL="0" indent="0">
              <a:buFont typeface="Wingdings" pitchFamily="2" charset="2"/>
              <a:buNone/>
              <a:tabLst>
                <a:tab pos="1255713" algn="l"/>
                <a:tab pos="3230563" algn="l"/>
              </a:tabLst>
            </a:pPr>
            <a:r>
              <a:rPr lang="zh-CN" altLang="it-IT" sz="2400"/>
              <a:t>	</a:t>
            </a:r>
            <a:r>
              <a:rPr lang="it-IT" altLang="zh-CN" sz="2400">
                <a:solidFill>
                  <a:srgbClr val="193C7D"/>
                </a:solidFill>
              </a:rPr>
              <a:t>mov ah,0eh</a:t>
            </a:r>
          </a:p>
          <a:p>
            <a:pPr marL="0" indent="0">
              <a:buFont typeface="Wingdings" pitchFamily="2" charset="2"/>
              <a:buNone/>
              <a:tabLst>
                <a:tab pos="1255713" algn="l"/>
                <a:tab pos="3230563" algn="l"/>
              </a:tabLst>
            </a:pPr>
            <a:r>
              <a:rPr lang="it-IT" altLang="zh-CN" sz="2400">
                <a:solidFill>
                  <a:srgbClr val="193C7D"/>
                </a:solidFill>
              </a:rPr>
              <a:t>	int 10h</a:t>
            </a:r>
          </a:p>
          <a:p>
            <a:pPr marL="0" indent="0">
              <a:buFont typeface="Wingdings" pitchFamily="2" charset="2"/>
              <a:buNone/>
              <a:tabLst>
                <a:tab pos="1255713" algn="l"/>
                <a:tab pos="3230563" algn="l"/>
              </a:tabLst>
            </a:pPr>
            <a:r>
              <a:rPr lang="it-IT" altLang="zh-CN" sz="2400">
                <a:solidFill>
                  <a:srgbClr val="193C7D"/>
                </a:solidFill>
              </a:rPr>
              <a:t>	inc si</a:t>
            </a:r>
          </a:p>
          <a:p>
            <a:pPr marL="0" indent="0">
              <a:buFont typeface="Wingdings" pitchFamily="2" charset="2"/>
              <a:buNone/>
              <a:tabLst>
                <a:tab pos="1255713" algn="l"/>
                <a:tab pos="3230563" algn="l"/>
              </a:tabLst>
            </a:pPr>
            <a:r>
              <a:rPr lang="it-IT" altLang="zh-CN" sz="2400">
                <a:solidFill>
                  <a:srgbClr val="193C7D"/>
                </a:solidFill>
              </a:rPr>
              <a:t>	jmp dps1</a:t>
            </a:r>
            <a:endParaRPr lang="en-US" altLang="zh-CN" sz="2400">
              <a:solidFill>
                <a:srgbClr val="193C7D"/>
              </a:solidFill>
            </a:endParaRPr>
          </a:p>
          <a:p>
            <a:pPr marL="0" indent="0">
              <a:buFont typeface="Wingdings" pitchFamily="2" charset="2"/>
              <a:buNone/>
              <a:tabLst>
                <a:tab pos="1255713" algn="l"/>
                <a:tab pos="3230563" algn="l"/>
              </a:tabLst>
            </a:pPr>
            <a:r>
              <a:rPr lang="en-US" altLang="zh-CN" sz="2400">
                <a:solidFill>
                  <a:srgbClr val="193C7D"/>
                </a:solidFill>
              </a:rPr>
              <a:t>dps2:	pop ds</a:t>
            </a:r>
            <a:r>
              <a:rPr lang="en-US" altLang="zh-CN" sz="2400"/>
              <a:t>	; </a:t>
            </a:r>
            <a:r>
              <a:rPr lang="zh-CN" altLang="en-US" sz="2400"/>
              <a:t>恢复寄存器</a:t>
            </a:r>
          </a:p>
          <a:p>
            <a:pPr marL="0" indent="0">
              <a:buFont typeface="Wingdings" pitchFamily="2" charset="2"/>
              <a:buNone/>
              <a:tabLst>
                <a:tab pos="1255713" algn="l"/>
                <a:tab pos="3230563" algn="l"/>
              </a:tabLst>
            </a:pPr>
            <a:r>
              <a:rPr lang="zh-CN" altLang="en-US" sz="2400"/>
              <a:t>	</a:t>
            </a:r>
            <a:r>
              <a:rPr lang="en-US" altLang="zh-CN" sz="2400">
                <a:solidFill>
                  <a:srgbClr val="193C7D"/>
                </a:solidFill>
              </a:rPr>
              <a:t>pop si</a:t>
            </a:r>
          </a:p>
          <a:p>
            <a:pPr marL="0" indent="0">
              <a:buFont typeface="Wingdings" pitchFamily="2" charset="2"/>
              <a:buNone/>
              <a:tabLst>
                <a:tab pos="1255713" algn="l"/>
                <a:tab pos="3230563" algn="l"/>
              </a:tabLst>
            </a:pPr>
            <a:r>
              <a:rPr lang="en-US" altLang="zh-CN" sz="2400">
                <a:solidFill>
                  <a:srgbClr val="193C7D"/>
                </a:solidFill>
              </a:rPr>
              <a:t>	pop bx</a:t>
            </a:r>
          </a:p>
          <a:p>
            <a:pPr marL="0" indent="0">
              <a:buFont typeface="Wingdings" pitchFamily="2" charset="2"/>
              <a:buNone/>
              <a:tabLst>
                <a:tab pos="1255713" algn="l"/>
                <a:tab pos="3230563" algn="l"/>
              </a:tabLst>
            </a:pPr>
            <a:r>
              <a:rPr lang="en-US" altLang="zh-CN" sz="2400">
                <a:solidFill>
                  <a:srgbClr val="193C7D"/>
                </a:solidFill>
              </a:rPr>
              <a:t>	pop ax</a:t>
            </a:r>
          </a:p>
          <a:p>
            <a:pPr marL="0" indent="0">
              <a:buFont typeface="Wingdings" pitchFamily="2" charset="2"/>
              <a:buNone/>
              <a:tabLst>
                <a:tab pos="1255713" algn="l"/>
                <a:tab pos="3230563" algn="l"/>
              </a:tabLst>
            </a:pPr>
            <a:r>
              <a:rPr lang="en-US" altLang="zh-CN" sz="2400"/>
              <a:t>	</a:t>
            </a:r>
            <a:r>
              <a:rPr lang="en-US" altLang="zh-CN" sz="2400">
                <a:solidFill>
                  <a:schemeClr val="tx2"/>
                </a:solidFill>
              </a:rPr>
              <a:t>iret</a:t>
            </a:r>
            <a:r>
              <a:rPr lang="en-US" altLang="zh-CN" sz="2400"/>
              <a:t>	; </a:t>
            </a:r>
            <a:r>
              <a:rPr lang="zh-CN" altLang="en-US" sz="2400"/>
              <a:t>中断返回</a:t>
            </a:r>
          </a:p>
          <a:p>
            <a:pPr marL="0" indent="0">
              <a:buFont typeface="Wingdings" pitchFamily="2" charset="2"/>
              <a:buNone/>
              <a:tabLst>
                <a:tab pos="1255713" algn="l"/>
                <a:tab pos="3230563" algn="l"/>
              </a:tabLst>
            </a:pPr>
            <a:r>
              <a:rPr lang="en-US" altLang="zh-CN" sz="2400">
                <a:solidFill>
                  <a:srgbClr val="193C7D"/>
                </a:solidFill>
              </a:rPr>
              <a:t>intmsg  byte 0dh,0ah,'Overflow !',0	</a:t>
            </a:r>
            <a:r>
              <a:rPr lang="en-US" altLang="zh-CN" sz="2400"/>
              <a:t>; </a:t>
            </a:r>
            <a:r>
              <a:rPr lang="zh-CN" altLang="en-US" sz="2400"/>
              <a:t>溢出显示的信息</a:t>
            </a:r>
          </a:p>
          <a:p>
            <a:pPr marL="0" indent="0">
              <a:buFont typeface="Wingdings" pitchFamily="2" charset="2"/>
              <a:buNone/>
              <a:tabLst>
                <a:tab pos="1255713" algn="l"/>
                <a:tab pos="3230563" algn="l"/>
              </a:tabLst>
            </a:pPr>
            <a:r>
              <a:rPr lang="en-US" altLang="zh-CN" sz="2400">
                <a:solidFill>
                  <a:schemeClr val="tx2"/>
                </a:solidFill>
              </a:rPr>
              <a:t>new04h	endp</a:t>
            </a:r>
            <a:r>
              <a:rPr lang="en-US" altLang="zh-CN" sz="2400"/>
              <a:t>	; </a:t>
            </a:r>
            <a:r>
              <a:rPr lang="zh-CN" altLang="en-US" sz="2400"/>
              <a:t>中断服务程序结束</a:t>
            </a:r>
          </a:p>
        </p:txBody>
      </p:sp>
    </p:spTree>
  </p:cSld>
  <p:clrMapOvr>
    <a:masterClrMapping/>
  </p:clrMapOvr>
  <p:transition spd="slow"/>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en-US" altLang="zh-CN"/>
              <a:t>〔</a:t>
            </a:r>
            <a:r>
              <a:rPr lang="zh-CN" altLang="en-US"/>
              <a:t>例</a:t>
            </a:r>
            <a:r>
              <a:rPr lang="en-US" altLang="zh-CN"/>
              <a:t>7-7〕</a:t>
            </a:r>
            <a:r>
              <a:rPr lang="zh-CN" altLang="en-US"/>
              <a:t>驻留中断服务程序－</a:t>
            </a:r>
            <a:r>
              <a:rPr lang="en-US" altLang="zh-CN"/>
              <a:t>3</a:t>
            </a:r>
          </a:p>
        </p:txBody>
      </p:sp>
      <p:sp>
        <p:nvSpPr>
          <p:cNvPr id="548867" name="Rectangle 3"/>
          <p:cNvSpPr>
            <a:spLocks noGrp="1" noChangeArrowheads="1"/>
          </p:cNvSpPr>
          <p:nvPr>
            <p:ph idx="1"/>
          </p:nvPr>
        </p:nvSpPr>
        <p:spPr/>
        <p:txBody>
          <a:bodyPr/>
          <a:lstStyle/>
          <a:p>
            <a:pPr marL="0" indent="0">
              <a:buFont typeface="Wingdings" pitchFamily="2" charset="2"/>
              <a:buNone/>
              <a:tabLst>
                <a:tab pos="1255713" algn="l"/>
                <a:tab pos="4572000" algn="l"/>
              </a:tabLst>
            </a:pPr>
            <a:r>
              <a:rPr lang="en-US" altLang="zh-CN" sz="2400">
                <a:solidFill>
                  <a:srgbClr val="193C7D"/>
                </a:solidFill>
              </a:rPr>
              <a:t>start:	mov ax,cs</a:t>
            </a:r>
          </a:p>
          <a:p>
            <a:pPr marL="0" indent="0">
              <a:buFont typeface="Wingdings" pitchFamily="2" charset="2"/>
              <a:buNone/>
              <a:tabLst>
                <a:tab pos="1255713" algn="l"/>
                <a:tab pos="4572000" algn="l"/>
              </a:tabLst>
            </a:pPr>
            <a:r>
              <a:rPr lang="en-US" altLang="zh-CN" sz="2400">
                <a:solidFill>
                  <a:srgbClr val="193C7D"/>
                </a:solidFill>
              </a:rPr>
              <a:t>	mov ds,ax</a:t>
            </a:r>
            <a:r>
              <a:rPr lang="en-US" altLang="zh-CN" sz="2400"/>
              <a:t>	; </a:t>
            </a:r>
            <a:r>
              <a:rPr lang="zh-CN" altLang="en-US" sz="2400"/>
              <a:t>设置</a:t>
            </a:r>
            <a:r>
              <a:rPr lang="en-US" altLang="zh-CN" sz="2400"/>
              <a:t>04H</a:t>
            </a:r>
            <a:r>
              <a:rPr lang="zh-CN" altLang="en-US" sz="2400"/>
              <a:t>中断向量	</a:t>
            </a:r>
          </a:p>
          <a:p>
            <a:pPr marL="0" indent="0">
              <a:buFont typeface="Wingdings" pitchFamily="2" charset="2"/>
              <a:buNone/>
              <a:tabLst>
                <a:tab pos="1255713" algn="l"/>
                <a:tab pos="4572000" algn="l"/>
              </a:tabLst>
            </a:pPr>
            <a:r>
              <a:rPr lang="zh-CN" altLang="en-US" sz="2400"/>
              <a:t>	</a:t>
            </a:r>
            <a:r>
              <a:rPr lang="en-US" altLang="zh-CN" sz="2400">
                <a:solidFill>
                  <a:srgbClr val="193C7D"/>
                </a:solidFill>
              </a:rPr>
              <a:t>mov dx,offset new04h</a:t>
            </a:r>
          </a:p>
          <a:p>
            <a:pPr marL="0" indent="0">
              <a:buFont typeface="Wingdings" pitchFamily="2" charset="2"/>
              <a:buNone/>
              <a:tabLst>
                <a:tab pos="1255713" algn="l"/>
                <a:tab pos="4572000" algn="l"/>
              </a:tabLst>
            </a:pPr>
            <a:r>
              <a:rPr lang="en-US" altLang="zh-CN" sz="2400"/>
              <a:t>	</a:t>
            </a:r>
            <a:r>
              <a:rPr lang="en-US" altLang="zh-CN" sz="2400">
                <a:solidFill>
                  <a:srgbClr val="193C7D"/>
                </a:solidFill>
              </a:rPr>
              <a:t>cli</a:t>
            </a:r>
          </a:p>
          <a:p>
            <a:pPr marL="0" indent="0">
              <a:buFont typeface="Wingdings" pitchFamily="2" charset="2"/>
              <a:buNone/>
              <a:tabLst>
                <a:tab pos="1255713" algn="l"/>
                <a:tab pos="4572000" algn="l"/>
              </a:tabLst>
            </a:pPr>
            <a:r>
              <a:rPr lang="en-US" altLang="zh-CN" sz="2400">
                <a:solidFill>
                  <a:srgbClr val="193C7D"/>
                </a:solidFill>
              </a:rPr>
              <a:t>	mov ax,2504h</a:t>
            </a:r>
          </a:p>
          <a:p>
            <a:pPr marL="0" indent="0">
              <a:buFont typeface="Wingdings" pitchFamily="2" charset="2"/>
              <a:buNone/>
              <a:tabLst>
                <a:tab pos="1255713" algn="l"/>
                <a:tab pos="4572000" algn="l"/>
              </a:tabLst>
            </a:pPr>
            <a:r>
              <a:rPr lang="en-US" altLang="zh-CN" sz="2400">
                <a:solidFill>
                  <a:srgbClr val="193C7D"/>
                </a:solidFill>
              </a:rPr>
              <a:t>	int 21h</a:t>
            </a:r>
          </a:p>
          <a:p>
            <a:pPr marL="0" indent="0">
              <a:buFont typeface="Wingdings" pitchFamily="2" charset="2"/>
              <a:buNone/>
              <a:tabLst>
                <a:tab pos="1255713" algn="l"/>
                <a:tab pos="4572000" algn="l"/>
              </a:tabLst>
            </a:pPr>
            <a:r>
              <a:rPr lang="en-US" altLang="zh-CN" sz="2400">
                <a:solidFill>
                  <a:srgbClr val="193C7D"/>
                </a:solidFill>
              </a:rPr>
              <a:t>	sti</a:t>
            </a:r>
          </a:p>
          <a:p>
            <a:pPr marL="0" indent="0">
              <a:buFont typeface="Wingdings" pitchFamily="2" charset="2"/>
              <a:buNone/>
              <a:tabLst>
                <a:tab pos="1255713" algn="l"/>
                <a:tab pos="4572000" algn="l"/>
              </a:tabLst>
            </a:pPr>
            <a:r>
              <a:rPr lang="en-US" altLang="zh-CN" sz="2400">
                <a:solidFill>
                  <a:srgbClr val="193C7D"/>
                </a:solidFill>
              </a:rPr>
              <a:t>	mov ax,offset tsrmsg</a:t>
            </a:r>
            <a:r>
              <a:rPr lang="en-US" altLang="zh-CN" sz="2400"/>
              <a:t>	; </a:t>
            </a:r>
            <a:r>
              <a:rPr lang="zh-CN" altLang="en-US" sz="2400"/>
              <a:t>显示安装信息</a:t>
            </a:r>
          </a:p>
          <a:p>
            <a:pPr marL="0" indent="0">
              <a:buFont typeface="Wingdings" pitchFamily="2" charset="2"/>
              <a:buNone/>
              <a:tabLst>
                <a:tab pos="1255713" algn="l"/>
                <a:tab pos="4572000" algn="l"/>
              </a:tabLst>
            </a:pPr>
            <a:r>
              <a:rPr lang="zh-CN" altLang="en-US" sz="2400"/>
              <a:t>	</a:t>
            </a:r>
            <a:r>
              <a:rPr lang="en-US" altLang="zh-CN" sz="2400">
                <a:solidFill>
                  <a:srgbClr val="193C7D"/>
                </a:solidFill>
              </a:rPr>
              <a:t>call dispmsg</a:t>
            </a:r>
          </a:p>
        </p:txBody>
      </p:sp>
    </p:spTree>
  </p:cSld>
  <p:clrMapOvr>
    <a:masterClrMapping/>
  </p:clrMapOvr>
  <p:transition spd="slow"/>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p:txBody>
          <a:bodyPr/>
          <a:lstStyle/>
          <a:p>
            <a:r>
              <a:rPr lang="en-US" altLang="zh-CN"/>
              <a:t>〔</a:t>
            </a:r>
            <a:r>
              <a:rPr lang="zh-CN" altLang="en-US"/>
              <a:t>例</a:t>
            </a:r>
            <a:r>
              <a:rPr lang="en-US" altLang="zh-CN"/>
              <a:t>7-7〕</a:t>
            </a:r>
            <a:r>
              <a:rPr lang="zh-CN" altLang="en-US"/>
              <a:t>驻留中断服务程序－</a:t>
            </a:r>
            <a:r>
              <a:rPr lang="en-US" altLang="zh-CN"/>
              <a:t>4</a:t>
            </a:r>
          </a:p>
        </p:txBody>
      </p:sp>
      <p:sp>
        <p:nvSpPr>
          <p:cNvPr id="549891" name="Rectangle 3"/>
          <p:cNvSpPr>
            <a:spLocks noGrp="1" noChangeArrowheads="1"/>
          </p:cNvSpPr>
          <p:nvPr>
            <p:ph idx="1"/>
          </p:nvPr>
        </p:nvSpPr>
        <p:spPr/>
        <p:txBody>
          <a:bodyPr/>
          <a:lstStyle/>
          <a:p>
            <a:pPr marL="0" indent="0">
              <a:buFont typeface="Wingdings" pitchFamily="2" charset="2"/>
              <a:buNone/>
              <a:tabLst>
                <a:tab pos="1255713" algn="l"/>
                <a:tab pos="3949700" algn="l"/>
              </a:tabLst>
            </a:pPr>
            <a:r>
              <a:rPr lang="en-US" altLang="zh-CN" sz="2400"/>
              <a:t>	</a:t>
            </a:r>
            <a:r>
              <a:rPr lang="en-US" altLang="zh-CN" sz="2400">
                <a:solidFill>
                  <a:schemeClr val="tx2"/>
                </a:solidFill>
              </a:rPr>
              <a:t>mov dx,offset start</a:t>
            </a:r>
            <a:r>
              <a:rPr lang="en-US" altLang="zh-CN" sz="2400"/>
              <a:t>	; </a:t>
            </a:r>
            <a:r>
              <a:rPr lang="zh-CN" altLang="en-US" sz="2400"/>
              <a:t>计算驻留程序的长度</a:t>
            </a:r>
          </a:p>
          <a:p>
            <a:pPr marL="0" indent="0">
              <a:buFont typeface="Wingdings" pitchFamily="2" charset="2"/>
              <a:buNone/>
              <a:tabLst>
                <a:tab pos="1255713" algn="l"/>
                <a:tab pos="3949700" algn="l"/>
              </a:tabLst>
            </a:pPr>
            <a:r>
              <a:rPr lang="zh-CN" altLang="en-US" sz="2400"/>
              <a:t>	</a:t>
            </a:r>
            <a:r>
              <a:rPr lang="en-US" altLang="zh-CN" sz="2400">
                <a:solidFill>
                  <a:schemeClr val="tx2"/>
                </a:solidFill>
              </a:rPr>
              <a:t>add dx,256</a:t>
            </a:r>
            <a:r>
              <a:rPr lang="en-US" altLang="zh-CN" sz="2400"/>
              <a:t>	; </a:t>
            </a:r>
            <a:r>
              <a:rPr lang="zh-CN" altLang="en-US" sz="2400"/>
              <a:t>增加</a:t>
            </a:r>
            <a:r>
              <a:rPr lang="en-US" altLang="zh-CN" sz="2400"/>
              <a:t>256</a:t>
            </a:r>
            <a:r>
              <a:rPr lang="zh-CN" altLang="en-US" sz="2400"/>
              <a:t>个字节</a:t>
            </a:r>
          </a:p>
          <a:p>
            <a:pPr marL="0" indent="0">
              <a:buFont typeface="Wingdings" pitchFamily="2" charset="2"/>
              <a:buNone/>
              <a:tabLst>
                <a:tab pos="1255713" algn="l"/>
                <a:tab pos="3949700" algn="l"/>
              </a:tabLst>
            </a:pPr>
            <a:r>
              <a:rPr lang="zh-CN" altLang="en-US" sz="2400"/>
              <a:t>	</a:t>
            </a:r>
            <a:r>
              <a:rPr lang="en-US" altLang="zh-CN" sz="2400">
                <a:solidFill>
                  <a:schemeClr val="tx2"/>
                </a:solidFill>
              </a:rPr>
              <a:t>add dx,15</a:t>
            </a:r>
          </a:p>
          <a:p>
            <a:pPr marL="0" indent="0">
              <a:buFont typeface="Wingdings" pitchFamily="2" charset="2"/>
              <a:buNone/>
              <a:tabLst>
                <a:tab pos="1255713" algn="l"/>
                <a:tab pos="3949700" algn="l"/>
              </a:tabLst>
            </a:pPr>
            <a:r>
              <a:rPr lang="en-US" altLang="zh-CN" sz="2400">
                <a:solidFill>
                  <a:schemeClr val="tx2"/>
                </a:solidFill>
              </a:rPr>
              <a:t>	shr dx,4</a:t>
            </a:r>
            <a:r>
              <a:rPr lang="en-US" altLang="zh-CN" sz="2400"/>
              <a:t>	; </a:t>
            </a:r>
            <a:r>
              <a:rPr lang="zh-CN" altLang="en-US" sz="2400"/>
              <a:t>调整为“节”（</a:t>
            </a:r>
            <a:r>
              <a:rPr lang="en-US" altLang="zh-CN" sz="2400"/>
              <a:t>16</a:t>
            </a:r>
            <a:r>
              <a:rPr lang="zh-CN" altLang="en-US" sz="2400"/>
              <a:t>个字节）</a:t>
            </a:r>
          </a:p>
          <a:p>
            <a:pPr marL="0" indent="0">
              <a:buFont typeface="Wingdings" pitchFamily="2" charset="2"/>
              <a:buNone/>
              <a:tabLst>
                <a:tab pos="1255713" algn="l"/>
                <a:tab pos="3949700" algn="l"/>
              </a:tabLst>
            </a:pPr>
            <a:r>
              <a:rPr lang="zh-CN" altLang="en-US" sz="2400"/>
              <a:t>	</a:t>
            </a:r>
            <a:r>
              <a:rPr lang="en-US" altLang="zh-CN" sz="2400">
                <a:solidFill>
                  <a:schemeClr val="tx2"/>
                </a:solidFill>
              </a:rPr>
              <a:t>mov ax,3100h</a:t>
            </a:r>
            <a:r>
              <a:rPr lang="en-US" altLang="zh-CN" sz="2400"/>
              <a:t>	; </a:t>
            </a:r>
            <a:r>
              <a:rPr lang="zh-CN" altLang="en-US" sz="2400"/>
              <a:t>程序驻留，返回</a:t>
            </a:r>
            <a:r>
              <a:rPr lang="en-US" altLang="zh-CN" sz="2400"/>
              <a:t>DOS	</a:t>
            </a:r>
          </a:p>
          <a:p>
            <a:pPr marL="0" indent="0">
              <a:buFont typeface="Wingdings" pitchFamily="2" charset="2"/>
              <a:buNone/>
              <a:tabLst>
                <a:tab pos="1255713" algn="l"/>
                <a:tab pos="3949700" algn="l"/>
              </a:tabLst>
            </a:pPr>
            <a:r>
              <a:rPr lang="en-US" altLang="zh-CN" sz="2400"/>
              <a:t>	</a:t>
            </a:r>
            <a:r>
              <a:rPr lang="en-US" altLang="zh-CN" sz="2400">
                <a:solidFill>
                  <a:schemeClr val="tx2"/>
                </a:solidFill>
              </a:rPr>
              <a:t>int 21h</a:t>
            </a:r>
          </a:p>
          <a:p>
            <a:pPr marL="0" indent="0">
              <a:buFont typeface="Wingdings" pitchFamily="2" charset="2"/>
              <a:buNone/>
              <a:tabLst>
                <a:tab pos="1255713" algn="l"/>
                <a:tab pos="3949700" algn="l"/>
              </a:tabLst>
            </a:pPr>
            <a:r>
              <a:rPr lang="en-US" altLang="zh-CN" sz="2400">
                <a:solidFill>
                  <a:srgbClr val="193C7D"/>
                </a:solidFill>
              </a:rPr>
              <a:t>tsrmsg	byte 'INT 04H Program Installed !',0dh,0ah,0</a:t>
            </a:r>
          </a:p>
          <a:p>
            <a:pPr marL="0" indent="0">
              <a:buFont typeface="Wingdings" pitchFamily="2" charset="2"/>
              <a:buNone/>
              <a:tabLst>
                <a:tab pos="1255713" algn="l"/>
                <a:tab pos="3949700" algn="l"/>
              </a:tabLst>
            </a:pPr>
            <a:r>
              <a:rPr lang="en-US" altLang="zh-CN" sz="2400">
                <a:solidFill>
                  <a:srgbClr val="193C7D"/>
                </a:solidFill>
              </a:rPr>
              <a:t>	end start</a:t>
            </a:r>
            <a:endParaRPr lang="zh-CN" altLang="en-US" sz="2400">
              <a:solidFill>
                <a:srgbClr val="193C7D"/>
              </a:solidFill>
            </a:endParaRPr>
          </a:p>
        </p:txBody>
      </p:sp>
      <p:sp>
        <p:nvSpPr>
          <p:cNvPr id="549892" name="filecab3"/>
          <p:cNvSpPr>
            <a:spLocks noEditPoints="1" noChangeArrowheads="1"/>
          </p:cNvSpPr>
          <p:nvPr/>
        </p:nvSpPr>
        <p:spPr bwMode="auto">
          <a:xfrm flipV="1">
            <a:off x="3024166" y="4643446"/>
            <a:ext cx="6625167" cy="1655763"/>
          </a:xfrm>
          <a:custGeom>
            <a:avLst/>
            <a:gdLst>
              <a:gd name="T0" fmla="*/ 10800 w 21600"/>
              <a:gd name="T1" fmla="*/ 0 h 21600"/>
              <a:gd name="T2" fmla="*/ 0 w 21600"/>
              <a:gd name="T3" fmla="*/ 0 h 21600"/>
              <a:gd name="T4" fmla="*/ 0 w 21600"/>
              <a:gd name="T5" fmla="*/ 10800 h 21600"/>
              <a:gd name="T6" fmla="*/ 0 w 21600"/>
              <a:gd name="T7" fmla="*/ 20367 h 21600"/>
              <a:gd name="T8" fmla="*/ 10800 w 21600"/>
              <a:gd name="T9" fmla="*/ 21600 h 21600"/>
              <a:gd name="T10" fmla="*/ 21600 w 21600"/>
              <a:gd name="T11" fmla="*/ 20367 h 21600"/>
              <a:gd name="T12" fmla="*/ 21600 w 21600"/>
              <a:gd name="T13" fmla="*/ 10800 h 21600"/>
              <a:gd name="T14" fmla="*/ 21600 w 21600"/>
              <a:gd name="T15" fmla="*/ 0 h 21600"/>
              <a:gd name="T16" fmla="*/ 1004 w 21600"/>
              <a:gd name="T17" fmla="*/ 511 h 21600"/>
              <a:gd name="T18" fmla="*/ 20542 w 21600"/>
              <a:gd name="T19" fmla="*/ 18765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788" y="0"/>
                </a:moveTo>
                <a:lnTo>
                  <a:pt x="0" y="0"/>
                </a:lnTo>
                <a:lnTo>
                  <a:pt x="0" y="10800"/>
                </a:lnTo>
                <a:lnTo>
                  <a:pt x="0" y="19099"/>
                </a:lnTo>
                <a:lnTo>
                  <a:pt x="8466" y="19099"/>
                </a:lnTo>
                <a:lnTo>
                  <a:pt x="8490" y="19440"/>
                </a:lnTo>
                <a:lnTo>
                  <a:pt x="8537" y="20008"/>
                </a:lnTo>
                <a:lnTo>
                  <a:pt x="8607" y="20349"/>
                </a:lnTo>
                <a:lnTo>
                  <a:pt x="8701" y="20691"/>
                </a:lnTo>
                <a:lnTo>
                  <a:pt x="8842" y="21145"/>
                </a:lnTo>
                <a:lnTo>
                  <a:pt x="9053" y="21373"/>
                </a:lnTo>
                <a:lnTo>
                  <a:pt x="9264" y="21600"/>
                </a:lnTo>
                <a:lnTo>
                  <a:pt x="9545" y="21600"/>
                </a:lnTo>
                <a:lnTo>
                  <a:pt x="10718" y="21600"/>
                </a:lnTo>
                <a:lnTo>
                  <a:pt x="11891" y="21600"/>
                </a:lnTo>
                <a:lnTo>
                  <a:pt x="12266" y="21600"/>
                </a:lnTo>
                <a:lnTo>
                  <a:pt x="12477" y="21429"/>
                </a:lnTo>
                <a:lnTo>
                  <a:pt x="12618" y="21202"/>
                </a:lnTo>
                <a:lnTo>
                  <a:pt x="12758" y="20861"/>
                </a:lnTo>
                <a:lnTo>
                  <a:pt x="12922" y="20349"/>
                </a:lnTo>
                <a:lnTo>
                  <a:pt x="12993" y="19952"/>
                </a:lnTo>
                <a:lnTo>
                  <a:pt x="13016" y="19440"/>
                </a:lnTo>
                <a:lnTo>
                  <a:pt x="13063" y="19099"/>
                </a:lnTo>
                <a:lnTo>
                  <a:pt x="21600" y="19099"/>
                </a:lnTo>
                <a:lnTo>
                  <a:pt x="21600" y="10800"/>
                </a:lnTo>
                <a:lnTo>
                  <a:pt x="21600" y="0"/>
                </a:lnTo>
                <a:lnTo>
                  <a:pt x="10788" y="0"/>
                </a:lnTo>
                <a:close/>
                <a:moveTo>
                  <a:pt x="9053" y="19099"/>
                </a:moveTo>
                <a:lnTo>
                  <a:pt x="9053" y="19440"/>
                </a:lnTo>
                <a:lnTo>
                  <a:pt x="9076" y="19611"/>
                </a:lnTo>
                <a:lnTo>
                  <a:pt x="9123" y="19781"/>
                </a:lnTo>
                <a:lnTo>
                  <a:pt x="9193" y="20008"/>
                </a:lnTo>
                <a:lnTo>
                  <a:pt x="9264" y="20179"/>
                </a:lnTo>
                <a:lnTo>
                  <a:pt x="9334" y="20293"/>
                </a:lnTo>
                <a:lnTo>
                  <a:pt x="9405" y="20349"/>
                </a:lnTo>
                <a:lnTo>
                  <a:pt x="9545" y="20349"/>
                </a:lnTo>
                <a:lnTo>
                  <a:pt x="11891" y="20349"/>
                </a:lnTo>
                <a:lnTo>
                  <a:pt x="12031" y="20349"/>
                </a:lnTo>
                <a:lnTo>
                  <a:pt x="12172" y="20236"/>
                </a:lnTo>
                <a:lnTo>
                  <a:pt x="12266" y="20179"/>
                </a:lnTo>
                <a:lnTo>
                  <a:pt x="12336" y="20008"/>
                </a:lnTo>
                <a:lnTo>
                  <a:pt x="12383" y="19838"/>
                </a:lnTo>
                <a:lnTo>
                  <a:pt x="12430" y="19611"/>
                </a:lnTo>
                <a:lnTo>
                  <a:pt x="12477" y="19440"/>
                </a:lnTo>
                <a:lnTo>
                  <a:pt x="12477" y="19099"/>
                </a:lnTo>
                <a:lnTo>
                  <a:pt x="9053" y="19099"/>
                </a:lnTo>
                <a:close/>
              </a:path>
              <a:path w="21600" h="21600" extrusionOk="0">
                <a:moveTo>
                  <a:pt x="9053" y="19099"/>
                </a:moveTo>
                <a:lnTo>
                  <a:pt x="0" y="19099"/>
                </a:lnTo>
                <a:lnTo>
                  <a:pt x="21600" y="19099"/>
                </a:lnTo>
              </a:path>
            </a:pathLst>
          </a:custGeom>
          <a:solidFill>
            <a:schemeClr val="accent1">
              <a:lumMod val="40000"/>
              <a:lumOff val="60000"/>
            </a:schemeClr>
          </a:solidFill>
          <a:ln w="9525" cap="rnd">
            <a:solidFill>
              <a:srgbClr val="000000"/>
            </a:solidFill>
            <a:prstDash val="sysDot"/>
            <a:miter lim="800000"/>
            <a:headEnd/>
            <a:tailEnd/>
          </a:ln>
          <a:effectLst>
            <a:outerShdw dist="107763" dir="2700000" algn="ctr" rotWithShape="0">
              <a:srgbClr val="808080"/>
            </a:outerShdw>
          </a:effectLst>
        </p:spPr>
        <p:txBody>
          <a:bodyPr rot="10800000"/>
          <a:lstStyle/>
          <a:p>
            <a:pPr algn="just"/>
            <a:r>
              <a:rPr lang="zh-CN" altLang="en-US" sz="2800" b="1">
                <a:ea typeface="宋体" charset="-122"/>
              </a:rPr>
              <a:t>驻留</a:t>
            </a:r>
            <a:r>
              <a:rPr lang="en-US" altLang="zh-CN" sz="2800" b="1">
                <a:ea typeface="宋体" charset="-122"/>
              </a:rPr>
              <a:t>单位</a:t>
            </a:r>
            <a:r>
              <a:rPr lang="zh-CN" altLang="en-US" sz="2800" b="1">
                <a:ea typeface="宋体" charset="-122"/>
              </a:rPr>
              <a:t>：</a:t>
            </a:r>
            <a:r>
              <a:rPr lang="zh-CN" altLang="en-US" sz="2800" b="1">
                <a:solidFill>
                  <a:schemeClr val="tx2"/>
                </a:solidFill>
                <a:ea typeface="宋体" charset="-122"/>
              </a:rPr>
              <a:t>节＝</a:t>
            </a:r>
            <a:r>
              <a:rPr lang="en-US" altLang="zh-CN" sz="2800" b="1">
                <a:solidFill>
                  <a:schemeClr val="tx2"/>
                </a:solidFill>
                <a:ea typeface="宋体" charset="-122"/>
              </a:rPr>
              <a:t>16</a:t>
            </a:r>
            <a:r>
              <a:rPr lang="zh-CN" altLang="en-US" sz="2800" b="1">
                <a:solidFill>
                  <a:schemeClr val="tx2"/>
                </a:solidFill>
                <a:ea typeface="宋体" charset="-122"/>
              </a:rPr>
              <a:t>字节</a:t>
            </a:r>
          </a:p>
          <a:p>
            <a:pPr algn="just"/>
            <a:r>
              <a:rPr lang="zh-CN" altLang="en-US" sz="2800" b="1">
                <a:ea typeface="宋体" charset="-122"/>
              </a:rPr>
              <a:t>程序长度：</a:t>
            </a:r>
            <a:r>
              <a:rPr lang="en-US" altLang="zh-CN" sz="2800" b="1">
                <a:solidFill>
                  <a:schemeClr val="tx2"/>
                </a:solidFill>
                <a:ea typeface="宋体" charset="-122"/>
              </a:rPr>
              <a:t>N×16</a:t>
            </a:r>
            <a:r>
              <a:rPr lang="zh-CN" altLang="en-US" sz="2800" b="1">
                <a:solidFill>
                  <a:schemeClr val="tx2"/>
                </a:solidFill>
                <a:ea typeface="宋体" charset="-122"/>
              </a:rPr>
              <a:t>＋</a:t>
            </a:r>
            <a:r>
              <a:rPr lang="en-US" altLang="zh-CN" sz="2800" b="1">
                <a:solidFill>
                  <a:schemeClr val="tx2"/>
                </a:solidFill>
                <a:ea typeface="宋体" charset="-122"/>
              </a:rPr>
              <a:t>M </a:t>
            </a:r>
            <a:r>
              <a:rPr lang="zh-CN" altLang="en-US" sz="2800" b="1">
                <a:solidFill>
                  <a:schemeClr val="tx2"/>
                </a:solidFill>
                <a:ea typeface="宋体" charset="-122"/>
              </a:rPr>
              <a:t>字节</a:t>
            </a:r>
          </a:p>
          <a:p>
            <a:pPr algn="just"/>
            <a:r>
              <a:rPr lang="zh-CN" altLang="en-US" sz="2800" b="1">
                <a:ea typeface="宋体" charset="-122"/>
              </a:rPr>
              <a:t>驻留长度：</a:t>
            </a:r>
            <a:r>
              <a:rPr lang="en-US" altLang="zh-CN" sz="2800" b="1">
                <a:solidFill>
                  <a:schemeClr val="tx2"/>
                </a:solidFill>
                <a:ea typeface="宋体" charset="-122"/>
              </a:rPr>
              <a:t>N</a:t>
            </a:r>
            <a:r>
              <a:rPr lang="zh-CN" altLang="en-US" sz="2800" b="1">
                <a:solidFill>
                  <a:schemeClr val="tx2"/>
                </a:solidFill>
                <a:ea typeface="宋体" charset="-122"/>
              </a:rPr>
              <a:t>＋</a:t>
            </a:r>
            <a:r>
              <a:rPr lang="en-US" altLang="zh-CN" sz="2800" b="1">
                <a:solidFill>
                  <a:schemeClr val="tx2"/>
                </a:solidFill>
                <a:ea typeface="宋体" charset="-122"/>
              </a:rPr>
              <a:t>1 </a:t>
            </a:r>
            <a:r>
              <a:rPr lang="zh-CN" altLang="en-US" sz="2800" b="1">
                <a:solidFill>
                  <a:schemeClr val="tx2"/>
                </a:solidFill>
                <a:ea typeface="宋体" charset="-122"/>
              </a:rPr>
              <a:t>节</a:t>
            </a:r>
          </a:p>
        </p:txBody>
      </p:sp>
      <p:sp>
        <p:nvSpPr>
          <p:cNvPr id="549893" name="AutoShape 5">
            <a:hlinkClick r:id="rId2" action="ppaction://hlinksldjump" highlightClick="1"/>
          </p:cNvPr>
          <p:cNvSpPr>
            <a:spLocks noChangeArrowheads="1"/>
          </p:cNvSpPr>
          <p:nvPr/>
        </p:nvSpPr>
        <p:spPr bwMode="auto">
          <a:xfrm>
            <a:off x="10750551" y="6429375"/>
            <a:ext cx="1422400" cy="381000"/>
          </a:xfrm>
          <a:prstGeom prst="flowChartAlternateProcess">
            <a:avLst/>
          </a:prstGeom>
          <a:solidFill>
            <a:schemeClr val="accent1"/>
          </a:solidFill>
          <a:ln w="9525">
            <a:solidFill>
              <a:srgbClr val="008000"/>
            </a:solidFill>
            <a:miter lim="800000"/>
            <a:headEnd/>
            <a:tailEnd/>
          </a:ln>
          <a:effectLst>
            <a:outerShdw dist="35921" dir="2700000" algn="ctr" rotWithShape="0">
              <a:srgbClr val="006600"/>
            </a:outerShdw>
          </a:effectLst>
        </p:spPr>
        <p:txBody>
          <a:bodyPr wrap="none" anchor="ctr"/>
          <a:lstStyle/>
          <a:p>
            <a:pPr algn="ctr">
              <a:lnSpc>
                <a:spcPct val="90000"/>
              </a:lnSpc>
            </a:pPr>
            <a:r>
              <a:rPr lang="zh-CN" altLang="en-US" b="1">
                <a:solidFill>
                  <a:schemeClr val="tx2"/>
                </a:solidFill>
                <a:ea typeface="楷体_GB2312" pitchFamily="49" charset="-122"/>
              </a:rPr>
              <a:t>操作演示</a:t>
            </a:r>
          </a:p>
        </p:txBody>
      </p:sp>
    </p:spTree>
  </p:cSld>
  <p:clrMapOvr>
    <a:masterClrMapping/>
  </p:clrMapOvr>
  <p:transition spd="slow"/>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zh-CN" altLang="en-US" sz="3600" dirty="0"/>
              <a:t>驻留中断服务程序</a:t>
            </a:r>
          </a:p>
        </p:txBody>
      </p:sp>
      <p:sp>
        <p:nvSpPr>
          <p:cNvPr id="9" name="内容占位符 8"/>
          <p:cNvSpPr>
            <a:spLocks noGrp="1"/>
          </p:cNvSpPr>
          <p:nvPr>
            <p:ph idx="1"/>
          </p:nvPr>
        </p:nvSpPr>
        <p:spPr/>
        <p:txBody>
          <a:bodyPr/>
          <a:lstStyle/>
          <a:p>
            <a:endParaRPr lang="zh-CN" altLang="en-US"/>
          </a:p>
        </p:txBody>
      </p:sp>
      <p:pic>
        <p:nvPicPr>
          <p:cNvPr id="564230" name="Picture 6"/>
          <p:cNvPicPr>
            <a:picLocks noChangeAspect="1" noChangeArrowheads="1"/>
          </p:cNvPicPr>
          <p:nvPr/>
        </p:nvPicPr>
        <p:blipFill>
          <a:blip r:embed="rId2" cstate="print"/>
          <a:srcRect/>
          <a:stretch>
            <a:fillRect/>
          </a:stretch>
        </p:blipFill>
        <p:spPr bwMode="auto">
          <a:xfrm>
            <a:off x="0" y="1114425"/>
            <a:ext cx="12192000" cy="4629150"/>
          </a:xfrm>
          <a:prstGeom prst="rect">
            <a:avLst/>
          </a:prstGeom>
          <a:noFill/>
          <a:ln w="12700">
            <a:noFill/>
            <a:miter lim="800000"/>
            <a:headEnd type="none" w="sm" len="sm"/>
            <a:tailEnd type="none" w="sm" len="sm"/>
          </a:ln>
          <a:effectLst/>
        </p:spPr>
      </p:pic>
      <p:pic>
        <p:nvPicPr>
          <p:cNvPr id="564231" name="Picture 7" descr="116"/>
          <p:cNvPicPr>
            <a:picLocks noChangeAspect="1" noChangeArrowheads="1" noCrop="1"/>
          </p:cNvPicPr>
          <p:nvPr/>
        </p:nvPicPr>
        <p:blipFill>
          <a:blip r:embed="rId3" cstate="print"/>
          <a:srcRect/>
          <a:stretch>
            <a:fillRect/>
          </a:stretch>
        </p:blipFill>
        <p:spPr bwMode="auto">
          <a:xfrm>
            <a:off x="3860800" y="1460500"/>
            <a:ext cx="635000" cy="190500"/>
          </a:xfrm>
          <a:prstGeom prst="rect">
            <a:avLst/>
          </a:prstGeom>
          <a:noFill/>
        </p:spPr>
      </p:pic>
      <p:pic>
        <p:nvPicPr>
          <p:cNvPr id="564232" name="Picture 8" descr="116"/>
          <p:cNvPicPr>
            <a:picLocks noChangeAspect="1" noChangeArrowheads="1" noCrop="1"/>
          </p:cNvPicPr>
          <p:nvPr/>
        </p:nvPicPr>
        <p:blipFill>
          <a:blip r:embed="rId3" cstate="print"/>
          <a:srcRect/>
          <a:stretch>
            <a:fillRect/>
          </a:stretch>
        </p:blipFill>
        <p:spPr bwMode="auto">
          <a:xfrm>
            <a:off x="3149600" y="4978400"/>
            <a:ext cx="635000" cy="190500"/>
          </a:xfrm>
          <a:prstGeom prst="rect">
            <a:avLst/>
          </a:prstGeom>
          <a:noFill/>
        </p:spPr>
      </p:pic>
    </p:spTree>
  </p:cSld>
  <p:clrMapOvr>
    <a:masterClrMapping/>
  </p:clrMapOvr>
  <p:transition>
    <p:random/>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p:txBody>
          <a:bodyPr/>
          <a:lstStyle/>
          <a:p>
            <a:r>
              <a:rPr lang="zh-CN" altLang="en-US" sz="3600" dirty="0"/>
              <a:t>驻留中断服务程序</a:t>
            </a:r>
          </a:p>
        </p:txBody>
      </p:sp>
      <p:sp>
        <p:nvSpPr>
          <p:cNvPr id="10" name="内容占位符 9"/>
          <p:cNvSpPr>
            <a:spLocks noGrp="1"/>
          </p:cNvSpPr>
          <p:nvPr>
            <p:ph idx="1"/>
          </p:nvPr>
        </p:nvSpPr>
        <p:spPr/>
        <p:txBody>
          <a:bodyPr/>
          <a:lstStyle/>
          <a:p>
            <a:endParaRPr lang="zh-CN" altLang="en-US"/>
          </a:p>
        </p:txBody>
      </p:sp>
      <p:sp>
        <p:nvSpPr>
          <p:cNvPr id="565254" name="AutoShape 6">
            <a:hlinkClick r:id="rId2" action="ppaction://hlinksldjump"/>
          </p:cNvPr>
          <p:cNvSpPr>
            <a:spLocks noChangeArrowheads="1"/>
          </p:cNvSpPr>
          <p:nvPr/>
        </p:nvSpPr>
        <p:spPr bwMode="auto">
          <a:xfrm>
            <a:off x="11309351" y="6500813"/>
            <a:ext cx="863600" cy="323850"/>
          </a:xfrm>
          <a:prstGeom prst="flowChartAlternateProcess">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noFill/>
            <a:miter lim="800000"/>
            <a:headEnd/>
            <a:tailEnd/>
          </a:ln>
          <a:effectLst>
            <a:prstShdw prst="shdw17" dist="17961" dir="2700000">
              <a:schemeClr val="accent1">
                <a:gamma/>
                <a:shade val="60000"/>
                <a:invGamma/>
              </a:schemeClr>
            </a:prstShdw>
          </a:effectLst>
        </p:spPr>
        <p:txBody>
          <a:bodyPr wrap="none" anchor="ctr"/>
          <a:lstStyle/>
          <a:p>
            <a:pPr algn="ctr"/>
            <a:r>
              <a:rPr lang="en-US" altLang="zh-CN" sz="2000" b="1">
                <a:solidFill>
                  <a:schemeClr val="tx2"/>
                </a:solidFill>
                <a:latin typeface="Courier New" pitchFamily="49" charset="0"/>
                <a:ea typeface="黑体" pitchFamily="2" charset="-122"/>
              </a:rPr>
              <a:t>END</a:t>
            </a:r>
          </a:p>
        </p:txBody>
      </p:sp>
      <p:pic>
        <p:nvPicPr>
          <p:cNvPr id="565255" name="Picture 7"/>
          <p:cNvPicPr>
            <a:picLocks noChangeAspect="1" noChangeArrowheads="1"/>
          </p:cNvPicPr>
          <p:nvPr/>
        </p:nvPicPr>
        <p:blipFill>
          <a:blip r:embed="rId3" cstate="print"/>
          <a:srcRect/>
          <a:stretch>
            <a:fillRect/>
          </a:stretch>
        </p:blipFill>
        <p:spPr bwMode="auto">
          <a:xfrm>
            <a:off x="0" y="1111250"/>
            <a:ext cx="12192000" cy="4635500"/>
          </a:xfrm>
          <a:prstGeom prst="rect">
            <a:avLst/>
          </a:prstGeom>
          <a:noFill/>
          <a:ln w="12700">
            <a:noFill/>
            <a:miter lim="800000"/>
            <a:headEnd type="none" w="sm" len="sm"/>
            <a:tailEnd type="none" w="sm" len="sm"/>
          </a:ln>
          <a:effectLst/>
        </p:spPr>
      </p:pic>
      <p:pic>
        <p:nvPicPr>
          <p:cNvPr id="565256" name="Picture 8" descr="116"/>
          <p:cNvPicPr>
            <a:picLocks noChangeAspect="1" noChangeArrowheads="1" noCrop="1"/>
          </p:cNvPicPr>
          <p:nvPr/>
        </p:nvPicPr>
        <p:blipFill>
          <a:blip r:embed="rId4" cstate="print"/>
          <a:srcRect/>
          <a:stretch>
            <a:fillRect/>
          </a:stretch>
        </p:blipFill>
        <p:spPr bwMode="auto">
          <a:xfrm>
            <a:off x="2726267" y="4813300"/>
            <a:ext cx="635000" cy="190500"/>
          </a:xfrm>
          <a:prstGeom prst="rect">
            <a:avLst/>
          </a:prstGeom>
          <a:noFill/>
        </p:spPr>
      </p:pic>
      <p:pic>
        <p:nvPicPr>
          <p:cNvPr id="565257" name="Picture 9" descr="116"/>
          <p:cNvPicPr>
            <a:picLocks noChangeAspect="1" noChangeArrowheads="1" noCrop="1"/>
          </p:cNvPicPr>
          <p:nvPr/>
        </p:nvPicPr>
        <p:blipFill>
          <a:blip r:embed="rId4" cstate="print"/>
          <a:srcRect/>
          <a:stretch>
            <a:fillRect/>
          </a:stretch>
        </p:blipFill>
        <p:spPr bwMode="auto">
          <a:xfrm>
            <a:off x="2421467" y="5321300"/>
            <a:ext cx="635000" cy="190500"/>
          </a:xfrm>
          <a:prstGeom prst="rect">
            <a:avLst/>
          </a:prstGeom>
          <a:noFill/>
        </p:spPr>
      </p:pic>
    </p:spTree>
  </p:cSld>
  <p:clrMapOvr>
    <a:masterClrMapping/>
  </p:clrMapOvr>
  <p:transition advClick="0">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en-US" altLang="zh-CN"/>
              <a:t>3. I/O</a:t>
            </a:r>
            <a:r>
              <a:rPr lang="zh-CN" altLang="en-US"/>
              <a:t>地址译码</a:t>
            </a:r>
          </a:p>
        </p:txBody>
      </p:sp>
      <p:sp>
        <p:nvSpPr>
          <p:cNvPr id="477187" name="Rectangle 3"/>
          <p:cNvSpPr>
            <a:spLocks noGrp="1" noChangeArrowheads="1"/>
          </p:cNvSpPr>
          <p:nvPr>
            <p:ph idx="1"/>
          </p:nvPr>
        </p:nvSpPr>
        <p:spPr>
          <a:xfrm>
            <a:off x="914400" y="980728"/>
            <a:ext cx="10363200" cy="4611687"/>
          </a:xfrm>
        </p:spPr>
        <p:txBody>
          <a:bodyPr/>
          <a:lstStyle/>
          <a:p>
            <a:pPr>
              <a:lnSpc>
                <a:spcPct val="150000"/>
              </a:lnSpc>
            </a:pPr>
            <a:r>
              <a:rPr lang="en-US" altLang="zh-CN" b="1" dirty="0" smtClean="0"/>
              <a:t>I/O</a:t>
            </a:r>
            <a:r>
              <a:rPr lang="zh-CN" altLang="en-US" b="1" dirty="0"/>
              <a:t>地址不太强调连续，多采用部分译码</a:t>
            </a:r>
          </a:p>
        </p:txBody>
      </p:sp>
      <p:pic>
        <p:nvPicPr>
          <p:cNvPr id="477188" name="Picture 4" descr="fig0702"/>
          <p:cNvPicPr>
            <a:picLocks noChangeAspect="1" noChangeArrowheads="1"/>
          </p:cNvPicPr>
          <p:nvPr/>
        </p:nvPicPr>
        <p:blipFill>
          <a:blip r:embed="rId3" cstate="print"/>
          <a:srcRect/>
          <a:stretch>
            <a:fillRect/>
          </a:stretch>
        </p:blipFill>
        <p:spPr bwMode="auto">
          <a:xfrm>
            <a:off x="1415480" y="2132856"/>
            <a:ext cx="9059776" cy="4032448"/>
          </a:xfrm>
          <a:prstGeom prst="rect">
            <a:avLst/>
          </a:prstGeom>
          <a:noFill/>
        </p:spPr>
      </p:pic>
      <p:sp>
        <p:nvSpPr>
          <p:cNvPr id="2" name="TextBox 1"/>
          <p:cNvSpPr txBox="1"/>
          <p:nvPr/>
        </p:nvSpPr>
        <p:spPr>
          <a:xfrm>
            <a:off x="9754794" y="2468223"/>
            <a:ext cx="2592288" cy="461665"/>
          </a:xfrm>
          <a:prstGeom prst="rect">
            <a:avLst/>
          </a:prstGeom>
          <a:noFill/>
        </p:spPr>
        <p:txBody>
          <a:bodyPr wrap="square" rtlCol="0">
            <a:spAutoFit/>
          </a:bodyPr>
          <a:lstStyle/>
          <a:p>
            <a:r>
              <a:rPr lang="en-US" altLang="zh-CN" sz="2400" dirty="0" smtClean="0">
                <a:solidFill>
                  <a:srgbClr val="FF0000"/>
                </a:solidFill>
                <a:latin typeface="微软雅黑" pitchFamily="34" charset="-122"/>
                <a:ea typeface="微软雅黑" pitchFamily="34" charset="-122"/>
              </a:rPr>
              <a:t>0300H-031FH</a:t>
            </a:r>
            <a:endParaRPr lang="zh-CN" altLang="en-US" sz="2400" dirty="0">
              <a:solidFill>
                <a:srgbClr val="FF0000"/>
              </a:solidFill>
              <a:latin typeface="微软雅黑" pitchFamily="34" charset="-122"/>
              <a:ea typeface="微软雅黑" pitchFamily="34" charset="-122"/>
            </a:endParaRPr>
          </a:p>
        </p:txBody>
      </p:sp>
      <p:sp>
        <p:nvSpPr>
          <p:cNvPr id="6" name="TextBox 5"/>
          <p:cNvSpPr txBox="1"/>
          <p:nvPr/>
        </p:nvSpPr>
        <p:spPr>
          <a:xfrm>
            <a:off x="9599712" y="2859879"/>
            <a:ext cx="2592288" cy="461665"/>
          </a:xfrm>
          <a:prstGeom prst="rect">
            <a:avLst/>
          </a:prstGeom>
          <a:noFill/>
        </p:spPr>
        <p:txBody>
          <a:bodyPr wrap="square" rtlCol="0">
            <a:spAutoFit/>
          </a:bodyPr>
          <a:lstStyle/>
          <a:p>
            <a:r>
              <a:rPr lang="en-US" altLang="zh-CN" sz="2400" dirty="0" smtClean="0">
                <a:solidFill>
                  <a:srgbClr val="FF0000"/>
                </a:solidFill>
                <a:latin typeface="微软雅黑" pitchFamily="34" charset="-122"/>
                <a:ea typeface="微软雅黑" pitchFamily="34" charset="-122"/>
              </a:rPr>
              <a:t>0320H-033FH</a:t>
            </a:r>
            <a:endParaRPr lang="zh-CN" altLang="en-US" sz="2400" dirty="0">
              <a:solidFill>
                <a:srgbClr val="FF0000"/>
              </a:solidFill>
              <a:latin typeface="微软雅黑" pitchFamily="34" charset="-122"/>
              <a:ea typeface="微软雅黑"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p:txBody>
          <a:bodyPr/>
          <a:lstStyle/>
          <a:p>
            <a:r>
              <a:rPr lang="en-US" altLang="zh-CN"/>
              <a:t>7.4 DMA</a:t>
            </a:r>
            <a:r>
              <a:rPr lang="zh-CN" altLang="en-US"/>
              <a:t>传送</a:t>
            </a:r>
          </a:p>
        </p:txBody>
      </p:sp>
      <p:sp>
        <p:nvSpPr>
          <p:cNvPr id="521219" name="Rectangle 3"/>
          <p:cNvSpPr>
            <a:spLocks noGrp="1" noChangeArrowheads="1"/>
          </p:cNvSpPr>
          <p:nvPr>
            <p:ph type="body" idx="1"/>
          </p:nvPr>
        </p:nvSpPr>
        <p:spPr/>
        <p:txBody>
          <a:bodyPr/>
          <a:lstStyle/>
          <a:p>
            <a:r>
              <a:rPr lang="zh-CN" altLang="en-US">
                <a:latin typeface="Times New Roman" pitchFamily="18" charset="0"/>
              </a:rPr>
              <a:t>希望克服程序控制传送的不足：</a:t>
            </a:r>
          </a:p>
          <a:p>
            <a:pPr algn="ctr">
              <a:buFont typeface="Wingdings" pitchFamily="2" charset="2"/>
              <a:buNone/>
            </a:pPr>
            <a:r>
              <a:rPr lang="zh-CN" altLang="en-US">
                <a:solidFill>
                  <a:srgbClr val="193C7D"/>
                </a:solidFill>
                <a:latin typeface="Times New Roman" pitchFamily="18" charset="0"/>
              </a:rPr>
              <a:t>外设</a:t>
            </a:r>
            <a:r>
              <a:rPr lang="en-US" altLang="zh-CN">
                <a:solidFill>
                  <a:srgbClr val="A50021"/>
                </a:solidFill>
                <a:latin typeface="Times New Roman" pitchFamily="18" charset="0"/>
              </a:rPr>
              <a:t>→</a:t>
            </a:r>
            <a:r>
              <a:rPr lang="en-US" altLang="zh-CN">
                <a:solidFill>
                  <a:srgbClr val="193C7D"/>
                </a:solidFill>
                <a:latin typeface="Times New Roman" pitchFamily="18" charset="0"/>
              </a:rPr>
              <a:t>CPU</a:t>
            </a:r>
            <a:r>
              <a:rPr lang="en-US" altLang="zh-CN">
                <a:solidFill>
                  <a:srgbClr val="A50021"/>
                </a:solidFill>
                <a:latin typeface="Times New Roman" pitchFamily="18" charset="0"/>
              </a:rPr>
              <a:t>→</a:t>
            </a:r>
            <a:r>
              <a:rPr lang="zh-CN" altLang="en-US">
                <a:solidFill>
                  <a:srgbClr val="193C7D"/>
                </a:solidFill>
                <a:latin typeface="Times New Roman" pitchFamily="18" charset="0"/>
              </a:rPr>
              <a:t>存储器</a:t>
            </a:r>
          </a:p>
          <a:p>
            <a:pPr algn="ctr">
              <a:buFont typeface="Wingdings" pitchFamily="2" charset="2"/>
              <a:buNone/>
            </a:pPr>
            <a:r>
              <a:rPr lang="zh-CN" altLang="en-US">
                <a:solidFill>
                  <a:srgbClr val="193C7D"/>
                </a:solidFill>
                <a:latin typeface="Times New Roman" pitchFamily="18" charset="0"/>
              </a:rPr>
              <a:t>外设</a:t>
            </a:r>
            <a:r>
              <a:rPr lang="en-US" altLang="zh-CN">
                <a:solidFill>
                  <a:srgbClr val="A50021"/>
                </a:solidFill>
                <a:latin typeface="Times New Roman" pitchFamily="18" charset="0"/>
              </a:rPr>
              <a:t>←</a:t>
            </a:r>
            <a:r>
              <a:rPr lang="en-US" altLang="zh-CN">
                <a:solidFill>
                  <a:srgbClr val="193C7D"/>
                </a:solidFill>
                <a:latin typeface="Times New Roman" pitchFamily="18" charset="0"/>
              </a:rPr>
              <a:t>CPU</a:t>
            </a:r>
            <a:r>
              <a:rPr lang="en-US" altLang="zh-CN">
                <a:solidFill>
                  <a:srgbClr val="A50021"/>
                </a:solidFill>
                <a:latin typeface="Times New Roman" pitchFamily="18" charset="0"/>
              </a:rPr>
              <a:t>←</a:t>
            </a:r>
            <a:r>
              <a:rPr lang="zh-CN" altLang="en-US">
                <a:solidFill>
                  <a:srgbClr val="193C7D"/>
                </a:solidFill>
                <a:latin typeface="Times New Roman" pitchFamily="18" charset="0"/>
              </a:rPr>
              <a:t>存储器</a:t>
            </a:r>
          </a:p>
          <a:p>
            <a:r>
              <a:rPr lang="zh-CN" altLang="en-US">
                <a:latin typeface="Times New Roman" pitchFamily="18" charset="0"/>
              </a:rPr>
              <a:t>直接存储器存取</a:t>
            </a:r>
            <a:r>
              <a:rPr lang="en-US" altLang="zh-CN">
                <a:latin typeface="Times New Roman" pitchFamily="18" charset="0"/>
              </a:rPr>
              <a:t>DMA</a:t>
            </a:r>
            <a:r>
              <a:rPr lang="zh-CN" altLang="en-US">
                <a:latin typeface="Times New Roman" pitchFamily="18" charset="0"/>
              </a:rPr>
              <a:t>：</a:t>
            </a:r>
          </a:p>
          <a:p>
            <a:pPr algn="ctr">
              <a:buFont typeface="Wingdings" pitchFamily="2" charset="2"/>
              <a:buNone/>
            </a:pPr>
            <a:r>
              <a:rPr lang="zh-CN" altLang="en-US">
                <a:solidFill>
                  <a:srgbClr val="193C7D"/>
                </a:solidFill>
                <a:latin typeface="Times New Roman" pitchFamily="18" charset="0"/>
              </a:rPr>
              <a:t>外设</a:t>
            </a:r>
            <a:r>
              <a:rPr lang="en-US" altLang="zh-CN">
                <a:solidFill>
                  <a:srgbClr val="A50021"/>
                </a:solidFill>
                <a:latin typeface="Times New Roman" pitchFamily="18" charset="0"/>
              </a:rPr>
              <a:t>→</a:t>
            </a:r>
            <a:r>
              <a:rPr lang="zh-CN" altLang="en-US">
                <a:solidFill>
                  <a:srgbClr val="193C7D"/>
                </a:solidFill>
                <a:latin typeface="Times New Roman" pitchFamily="18" charset="0"/>
              </a:rPr>
              <a:t>存储器</a:t>
            </a:r>
          </a:p>
          <a:p>
            <a:pPr algn="ctr">
              <a:buFont typeface="Wingdings" pitchFamily="2" charset="2"/>
              <a:buNone/>
            </a:pPr>
            <a:r>
              <a:rPr lang="zh-CN" altLang="en-US">
                <a:solidFill>
                  <a:srgbClr val="193C7D"/>
                </a:solidFill>
                <a:latin typeface="Times New Roman" pitchFamily="18" charset="0"/>
              </a:rPr>
              <a:t>外设</a:t>
            </a:r>
            <a:r>
              <a:rPr lang="en-US" altLang="zh-CN">
                <a:solidFill>
                  <a:srgbClr val="A50021"/>
                </a:solidFill>
                <a:latin typeface="Times New Roman" pitchFamily="18" charset="0"/>
              </a:rPr>
              <a:t>←</a:t>
            </a:r>
            <a:r>
              <a:rPr lang="zh-CN" altLang="en-US">
                <a:solidFill>
                  <a:srgbClr val="193C7D"/>
                </a:solidFill>
                <a:latin typeface="Times New Roman" pitchFamily="18" charset="0"/>
              </a:rPr>
              <a:t>存储器</a:t>
            </a:r>
          </a:p>
          <a:p>
            <a:r>
              <a:rPr lang="en-US" altLang="zh-CN">
                <a:latin typeface="Times New Roman" pitchFamily="18" charset="0"/>
              </a:rPr>
              <a:t>CPU</a:t>
            </a:r>
            <a:r>
              <a:rPr lang="zh-CN" altLang="en-US">
                <a:latin typeface="Times New Roman" pitchFamily="18" charset="0"/>
              </a:rPr>
              <a:t>释放总线，由</a:t>
            </a:r>
            <a:r>
              <a:rPr lang="en-US" altLang="zh-CN">
                <a:latin typeface="Times New Roman" pitchFamily="18" charset="0"/>
              </a:rPr>
              <a:t>DMA</a:t>
            </a:r>
            <a:r>
              <a:rPr lang="zh-CN" altLang="en-US">
                <a:latin typeface="Times New Roman" pitchFamily="18" charset="0"/>
              </a:rPr>
              <a:t>控制器管理</a:t>
            </a:r>
          </a:p>
        </p:txBody>
      </p:sp>
    </p:spTree>
  </p:cSld>
  <p:clrMapOvr>
    <a:masterClrMapping/>
  </p:clrMapOvr>
  <p:transition spd="slow"/>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r>
              <a:rPr lang="en-US" altLang="zh-CN"/>
              <a:t>7.4.1 DMA</a:t>
            </a:r>
            <a:r>
              <a:rPr lang="zh-CN" altLang="en-US"/>
              <a:t>传送过程</a:t>
            </a:r>
          </a:p>
        </p:txBody>
      </p:sp>
      <p:sp>
        <p:nvSpPr>
          <p:cNvPr id="522243" name="Rectangle 3"/>
          <p:cNvSpPr>
            <a:spLocks noGrp="1" noChangeArrowheads="1"/>
          </p:cNvSpPr>
          <p:nvPr>
            <p:ph type="body" idx="1"/>
          </p:nvPr>
        </p:nvSpPr>
        <p:spPr/>
        <p:txBody>
          <a:bodyPr/>
          <a:lstStyle/>
          <a:p>
            <a:pPr marL="609600" indent="-609600">
              <a:buClr>
                <a:srgbClr val="660066"/>
              </a:buClr>
              <a:buFont typeface="Wingdings" pitchFamily="2" charset="2"/>
              <a:buAutoNum type="arabicPeriod"/>
            </a:pPr>
            <a:r>
              <a:rPr lang="en-US" altLang="zh-CN">
                <a:latin typeface="Times New Roman" pitchFamily="18" charset="0"/>
              </a:rPr>
              <a:t>CPU</a:t>
            </a:r>
            <a:r>
              <a:rPr lang="zh-CN" altLang="en-US">
                <a:latin typeface="Times New Roman" pitchFamily="18" charset="0"/>
              </a:rPr>
              <a:t>对</a:t>
            </a:r>
            <a:r>
              <a:rPr lang="en-US" altLang="zh-CN">
                <a:latin typeface="Times New Roman" pitchFamily="18" charset="0"/>
              </a:rPr>
              <a:t>DMA</a:t>
            </a:r>
            <a:r>
              <a:rPr lang="zh-CN" altLang="en-US">
                <a:latin typeface="Times New Roman" pitchFamily="18" charset="0"/>
              </a:rPr>
              <a:t>控制器进行初始化设置</a:t>
            </a:r>
          </a:p>
          <a:p>
            <a:pPr marL="609600" indent="-609600">
              <a:buClr>
                <a:srgbClr val="660066"/>
              </a:buClr>
              <a:buFont typeface="Wingdings" pitchFamily="2" charset="2"/>
              <a:buAutoNum type="arabicPeriod"/>
            </a:pPr>
            <a:r>
              <a:rPr lang="zh-CN" altLang="en-US">
                <a:latin typeface="Times New Roman" pitchFamily="18" charset="0"/>
              </a:rPr>
              <a:t>外设、</a:t>
            </a:r>
            <a:r>
              <a:rPr lang="en-US" altLang="zh-CN">
                <a:latin typeface="Times New Roman" pitchFamily="18" charset="0"/>
              </a:rPr>
              <a:t>DMAC</a:t>
            </a:r>
            <a:r>
              <a:rPr lang="zh-CN" altLang="en-US">
                <a:latin typeface="Times New Roman" pitchFamily="18" charset="0"/>
              </a:rPr>
              <a:t>和</a:t>
            </a:r>
            <a:r>
              <a:rPr lang="en-US" altLang="zh-CN">
                <a:latin typeface="Times New Roman" pitchFamily="18" charset="0"/>
              </a:rPr>
              <a:t>CPU</a:t>
            </a:r>
            <a:r>
              <a:rPr lang="zh-CN" altLang="en-US">
                <a:latin typeface="Times New Roman" pitchFamily="18" charset="0"/>
              </a:rPr>
              <a:t>三者通过应答信号建立联系：</a:t>
            </a:r>
            <a:r>
              <a:rPr lang="en-US" altLang="zh-CN">
                <a:latin typeface="Times New Roman" pitchFamily="18" charset="0"/>
              </a:rPr>
              <a:t>CPU</a:t>
            </a:r>
            <a:r>
              <a:rPr lang="zh-CN" altLang="en-US">
                <a:latin typeface="Times New Roman" pitchFamily="18" charset="0"/>
              </a:rPr>
              <a:t>将总线交给</a:t>
            </a:r>
            <a:r>
              <a:rPr lang="en-US" altLang="zh-CN">
                <a:latin typeface="Times New Roman" pitchFamily="18" charset="0"/>
              </a:rPr>
              <a:t>DMAC</a:t>
            </a:r>
            <a:r>
              <a:rPr lang="zh-CN" altLang="en-US">
                <a:latin typeface="Times New Roman" pitchFamily="18" charset="0"/>
              </a:rPr>
              <a:t>控制</a:t>
            </a:r>
          </a:p>
          <a:p>
            <a:pPr marL="609600" indent="-609600">
              <a:buClr>
                <a:srgbClr val="660066"/>
              </a:buClr>
              <a:buFont typeface="Wingdings" pitchFamily="2" charset="2"/>
              <a:buAutoNum type="arabicPeriod"/>
            </a:pPr>
            <a:r>
              <a:rPr lang="en-US" altLang="zh-CN">
                <a:latin typeface="Times New Roman" pitchFamily="18" charset="0"/>
              </a:rPr>
              <a:t>DMA</a:t>
            </a:r>
            <a:r>
              <a:rPr lang="zh-CN" altLang="en-US">
                <a:latin typeface="Times New Roman" pitchFamily="18" charset="0"/>
              </a:rPr>
              <a:t>传送</a:t>
            </a:r>
          </a:p>
          <a:p>
            <a:pPr marL="990600" lvl="1" indent="-533400"/>
            <a:r>
              <a:rPr lang="en-US" altLang="zh-CN">
                <a:latin typeface="Times New Roman" pitchFamily="18" charset="0"/>
              </a:rPr>
              <a:t>DMA</a:t>
            </a:r>
            <a:r>
              <a:rPr lang="zh-CN" altLang="en-US">
                <a:latin typeface="Times New Roman" pitchFamily="18" charset="0"/>
              </a:rPr>
              <a:t>读存储器：存储器 </a:t>
            </a:r>
            <a:r>
              <a:rPr lang="en-US" altLang="zh-CN">
                <a:latin typeface="Times New Roman" pitchFamily="18" charset="0"/>
              </a:rPr>
              <a:t>→ </a:t>
            </a:r>
            <a:r>
              <a:rPr lang="zh-CN" altLang="en-US">
                <a:latin typeface="Times New Roman" pitchFamily="18" charset="0"/>
              </a:rPr>
              <a:t>外设</a:t>
            </a:r>
          </a:p>
          <a:p>
            <a:pPr marL="990600" lvl="1" indent="-533400"/>
            <a:r>
              <a:rPr lang="en-US" altLang="zh-CN">
                <a:latin typeface="Times New Roman" pitchFamily="18" charset="0"/>
              </a:rPr>
              <a:t>DMA</a:t>
            </a:r>
            <a:r>
              <a:rPr lang="zh-CN" altLang="en-US">
                <a:latin typeface="Times New Roman" pitchFamily="18" charset="0"/>
              </a:rPr>
              <a:t>写存储器：存储器 </a:t>
            </a:r>
            <a:r>
              <a:rPr lang="en-US" altLang="zh-CN">
                <a:latin typeface="Times New Roman" pitchFamily="18" charset="0"/>
              </a:rPr>
              <a:t>← </a:t>
            </a:r>
            <a:r>
              <a:rPr lang="zh-CN" altLang="en-US">
                <a:latin typeface="Times New Roman" pitchFamily="18" charset="0"/>
              </a:rPr>
              <a:t>外设</a:t>
            </a:r>
          </a:p>
          <a:p>
            <a:pPr marL="609600" indent="-609600">
              <a:buClr>
                <a:srgbClr val="660066"/>
              </a:buClr>
              <a:buFont typeface="Wingdings" pitchFamily="2" charset="2"/>
              <a:buAutoNum type="arabicPeriod"/>
            </a:pPr>
            <a:r>
              <a:rPr lang="zh-CN" altLang="en-US">
                <a:latin typeface="Times New Roman" pitchFamily="18" charset="0"/>
              </a:rPr>
              <a:t>自动增减地址和计数，判断传送完成否</a:t>
            </a:r>
          </a:p>
        </p:txBody>
      </p:sp>
      <p:sp>
        <p:nvSpPr>
          <p:cNvPr id="522244" name="AutoShape 4">
            <a:hlinkClick r:id="rId2" action="ppaction://hlinksldjump" highlightClick="1"/>
          </p:cNvPr>
          <p:cNvSpPr>
            <a:spLocks noChangeArrowheads="1"/>
          </p:cNvSpPr>
          <p:nvPr/>
        </p:nvSpPr>
        <p:spPr bwMode="auto">
          <a:xfrm>
            <a:off x="10972800" y="6462713"/>
            <a:ext cx="1219200" cy="381000"/>
          </a:xfrm>
          <a:prstGeom prst="flowChartAlternateProcess">
            <a:avLst/>
          </a:prstGeom>
          <a:solidFill>
            <a:schemeClr val="accent1"/>
          </a:solidFill>
          <a:ln w="9525">
            <a:solidFill>
              <a:srgbClr val="193C7D"/>
            </a:solidFill>
            <a:miter lim="800000"/>
            <a:headEnd/>
            <a:tailEnd/>
          </a:ln>
          <a:effectLst/>
        </p:spPr>
        <p:txBody>
          <a:bodyPr wrap="none" anchor="ctr"/>
          <a:lstStyle/>
          <a:p>
            <a:pPr algn="ctr">
              <a:lnSpc>
                <a:spcPct val="90000"/>
              </a:lnSpc>
            </a:pPr>
            <a:r>
              <a:rPr lang="zh-CN" altLang="en-US" b="1">
                <a:solidFill>
                  <a:schemeClr val="tx2"/>
                </a:solidFill>
                <a:ea typeface="楷体_GB2312" pitchFamily="49" charset="-122"/>
              </a:rPr>
              <a:t>示意图</a:t>
            </a:r>
          </a:p>
        </p:txBody>
      </p:sp>
    </p:spTree>
  </p:cSld>
  <p:clrMapOvr>
    <a:masterClrMapping/>
  </p:clrMapOvr>
  <p:transition spd="slow"/>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AutoShape 3">
            <a:hlinkClick r:id="" action="ppaction://hlinkshowjump?jump=lastslideviewed"/>
          </p:cNvPr>
          <p:cNvSpPr>
            <a:spLocks noChangeArrowheads="1"/>
          </p:cNvSpPr>
          <p:nvPr/>
        </p:nvSpPr>
        <p:spPr bwMode="auto">
          <a:xfrm>
            <a:off x="10703985" y="6419851"/>
            <a:ext cx="1390649" cy="360363"/>
          </a:xfrm>
          <a:prstGeom prst="flowChartDecision">
            <a:avLst/>
          </a:prstGeom>
          <a:solidFill>
            <a:schemeClr val="accent1"/>
          </a:solidFill>
          <a:ln w="9525">
            <a:solidFill>
              <a:schemeClr val="tx1"/>
            </a:solidFill>
            <a:miter lim="800000"/>
            <a:headEnd/>
            <a:tailEnd/>
          </a:ln>
        </p:spPr>
        <p:txBody>
          <a:bodyPr wrap="none" anchor="ctr"/>
          <a:lstStyle/>
          <a:p>
            <a:pPr algn="ctr">
              <a:lnSpc>
                <a:spcPct val="80000"/>
              </a:lnSpc>
            </a:pPr>
            <a:r>
              <a:rPr lang="zh-CN" altLang="en-US"/>
              <a:t>返回</a:t>
            </a:r>
          </a:p>
        </p:txBody>
      </p:sp>
      <p:sp>
        <p:nvSpPr>
          <p:cNvPr id="5" name="标题 4"/>
          <p:cNvSpPr>
            <a:spLocks noGrp="1"/>
          </p:cNvSpPr>
          <p:nvPr>
            <p:ph type="title"/>
          </p:nvPr>
        </p:nvSpPr>
        <p:spPr/>
        <p:txBody>
          <a:bodyPr/>
          <a:lstStyle/>
          <a:p>
            <a:pPr algn="ctr"/>
            <a:r>
              <a:rPr lang="en-US" altLang="zh-CN" dirty="0" smtClean="0"/>
              <a:t>DMA</a:t>
            </a:r>
            <a:r>
              <a:rPr lang="zh-CN" altLang="en-US" dirty="0" smtClean="0"/>
              <a:t>传送流程</a:t>
            </a:r>
            <a:endParaRPr lang="zh-CN" altLang="en-US" dirty="0"/>
          </a:p>
        </p:txBody>
      </p:sp>
    </p:spTree>
    <p:controls>
      <mc:AlternateContent xmlns:mc="http://schemas.openxmlformats.org/markup-compatibility/2006">
        <mc:Choice xmlns:v="urn:schemas-microsoft-com:vml" Requires="v">
          <p:control spid="143383" name="ShockwaveFlash1" r:id="rId2" imgW="1828800" imgH="1828800"/>
        </mc:Choice>
        <mc:Fallback>
          <p:control name="ShockwaveFlash1" r:id="rId2" imgW="1828800" imgH="1828800">
            <p:pic>
              <p:nvPicPr>
                <p:cNvPr id="0" name="ShockwaveFlash1"/>
                <p:cNvPicPr preferRelativeResize="0">
                  <a:picLocks noChangeAspect="1"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1582738" y="1196975"/>
                  <a:ext cx="9890125" cy="496887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spd="slow" advClick="0"/>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en-US" altLang="zh-CN"/>
              <a:t>DMA</a:t>
            </a:r>
            <a:r>
              <a:rPr lang="zh-CN" altLang="en-US"/>
              <a:t>传送示意</a:t>
            </a:r>
          </a:p>
        </p:txBody>
      </p:sp>
      <p:sp>
        <p:nvSpPr>
          <p:cNvPr id="550915" name="AutoShape 3">
            <a:hlinkClick r:id="" action="ppaction://hlinkshowjump?jump=lastslideviewed"/>
          </p:cNvPr>
          <p:cNvSpPr>
            <a:spLocks noChangeArrowheads="1"/>
          </p:cNvSpPr>
          <p:nvPr/>
        </p:nvSpPr>
        <p:spPr bwMode="auto">
          <a:xfrm>
            <a:off x="11231034" y="6524625"/>
            <a:ext cx="960967" cy="317500"/>
          </a:xfrm>
          <a:prstGeom prst="flowChartAlternateProcess">
            <a:avLst/>
          </a:prstGeom>
          <a:solidFill>
            <a:schemeClr val="accent1"/>
          </a:solidFill>
          <a:ln w="9525">
            <a:solidFill>
              <a:srgbClr val="193C7D"/>
            </a:solidFill>
            <a:miter lim="800000"/>
            <a:headEnd/>
            <a:tailEnd/>
          </a:ln>
          <a:effectLst/>
        </p:spPr>
        <p:txBody>
          <a:bodyPr wrap="none" anchor="ctr"/>
          <a:lstStyle/>
          <a:p>
            <a:pPr algn="ctr">
              <a:lnSpc>
                <a:spcPct val="90000"/>
              </a:lnSpc>
            </a:pPr>
            <a:r>
              <a:rPr lang="zh-CN" altLang="en-US" b="1">
                <a:solidFill>
                  <a:schemeClr val="tx2"/>
                </a:solidFill>
                <a:ea typeface="楷体_GB2312" pitchFamily="49" charset="-122"/>
              </a:rPr>
              <a:t>返回</a:t>
            </a:r>
          </a:p>
        </p:txBody>
      </p:sp>
      <p:pic>
        <p:nvPicPr>
          <p:cNvPr id="550920" name="Picture 8" descr="wjyy08_11"/>
          <p:cNvPicPr>
            <a:picLocks noChangeAspect="1" noChangeArrowheads="1"/>
          </p:cNvPicPr>
          <p:nvPr/>
        </p:nvPicPr>
        <p:blipFill>
          <a:blip r:embed="rId2" cstate="print"/>
          <a:srcRect/>
          <a:stretch>
            <a:fillRect/>
          </a:stretch>
        </p:blipFill>
        <p:spPr bwMode="auto">
          <a:xfrm>
            <a:off x="0" y="1371600"/>
            <a:ext cx="12192000" cy="3886200"/>
          </a:xfrm>
          <a:prstGeom prst="rect">
            <a:avLst/>
          </a:prstGeom>
          <a:noFill/>
        </p:spPr>
      </p:pic>
    </p:spTree>
  </p:cSld>
  <p:clrMapOvr>
    <a:masterClrMapping/>
  </p:clrMapOvr>
  <p:transition spd="slow" advClick="0"/>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p:txBody>
          <a:bodyPr/>
          <a:lstStyle/>
          <a:p>
            <a:r>
              <a:rPr lang="en-US" altLang="zh-CN"/>
              <a:t>7.4.2 DMA</a:t>
            </a:r>
            <a:r>
              <a:rPr lang="zh-CN" altLang="en-US"/>
              <a:t>控制器</a:t>
            </a:r>
          </a:p>
        </p:txBody>
      </p:sp>
      <p:sp>
        <p:nvSpPr>
          <p:cNvPr id="523267" name="Rectangle 3"/>
          <p:cNvSpPr>
            <a:spLocks noGrp="1" noChangeArrowheads="1"/>
          </p:cNvSpPr>
          <p:nvPr>
            <p:ph type="body" idx="1"/>
          </p:nvPr>
        </p:nvSpPr>
        <p:spPr/>
        <p:txBody>
          <a:bodyPr/>
          <a:lstStyle/>
          <a:p>
            <a:pPr>
              <a:lnSpc>
                <a:spcPct val="90000"/>
              </a:lnSpc>
            </a:pPr>
            <a:r>
              <a:rPr lang="en-US" altLang="zh-CN"/>
              <a:t>8237A</a:t>
            </a:r>
            <a:r>
              <a:rPr lang="zh-CN" altLang="en-US"/>
              <a:t>每个</a:t>
            </a:r>
            <a:r>
              <a:rPr lang="en-US" altLang="zh-CN"/>
              <a:t>DMA</a:t>
            </a:r>
            <a:r>
              <a:rPr lang="zh-CN" altLang="en-US"/>
              <a:t>通道有</a:t>
            </a:r>
            <a:r>
              <a:rPr lang="en-US" altLang="zh-CN"/>
              <a:t>4</a:t>
            </a:r>
            <a:r>
              <a:rPr lang="zh-CN" altLang="en-US"/>
              <a:t>种工作方式</a:t>
            </a:r>
          </a:p>
          <a:p>
            <a:pPr>
              <a:lnSpc>
                <a:spcPct val="90000"/>
              </a:lnSpc>
            </a:pPr>
            <a:r>
              <a:rPr lang="zh-CN" altLang="en-US">
                <a:solidFill>
                  <a:schemeClr val="tx2"/>
                </a:solidFill>
              </a:rPr>
              <a:t>单字节传送方式</a:t>
            </a:r>
          </a:p>
          <a:p>
            <a:pPr lvl="1">
              <a:lnSpc>
                <a:spcPct val="90000"/>
              </a:lnSpc>
            </a:pPr>
            <a:r>
              <a:rPr lang="zh-CN" altLang="en-US"/>
              <a:t>每次</a:t>
            </a:r>
            <a:r>
              <a:rPr lang="en-US" altLang="zh-CN"/>
              <a:t>DMA</a:t>
            </a:r>
            <a:r>
              <a:rPr lang="zh-CN" altLang="en-US"/>
              <a:t>传送时仅传送一个字节</a:t>
            </a:r>
          </a:p>
          <a:p>
            <a:pPr>
              <a:lnSpc>
                <a:spcPct val="90000"/>
              </a:lnSpc>
            </a:pPr>
            <a:r>
              <a:rPr lang="zh-CN" altLang="en-US">
                <a:solidFill>
                  <a:schemeClr val="tx2"/>
                </a:solidFill>
              </a:rPr>
              <a:t>数据块传送方式</a:t>
            </a:r>
          </a:p>
          <a:p>
            <a:pPr lvl="1">
              <a:lnSpc>
                <a:spcPct val="90000"/>
              </a:lnSpc>
            </a:pPr>
            <a:r>
              <a:rPr lang="zh-CN" altLang="en-US"/>
              <a:t>连续地传送数据，直到规定的字节数传送完</a:t>
            </a:r>
          </a:p>
          <a:p>
            <a:pPr>
              <a:lnSpc>
                <a:spcPct val="90000"/>
              </a:lnSpc>
            </a:pPr>
            <a:r>
              <a:rPr lang="zh-CN" altLang="en-US">
                <a:solidFill>
                  <a:schemeClr val="tx2"/>
                </a:solidFill>
              </a:rPr>
              <a:t>请求传送方式</a:t>
            </a:r>
          </a:p>
          <a:p>
            <a:pPr lvl="1">
              <a:lnSpc>
                <a:spcPct val="90000"/>
              </a:lnSpc>
            </a:pPr>
            <a:r>
              <a:rPr lang="zh-CN" altLang="en-US"/>
              <a:t>请求有效，连续传送数据</a:t>
            </a:r>
          </a:p>
          <a:p>
            <a:pPr lvl="1">
              <a:lnSpc>
                <a:spcPct val="90000"/>
              </a:lnSpc>
            </a:pPr>
            <a:r>
              <a:rPr lang="zh-CN" altLang="en-US"/>
              <a:t>请求无效，</a:t>
            </a:r>
            <a:r>
              <a:rPr lang="en-US" altLang="zh-CN"/>
              <a:t>DMA</a:t>
            </a:r>
            <a:r>
              <a:rPr lang="zh-CN" altLang="en-US"/>
              <a:t>传送被暂时中止</a:t>
            </a:r>
          </a:p>
          <a:p>
            <a:pPr lvl="1">
              <a:lnSpc>
                <a:spcPct val="90000"/>
              </a:lnSpc>
            </a:pPr>
            <a:r>
              <a:rPr lang="zh-CN" altLang="en-US"/>
              <a:t>再次有效，</a:t>
            </a:r>
            <a:r>
              <a:rPr lang="en-US" altLang="zh-CN"/>
              <a:t>DMA</a:t>
            </a:r>
            <a:r>
              <a:rPr lang="zh-CN" altLang="en-US"/>
              <a:t>传送又继续</a:t>
            </a:r>
          </a:p>
          <a:p>
            <a:pPr>
              <a:lnSpc>
                <a:spcPct val="90000"/>
              </a:lnSpc>
            </a:pPr>
            <a:r>
              <a:rPr lang="zh-CN" altLang="en-US">
                <a:solidFill>
                  <a:schemeClr val="tx2"/>
                </a:solidFill>
              </a:rPr>
              <a:t>级连方式</a:t>
            </a:r>
          </a:p>
          <a:p>
            <a:pPr lvl="1">
              <a:lnSpc>
                <a:spcPct val="90000"/>
              </a:lnSpc>
            </a:pPr>
            <a:r>
              <a:rPr lang="zh-CN" altLang="en-US"/>
              <a:t>多个</a:t>
            </a:r>
            <a:r>
              <a:rPr lang="en-US" altLang="zh-CN"/>
              <a:t>DMA</a:t>
            </a:r>
            <a:r>
              <a:rPr lang="zh-CN" altLang="en-US"/>
              <a:t>控制器连接起来扩展</a:t>
            </a:r>
            <a:r>
              <a:rPr lang="en-US" altLang="zh-CN"/>
              <a:t>DMA</a:t>
            </a:r>
            <a:r>
              <a:rPr lang="zh-CN" altLang="en-US"/>
              <a:t>通道</a:t>
            </a:r>
          </a:p>
        </p:txBody>
      </p:sp>
    </p:spTree>
  </p:cSld>
  <p:clrMapOvr>
    <a:masterClrMapping/>
  </p:clrMapOvr>
  <p:transition spd="slow"/>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idx="1"/>
          </p:nvPr>
        </p:nvSpPr>
        <p:spPr/>
        <p:txBody>
          <a:bodyPr/>
          <a:lstStyle/>
          <a:p>
            <a:pPr>
              <a:lnSpc>
                <a:spcPct val="90000"/>
              </a:lnSpc>
            </a:pPr>
            <a:r>
              <a:rPr lang="zh-CN" altLang="en-US" sz="2800"/>
              <a:t>理解</a:t>
            </a:r>
            <a:r>
              <a:rPr lang="en-US" altLang="zh-CN" sz="2800"/>
              <a:t>I/O</a:t>
            </a:r>
            <a:r>
              <a:rPr lang="zh-CN" altLang="en-US" sz="2800"/>
              <a:t>接口典型结构特点和</a:t>
            </a:r>
            <a:r>
              <a:rPr lang="en-US" altLang="zh-CN" sz="2800"/>
              <a:t>I/O</a:t>
            </a:r>
            <a:r>
              <a:rPr lang="zh-CN" altLang="en-US" sz="2800"/>
              <a:t>端口编址方式</a:t>
            </a:r>
          </a:p>
          <a:p>
            <a:pPr>
              <a:lnSpc>
                <a:spcPct val="90000"/>
              </a:lnSpc>
            </a:pPr>
            <a:r>
              <a:rPr lang="zh-CN" altLang="en-US" sz="2800"/>
              <a:t>掌握输入输出指令</a:t>
            </a:r>
          </a:p>
          <a:p>
            <a:pPr>
              <a:lnSpc>
                <a:spcPct val="90000"/>
              </a:lnSpc>
            </a:pPr>
            <a:r>
              <a:rPr lang="zh-CN" altLang="en-US" sz="2800"/>
              <a:t>掌握</a:t>
            </a:r>
            <a:r>
              <a:rPr lang="en-US" altLang="zh-CN" sz="2800"/>
              <a:t>DOS</a:t>
            </a:r>
            <a:r>
              <a:rPr lang="zh-CN" altLang="en-US" sz="2800"/>
              <a:t>平台的汇编语言编程</a:t>
            </a:r>
          </a:p>
          <a:p>
            <a:pPr>
              <a:lnSpc>
                <a:spcPct val="90000"/>
              </a:lnSpc>
            </a:pPr>
            <a:r>
              <a:rPr lang="zh-CN" altLang="en-US" sz="2800"/>
              <a:t>熟悉无条件传送，开关输入和</a:t>
            </a:r>
            <a:r>
              <a:rPr lang="en-US" altLang="zh-CN" sz="2800"/>
              <a:t>LED</a:t>
            </a:r>
            <a:r>
              <a:rPr lang="zh-CN" altLang="en-US" sz="2800"/>
              <a:t>输出</a:t>
            </a:r>
          </a:p>
          <a:p>
            <a:pPr>
              <a:lnSpc>
                <a:spcPct val="90000"/>
              </a:lnSpc>
            </a:pPr>
            <a:r>
              <a:rPr lang="zh-CN" altLang="en-US" sz="2800"/>
              <a:t>掌握查询传送方式的特点和编程</a:t>
            </a:r>
          </a:p>
          <a:p>
            <a:pPr>
              <a:lnSpc>
                <a:spcPct val="90000"/>
              </a:lnSpc>
            </a:pPr>
            <a:r>
              <a:rPr lang="zh-CN" altLang="en-US" sz="2800"/>
              <a:t>熟悉中断传送方式的过程</a:t>
            </a:r>
          </a:p>
          <a:p>
            <a:pPr>
              <a:lnSpc>
                <a:spcPct val="90000"/>
              </a:lnSpc>
            </a:pPr>
            <a:r>
              <a:rPr lang="zh-CN" altLang="en-US" sz="2800"/>
              <a:t>熟悉</a:t>
            </a:r>
            <a:r>
              <a:rPr lang="en-US" altLang="zh-CN" sz="2800"/>
              <a:t>IA-32</a:t>
            </a:r>
            <a:r>
              <a:rPr lang="zh-CN" altLang="en-US" sz="2800"/>
              <a:t>处理器主要中断类型</a:t>
            </a:r>
          </a:p>
          <a:p>
            <a:pPr>
              <a:lnSpc>
                <a:spcPct val="90000"/>
              </a:lnSpc>
            </a:pPr>
            <a:r>
              <a:rPr lang="zh-CN" altLang="en-US" sz="2800"/>
              <a:t>掌握可屏蔽中断和中断向量表</a:t>
            </a:r>
          </a:p>
          <a:p>
            <a:pPr>
              <a:lnSpc>
                <a:spcPct val="90000"/>
              </a:lnSpc>
            </a:pPr>
            <a:r>
              <a:rPr lang="zh-CN" altLang="en-US" sz="2800"/>
              <a:t>掌握内部中断服务程序的编写</a:t>
            </a:r>
          </a:p>
          <a:p>
            <a:pPr>
              <a:lnSpc>
                <a:spcPct val="90000"/>
              </a:lnSpc>
            </a:pPr>
            <a:r>
              <a:rPr lang="zh-CN" altLang="en-US" sz="2800"/>
              <a:t>理解中断控制器的作用</a:t>
            </a:r>
          </a:p>
          <a:p>
            <a:pPr>
              <a:lnSpc>
                <a:spcPct val="90000"/>
              </a:lnSpc>
            </a:pPr>
            <a:r>
              <a:rPr lang="zh-CN" altLang="en-US" sz="2800"/>
              <a:t>熟悉可屏蔽中断服务程序的编写</a:t>
            </a:r>
          </a:p>
          <a:p>
            <a:pPr>
              <a:lnSpc>
                <a:spcPct val="90000"/>
              </a:lnSpc>
            </a:pPr>
            <a:r>
              <a:rPr lang="zh-CN" altLang="en-US" sz="2800"/>
              <a:t>理解</a:t>
            </a:r>
            <a:r>
              <a:rPr lang="en-US" altLang="zh-CN" sz="2800"/>
              <a:t>DMA</a:t>
            </a:r>
            <a:r>
              <a:rPr lang="zh-CN" altLang="en-US" sz="2800"/>
              <a:t>传送方式的特点</a:t>
            </a:r>
          </a:p>
        </p:txBody>
      </p:sp>
      <p:sp>
        <p:nvSpPr>
          <p:cNvPr id="463876" name="Line 4"/>
          <p:cNvSpPr>
            <a:spLocks noChangeShapeType="1"/>
          </p:cNvSpPr>
          <p:nvPr/>
        </p:nvSpPr>
        <p:spPr bwMode="auto">
          <a:xfrm>
            <a:off x="0" y="4876800"/>
            <a:ext cx="914400" cy="0"/>
          </a:xfrm>
          <a:prstGeom prst="line">
            <a:avLst/>
          </a:prstGeom>
          <a:noFill/>
          <a:ln w="50800">
            <a:solidFill>
              <a:schemeClr val="bg2"/>
            </a:solidFill>
            <a:round/>
            <a:headEnd/>
            <a:tailEnd/>
          </a:ln>
          <a:effectLst/>
        </p:spPr>
        <p:txBody>
          <a:bodyPr/>
          <a:lstStyle/>
          <a:p>
            <a:endParaRPr lang="zh-CN" altLang="en-US"/>
          </a:p>
        </p:txBody>
      </p:sp>
      <p:sp>
        <p:nvSpPr>
          <p:cNvPr id="12" name="对角圆角矩形 11"/>
          <p:cNvSpPr/>
          <p:nvPr/>
        </p:nvSpPr>
        <p:spPr>
          <a:xfrm>
            <a:off x="3791744" y="122356"/>
            <a:ext cx="4046886" cy="714356"/>
          </a:xfrm>
          <a:prstGeom prst="round2DiagRect">
            <a:avLst>
              <a:gd name="adj1" fmla="val 20943"/>
              <a:gd name="adj2" fmla="val 0"/>
            </a:avLst>
          </a:prstGeom>
          <a:solidFill>
            <a:srgbClr val="CD1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bg1"/>
                </a:solidFill>
                <a:latin typeface="微软雅黑" panose="020B0503020204020204" pitchFamily="34" charset="-122"/>
                <a:ea typeface="微软雅黑" panose="020B0503020204020204" pitchFamily="34" charset="-122"/>
              </a:rPr>
              <a:t>  </a:t>
            </a:r>
            <a:r>
              <a:rPr lang="zh-CN" altLang="en-US" sz="3600" dirty="0" smtClean="0">
                <a:solidFill>
                  <a:schemeClr val="bg1"/>
                </a:solidFill>
                <a:latin typeface="微软雅黑" panose="020B0503020204020204" pitchFamily="34" charset="-122"/>
                <a:ea typeface="微软雅黑" panose="020B0503020204020204" pitchFamily="34" charset="-122"/>
              </a:rPr>
              <a:t>教学要求</a:t>
            </a:r>
            <a:endParaRPr lang="zh-CN" altLang="en-US" sz="3600" dirty="0">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65" name="矩形 30"/>
          <p:cNvSpPr>
            <a:spLocks noChangeArrowheads="1"/>
          </p:cNvSpPr>
          <p:nvPr/>
        </p:nvSpPr>
        <p:spPr bwMode="auto">
          <a:xfrm>
            <a:off x="3965" y="2636912"/>
            <a:ext cx="12192000" cy="1704480"/>
          </a:xfrm>
          <a:prstGeom prst="rect">
            <a:avLst/>
          </a:prstGeom>
          <a:solidFill>
            <a:schemeClr val="accent1">
              <a:lumMod val="75000"/>
            </a:schemeClr>
          </a:solidFill>
          <a:ln>
            <a:noFill/>
          </a:ln>
        </p:spPr>
        <p:txBody>
          <a:bodyPr anchor="ctr"/>
          <a:lstStyle/>
          <a:p>
            <a:pPr algn="ctr"/>
            <a:endParaRPr lang="zh-CN" altLang="zh-CN" dirty="0">
              <a:solidFill>
                <a:srgbClr val="FFFFFF"/>
              </a:solidFill>
              <a:effectLst>
                <a:outerShdw blurRad="38100" dist="38100" dir="2700000" algn="tl">
                  <a:srgbClr val="000000">
                    <a:alpha val="43137"/>
                  </a:srgbClr>
                </a:outerShdw>
              </a:effectLst>
              <a:latin typeface="Bebas" pitchFamily="2" charset="0"/>
              <a:ea typeface="微软雅黑" panose="020B0503020204020204" pitchFamily="34" charset="-122"/>
              <a:sym typeface="Bebas" pitchFamily="2" charset="0"/>
            </a:endParaRPr>
          </a:p>
        </p:txBody>
      </p:sp>
      <p:sp>
        <p:nvSpPr>
          <p:cNvPr id="17" name="TextBox 16"/>
          <p:cNvSpPr txBox="1"/>
          <p:nvPr/>
        </p:nvSpPr>
        <p:spPr>
          <a:xfrm>
            <a:off x="1847528" y="2917393"/>
            <a:ext cx="8784976" cy="1015663"/>
          </a:xfrm>
          <a:prstGeom prst="rect">
            <a:avLst/>
          </a:prstGeom>
          <a:noFill/>
        </p:spPr>
        <p:txBody>
          <a:bodyPr wrap="square">
            <a:spAutoFit/>
          </a:bodyPr>
          <a:lstStyle/>
          <a:p>
            <a:pPr algn="ctr" fontAlgn="auto">
              <a:spcBef>
                <a:spcPts val="0"/>
              </a:spcBef>
              <a:spcAft>
                <a:spcPts val="0"/>
              </a:spcAft>
              <a:defRPr/>
            </a:pPr>
            <a:r>
              <a:rPr lang="zh-CN" altLang="en-US" sz="6000" b="1" dirty="0" smtClean="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anose="020B0503020204020204" pitchFamily="34" charset="-122"/>
                <a:ea typeface="微软雅黑" panose="020B0503020204020204" pitchFamily="34" charset="-122"/>
              </a:rPr>
              <a:t>本章完、谢谢大家</a:t>
            </a:r>
            <a:r>
              <a:rPr lang="en-US" altLang="zh-CN" sz="6000" b="1" dirty="0" smtClean="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anose="020B0503020204020204" pitchFamily="34" charset="-122"/>
                <a:ea typeface="微软雅黑" panose="020B0503020204020204" pitchFamily="34" charset="-122"/>
              </a:rPr>
              <a:t>~</a:t>
            </a:r>
            <a:endParaRPr lang="zh-CN" altLang="en-US" sz="6000" b="1" dirty="0" smtClean="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anose="020B0503020204020204" pitchFamily="34" charset="-122"/>
              <a:ea typeface="微软雅黑" panose="020B0503020204020204" pitchFamily="34" charset="-122"/>
            </a:endParaRPr>
          </a:p>
        </p:txBody>
      </p:sp>
      <p:pic>
        <p:nvPicPr>
          <p:cNvPr id="33" name="图片 32"/>
          <p:cNvPicPr>
            <a:picLocks noChangeAspect="1"/>
          </p:cNvPicPr>
          <p:nvPr/>
        </p:nvPicPr>
        <p:blipFill>
          <a:blip r:embed="rId3" cstate="print">
            <a:clrChange>
              <a:clrFrom>
                <a:srgbClr val="FFFFFF"/>
              </a:clrFrom>
              <a:clrTo>
                <a:srgbClr val="FFFFFF">
                  <a:alpha val="0"/>
                </a:srgbClr>
              </a:clrTo>
            </a:clrChange>
            <a:lum bright="-7000" contrast="-14000"/>
            <a:extLst>
              <a:ext uri="{28A0092B-C50C-407E-A947-70E740481C1C}">
                <a14:useLocalDpi xmlns:a14="http://schemas.microsoft.com/office/drawing/2010/main" val="0"/>
              </a:ext>
            </a:extLst>
          </a:blip>
          <a:stretch>
            <a:fillRect/>
          </a:stretch>
        </p:blipFill>
        <p:spPr>
          <a:xfrm>
            <a:off x="768377" y="534788"/>
            <a:ext cx="3850106" cy="967339"/>
          </a:xfrm>
          <a:prstGeom prst="rect">
            <a:avLst/>
          </a:prstGeom>
        </p:spPr>
      </p:pic>
    </p:spTree>
  </p:cSld>
  <p:clrMapOvr>
    <a:masterClrMapping/>
  </p:clrMapOvr>
  <p:transition spd="slow">
    <p:split orient="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dirty="0" smtClean="0"/>
              <a:t>1</a:t>
            </a:r>
            <a:r>
              <a:rPr lang="zh-CN" altLang="en-US" dirty="0" smtClean="0"/>
              <a:t>、计算机中的数字电路基础 </a:t>
            </a:r>
          </a:p>
        </p:txBody>
      </p:sp>
      <p:sp>
        <p:nvSpPr>
          <p:cNvPr id="26627" name="Rectangle 3"/>
          <p:cNvSpPr>
            <a:spLocks noGrp="1" noChangeArrowheads="1"/>
          </p:cNvSpPr>
          <p:nvPr>
            <p:ph type="body" idx="1"/>
          </p:nvPr>
        </p:nvSpPr>
        <p:spPr/>
        <p:txBody>
          <a:bodyPr/>
          <a:lstStyle/>
          <a:p>
            <a:pPr eaLnBrk="1" hangingPunct="1"/>
            <a:r>
              <a:rPr lang="zh-CN" altLang="en-US" smtClean="0"/>
              <a:t>与、或、非门： </a:t>
            </a:r>
            <a:endParaRPr lang="zh-CN" altLang="en-US" b="0" smtClean="0"/>
          </a:p>
          <a:p>
            <a:pPr lvl="1" eaLnBrk="1" hangingPunct="1"/>
            <a:r>
              <a:rPr lang="zh-CN" altLang="en-US" smtClean="0">
                <a:ea typeface="宋体" charset="-122"/>
              </a:rPr>
              <a:t>最基本的门电路，将它们适当地连接，可得到任意复杂的逻辑功能</a:t>
            </a:r>
          </a:p>
        </p:txBody>
      </p:sp>
      <p:pic>
        <p:nvPicPr>
          <p:cNvPr id="26628" name="Picture 4" descr="slide0005_image041"/>
          <p:cNvPicPr>
            <a:picLocks noChangeAspect="1" noChangeArrowheads="1"/>
          </p:cNvPicPr>
          <p:nvPr/>
        </p:nvPicPr>
        <p:blipFill>
          <a:blip r:embed="rId2" cstate="print"/>
          <a:srcRect/>
          <a:stretch>
            <a:fillRect/>
          </a:stretch>
        </p:blipFill>
        <p:spPr bwMode="auto">
          <a:xfrm>
            <a:off x="1198034" y="2565400"/>
            <a:ext cx="10466917" cy="3467100"/>
          </a:xfrm>
          <a:prstGeom prst="rect">
            <a:avLst/>
          </a:prstGeom>
          <a:noFill/>
          <a:ln w="9525">
            <a:noFill/>
            <a:miter lim="800000"/>
            <a:headEnd/>
            <a:tailEnd/>
          </a:ln>
        </p:spPr>
      </p:pic>
    </p:spTree>
    <p:extLst>
      <p:ext uri="{BB962C8B-B14F-4D97-AF65-F5344CB8AC3E}">
        <p14:creationId xmlns:p14="http://schemas.microsoft.com/office/powerpoint/2010/main" val="3695361734"/>
      </p:ext>
    </p:extLst>
  </p:cSld>
  <p:clrMapOvr>
    <a:masterClrMapping/>
  </p:clrMapOvr>
  <p:transition spd="slow"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CN" dirty="0" smtClean="0"/>
              <a:t>1</a:t>
            </a:r>
            <a:r>
              <a:rPr lang="zh-CN" altLang="en-US" dirty="0" smtClean="0"/>
              <a:t>、计算机中的数字电路基础 </a:t>
            </a:r>
          </a:p>
        </p:txBody>
      </p:sp>
      <p:sp>
        <p:nvSpPr>
          <p:cNvPr id="27651" name="Rectangle 3"/>
          <p:cNvSpPr>
            <a:spLocks noGrp="1" noChangeArrowheads="1"/>
          </p:cNvSpPr>
          <p:nvPr>
            <p:ph type="body" idx="1"/>
          </p:nvPr>
        </p:nvSpPr>
        <p:spPr>
          <a:xfrm>
            <a:off x="624417" y="981076"/>
            <a:ext cx="11328400" cy="5184775"/>
          </a:xfrm>
        </p:spPr>
        <p:txBody>
          <a:bodyPr/>
          <a:lstStyle/>
          <a:p>
            <a:pPr eaLnBrk="1" hangingPunct="1"/>
            <a:r>
              <a:rPr lang="zh-CN" altLang="en-US" smtClean="0"/>
              <a:t>与非、或非、异或门 </a:t>
            </a:r>
            <a:endParaRPr lang="zh-CN" altLang="en-US" b="0" smtClean="0"/>
          </a:p>
          <a:p>
            <a:pPr lvl="1" eaLnBrk="1" hangingPunct="1"/>
            <a:r>
              <a:rPr lang="zh-CN" altLang="en-US" smtClean="0">
                <a:ea typeface="宋体" charset="-122"/>
              </a:rPr>
              <a:t>与非门：是数字集成电路中构成其它器件的基础 </a:t>
            </a:r>
          </a:p>
          <a:p>
            <a:pPr lvl="1" eaLnBrk="1" hangingPunct="1"/>
            <a:r>
              <a:rPr lang="zh-CN" altLang="en-US" smtClean="0">
                <a:ea typeface="宋体" charset="-122"/>
              </a:rPr>
              <a:t>异或门：是构成运算器的关键</a:t>
            </a:r>
          </a:p>
        </p:txBody>
      </p:sp>
      <p:pic>
        <p:nvPicPr>
          <p:cNvPr id="27652" name="Picture 4" descr="slide0006_image046"/>
          <p:cNvPicPr>
            <a:picLocks noChangeAspect="1" noChangeArrowheads="1"/>
          </p:cNvPicPr>
          <p:nvPr/>
        </p:nvPicPr>
        <p:blipFill>
          <a:blip r:embed="rId2" cstate="print"/>
          <a:srcRect/>
          <a:stretch>
            <a:fillRect/>
          </a:stretch>
        </p:blipFill>
        <p:spPr bwMode="auto">
          <a:xfrm>
            <a:off x="1382185" y="2724150"/>
            <a:ext cx="9707033" cy="3225800"/>
          </a:xfrm>
          <a:prstGeom prst="rect">
            <a:avLst/>
          </a:prstGeom>
          <a:noFill/>
          <a:ln w="9525">
            <a:noFill/>
            <a:miter lim="800000"/>
            <a:headEnd/>
            <a:tailEnd/>
          </a:ln>
        </p:spPr>
      </p:pic>
    </p:spTree>
    <p:extLst>
      <p:ext uri="{BB962C8B-B14F-4D97-AF65-F5344CB8AC3E}">
        <p14:creationId xmlns:p14="http://schemas.microsoft.com/office/powerpoint/2010/main" val="3094737828"/>
      </p:ext>
    </p:extLst>
  </p:cSld>
  <p:clrMapOvr>
    <a:masterClrMapping/>
  </p:clrMapOvr>
  <p:transition spd="slow"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dirty="0" smtClean="0"/>
              <a:t>1</a:t>
            </a:r>
            <a:r>
              <a:rPr lang="zh-CN" altLang="en-US" dirty="0" smtClean="0"/>
              <a:t>、计算机中的数字电路基础</a:t>
            </a:r>
          </a:p>
        </p:txBody>
      </p:sp>
      <p:sp>
        <p:nvSpPr>
          <p:cNvPr id="28675" name="Rectangle 3"/>
          <p:cNvSpPr>
            <a:spLocks noGrp="1" noChangeArrowheads="1"/>
          </p:cNvSpPr>
          <p:nvPr>
            <p:ph type="body" idx="1"/>
          </p:nvPr>
        </p:nvSpPr>
        <p:spPr>
          <a:xfrm>
            <a:off x="624417" y="981075"/>
            <a:ext cx="10972800" cy="1584325"/>
          </a:xfrm>
        </p:spPr>
        <p:txBody>
          <a:bodyPr/>
          <a:lstStyle/>
          <a:p>
            <a:pPr eaLnBrk="1" hangingPunct="1"/>
            <a:r>
              <a:rPr lang="zh-CN" altLang="en-US" dirty="0" smtClean="0"/>
              <a:t> </a:t>
            </a:r>
            <a:r>
              <a:rPr lang="en-US" altLang="zh-CN" dirty="0" smtClean="0"/>
              <a:t>3-8</a:t>
            </a:r>
            <a:r>
              <a:rPr lang="zh-CN" altLang="en-US" dirty="0" smtClean="0"/>
              <a:t>译码器：</a:t>
            </a:r>
          </a:p>
          <a:p>
            <a:pPr lvl="1" eaLnBrk="1" hangingPunct="1"/>
            <a:r>
              <a:rPr lang="en-US" altLang="zh-CN" dirty="0" smtClean="0">
                <a:ea typeface="宋体" charset="-122"/>
              </a:rPr>
              <a:t>n</a:t>
            </a:r>
            <a:r>
              <a:rPr lang="zh-CN" altLang="en-US" dirty="0" smtClean="0">
                <a:ea typeface="宋体" charset="-122"/>
              </a:rPr>
              <a:t>位输入，在</a:t>
            </a:r>
            <a:r>
              <a:rPr lang="en-US" altLang="zh-CN" dirty="0" smtClean="0">
                <a:ea typeface="宋体" charset="-122"/>
              </a:rPr>
              <a:t>2</a:t>
            </a:r>
            <a:r>
              <a:rPr lang="en-US" altLang="zh-CN" baseline="30000" dirty="0" smtClean="0">
                <a:ea typeface="宋体" charset="-122"/>
              </a:rPr>
              <a:t>n</a:t>
            </a:r>
            <a:r>
              <a:rPr lang="zh-CN" altLang="en-US" dirty="0" smtClean="0">
                <a:ea typeface="宋体" charset="-122"/>
              </a:rPr>
              <a:t>位输出中只有对应于输入的一位才有有效输出。其典型应用如</a:t>
            </a:r>
            <a:r>
              <a:rPr lang="en-US" altLang="zh-CN" b="1" dirty="0" smtClean="0">
                <a:solidFill>
                  <a:srgbClr val="FF0000"/>
                </a:solidFill>
                <a:ea typeface="宋体" charset="-122"/>
              </a:rPr>
              <a:t>3-8</a:t>
            </a:r>
            <a:r>
              <a:rPr lang="zh-CN" altLang="en-US" b="1" dirty="0" smtClean="0">
                <a:solidFill>
                  <a:srgbClr val="FF0000"/>
                </a:solidFill>
                <a:ea typeface="宋体" charset="-122"/>
              </a:rPr>
              <a:t>译码器</a:t>
            </a:r>
            <a:r>
              <a:rPr lang="zh-CN" altLang="en-US" dirty="0" smtClean="0">
                <a:ea typeface="宋体" charset="-122"/>
              </a:rPr>
              <a:t>。</a:t>
            </a:r>
          </a:p>
        </p:txBody>
      </p:sp>
      <p:pic>
        <p:nvPicPr>
          <p:cNvPr id="28676" name="Picture 4"/>
          <p:cNvPicPr>
            <a:picLocks noChangeAspect="1" noChangeArrowheads="1"/>
          </p:cNvPicPr>
          <p:nvPr/>
        </p:nvPicPr>
        <p:blipFill>
          <a:blip r:embed="rId2" cstate="print"/>
          <a:srcRect/>
          <a:stretch>
            <a:fillRect/>
          </a:stretch>
        </p:blipFill>
        <p:spPr bwMode="auto">
          <a:xfrm>
            <a:off x="1871134" y="2595564"/>
            <a:ext cx="4320117" cy="3398837"/>
          </a:xfrm>
          <a:prstGeom prst="rect">
            <a:avLst/>
          </a:prstGeom>
          <a:noFill/>
          <a:ln w="9525">
            <a:noFill/>
            <a:miter lim="800000"/>
            <a:headEnd/>
            <a:tailEnd/>
          </a:ln>
        </p:spPr>
      </p:pic>
      <p:sp>
        <p:nvSpPr>
          <p:cNvPr id="28677" name="Text Box 5"/>
          <p:cNvSpPr txBox="1">
            <a:spLocks noChangeArrowheads="1"/>
          </p:cNvSpPr>
          <p:nvPr/>
        </p:nvSpPr>
        <p:spPr bwMode="auto">
          <a:xfrm>
            <a:off x="6888088" y="2333685"/>
            <a:ext cx="4824536" cy="4154984"/>
          </a:xfrm>
          <a:prstGeom prst="rect">
            <a:avLst/>
          </a:prstGeom>
          <a:solidFill>
            <a:srgbClr val="0000FF"/>
          </a:solidFill>
          <a:ln w="12700">
            <a:solidFill>
              <a:srgbClr val="FF0000"/>
            </a:solidFill>
            <a:miter lim="800000"/>
            <a:headEnd/>
            <a:tailEnd/>
          </a:ln>
        </p:spPr>
        <p:txBody>
          <a:bodyPr wrap="square">
            <a:spAutoFit/>
          </a:bodyPr>
          <a:lstStyle/>
          <a:p>
            <a:pPr>
              <a:spcBef>
                <a:spcPct val="50000"/>
              </a:spcBef>
            </a:pPr>
            <a:r>
              <a:rPr lang="zh-CN" altLang="zh-CN" sz="2400" b="1" dirty="0">
                <a:solidFill>
                  <a:srgbClr val="FFFFFF"/>
                </a:solidFill>
                <a:latin typeface="Times New Roman" pitchFamily="18" charset="0"/>
                <a:ea typeface="宋体" charset="-122"/>
              </a:rPr>
              <a:t>74LS</a:t>
            </a:r>
            <a:r>
              <a:rPr lang="zh-CN" altLang="zh-CN" sz="2400" b="1" dirty="0" smtClean="0">
                <a:solidFill>
                  <a:srgbClr val="FFFFFF"/>
                </a:solidFill>
                <a:latin typeface="Times New Roman" pitchFamily="18" charset="0"/>
                <a:ea typeface="宋体" charset="-122"/>
              </a:rPr>
              <a:t>138</a:t>
            </a:r>
            <a:r>
              <a:rPr lang="zh-CN" altLang="en-US" sz="2400" b="1" dirty="0" smtClean="0">
                <a:solidFill>
                  <a:srgbClr val="FFFFFF"/>
                </a:solidFill>
                <a:latin typeface="Times New Roman" pitchFamily="18" charset="0"/>
                <a:ea typeface="宋体" charset="-122"/>
              </a:rPr>
              <a:t>为</a:t>
            </a:r>
            <a:r>
              <a:rPr lang="en-US" altLang="zh-CN" sz="2400" b="1" dirty="0" smtClean="0">
                <a:solidFill>
                  <a:srgbClr val="FFFFFF"/>
                </a:solidFill>
                <a:latin typeface="Times New Roman" pitchFamily="18" charset="0"/>
                <a:ea typeface="宋体" charset="-122"/>
              </a:rPr>
              <a:t>3-8</a:t>
            </a:r>
            <a:r>
              <a:rPr lang="zh-CN" sz="2400" b="1" dirty="0" smtClean="0">
                <a:solidFill>
                  <a:srgbClr val="FFFFFF"/>
                </a:solidFill>
                <a:latin typeface="Times New Roman" pitchFamily="18" charset="0"/>
                <a:ea typeface="宋体" charset="-122"/>
              </a:rPr>
              <a:t>译码器（</a:t>
            </a:r>
            <a:r>
              <a:rPr lang="en-US" altLang="zh-CN" sz="2400" b="1" dirty="0" smtClean="0">
                <a:solidFill>
                  <a:srgbClr val="FFFFFF"/>
                </a:solidFill>
                <a:latin typeface="Times New Roman" pitchFamily="18" charset="0"/>
                <a:ea typeface="宋体" charset="-122"/>
              </a:rPr>
              <a:t>3</a:t>
            </a:r>
            <a:r>
              <a:rPr lang="zh-CN" sz="2400" b="1" dirty="0" smtClean="0">
                <a:solidFill>
                  <a:srgbClr val="FFFFFF"/>
                </a:solidFill>
                <a:latin typeface="Times New Roman" pitchFamily="18" charset="0"/>
                <a:ea typeface="宋体" charset="-122"/>
              </a:rPr>
              <a:t>个</a:t>
            </a:r>
            <a:r>
              <a:rPr lang="zh-CN" sz="2400" b="1" dirty="0">
                <a:solidFill>
                  <a:srgbClr val="FFFFFF"/>
                </a:solidFill>
                <a:latin typeface="Times New Roman" pitchFamily="18" charset="0"/>
                <a:ea typeface="宋体" charset="-122"/>
              </a:rPr>
              <a:t>输入对应</a:t>
            </a:r>
            <a:r>
              <a:rPr lang="zh-CN" altLang="zh-CN" sz="2400" b="1" dirty="0">
                <a:solidFill>
                  <a:srgbClr val="FFFFFF"/>
                </a:solidFill>
                <a:latin typeface="Times New Roman" pitchFamily="18" charset="0"/>
                <a:ea typeface="宋体" charset="-122"/>
              </a:rPr>
              <a:t>8</a:t>
            </a:r>
            <a:r>
              <a:rPr lang="zh-CN" sz="2400" b="1" dirty="0">
                <a:solidFill>
                  <a:srgbClr val="FFFFFF"/>
                </a:solidFill>
                <a:latin typeface="Times New Roman" pitchFamily="18" charset="0"/>
                <a:ea typeface="宋体" charset="-122"/>
              </a:rPr>
              <a:t>个输出）。</a:t>
            </a:r>
          </a:p>
          <a:p>
            <a:pPr>
              <a:spcBef>
                <a:spcPct val="50000"/>
              </a:spcBef>
            </a:pPr>
            <a:r>
              <a:rPr lang="zh-CN" sz="2400" b="1" dirty="0">
                <a:solidFill>
                  <a:srgbClr val="FFFFFF"/>
                </a:solidFill>
                <a:latin typeface="Times New Roman" pitchFamily="18" charset="0"/>
                <a:ea typeface="宋体" charset="-122"/>
              </a:rPr>
              <a:t>当</a:t>
            </a:r>
            <a:r>
              <a:rPr lang="zh-CN" altLang="zh-CN" sz="2400" b="1" dirty="0">
                <a:solidFill>
                  <a:srgbClr val="FFFFFF"/>
                </a:solidFill>
                <a:latin typeface="Times New Roman" pitchFamily="18" charset="0"/>
                <a:ea typeface="宋体" charset="-122"/>
              </a:rPr>
              <a:t>E1=E2=0</a:t>
            </a:r>
            <a:r>
              <a:rPr lang="zh-CN" sz="2400" b="1" dirty="0">
                <a:solidFill>
                  <a:srgbClr val="FFFFFF"/>
                </a:solidFill>
                <a:latin typeface="Times New Roman" pitchFamily="18" charset="0"/>
                <a:ea typeface="宋体" charset="-122"/>
              </a:rPr>
              <a:t>，</a:t>
            </a:r>
            <a:r>
              <a:rPr lang="zh-CN" altLang="zh-CN" sz="2400" b="1" dirty="0">
                <a:solidFill>
                  <a:srgbClr val="FFFFFF"/>
                </a:solidFill>
                <a:latin typeface="Times New Roman" pitchFamily="18" charset="0"/>
                <a:ea typeface="宋体" charset="-122"/>
              </a:rPr>
              <a:t>E3=1</a:t>
            </a:r>
            <a:r>
              <a:rPr lang="zh-CN" sz="2400" b="1" dirty="0">
                <a:solidFill>
                  <a:srgbClr val="FFFFFF"/>
                </a:solidFill>
                <a:latin typeface="Times New Roman" pitchFamily="18" charset="0"/>
                <a:ea typeface="宋体" charset="-122"/>
              </a:rPr>
              <a:t>时，对三个输入</a:t>
            </a:r>
            <a:r>
              <a:rPr lang="zh-CN" altLang="zh-CN" sz="2400" b="1" dirty="0">
                <a:solidFill>
                  <a:srgbClr val="FFFFFF"/>
                </a:solidFill>
                <a:latin typeface="Times New Roman" pitchFamily="18" charset="0"/>
                <a:ea typeface="宋体" charset="-122"/>
              </a:rPr>
              <a:t>A</a:t>
            </a:r>
            <a:r>
              <a:rPr lang="zh-CN" sz="2400" b="1" dirty="0">
                <a:solidFill>
                  <a:srgbClr val="FFFFFF"/>
                </a:solidFill>
                <a:latin typeface="Times New Roman" pitchFamily="18" charset="0"/>
                <a:ea typeface="宋体" charset="-122"/>
              </a:rPr>
              <a:t>、</a:t>
            </a:r>
            <a:r>
              <a:rPr lang="zh-CN" altLang="zh-CN" sz="2400" b="1" dirty="0">
                <a:solidFill>
                  <a:srgbClr val="FFFFFF"/>
                </a:solidFill>
                <a:latin typeface="Times New Roman" pitchFamily="18" charset="0"/>
                <a:ea typeface="宋体" charset="-122"/>
              </a:rPr>
              <a:t>B</a:t>
            </a:r>
            <a:r>
              <a:rPr lang="zh-CN" sz="2400" b="1" dirty="0">
                <a:solidFill>
                  <a:srgbClr val="FFFFFF"/>
                </a:solidFill>
                <a:latin typeface="Times New Roman" pitchFamily="18" charset="0"/>
                <a:ea typeface="宋体" charset="-122"/>
              </a:rPr>
              <a:t>、</a:t>
            </a:r>
            <a:r>
              <a:rPr lang="zh-CN" altLang="zh-CN" sz="2400" b="1" dirty="0">
                <a:solidFill>
                  <a:srgbClr val="FFFFFF"/>
                </a:solidFill>
                <a:latin typeface="Times New Roman" pitchFamily="18" charset="0"/>
                <a:ea typeface="宋体" charset="-122"/>
              </a:rPr>
              <a:t>C</a:t>
            </a:r>
            <a:r>
              <a:rPr lang="zh-CN" sz="2400" b="1" dirty="0">
                <a:solidFill>
                  <a:srgbClr val="FFFFFF"/>
                </a:solidFill>
                <a:latin typeface="Times New Roman" pitchFamily="18" charset="0"/>
                <a:ea typeface="宋体" charset="-122"/>
              </a:rPr>
              <a:t>（</a:t>
            </a:r>
            <a:r>
              <a:rPr lang="zh-CN" altLang="zh-CN" sz="2400" b="1" dirty="0">
                <a:solidFill>
                  <a:srgbClr val="FFFFFF"/>
                </a:solidFill>
                <a:latin typeface="Times New Roman" pitchFamily="18" charset="0"/>
                <a:ea typeface="宋体" charset="-122"/>
              </a:rPr>
              <a:t>C</a:t>
            </a:r>
            <a:r>
              <a:rPr lang="zh-CN" sz="2400" b="1" dirty="0">
                <a:solidFill>
                  <a:srgbClr val="FFFFFF"/>
                </a:solidFill>
                <a:latin typeface="Times New Roman" pitchFamily="18" charset="0"/>
                <a:ea typeface="宋体" charset="-122"/>
              </a:rPr>
              <a:t>为高位）进行译码。</a:t>
            </a:r>
          </a:p>
          <a:p>
            <a:pPr>
              <a:spcBef>
                <a:spcPct val="50000"/>
              </a:spcBef>
            </a:pPr>
            <a:r>
              <a:rPr lang="zh-CN" sz="2400" b="1" dirty="0">
                <a:solidFill>
                  <a:srgbClr val="FFFFFF"/>
                </a:solidFill>
                <a:latin typeface="Times New Roman" pitchFamily="18" charset="0"/>
                <a:ea typeface="宋体" charset="-122"/>
              </a:rPr>
              <a:t>当</a:t>
            </a:r>
            <a:r>
              <a:rPr lang="zh-CN" altLang="zh-CN" sz="2400" b="1" dirty="0">
                <a:solidFill>
                  <a:srgbClr val="FFFFFF"/>
                </a:solidFill>
                <a:latin typeface="Times New Roman" pitchFamily="18" charset="0"/>
                <a:ea typeface="宋体" charset="-122"/>
              </a:rPr>
              <a:t>CBA=000</a:t>
            </a:r>
            <a:r>
              <a:rPr lang="zh-CN" sz="2400" b="1" dirty="0">
                <a:solidFill>
                  <a:srgbClr val="FFFFFF"/>
                </a:solidFill>
                <a:latin typeface="Times New Roman" pitchFamily="18" charset="0"/>
                <a:ea typeface="宋体" charset="-122"/>
              </a:rPr>
              <a:t>时，对应输出</a:t>
            </a:r>
            <a:r>
              <a:rPr lang="zh-CN" altLang="zh-CN" sz="2400" b="1" dirty="0">
                <a:solidFill>
                  <a:srgbClr val="FFFFFF"/>
                </a:solidFill>
                <a:latin typeface="Times New Roman" pitchFamily="18" charset="0"/>
                <a:ea typeface="宋体" charset="-122"/>
              </a:rPr>
              <a:t>Y0=0</a:t>
            </a:r>
            <a:r>
              <a:rPr lang="zh-CN" sz="2400" b="1" dirty="0">
                <a:solidFill>
                  <a:srgbClr val="FFFFFF"/>
                </a:solidFill>
                <a:latin typeface="Times New Roman" pitchFamily="18" charset="0"/>
                <a:ea typeface="宋体" charset="-122"/>
              </a:rPr>
              <a:t>，其它全为</a:t>
            </a:r>
            <a:r>
              <a:rPr lang="zh-CN" altLang="zh-CN" sz="2400" b="1" dirty="0">
                <a:solidFill>
                  <a:srgbClr val="FFFFFF"/>
                </a:solidFill>
                <a:latin typeface="Times New Roman" pitchFamily="18" charset="0"/>
                <a:ea typeface="宋体" charset="-122"/>
              </a:rPr>
              <a:t>1</a:t>
            </a:r>
            <a:r>
              <a:rPr lang="zh-CN" sz="2400" b="1" dirty="0">
                <a:solidFill>
                  <a:srgbClr val="FFFFFF"/>
                </a:solidFill>
                <a:latin typeface="Times New Roman" pitchFamily="18" charset="0"/>
                <a:ea typeface="宋体" charset="-122"/>
              </a:rPr>
              <a:t>；</a:t>
            </a:r>
          </a:p>
          <a:p>
            <a:pPr>
              <a:spcBef>
                <a:spcPct val="50000"/>
              </a:spcBef>
            </a:pPr>
            <a:r>
              <a:rPr lang="zh-CN" sz="2400" b="1" dirty="0">
                <a:solidFill>
                  <a:srgbClr val="FFFFFF"/>
                </a:solidFill>
                <a:latin typeface="Times New Roman" pitchFamily="18" charset="0"/>
                <a:ea typeface="宋体" charset="-122"/>
              </a:rPr>
              <a:t>当</a:t>
            </a:r>
            <a:r>
              <a:rPr lang="zh-CN" altLang="zh-CN" sz="2400" b="1" dirty="0">
                <a:solidFill>
                  <a:srgbClr val="FFFFFF"/>
                </a:solidFill>
                <a:latin typeface="Times New Roman" pitchFamily="18" charset="0"/>
                <a:ea typeface="宋体" charset="-122"/>
              </a:rPr>
              <a:t>CBA=001</a:t>
            </a:r>
            <a:r>
              <a:rPr lang="zh-CN" sz="2400" b="1" dirty="0">
                <a:solidFill>
                  <a:srgbClr val="FFFFFF"/>
                </a:solidFill>
                <a:latin typeface="Times New Roman" pitchFamily="18" charset="0"/>
                <a:ea typeface="宋体" charset="-122"/>
              </a:rPr>
              <a:t>时，对应输出</a:t>
            </a:r>
            <a:r>
              <a:rPr lang="zh-CN" altLang="zh-CN" sz="2400" b="1" dirty="0">
                <a:solidFill>
                  <a:srgbClr val="FFFFFF"/>
                </a:solidFill>
                <a:latin typeface="Times New Roman" pitchFamily="18" charset="0"/>
                <a:ea typeface="宋体" charset="-122"/>
              </a:rPr>
              <a:t>Y1=0</a:t>
            </a:r>
            <a:r>
              <a:rPr lang="zh-CN" sz="2400" b="1" dirty="0">
                <a:solidFill>
                  <a:srgbClr val="FFFFFF"/>
                </a:solidFill>
                <a:latin typeface="Times New Roman" pitchFamily="18" charset="0"/>
                <a:ea typeface="宋体" charset="-122"/>
              </a:rPr>
              <a:t>，其它全为</a:t>
            </a:r>
            <a:r>
              <a:rPr lang="zh-CN" altLang="zh-CN" sz="2400" b="1" dirty="0">
                <a:solidFill>
                  <a:srgbClr val="FFFFFF"/>
                </a:solidFill>
                <a:latin typeface="Times New Roman" pitchFamily="18" charset="0"/>
                <a:ea typeface="宋体" charset="-122"/>
              </a:rPr>
              <a:t>1</a:t>
            </a:r>
          </a:p>
          <a:p>
            <a:pPr>
              <a:spcBef>
                <a:spcPct val="50000"/>
              </a:spcBef>
            </a:pPr>
            <a:r>
              <a:rPr lang="zh-CN" altLang="zh-CN" sz="2400" b="1" dirty="0">
                <a:solidFill>
                  <a:srgbClr val="FFFFFF"/>
                </a:solidFill>
                <a:latin typeface="Times New Roman" pitchFamily="18" charset="0"/>
                <a:ea typeface="宋体" charset="-122"/>
              </a:rPr>
              <a:t>……</a:t>
            </a:r>
          </a:p>
        </p:txBody>
      </p:sp>
    </p:spTree>
    <p:extLst>
      <p:ext uri="{BB962C8B-B14F-4D97-AF65-F5344CB8AC3E}">
        <p14:creationId xmlns:p14="http://schemas.microsoft.com/office/powerpoint/2010/main" val="1545583470"/>
      </p:ext>
    </p:extLst>
  </p:cSld>
  <p:clrMapOvr>
    <a:masterClrMapping/>
  </p:clrMapOvr>
  <p:transition spd="slow"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dirty="0" smtClean="0"/>
              <a:t>2</a:t>
            </a:r>
            <a:r>
              <a:rPr lang="zh-CN" altLang="en-US" dirty="0" smtClean="0"/>
              <a:t>、计算机中如何实现译码 </a:t>
            </a:r>
          </a:p>
        </p:txBody>
      </p:sp>
      <p:sp>
        <p:nvSpPr>
          <p:cNvPr id="29699" name="Rectangle 3"/>
          <p:cNvSpPr>
            <a:spLocks noGrp="1" noChangeArrowheads="1"/>
          </p:cNvSpPr>
          <p:nvPr>
            <p:ph type="body" idx="1"/>
          </p:nvPr>
        </p:nvSpPr>
        <p:spPr>
          <a:xfrm>
            <a:off x="914400" y="1071546"/>
            <a:ext cx="10726216" cy="4611687"/>
          </a:xfrm>
        </p:spPr>
        <p:txBody>
          <a:bodyPr/>
          <a:lstStyle/>
          <a:p>
            <a:pPr algn="just" eaLnBrk="1" hangingPunct="1">
              <a:lnSpc>
                <a:spcPct val="140000"/>
              </a:lnSpc>
            </a:pPr>
            <a:r>
              <a:rPr lang="en-US" altLang="zh-CN" sz="2800" b="0" dirty="0" smtClean="0"/>
              <a:t>CPU</a:t>
            </a:r>
            <a:r>
              <a:rPr lang="zh-CN" altLang="en-US" sz="2800" b="0" dirty="0" smtClean="0"/>
              <a:t>为了对某一外设的端口进行读写操作，就需要在众多的</a:t>
            </a:r>
            <a:r>
              <a:rPr lang="en-US" altLang="zh-CN" sz="2800" b="0" dirty="0" smtClean="0"/>
              <a:t>I/O</a:t>
            </a:r>
            <a:r>
              <a:rPr lang="zh-CN" altLang="en-US" sz="2800" b="0" dirty="0" smtClean="0"/>
              <a:t>端口中选定该端口地址。如何通过</a:t>
            </a:r>
            <a:r>
              <a:rPr lang="en-US" altLang="zh-CN" sz="2800" b="0" dirty="0" smtClean="0"/>
              <a:t>CPU</a:t>
            </a:r>
            <a:r>
              <a:rPr lang="zh-CN" altLang="en-US" sz="2800" b="0" dirty="0" smtClean="0"/>
              <a:t>发出的地址编码来识别确认这个端口，就是所谓的地址译码。</a:t>
            </a:r>
            <a:r>
              <a:rPr lang="zh-CN" altLang="en-US" sz="2800" b="1" dirty="0" smtClean="0">
                <a:solidFill>
                  <a:srgbClr val="FF0000"/>
                </a:solidFill>
              </a:rPr>
              <a:t>译码是通过译码电路来实现的。 </a:t>
            </a:r>
          </a:p>
        </p:txBody>
      </p:sp>
      <p:grpSp>
        <p:nvGrpSpPr>
          <p:cNvPr id="2" name="Group 4"/>
          <p:cNvGrpSpPr>
            <a:grpSpLocks/>
          </p:cNvGrpSpPr>
          <p:nvPr/>
        </p:nvGrpSpPr>
        <p:grpSpPr bwMode="auto">
          <a:xfrm>
            <a:off x="1847197" y="3646388"/>
            <a:ext cx="8464549" cy="2374900"/>
            <a:chOff x="0" y="0"/>
            <a:chExt cx="3999" cy="1496"/>
          </a:xfrm>
        </p:grpSpPr>
        <p:sp>
          <p:nvSpPr>
            <p:cNvPr id="29706" name="Rectangle 5"/>
            <p:cNvSpPr>
              <a:spLocks noChangeArrowheads="1"/>
            </p:cNvSpPr>
            <p:nvPr/>
          </p:nvSpPr>
          <p:spPr bwMode="auto">
            <a:xfrm>
              <a:off x="1570" y="0"/>
              <a:ext cx="810" cy="442"/>
            </a:xfrm>
            <a:prstGeom prst="rect">
              <a:avLst/>
            </a:prstGeom>
            <a:solidFill>
              <a:srgbClr val="0000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00FF"/>
              </a:extrusionClr>
            </a:sp3d>
          </p:spPr>
          <p:txBody>
            <a:bodyPr anchor="ctr">
              <a:spAutoFit/>
              <a:flatTx/>
            </a:bodyPr>
            <a:lstStyle/>
            <a:p>
              <a:pPr algn="ctr">
                <a:spcBef>
                  <a:spcPct val="50000"/>
                </a:spcBef>
              </a:pPr>
              <a:r>
                <a:rPr lang="zh-CN" altLang="zh-CN" sz="4000" dirty="0">
                  <a:solidFill>
                    <a:srgbClr val="FFFFFF"/>
                  </a:solidFill>
                  <a:latin typeface="Times New Roman" pitchFamily="18" charset="0"/>
                  <a:ea typeface="宋体" charset="-122"/>
                </a:rPr>
                <a:t>CPU</a:t>
              </a:r>
            </a:p>
          </p:txBody>
        </p:sp>
        <p:sp>
          <p:nvSpPr>
            <p:cNvPr id="29707" name="Line 6"/>
            <p:cNvSpPr>
              <a:spLocks noChangeShapeType="1"/>
            </p:cNvSpPr>
            <p:nvPr/>
          </p:nvSpPr>
          <p:spPr bwMode="auto">
            <a:xfrm>
              <a:off x="1995" y="453"/>
              <a:ext cx="5" cy="395"/>
            </a:xfrm>
            <a:prstGeom prst="line">
              <a:avLst/>
            </a:prstGeom>
            <a:noFill/>
            <a:ln w="76200" cmpd="tri">
              <a:solidFill>
                <a:srgbClr val="FF0000"/>
              </a:solidFill>
              <a:round/>
              <a:headEnd/>
              <a:tailEnd/>
            </a:ln>
          </p:spPr>
          <p:txBody>
            <a:bodyPr>
              <a:spAutoFit/>
            </a:bodyPr>
            <a:lstStyle/>
            <a:p>
              <a:endParaRPr lang="zh-CN" altLang="en-US"/>
            </a:p>
          </p:txBody>
        </p:sp>
        <p:grpSp>
          <p:nvGrpSpPr>
            <p:cNvPr id="3" name="Group 7"/>
            <p:cNvGrpSpPr>
              <a:grpSpLocks/>
            </p:cNvGrpSpPr>
            <p:nvPr/>
          </p:nvGrpSpPr>
          <p:grpSpPr bwMode="auto">
            <a:xfrm>
              <a:off x="0" y="845"/>
              <a:ext cx="3999" cy="651"/>
              <a:chOff x="0" y="0"/>
              <a:chExt cx="4032" cy="1126"/>
            </a:xfrm>
          </p:grpSpPr>
          <p:grpSp>
            <p:nvGrpSpPr>
              <p:cNvPr id="4" name="Group 8"/>
              <p:cNvGrpSpPr>
                <a:grpSpLocks/>
              </p:cNvGrpSpPr>
              <p:nvPr/>
            </p:nvGrpSpPr>
            <p:grpSpPr bwMode="auto">
              <a:xfrm>
                <a:off x="0" y="0"/>
                <a:ext cx="4032" cy="624"/>
                <a:chOff x="0" y="0"/>
                <a:chExt cx="4032" cy="624"/>
              </a:xfrm>
            </p:grpSpPr>
            <p:sp>
              <p:nvSpPr>
                <p:cNvPr id="29715" name="Line 9"/>
                <p:cNvSpPr>
                  <a:spLocks noChangeShapeType="1"/>
                </p:cNvSpPr>
                <p:nvPr/>
              </p:nvSpPr>
              <p:spPr bwMode="auto">
                <a:xfrm>
                  <a:off x="0" y="0"/>
                  <a:ext cx="4032" cy="0"/>
                </a:xfrm>
                <a:prstGeom prst="line">
                  <a:avLst/>
                </a:prstGeom>
                <a:noFill/>
                <a:ln w="76200" cmpd="tri">
                  <a:solidFill>
                    <a:srgbClr val="FF0000"/>
                  </a:solidFill>
                  <a:round/>
                  <a:headEnd/>
                  <a:tailEnd/>
                </a:ln>
              </p:spPr>
              <p:txBody>
                <a:bodyPr>
                  <a:spAutoFit/>
                </a:bodyPr>
                <a:lstStyle/>
                <a:p>
                  <a:endParaRPr lang="zh-CN" altLang="en-US"/>
                </a:p>
              </p:txBody>
            </p:sp>
            <p:sp>
              <p:nvSpPr>
                <p:cNvPr id="29716" name="Line 10"/>
                <p:cNvSpPr>
                  <a:spLocks noChangeShapeType="1"/>
                </p:cNvSpPr>
                <p:nvPr/>
              </p:nvSpPr>
              <p:spPr bwMode="auto">
                <a:xfrm>
                  <a:off x="624" y="0"/>
                  <a:ext cx="0" cy="624"/>
                </a:xfrm>
                <a:prstGeom prst="line">
                  <a:avLst/>
                </a:prstGeom>
                <a:noFill/>
                <a:ln w="76200" cmpd="tri">
                  <a:solidFill>
                    <a:srgbClr val="FF0000"/>
                  </a:solidFill>
                  <a:round/>
                  <a:headEnd/>
                  <a:tailEnd/>
                </a:ln>
              </p:spPr>
              <p:txBody>
                <a:bodyPr>
                  <a:spAutoFit/>
                </a:bodyPr>
                <a:lstStyle/>
                <a:p>
                  <a:endParaRPr lang="zh-CN" altLang="en-US"/>
                </a:p>
              </p:txBody>
            </p:sp>
            <p:sp>
              <p:nvSpPr>
                <p:cNvPr id="29717" name="Line 11"/>
                <p:cNvSpPr>
                  <a:spLocks noChangeShapeType="1"/>
                </p:cNvSpPr>
                <p:nvPr/>
              </p:nvSpPr>
              <p:spPr bwMode="auto">
                <a:xfrm>
                  <a:off x="1584" y="0"/>
                  <a:ext cx="0" cy="624"/>
                </a:xfrm>
                <a:prstGeom prst="line">
                  <a:avLst/>
                </a:prstGeom>
                <a:noFill/>
                <a:ln w="76200" cmpd="tri">
                  <a:solidFill>
                    <a:srgbClr val="FF0000"/>
                  </a:solidFill>
                  <a:round/>
                  <a:headEnd/>
                  <a:tailEnd/>
                </a:ln>
              </p:spPr>
              <p:txBody>
                <a:bodyPr>
                  <a:spAutoFit/>
                </a:bodyPr>
                <a:lstStyle/>
                <a:p>
                  <a:endParaRPr lang="zh-CN" altLang="en-US"/>
                </a:p>
              </p:txBody>
            </p:sp>
            <p:sp>
              <p:nvSpPr>
                <p:cNvPr id="29718" name="Line 12"/>
                <p:cNvSpPr>
                  <a:spLocks noChangeShapeType="1"/>
                </p:cNvSpPr>
                <p:nvPr/>
              </p:nvSpPr>
              <p:spPr bwMode="auto">
                <a:xfrm>
                  <a:off x="3504" y="0"/>
                  <a:ext cx="0" cy="624"/>
                </a:xfrm>
                <a:prstGeom prst="line">
                  <a:avLst/>
                </a:prstGeom>
                <a:noFill/>
                <a:ln w="76200" cmpd="tri">
                  <a:solidFill>
                    <a:srgbClr val="FF0000"/>
                  </a:solidFill>
                  <a:round/>
                  <a:headEnd/>
                  <a:tailEnd/>
                </a:ln>
              </p:spPr>
              <p:txBody>
                <a:bodyPr>
                  <a:spAutoFit/>
                </a:bodyPr>
                <a:lstStyle/>
                <a:p>
                  <a:endParaRPr lang="zh-CN" altLang="en-US"/>
                </a:p>
              </p:txBody>
            </p:sp>
            <p:sp>
              <p:nvSpPr>
                <p:cNvPr id="29719" name="Line 13"/>
                <p:cNvSpPr>
                  <a:spLocks noChangeShapeType="1"/>
                </p:cNvSpPr>
                <p:nvPr/>
              </p:nvSpPr>
              <p:spPr bwMode="auto">
                <a:xfrm>
                  <a:off x="2592" y="0"/>
                  <a:ext cx="0" cy="624"/>
                </a:xfrm>
                <a:prstGeom prst="line">
                  <a:avLst/>
                </a:prstGeom>
                <a:noFill/>
                <a:ln w="76200" cmpd="tri">
                  <a:solidFill>
                    <a:srgbClr val="FF0000"/>
                  </a:solidFill>
                  <a:round/>
                  <a:headEnd/>
                  <a:tailEnd/>
                </a:ln>
              </p:spPr>
              <p:txBody>
                <a:bodyPr>
                  <a:spAutoFit/>
                </a:bodyPr>
                <a:lstStyle/>
                <a:p>
                  <a:endParaRPr lang="zh-CN" altLang="en-US"/>
                </a:p>
              </p:txBody>
            </p:sp>
          </p:grpSp>
          <p:grpSp>
            <p:nvGrpSpPr>
              <p:cNvPr id="5" name="Group 14"/>
              <p:cNvGrpSpPr>
                <a:grpSpLocks/>
              </p:cNvGrpSpPr>
              <p:nvPr/>
            </p:nvGrpSpPr>
            <p:grpSpPr bwMode="auto">
              <a:xfrm>
                <a:off x="288" y="559"/>
                <a:ext cx="3408" cy="567"/>
                <a:chOff x="0" y="0"/>
                <a:chExt cx="3408" cy="567"/>
              </a:xfrm>
            </p:grpSpPr>
            <p:sp>
              <p:nvSpPr>
                <p:cNvPr id="29711" name="Rectangle 15"/>
                <p:cNvSpPr>
                  <a:spLocks noChangeArrowheads="1"/>
                </p:cNvSpPr>
                <p:nvPr/>
              </p:nvSpPr>
              <p:spPr bwMode="auto">
                <a:xfrm>
                  <a:off x="0" y="0"/>
                  <a:ext cx="480" cy="565"/>
                </a:xfrm>
                <a:prstGeom prst="rect">
                  <a:avLst/>
                </a:prstGeom>
                <a:solidFill>
                  <a:srgbClr val="00808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8080"/>
                  </a:extrusionClr>
                </a:sp3d>
              </p:spPr>
              <p:txBody>
                <a:bodyPr anchor="ctr">
                  <a:spAutoFit/>
                  <a:flatTx/>
                </a:bodyPr>
                <a:lstStyle/>
                <a:p>
                  <a:pPr algn="ctr">
                    <a:spcBef>
                      <a:spcPct val="50000"/>
                    </a:spcBef>
                  </a:pPr>
                  <a:r>
                    <a:rPr lang="zh-CN" altLang="zh-CN" sz="2800">
                      <a:solidFill>
                        <a:srgbClr val="FFFFFF"/>
                      </a:solidFill>
                      <a:latin typeface="Times New Roman" pitchFamily="18" charset="0"/>
                      <a:ea typeface="宋体" charset="-122"/>
                    </a:rPr>
                    <a:t>50#</a:t>
                  </a:r>
                </a:p>
              </p:txBody>
            </p:sp>
            <p:sp>
              <p:nvSpPr>
                <p:cNvPr id="29712" name="Rectangle 16"/>
                <p:cNvSpPr>
                  <a:spLocks noChangeArrowheads="1"/>
                </p:cNvSpPr>
                <p:nvPr/>
              </p:nvSpPr>
              <p:spPr bwMode="auto">
                <a:xfrm>
                  <a:off x="960" y="0"/>
                  <a:ext cx="480" cy="565"/>
                </a:xfrm>
                <a:prstGeom prst="rect">
                  <a:avLst/>
                </a:prstGeom>
                <a:solidFill>
                  <a:srgbClr val="00808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8080"/>
                  </a:extrusionClr>
                </a:sp3d>
              </p:spPr>
              <p:txBody>
                <a:bodyPr anchor="ctr">
                  <a:spAutoFit/>
                  <a:flatTx/>
                </a:bodyPr>
                <a:lstStyle/>
                <a:p>
                  <a:pPr algn="ctr">
                    <a:spcBef>
                      <a:spcPct val="50000"/>
                    </a:spcBef>
                  </a:pPr>
                  <a:r>
                    <a:rPr lang="zh-CN" altLang="zh-CN" sz="2800">
                      <a:solidFill>
                        <a:srgbClr val="FFFFFF"/>
                      </a:solidFill>
                      <a:latin typeface="Times New Roman" pitchFamily="18" charset="0"/>
                      <a:ea typeface="宋体" charset="-122"/>
                    </a:rPr>
                    <a:t>60#</a:t>
                  </a:r>
                </a:p>
              </p:txBody>
            </p:sp>
            <p:sp>
              <p:nvSpPr>
                <p:cNvPr id="29713" name="Rectangle 17"/>
                <p:cNvSpPr>
                  <a:spLocks noChangeArrowheads="1"/>
                </p:cNvSpPr>
                <p:nvPr/>
              </p:nvSpPr>
              <p:spPr bwMode="auto">
                <a:xfrm>
                  <a:off x="1968" y="0"/>
                  <a:ext cx="480" cy="565"/>
                </a:xfrm>
                <a:prstGeom prst="rect">
                  <a:avLst/>
                </a:prstGeom>
                <a:solidFill>
                  <a:srgbClr val="00808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8080"/>
                  </a:extrusionClr>
                </a:sp3d>
              </p:spPr>
              <p:txBody>
                <a:bodyPr anchor="ctr">
                  <a:spAutoFit/>
                  <a:flatTx/>
                </a:bodyPr>
                <a:lstStyle/>
                <a:p>
                  <a:pPr algn="ctr">
                    <a:spcBef>
                      <a:spcPct val="50000"/>
                    </a:spcBef>
                  </a:pPr>
                  <a:r>
                    <a:rPr lang="zh-CN" altLang="zh-CN" sz="2800">
                      <a:solidFill>
                        <a:srgbClr val="FFFFFF"/>
                      </a:solidFill>
                      <a:latin typeface="Times New Roman" pitchFamily="18" charset="0"/>
                      <a:ea typeface="宋体" charset="-122"/>
                    </a:rPr>
                    <a:t>70#</a:t>
                  </a:r>
                </a:p>
              </p:txBody>
            </p:sp>
            <p:sp>
              <p:nvSpPr>
                <p:cNvPr id="29714" name="Rectangle 18"/>
                <p:cNvSpPr>
                  <a:spLocks noChangeArrowheads="1"/>
                </p:cNvSpPr>
                <p:nvPr/>
              </p:nvSpPr>
              <p:spPr bwMode="auto">
                <a:xfrm>
                  <a:off x="2928" y="2"/>
                  <a:ext cx="480" cy="565"/>
                </a:xfrm>
                <a:prstGeom prst="rect">
                  <a:avLst/>
                </a:prstGeom>
                <a:solidFill>
                  <a:srgbClr val="00808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8080"/>
                  </a:extrusionClr>
                </a:sp3d>
              </p:spPr>
              <p:txBody>
                <a:bodyPr anchor="ctr">
                  <a:spAutoFit/>
                  <a:flatTx/>
                </a:bodyPr>
                <a:lstStyle/>
                <a:p>
                  <a:pPr algn="ctr">
                    <a:spcBef>
                      <a:spcPct val="50000"/>
                    </a:spcBef>
                  </a:pPr>
                  <a:r>
                    <a:rPr lang="zh-CN" altLang="zh-CN" sz="2800">
                      <a:solidFill>
                        <a:srgbClr val="FFFFFF"/>
                      </a:solidFill>
                      <a:latin typeface="Times New Roman" pitchFamily="18" charset="0"/>
                      <a:ea typeface="宋体" charset="-122"/>
                    </a:rPr>
                    <a:t>80#</a:t>
                  </a:r>
                </a:p>
              </p:txBody>
            </p:sp>
          </p:grpSp>
        </p:grpSp>
      </p:grpSp>
      <p:grpSp>
        <p:nvGrpSpPr>
          <p:cNvPr id="6" name="Group 19"/>
          <p:cNvGrpSpPr>
            <a:grpSpLocks/>
          </p:cNvGrpSpPr>
          <p:nvPr/>
        </p:nvGrpSpPr>
        <p:grpSpPr bwMode="auto">
          <a:xfrm>
            <a:off x="6359930" y="4365526"/>
            <a:ext cx="1054100" cy="647700"/>
            <a:chOff x="0" y="0"/>
            <a:chExt cx="498" cy="768"/>
          </a:xfrm>
        </p:grpSpPr>
        <p:sp>
          <p:nvSpPr>
            <p:cNvPr id="29704" name="Line 20"/>
            <p:cNvSpPr>
              <a:spLocks noChangeShapeType="1"/>
            </p:cNvSpPr>
            <p:nvPr/>
          </p:nvSpPr>
          <p:spPr bwMode="auto">
            <a:xfrm>
              <a:off x="0" y="0"/>
              <a:ext cx="0" cy="768"/>
            </a:xfrm>
            <a:prstGeom prst="line">
              <a:avLst/>
            </a:prstGeom>
            <a:noFill/>
            <a:ln w="38100">
              <a:solidFill>
                <a:srgbClr val="FF0000"/>
              </a:solidFill>
              <a:round/>
              <a:headEnd/>
              <a:tailEnd type="triangle" w="med" len="med"/>
            </a:ln>
          </p:spPr>
          <p:txBody>
            <a:bodyPr>
              <a:spAutoFit/>
            </a:bodyPr>
            <a:lstStyle/>
            <a:p>
              <a:endParaRPr lang="zh-CN" altLang="en-US"/>
            </a:p>
          </p:txBody>
        </p:sp>
        <p:sp>
          <p:nvSpPr>
            <p:cNvPr id="29705" name="Rectangle 21"/>
            <p:cNvSpPr>
              <a:spLocks noChangeArrowheads="1"/>
            </p:cNvSpPr>
            <p:nvPr/>
          </p:nvSpPr>
          <p:spPr bwMode="auto">
            <a:xfrm>
              <a:off x="193" y="183"/>
              <a:ext cx="305" cy="547"/>
            </a:xfrm>
            <a:prstGeom prst="rect">
              <a:avLst/>
            </a:prstGeom>
            <a:noFill/>
            <a:ln w="9525">
              <a:noFill/>
              <a:miter lim="800000"/>
              <a:headEnd/>
              <a:tailEnd/>
            </a:ln>
          </p:spPr>
          <p:txBody>
            <a:bodyPr wrap="none" anchor="ctr">
              <a:spAutoFit/>
            </a:bodyPr>
            <a:lstStyle/>
            <a:p>
              <a:pPr algn="ctr">
                <a:spcBef>
                  <a:spcPct val="50000"/>
                </a:spcBef>
              </a:pPr>
              <a:r>
                <a:rPr lang="zh-CN" altLang="zh-CN" sz="2400" b="1">
                  <a:solidFill>
                    <a:srgbClr val="0000FF"/>
                  </a:solidFill>
                  <a:latin typeface="Times New Roman" pitchFamily="18" charset="0"/>
                  <a:ea typeface="宋体" charset="-122"/>
                </a:rPr>
                <a:t>60#</a:t>
              </a:r>
            </a:p>
          </p:txBody>
        </p:sp>
      </p:grpSp>
      <p:sp>
        <p:nvSpPr>
          <p:cNvPr id="29702" name="AutoShape 22"/>
          <p:cNvSpPr>
            <a:spLocks noChangeArrowheads="1"/>
          </p:cNvSpPr>
          <p:nvPr/>
        </p:nvSpPr>
        <p:spPr bwMode="auto">
          <a:xfrm>
            <a:off x="10392180" y="4725888"/>
            <a:ext cx="1439333" cy="503238"/>
          </a:xfrm>
          <a:prstGeom prst="wedgeRoundRectCallout">
            <a:avLst>
              <a:gd name="adj1" fmla="val -69116"/>
              <a:gd name="adj2" fmla="val 81546"/>
              <a:gd name="adj3" fmla="val 16667"/>
            </a:avLst>
          </a:prstGeom>
          <a:solidFill>
            <a:schemeClr val="accent1">
              <a:lumMod val="40000"/>
              <a:lumOff val="60000"/>
              <a:alpha val="50195"/>
            </a:schemeClr>
          </a:solidFill>
          <a:ln w="9525">
            <a:solidFill>
              <a:schemeClr val="tx1"/>
            </a:solidFill>
            <a:miter lim="800000"/>
            <a:headEnd/>
            <a:tailEnd/>
          </a:ln>
        </p:spPr>
        <p:txBody>
          <a:bodyPr anchor="ctr"/>
          <a:lstStyle/>
          <a:p>
            <a:pPr algn="ctr"/>
            <a:r>
              <a:rPr lang="zh-CN" sz="1800" b="1">
                <a:ea typeface="宋体" charset="-122"/>
              </a:rPr>
              <a:t>外设</a:t>
            </a:r>
          </a:p>
        </p:txBody>
      </p:sp>
      <p:sp>
        <p:nvSpPr>
          <p:cNvPr id="29703" name="AutoShape 23"/>
          <p:cNvSpPr>
            <a:spLocks noChangeArrowheads="1"/>
          </p:cNvSpPr>
          <p:nvPr/>
        </p:nvSpPr>
        <p:spPr bwMode="auto">
          <a:xfrm>
            <a:off x="1271464" y="4221063"/>
            <a:ext cx="1729316" cy="503238"/>
          </a:xfrm>
          <a:prstGeom prst="wedgeRoundRectCallout">
            <a:avLst>
              <a:gd name="adj1" fmla="val 67625"/>
              <a:gd name="adj2" fmla="val 73977"/>
              <a:gd name="adj3" fmla="val 16667"/>
            </a:avLst>
          </a:prstGeom>
          <a:solidFill>
            <a:schemeClr val="accent1">
              <a:lumMod val="40000"/>
              <a:lumOff val="60000"/>
              <a:alpha val="50195"/>
            </a:schemeClr>
          </a:solidFill>
          <a:ln w="9525">
            <a:solidFill>
              <a:schemeClr val="tx1"/>
            </a:solidFill>
            <a:miter lim="800000"/>
            <a:headEnd/>
            <a:tailEnd/>
          </a:ln>
        </p:spPr>
        <p:txBody>
          <a:bodyPr anchor="ctr"/>
          <a:lstStyle/>
          <a:p>
            <a:pPr algn="ctr"/>
            <a:r>
              <a:rPr lang="zh-CN" sz="1800" b="1">
                <a:ea typeface="宋体" charset="-122"/>
              </a:rPr>
              <a:t>地址总线</a:t>
            </a:r>
          </a:p>
        </p:txBody>
      </p:sp>
    </p:spTree>
    <p:extLst>
      <p:ext uri="{BB962C8B-B14F-4D97-AF65-F5344CB8AC3E}">
        <p14:creationId xmlns:p14="http://schemas.microsoft.com/office/powerpoint/2010/main" val="625756945"/>
      </p:ext>
    </p:extLst>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To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3"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4"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4" name="TextBox 6"/>
          <p:cNvSpPr txBox="1"/>
          <p:nvPr/>
        </p:nvSpPr>
        <p:spPr>
          <a:xfrm>
            <a:off x="4225296" y="2291695"/>
            <a:ext cx="3834300" cy="553998"/>
          </a:xfrm>
          <a:prstGeom prst="rect">
            <a:avLst/>
          </a:prstGeom>
          <a:noFill/>
        </p:spPr>
        <p:txBody>
          <a:bodyPr vert="horz" wrap="square" lIns="0" tIns="0" rIns="0" bIns="0" rtlCol="0" anchor="ctr">
            <a:spAutoFit/>
          </a:bodyPr>
          <a:lstStyle/>
          <a:p>
            <a:r>
              <a:rPr lang="en-US" altLang="zh-CN" sz="3600" b="1" dirty="0" smtClean="0">
                <a:solidFill>
                  <a:schemeClr val="bg1"/>
                </a:solidFill>
                <a:latin typeface="Impact" panose="020B0806030902050204" pitchFamily="34" charset="0"/>
                <a:ea typeface="微软雅黑" panose="020B0503020204020204" pitchFamily="34" charset="-122"/>
              </a:rPr>
              <a:t>01    </a:t>
            </a:r>
            <a:r>
              <a:rPr lang="zh-CN" altLang="en-US" sz="3600" b="1" dirty="0" smtClean="0">
                <a:solidFill>
                  <a:schemeClr val="bg1"/>
                </a:solidFill>
                <a:latin typeface="Impact" panose="020B0806030902050204" pitchFamily="34" charset="0"/>
                <a:ea typeface="微软雅黑" panose="020B0503020204020204" pitchFamily="34" charset="-122"/>
              </a:rPr>
              <a:t>基金资助概况</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77" name="TextBox 10"/>
          <p:cNvSpPr txBox="1"/>
          <p:nvPr/>
        </p:nvSpPr>
        <p:spPr>
          <a:xfrm>
            <a:off x="4215166" y="2297715"/>
            <a:ext cx="5265210"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一、</a:t>
            </a:r>
            <a:r>
              <a:rPr lang="en-US" altLang="zh-CN" sz="3600" b="1" dirty="0" smtClean="0">
                <a:latin typeface="Impact" panose="020B0806030902050204" pitchFamily="34" charset="0"/>
                <a:ea typeface="微软雅黑" panose="020B0503020204020204" pitchFamily="34" charset="-122"/>
              </a:rPr>
              <a:t> I/O</a:t>
            </a:r>
            <a:r>
              <a:rPr lang="zh-CN" altLang="en-US" sz="3600" b="1" dirty="0" smtClean="0">
                <a:latin typeface="Impact" panose="020B0806030902050204" pitchFamily="34" charset="0"/>
                <a:ea typeface="微软雅黑" panose="020B0503020204020204" pitchFamily="34" charset="-122"/>
              </a:rPr>
              <a:t>接口概述</a:t>
            </a:r>
            <a:endParaRPr lang="zh-CN" altLang="en-US" sz="3600" b="1" dirty="0" smtClean="0">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2" name="TextBox 10"/>
          <p:cNvSpPr txBox="1"/>
          <p:nvPr/>
        </p:nvSpPr>
        <p:spPr>
          <a:xfrm>
            <a:off x="4225296" y="3500438"/>
            <a:ext cx="6728488"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二、无条件传送和程序查询传送</a:t>
            </a:r>
            <a:endParaRPr lang="zh-CN" altLang="en-US" sz="3600" b="1" dirty="0">
              <a:latin typeface="微软雅黑" panose="020B0503020204020204" pitchFamily="34" charset="-122"/>
              <a:ea typeface="微软雅黑" panose="020B0503020204020204" pitchFamily="34" charset="-122"/>
            </a:endParaRPr>
          </a:p>
        </p:txBody>
      </p:sp>
      <p:sp>
        <p:nvSpPr>
          <p:cNvPr id="13" name="TextBox 11"/>
          <p:cNvSpPr txBox="1"/>
          <p:nvPr/>
        </p:nvSpPr>
        <p:spPr>
          <a:xfrm>
            <a:off x="4225296" y="4747210"/>
            <a:ext cx="5399096"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三、中断控制系统</a:t>
            </a:r>
            <a:endParaRPr lang="zh-CN" altLang="en-US" sz="3600" b="1" dirty="0">
              <a:latin typeface="微软雅黑" panose="020B0503020204020204" pitchFamily="34" charset="-122"/>
              <a:ea typeface="微软雅黑" panose="020B0503020204020204" pitchFamily="34" charset="-122"/>
            </a:endParaRPr>
          </a:p>
        </p:txBody>
      </p:sp>
      <p:pic>
        <p:nvPicPr>
          <p:cNvPr id="5122" name="Picture 2"/>
          <p:cNvPicPr>
            <a:picLocks noChangeAspect="1" noChangeArrowheads="1"/>
          </p:cNvPicPr>
          <p:nvPr/>
        </p:nvPicPr>
        <p:blipFill>
          <a:blip r:embed="rId4" cstate="print"/>
          <a:srcRect/>
          <a:stretch>
            <a:fillRect/>
          </a:stretch>
        </p:blipFill>
        <p:spPr bwMode="auto">
          <a:xfrm>
            <a:off x="309522" y="1500174"/>
            <a:ext cx="2757488" cy="18669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5" cstate="print"/>
          <a:srcRect/>
          <a:stretch>
            <a:fillRect/>
          </a:stretch>
        </p:blipFill>
        <p:spPr bwMode="auto">
          <a:xfrm>
            <a:off x="309522" y="3786189"/>
            <a:ext cx="2725574" cy="1736761"/>
          </a:xfrm>
          <a:prstGeom prst="rect">
            <a:avLst/>
          </a:prstGeom>
          <a:noFill/>
          <a:ln w="9525">
            <a:noFill/>
            <a:miter lim="800000"/>
            <a:headEnd/>
            <a:tailEnd/>
          </a:ln>
          <a:effectLst/>
        </p:spPr>
      </p:pic>
    </p:spTree>
    <p:custDataLst>
      <p:tags r:id="rId1"/>
    </p:custDataLst>
  </p:cSld>
  <p:clrMapOvr>
    <a:masterClrMapping/>
  </p:clrMapOvr>
  <p:transition spd="med" advClick="0" advTm="0">
    <p:split orient="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ChangeArrowheads="1"/>
          </p:cNvSpPr>
          <p:nvPr>
            <p:ph type="title"/>
          </p:nvPr>
        </p:nvSpPr>
        <p:spPr>
          <a:xfrm>
            <a:off x="952464" y="116632"/>
            <a:ext cx="10397067" cy="668022"/>
          </a:xfrm>
        </p:spPr>
        <p:txBody>
          <a:bodyPr anchor="b"/>
          <a:lstStyle/>
          <a:p>
            <a:pPr algn="ctr">
              <a:defRPr/>
            </a:pPr>
            <a:r>
              <a:rPr lang="zh-CN" altLang="en-US" sz="3600" dirty="0" smtClean="0"/>
              <a:t>微机寻址多个外设示意图</a:t>
            </a:r>
            <a:r>
              <a:rPr lang="en-US" altLang="zh-CN" sz="3600" dirty="0" smtClean="0"/>
              <a:t>-1</a:t>
            </a:r>
            <a:endParaRPr lang="en-US" sz="3600" b="0" u="sng" dirty="0" smtClean="0">
              <a:solidFill>
                <a:srgbClr val="FF0000"/>
              </a:solidFill>
              <a:effectLst>
                <a:outerShdw blurRad="38100" dist="38100" dir="2700000" algn="tl">
                  <a:srgbClr val="C0C0C0"/>
                </a:outerShdw>
              </a:effectLst>
            </a:endParaRPr>
          </a:p>
        </p:txBody>
      </p:sp>
      <p:sp>
        <p:nvSpPr>
          <p:cNvPr id="1027" name="Rectangle 2"/>
          <p:cNvSpPr>
            <a:spLocks noGrp="1" noChangeArrowheads="1"/>
          </p:cNvSpPr>
          <p:nvPr>
            <p:ph idx="1"/>
          </p:nvPr>
        </p:nvSpPr>
        <p:spPr>
          <a:xfrm>
            <a:off x="911424" y="980728"/>
            <a:ext cx="4176464" cy="5112568"/>
          </a:xfrm>
        </p:spPr>
        <p:txBody>
          <a:bodyPr/>
          <a:lstStyle/>
          <a:p>
            <a:pPr eaLnBrk="1" hangingPunct="1">
              <a:lnSpc>
                <a:spcPct val="150000"/>
              </a:lnSpc>
            </a:pPr>
            <a:r>
              <a:rPr lang="zh-CN" altLang="en-US" sz="2400" dirty="0" smtClean="0"/>
              <a:t>右图进一步说明了计算机是如何在众多的设备中对外设进行寻址的。</a:t>
            </a:r>
            <a:endParaRPr lang="en-US" altLang="zh-CN" sz="2400" dirty="0" smtClean="0"/>
          </a:p>
          <a:p>
            <a:pPr eaLnBrk="1" hangingPunct="1">
              <a:lnSpc>
                <a:spcPct val="150000"/>
              </a:lnSpc>
            </a:pPr>
            <a:r>
              <a:rPr lang="zh-CN" altLang="en-US" sz="2400" b="1" dirty="0" smtClean="0">
                <a:solidFill>
                  <a:srgbClr val="FF0000"/>
                </a:solidFill>
              </a:rPr>
              <a:t>注：</a:t>
            </a:r>
            <a:r>
              <a:rPr lang="en-US" altLang="zh-CN" sz="2400" b="1" dirty="0" smtClean="0">
                <a:solidFill>
                  <a:srgbClr val="FF0000"/>
                </a:solidFill>
              </a:rPr>
              <a:t>CS</a:t>
            </a:r>
            <a:r>
              <a:rPr lang="zh-CN" altLang="en-US" sz="2400" b="1" dirty="0" smtClean="0">
                <a:solidFill>
                  <a:srgbClr val="FF0000"/>
                </a:solidFill>
              </a:rPr>
              <a:t>为片选信息，为低时芯片被激活</a:t>
            </a:r>
            <a:endParaRPr lang="en-US" altLang="zh-CN" sz="2400" b="1" dirty="0" smtClean="0">
              <a:solidFill>
                <a:srgbClr val="FF0000"/>
              </a:solidFill>
            </a:endParaRPr>
          </a:p>
          <a:p>
            <a:pPr eaLnBrk="1" hangingPunct="1">
              <a:lnSpc>
                <a:spcPct val="150000"/>
              </a:lnSpc>
            </a:pPr>
            <a:r>
              <a:rPr lang="zh-CN" altLang="en-US" sz="2400" dirty="0" smtClean="0"/>
              <a:t>假设当前执行的操作是</a:t>
            </a:r>
            <a:endParaRPr lang="en-US" altLang="zh-CN" sz="2400" dirty="0" smtClean="0"/>
          </a:p>
          <a:p>
            <a:pPr eaLnBrk="1" hangingPunct="1">
              <a:lnSpc>
                <a:spcPct val="150000"/>
              </a:lnSpc>
              <a:buNone/>
            </a:pPr>
            <a:r>
              <a:rPr lang="en-US" altLang="zh-CN" sz="2400" dirty="0" smtClean="0"/>
              <a:t>	</a:t>
            </a:r>
            <a:r>
              <a:rPr lang="en-US" altLang="zh-CN" sz="2400" b="1" dirty="0" smtClean="0">
                <a:solidFill>
                  <a:srgbClr val="0000FF"/>
                </a:solidFill>
              </a:rPr>
              <a:t>IN  AL,21H</a:t>
            </a:r>
          </a:p>
          <a:p>
            <a:pPr eaLnBrk="1" hangingPunct="1">
              <a:lnSpc>
                <a:spcPct val="150000"/>
              </a:lnSpc>
              <a:buNone/>
            </a:pPr>
            <a:r>
              <a:rPr lang="en-US" altLang="zh-CN" sz="2400" b="1" dirty="0" smtClean="0">
                <a:solidFill>
                  <a:srgbClr val="0000FF"/>
                </a:solidFill>
              </a:rPr>
              <a:t>	</a:t>
            </a:r>
            <a:r>
              <a:rPr lang="zh-CN" altLang="en-US" sz="2400" b="1" dirty="0" smtClean="0"/>
              <a:t>即从</a:t>
            </a:r>
            <a:r>
              <a:rPr lang="en-US" altLang="zh-CN" sz="2400" b="1" dirty="0" smtClean="0">
                <a:solidFill>
                  <a:srgbClr val="FF0000"/>
                </a:solidFill>
              </a:rPr>
              <a:t>21H</a:t>
            </a:r>
            <a:r>
              <a:rPr lang="zh-CN" altLang="en-US" sz="2400" b="1" dirty="0" smtClean="0">
                <a:solidFill>
                  <a:srgbClr val="FF0000"/>
                </a:solidFill>
              </a:rPr>
              <a:t>外设</a:t>
            </a:r>
            <a:r>
              <a:rPr lang="zh-CN" altLang="en-US" sz="2400" b="1" dirty="0" smtClean="0"/>
              <a:t>的端口中读取数据</a:t>
            </a:r>
            <a:r>
              <a:rPr lang="zh-CN" altLang="en-US" sz="2400" b="1" dirty="0" smtClean="0">
                <a:solidFill>
                  <a:srgbClr val="0000FF"/>
                </a:solidFill>
              </a:rPr>
              <a:t>。</a:t>
            </a:r>
            <a:endParaRPr lang="zh-CN" altLang="en-US" sz="2400" dirty="0" smtClean="0">
              <a:solidFill>
                <a:srgbClr val="0000FF"/>
              </a:solidFill>
            </a:endParaRPr>
          </a:p>
        </p:txBody>
      </p:sp>
      <p:graphicFrame>
        <p:nvGraphicFramePr>
          <p:cNvPr id="4" name="表格 3"/>
          <p:cNvGraphicFramePr>
            <a:graphicFrameLocks noGrp="1"/>
          </p:cNvGraphicFramePr>
          <p:nvPr/>
        </p:nvGraphicFramePr>
        <p:xfrm>
          <a:off x="5231902" y="1124744"/>
          <a:ext cx="6480730" cy="648072"/>
        </p:xfrm>
        <a:graphic>
          <a:graphicData uri="http://schemas.openxmlformats.org/drawingml/2006/table">
            <a:tbl>
              <a:tblPr/>
              <a:tblGrid>
                <a:gridCol w="648073">
                  <a:extLst>
                    <a:ext uri="{9D8B030D-6E8A-4147-A177-3AD203B41FA5}">
                      <a16:colId xmlns="" xmlns:a16="http://schemas.microsoft.com/office/drawing/2014/main" val="20000"/>
                    </a:ext>
                  </a:extLst>
                </a:gridCol>
                <a:gridCol w="648073">
                  <a:extLst>
                    <a:ext uri="{9D8B030D-6E8A-4147-A177-3AD203B41FA5}">
                      <a16:colId xmlns="" xmlns:a16="http://schemas.microsoft.com/office/drawing/2014/main" val="20001"/>
                    </a:ext>
                  </a:extLst>
                </a:gridCol>
                <a:gridCol w="648073">
                  <a:extLst>
                    <a:ext uri="{9D8B030D-6E8A-4147-A177-3AD203B41FA5}">
                      <a16:colId xmlns="" xmlns:a16="http://schemas.microsoft.com/office/drawing/2014/main" val="20002"/>
                    </a:ext>
                  </a:extLst>
                </a:gridCol>
                <a:gridCol w="648073">
                  <a:extLst>
                    <a:ext uri="{9D8B030D-6E8A-4147-A177-3AD203B41FA5}">
                      <a16:colId xmlns="" xmlns:a16="http://schemas.microsoft.com/office/drawing/2014/main" val="20003"/>
                    </a:ext>
                  </a:extLst>
                </a:gridCol>
                <a:gridCol w="648073">
                  <a:extLst>
                    <a:ext uri="{9D8B030D-6E8A-4147-A177-3AD203B41FA5}">
                      <a16:colId xmlns="" xmlns:a16="http://schemas.microsoft.com/office/drawing/2014/main" val="20004"/>
                    </a:ext>
                  </a:extLst>
                </a:gridCol>
                <a:gridCol w="648073">
                  <a:extLst>
                    <a:ext uri="{9D8B030D-6E8A-4147-A177-3AD203B41FA5}">
                      <a16:colId xmlns="" xmlns:a16="http://schemas.microsoft.com/office/drawing/2014/main" val="20005"/>
                    </a:ext>
                  </a:extLst>
                </a:gridCol>
                <a:gridCol w="648073">
                  <a:extLst>
                    <a:ext uri="{9D8B030D-6E8A-4147-A177-3AD203B41FA5}">
                      <a16:colId xmlns="" xmlns:a16="http://schemas.microsoft.com/office/drawing/2014/main" val="20006"/>
                    </a:ext>
                  </a:extLst>
                </a:gridCol>
                <a:gridCol w="648073">
                  <a:extLst>
                    <a:ext uri="{9D8B030D-6E8A-4147-A177-3AD203B41FA5}">
                      <a16:colId xmlns="" xmlns:a16="http://schemas.microsoft.com/office/drawing/2014/main" val="20007"/>
                    </a:ext>
                  </a:extLst>
                </a:gridCol>
                <a:gridCol w="648073">
                  <a:extLst>
                    <a:ext uri="{9D8B030D-6E8A-4147-A177-3AD203B41FA5}">
                      <a16:colId xmlns="" xmlns:a16="http://schemas.microsoft.com/office/drawing/2014/main" val="20008"/>
                    </a:ext>
                  </a:extLst>
                </a:gridCol>
                <a:gridCol w="648073">
                  <a:extLst>
                    <a:ext uri="{9D8B030D-6E8A-4147-A177-3AD203B41FA5}">
                      <a16:colId xmlns="" xmlns:a16="http://schemas.microsoft.com/office/drawing/2014/main" val="20009"/>
                    </a:ext>
                  </a:extLst>
                </a:gridCol>
              </a:tblGrid>
              <a:tr h="324036">
                <a:tc>
                  <a:txBody>
                    <a:bodyPr/>
                    <a:lstStyle/>
                    <a:p>
                      <a:pPr algn="ctr" fontAlgn="ctr"/>
                      <a:r>
                        <a:rPr lang="en-US" sz="1800" b="1" i="0" u="none" strike="noStrike" dirty="0">
                          <a:solidFill>
                            <a:srgbClr val="0000FF"/>
                          </a:solidFill>
                          <a:latin typeface="微软雅黑" pitchFamily="34" charset="-122"/>
                          <a:ea typeface="微软雅黑" pitchFamily="34" charset="-122"/>
                        </a:rPr>
                        <a:t>A9</a:t>
                      </a:r>
                    </a:p>
                  </a:txBody>
                  <a:tcPr marL="9525" marR="9525" marT="9525" marB="0" anchor="ctr">
                    <a:lnL>
                      <a:noFill/>
                    </a:lnL>
                    <a:lnR>
                      <a:noFill/>
                    </a:lnR>
                    <a:lnT>
                      <a:noFill/>
                    </a:lnT>
                    <a:lnB>
                      <a:noFill/>
                    </a:lnB>
                  </a:tcPr>
                </a:tc>
                <a:tc>
                  <a:txBody>
                    <a:bodyPr/>
                    <a:lstStyle/>
                    <a:p>
                      <a:pPr algn="ctr" fontAlgn="ctr"/>
                      <a:r>
                        <a:rPr lang="en-US" sz="1800" b="1" i="0" u="none" strike="noStrike">
                          <a:solidFill>
                            <a:srgbClr val="0000FF"/>
                          </a:solidFill>
                          <a:latin typeface="微软雅黑" pitchFamily="34" charset="-122"/>
                          <a:ea typeface="微软雅黑" pitchFamily="34" charset="-122"/>
                        </a:rPr>
                        <a:t>A8</a:t>
                      </a:r>
                    </a:p>
                  </a:txBody>
                  <a:tcPr marL="9525" marR="9525" marT="9525" marB="0" anchor="ctr">
                    <a:lnL>
                      <a:noFill/>
                    </a:lnL>
                    <a:lnR>
                      <a:noFill/>
                    </a:lnR>
                    <a:lnT>
                      <a:noFill/>
                    </a:lnT>
                    <a:lnB>
                      <a:noFill/>
                    </a:lnB>
                  </a:tcPr>
                </a:tc>
                <a:tc>
                  <a:txBody>
                    <a:bodyPr/>
                    <a:lstStyle/>
                    <a:p>
                      <a:pPr algn="ctr" fontAlgn="ctr"/>
                      <a:r>
                        <a:rPr lang="en-US" sz="1800" b="1" i="0" u="none" strike="noStrike" dirty="0">
                          <a:solidFill>
                            <a:srgbClr val="FF0000"/>
                          </a:solidFill>
                          <a:latin typeface="微软雅黑" pitchFamily="34" charset="-122"/>
                          <a:ea typeface="微软雅黑" pitchFamily="34" charset="-122"/>
                        </a:rPr>
                        <a:t>A7</a:t>
                      </a:r>
                    </a:p>
                  </a:txBody>
                  <a:tcPr marL="9525" marR="9525" marT="9525" marB="0" anchor="ctr">
                    <a:lnL>
                      <a:noFill/>
                    </a:lnL>
                    <a:lnR>
                      <a:noFill/>
                    </a:lnR>
                    <a:lnT>
                      <a:noFill/>
                    </a:lnT>
                    <a:lnB>
                      <a:noFill/>
                    </a:lnB>
                  </a:tcPr>
                </a:tc>
                <a:tc>
                  <a:txBody>
                    <a:bodyPr/>
                    <a:lstStyle/>
                    <a:p>
                      <a:pPr algn="ctr" fontAlgn="ctr"/>
                      <a:r>
                        <a:rPr lang="en-US" sz="1800" b="1" i="0" u="none" strike="noStrike" dirty="0">
                          <a:solidFill>
                            <a:srgbClr val="FF0000"/>
                          </a:solidFill>
                          <a:latin typeface="微软雅黑" pitchFamily="34" charset="-122"/>
                          <a:ea typeface="微软雅黑" pitchFamily="34" charset="-122"/>
                        </a:rPr>
                        <a:t>A6</a:t>
                      </a:r>
                    </a:p>
                  </a:txBody>
                  <a:tcPr marL="9525" marR="9525" marT="9525" marB="0" anchor="ctr">
                    <a:lnL>
                      <a:noFill/>
                    </a:lnL>
                    <a:lnR>
                      <a:noFill/>
                    </a:lnR>
                    <a:lnT>
                      <a:noFill/>
                    </a:lnT>
                    <a:lnB>
                      <a:noFill/>
                    </a:lnB>
                  </a:tcPr>
                </a:tc>
                <a:tc>
                  <a:txBody>
                    <a:bodyPr/>
                    <a:lstStyle/>
                    <a:p>
                      <a:pPr algn="ctr" fontAlgn="ctr"/>
                      <a:r>
                        <a:rPr lang="en-US" sz="1800" b="1" i="0" u="none" strike="noStrike" dirty="0">
                          <a:solidFill>
                            <a:srgbClr val="FF0000"/>
                          </a:solidFill>
                          <a:latin typeface="微软雅黑" pitchFamily="34" charset="-122"/>
                          <a:ea typeface="微软雅黑" pitchFamily="34" charset="-122"/>
                        </a:rPr>
                        <a:t>A5</a:t>
                      </a:r>
                    </a:p>
                  </a:txBody>
                  <a:tcPr marL="9525" marR="9525" marT="9525" marB="0" anchor="ctr">
                    <a:lnL>
                      <a:noFill/>
                    </a:lnL>
                    <a:lnR>
                      <a:noFill/>
                    </a:lnR>
                    <a:lnT>
                      <a:noFill/>
                    </a:lnT>
                    <a:lnB>
                      <a:noFill/>
                    </a:lnB>
                  </a:tcPr>
                </a:tc>
                <a:tc>
                  <a:txBody>
                    <a:bodyPr/>
                    <a:lstStyle/>
                    <a:p>
                      <a:pPr algn="ctr" fontAlgn="ctr"/>
                      <a:r>
                        <a:rPr lang="en-US" sz="1800" b="1" i="0" u="none" strike="noStrike" dirty="0">
                          <a:solidFill>
                            <a:srgbClr val="0000FF"/>
                          </a:solidFill>
                          <a:latin typeface="微软雅黑" pitchFamily="34" charset="-122"/>
                          <a:ea typeface="微软雅黑" pitchFamily="34" charset="-122"/>
                        </a:rPr>
                        <a:t>A4</a:t>
                      </a:r>
                    </a:p>
                  </a:txBody>
                  <a:tcPr marL="9525" marR="9525" marT="9525" marB="0" anchor="ctr">
                    <a:lnL>
                      <a:noFill/>
                    </a:lnL>
                    <a:lnR>
                      <a:noFill/>
                    </a:lnR>
                    <a:lnT>
                      <a:noFill/>
                    </a:lnT>
                    <a:lnB>
                      <a:noFill/>
                    </a:lnB>
                  </a:tcPr>
                </a:tc>
                <a:tc>
                  <a:txBody>
                    <a:bodyPr/>
                    <a:lstStyle/>
                    <a:p>
                      <a:pPr algn="ctr" fontAlgn="ctr"/>
                      <a:r>
                        <a:rPr lang="en-US" sz="1800" b="1" i="0" u="none" strike="noStrike">
                          <a:solidFill>
                            <a:srgbClr val="0000FF"/>
                          </a:solidFill>
                          <a:latin typeface="微软雅黑" pitchFamily="34" charset="-122"/>
                          <a:ea typeface="微软雅黑" pitchFamily="34" charset="-122"/>
                        </a:rPr>
                        <a:t>A3</a:t>
                      </a:r>
                    </a:p>
                  </a:txBody>
                  <a:tcPr marL="9525" marR="9525" marT="9525" marB="0" anchor="ctr">
                    <a:lnL>
                      <a:noFill/>
                    </a:lnL>
                    <a:lnR>
                      <a:noFill/>
                    </a:lnR>
                    <a:lnT>
                      <a:noFill/>
                    </a:lnT>
                    <a:lnB>
                      <a:noFill/>
                    </a:lnB>
                  </a:tcPr>
                </a:tc>
                <a:tc>
                  <a:txBody>
                    <a:bodyPr/>
                    <a:lstStyle/>
                    <a:p>
                      <a:pPr algn="ctr" fontAlgn="ctr"/>
                      <a:r>
                        <a:rPr lang="en-US" sz="1800" b="1" i="0" u="none" strike="noStrike" dirty="0">
                          <a:solidFill>
                            <a:srgbClr val="0000FF"/>
                          </a:solidFill>
                          <a:latin typeface="微软雅黑" pitchFamily="34" charset="-122"/>
                          <a:ea typeface="微软雅黑" pitchFamily="34" charset="-122"/>
                        </a:rPr>
                        <a:t>A2</a:t>
                      </a:r>
                    </a:p>
                  </a:txBody>
                  <a:tcPr marL="9525" marR="9525" marT="9525" marB="0" anchor="ctr">
                    <a:lnL>
                      <a:noFill/>
                    </a:lnL>
                    <a:lnR>
                      <a:noFill/>
                    </a:lnR>
                    <a:lnT>
                      <a:noFill/>
                    </a:lnT>
                    <a:lnB>
                      <a:noFill/>
                    </a:lnB>
                  </a:tcPr>
                </a:tc>
                <a:tc>
                  <a:txBody>
                    <a:bodyPr/>
                    <a:lstStyle/>
                    <a:p>
                      <a:pPr algn="ctr" fontAlgn="ctr"/>
                      <a:r>
                        <a:rPr lang="en-US" sz="1800" b="1" i="0" u="none" strike="noStrike" dirty="0">
                          <a:solidFill>
                            <a:srgbClr val="FF0000"/>
                          </a:solidFill>
                          <a:latin typeface="微软雅黑" pitchFamily="34" charset="-122"/>
                          <a:ea typeface="微软雅黑" pitchFamily="34" charset="-122"/>
                        </a:rPr>
                        <a:t>A1</a:t>
                      </a:r>
                    </a:p>
                  </a:txBody>
                  <a:tcPr marL="9525" marR="9525" marT="9525" marB="0" anchor="ctr">
                    <a:lnL>
                      <a:noFill/>
                    </a:lnL>
                    <a:lnR>
                      <a:noFill/>
                    </a:lnR>
                    <a:lnT>
                      <a:noFill/>
                    </a:lnT>
                    <a:lnB>
                      <a:noFill/>
                    </a:lnB>
                  </a:tcPr>
                </a:tc>
                <a:tc>
                  <a:txBody>
                    <a:bodyPr/>
                    <a:lstStyle/>
                    <a:p>
                      <a:pPr algn="ctr" fontAlgn="ctr"/>
                      <a:r>
                        <a:rPr lang="en-US" sz="1800" b="1" i="0" u="none" strike="noStrike" dirty="0">
                          <a:solidFill>
                            <a:srgbClr val="FF0000"/>
                          </a:solidFill>
                          <a:latin typeface="微软雅黑" pitchFamily="34" charset="-122"/>
                          <a:ea typeface="微软雅黑" pitchFamily="34" charset="-122"/>
                        </a:rPr>
                        <a:t>A0</a:t>
                      </a:r>
                    </a:p>
                  </a:txBody>
                  <a:tcPr marL="9525" marR="9525" marT="9525" marB="0" anchor="ctr">
                    <a:lnL>
                      <a:noFill/>
                    </a:lnL>
                    <a:lnR>
                      <a:noFill/>
                    </a:lnR>
                    <a:lnT>
                      <a:noFill/>
                    </a:lnT>
                    <a:lnB>
                      <a:noFill/>
                    </a:lnB>
                  </a:tcPr>
                </a:tc>
                <a:extLst>
                  <a:ext uri="{0D108BD9-81ED-4DB2-BD59-A6C34878D82A}">
                    <a16:rowId xmlns="" xmlns:a16="http://schemas.microsoft.com/office/drawing/2014/main" val="10000"/>
                  </a:ext>
                </a:extLst>
              </a:tr>
              <a:tr h="324036">
                <a:tc>
                  <a:txBody>
                    <a:bodyPr/>
                    <a:lstStyle/>
                    <a:p>
                      <a:pPr algn="ctr" fontAlgn="ctr"/>
                      <a:r>
                        <a:rPr lang="en-US" altLang="zh-CN" sz="1800" b="1" i="0" u="none" strike="noStrike">
                          <a:solidFill>
                            <a:srgbClr val="0000FF"/>
                          </a:solidFill>
                          <a:latin typeface="微软雅黑" pitchFamily="34" charset="-122"/>
                          <a:ea typeface="微软雅黑" pitchFamily="34" charset="-122"/>
                        </a:rPr>
                        <a:t>0</a:t>
                      </a:r>
                    </a:p>
                  </a:txBody>
                  <a:tcPr marL="9525" marR="9525" marT="9525" marB="0" anchor="ctr">
                    <a:lnL>
                      <a:noFill/>
                    </a:lnL>
                    <a:lnR>
                      <a:noFill/>
                    </a:lnR>
                    <a:lnT>
                      <a:noFill/>
                    </a:lnT>
                    <a:lnB>
                      <a:noFill/>
                    </a:lnB>
                  </a:tcPr>
                </a:tc>
                <a:tc>
                  <a:txBody>
                    <a:bodyPr/>
                    <a:lstStyle/>
                    <a:p>
                      <a:pPr algn="ctr" fontAlgn="ctr"/>
                      <a:r>
                        <a:rPr lang="en-US" altLang="zh-CN" sz="1800" b="1" i="0" u="none" strike="noStrike">
                          <a:solidFill>
                            <a:srgbClr val="0000FF"/>
                          </a:solidFill>
                          <a:latin typeface="微软雅黑" pitchFamily="34" charset="-122"/>
                          <a:ea typeface="微软雅黑" pitchFamily="34" charset="-122"/>
                        </a:rPr>
                        <a:t>0</a:t>
                      </a:r>
                    </a:p>
                  </a:txBody>
                  <a:tcPr marL="9525" marR="9525" marT="9525" marB="0" anchor="ctr">
                    <a:lnL>
                      <a:noFill/>
                    </a:lnL>
                    <a:lnR>
                      <a:noFill/>
                    </a:lnR>
                    <a:lnT>
                      <a:noFill/>
                    </a:lnT>
                    <a:lnB>
                      <a:noFill/>
                    </a:lnB>
                  </a:tcPr>
                </a:tc>
                <a:tc>
                  <a:txBody>
                    <a:bodyPr/>
                    <a:lstStyle/>
                    <a:p>
                      <a:pPr algn="ctr" fontAlgn="ctr"/>
                      <a:r>
                        <a:rPr lang="en-US" altLang="zh-CN" sz="1800" b="1" i="0" u="none" strike="noStrike" dirty="0">
                          <a:solidFill>
                            <a:srgbClr val="FF0000"/>
                          </a:solidFill>
                          <a:latin typeface="微软雅黑" pitchFamily="34" charset="-122"/>
                          <a:ea typeface="微软雅黑" pitchFamily="34" charset="-122"/>
                        </a:rPr>
                        <a:t>0</a:t>
                      </a:r>
                    </a:p>
                  </a:txBody>
                  <a:tcPr marL="9525" marR="9525" marT="9525" marB="0" anchor="ctr">
                    <a:lnL>
                      <a:noFill/>
                    </a:lnL>
                    <a:lnR>
                      <a:noFill/>
                    </a:lnR>
                    <a:lnT>
                      <a:noFill/>
                    </a:lnT>
                    <a:lnB>
                      <a:noFill/>
                    </a:lnB>
                  </a:tcPr>
                </a:tc>
                <a:tc>
                  <a:txBody>
                    <a:bodyPr/>
                    <a:lstStyle/>
                    <a:p>
                      <a:pPr algn="ctr" fontAlgn="ctr"/>
                      <a:r>
                        <a:rPr lang="en-US" altLang="zh-CN" sz="1800" b="1" i="0" u="none" strike="noStrike" dirty="0">
                          <a:solidFill>
                            <a:srgbClr val="FF0000"/>
                          </a:solidFill>
                          <a:latin typeface="微软雅黑" pitchFamily="34" charset="-122"/>
                          <a:ea typeface="微软雅黑" pitchFamily="34" charset="-122"/>
                        </a:rPr>
                        <a:t>0</a:t>
                      </a:r>
                    </a:p>
                  </a:txBody>
                  <a:tcPr marL="9525" marR="9525" marT="9525" marB="0" anchor="ctr">
                    <a:lnL>
                      <a:noFill/>
                    </a:lnL>
                    <a:lnR>
                      <a:noFill/>
                    </a:lnR>
                    <a:lnT>
                      <a:noFill/>
                    </a:lnT>
                    <a:lnB>
                      <a:noFill/>
                    </a:lnB>
                  </a:tcPr>
                </a:tc>
                <a:tc>
                  <a:txBody>
                    <a:bodyPr/>
                    <a:lstStyle/>
                    <a:p>
                      <a:pPr algn="ctr" fontAlgn="ctr"/>
                      <a:r>
                        <a:rPr lang="en-US" altLang="zh-CN" sz="1800" b="1" i="0" u="none" strike="noStrike" dirty="0">
                          <a:solidFill>
                            <a:srgbClr val="FF0000"/>
                          </a:solidFill>
                          <a:latin typeface="微软雅黑" pitchFamily="34" charset="-122"/>
                          <a:ea typeface="微软雅黑" pitchFamily="34" charset="-122"/>
                        </a:rPr>
                        <a:t>1</a:t>
                      </a:r>
                    </a:p>
                  </a:txBody>
                  <a:tcPr marL="9525" marR="9525" marT="9525" marB="0" anchor="ctr">
                    <a:lnL>
                      <a:noFill/>
                    </a:lnL>
                    <a:lnR>
                      <a:noFill/>
                    </a:lnR>
                    <a:lnT>
                      <a:noFill/>
                    </a:lnT>
                    <a:lnB>
                      <a:noFill/>
                    </a:lnB>
                  </a:tcPr>
                </a:tc>
                <a:tc>
                  <a:txBody>
                    <a:bodyPr/>
                    <a:lstStyle/>
                    <a:p>
                      <a:pPr algn="ctr" fontAlgn="ctr"/>
                      <a:r>
                        <a:rPr lang="en-US" altLang="zh-CN" sz="1800" b="1" i="0" u="none" strike="noStrike">
                          <a:solidFill>
                            <a:srgbClr val="0000FF"/>
                          </a:solidFill>
                          <a:latin typeface="微软雅黑" pitchFamily="34" charset="-122"/>
                          <a:ea typeface="微软雅黑" pitchFamily="34" charset="-122"/>
                        </a:rPr>
                        <a:t>0</a:t>
                      </a:r>
                    </a:p>
                  </a:txBody>
                  <a:tcPr marL="9525" marR="9525" marT="9525" marB="0" anchor="ctr">
                    <a:lnL>
                      <a:noFill/>
                    </a:lnL>
                    <a:lnR>
                      <a:noFill/>
                    </a:lnR>
                    <a:lnT>
                      <a:noFill/>
                    </a:lnT>
                    <a:lnB>
                      <a:noFill/>
                    </a:lnB>
                  </a:tcPr>
                </a:tc>
                <a:tc>
                  <a:txBody>
                    <a:bodyPr/>
                    <a:lstStyle/>
                    <a:p>
                      <a:pPr algn="ctr" fontAlgn="ctr"/>
                      <a:r>
                        <a:rPr lang="en-US" altLang="zh-CN" sz="1800" b="1" i="0" u="none" strike="noStrike">
                          <a:solidFill>
                            <a:srgbClr val="0000FF"/>
                          </a:solidFill>
                          <a:latin typeface="微软雅黑" pitchFamily="34" charset="-122"/>
                          <a:ea typeface="微软雅黑" pitchFamily="34" charset="-122"/>
                        </a:rPr>
                        <a:t>0</a:t>
                      </a:r>
                    </a:p>
                  </a:txBody>
                  <a:tcPr marL="9525" marR="9525" marT="9525" marB="0" anchor="ctr">
                    <a:lnL>
                      <a:noFill/>
                    </a:lnL>
                    <a:lnR>
                      <a:noFill/>
                    </a:lnR>
                    <a:lnT>
                      <a:noFill/>
                    </a:lnT>
                    <a:lnB>
                      <a:noFill/>
                    </a:lnB>
                  </a:tcPr>
                </a:tc>
                <a:tc>
                  <a:txBody>
                    <a:bodyPr/>
                    <a:lstStyle/>
                    <a:p>
                      <a:pPr algn="ctr" fontAlgn="ctr"/>
                      <a:r>
                        <a:rPr lang="en-US" altLang="zh-CN" sz="1800" b="1" i="0" u="none" strike="noStrike">
                          <a:solidFill>
                            <a:srgbClr val="0000FF"/>
                          </a:solidFill>
                          <a:latin typeface="微软雅黑" pitchFamily="34" charset="-122"/>
                          <a:ea typeface="微软雅黑" pitchFamily="34" charset="-122"/>
                        </a:rPr>
                        <a:t>0</a:t>
                      </a:r>
                    </a:p>
                  </a:txBody>
                  <a:tcPr marL="9525" marR="9525" marT="9525" marB="0" anchor="ctr">
                    <a:lnL>
                      <a:noFill/>
                    </a:lnL>
                    <a:lnR>
                      <a:noFill/>
                    </a:lnR>
                    <a:lnT>
                      <a:noFill/>
                    </a:lnT>
                    <a:lnB>
                      <a:noFill/>
                    </a:lnB>
                  </a:tcPr>
                </a:tc>
                <a:tc>
                  <a:txBody>
                    <a:bodyPr/>
                    <a:lstStyle/>
                    <a:p>
                      <a:pPr algn="ctr" fontAlgn="ctr"/>
                      <a:r>
                        <a:rPr lang="en-US" altLang="zh-CN" sz="1800" b="1" i="0" u="none" strike="noStrike" dirty="0">
                          <a:solidFill>
                            <a:srgbClr val="FF0000"/>
                          </a:solidFill>
                          <a:latin typeface="微软雅黑" pitchFamily="34" charset="-122"/>
                          <a:ea typeface="微软雅黑" pitchFamily="34" charset="-122"/>
                        </a:rPr>
                        <a:t>0</a:t>
                      </a:r>
                    </a:p>
                  </a:txBody>
                  <a:tcPr marL="9525" marR="9525" marT="9525" marB="0" anchor="ctr">
                    <a:lnL>
                      <a:noFill/>
                    </a:lnL>
                    <a:lnR>
                      <a:noFill/>
                    </a:lnR>
                    <a:lnT>
                      <a:noFill/>
                    </a:lnT>
                    <a:lnB>
                      <a:noFill/>
                    </a:lnB>
                  </a:tcPr>
                </a:tc>
                <a:tc>
                  <a:txBody>
                    <a:bodyPr/>
                    <a:lstStyle/>
                    <a:p>
                      <a:pPr algn="ctr" fontAlgn="ctr"/>
                      <a:r>
                        <a:rPr lang="en-US" altLang="zh-CN" sz="1800" b="1" i="0" u="none" strike="noStrike" dirty="0">
                          <a:solidFill>
                            <a:srgbClr val="FF0000"/>
                          </a:solidFill>
                          <a:latin typeface="微软雅黑" pitchFamily="34" charset="-122"/>
                          <a:ea typeface="微软雅黑" pitchFamily="34" charset="-122"/>
                        </a:rPr>
                        <a:t>1</a:t>
                      </a:r>
                    </a:p>
                  </a:txBody>
                  <a:tcPr marL="9525" marR="9525" marT="9525" marB="0" anchor="ctr">
                    <a:lnL>
                      <a:noFill/>
                    </a:lnL>
                    <a:lnR>
                      <a:noFill/>
                    </a:lnR>
                    <a:lnT>
                      <a:noFill/>
                    </a:lnT>
                    <a:lnB>
                      <a:noFill/>
                    </a:lnB>
                  </a:tcPr>
                </a:tc>
                <a:extLst>
                  <a:ext uri="{0D108BD9-81ED-4DB2-BD59-A6C34878D82A}">
                    <a16:rowId xmlns="" xmlns:a16="http://schemas.microsoft.com/office/drawing/2014/main" val="10001"/>
                  </a:ext>
                </a:extLst>
              </a:tr>
            </a:tbl>
          </a:graphicData>
        </a:graphic>
      </p:graphicFrame>
    </p:spTree>
    <p:controls>
      <mc:AlternateContent xmlns:mc="http://schemas.openxmlformats.org/markup-compatibility/2006">
        <mc:Choice xmlns:v="urn:schemas-microsoft-com:vml" Requires="v">
          <p:control spid="150546" name="ShockwaveFlash1" r:id="rId2" imgW="1828800" imgH="1828800"/>
        </mc:Choice>
        <mc:Fallback>
          <p:control name="ShockwaveFlash1" r:id="rId2" imgW="1828800" imgH="1828800">
            <p:pic>
              <p:nvPicPr>
                <p:cNvPr id="0" name="ShockwaveFlash1"/>
                <p:cNvPicPr preferRelativeResize="0">
                  <a:picLocks noChangeAspect="1"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5159375" y="1839913"/>
                  <a:ext cx="6697663" cy="49022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4179183772"/>
      </p:ext>
    </p:extLst>
  </p:cSld>
  <p:clrMapOvr>
    <a:masterClrMapping/>
  </p:clrMapOvr>
  <p:transition spd="slow"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ChangeArrowheads="1"/>
          </p:cNvSpPr>
          <p:nvPr>
            <p:ph type="title"/>
          </p:nvPr>
        </p:nvSpPr>
        <p:spPr>
          <a:xfrm>
            <a:off x="952464" y="116632"/>
            <a:ext cx="10397067" cy="668022"/>
          </a:xfrm>
        </p:spPr>
        <p:txBody>
          <a:bodyPr anchor="b"/>
          <a:lstStyle/>
          <a:p>
            <a:pPr algn="ctr">
              <a:defRPr/>
            </a:pPr>
            <a:r>
              <a:rPr lang="zh-CN" altLang="en-US" sz="3600" dirty="0" smtClean="0"/>
              <a:t>微机寻址多个外设示意图</a:t>
            </a:r>
            <a:r>
              <a:rPr lang="en-US" altLang="zh-CN" sz="3600" dirty="0" smtClean="0"/>
              <a:t>-2</a:t>
            </a:r>
            <a:endParaRPr lang="en-US" sz="3600" b="0" u="sng" dirty="0" smtClean="0">
              <a:solidFill>
                <a:srgbClr val="FF0000"/>
              </a:solidFill>
              <a:effectLst>
                <a:outerShdw blurRad="38100" dist="38100" dir="2700000" algn="tl">
                  <a:srgbClr val="C0C0C0"/>
                </a:outerShdw>
              </a:effectLst>
            </a:endParaRPr>
          </a:p>
        </p:txBody>
      </p:sp>
      <p:sp>
        <p:nvSpPr>
          <p:cNvPr id="1027" name="Rectangle 2"/>
          <p:cNvSpPr>
            <a:spLocks noGrp="1" noChangeArrowheads="1"/>
          </p:cNvSpPr>
          <p:nvPr>
            <p:ph idx="1"/>
          </p:nvPr>
        </p:nvSpPr>
        <p:spPr>
          <a:xfrm>
            <a:off x="911424" y="980728"/>
            <a:ext cx="4104456" cy="4971727"/>
          </a:xfrm>
        </p:spPr>
        <p:txBody>
          <a:bodyPr/>
          <a:lstStyle/>
          <a:p>
            <a:pPr eaLnBrk="1" hangingPunct="1">
              <a:lnSpc>
                <a:spcPct val="150000"/>
              </a:lnSpc>
            </a:pPr>
            <a:r>
              <a:rPr lang="zh-CN" altLang="en-US" sz="2800" dirty="0" smtClean="0"/>
              <a:t>假设当前执行的操作是</a:t>
            </a:r>
            <a:endParaRPr lang="en-US" altLang="zh-CN" sz="2800" dirty="0" smtClean="0"/>
          </a:p>
          <a:p>
            <a:pPr eaLnBrk="1" hangingPunct="1">
              <a:lnSpc>
                <a:spcPct val="150000"/>
              </a:lnSpc>
              <a:buNone/>
            </a:pPr>
            <a:r>
              <a:rPr lang="en-US" altLang="zh-CN" sz="2800" dirty="0" smtClean="0"/>
              <a:t>	</a:t>
            </a:r>
            <a:r>
              <a:rPr lang="en-US" altLang="zh-CN" sz="2800" b="1" dirty="0" smtClean="0">
                <a:solidFill>
                  <a:srgbClr val="FF0000"/>
                </a:solidFill>
              </a:rPr>
              <a:t> OUT 43H,AL</a:t>
            </a:r>
          </a:p>
          <a:p>
            <a:pPr eaLnBrk="1" hangingPunct="1">
              <a:lnSpc>
                <a:spcPct val="150000"/>
              </a:lnSpc>
              <a:buNone/>
            </a:pPr>
            <a:r>
              <a:rPr lang="en-US" altLang="zh-CN" sz="2800" b="1" dirty="0" smtClean="0">
                <a:solidFill>
                  <a:srgbClr val="0000FF"/>
                </a:solidFill>
              </a:rPr>
              <a:t>	</a:t>
            </a:r>
            <a:r>
              <a:rPr lang="zh-CN" altLang="en-US" sz="2800" b="1" dirty="0" smtClean="0">
                <a:solidFill>
                  <a:srgbClr val="0000FF"/>
                </a:solidFill>
              </a:rPr>
              <a:t>即向</a:t>
            </a:r>
            <a:r>
              <a:rPr lang="en-US" altLang="zh-CN" sz="2800" b="1" dirty="0" smtClean="0">
                <a:solidFill>
                  <a:srgbClr val="FF0000"/>
                </a:solidFill>
              </a:rPr>
              <a:t>43H</a:t>
            </a:r>
            <a:r>
              <a:rPr lang="zh-CN" altLang="en-US" sz="2800" b="1" dirty="0" smtClean="0">
                <a:solidFill>
                  <a:srgbClr val="FF0000"/>
                </a:solidFill>
              </a:rPr>
              <a:t>外设</a:t>
            </a:r>
            <a:r>
              <a:rPr lang="zh-CN" altLang="en-US" sz="2800" b="1" dirty="0" smtClean="0">
                <a:solidFill>
                  <a:srgbClr val="0000FF"/>
                </a:solidFill>
              </a:rPr>
              <a:t>的端口中写数据。</a:t>
            </a:r>
            <a:endParaRPr lang="en-US" altLang="zh-CN" sz="2800" b="1" dirty="0" smtClean="0">
              <a:solidFill>
                <a:srgbClr val="0000FF"/>
              </a:solidFill>
            </a:endParaRPr>
          </a:p>
          <a:p>
            <a:pPr eaLnBrk="1" hangingPunct="1"/>
            <a:endParaRPr lang="zh-CN" altLang="en-US" sz="2800" dirty="0" smtClean="0"/>
          </a:p>
        </p:txBody>
      </p:sp>
      <p:graphicFrame>
        <p:nvGraphicFramePr>
          <p:cNvPr id="4" name="表格 3"/>
          <p:cNvGraphicFramePr>
            <a:graphicFrameLocks noGrp="1"/>
          </p:cNvGraphicFramePr>
          <p:nvPr/>
        </p:nvGraphicFramePr>
        <p:xfrm>
          <a:off x="5231904" y="980728"/>
          <a:ext cx="6624740" cy="685512"/>
        </p:xfrm>
        <a:graphic>
          <a:graphicData uri="http://schemas.openxmlformats.org/drawingml/2006/table">
            <a:tbl>
              <a:tblPr/>
              <a:tblGrid>
                <a:gridCol w="662474">
                  <a:extLst>
                    <a:ext uri="{9D8B030D-6E8A-4147-A177-3AD203B41FA5}">
                      <a16:colId xmlns="" xmlns:a16="http://schemas.microsoft.com/office/drawing/2014/main" val="20000"/>
                    </a:ext>
                  </a:extLst>
                </a:gridCol>
                <a:gridCol w="662474">
                  <a:extLst>
                    <a:ext uri="{9D8B030D-6E8A-4147-A177-3AD203B41FA5}">
                      <a16:colId xmlns="" xmlns:a16="http://schemas.microsoft.com/office/drawing/2014/main" val="20001"/>
                    </a:ext>
                  </a:extLst>
                </a:gridCol>
                <a:gridCol w="662474">
                  <a:extLst>
                    <a:ext uri="{9D8B030D-6E8A-4147-A177-3AD203B41FA5}">
                      <a16:colId xmlns="" xmlns:a16="http://schemas.microsoft.com/office/drawing/2014/main" val="20002"/>
                    </a:ext>
                  </a:extLst>
                </a:gridCol>
                <a:gridCol w="662474">
                  <a:extLst>
                    <a:ext uri="{9D8B030D-6E8A-4147-A177-3AD203B41FA5}">
                      <a16:colId xmlns="" xmlns:a16="http://schemas.microsoft.com/office/drawing/2014/main" val="20003"/>
                    </a:ext>
                  </a:extLst>
                </a:gridCol>
                <a:gridCol w="662474">
                  <a:extLst>
                    <a:ext uri="{9D8B030D-6E8A-4147-A177-3AD203B41FA5}">
                      <a16:colId xmlns="" xmlns:a16="http://schemas.microsoft.com/office/drawing/2014/main" val="20004"/>
                    </a:ext>
                  </a:extLst>
                </a:gridCol>
                <a:gridCol w="662474">
                  <a:extLst>
                    <a:ext uri="{9D8B030D-6E8A-4147-A177-3AD203B41FA5}">
                      <a16:colId xmlns="" xmlns:a16="http://schemas.microsoft.com/office/drawing/2014/main" val="20005"/>
                    </a:ext>
                  </a:extLst>
                </a:gridCol>
                <a:gridCol w="662474">
                  <a:extLst>
                    <a:ext uri="{9D8B030D-6E8A-4147-A177-3AD203B41FA5}">
                      <a16:colId xmlns="" xmlns:a16="http://schemas.microsoft.com/office/drawing/2014/main" val="20006"/>
                    </a:ext>
                  </a:extLst>
                </a:gridCol>
                <a:gridCol w="662474">
                  <a:extLst>
                    <a:ext uri="{9D8B030D-6E8A-4147-A177-3AD203B41FA5}">
                      <a16:colId xmlns="" xmlns:a16="http://schemas.microsoft.com/office/drawing/2014/main" val="20007"/>
                    </a:ext>
                  </a:extLst>
                </a:gridCol>
                <a:gridCol w="662474">
                  <a:extLst>
                    <a:ext uri="{9D8B030D-6E8A-4147-A177-3AD203B41FA5}">
                      <a16:colId xmlns="" xmlns:a16="http://schemas.microsoft.com/office/drawing/2014/main" val="20008"/>
                    </a:ext>
                  </a:extLst>
                </a:gridCol>
                <a:gridCol w="662474">
                  <a:extLst>
                    <a:ext uri="{9D8B030D-6E8A-4147-A177-3AD203B41FA5}">
                      <a16:colId xmlns="" xmlns:a16="http://schemas.microsoft.com/office/drawing/2014/main" val="20009"/>
                    </a:ext>
                  </a:extLst>
                </a:gridCol>
              </a:tblGrid>
              <a:tr h="401667">
                <a:tc>
                  <a:txBody>
                    <a:bodyPr/>
                    <a:lstStyle/>
                    <a:p>
                      <a:pPr algn="ctr" fontAlgn="ctr"/>
                      <a:r>
                        <a:rPr lang="en-US" sz="1800" b="1" i="0" u="none" strike="noStrike" dirty="0">
                          <a:solidFill>
                            <a:srgbClr val="0000FF"/>
                          </a:solidFill>
                          <a:latin typeface="微软雅黑" pitchFamily="34" charset="-122"/>
                          <a:ea typeface="微软雅黑" pitchFamily="34" charset="-122"/>
                        </a:rPr>
                        <a:t>A9</a:t>
                      </a:r>
                    </a:p>
                  </a:txBody>
                  <a:tcPr marL="9525" marR="9525" marT="9525" marB="0" anchor="ctr">
                    <a:lnL>
                      <a:noFill/>
                    </a:lnL>
                    <a:lnR>
                      <a:noFill/>
                    </a:lnR>
                    <a:lnT>
                      <a:noFill/>
                    </a:lnT>
                    <a:lnB>
                      <a:noFill/>
                    </a:lnB>
                  </a:tcPr>
                </a:tc>
                <a:tc>
                  <a:txBody>
                    <a:bodyPr/>
                    <a:lstStyle/>
                    <a:p>
                      <a:pPr algn="ctr" fontAlgn="ctr"/>
                      <a:r>
                        <a:rPr lang="en-US" sz="1800" b="1" i="0" u="none" strike="noStrike" dirty="0">
                          <a:solidFill>
                            <a:srgbClr val="0000FF"/>
                          </a:solidFill>
                          <a:latin typeface="微软雅黑" pitchFamily="34" charset="-122"/>
                          <a:ea typeface="微软雅黑" pitchFamily="34" charset="-122"/>
                        </a:rPr>
                        <a:t>A8</a:t>
                      </a:r>
                    </a:p>
                  </a:txBody>
                  <a:tcPr marL="9525" marR="9525" marT="9525" marB="0" anchor="ctr">
                    <a:lnL>
                      <a:noFill/>
                    </a:lnL>
                    <a:lnR>
                      <a:noFill/>
                    </a:lnR>
                    <a:lnT>
                      <a:noFill/>
                    </a:lnT>
                    <a:lnB>
                      <a:noFill/>
                    </a:lnB>
                  </a:tcPr>
                </a:tc>
                <a:tc>
                  <a:txBody>
                    <a:bodyPr/>
                    <a:lstStyle/>
                    <a:p>
                      <a:pPr algn="ctr" fontAlgn="ctr"/>
                      <a:r>
                        <a:rPr lang="en-US" sz="1800" b="1" i="0" u="none" strike="noStrike" dirty="0">
                          <a:solidFill>
                            <a:srgbClr val="FF0000"/>
                          </a:solidFill>
                          <a:latin typeface="微软雅黑" pitchFamily="34" charset="-122"/>
                          <a:ea typeface="微软雅黑" pitchFamily="34" charset="-122"/>
                        </a:rPr>
                        <a:t>A7</a:t>
                      </a:r>
                    </a:p>
                  </a:txBody>
                  <a:tcPr marL="9525" marR="9525" marT="9525" marB="0" anchor="ctr">
                    <a:lnL>
                      <a:noFill/>
                    </a:lnL>
                    <a:lnR>
                      <a:noFill/>
                    </a:lnR>
                    <a:lnT>
                      <a:noFill/>
                    </a:lnT>
                    <a:lnB>
                      <a:noFill/>
                    </a:lnB>
                  </a:tcPr>
                </a:tc>
                <a:tc>
                  <a:txBody>
                    <a:bodyPr/>
                    <a:lstStyle/>
                    <a:p>
                      <a:pPr algn="ctr" fontAlgn="ctr"/>
                      <a:r>
                        <a:rPr lang="en-US" sz="1800" b="1" i="0" u="none" strike="noStrike" dirty="0">
                          <a:solidFill>
                            <a:srgbClr val="FF0000"/>
                          </a:solidFill>
                          <a:latin typeface="微软雅黑" pitchFamily="34" charset="-122"/>
                          <a:ea typeface="微软雅黑" pitchFamily="34" charset="-122"/>
                        </a:rPr>
                        <a:t>A6</a:t>
                      </a:r>
                    </a:p>
                  </a:txBody>
                  <a:tcPr marL="9525" marR="9525" marT="9525" marB="0" anchor="ctr">
                    <a:lnL>
                      <a:noFill/>
                    </a:lnL>
                    <a:lnR>
                      <a:noFill/>
                    </a:lnR>
                    <a:lnT>
                      <a:noFill/>
                    </a:lnT>
                    <a:lnB>
                      <a:noFill/>
                    </a:lnB>
                  </a:tcPr>
                </a:tc>
                <a:tc>
                  <a:txBody>
                    <a:bodyPr/>
                    <a:lstStyle/>
                    <a:p>
                      <a:pPr algn="ctr" fontAlgn="ctr"/>
                      <a:r>
                        <a:rPr lang="en-US" sz="1800" b="1" i="0" u="none" strike="noStrike">
                          <a:solidFill>
                            <a:srgbClr val="FF0000"/>
                          </a:solidFill>
                          <a:latin typeface="微软雅黑" pitchFamily="34" charset="-122"/>
                          <a:ea typeface="微软雅黑" pitchFamily="34" charset="-122"/>
                        </a:rPr>
                        <a:t>A5</a:t>
                      </a:r>
                    </a:p>
                  </a:txBody>
                  <a:tcPr marL="9525" marR="9525" marT="9525" marB="0" anchor="ctr">
                    <a:lnL>
                      <a:noFill/>
                    </a:lnL>
                    <a:lnR>
                      <a:noFill/>
                    </a:lnR>
                    <a:lnT>
                      <a:noFill/>
                    </a:lnT>
                    <a:lnB>
                      <a:noFill/>
                    </a:lnB>
                  </a:tcPr>
                </a:tc>
                <a:tc>
                  <a:txBody>
                    <a:bodyPr/>
                    <a:lstStyle/>
                    <a:p>
                      <a:pPr algn="ctr" fontAlgn="ctr"/>
                      <a:r>
                        <a:rPr lang="en-US" sz="1800" b="1" i="0" u="none" strike="noStrike">
                          <a:solidFill>
                            <a:srgbClr val="0000FF"/>
                          </a:solidFill>
                          <a:latin typeface="微软雅黑" pitchFamily="34" charset="-122"/>
                          <a:ea typeface="微软雅黑" pitchFamily="34" charset="-122"/>
                        </a:rPr>
                        <a:t>A4</a:t>
                      </a:r>
                    </a:p>
                  </a:txBody>
                  <a:tcPr marL="9525" marR="9525" marT="9525" marB="0" anchor="ctr">
                    <a:lnL>
                      <a:noFill/>
                    </a:lnL>
                    <a:lnR>
                      <a:noFill/>
                    </a:lnR>
                    <a:lnT>
                      <a:noFill/>
                    </a:lnT>
                    <a:lnB>
                      <a:noFill/>
                    </a:lnB>
                  </a:tcPr>
                </a:tc>
                <a:tc>
                  <a:txBody>
                    <a:bodyPr/>
                    <a:lstStyle/>
                    <a:p>
                      <a:pPr algn="ctr" fontAlgn="ctr"/>
                      <a:r>
                        <a:rPr lang="en-US" sz="1800" b="1" i="0" u="none" strike="noStrike">
                          <a:solidFill>
                            <a:srgbClr val="0000FF"/>
                          </a:solidFill>
                          <a:latin typeface="微软雅黑" pitchFamily="34" charset="-122"/>
                          <a:ea typeface="微软雅黑" pitchFamily="34" charset="-122"/>
                        </a:rPr>
                        <a:t>A3</a:t>
                      </a:r>
                    </a:p>
                  </a:txBody>
                  <a:tcPr marL="9525" marR="9525" marT="9525" marB="0" anchor="ctr">
                    <a:lnL>
                      <a:noFill/>
                    </a:lnL>
                    <a:lnR>
                      <a:noFill/>
                    </a:lnR>
                    <a:lnT>
                      <a:noFill/>
                    </a:lnT>
                    <a:lnB>
                      <a:noFill/>
                    </a:lnB>
                  </a:tcPr>
                </a:tc>
                <a:tc>
                  <a:txBody>
                    <a:bodyPr/>
                    <a:lstStyle/>
                    <a:p>
                      <a:pPr algn="ctr" fontAlgn="ctr"/>
                      <a:r>
                        <a:rPr lang="en-US" sz="1800" b="1" i="0" u="none" strike="noStrike">
                          <a:solidFill>
                            <a:srgbClr val="0000FF"/>
                          </a:solidFill>
                          <a:latin typeface="微软雅黑" pitchFamily="34" charset="-122"/>
                          <a:ea typeface="微软雅黑" pitchFamily="34" charset="-122"/>
                        </a:rPr>
                        <a:t>A2</a:t>
                      </a:r>
                    </a:p>
                  </a:txBody>
                  <a:tcPr marL="9525" marR="9525" marT="9525" marB="0" anchor="ctr">
                    <a:lnL>
                      <a:noFill/>
                    </a:lnL>
                    <a:lnR>
                      <a:noFill/>
                    </a:lnR>
                    <a:lnT>
                      <a:noFill/>
                    </a:lnT>
                    <a:lnB>
                      <a:noFill/>
                    </a:lnB>
                  </a:tcPr>
                </a:tc>
                <a:tc>
                  <a:txBody>
                    <a:bodyPr/>
                    <a:lstStyle/>
                    <a:p>
                      <a:pPr algn="ctr" fontAlgn="ctr"/>
                      <a:r>
                        <a:rPr lang="en-US" sz="1800" b="1" i="0" u="none" strike="noStrike" dirty="0">
                          <a:solidFill>
                            <a:srgbClr val="FF0000"/>
                          </a:solidFill>
                          <a:latin typeface="微软雅黑" pitchFamily="34" charset="-122"/>
                          <a:ea typeface="微软雅黑" pitchFamily="34" charset="-122"/>
                        </a:rPr>
                        <a:t>A1</a:t>
                      </a:r>
                    </a:p>
                  </a:txBody>
                  <a:tcPr marL="9525" marR="9525" marT="9525" marB="0" anchor="ctr">
                    <a:lnL>
                      <a:noFill/>
                    </a:lnL>
                    <a:lnR>
                      <a:noFill/>
                    </a:lnR>
                    <a:lnT>
                      <a:noFill/>
                    </a:lnT>
                    <a:lnB>
                      <a:noFill/>
                    </a:lnB>
                  </a:tcPr>
                </a:tc>
                <a:tc>
                  <a:txBody>
                    <a:bodyPr/>
                    <a:lstStyle/>
                    <a:p>
                      <a:pPr algn="ctr" fontAlgn="ctr"/>
                      <a:r>
                        <a:rPr lang="en-US" sz="1800" b="1" i="0" u="none" strike="noStrike" dirty="0">
                          <a:solidFill>
                            <a:srgbClr val="FF0000"/>
                          </a:solidFill>
                          <a:latin typeface="微软雅黑" pitchFamily="34" charset="-122"/>
                          <a:ea typeface="微软雅黑" pitchFamily="34" charset="-122"/>
                        </a:rPr>
                        <a:t>A0</a:t>
                      </a:r>
                    </a:p>
                  </a:txBody>
                  <a:tcPr marL="9525" marR="9525" marT="9525" marB="0" anchor="ctr">
                    <a:lnL>
                      <a:noFill/>
                    </a:lnL>
                    <a:lnR>
                      <a:noFill/>
                    </a:lnR>
                    <a:lnT>
                      <a:noFill/>
                    </a:lnT>
                    <a:lnB>
                      <a:noFill/>
                    </a:lnB>
                  </a:tcPr>
                </a:tc>
                <a:extLst>
                  <a:ext uri="{0D108BD9-81ED-4DB2-BD59-A6C34878D82A}">
                    <a16:rowId xmlns="" xmlns:a16="http://schemas.microsoft.com/office/drawing/2014/main" val="10000"/>
                  </a:ext>
                </a:extLst>
              </a:tr>
              <a:tr h="246405">
                <a:tc>
                  <a:txBody>
                    <a:bodyPr/>
                    <a:lstStyle/>
                    <a:p>
                      <a:pPr algn="ctr" fontAlgn="ctr"/>
                      <a:r>
                        <a:rPr lang="en-US" altLang="zh-CN" sz="1800" b="1" i="0" u="none" strike="noStrike">
                          <a:solidFill>
                            <a:srgbClr val="0000FF"/>
                          </a:solidFill>
                          <a:latin typeface="微软雅黑" pitchFamily="34" charset="-122"/>
                          <a:ea typeface="微软雅黑" pitchFamily="34" charset="-122"/>
                        </a:rPr>
                        <a:t>0</a:t>
                      </a:r>
                    </a:p>
                  </a:txBody>
                  <a:tcPr marL="9525" marR="9525" marT="9525" marB="0" anchor="ctr">
                    <a:lnL>
                      <a:noFill/>
                    </a:lnL>
                    <a:lnR>
                      <a:noFill/>
                    </a:lnR>
                    <a:lnT>
                      <a:noFill/>
                    </a:lnT>
                    <a:lnB>
                      <a:noFill/>
                    </a:lnB>
                  </a:tcPr>
                </a:tc>
                <a:tc>
                  <a:txBody>
                    <a:bodyPr/>
                    <a:lstStyle/>
                    <a:p>
                      <a:pPr algn="ctr" fontAlgn="ctr"/>
                      <a:r>
                        <a:rPr lang="en-US" altLang="zh-CN" sz="1800" b="1" i="0" u="none" strike="noStrike">
                          <a:solidFill>
                            <a:srgbClr val="0000FF"/>
                          </a:solidFill>
                          <a:latin typeface="微软雅黑" pitchFamily="34" charset="-122"/>
                          <a:ea typeface="微软雅黑" pitchFamily="34" charset="-122"/>
                        </a:rPr>
                        <a:t>0</a:t>
                      </a:r>
                    </a:p>
                  </a:txBody>
                  <a:tcPr marL="9525" marR="9525" marT="9525" marB="0" anchor="ctr">
                    <a:lnL>
                      <a:noFill/>
                    </a:lnL>
                    <a:lnR>
                      <a:noFill/>
                    </a:lnR>
                    <a:lnT>
                      <a:noFill/>
                    </a:lnT>
                    <a:lnB>
                      <a:noFill/>
                    </a:lnB>
                  </a:tcPr>
                </a:tc>
                <a:tc>
                  <a:txBody>
                    <a:bodyPr/>
                    <a:lstStyle/>
                    <a:p>
                      <a:pPr algn="ctr" fontAlgn="ctr"/>
                      <a:r>
                        <a:rPr lang="en-US" altLang="zh-CN" sz="1800" b="1" i="0" u="none" strike="noStrike">
                          <a:solidFill>
                            <a:srgbClr val="FF0000"/>
                          </a:solidFill>
                          <a:latin typeface="微软雅黑" pitchFamily="34" charset="-122"/>
                          <a:ea typeface="微软雅黑" pitchFamily="34" charset="-122"/>
                        </a:rPr>
                        <a:t>0</a:t>
                      </a:r>
                    </a:p>
                  </a:txBody>
                  <a:tcPr marL="9525" marR="9525" marT="9525" marB="0" anchor="ctr">
                    <a:lnL>
                      <a:noFill/>
                    </a:lnL>
                    <a:lnR>
                      <a:noFill/>
                    </a:lnR>
                    <a:lnT>
                      <a:noFill/>
                    </a:lnT>
                    <a:lnB>
                      <a:noFill/>
                    </a:lnB>
                  </a:tcPr>
                </a:tc>
                <a:tc>
                  <a:txBody>
                    <a:bodyPr/>
                    <a:lstStyle/>
                    <a:p>
                      <a:pPr algn="ctr" fontAlgn="ctr"/>
                      <a:r>
                        <a:rPr lang="en-US" altLang="zh-CN" sz="1800" b="1" i="0" u="none" strike="noStrike" dirty="0" smtClean="0">
                          <a:solidFill>
                            <a:srgbClr val="FF0000"/>
                          </a:solidFill>
                          <a:latin typeface="微软雅黑" pitchFamily="34" charset="-122"/>
                          <a:ea typeface="微软雅黑" pitchFamily="34" charset="-122"/>
                        </a:rPr>
                        <a:t>1</a:t>
                      </a:r>
                      <a:endParaRPr lang="en-US" altLang="zh-CN" sz="1800" b="1" i="0" u="none" strike="noStrike" dirty="0">
                        <a:solidFill>
                          <a:srgbClr val="FF0000"/>
                        </a:solidFill>
                        <a:latin typeface="微软雅黑" pitchFamily="34" charset="-122"/>
                        <a:ea typeface="微软雅黑" pitchFamily="34" charset="-122"/>
                      </a:endParaRPr>
                    </a:p>
                  </a:txBody>
                  <a:tcPr marL="9525" marR="9525" marT="9525" marB="0" anchor="ctr">
                    <a:lnL>
                      <a:noFill/>
                    </a:lnL>
                    <a:lnR>
                      <a:noFill/>
                    </a:lnR>
                    <a:lnT>
                      <a:noFill/>
                    </a:lnT>
                    <a:lnB>
                      <a:noFill/>
                    </a:lnB>
                  </a:tcPr>
                </a:tc>
                <a:tc>
                  <a:txBody>
                    <a:bodyPr/>
                    <a:lstStyle/>
                    <a:p>
                      <a:pPr algn="ctr" fontAlgn="ctr"/>
                      <a:r>
                        <a:rPr lang="en-US" altLang="zh-CN" sz="1800" b="1" i="0" u="none" strike="noStrike" dirty="0" smtClean="0">
                          <a:solidFill>
                            <a:srgbClr val="FF0000"/>
                          </a:solidFill>
                          <a:latin typeface="微软雅黑" pitchFamily="34" charset="-122"/>
                          <a:ea typeface="微软雅黑" pitchFamily="34" charset="-122"/>
                        </a:rPr>
                        <a:t>0</a:t>
                      </a:r>
                      <a:endParaRPr lang="en-US" altLang="zh-CN" sz="1800" b="1" i="0" u="none" strike="noStrike" dirty="0">
                        <a:solidFill>
                          <a:srgbClr val="FF0000"/>
                        </a:solidFill>
                        <a:latin typeface="微软雅黑" pitchFamily="34" charset="-122"/>
                        <a:ea typeface="微软雅黑" pitchFamily="34" charset="-122"/>
                      </a:endParaRPr>
                    </a:p>
                  </a:txBody>
                  <a:tcPr marL="9525" marR="9525" marT="9525" marB="0" anchor="ctr">
                    <a:lnL>
                      <a:noFill/>
                    </a:lnL>
                    <a:lnR>
                      <a:noFill/>
                    </a:lnR>
                    <a:lnT>
                      <a:noFill/>
                    </a:lnT>
                    <a:lnB>
                      <a:noFill/>
                    </a:lnB>
                  </a:tcPr>
                </a:tc>
                <a:tc>
                  <a:txBody>
                    <a:bodyPr/>
                    <a:lstStyle/>
                    <a:p>
                      <a:pPr algn="ctr" fontAlgn="ctr"/>
                      <a:r>
                        <a:rPr lang="en-US" altLang="zh-CN" sz="1800" b="1" i="0" u="none" strike="noStrike" dirty="0">
                          <a:solidFill>
                            <a:srgbClr val="0000FF"/>
                          </a:solidFill>
                          <a:latin typeface="微软雅黑" pitchFamily="34" charset="-122"/>
                          <a:ea typeface="微软雅黑" pitchFamily="34" charset="-122"/>
                        </a:rPr>
                        <a:t>0</a:t>
                      </a:r>
                    </a:p>
                  </a:txBody>
                  <a:tcPr marL="9525" marR="9525" marT="9525" marB="0" anchor="ctr">
                    <a:lnL>
                      <a:noFill/>
                    </a:lnL>
                    <a:lnR>
                      <a:noFill/>
                    </a:lnR>
                    <a:lnT>
                      <a:noFill/>
                    </a:lnT>
                    <a:lnB>
                      <a:noFill/>
                    </a:lnB>
                  </a:tcPr>
                </a:tc>
                <a:tc>
                  <a:txBody>
                    <a:bodyPr/>
                    <a:lstStyle/>
                    <a:p>
                      <a:pPr algn="ctr" fontAlgn="ctr"/>
                      <a:r>
                        <a:rPr lang="en-US" altLang="zh-CN" sz="1800" b="1" i="0" u="none" strike="noStrike">
                          <a:solidFill>
                            <a:srgbClr val="0000FF"/>
                          </a:solidFill>
                          <a:latin typeface="微软雅黑" pitchFamily="34" charset="-122"/>
                          <a:ea typeface="微软雅黑" pitchFamily="34" charset="-122"/>
                        </a:rPr>
                        <a:t>0</a:t>
                      </a:r>
                    </a:p>
                  </a:txBody>
                  <a:tcPr marL="9525" marR="9525" marT="9525" marB="0" anchor="ctr">
                    <a:lnL>
                      <a:noFill/>
                    </a:lnL>
                    <a:lnR>
                      <a:noFill/>
                    </a:lnR>
                    <a:lnT>
                      <a:noFill/>
                    </a:lnT>
                    <a:lnB>
                      <a:noFill/>
                    </a:lnB>
                  </a:tcPr>
                </a:tc>
                <a:tc>
                  <a:txBody>
                    <a:bodyPr/>
                    <a:lstStyle/>
                    <a:p>
                      <a:pPr algn="ctr" fontAlgn="ctr"/>
                      <a:r>
                        <a:rPr lang="en-US" altLang="zh-CN" sz="1800" b="1" i="0" u="none" strike="noStrike">
                          <a:solidFill>
                            <a:srgbClr val="0000FF"/>
                          </a:solidFill>
                          <a:latin typeface="微软雅黑" pitchFamily="34" charset="-122"/>
                          <a:ea typeface="微软雅黑" pitchFamily="34" charset="-122"/>
                        </a:rPr>
                        <a:t>0</a:t>
                      </a:r>
                    </a:p>
                  </a:txBody>
                  <a:tcPr marL="9525" marR="9525" marT="9525" marB="0" anchor="ctr">
                    <a:lnL>
                      <a:noFill/>
                    </a:lnL>
                    <a:lnR>
                      <a:noFill/>
                    </a:lnR>
                    <a:lnT>
                      <a:noFill/>
                    </a:lnT>
                    <a:lnB>
                      <a:noFill/>
                    </a:lnB>
                  </a:tcPr>
                </a:tc>
                <a:tc>
                  <a:txBody>
                    <a:bodyPr/>
                    <a:lstStyle/>
                    <a:p>
                      <a:pPr algn="ctr" fontAlgn="ctr"/>
                      <a:r>
                        <a:rPr lang="en-US" altLang="zh-CN" sz="1800" b="1" i="0" u="none" strike="noStrike" dirty="0" smtClean="0">
                          <a:solidFill>
                            <a:srgbClr val="FF0000"/>
                          </a:solidFill>
                          <a:latin typeface="微软雅黑" pitchFamily="34" charset="-122"/>
                          <a:ea typeface="微软雅黑" pitchFamily="34" charset="-122"/>
                        </a:rPr>
                        <a:t>1</a:t>
                      </a:r>
                      <a:endParaRPr lang="en-US" altLang="zh-CN" sz="1800" b="1" i="0" u="none" strike="noStrike" dirty="0">
                        <a:solidFill>
                          <a:srgbClr val="FF0000"/>
                        </a:solidFill>
                        <a:latin typeface="微软雅黑" pitchFamily="34" charset="-122"/>
                        <a:ea typeface="微软雅黑" pitchFamily="34" charset="-122"/>
                      </a:endParaRPr>
                    </a:p>
                  </a:txBody>
                  <a:tcPr marL="9525" marR="9525" marT="9525" marB="0" anchor="ctr">
                    <a:lnL>
                      <a:noFill/>
                    </a:lnL>
                    <a:lnR>
                      <a:noFill/>
                    </a:lnR>
                    <a:lnT>
                      <a:noFill/>
                    </a:lnT>
                    <a:lnB>
                      <a:noFill/>
                    </a:lnB>
                  </a:tcPr>
                </a:tc>
                <a:tc>
                  <a:txBody>
                    <a:bodyPr/>
                    <a:lstStyle/>
                    <a:p>
                      <a:pPr algn="ctr" fontAlgn="ctr"/>
                      <a:r>
                        <a:rPr lang="en-US" altLang="zh-CN" sz="1800" b="1" i="0" u="none" strike="noStrike" dirty="0">
                          <a:solidFill>
                            <a:srgbClr val="FF0000"/>
                          </a:solidFill>
                          <a:latin typeface="微软雅黑" pitchFamily="34" charset="-122"/>
                          <a:ea typeface="微软雅黑" pitchFamily="34" charset="-122"/>
                        </a:rPr>
                        <a:t>1</a:t>
                      </a:r>
                    </a:p>
                  </a:txBody>
                  <a:tcPr marL="9525" marR="9525" marT="9525" marB="0" anchor="ctr">
                    <a:lnL>
                      <a:noFill/>
                    </a:lnL>
                    <a:lnR>
                      <a:noFill/>
                    </a:lnR>
                    <a:lnT>
                      <a:noFill/>
                    </a:lnT>
                    <a:lnB>
                      <a:noFill/>
                    </a:lnB>
                  </a:tcPr>
                </a:tc>
                <a:extLst>
                  <a:ext uri="{0D108BD9-81ED-4DB2-BD59-A6C34878D82A}">
                    <a16:rowId xmlns="" xmlns:a16="http://schemas.microsoft.com/office/drawing/2014/main" val="10001"/>
                  </a:ext>
                </a:extLst>
              </a:tr>
            </a:tbl>
          </a:graphicData>
        </a:graphic>
      </p:graphicFrame>
    </p:spTree>
    <p:controls>
      <mc:AlternateContent xmlns:mc="http://schemas.openxmlformats.org/markup-compatibility/2006">
        <mc:Choice xmlns:v="urn:schemas-microsoft-com:vml" Requires="v">
          <p:control spid="151570" name="ShockwaveFlash1" r:id="rId2" imgW="1828800" imgH="1828800"/>
        </mc:Choice>
        <mc:Fallback>
          <p:control name="ShockwaveFlash1" r:id="rId2" imgW="1828800" imgH="1828800">
            <p:pic>
              <p:nvPicPr>
                <p:cNvPr id="0" name="ShockwaveFlash1"/>
                <p:cNvPicPr preferRelativeResize="0">
                  <a:picLocks noChangeAspect="1"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4992688" y="1757363"/>
                  <a:ext cx="7199312" cy="498475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454451680"/>
      </p:ext>
    </p:extLst>
  </p:cSld>
  <p:clrMapOvr>
    <a:masterClrMapping/>
  </p:clrMapOvr>
  <p:transition spd="slow"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ctr" eaLnBrk="1" hangingPunct="1"/>
            <a:r>
              <a:rPr lang="zh-CN" altLang="en-US" dirty="0" smtClean="0"/>
              <a:t>最简单的译码电路：门电路译码</a:t>
            </a:r>
          </a:p>
        </p:txBody>
      </p:sp>
      <p:sp>
        <p:nvSpPr>
          <p:cNvPr id="26629" name="Rectangle 5"/>
          <p:cNvSpPr>
            <a:spLocks noGrp="1" noChangeArrowheads="1"/>
          </p:cNvSpPr>
          <p:nvPr>
            <p:ph idx="1"/>
          </p:nvPr>
        </p:nvSpPr>
        <p:spPr>
          <a:xfrm>
            <a:off x="8256240" y="1196752"/>
            <a:ext cx="3384376" cy="4752528"/>
          </a:xfrm>
          <a:solidFill>
            <a:srgbClr val="0070C0"/>
          </a:solidFill>
          <a:effectLst>
            <a:outerShdw blurRad="50800" dist="38100" dir="2700000" algn="tl" rotWithShape="0">
              <a:prstClr val="black">
                <a:alpha val="40000"/>
              </a:prstClr>
            </a:outerShdw>
          </a:effectLst>
        </p:spPr>
        <p:txBody>
          <a:bodyPr/>
          <a:lstStyle/>
          <a:p>
            <a:pPr algn="just" eaLnBrk="1" hangingPunct="1">
              <a:lnSpc>
                <a:spcPct val="120000"/>
              </a:lnSpc>
              <a:defRPr/>
            </a:pPr>
            <a:r>
              <a:rPr lang="zh-CN" altLang="en-US" sz="2800" dirty="0" smtClean="0">
                <a:solidFill>
                  <a:schemeClr val="bg1"/>
                </a:solidFill>
              </a:rPr>
              <a:t>根据本译码电路，只有当地址线上的译码信号为  </a:t>
            </a:r>
            <a:r>
              <a:rPr lang="en-US" sz="2800" b="1" dirty="0" smtClean="0">
                <a:solidFill>
                  <a:srgbClr val="FFFF00"/>
                </a:solidFill>
                <a:effectLst>
                  <a:outerShdw blurRad="38100" dist="38100" dir="2700000" algn="tl">
                    <a:srgbClr val="000000"/>
                  </a:outerShdw>
                </a:effectLst>
              </a:rPr>
              <a:t>1001111000B</a:t>
            </a:r>
            <a:r>
              <a:rPr lang="zh-CN" altLang="en-US" sz="2800" dirty="0" smtClean="0">
                <a:solidFill>
                  <a:schemeClr val="bg1"/>
                </a:solidFill>
              </a:rPr>
              <a:t>，即</a:t>
            </a:r>
            <a:r>
              <a:rPr lang="en-US" sz="2800" dirty="0" smtClean="0">
                <a:solidFill>
                  <a:schemeClr val="bg1"/>
                </a:solidFill>
              </a:rPr>
              <a:t>278H </a:t>
            </a:r>
            <a:r>
              <a:rPr lang="zh-CN" altLang="en-US" sz="2800" dirty="0" smtClean="0">
                <a:solidFill>
                  <a:schemeClr val="bg1"/>
                </a:solidFill>
              </a:rPr>
              <a:t>时，在输出端才能得到有效的输出（注：低电平有效），其它则不会！ </a:t>
            </a:r>
          </a:p>
        </p:txBody>
      </p:sp>
      <p:pic>
        <p:nvPicPr>
          <p:cNvPr id="30723" name="Picture 3" descr="slide0003_image007"/>
          <p:cNvPicPr>
            <a:picLocks noChangeAspect="1" noChangeArrowheads="1"/>
          </p:cNvPicPr>
          <p:nvPr/>
        </p:nvPicPr>
        <p:blipFill>
          <a:blip r:embed="rId3" cstate="print"/>
          <a:srcRect/>
          <a:stretch>
            <a:fillRect/>
          </a:stretch>
        </p:blipFill>
        <p:spPr bwMode="auto">
          <a:xfrm>
            <a:off x="1298096" y="1052736"/>
            <a:ext cx="5806016" cy="4465638"/>
          </a:xfrm>
          <a:prstGeom prst="rect">
            <a:avLst/>
          </a:prstGeom>
          <a:noFill/>
          <a:ln w="9525">
            <a:noFill/>
            <a:miter lim="800000"/>
            <a:headEnd/>
            <a:tailEnd/>
          </a:ln>
        </p:spPr>
      </p:pic>
      <p:sp>
        <p:nvSpPr>
          <p:cNvPr id="26628" name="Text Box 4"/>
          <p:cNvSpPr txBox="1">
            <a:spLocks noChangeArrowheads="1"/>
          </p:cNvSpPr>
          <p:nvPr/>
        </p:nvSpPr>
        <p:spPr bwMode="auto">
          <a:xfrm>
            <a:off x="911424" y="1023550"/>
            <a:ext cx="504056" cy="3485570"/>
          </a:xfrm>
          <a:prstGeom prst="rect">
            <a:avLst/>
          </a:prstGeom>
          <a:noFill/>
          <a:ln w="9525">
            <a:noFill/>
            <a:miter lim="800000"/>
            <a:headEnd/>
            <a:tailEnd/>
          </a:ln>
          <a:effectLst/>
        </p:spPr>
        <p:txBody>
          <a:bodyPr wrap="square">
            <a:spAutoFit/>
          </a:bodyPr>
          <a:lstStyle/>
          <a:p>
            <a:pPr algn="ctr">
              <a:spcBef>
                <a:spcPct val="50000"/>
              </a:spcBef>
              <a:defRPr/>
            </a:pPr>
            <a:r>
              <a:rPr lang="zh-CN" sz="2100" b="1" dirty="0">
                <a:solidFill>
                  <a:srgbClr val="FF0000"/>
                </a:solidFill>
                <a:effectLst>
                  <a:outerShdw blurRad="38100" dist="38100" dir="2700000" algn="tl">
                    <a:srgbClr val="C0C0C0"/>
                  </a:outerShdw>
                </a:effectLst>
                <a:latin typeface="Times New Roman" pitchFamily="18" charset="0"/>
                <a:ea typeface="宋体" pitchFamily="2" charset="-122"/>
              </a:rPr>
              <a:t>１００１１１１０</a:t>
            </a:r>
          </a:p>
          <a:p>
            <a:pPr algn="ctr">
              <a:spcBef>
                <a:spcPct val="50000"/>
              </a:spcBef>
              <a:defRPr/>
            </a:pPr>
            <a:r>
              <a:rPr lang="zh-CN" sz="2100" b="1" dirty="0">
                <a:solidFill>
                  <a:srgbClr val="FF0000"/>
                </a:solidFill>
                <a:effectLst>
                  <a:outerShdw blurRad="38100" dist="38100" dir="2700000" algn="tl">
                    <a:srgbClr val="C0C0C0"/>
                  </a:outerShdw>
                </a:effectLst>
                <a:latin typeface="Times New Roman" pitchFamily="18" charset="0"/>
                <a:ea typeface="宋体" pitchFamily="2" charset="-122"/>
              </a:rPr>
              <a:t>００</a:t>
            </a:r>
          </a:p>
        </p:txBody>
      </p:sp>
      <p:grpSp>
        <p:nvGrpSpPr>
          <p:cNvPr id="8" name="组合 7"/>
          <p:cNvGrpSpPr/>
          <p:nvPr/>
        </p:nvGrpSpPr>
        <p:grpSpPr>
          <a:xfrm>
            <a:off x="6526710" y="4077072"/>
            <a:ext cx="577402" cy="461665"/>
            <a:chOff x="7393482" y="3573016"/>
            <a:chExt cx="577402" cy="461665"/>
          </a:xfrm>
        </p:grpSpPr>
        <p:sp>
          <p:nvSpPr>
            <p:cNvPr id="30726" name="Text Box 6"/>
            <p:cNvSpPr txBox="1">
              <a:spLocks noChangeArrowheads="1"/>
            </p:cNvSpPr>
            <p:nvPr/>
          </p:nvSpPr>
          <p:spPr bwMode="auto">
            <a:xfrm>
              <a:off x="7393482" y="3573016"/>
              <a:ext cx="577402" cy="461665"/>
            </a:xfrm>
            <a:prstGeom prst="rect">
              <a:avLst/>
            </a:prstGeom>
            <a:solidFill>
              <a:schemeClr val="bg1"/>
            </a:solidFill>
            <a:ln w="9525">
              <a:noFill/>
              <a:miter lim="800000"/>
              <a:headEnd/>
              <a:tailEnd/>
            </a:ln>
          </p:spPr>
          <p:txBody>
            <a:bodyPr wrap="none">
              <a:spAutoFit/>
            </a:bodyPr>
            <a:lstStyle/>
            <a:p>
              <a:r>
                <a:rPr lang="zh-CN" altLang="en-US" sz="2400" b="1" dirty="0">
                  <a:solidFill>
                    <a:srgbClr val="FF0000"/>
                  </a:solidFill>
                  <a:latin typeface="微软雅黑" pitchFamily="34" charset="-122"/>
                  <a:ea typeface="微软雅黑" pitchFamily="34" charset="-122"/>
                </a:rPr>
                <a:t>CS</a:t>
              </a:r>
            </a:p>
          </p:txBody>
        </p:sp>
        <p:sp>
          <p:nvSpPr>
            <p:cNvPr id="30727" name="Line 7"/>
            <p:cNvSpPr>
              <a:spLocks noChangeShapeType="1"/>
            </p:cNvSpPr>
            <p:nvPr/>
          </p:nvSpPr>
          <p:spPr bwMode="auto">
            <a:xfrm flipV="1">
              <a:off x="7464152" y="3573016"/>
              <a:ext cx="432048" cy="0"/>
            </a:xfrm>
            <a:prstGeom prst="line">
              <a:avLst/>
            </a:prstGeom>
            <a:noFill/>
            <a:ln w="28575">
              <a:solidFill>
                <a:srgbClr val="FF3300"/>
              </a:solidFill>
              <a:round/>
              <a:headEnd/>
              <a:tailEnd/>
            </a:ln>
          </p:spPr>
          <p:txBody>
            <a:bodyPr wrap="none"/>
            <a:lstStyle/>
            <a:p>
              <a:endParaRPr lang="zh-CN" altLang="en-US" sz="2400" b="1">
                <a:solidFill>
                  <a:srgbClr val="FF0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857152334"/>
      </p:ext>
    </p:extLst>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animEffect transition="in" filter="blinds(horizontal)">
                                      <p:cBhvr>
                                        <p:cTn id="7" dur="500"/>
                                        <p:tgtEl>
                                          <p:spTgt spid="26628"/>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6629">
                                            <p:bg/>
                                          </p:spTgt>
                                        </p:tgtEl>
                                        <p:attrNameLst>
                                          <p:attrName>style.visibility</p:attrName>
                                        </p:attrNameLst>
                                      </p:cBhvr>
                                      <p:to>
                                        <p:strVal val="visible"/>
                                      </p:to>
                                    </p:set>
                                    <p:animEffect transition="in" filter="diamond(in)">
                                      <p:cBhvr>
                                        <p:cTn id="12" dur="2000"/>
                                        <p:tgtEl>
                                          <p:spTgt spid="26629">
                                            <p:bg/>
                                          </p:spTgt>
                                        </p:tgtEl>
                                      </p:cBhvr>
                                    </p:animEffect>
                                  </p:childTnLst>
                                </p:cTn>
                              </p:par>
                            </p:childTnLst>
                          </p:cTn>
                        </p:par>
                        <p:par>
                          <p:cTn id="13" fill="hold">
                            <p:stCondLst>
                              <p:cond delay="2000"/>
                            </p:stCondLst>
                            <p:childTnLst>
                              <p:par>
                                <p:cTn id="14" presetID="8" presetClass="entr" presetSubtype="16" fill="hold" grpId="0" nodeType="afterEffect">
                                  <p:stCondLst>
                                    <p:cond delay="0"/>
                                  </p:stCondLst>
                                  <p:childTnLst>
                                    <p:set>
                                      <p:cBhvr>
                                        <p:cTn id="15" dur="1" fill="hold">
                                          <p:stCondLst>
                                            <p:cond delay="0"/>
                                          </p:stCondLst>
                                        </p:cTn>
                                        <p:tgtEl>
                                          <p:spTgt spid="26629">
                                            <p:txEl>
                                              <p:pRg st="0" end="0"/>
                                            </p:txEl>
                                          </p:spTgt>
                                        </p:tgtEl>
                                        <p:attrNameLst>
                                          <p:attrName>style.visibility</p:attrName>
                                        </p:attrNameLst>
                                      </p:cBhvr>
                                      <p:to>
                                        <p:strVal val="visible"/>
                                      </p:to>
                                    </p:set>
                                    <p:animEffect transition="in" filter="diamond(in)">
                                      <p:cBhvr>
                                        <p:cTn id="16" dur="2000"/>
                                        <p:tgtEl>
                                          <p:spTgt spid="266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build="p" animBg="1" autoUpdateAnimBg="0"/>
      <p:bldP spid="26628"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7536160" y="1124744"/>
            <a:ext cx="4176464" cy="3970318"/>
          </a:xfrm>
          <a:prstGeom prst="rect">
            <a:avLst/>
          </a:prstGeom>
          <a:solidFill>
            <a:srgbClr val="0070C0"/>
          </a:solidFill>
          <a:ln w="9525">
            <a:noFill/>
            <a:miter lim="800000"/>
            <a:headEnd/>
            <a:tailEnd/>
          </a:ln>
          <a:effectLst/>
        </p:spPr>
        <p:txBody>
          <a:bodyPr wrap="square">
            <a:spAutoFit/>
          </a:bodyPr>
          <a:lstStyle/>
          <a:p>
            <a:pPr algn="just">
              <a:lnSpc>
                <a:spcPct val="150000"/>
              </a:lnSpc>
              <a:spcBef>
                <a:spcPct val="50000"/>
              </a:spcBef>
              <a:defRPr/>
            </a:pPr>
            <a:r>
              <a:rPr lang="zh-CN" altLang="zh-CN" sz="2800" dirty="0">
                <a:solidFill>
                  <a:schemeClr val="bg1"/>
                </a:solidFill>
                <a:latin typeface="微软雅黑" pitchFamily="34" charset="-122"/>
                <a:ea typeface="微软雅黑" pitchFamily="34" charset="-122"/>
              </a:rPr>
              <a:t> </a:t>
            </a:r>
            <a:r>
              <a:rPr lang="zh-CN" sz="2800" dirty="0">
                <a:solidFill>
                  <a:schemeClr val="bg1"/>
                </a:solidFill>
                <a:latin typeface="微软雅黑" pitchFamily="34" charset="-122"/>
                <a:ea typeface="微软雅黑" pitchFamily="34" charset="-122"/>
              </a:rPr>
              <a:t>根据本译码电路，只有当地址线上的译码信号为 </a:t>
            </a:r>
            <a:r>
              <a:rPr lang="zh-CN" sz="2800" b="1" dirty="0">
                <a:solidFill>
                  <a:schemeClr val="bg1"/>
                </a:solidFill>
                <a:effectLst>
                  <a:outerShdw blurRad="38100" dist="38100" dir="2700000" algn="tl">
                    <a:srgbClr val="000000"/>
                  </a:outerShdw>
                </a:effectLst>
                <a:latin typeface="微软雅黑" pitchFamily="34" charset="-122"/>
                <a:ea typeface="微软雅黑" pitchFamily="34" charset="-122"/>
              </a:rPr>
              <a:t> </a:t>
            </a:r>
            <a:r>
              <a:rPr lang="zh-CN" altLang="zh-CN" sz="2800" b="1" dirty="0">
                <a:solidFill>
                  <a:srgbClr val="FFFF00"/>
                </a:solidFill>
                <a:effectLst>
                  <a:outerShdw blurRad="38100" dist="38100" dir="2700000" algn="tl">
                    <a:srgbClr val="000000"/>
                  </a:outerShdw>
                </a:effectLst>
                <a:latin typeface="微软雅黑" pitchFamily="34" charset="-122"/>
                <a:ea typeface="微软雅黑" pitchFamily="34" charset="-122"/>
              </a:rPr>
              <a:t>1011100010B</a:t>
            </a:r>
            <a:r>
              <a:rPr lang="zh-CN" sz="2800" dirty="0">
                <a:solidFill>
                  <a:schemeClr val="bg1"/>
                </a:solidFill>
                <a:latin typeface="微软雅黑" pitchFamily="34" charset="-122"/>
                <a:ea typeface="微软雅黑" pitchFamily="34" charset="-122"/>
              </a:rPr>
              <a:t>，即</a:t>
            </a:r>
            <a:r>
              <a:rPr lang="zh-CN" altLang="zh-CN" sz="2800" dirty="0">
                <a:solidFill>
                  <a:schemeClr val="bg1"/>
                </a:solidFill>
                <a:latin typeface="微软雅黑" pitchFamily="34" charset="-122"/>
                <a:ea typeface="微软雅黑" pitchFamily="34" charset="-122"/>
              </a:rPr>
              <a:t>2E2H </a:t>
            </a:r>
            <a:r>
              <a:rPr lang="zh-CN" sz="2800" dirty="0">
                <a:solidFill>
                  <a:schemeClr val="bg1"/>
                </a:solidFill>
                <a:latin typeface="微软雅黑" pitchFamily="34" charset="-122"/>
                <a:ea typeface="微软雅黑" pitchFamily="34" charset="-122"/>
              </a:rPr>
              <a:t>时，在输出端才能得到有效的输出（注：低电平有效）。</a:t>
            </a:r>
          </a:p>
        </p:txBody>
      </p:sp>
      <p:pic>
        <p:nvPicPr>
          <p:cNvPr id="31748" name="Picture 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954567" y="1082543"/>
            <a:ext cx="6775488" cy="4380405"/>
          </a:xfrm>
          <a:prstGeom prst="rect">
            <a:avLst/>
          </a:prstGeom>
          <a:noFill/>
          <a:ln w="9525">
            <a:noFill/>
            <a:miter lim="800000"/>
            <a:headEnd/>
            <a:tailEnd/>
          </a:ln>
        </p:spPr>
      </p:pic>
      <p:sp>
        <p:nvSpPr>
          <p:cNvPr id="29701" name="Text Box 5"/>
          <p:cNvSpPr txBox="1">
            <a:spLocks noChangeArrowheads="1"/>
          </p:cNvSpPr>
          <p:nvPr/>
        </p:nvSpPr>
        <p:spPr bwMode="auto">
          <a:xfrm>
            <a:off x="983432" y="5229200"/>
            <a:ext cx="10729192" cy="1532727"/>
          </a:xfrm>
          <a:prstGeom prst="rect">
            <a:avLst/>
          </a:prstGeom>
          <a:solidFill>
            <a:schemeClr val="accent5">
              <a:lumMod val="50000"/>
            </a:schemeClr>
          </a:solidFill>
          <a:ln w="12700">
            <a:noFill/>
            <a:miter lim="800000"/>
            <a:headEnd/>
            <a:tailEnd/>
          </a:ln>
        </p:spPr>
        <p:txBody>
          <a:bodyPr wrap="square">
            <a:spAutoFit/>
          </a:bodyPr>
          <a:lstStyle/>
          <a:p>
            <a:pPr>
              <a:lnSpc>
                <a:spcPct val="130000"/>
              </a:lnSpc>
              <a:spcBef>
                <a:spcPct val="50000"/>
              </a:spcBef>
            </a:pPr>
            <a:r>
              <a:rPr lang="zh-CN" altLang="en-US" sz="2400" dirty="0">
                <a:solidFill>
                  <a:srgbClr val="FFFFFF"/>
                </a:solidFill>
                <a:latin typeface="微软雅黑" pitchFamily="34" charset="-122"/>
                <a:ea typeface="微软雅黑" pitchFamily="34" charset="-122"/>
              </a:rPr>
              <a:t>在本电路图中</a:t>
            </a:r>
            <a:r>
              <a:rPr lang="zh-CN" altLang="en-US" sz="2400" dirty="0" smtClean="0">
                <a:solidFill>
                  <a:srgbClr val="FFFFFF"/>
                </a:solidFill>
                <a:latin typeface="微软雅黑" pitchFamily="34" charset="-122"/>
                <a:ea typeface="微软雅黑" pitchFamily="34" charset="-122"/>
              </a:rPr>
              <a:t>，译码电路的输出与信号线 IOR和 IOW 进一步组合，又可得到</a:t>
            </a:r>
            <a:r>
              <a:rPr lang="zh-CN" altLang="en-US" sz="2400" dirty="0">
                <a:solidFill>
                  <a:srgbClr val="FFFFFF"/>
                </a:solidFill>
                <a:latin typeface="微软雅黑" pitchFamily="34" charset="-122"/>
                <a:ea typeface="微软雅黑" pitchFamily="34" charset="-122"/>
              </a:rPr>
              <a:t>两个有效输出</a:t>
            </a:r>
            <a:r>
              <a:rPr lang="zh-CN" altLang="en-US" sz="2400" dirty="0" smtClean="0">
                <a:solidFill>
                  <a:srgbClr val="FFFFFF"/>
                </a:solidFill>
                <a:latin typeface="微软雅黑" pitchFamily="34" charset="-122"/>
                <a:ea typeface="微软雅黑" pitchFamily="34" charset="-122"/>
              </a:rPr>
              <a:t>，用以控制芯片内部的不同寄存器。因此，当我们操作同一个端口地址时，因读、写信号不同，</a:t>
            </a:r>
            <a:r>
              <a:rPr lang="zh-CN" altLang="en-US" sz="2400" dirty="0">
                <a:solidFill>
                  <a:srgbClr val="FFFFFF"/>
                </a:solidFill>
                <a:latin typeface="微软雅黑" pitchFamily="34" charset="-122"/>
                <a:ea typeface="微软雅黑" pitchFamily="34" charset="-122"/>
              </a:rPr>
              <a:t>操作对象可以是两个不同的</a:t>
            </a:r>
            <a:r>
              <a:rPr lang="zh-CN" altLang="en-US" sz="2400" dirty="0" smtClean="0">
                <a:solidFill>
                  <a:srgbClr val="FFFFFF"/>
                </a:solidFill>
                <a:latin typeface="微软雅黑" pitchFamily="34" charset="-122"/>
                <a:ea typeface="微软雅黑" pitchFamily="34" charset="-122"/>
              </a:rPr>
              <a:t>寄存器。</a:t>
            </a:r>
            <a:endParaRPr lang="zh-CN" altLang="en-US" sz="2400" dirty="0">
              <a:solidFill>
                <a:srgbClr val="FFFFFF"/>
              </a:solidFill>
              <a:latin typeface="微软雅黑" pitchFamily="34" charset="-122"/>
              <a:ea typeface="微软雅黑" pitchFamily="34" charset="-122"/>
            </a:endParaRPr>
          </a:p>
        </p:txBody>
      </p:sp>
      <p:sp>
        <p:nvSpPr>
          <p:cNvPr id="7" name="标题 6"/>
          <p:cNvSpPr>
            <a:spLocks noGrp="1"/>
          </p:cNvSpPr>
          <p:nvPr>
            <p:ph type="title"/>
          </p:nvPr>
        </p:nvSpPr>
        <p:spPr>
          <a:xfrm>
            <a:off x="983432" y="0"/>
            <a:ext cx="10397067" cy="839788"/>
          </a:xfrm>
        </p:spPr>
        <p:txBody>
          <a:bodyPr/>
          <a:lstStyle/>
          <a:p>
            <a:pPr lvl="0" algn="ctr"/>
            <a:r>
              <a:rPr lang="zh-CN" altLang="en-US" dirty="0" smtClean="0"/>
              <a:t>最简单的译码电路：门电路译码</a:t>
            </a:r>
            <a:endParaRPr lang="zh-CN" altLang="en-US" dirty="0"/>
          </a:p>
        </p:txBody>
      </p:sp>
      <p:sp>
        <p:nvSpPr>
          <p:cNvPr id="6" name="Text Box 4"/>
          <p:cNvSpPr txBox="1">
            <a:spLocks noChangeArrowheads="1"/>
          </p:cNvSpPr>
          <p:nvPr/>
        </p:nvSpPr>
        <p:spPr bwMode="auto">
          <a:xfrm>
            <a:off x="618245" y="980728"/>
            <a:ext cx="365187" cy="3323987"/>
          </a:xfrm>
          <a:prstGeom prst="rect">
            <a:avLst/>
          </a:prstGeom>
          <a:noFill/>
          <a:ln w="9525">
            <a:noFill/>
            <a:miter lim="800000"/>
            <a:headEnd/>
            <a:tailEnd/>
          </a:ln>
          <a:effectLst/>
        </p:spPr>
        <p:txBody>
          <a:bodyPr wrap="square">
            <a:spAutoFit/>
          </a:bodyPr>
          <a:lstStyle/>
          <a:p>
            <a:pPr algn="ctr">
              <a:spcBef>
                <a:spcPct val="50000"/>
              </a:spcBef>
              <a:defRPr/>
            </a:pPr>
            <a:r>
              <a:rPr lang="en-US" altLang="zh-CN" sz="2100" b="1" dirty="0" smtClean="0">
                <a:solidFill>
                  <a:srgbClr val="FF0000"/>
                </a:solidFill>
                <a:effectLst>
                  <a:outerShdw blurRad="38100" dist="38100" dir="2700000" algn="tl">
                    <a:srgbClr val="C0C0C0"/>
                  </a:outerShdw>
                </a:effectLst>
                <a:latin typeface="Times New Roman" pitchFamily="18" charset="0"/>
                <a:ea typeface="宋体" pitchFamily="2" charset="-122"/>
              </a:rPr>
              <a:t>1011100010</a:t>
            </a:r>
            <a:endParaRPr lang="zh-CN" sz="2100" b="1" dirty="0">
              <a:solidFill>
                <a:srgbClr val="FF0000"/>
              </a:solidFill>
              <a:effectLst>
                <a:outerShdw blurRad="38100" dist="38100" dir="2700000" algn="tl">
                  <a:srgbClr val="C0C0C0"/>
                </a:outerShdw>
              </a:effectLst>
              <a:latin typeface="Times New Roman" pitchFamily="18" charset="0"/>
              <a:ea typeface="宋体" pitchFamily="2" charset="-122"/>
            </a:endParaRPr>
          </a:p>
        </p:txBody>
      </p:sp>
    </p:spTree>
    <p:extLst>
      <p:ext uri="{BB962C8B-B14F-4D97-AF65-F5344CB8AC3E}">
        <p14:creationId xmlns:p14="http://schemas.microsoft.com/office/powerpoint/2010/main" val="1701823736"/>
      </p:ext>
    </p:extLst>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dissolve">
                                      <p:cBhvr>
                                        <p:cTn id="7" dur="500"/>
                                        <p:tgtEl>
                                          <p:spTgt spid="2969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9701"/>
                                        </p:tgtEl>
                                        <p:attrNameLst>
                                          <p:attrName>style.visibility</p:attrName>
                                        </p:attrNameLst>
                                      </p:cBhvr>
                                      <p:to>
                                        <p:strVal val="visible"/>
                                      </p:to>
                                    </p:set>
                                    <p:animEffect transition="in" filter="dissolve">
                                      <p:cBhvr>
                                        <p:cTn id="12" dur="500"/>
                                        <p:tgtEl>
                                          <p:spTgt spid="2970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animBg="1" autoUpdateAnimBg="0"/>
      <p:bldP spid="29701" grpId="0" bldLvl="0" animBg="1" autoUpdateAnimBg="0"/>
      <p:bldP spid="6"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cstate="print"/>
          <a:srcRect b="13272"/>
          <a:stretch>
            <a:fillRect/>
          </a:stretch>
        </p:blipFill>
        <p:spPr bwMode="auto">
          <a:xfrm>
            <a:off x="1847528" y="980728"/>
            <a:ext cx="8352928" cy="3748952"/>
          </a:xfrm>
          <a:prstGeom prst="rect">
            <a:avLst/>
          </a:prstGeom>
          <a:noFill/>
          <a:ln w="9525">
            <a:noFill/>
            <a:miter lim="800000"/>
            <a:headEnd/>
            <a:tailEnd/>
          </a:ln>
        </p:spPr>
      </p:pic>
      <p:sp>
        <p:nvSpPr>
          <p:cNvPr id="30723" name="Text Box 3"/>
          <p:cNvSpPr txBox="1">
            <a:spLocks noChangeArrowheads="1"/>
          </p:cNvSpPr>
          <p:nvPr/>
        </p:nvSpPr>
        <p:spPr bwMode="auto">
          <a:xfrm>
            <a:off x="1127449" y="4725144"/>
            <a:ext cx="10513168" cy="1865126"/>
          </a:xfrm>
          <a:prstGeom prst="rect">
            <a:avLst/>
          </a:prstGeom>
          <a:solidFill>
            <a:srgbClr val="0070C0"/>
          </a:solidFill>
          <a:ln w="9525">
            <a:noFill/>
            <a:miter lim="800000"/>
            <a:headEnd/>
            <a:tailEnd/>
          </a:ln>
        </p:spPr>
        <p:txBody>
          <a:bodyPr wrap="square">
            <a:spAutoFit/>
          </a:bodyPr>
          <a:lstStyle/>
          <a:p>
            <a:pPr>
              <a:lnSpc>
                <a:spcPct val="120000"/>
              </a:lnSpc>
              <a:spcBef>
                <a:spcPct val="50000"/>
              </a:spcBef>
            </a:pPr>
            <a:r>
              <a:rPr lang="zh-CN" altLang="en-US" sz="2400" dirty="0">
                <a:solidFill>
                  <a:srgbClr val="FFFFFF"/>
                </a:solidFill>
                <a:latin typeface="微软雅黑" pitchFamily="34" charset="-122"/>
                <a:ea typeface="微软雅黑" pitchFamily="34" charset="-122"/>
              </a:rPr>
              <a:t>在本译码电路图中，地址线A9~A5直接参加3-8译码器的译码，而A4~A0作为芯片内部寄存器的访问</a:t>
            </a:r>
            <a:r>
              <a:rPr lang="zh-CN" altLang="en-US" sz="2400" dirty="0" smtClean="0">
                <a:solidFill>
                  <a:srgbClr val="FFFFFF"/>
                </a:solidFill>
                <a:latin typeface="微软雅黑" pitchFamily="34" charset="-122"/>
                <a:ea typeface="微软雅黑" pitchFamily="34" charset="-122"/>
              </a:rPr>
              <a:t>地址在图中没有画出。</a:t>
            </a:r>
            <a:r>
              <a:rPr lang="zh-CN" altLang="en-US" sz="2400" dirty="0">
                <a:solidFill>
                  <a:srgbClr val="FFFFFF"/>
                </a:solidFill>
                <a:latin typeface="微软雅黑" pitchFamily="34" charset="-122"/>
                <a:ea typeface="微软雅黑" pitchFamily="34" charset="-122"/>
              </a:rPr>
              <a:t>因此</a:t>
            </a:r>
            <a:r>
              <a:rPr lang="zh-CN" altLang="en-US" sz="2400" dirty="0" smtClean="0">
                <a:solidFill>
                  <a:srgbClr val="FFFFFF"/>
                </a:solidFill>
                <a:latin typeface="微软雅黑" pitchFamily="34" charset="-122"/>
                <a:ea typeface="微软雅黑" pitchFamily="34" charset="-122"/>
              </a:rPr>
              <a:t>，其对应于一个可变范围：</a:t>
            </a:r>
            <a:r>
              <a:rPr lang="en-US" altLang="zh-CN" sz="2400" dirty="0" smtClean="0">
                <a:solidFill>
                  <a:srgbClr val="FFFFFF"/>
                </a:solidFill>
                <a:latin typeface="微软雅黑" pitchFamily="34" charset="-122"/>
                <a:ea typeface="微软雅黑" pitchFamily="34" charset="-122"/>
              </a:rPr>
              <a:t>00000</a:t>
            </a:r>
            <a:r>
              <a:rPr lang="zh-CN" altLang="en-US" sz="2400" dirty="0" smtClean="0">
                <a:solidFill>
                  <a:srgbClr val="FFFFFF"/>
                </a:solidFill>
                <a:latin typeface="微软雅黑" pitchFamily="34" charset="-122"/>
                <a:ea typeface="微软雅黑" pitchFamily="34" charset="-122"/>
              </a:rPr>
              <a:t>～</a:t>
            </a:r>
            <a:r>
              <a:rPr lang="en-US" altLang="zh-CN" sz="2400" dirty="0" smtClean="0">
                <a:solidFill>
                  <a:srgbClr val="FFFFFF"/>
                </a:solidFill>
                <a:latin typeface="微软雅黑" pitchFamily="34" charset="-122"/>
                <a:ea typeface="微软雅黑" pitchFamily="34" charset="-122"/>
              </a:rPr>
              <a:t>11111</a:t>
            </a:r>
            <a:r>
              <a:rPr lang="zh-CN" altLang="en-US" sz="2400" dirty="0" smtClean="0">
                <a:solidFill>
                  <a:srgbClr val="FFFFFF"/>
                </a:solidFill>
                <a:latin typeface="微软雅黑" pitchFamily="34" charset="-122"/>
                <a:ea typeface="微软雅黑" pitchFamily="34" charset="-122"/>
              </a:rPr>
              <a:t>。对于</a:t>
            </a:r>
            <a:r>
              <a:rPr lang="zh-CN" altLang="en-US" sz="2400" dirty="0">
                <a:solidFill>
                  <a:srgbClr val="FFFFFF"/>
                </a:solidFill>
                <a:latin typeface="微软雅黑" pitchFamily="34" charset="-122"/>
                <a:ea typeface="微软雅黑" pitchFamily="34" charset="-122"/>
              </a:rPr>
              <a:t>本图中所确定出的端口</a:t>
            </a:r>
            <a:r>
              <a:rPr lang="zh-CN" altLang="en-US" sz="2400" dirty="0" smtClean="0">
                <a:solidFill>
                  <a:srgbClr val="FFFFFF"/>
                </a:solidFill>
                <a:latin typeface="微软雅黑" pitchFamily="34" charset="-122"/>
                <a:ea typeface="微软雅黑" pitchFamily="34" charset="-122"/>
              </a:rPr>
              <a:t>地址，</a:t>
            </a:r>
            <a:r>
              <a:rPr lang="zh-CN" altLang="en-US" sz="2400" dirty="0">
                <a:solidFill>
                  <a:srgbClr val="FFFFFF"/>
                </a:solidFill>
                <a:latin typeface="微软雅黑" pitchFamily="34" charset="-122"/>
                <a:ea typeface="微软雅黑" pitchFamily="34" charset="-122"/>
              </a:rPr>
              <a:t>如8259的地址范围是020~03FH，8237的地址范围是00~01FH等。</a:t>
            </a:r>
          </a:p>
        </p:txBody>
      </p:sp>
      <p:sp>
        <p:nvSpPr>
          <p:cNvPr id="5" name="标题 4"/>
          <p:cNvSpPr>
            <a:spLocks noGrp="1"/>
          </p:cNvSpPr>
          <p:nvPr>
            <p:ph type="title"/>
          </p:nvPr>
        </p:nvSpPr>
        <p:spPr/>
        <p:txBody>
          <a:bodyPr/>
          <a:lstStyle/>
          <a:p>
            <a:pPr algn="ctr"/>
            <a:r>
              <a:rPr lang="en-US" altLang="zh-CN" smtClean="0"/>
              <a:t>3-8</a:t>
            </a:r>
            <a:r>
              <a:rPr lang="zh-CN" altLang="en-US" dirty="0" smtClean="0"/>
              <a:t>译码器应用示例</a:t>
            </a:r>
            <a:br>
              <a:rPr lang="zh-CN" altLang="en-US" dirty="0" smtClean="0"/>
            </a:br>
            <a:endParaRPr lang="zh-CN" altLang="en-US" dirty="0"/>
          </a:p>
        </p:txBody>
      </p:sp>
    </p:spTree>
    <p:extLst>
      <p:ext uri="{BB962C8B-B14F-4D97-AF65-F5344CB8AC3E}">
        <p14:creationId xmlns:p14="http://schemas.microsoft.com/office/powerpoint/2010/main" val="1664059535"/>
      </p:ext>
    </p:extLst>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723"/>
                                        </p:tgtEl>
                                        <p:attrNameLst>
                                          <p:attrName>style.visibility</p:attrName>
                                        </p:attrNameLst>
                                      </p:cBhvr>
                                      <p:to>
                                        <p:strVal val="visible"/>
                                      </p:to>
                                    </p:set>
                                    <p:animEffect transition="in" filter="dissolve">
                                      <p:cBhvr>
                                        <p:cTn id="7" dur="500"/>
                                        <p:tgtEl>
                                          <p:spTgt spid="30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ldLvl="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993131" y="4149080"/>
            <a:ext cx="10719493" cy="1815882"/>
          </a:xfrm>
          <a:prstGeom prst="rect">
            <a:avLst/>
          </a:prstGeom>
          <a:solidFill>
            <a:srgbClr val="0070C0"/>
          </a:solidFill>
          <a:ln w="9525">
            <a:noFill/>
            <a:miter lim="800000"/>
            <a:headEnd/>
            <a:tailEnd/>
          </a:ln>
        </p:spPr>
        <p:txBody>
          <a:bodyPr wrap="square">
            <a:spAutoFit/>
          </a:bodyPr>
          <a:lstStyle/>
          <a:p>
            <a:pPr>
              <a:spcBef>
                <a:spcPct val="50000"/>
              </a:spcBef>
            </a:pPr>
            <a:r>
              <a:rPr lang="zh-CN" sz="2800" dirty="0">
                <a:solidFill>
                  <a:srgbClr val="FFFFFF"/>
                </a:solidFill>
                <a:latin typeface="微软雅黑" pitchFamily="34" charset="-122"/>
                <a:ea typeface="微软雅黑" pitchFamily="34" charset="-122"/>
              </a:rPr>
              <a:t>在本译码电路图中，</a:t>
            </a:r>
          </a:p>
          <a:p>
            <a:pPr>
              <a:spcBef>
                <a:spcPct val="50000"/>
              </a:spcBef>
            </a:pPr>
            <a:r>
              <a:rPr lang="zh-CN" sz="2800" dirty="0">
                <a:solidFill>
                  <a:srgbClr val="FFFFFF"/>
                </a:solidFill>
                <a:latin typeface="微软雅黑" pitchFamily="34" charset="-122"/>
                <a:ea typeface="微软雅黑" pitchFamily="34" charset="-122"/>
              </a:rPr>
              <a:t>当跳线开关置于</a:t>
            </a:r>
            <a:r>
              <a:rPr lang="zh-CN" altLang="zh-CN" sz="2800" dirty="0">
                <a:solidFill>
                  <a:srgbClr val="FFFFFF"/>
                </a:solidFill>
                <a:latin typeface="微软雅黑" pitchFamily="34" charset="-122"/>
                <a:ea typeface="微软雅黑" pitchFamily="34" charset="-122"/>
              </a:rPr>
              <a:t>J10</a:t>
            </a:r>
            <a:r>
              <a:rPr lang="zh-CN" sz="2800" dirty="0">
                <a:solidFill>
                  <a:srgbClr val="FFFFFF"/>
                </a:solidFill>
                <a:latin typeface="微软雅黑" pitchFamily="34" charset="-122"/>
                <a:ea typeface="微软雅黑" pitchFamily="34" charset="-122"/>
              </a:rPr>
              <a:t>时，所得的端口地址（范围）为</a:t>
            </a:r>
            <a:r>
              <a:rPr lang="zh-CN" altLang="zh-CN" sz="2800" dirty="0">
                <a:solidFill>
                  <a:srgbClr val="FFFFFF"/>
                </a:solidFill>
                <a:latin typeface="微软雅黑" pitchFamily="34" charset="-122"/>
                <a:ea typeface="微软雅黑" pitchFamily="34" charset="-122"/>
              </a:rPr>
              <a:t>2F8~2FFH</a:t>
            </a:r>
            <a:r>
              <a:rPr lang="zh-CN" sz="2800" dirty="0">
                <a:solidFill>
                  <a:srgbClr val="FFFFFF"/>
                </a:solidFill>
                <a:latin typeface="微软雅黑" pitchFamily="34" charset="-122"/>
                <a:ea typeface="微软雅黑" pitchFamily="34" charset="-122"/>
              </a:rPr>
              <a:t>；</a:t>
            </a:r>
          </a:p>
          <a:p>
            <a:pPr>
              <a:spcBef>
                <a:spcPct val="50000"/>
              </a:spcBef>
            </a:pPr>
            <a:r>
              <a:rPr lang="zh-CN" sz="2800" dirty="0">
                <a:solidFill>
                  <a:srgbClr val="FFFFFF"/>
                </a:solidFill>
                <a:latin typeface="微软雅黑" pitchFamily="34" charset="-122"/>
                <a:ea typeface="微软雅黑" pitchFamily="34" charset="-122"/>
              </a:rPr>
              <a:t>当跳线开关置于</a:t>
            </a:r>
            <a:r>
              <a:rPr lang="zh-CN" altLang="zh-CN" sz="2800" dirty="0">
                <a:solidFill>
                  <a:srgbClr val="FFFFFF"/>
                </a:solidFill>
                <a:latin typeface="微软雅黑" pitchFamily="34" charset="-122"/>
                <a:ea typeface="微软雅黑" pitchFamily="34" charset="-122"/>
              </a:rPr>
              <a:t>J12</a:t>
            </a:r>
            <a:r>
              <a:rPr lang="zh-CN" sz="2800" dirty="0">
                <a:solidFill>
                  <a:srgbClr val="FFFFFF"/>
                </a:solidFill>
                <a:latin typeface="微软雅黑" pitchFamily="34" charset="-122"/>
                <a:ea typeface="微软雅黑" pitchFamily="34" charset="-122"/>
              </a:rPr>
              <a:t>时，所得的端口地址（范围）为</a:t>
            </a:r>
            <a:r>
              <a:rPr lang="zh-CN" altLang="zh-CN" sz="2800" dirty="0">
                <a:solidFill>
                  <a:srgbClr val="FFFFFF"/>
                </a:solidFill>
                <a:latin typeface="微软雅黑" pitchFamily="34" charset="-122"/>
                <a:ea typeface="微软雅黑" pitchFamily="34" charset="-122"/>
              </a:rPr>
              <a:t>3F8~3FFH</a:t>
            </a:r>
            <a:r>
              <a:rPr lang="zh-CN" sz="2800" dirty="0">
                <a:solidFill>
                  <a:srgbClr val="FFFFFF"/>
                </a:solidFill>
                <a:latin typeface="微软雅黑" pitchFamily="34" charset="-122"/>
                <a:ea typeface="微软雅黑" pitchFamily="34" charset="-122"/>
              </a:rPr>
              <a:t>；</a:t>
            </a:r>
          </a:p>
        </p:txBody>
      </p:sp>
      <p:pic>
        <p:nvPicPr>
          <p:cNvPr id="33795" name="Picture 3"/>
          <p:cNvPicPr>
            <a:picLocks noChangeAspect="1" noChangeArrowheads="1"/>
          </p:cNvPicPr>
          <p:nvPr/>
        </p:nvPicPr>
        <p:blipFill>
          <a:blip r:embed="rId3" cstate="print">
            <a:clrChange>
              <a:clrFrom>
                <a:srgbClr val="FFFFFF"/>
              </a:clrFrom>
              <a:clrTo>
                <a:srgbClr val="FFFFFF">
                  <a:alpha val="0"/>
                </a:srgbClr>
              </a:clrTo>
            </a:clrChange>
          </a:blip>
          <a:srcRect b="19071"/>
          <a:stretch>
            <a:fillRect/>
          </a:stretch>
        </p:blipFill>
        <p:spPr bwMode="auto">
          <a:xfrm>
            <a:off x="1202267" y="1066801"/>
            <a:ext cx="10160000" cy="2866255"/>
          </a:xfrm>
          <a:prstGeom prst="rect">
            <a:avLst/>
          </a:prstGeom>
          <a:noFill/>
          <a:ln w="9525">
            <a:noFill/>
            <a:miter lim="800000"/>
            <a:headEnd/>
            <a:tailEnd/>
          </a:ln>
        </p:spPr>
      </p:pic>
      <p:sp>
        <p:nvSpPr>
          <p:cNvPr id="5" name="标题 4"/>
          <p:cNvSpPr>
            <a:spLocks noGrp="1"/>
          </p:cNvSpPr>
          <p:nvPr>
            <p:ph type="title"/>
          </p:nvPr>
        </p:nvSpPr>
        <p:spPr/>
        <p:txBody>
          <a:bodyPr/>
          <a:lstStyle/>
          <a:p>
            <a:pPr algn="ctr"/>
            <a:r>
              <a:rPr lang="zh-CN" altLang="en-US" dirty="0" smtClean="0"/>
              <a:t>跳线式可选端口译码</a:t>
            </a:r>
            <a:br>
              <a:rPr lang="zh-CN" altLang="en-US" dirty="0" smtClean="0"/>
            </a:br>
            <a:endParaRPr lang="zh-CN" altLang="en-US" dirty="0"/>
          </a:p>
        </p:txBody>
      </p:sp>
    </p:spTree>
    <p:extLst>
      <p:ext uri="{BB962C8B-B14F-4D97-AF65-F5344CB8AC3E}">
        <p14:creationId xmlns:p14="http://schemas.microsoft.com/office/powerpoint/2010/main" val="3923122502"/>
      </p:ext>
    </p:extLst>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dissolve">
                                      <p:cBhvr>
                                        <p:cTn id="7" dur="500"/>
                                        <p:tgtEl>
                                          <p:spTgt spid="31746"/>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12285" y="1988840"/>
            <a:ext cx="9215967" cy="3407320"/>
            <a:chOff x="912285" y="1893888"/>
            <a:chExt cx="9215967" cy="3407320"/>
          </a:xfrm>
        </p:grpSpPr>
        <p:pic>
          <p:nvPicPr>
            <p:cNvPr id="34824" name="Picture 4"/>
            <p:cNvPicPr>
              <a:picLocks noChangeAspect="1" noChangeArrowheads="1"/>
            </p:cNvPicPr>
            <p:nvPr/>
          </p:nvPicPr>
          <p:blipFill>
            <a:blip r:embed="rId2" cstate="print"/>
            <a:srcRect b="11271"/>
            <a:stretch>
              <a:fillRect/>
            </a:stretch>
          </p:blipFill>
          <p:spPr bwMode="auto">
            <a:xfrm>
              <a:off x="912285" y="1893888"/>
              <a:ext cx="9215967" cy="3407320"/>
            </a:xfrm>
            <a:prstGeom prst="rect">
              <a:avLst/>
            </a:prstGeom>
            <a:noFill/>
            <a:ln w="9525">
              <a:noFill/>
              <a:miter lim="800000"/>
              <a:headEnd/>
              <a:tailEnd/>
            </a:ln>
          </p:spPr>
        </p:pic>
        <p:grpSp>
          <p:nvGrpSpPr>
            <p:cNvPr id="3" name="Group 5"/>
            <p:cNvGrpSpPr>
              <a:grpSpLocks/>
            </p:cNvGrpSpPr>
            <p:nvPr/>
          </p:nvGrpSpPr>
          <p:grpSpPr bwMode="auto">
            <a:xfrm>
              <a:off x="2919723" y="4049768"/>
              <a:ext cx="1642450" cy="1177594"/>
              <a:chOff x="0" y="0"/>
              <a:chExt cx="864" cy="839"/>
            </a:xfrm>
          </p:grpSpPr>
          <p:sp>
            <p:nvSpPr>
              <p:cNvPr id="34827" name="Line 6"/>
              <p:cNvSpPr>
                <a:spLocks noChangeShapeType="1"/>
              </p:cNvSpPr>
              <p:nvPr/>
            </p:nvSpPr>
            <p:spPr bwMode="auto">
              <a:xfrm>
                <a:off x="0" y="0"/>
                <a:ext cx="0" cy="720"/>
              </a:xfrm>
              <a:prstGeom prst="line">
                <a:avLst/>
              </a:prstGeom>
              <a:noFill/>
              <a:ln w="31750">
                <a:solidFill>
                  <a:schemeClr val="tx1"/>
                </a:solidFill>
                <a:round/>
                <a:headEnd/>
                <a:tailEnd/>
              </a:ln>
            </p:spPr>
            <p:txBody>
              <a:bodyPr>
                <a:spAutoFit/>
              </a:bodyPr>
              <a:lstStyle/>
              <a:p>
                <a:endParaRPr lang="zh-CN" altLang="en-US"/>
              </a:p>
            </p:txBody>
          </p:sp>
          <p:sp>
            <p:nvSpPr>
              <p:cNvPr id="34828" name="Line 7"/>
              <p:cNvSpPr>
                <a:spLocks noChangeShapeType="1"/>
              </p:cNvSpPr>
              <p:nvPr/>
            </p:nvSpPr>
            <p:spPr bwMode="auto">
              <a:xfrm>
                <a:off x="192" y="384"/>
                <a:ext cx="0" cy="336"/>
              </a:xfrm>
              <a:prstGeom prst="line">
                <a:avLst/>
              </a:prstGeom>
              <a:noFill/>
              <a:ln w="31750">
                <a:solidFill>
                  <a:schemeClr val="tx1"/>
                </a:solidFill>
                <a:round/>
                <a:headEnd/>
                <a:tailEnd/>
              </a:ln>
            </p:spPr>
            <p:txBody>
              <a:bodyPr>
                <a:spAutoFit/>
              </a:bodyPr>
              <a:lstStyle/>
              <a:p>
                <a:endParaRPr lang="zh-CN" altLang="en-US"/>
              </a:p>
            </p:txBody>
          </p:sp>
          <p:sp>
            <p:nvSpPr>
              <p:cNvPr id="34829" name="Line 8"/>
              <p:cNvSpPr>
                <a:spLocks noChangeShapeType="1"/>
              </p:cNvSpPr>
              <p:nvPr/>
            </p:nvSpPr>
            <p:spPr bwMode="auto">
              <a:xfrm>
                <a:off x="0" y="720"/>
                <a:ext cx="432" cy="0"/>
              </a:xfrm>
              <a:prstGeom prst="line">
                <a:avLst/>
              </a:prstGeom>
              <a:noFill/>
              <a:ln w="31750">
                <a:solidFill>
                  <a:schemeClr val="tx1"/>
                </a:solidFill>
                <a:round/>
                <a:headEnd/>
                <a:tailEnd/>
              </a:ln>
            </p:spPr>
            <p:txBody>
              <a:bodyPr>
                <a:spAutoFit/>
              </a:bodyPr>
              <a:lstStyle/>
              <a:p>
                <a:endParaRPr lang="zh-CN" altLang="en-US"/>
              </a:p>
            </p:txBody>
          </p:sp>
          <p:sp>
            <p:nvSpPr>
              <p:cNvPr id="34830" name="Text Box 9"/>
              <p:cNvSpPr txBox="1">
                <a:spLocks noChangeArrowheads="1"/>
              </p:cNvSpPr>
              <p:nvPr/>
            </p:nvSpPr>
            <p:spPr bwMode="auto">
              <a:xfrm>
                <a:off x="384" y="576"/>
                <a:ext cx="480" cy="263"/>
              </a:xfrm>
              <a:prstGeom prst="rect">
                <a:avLst/>
              </a:prstGeom>
              <a:noFill/>
              <a:ln w="9525">
                <a:noFill/>
                <a:miter lim="800000"/>
                <a:headEnd/>
                <a:tailEnd/>
              </a:ln>
            </p:spPr>
            <p:txBody>
              <a:bodyPr>
                <a:spAutoFit/>
              </a:bodyPr>
              <a:lstStyle/>
              <a:p>
                <a:pPr>
                  <a:spcBef>
                    <a:spcPct val="50000"/>
                  </a:spcBef>
                </a:pPr>
                <a:r>
                  <a:rPr lang="zh-CN" altLang="zh-CN">
                    <a:latin typeface="Times New Roman" pitchFamily="18" charset="0"/>
                    <a:ea typeface="宋体" charset="-122"/>
                  </a:rPr>
                  <a:t>+5V</a:t>
                </a:r>
              </a:p>
            </p:txBody>
          </p:sp>
        </p:grpSp>
        <p:sp>
          <p:nvSpPr>
            <p:cNvPr id="34826" name="Text Box 10"/>
            <p:cNvSpPr txBox="1">
              <a:spLocks noChangeArrowheads="1"/>
            </p:cNvSpPr>
            <p:nvPr/>
          </p:nvSpPr>
          <p:spPr bwMode="auto">
            <a:xfrm>
              <a:off x="2927648" y="4581128"/>
              <a:ext cx="387204" cy="378152"/>
            </a:xfrm>
            <a:prstGeom prst="rect">
              <a:avLst/>
            </a:prstGeom>
            <a:noFill/>
            <a:ln w="9525">
              <a:noFill/>
              <a:miter lim="800000"/>
              <a:headEnd/>
              <a:tailEnd/>
            </a:ln>
          </p:spPr>
          <p:txBody>
            <a:bodyPr wrap="square">
              <a:spAutoFit/>
            </a:bodyPr>
            <a:lstStyle/>
            <a:p>
              <a:pPr>
                <a:spcBef>
                  <a:spcPct val="50000"/>
                </a:spcBef>
              </a:pPr>
              <a:r>
                <a:rPr lang="zh-CN" altLang="zh-CN" b="1" dirty="0">
                  <a:latin typeface="Times New Roman" pitchFamily="18" charset="0"/>
                  <a:ea typeface="宋体" charset="-122"/>
                </a:rPr>
                <a:t>…</a:t>
              </a:r>
            </a:p>
          </p:txBody>
        </p:sp>
      </p:grpSp>
      <p:grpSp>
        <p:nvGrpSpPr>
          <p:cNvPr id="4" name="Group 11"/>
          <p:cNvGrpSpPr>
            <a:grpSpLocks/>
          </p:cNvGrpSpPr>
          <p:nvPr/>
        </p:nvGrpSpPr>
        <p:grpSpPr bwMode="auto">
          <a:xfrm>
            <a:off x="958032" y="1052264"/>
            <a:ext cx="10729192" cy="2016456"/>
            <a:chOff x="0" y="0"/>
            <a:chExt cx="3264" cy="1742"/>
          </a:xfrm>
        </p:grpSpPr>
        <p:sp>
          <p:nvSpPr>
            <p:cNvPr id="34822" name="Line 12"/>
            <p:cNvSpPr>
              <a:spLocks noChangeShapeType="1"/>
            </p:cNvSpPr>
            <p:nvPr/>
          </p:nvSpPr>
          <p:spPr bwMode="auto">
            <a:xfrm>
              <a:off x="928" y="734"/>
              <a:ext cx="0" cy="1008"/>
            </a:xfrm>
            <a:prstGeom prst="line">
              <a:avLst/>
            </a:prstGeom>
            <a:noFill/>
            <a:ln w="38100">
              <a:solidFill>
                <a:srgbClr val="FF0000"/>
              </a:solidFill>
              <a:prstDash val="sysDot"/>
              <a:round/>
              <a:headEnd/>
              <a:tailEnd type="triangle" w="med" len="med"/>
            </a:ln>
          </p:spPr>
          <p:txBody>
            <a:bodyPr>
              <a:spAutoFit/>
            </a:bodyPr>
            <a:lstStyle/>
            <a:p>
              <a:endParaRPr lang="zh-CN" altLang="en-US"/>
            </a:p>
          </p:txBody>
        </p:sp>
        <p:sp>
          <p:nvSpPr>
            <p:cNvPr id="34823" name="Text Box 13"/>
            <p:cNvSpPr txBox="1">
              <a:spLocks noChangeArrowheads="1"/>
            </p:cNvSpPr>
            <p:nvPr/>
          </p:nvSpPr>
          <p:spPr bwMode="auto">
            <a:xfrm>
              <a:off x="0" y="0"/>
              <a:ext cx="3264" cy="744"/>
            </a:xfrm>
            <a:prstGeom prst="rect">
              <a:avLst/>
            </a:prstGeom>
            <a:solidFill>
              <a:srgbClr val="0070C0"/>
            </a:solidFill>
            <a:ln w="12700">
              <a:solidFill>
                <a:srgbClr val="FF0000"/>
              </a:solidFill>
              <a:prstDash val="sysDot"/>
              <a:miter lim="800000"/>
              <a:headEnd/>
              <a:tailEnd/>
            </a:ln>
          </p:spPr>
          <p:txBody>
            <a:bodyPr wrap="square">
              <a:spAutoFit/>
            </a:bodyPr>
            <a:lstStyle/>
            <a:p>
              <a:pPr>
                <a:spcBef>
                  <a:spcPct val="50000"/>
                </a:spcBef>
              </a:pPr>
              <a:r>
                <a:rPr lang="zh-CN" altLang="zh-CN" sz="2000" dirty="0">
                  <a:solidFill>
                    <a:srgbClr val="FFFFFF"/>
                  </a:solidFill>
                  <a:latin typeface="Times New Roman" pitchFamily="18" charset="0"/>
                  <a:ea typeface="宋体" charset="-122"/>
                </a:rPr>
                <a:t>74LS688</a:t>
              </a:r>
              <a:r>
                <a:rPr lang="zh-CN" sz="2000" dirty="0">
                  <a:solidFill>
                    <a:srgbClr val="FFFFFF"/>
                  </a:solidFill>
                  <a:latin typeface="Times New Roman" pitchFamily="18" charset="0"/>
                  <a:ea typeface="宋体" charset="-122"/>
                </a:rPr>
                <a:t>为数字比较器。</a:t>
              </a:r>
            </a:p>
            <a:p>
              <a:pPr>
                <a:spcBef>
                  <a:spcPct val="50000"/>
                </a:spcBef>
              </a:pPr>
              <a:r>
                <a:rPr lang="zh-CN" sz="2000" dirty="0">
                  <a:solidFill>
                    <a:srgbClr val="FFFFFF"/>
                  </a:solidFill>
                  <a:latin typeface="Times New Roman" pitchFamily="18" charset="0"/>
                  <a:ea typeface="宋体" charset="-122"/>
                </a:rPr>
                <a:t>当输入端</a:t>
              </a:r>
              <a:r>
                <a:rPr lang="zh-CN" altLang="zh-CN" sz="2000" dirty="0">
                  <a:solidFill>
                    <a:srgbClr val="FFFFFF"/>
                  </a:solidFill>
                  <a:latin typeface="Times New Roman" pitchFamily="18" charset="0"/>
                  <a:ea typeface="宋体" charset="-122"/>
                </a:rPr>
                <a:t>P0~P7</a:t>
              </a:r>
              <a:r>
                <a:rPr lang="zh-CN" sz="2000" dirty="0">
                  <a:solidFill>
                    <a:srgbClr val="FFFFFF"/>
                  </a:solidFill>
                  <a:latin typeface="Times New Roman" pitchFamily="18" charset="0"/>
                  <a:ea typeface="宋体" charset="-122"/>
                </a:rPr>
                <a:t>与设置端</a:t>
              </a:r>
              <a:r>
                <a:rPr lang="zh-CN" altLang="zh-CN" sz="2000" dirty="0">
                  <a:solidFill>
                    <a:srgbClr val="FFFFFF"/>
                  </a:solidFill>
                  <a:latin typeface="Times New Roman" pitchFamily="18" charset="0"/>
                  <a:ea typeface="宋体" charset="-122"/>
                </a:rPr>
                <a:t>Q0~Q7</a:t>
              </a:r>
              <a:r>
                <a:rPr lang="zh-CN" sz="2000" dirty="0">
                  <a:solidFill>
                    <a:srgbClr val="FFFFFF"/>
                  </a:solidFill>
                  <a:latin typeface="Times New Roman" pitchFamily="18" charset="0"/>
                  <a:ea typeface="宋体" charset="-122"/>
                </a:rPr>
                <a:t>的状态一致时（电平相同），比较器的输出端</a:t>
              </a:r>
              <a:r>
                <a:rPr lang="zh-CN" altLang="zh-CN" sz="2000" dirty="0">
                  <a:solidFill>
                    <a:srgbClr val="FFFFFF"/>
                  </a:solidFill>
                  <a:latin typeface="Times New Roman" pitchFamily="18" charset="0"/>
                  <a:ea typeface="宋体" charset="-122"/>
                </a:rPr>
                <a:t>P=Q</a:t>
              </a:r>
              <a:r>
                <a:rPr lang="zh-CN" sz="2000" dirty="0">
                  <a:solidFill>
                    <a:srgbClr val="FFFFFF"/>
                  </a:solidFill>
                  <a:latin typeface="Times New Roman" pitchFamily="18" charset="0"/>
                  <a:ea typeface="宋体" charset="-122"/>
                </a:rPr>
                <a:t>输出低电平。</a:t>
              </a:r>
            </a:p>
          </p:txBody>
        </p:sp>
      </p:grpSp>
      <p:sp>
        <p:nvSpPr>
          <p:cNvPr id="32782" name="Text Box 14"/>
          <p:cNvSpPr txBox="1">
            <a:spLocks noChangeArrowheads="1"/>
          </p:cNvSpPr>
          <p:nvPr/>
        </p:nvSpPr>
        <p:spPr bwMode="auto">
          <a:xfrm>
            <a:off x="1055440" y="5373216"/>
            <a:ext cx="10657184" cy="1200329"/>
          </a:xfrm>
          <a:prstGeom prst="rect">
            <a:avLst/>
          </a:prstGeom>
          <a:solidFill>
            <a:srgbClr val="0070C0"/>
          </a:solidFill>
          <a:ln w="9525">
            <a:noFill/>
            <a:miter lim="800000"/>
            <a:headEnd/>
            <a:tailEnd/>
          </a:ln>
        </p:spPr>
        <p:txBody>
          <a:bodyPr wrap="square">
            <a:spAutoFit/>
          </a:bodyPr>
          <a:lstStyle/>
          <a:p>
            <a:pPr>
              <a:spcBef>
                <a:spcPct val="50000"/>
              </a:spcBef>
            </a:pPr>
            <a:r>
              <a:rPr lang="zh-CN" sz="2400" dirty="0">
                <a:solidFill>
                  <a:srgbClr val="FFFFFF"/>
                </a:solidFill>
                <a:latin typeface="Times New Roman" pitchFamily="18" charset="0"/>
                <a:ea typeface="宋体" charset="-122"/>
              </a:rPr>
              <a:t>在本译码电路图中，地址线</a:t>
            </a:r>
            <a:r>
              <a:rPr lang="zh-CN" altLang="zh-CN" sz="2400" dirty="0">
                <a:solidFill>
                  <a:srgbClr val="FFFFFF"/>
                </a:solidFill>
                <a:latin typeface="Times New Roman" pitchFamily="18" charset="0"/>
                <a:ea typeface="宋体" charset="-122"/>
              </a:rPr>
              <a:t>A9~A3</a:t>
            </a:r>
            <a:r>
              <a:rPr lang="zh-CN" sz="2400" dirty="0">
                <a:solidFill>
                  <a:srgbClr val="FFFFFF"/>
                </a:solidFill>
                <a:latin typeface="Times New Roman" pitchFamily="18" charset="0"/>
                <a:ea typeface="宋体" charset="-122"/>
              </a:rPr>
              <a:t>作为比较器的输入端，而</a:t>
            </a:r>
            <a:r>
              <a:rPr lang="zh-CN" altLang="zh-CN" sz="2400" dirty="0">
                <a:solidFill>
                  <a:srgbClr val="FFFFFF"/>
                </a:solidFill>
                <a:latin typeface="Times New Roman" pitchFamily="18" charset="0"/>
                <a:ea typeface="宋体" charset="-122"/>
              </a:rPr>
              <a:t>A2~A0</a:t>
            </a:r>
            <a:r>
              <a:rPr lang="zh-CN" sz="2400" dirty="0">
                <a:solidFill>
                  <a:srgbClr val="FFFFFF"/>
                </a:solidFill>
                <a:latin typeface="Times New Roman" pitchFamily="18" charset="0"/>
                <a:ea typeface="宋体" charset="-122"/>
              </a:rPr>
              <a:t>作为 </a:t>
            </a:r>
            <a:r>
              <a:rPr lang="en-US" altLang="zh-CN" sz="2400" dirty="0" smtClean="0">
                <a:solidFill>
                  <a:srgbClr val="FFFFFF"/>
                </a:solidFill>
                <a:latin typeface="Times New Roman" pitchFamily="18" charset="0"/>
                <a:ea typeface="宋体" charset="-122"/>
              </a:rPr>
              <a:t>3-8</a:t>
            </a:r>
            <a:r>
              <a:rPr lang="zh-CN" sz="2400" dirty="0" smtClean="0">
                <a:solidFill>
                  <a:srgbClr val="FFFFFF"/>
                </a:solidFill>
                <a:latin typeface="Times New Roman" pitchFamily="18" charset="0"/>
                <a:ea typeface="宋体" charset="-122"/>
              </a:rPr>
              <a:t>译码器</a:t>
            </a:r>
            <a:r>
              <a:rPr lang="zh-CN" sz="2400" dirty="0">
                <a:solidFill>
                  <a:srgbClr val="FFFFFF"/>
                </a:solidFill>
                <a:latin typeface="Times New Roman" pitchFamily="18" charset="0"/>
                <a:ea typeface="宋体" charset="-122"/>
              </a:rPr>
              <a:t>的输入端。因此，对于本图中所确定出的端口地址为</a:t>
            </a:r>
            <a:r>
              <a:rPr lang="zh-CN" altLang="zh-CN" sz="2400" dirty="0">
                <a:solidFill>
                  <a:srgbClr val="FFFFFF"/>
                </a:solidFill>
                <a:latin typeface="Times New Roman" pitchFamily="18" charset="0"/>
                <a:ea typeface="宋体" charset="-122"/>
              </a:rPr>
              <a:t>00~</a:t>
            </a:r>
            <a:r>
              <a:rPr lang="zh-CN" altLang="zh-CN" sz="2400" dirty="0" smtClean="0">
                <a:solidFill>
                  <a:srgbClr val="FFFFFF"/>
                </a:solidFill>
                <a:latin typeface="Times New Roman" pitchFamily="18" charset="0"/>
                <a:ea typeface="宋体" charset="-122"/>
              </a:rPr>
              <a:t>0</a:t>
            </a:r>
            <a:r>
              <a:rPr lang="en-US" altLang="zh-CN" sz="2400" dirty="0" smtClean="0">
                <a:solidFill>
                  <a:srgbClr val="FFFFFF"/>
                </a:solidFill>
                <a:latin typeface="Times New Roman" pitchFamily="18" charset="0"/>
                <a:ea typeface="宋体" charset="-122"/>
              </a:rPr>
              <a:t>7</a:t>
            </a:r>
            <a:r>
              <a:rPr lang="zh-CN" altLang="zh-CN" sz="2400" dirty="0" smtClean="0">
                <a:solidFill>
                  <a:srgbClr val="FFFFFF"/>
                </a:solidFill>
                <a:latin typeface="Times New Roman" pitchFamily="18" charset="0"/>
                <a:ea typeface="宋体" charset="-122"/>
              </a:rPr>
              <a:t>H</a:t>
            </a:r>
            <a:r>
              <a:rPr lang="zh-CN" sz="2400" dirty="0">
                <a:solidFill>
                  <a:srgbClr val="FFFFFF"/>
                </a:solidFill>
                <a:latin typeface="Times New Roman" pitchFamily="18" charset="0"/>
                <a:ea typeface="宋体" charset="-122"/>
              </a:rPr>
              <a:t>。当改变</a:t>
            </a:r>
            <a:r>
              <a:rPr lang="zh-CN" altLang="zh-CN" sz="2400" dirty="0">
                <a:solidFill>
                  <a:srgbClr val="FFFFFF"/>
                </a:solidFill>
                <a:latin typeface="Times New Roman" pitchFamily="18" charset="0"/>
                <a:ea typeface="宋体" charset="-122"/>
              </a:rPr>
              <a:t>DIP</a:t>
            </a:r>
            <a:r>
              <a:rPr lang="zh-CN" sz="2400" dirty="0">
                <a:solidFill>
                  <a:srgbClr val="FFFFFF"/>
                </a:solidFill>
                <a:latin typeface="Times New Roman" pitchFamily="18" charset="0"/>
                <a:ea typeface="宋体" charset="-122"/>
              </a:rPr>
              <a:t>开关状态，可得到不同的端口地址。</a:t>
            </a:r>
          </a:p>
        </p:txBody>
      </p:sp>
      <p:sp>
        <p:nvSpPr>
          <p:cNvPr id="15" name="标题 14"/>
          <p:cNvSpPr>
            <a:spLocks noGrp="1"/>
          </p:cNvSpPr>
          <p:nvPr>
            <p:ph type="title"/>
          </p:nvPr>
        </p:nvSpPr>
        <p:spPr/>
        <p:txBody>
          <a:bodyPr/>
          <a:lstStyle/>
          <a:p>
            <a:pPr algn="ctr"/>
            <a:r>
              <a:rPr lang="zh-CN" altLang="en-US" dirty="0" smtClean="0"/>
              <a:t>开关式可选端口译码</a:t>
            </a:r>
            <a:br>
              <a:rPr lang="zh-CN" altLang="en-US" dirty="0" smtClean="0"/>
            </a:br>
            <a:endParaRPr lang="zh-CN" altLang="en-US" dirty="0"/>
          </a:p>
        </p:txBody>
      </p:sp>
    </p:spTree>
    <p:extLst>
      <p:ext uri="{BB962C8B-B14F-4D97-AF65-F5344CB8AC3E}">
        <p14:creationId xmlns:p14="http://schemas.microsoft.com/office/powerpoint/2010/main" val="2045901347"/>
      </p:ext>
    </p:extLst>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32782"/>
                                        </p:tgtEl>
                                        <p:attrNameLst>
                                          <p:attrName>style.visibility</p:attrName>
                                        </p:attrNameLst>
                                      </p:cBhvr>
                                      <p:to>
                                        <p:strVal val="visible"/>
                                      </p:to>
                                    </p:set>
                                    <p:animEffect transition="in" filter="dissolve">
                                      <p:cBhvr>
                                        <p:cTn id="13" dur="500"/>
                                        <p:tgtEl>
                                          <p:spTgt spid="32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2"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p:txBody>
          <a:bodyPr/>
          <a:lstStyle/>
          <a:p>
            <a:r>
              <a:rPr lang="en-US" altLang="zh-CN"/>
              <a:t>7.1.3 </a:t>
            </a:r>
            <a:r>
              <a:rPr lang="zh-CN" altLang="en-US"/>
              <a:t>输入输出指令</a:t>
            </a:r>
          </a:p>
        </p:txBody>
      </p:sp>
      <p:sp>
        <p:nvSpPr>
          <p:cNvPr id="478211" name="Rectangle 3"/>
          <p:cNvSpPr>
            <a:spLocks noGrp="1" noChangeArrowheads="1"/>
          </p:cNvSpPr>
          <p:nvPr>
            <p:ph type="body" idx="1"/>
          </p:nvPr>
        </p:nvSpPr>
        <p:spPr/>
        <p:txBody>
          <a:bodyPr/>
          <a:lstStyle/>
          <a:p>
            <a:r>
              <a:rPr lang="zh-CN" altLang="en-US" sz="2800" dirty="0"/>
              <a:t>输入指令</a:t>
            </a:r>
            <a:r>
              <a:rPr lang="en-US" altLang="zh-CN" sz="2800" dirty="0"/>
              <a:t>IN</a:t>
            </a:r>
            <a:r>
              <a:rPr lang="zh-CN" altLang="en-US" sz="2800" dirty="0"/>
              <a:t>：数据从</a:t>
            </a:r>
            <a:r>
              <a:rPr lang="en-US" altLang="zh-CN" sz="2800" dirty="0"/>
              <a:t>I/O</a:t>
            </a:r>
            <a:r>
              <a:rPr lang="zh-CN" altLang="en-US" sz="2800" dirty="0"/>
              <a:t>接口输入到微处理器</a:t>
            </a:r>
          </a:p>
          <a:p>
            <a:pPr>
              <a:buFont typeface="Wingdings" pitchFamily="2" charset="2"/>
              <a:buNone/>
            </a:pPr>
            <a:endParaRPr lang="zh-CN" altLang="en-US" sz="2800" dirty="0"/>
          </a:p>
          <a:p>
            <a:pPr>
              <a:buFont typeface="Wingdings" pitchFamily="2" charset="2"/>
              <a:buNone/>
            </a:pPr>
            <a:r>
              <a:rPr lang="zh-CN" altLang="en-US" sz="2800" b="1" dirty="0">
                <a:solidFill>
                  <a:srgbClr val="FF0000"/>
                </a:solidFill>
              </a:rPr>
              <a:t>	</a:t>
            </a:r>
            <a:r>
              <a:rPr lang="en-US" altLang="zh-CN" sz="2800" b="1" dirty="0">
                <a:solidFill>
                  <a:srgbClr val="FF0000"/>
                </a:solidFill>
              </a:rPr>
              <a:t>IN AL/AX/EAX,i8/DX</a:t>
            </a:r>
          </a:p>
          <a:p>
            <a:pPr>
              <a:buFont typeface="Wingdings" pitchFamily="2" charset="2"/>
              <a:buNone/>
            </a:pPr>
            <a:endParaRPr lang="en-US" altLang="zh-CN" sz="2800" dirty="0"/>
          </a:p>
          <a:p>
            <a:r>
              <a:rPr lang="zh-CN" altLang="en-US" sz="2800" dirty="0"/>
              <a:t>输出指令</a:t>
            </a:r>
            <a:r>
              <a:rPr lang="en-US" altLang="zh-CN" sz="2800" dirty="0"/>
              <a:t>OUT</a:t>
            </a:r>
            <a:r>
              <a:rPr lang="zh-CN" altLang="en-US" sz="2800" dirty="0"/>
              <a:t>：数据从微处理器输出</a:t>
            </a:r>
            <a:r>
              <a:rPr lang="en-US" altLang="zh-CN" sz="2800" dirty="0"/>
              <a:t>I/O</a:t>
            </a:r>
            <a:r>
              <a:rPr lang="zh-CN" altLang="en-US" sz="2800" dirty="0"/>
              <a:t>接口</a:t>
            </a:r>
          </a:p>
          <a:p>
            <a:pPr>
              <a:buFont typeface="Wingdings" pitchFamily="2" charset="2"/>
              <a:buNone/>
            </a:pPr>
            <a:endParaRPr lang="zh-CN" altLang="en-US" sz="2800" dirty="0"/>
          </a:p>
          <a:p>
            <a:pPr>
              <a:buFont typeface="Wingdings" pitchFamily="2" charset="2"/>
              <a:buNone/>
            </a:pPr>
            <a:r>
              <a:rPr lang="zh-CN" altLang="en-US" sz="2800" dirty="0"/>
              <a:t>	</a:t>
            </a:r>
            <a:r>
              <a:rPr lang="en-US" altLang="zh-CN" sz="2800" b="1" dirty="0">
                <a:solidFill>
                  <a:srgbClr val="FF0000"/>
                </a:solidFill>
              </a:rPr>
              <a:t>OUT i8/DX,AL/AX/EAX</a:t>
            </a:r>
          </a:p>
          <a:p>
            <a:pPr>
              <a:buFont typeface="Wingdings" pitchFamily="2" charset="2"/>
              <a:buNone/>
            </a:pPr>
            <a:endParaRPr lang="zh-CN" altLang="en-US" sz="2800" dirty="0">
              <a:solidFill>
                <a:srgbClr val="0000CC"/>
              </a:solidFill>
            </a:endParaRPr>
          </a:p>
          <a:p>
            <a:r>
              <a:rPr lang="zh-CN" altLang="en-US" sz="2800" dirty="0"/>
              <a:t>串输入</a:t>
            </a:r>
            <a:r>
              <a:rPr lang="en-US" altLang="zh-CN" sz="2800" dirty="0"/>
              <a:t>INS</a:t>
            </a:r>
            <a:r>
              <a:rPr lang="zh-CN" altLang="en-US" sz="2800" dirty="0"/>
              <a:t>指令</a:t>
            </a:r>
          </a:p>
          <a:p>
            <a:r>
              <a:rPr lang="zh-CN" altLang="en-US" sz="2800" dirty="0"/>
              <a:t>串输出</a:t>
            </a:r>
            <a:r>
              <a:rPr lang="en-US" altLang="zh-CN" sz="2800" dirty="0"/>
              <a:t>OUTS</a:t>
            </a:r>
            <a:r>
              <a:rPr lang="zh-CN" altLang="en-US" sz="2800" dirty="0"/>
              <a:t>指令</a:t>
            </a:r>
          </a:p>
        </p:txBody>
      </p:sp>
      <p:grpSp>
        <p:nvGrpSpPr>
          <p:cNvPr id="2" name="Group 4"/>
          <p:cNvGrpSpPr>
            <a:grpSpLocks/>
          </p:cNvGrpSpPr>
          <p:nvPr/>
        </p:nvGrpSpPr>
        <p:grpSpPr bwMode="auto">
          <a:xfrm>
            <a:off x="8592740" y="1052736"/>
            <a:ext cx="3263900" cy="1944216"/>
            <a:chOff x="3424" y="1117"/>
            <a:chExt cx="1316" cy="862"/>
          </a:xfrm>
          <a:solidFill>
            <a:schemeClr val="accent1">
              <a:lumMod val="40000"/>
              <a:lumOff val="60000"/>
            </a:schemeClr>
          </a:solidFill>
        </p:grpSpPr>
        <p:sp>
          <p:nvSpPr>
            <p:cNvPr id="478213" name="filecab3"/>
            <p:cNvSpPr>
              <a:spLocks noEditPoints="1" noChangeArrowheads="1"/>
            </p:cNvSpPr>
            <p:nvPr/>
          </p:nvSpPr>
          <p:spPr bwMode="auto">
            <a:xfrm flipV="1">
              <a:off x="3424" y="1253"/>
              <a:ext cx="1316" cy="726"/>
            </a:xfrm>
            <a:custGeom>
              <a:avLst/>
              <a:gdLst>
                <a:gd name="T0" fmla="*/ 10800 w 21600"/>
                <a:gd name="T1" fmla="*/ 0 h 21600"/>
                <a:gd name="T2" fmla="*/ 0 w 21600"/>
                <a:gd name="T3" fmla="*/ 0 h 21600"/>
                <a:gd name="T4" fmla="*/ 0 w 21600"/>
                <a:gd name="T5" fmla="*/ 10800 h 21600"/>
                <a:gd name="T6" fmla="*/ 0 w 21600"/>
                <a:gd name="T7" fmla="*/ 20367 h 21600"/>
                <a:gd name="T8" fmla="*/ 10800 w 21600"/>
                <a:gd name="T9" fmla="*/ 21600 h 21600"/>
                <a:gd name="T10" fmla="*/ 21600 w 21600"/>
                <a:gd name="T11" fmla="*/ 20367 h 21600"/>
                <a:gd name="T12" fmla="*/ 21600 w 21600"/>
                <a:gd name="T13" fmla="*/ 10800 h 21600"/>
                <a:gd name="T14" fmla="*/ 21600 w 21600"/>
                <a:gd name="T15" fmla="*/ 0 h 21600"/>
                <a:gd name="T16" fmla="*/ 1004 w 21600"/>
                <a:gd name="T17" fmla="*/ 511 h 21600"/>
                <a:gd name="T18" fmla="*/ 20542 w 21600"/>
                <a:gd name="T19" fmla="*/ 18765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788" y="0"/>
                  </a:moveTo>
                  <a:lnTo>
                    <a:pt x="0" y="0"/>
                  </a:lnTo>
                  <a:lnTo>
                    <a:pt x="0" y="10800"/>
                  </a:lnTo>
                  <a:lnTo>
                    <a:pt x="0" y="19099"/>
                  </a:lnTo>
                  <a:lnTo>
                    <a:pt x="8466" y="19099"/>
                  </a:lnTo>
                  <a:lnTo>
                    <a:pt x="8490" y="19440"/>
                  </a:lnTo>
                  <a:lnTo>
                    <a:pt x="8537" y="20008"/>
                  </a:lnTo>
                  <a:lnTo>
                    <a:pt x="8607" y="20349"/>
                  </a:lnTo>
                  <a:lnTo>
                    <a:pt x="8701" y="20691"/>
                  </a:lnTo>
                  <a:lnTo>
                    <a:pt x="8842" y="21145"/>
                  </a:lnTo>
                  <a:lnTo>
                    <a:pt x="9053" y="21373"/>
                  </a:lnTo>
                  <a:lnTo>
                    <a:pt x="9264" y="21600"/>
                  </a:lnTo>
                  <a:lnTo>
                    <a:pt x="9545" y="21600"/>
                  </a:lnTo>
                  <a:lnTo>
                    <a:pt x="10718" y="21600"/>
                  </a:lnTo>
                  <a:lnTo>
                    <a:pt x="11891" y="21600"/>
                  </a:lnTo>
                  <a:lnTo>
                    <a:pt x="12266" y="21600"/>
                  </a:lnTo>
                  <a:lnTo>
                    <a:pt x="12477" y="21429"/>
                  </a:lnTo>
                  <a:lnTo>
                    <a:pt x="12618" y="21202"/>
                  </a:lnTo>
                  <a:lnTo>
                    <a:pt x="12758" y="20861"/>
                  </a:lnTo>
                  <a:lnTo>
                    <a:pt x="12922" y="20349"/>
                  </a:lnTo>
                  <a:lnTo>
                    <a:pt x="12993" y="19952"/>
                  </a:lnTo>
                  <a:lnTo>
                    <a:pt x="13016" y="19440"/>
                  </a:lnTo>
                  <a:lnTo>
                    <a:pt x="13063" y="19099"/>
                  </a:lnTo>
                  <a:lnTo>
                    <a:pt x="21600" y="19099"/>
                  </a:lnTo>
                  <a:lnTo>
                    <a:pt x="21600" y="10800"/>
                  </a:lnTo>
                  <a:lnTo>
                    <a:pt x="21600" y="0"/>
                  </a:lnTo>
                  <a:lnTo>
                    <a:pt x="10788" y="0"/>
                  </a:lnTo>
                  <a:close/>
                  <a:moveTo>
                    <a:pt x="9053" y="19099"/>
                  </a:moveTo>
                  <a:lnTo>
                    <a:pt x="9053" y="19440"/>
                  </a:lnTo>
                  <a:lnTo>
                    <a:pt x="9076" y="19611"/>
                  </a:lnTo>
                  <a:lnTo>
                    <a:pt x="9123" y="19781"/>
                  </a:lnTo>
                  <a:lnTo>
                    <a:pt x="9193" y="20008"/>
                  </a:lnTo>
                  <a:lnTo>
                    <a:pt x="9264" y="20179"/>
                  </a:lnTo>
                  <a:lnTo>
                    <a:pt x="9334" y="20293"/>
                  </a:lnTo>
                  <a:lnTo>
                    <a:pt x="9405" y="20349"/>
                  </a:lnTo>
                  <a:lnTo>
                    <a:pt x="9545" y="20349"/>
                  </a:lnTo>
                  <a:lnTo>
                    <a:pt x="11891" y="20349"/>
                  </a:lnTo>
                  <a:lnTo>
                    <a:pt x="12031" y="20349"/>
                  </a:lnTo>
                  <a:lnTo>
                    <a:pt x="12172" y="20236"/>
                  </a:lnTo>
                  <a:lnTo>
                    <a:pt x="12266" y="20179"/>
                  </a:lnTo>
                  <a:lnTo>
                    <a:pt x="12336" y="20008"/>
                  </a:lnTo>
                  <a:lnTo>
                    <a:pt x="12383" y="19838"/>
                  </a:lnTo>
                  <a:lnTo>
                    <a:pt x="12430" y="19611"/>
                  </a:lnTo>
                  <a:lnTo>
                    <a:pt x="12477" y="19440"/>
                  </a:lnTo>
                  <a:lnTo>
                    <a:pt x="12477" y="19099"/>
                  </a:lnTo>
                  <a:lnTo>
                    <a:pt x="9053" y="19099"/>
                  </a:lnTo>
                  <a:close/>
                </a:path>
                <a:path w="21600" h="21600" extrusionOk="0">
                  <a:moveTo>
                    <a:pt x="9053" y="19099"/>
                  </a:moveTo>
                  <a:lnTo>
                    <a:pt x="0" y="19099"/>
                  </a:lnTo>
                  <a:lnTo>
                    <a:pt x="21600" y="19099"/>
                  </a:lnTo>
                </a:path>
              </a:pathLst>
            </a:custGeom>
            <a:grpFill/>
            <a:ln w="9525" cap="rnd">
              <a:solidFill>
                <a:srgbClr val="000000"/>
              </a:solidFill>
              <a:prstDash val="sysDot"/>
              <a:miter lim="800000"/>
              <a:headEnd/>
              <a:tailEnd/>
            </a:ln>
            <a:effectLst>
              <a:outerShdw dist="107763" dir="2700000" algn="ctr" rotWithShape="0">
                <a:srgbClr val="808080"/>
              </a:outerShdw>
            </a:effectLst>
          </p:spPr>
          <p:txBody>
            <a:bodyPr rot="10800000"/>
            <a:lstStyle/>
            <a:p>
              <a:pPr algn="just">
                <a:lnSpc>
                  <a:spcPct val="150000"/>
                </a:lnSpc>
              </a:pPr>
              <a:r>
                <a:rPr lang="en-US" altLang="en-US" sz="2800" b="1">
                  <a:solidFill>
                    <a:srgbClr val="0000CC"/>
                  </a:solidFill>
                  <a:ea typeface="宋体" charset="-122"/>
                </a:rPr>
                <a:t>IN </a:t>
              </a:r>
              <a:r>
                <a:rPr lang="en-US" altLang="zh-CN" sz="2800" b="1">
                  <a:solidFill>
                    <a:srgbClr val="0000CC"/>
                  </a:solidFill>
                  <a:ea typeface="宋体" charset="-122"/>
                </a:rPr>
                <a:t>AL,21H</a:t>
              </a:r>
            </a:p>
            <a:p>
              <a:pPr algn="just">
                <a:lnSpc>
                  <a:spcPct val="150000"/>
                </a:lnSpc>
              </a:pPr>
              <a:r>
                <a:rPr lang="en-US" altLang="en-US" sz="2800" b="1">
                  <a:solidFill>
                    <a:srgbClr val="0000CC"/>
                  </a:solidFill>
                  <a:ea typeface="宋体" charset="-122"/>
                </a:rPr>
                <a:t>IN AL,DX</a:t>
              </a:r>
              <a:endParaRPr lang="zh-CN" altLang="en-US" sz="2800" b="1">
                <a:solidFill>
                  <a:srgbClr val="0000CC"/>
                </a:solidFill>
                <a:ea typeface="宋体" charset="-122"/>
              </a:endParaRPr>
            </a:p>
          </p:txBody>
        </p:sp>
        <p:sp>
          <p:nvSpPr>
            <p:cNvPr id="478214" name="File"/>
            <p:cNvSpPr>
              <a:spLocks noEditPoints="1" noChangeArrowheads="1"/>
            </p:cNvSpPr>
            <p:nvPr/>
          </p:nvSpPr>
          <p:spPr bwMode="auto">
            <a:xfrm>
              <a:off x="3810" y="1117"/>
              <a:ext cx="544" cy="207"/>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grpFill/>
            <a:ln w="9525">
              <a:solidFill>
                <a:srgbClr val="DBDAB4"/>
              </a:solidFill>
              <a:miter lim="800000"/>
              <a:headEnd/>
              <a:tailEnd/>
            </a:ln>
            <a:effectLst>
              <a:outerShdw dist="35921" dir="2700000" algn="ctr" rotWithShape="0">
                <a:srgbClr val="808080"/>
              </a:outerShdw>
            </a:effectLst>
          </p:spPr>
          <p:txBody>
            <a:bodyPr/>
            <a:lstStyle/>
            <a:p>
              <a:pPr algn="ctr">
                <a:lnSpc>
                  <a:spcPct val="70000"/>
                </a:lnSpc>
              </a:pPr>
              <a:r>
                <a:rPr lang="zh-CN" altLang="en-US" sz="2000">
                  <a:solidFill>
                    <a:schemeClr val="tx2"/>
                  </a:solidFill>
                  <a:ea typeface="隶书" pitchFamily="49" charset="-122"/>
                </a:rPr>
                <a:t>举例</a:t>
              </a:r>
            </a:p>
          </p:txBody>
        </p:sp>
      </p:grpSp>
      <p:grpSp>
        <p:nvGrpSpPr>
          <p:cNvPr id="3" name="Group 7"/>
          <p:cNvGrpSpPr>
            <a:grpSpLocks/>
          </p:cNvGrpSpPr>
          <p:nvPr/>
        </p:nvGrpSpPr>
        <p:grpSpPr bwMode="auto">
          <a:xfrm>
            <a:off x="8544272" y="4076799"/>
            <a:ext cx="3359151" cy="1872481"/>
            <a:chOff x="3424" y="1117"/>
            <a:chExt cx="1316" cy="862"/>
          </a:xfrm>
          <a:solidFill>
            <a:schemeClr val="accent1">
              <a:lumMod val="40000"/>
              <a:lumOff val="60000"/>
            </a:schemeClr>
          </a:solidFill>
        </p:grpSpPr>
        <p:sp>
          <p:nvSpPr>
            <p:cNvPr id="478216" name="filecab3"/>
            <p:cNvSpPr>
              <a:spLocks noEditPoints="1" noChangeArrowheads="1"/>
            </p:cNvSpPr>
            <p:nvPr/>
          </p:nvSpPr>
          <p:spPr bwMode="auto">
            <a:xfrm flipV="1">
              <a:off x="3424" y="1253"/>
              <a:ext cx="1316" cy="726"/>
            </a:xfrm>
            <a:custGeom>
              <a:avLst/>
              <a:gdLst>
                <a:gd name="T0" fmla="*/ 10800 w 21600"/>
                <a:gd name="T1" fmla="*/ 0 h 21600"/>
                <a:gd name="T2" fmla="*/ 0 w 21600"/>
                <a:gd name="T3" fmla="*/ 0 h 21600"/>
                <a:gd name="T4" fmla="*/ 0 w 21600"/>
                <a:gd name="T5" fmla="*/ 10800 h 21600"/>
                <a:gd name="T6" fmla="*/ 0 w 21600"/>
                <a:gd name="T7" fmla="*/ 20367 h 21600"/>
                <a:gd name="T8" fmla="*/ 10800 w 21600"/>
                <a:gd name="T9" fmla="*/ 21600 h 21600"/>
                <a:gd name="T10" fmla="*/ 21600 w 21600"/>
                <a:gd name="T11" fmla="*/ 20367 h 21600"/>
                <a:gd name="T12" fmla="*/ 21600 w 21600"/>
                <a:gd name="T13" fmla="*/ 10800 h 21600"/>
                <a:gd name="T14" fmla="*/ 21600 w 21600"/>
                <a:gd name="T15" fmla="*/ 0 h 21600"/>
                <a:gd name="T16" fmla="*/ 1004 w 21600"/>
                <a:gd name="T17" fmla="*/ 511 h 21600"/>
                <a:gd name="T18" fmla="*/ 20542 w 21600"/>
                <a:gd name="T19" fmla="*/ 18765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788" y="0"/>
                  </a:moveTo>
                  <a:lnTo>
                    <a:pt x="0" y="0"/>
                  </a:lnTo>
                  <a:lnTo>
                    <a:pt x="0" y="10800"/>
                  </a:lnTo>
                  <a:lnTo>
                    <a:pt x="0" y="19099"/>
                  </a:lnTo>
                  <a:lnTo>
                    <a:pt x="8466" y="19099"/>
                  </a:lnTo>
                  <a:lnTo>
                    <a:pt x="8490" y="19440"/>
                  </a:lnTo>
                  <a:lnTo>
                    <a:pt x="8537" y="20008"/>
                  </a:lnTo>
                  <a:lnTo>
                    <a:pt x="8607" y="20349"/>
                  </a:lnTo>
                  <a:lnTo>
                    <a:pt x="8701" y="20691"/>
                  </a:lnTo>
                  <a:lnTo>
                    <a:pt x="8842" y="21145"/>
                  </a:lnTo>
                  <a:lnTo>
                    <a:pt x="9053" y="21373"/>
                  </a:lnTo>
                  <a:lnTo>
                    <a:pt x="9264" y="21600"/>
                  </a:lnTo>
                  <a:lnTo>
                    <a:pt x="9545" y="21600"/>
                  </a:lnTo>
                  <a:lnTo>
                    <a:pt x="10718" y="21600"/>
                  </a:lnTo>
                  <a:lnTo>
                    <a:pt x="11891" y="21600"/>
                  </a:lnTo>
                  <a:lnTo>
                    <a:pt x="12266" y="21600"/>
                  </a:lnTo>
                  <a:lnTo>
                    <a:pt x="12477" y="21429"/>
                  </a:lnTo>
                  <a:lnTo>
                    <a:pt x="12618" y="21202"/>
                  </a:lnTo>
                  <a:lnTo>
                    <a:pt x="12758" y="20861"/>
                  </a:lnTo>
                  <a:lnTo>
                    <a:pt x="12922" y="20349"/>
                  </a:lnTo>
                  <a:lnTo>
                    <a:pt x="12993" y="19952"/>
                  </a:lnTo>
                  <a:lnTo>
                    <a:pt x="13016" y="19440"/>
                  </a:lnTo>
                  <a:lnTo>
                    <a:pt x="13063" y="19099"/>
                  </a:lnTo>
                  <a:lnTo>
                    <a:pt x="21600" y="19099"/>
                  </a:lnTo>
                  <a:lnTo>
                    <a:pt x="21600" y="10800"/>
                  </a:lnTo>
                  <a:lnTo>
                    <a:pt x="21600" y="0"/>
                  </a:lnTo>
                  <a:lnTo>
                    <a:pt x="10788" y="0"/>
                  </a:lnTo>
                  <a:close/>
                  <a:moveTo>
                    <a:pt x="9053" y="19099"/>
                  </a:moveTo>
                  <a:lnTo>
                    <a:pt x="9053" y="19440"/>
                  </a:lnTo>
                  <a:lnTo>
                    <a:pt x="9076" y="19611"/>
                  </a:lnTo>
                  <a:lnTo>
                    <a:pt x="9123" y="19781"/>
                  </a:lnTo>
                  <a:lnTo>
                    <a:pt x="9193" y="20008"/>
                  </a:lnTo>
                  <a:lnTo>
                    <a:pt x="9264" y="20179"/>
                  </a:lnTo>
                  <a:lnTo>
                    <a:pt x="9334" y="20293"/>
                  </a:lnTo>
                  <a:lnTo>
                    <a:pt x="9405" y="20349"/>
                  </a:lnTo>
                  <a:lnTo>
                    <a:pt x="9545" y="20349"/>
                  </a:lnTo>
                  <a:lnTo>
                    <a:pt x="11891" y="20349"/>
                  </a:lnTo>
                  <a:lnTo>
                    <a:pt x="12031" y="20349"/>
                  </a:lnTo>
                  <a:lnTo>
                    <a:pt x="12172" y="20236"/>
                  </a:lnTo>
                  <a:lnTo>
                    <a:pt x="12266" y="20179"/>
                  </a:lnTo>
                  <a:lnTo>
                    <a:pt x="12336" y="20008"/>
                  </a:lnTo>
                  <a:lnTo>
                    <a:pt x="12383" y="19838"/>
                  </a:lnTo>
                  <a:lnTo>
                    <a:pt x="12430" y="19611"/>
                  </a:lnTo>
                  <a:lnTo>
                    <a:pt x="12477" y="19440"/>
                  </a:lnTo>
                  <a:lnTo>
                    <a:pt x="12477" y="19099"/>
                  </a:lnTo>
                  <a:lnTo>
                    <a:pt x="9053" y="19099"/>
                  </a:lnTo>
                  <a:close/>
                </a:path>
                <a:path w="21600" h="21600" extrusionOk="0">
                  <a:moveTo>
                    <a:pt x="9053" y="19099"/>
                  </a:moveTo>
                  <a:lnTo>
                    <a:pt x="0" y="19099"/>
                  </a:lnTo>
                  <a:lnTo>
                    <a:pt x="21600" y="19099"/>
                  </a:lnTo>
                </a:path>
              </a:pathLst>
            </a:custGeom>
            <a:grpFill/>
            <a:ln w="9525" cap="rnd">
              <a:solidFill>
                <a:srgbClr val="000000"/>
              </a:solidFill>
              <a:prstDash val="sysDot"/>
              <a:miter lim="800000"/>
              <a:headEnd/>
              <a:tailEnd/>
            </a:ln>
            <a:effectLst>
              <a:outerShdw dist="107763" dir="2700000" algn="ctr" rotWithShape="0">
                <a:srgbClr val="808080"/>
              </a:outerShdw>
            </a:effectLst>
          </p:spPr>
          <p:txBody>
            <a:bodyPr rot="10800000"/>
            <a:lstStyle/>
            <a:p>
              <a:pPr algn="just">
                <a:lnSpc>
                  <a:spcPct val="150000"/>
                </a:lnSpc>
              </a:pPr>
              <a:r>
                <a:rPr lang="en-US" altLang="zh-CN" sz="2800" b="1">
                  <a:solidFill>
                    <a:srgbClr val="0000CC"/>
                  </a:solidFill>
                  <a:ea typeface="宋体" charset="-122"/>
                </a:rPr>
                <a:t>OUT</a:t>
              </a:r>
              <a:r>
                <a:rPr lang="en-US" altLang="en-US" sz="2800" b="1">
                  <a:solidFill>
                    <a:srgbClr val="0000CC"/>
                  </a:solidFill>
                  <a:ea typeface="宋体" charset="-122"/>
                </a:rPr>
                <a:t> </a:t>
              </a:r>
              <a:r>
                <a:rPr lang="en-US" altLang="zh-CN" sz="2800" b="1">
                  <a:solidFill>
                    <a:srgbClr val="0000CC"/>
                  </a:solidFill>
                  <a:ea typeface="宋体" charset="-122"/>
                </a:rPr>
                <a:t>21H,AL</a:t>
              </a:r>
            </a:p>
            <a:p>
              <a:pPr algn="just">
                <a:lnSpc>
                  <a:spcPct val="150000"/>
                </a:lnSpc>
              </a:pPr>
              <a:r>
                <a:rPr lang="en-US" altLang="zh-CN" sz="2800" b="1">
                  <a:solidFill>
                    <a:srgbClr val="0000CC"/>
                  </a:solidFill>
                  <a:ea typeface="宋体" charset="-122"/>
                </a:rPr>
                <a:t>OUT</a:t>
              </a:r>
              <a:r>
                <a:rPr lang="en-US" altLang="en-US" sz="2800" b="1">
                  <a:solidFill>
                    <a:srgbClr val="0000CC"/>
                  </a:solidFill>
                  <a:ea typeface="宋体" charset="-122"/>
                </a:rPr>
                <a:t> DX</a:t>
              </a:r>
              <a:r>
                <a:rPr lang="en-US" altLang="zh-CN" sz="2800" b="1">
                  <a:solidFill>
                    <a:srgbClr val="0000CC"/>
                  </a:solidFill>
                  <a:ea typeface="宋体" charset="-122"/>
                </a:rPr>
                <a:t>,</a:t>
              </a:r>
              <a:r>
                <a:rPr lang="en-US" altLang="en-US" sz="2800" b="1">
                  <a:solidFill>
                    <a:srgbClr val="0000CC"/>
                  </a:solidFill>
                  <a:ea typeface="宋体" charset="-122"/>
                </a:rPr>
                <a:t>AL</a:t>
              </a:r>
              <a:endParaRPr lang="zh-CN" altLang="en-US" sz="2800" b="1">
                <a:solidFill>
                  <a:srgbClr val="0000CC"/>
                </a:solidFill>
                <a:ea typeface="宋体" charset="-122"/>
              </a:endParaRPr>
            </a:p>
          </p:txBody>
        </p:sp>
        <p:sp>
          <p:nvSpPr>
            <p:cNvPr id="478217" name="File"/>
            <p:cNvSpPr>
              <a:spLocks noEditPoints="1" noChangeArrowheads="1"/>
            </p:cNvSpPr>
            <p:nvPr/>
          </p:nvSpPr>
          <p:spPr bwMode="auto">
            <a:xfrm>
              <a:off x="3810" y="1117"/>
              <a:ext cx="544" cy="207"/>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grpFill/>
            <a:ln w="9525">
              <a:solidFill>
                <a:srgbClr val="DBDAB4"/>
              </a:solidFill>
              <a:miter lim="800000"/>
              <a:headEnd/>
              <a:tailEnd/>
            </a:ln>
            <a:effectLst>
              <a:outerShdw dist="35921" dir="2700000" algn="ctr" rotWithShape="0">
                <a:srgbClr val="808080"/>
              </a:outerShdw>
            </a:effectLst>
          </p:spPr>
          <p:txBody>
            <a:bodyPr/>
            <a:lstStyle/>
            <a:p>
              <a:pPr algn="ctr">
                <a:lnSpc>
                  <a:spcPct val="150000"/>
                </a:lnSpc>
              </a:pPr>
              <a:r>
                <a:rPr lang="zh-CN" altLang="en-US" sz="2000" dirty="0">
                  <a:solidFill>
                    <a:schemeClr val="tx2"/>
                  </a:solidFill>
                  <a:ea typeface="隶书" pitchFamily="49" charset="-122"/>
                </a:rPr>
                <a:t>举例</a:t>
              </a:r>
            </a:p>
          </p:txBody>
        </p:sp>
      </p:gr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en-US" altLang="zh-CN"/>
              <a:t>1. I/O</a:t>
            </a:r>
            <a:r>
              <a:rPr lang="zh-CN" altLang="en-US"/>
              <a:t>寻址方式</a:t>
            </a:r>
          </a:p>
        </p:txBody>
      </p:sp>
      <p:sp>
        <p:nvSpPr>
          <p:cNvPr id="479235" name="Rectangle 3"/>
          <p:cNvSpPr>
            <a:spLocks noGrp="1" noChangeArrowheads="1"/>
          </p:cNvSpPr>
          <p:nvPr>
            <p:ph idx="1"/>
          </p:nvPr>
        </p:nvSpPr>
        <p:spPr/>
        <p:txBody>
          <a:bodyPr/>
          <a:lstStyle/>
          <a:p>
            <a:pPr>
              <a:lnSpc>
                <a:spcPct val="120000"/>
              </a:lnSpc>
            </a:pPr>
            <a:r>
              <a:rPr lang="zh-CN" altLang="en-US" b="1" dirty="0">
                <a:solidFill>
                  <a:srgbClr val="FF0000"/>
                </a:solidFill>
              </a:rPr>
              <a:t>直接寻址</a:t>
            </a:r>
          </a:p>
          <a:p>
            <a:pPr lvl="1">
              <a:lnSpc>
                <a:spcPct val="120000"/>
              </a:lnSpc>
            </a:pPr>
            <a:r>
              <a:rPr lang="en-US" altLang="zh-CN" b="1" dirty="0">
                <a:solidFill>
                  <a:srgbClr val="0000FF"/>
                </a:solidFill>
              </a:rPr>
              <a:t>I/O</a:t>
            </a:r>
            <a:r>
              <a:rPr lang="zh-CN" altLang="en-US" b="1" dirty="0">
                <a:solidFill>
                  <a:srgbClr val="0000FF"/>
                </a:solidFill>
              </a:rPr>
              <a:t>指令直接提供</a:t>
            </a:r>
            <a:r>
              <a:rPr lang="en-US" altLang="zh-CN" b="1" dirty="0">
                <a:solidFill>
                  <a:srgbClr val="0000FF"/>
                </a:solidFill>
              </a:rPr>
              <a:t>8</a:t>
            </a:r>
            <a:r>
              <a:rPr lang="zh-CN" altLang="en-US" b="1" dirty="0">
                <a:solidFill>
                  <a:srgbClr val="0000FF"/>
                </a:solidFill>
              </a:rPr>
              <a:t>位</a:t>
            </a:r>
            <a:r>
              <a:rPr lang="en-US" altLang="zh-CN" b="1" dirty="0">
                <a:solidFill>
                  <a:srgbClr val="0000FF"/>
                </a:solidFill>
              </a:rPr>
              <a:t>I/O</a:t>
            </a:r>
            <a:r>
              <a:rPr lang="zh-CN" altLang="en-US" b="1" dirty="0">
                <a:solidFill>
                  <a:srgbClr val="0000FF"/>
                </a:solidFill>
              </a:rPr>
              <a:t>地址</a:t>
            </a:r>
          </a:p>
          <a:p>
            <a:pPr lvl="1">
              <a:lnSpc>
                <a:spcPct val="120000"/>
              </a:lnSpc>
            </a:pPr>
            <a:r>
              <a:rPr lang="zh-CN" altLang="en-US" b="1" dirty="0">
                <a:solidFill>
                  <a:srgbClr val="0000FF"/>
                </a:solidFill>
              </a:rPr>
              <a:t>只能寻址最低</a:t>
            </a:r>
            <a:r>
              <a:rPr lang="en-US" altLang="zh-CN" b="1" dirty="0">
                <a:solidFill>
                  <a:srgbClr val="0000FF"/>
                </a:solidFill>
              </a:rPr>
              <a:t>256</a:t>
            </a:r>
            <a:r>
              <a:rPr lang="zh-CN" altLang="en-US" b="1" dirty="0">
                <a:solidFill>
                  <a:srgbClr val="0000FF"/>
                </a:solidFill>
              </a:rPr>
              <a:t>个</a:t>
            </a:r>
            <a:r>
              <a:rPr lang="en-US" altLang="zh-CN" b="1" dirty="0">
                <a:solidFill>
                  <a:srgbClr val="0000FF"/>
                </a:solidFill>
              </a:rPr>
              <a:t>I/O</a:t>
            </a:r>
            <a:r>
              <a:rPr lang="zh-CN" altLang="en-US" b="1" dirty="0">
                <a:solidFill>
                  <a:srgbClr val="0000FF"/>
                </a:solidFill>
              </a:rPr>
              <a:t>地址（</a:t>
            </a:r>
            <a:r>
              <a:rPr lang="en-US" altLang="zh-CN" b="1" dirty="0">
                <a:solidFill>
                  <a:srgbClr val="0000FF"/>
                </a:solidFill>
              </a:rPr>
              <a:t>00</a:t>
            </a:r>
            <a:r>
              <a:rPr lang="zh-CN" altLang="en-US" b="1" dirty="0">
                <a:solidFill>
                  <a:srgbClr val="0000FF"/>
                </a:solidFill>
              </a:rPr>
              <a:t>～</a:t>
            </a:r>
            <a:r>
              <a:rPr lang="en-US" altLang="zh-CN" b="1" dirty="0">
                <a:solidFill>
                  <a:srgbClr val="0000FF"/>
                </a:solidFill>
              </a:rPr>
              <a:t>FFH</a:t>
            </a:r>
            <a:r>
              <a:rPr lang="zh-CN" altLang="en-US" b="1" dirty="0">
                <a:solidFill>
                  <a:srgbClr val="0000FF"/>
                </a:solidFill>
              </a:rPr>
              <a:t>）</a:t>
            </a:r>
          </a:p>
          <a:p>
            <a:pPr lvl="1">
              <a:lnSpc>
                <a:spcPct val="120000"/>
              </a:lnSpc>
            </a:pPr>
            <a:r>
              <a:rPr lang="zh-CN" altLang="en-US" dirty="0"/>
              <a:t>用</a:t>
            </a:r>
            <a:r>
              <a:rPr lang="en-US" altLang="zh-CN" dirty="0"/>
              <a:t>i8</a:t>
            </a:r>
            <a:r>
              <a:rPr lang="zh-CN" altLang="en-US" dirty="0"/>
              <a:t>表示</a:t>
            </a:r>
            <a:r>
              <a:rPr lang="en-US" altLang="zh-CN" dirty="0"/>
              <a:t>I/O</a:t>
            </a:r>
            <a:r>
              <a:rPr lang="zh-CN" altLang="en-US" dirty="0"/>
              <a:t>地址</a:t>
            </a:r>
            <a:r>
              <a:rPr lang="zh-CN" altLang="en-US" dirty="0" smtClean="0"/>
              <a:t>，虽然表达</a:t>
            </a:r>
            <a:r>
              <a:rPr lang="zh-CN" altLang="en-US" dirty="0"/>
              <a:t>形式上与立即数</a:t>
            </a:r>
            <a:r>
              <a:rPr lang="zh-CN" altLang="en-US" dirty="0" smtClean="0"/>
              <a:t>一样，但应用于</a:t>
            </a:r>
            <a:r>
              <a:rPr lang="en-US" altLang="zh-CN" dirty="0" smtClean="0"/>
              <a:t>IN</a:t>
            </a:r>
            <a:r>
              <a:rPr lang="zh-CN" altLang="en-US" dirty="0" smtClean="0"/>
              <a:t>或</a:t>
            </a:r>
            <a:r>
              <a:rPr lang="en-US" altLang="zh-CN" dirty="0" smtClean="0"/>
              <a:t>OUT</a:t>
            </a:r>
            <a:r>
              <a:rPr lang="zh-CN" altLang="en-US" dirty="0" smtClean="0"/>
              <a:t>指令就表示直接寻址的</a:t>
            </a:r>
            <a:r>
              <a:rPr lang="en-US" altLang="zh-CN" dirty="0" smtClean="0"/>
              <a:t>I/O</a:t>
            </a:r>
            <a:r>
              <a:rPr lang="zh-CN" altLang="en-US" dirty="0" smtClean="0"/>
              <a:t>地址</a:t>
            </a:r>
            <a:endParaRPr lang="zh-CN" altLang="en-US" dirty="0"/>
          </a:p>
          <a:p>
            <a:pPr>
              <a:lnSpc>
                <a:spcPct val="120000"/>
              </a:lnSpc>
            </a:pPr>
            <a:r>
              <a:rPr lang="en-US" altLang="zh-CN" b="1" dirty="0">
                <a:solidFill>
                  <a:srgbClr val="FF0000"/>
                </a:solidFill>
              </a:rPr>
              <a:t>DX</a:t>
            </a:r>
            <a:r>
              <a:rPr lang="zh-CN" altLang="en-US" b="1" dirty="0">
                <a:solidFill>
                  <a:srgbClr val="FF0000"/>
                </a:solidFill>
              </a:rPr>
              <a:t>间接寻址</a:t>
            </a:r>
          </a:p>
          <a:p>
            <a:pPr lvl="1">
              <a:lnSpc>
                <a:spcPct val="120000"/>
              </a:lnSpc>
            </a:pPr>
            <a:r>
              <a:rPr lang="zh-CN" altLang="en-US" dirty="0"/>
              <a:t>用</a:t>
            </a:r>
            <a:r>
              <a:rPr lang="en-US" altLang="zh-CN" dirty="0"/>
              <a:t>DX</a:t>
            </a:r>
            <a:r>
              <a:rPr lang="zh-CN" altLang="en-US" dirty="0"/>
              <a:t>寄存器保存访问的</a:t>
            </a:r>
            <a:r>
              <a:rPr lang="en-US" altLang="zh-CN" dirty="0"/>
              <a:t>I/O</a:t>
            </a:r>
            <a:r>
              <a:rPr lang="zh-CN" altLang="en-US" dirty="0"/>
              <a:t>地址</a:t>
            </a:r>
          </a:p>
          <a:p>
            <a:pPr lvl="1">
              <a:lnSpc>
                <a:spcPct val="120000"/>
              </a:lnSpc>
            </a:pPr>
            <a:r>
              <a:rPr lang="zh-CN" altLang="en-US" b="1" dirty="0">
                <a:solidFill>
                  <a:srgbClr val="0000FF"/>
                </a:solidFill>
              </a:rPr>
              <a:t>可寻址全部</a:t>
            </a:r>
            <a:r>
              <a:rPr lang="en-US" altLang="zh-CN" b="1" dirty="0">
                <a:solidFill>
                  <a:srgbClr val="0000FF"/>
                </a:solidFill>
              </a:rPr>
              <a:t>I/O</a:t>
            </a:r>
            <a:r>
              <a:rPr lang="zh-CN" altLang="en-US" b="1" dirty="0">
                <a:solidFill>
                  <a:srgbClr val="0000FF"/>
                </a:solidFill>
              </a:rPr>
              <a:t>地址（</a:t>
            </a:r>
            <a:r>
              <a:rPr lang="en-US" altLang="zh-CN" b="1" dirty="0">
                <a:solidFill>
                  <a:srgbClr val="0000FF"/>
                </a:solidFill>
              </a:rPr>
              <a:t>0000</a:t>
            </a:r>
            <a:r>
              <a:rPr lang="zh-CN" altLang="en-US" b="1" dirty="0">
                <a:solidFill>
                  <a:srgbClr val="0000FF"/>
                </a:solidFill>
              </a:rPr>
              <a:t>～</a:t>
            </a:r>
            <a:r>
              <a:rPr lang="en-US" altLang="zh-CN" b="1" dirty="0">
                <a:solidFill>
                  <a:srgbClr val="0000FF"/>
                </a:solidFill>
              </a:rPr>
              <a:t>FFFFH</a:t>
            </a:r>
            <a:r>
              <a:rPr lang="zh-CN" altLang="en-US" b="1" dirty="0">
                <a:solidFill>
                  <a:srgbClr val="0000FF"/>
                </a:solidFill>
              </a:rPr>
              <a:t>）</a:t>
            </a:r>
          </a:p>
          <a:p>
            <a:pPr lvl="1">
              <a:lnSpc>
                <a:spcPct val="120000"/>
              </a:lnSpc>
            </a:pPr>
            <a:r>
              <a:rPr lang="zh-CN" altLang="en-US" dirty="0"/>
              <a:t>直接书写成</a:t>
            </a:r>
            <a:r>
              <a:rPr lang="en-US" altLang="zh-CN" dirty="0"/>
              <a:t>DX</a:t>
            </a:r>
            <a:r>
              <a:rPr lang="zh-CN" altLang="en-US" dirty="0"/>
              <a:t>，表示</a:t>
            </a:r>
            <a:r>
              <a:rPr lang="en-US" altLang="zh-CN" dirty="0"/>
              <a:t>I/O</a:t>
            </a:r>
            <a:r>
              <a:rPr lang="zh-CN" altLang="en-US" dirty="0"/>
              <a:t>地址</a:t>
            </a: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p:txBody>
          <a:bodyPr/>
          <a:lstStyle/>
          <a:p>
            <a:r>
              <a:rPr lang="en-US" altLang="zh-CN"/>
              <a:t>2. I/O</a:t>
            </a:r>
            <a:r>
              <a:rPr lang="zh-CN" altLang="en-US"/>
              <a:t>数据传输量</a:t>
            </a:r>
          </a:p>
        </p:txBody>
      </p:sp>
      <p:sp>
        <p:nvSpPr>
          <p:cNvPr id="480259" name="Rectangle 3"/>
          <p:cNvSpPr>
            <a:spLocks noGrp="1" noChangeArrowheads="1"/>
          </p:cNvSpPr>
          <p:nvPr>
            <p:ph idx="1"/>
          </p:nvPr>
        </p:nvSpPr>
        <p:spPr/>
        <p:txBody>
          <a:bodyPr/>
          <a:lstStyle/>
          <a:p>
            <a:r>
              <a:rPr lang="en-US" altLang="zh-CN" b="1" dirty="0">
                <a:solidFill>
                  <a:srgbClr val="FF0000"/>
                </a:solidFill>
              </a:rPr>
              <a:t>8</a:t>
            </a:r>
            <a:r>
              <a:rPr lang="zh-CN" altLang="en-US" b="1" dirty="0">
                <a:solidFill>
                  <a:srgbClr val="FF0000"/>
                </a:solidFill>
              </a:rPr>
              <a:t>位</a:t>
            </a:r>
            <a:r>
              <a:rPr lang="en-US" altLang="zh-CN" b="1" dirty="0">
                <a:solidFill>
                  <a:srgbClr val="FF0000"/>
                </a:solidFill>
              </a:rPr>
              <a:t>I/O</a:t>
            </a:r>
            <a:r>
              <a:rPr lang="zh-CN" altLang="en-US" b="1" dirty="0">
                <a:solidFill>
                  <a:srgbClr val="FF0000"/>
                </a:solidFill>
              </a:rPr>
              <a:t>传输：</a:t>
            </a:r>
            <a:r>
              <a:rPr lang="en-US" altLang="zh-CN" b="1" dirty="0">
                <a:solidFill>
                  <a:srgbClr val="FF0000"/>
                </a:solidFill>
              </a:rPr>
              <a:t>I/O</a:t>
            </a:r>
            <a:r>
              <a:rPr lang="zh-CN" altLang="en-US" b="1" dirty="0">
                <a:solidFill>
                  <a:srgbClr val="FF0000"/>
                </a:solidFill>
              </a:rPr>
              <a:t>指令使用</a:t>
            </a:r>
            <a:r>
              <a:rPr lang="en-US" altLang="zh-CN" b="1" dirty="0">
                <a:solidFill>
                  <a:srgbClr val="FF0000"/>
                </a:solidFill>
              </a:rPr>
              <a:t>AL</a:t>
            </a:r>
          </a:p>
          <a:p>
            <a:r>
              <a:rPr lang="en-US" altLang="zh-CN" dirty="0"/>
              <a:t>16</a:t>
            </a:r>
            <a:r>
              <a:rPr lang="zh-CN" altLang="en-US" dirty="0"/>
              <a:t>位</a:t>
            </a:r>
            <a:r>
              <a:rPr lang="en-US" altLang="zh-CN" dirty="0"/>
              <a:t>I/O</a:t>
            </a:r>
            <a:r>
              <a:rPr lang="zh-CN" altLang="en-US" dirty="0"/>
              <a:t>传输：</a:t>
            </a:r>
            <a:r>
              <a:rPr lang="en-US" altLang="zh-CN" dirty="0"/>
              <a:t>I/O</a:t>
            </a:r>
            <a:r>
              <a:rPr lang="zh-CN" altLang="en-US" dirty="0"/>
              <a:t>指令使用</a:t>
            </a:r>
            <a:r>
              <a:rPr lang="en-US" altLang="zh-CN" dirty="0"/>
              <a:t>AX</a:t>
            </a:r>
          </a:p>
          <a:p>
            <a:r>
              <a:rPr lang="en-US" altLang="zh-CN" dirty="0"/>
              <a:t>32</a:t>
            </a:r>
            <a:r>
              <a:rPr lang="zh-CN" altLang="en-US" dirty="0"/>
              <a:t>位</a:t>
            </a:r>
            <a:r>
              <a:rPr lang="en-US" altLang="zh-CN" dirty="0"/>
              <a:t>I/O</a:t>
            </a:r>
            <a:r>
              <a:rPr lang="zh-CN" altLang="en-US" dirty="0"/>
              <a:t>传输：</a:t>
            </a:r>
            <a:r>
              <a:rPr lang="en-US" altLang="zh-CN" dirty="0"/>
              <a:t>I/O</a:t>
            </a:r>
            <a:r>
              <a:rPr lang="zh-CN" altLang="en-US" dirty="0"/>
              <a:t>指令使用</a:t>
            </a:r>
            <a:r>
              <a:rPr lang="en-US" altLang="zh-CN" dirty="0"/>
              <a:t>EAX</a:t>
            </a:r>
            <a:endParaRPr lang="zh-CN" altLang="en-US" dirty="0"/>
          </a:p>
        </p:txBody>
      </p:sp>
      <p:grpSp>
        <p:nvGrpSpPr>
          <p:cNvPr id="2" name="Group 4"/>
          <p:cNvGrpSpPr>
            <a:grpSpLocks/>
          </p:cNvGrpSpPr>
          <p:nvPr/>
        </p:nvGrpSpPr>
        <p:grpSpPr bwMode="auto">
          <a:xfrm>
            <a:off x="2159001" y="3069927"/>
            <a:ext cx="3071284" cy="3527425"/>
            <a:chOff x="476" y="1616"/>
            <a:chExt cx="1451" cy="2222"/>
          </a:xfrm>
          <a:solidFill>
            <a:schemeClr val="accent3">
              <a:lumMod val="20000"/>
              <a:lumOff val="80000"/>
            </a:schemeClr>
          </a:solidFill>
        </p:grpSpPr>
        <p:sp>
          <p:nvSpPr>
            <p:cNvPr id="480261" name="filecab3"/>
            <p:cNvSpPr>
              <a:spLocks noEditPoints="1" noChangeArrowheads="1"/>
            </p:cNvSpPr>
            <p:nvPr/>
          </p:nvSpPr>
          <p:spPr bwMode="auto">
            <a:xfrm flipV="1">
              <a:off x="476" y="1842"/>
              <a:ext cx="1451" cy="1996"/>
            </a:xfrm>
            <a:prstGeom prst="flowChartProcess">
              <a:avLst/>
            </a:prstGeom>
            <a:grpFill/>
            <a:ln w="9525" cap="rnd">
              <a:solidFill>
                <a:srgbClr val="000000"/>
              </a:solidFill>
              <a:prstDash val="sysDot"/>
              <a:miter lim="800000"/>
              <a:headEnd/>
              <a:tailEnd/>
            </a:ln>
            <a:effectLst>
              <a:outerShdw dist="107763" dir="2700000" algn="ctr" rotWithShape="0">
                <a:srgbClr val="808080"/>
              </a:outerShdw>
            </a:effectLst>
          </p:spPr>
          <p:txBody>
            <a:bodyPr rot="10800000"/>
            <a:lstStyle/>
            <a:p>
              <a:pPr algn="just"/>
              <a:r>
                <a:rPr lang="en-US" altLang="zh-CN" sz="2800" b="1" dirty="0">
                  <a:solidFill>
                    <a:srgbClr val="0000FF"/>
                  </a:solidFill>
                  <a:ea typeface="宋体" charset="-122"/>
                </a:rPr>
                <a:t>out</a:t>
              </a:r>
              <a:r>
                <a:rPr lang="en-US" altLang="en-US" sz="2800" b="1" dirty="0">
                  <a:solidFill>
                    <a:srgbClr val="0000FF"/>
                  </a:solidFill>
                  <a:ea typeface="宋体" charset="-122"/>
                </a:rPr>
                <a:t> </a:t>
              </a:r>
              <a:r>
                <a:rPr lang="en-US" altLang="zh-CN" sz="2800" b="1" dirty="0">
                  <a:solidFill>
                    <a:srgbClr val="0000FF"/>
                  </a:solidFill>
                  <a:ea typeface="宋体" charset="-122"/>
                </a:rPr>
                <a:t>20h,al</a:t>
              </a:r>
            </a:p>
            <a:p>
              <a:r>
                <a:rPr lang="en-US" altLang="zh-CN" sz="2800" b="1" dirty="0">
                  <a:solidFill>
                    <a:srgbClr val="0000FF"/>
                  </a:solidFill>
                  <a:ea typeface="宋体" charset="-122"/>
                </a:rPr>
                <a:t>out </a:t>
              </a:r>
              <a:r>
                <a:rPr lang="en-US" altLang="zh-CN" sz="2800" b="1">
                  <a:solidFill>
                    <a:srgbClr val="0000FF"/>
                  </a:solidFill>
                  <a:ea typeface="宋体" charset="-122"/>
                </a:rPr>
                <a:t>20h,ax </a:t>
              </a:r>
              <a:endParaRPr lang="en-US" altLang="zh-CN" sz="2800" b="1" smtClean="0">
                <a:solidFill>
                  <a:srgbClr val="0000FF"/>
                </a:solidFill>
                <a:ea typeface="宋体" charset="-122"/>
              </a:endParaRPr>
            </a:p>
            <a:p>
              <a:r>
                <a:rPr lang="en-US" altLang="zh-CN" sz="2800" b="1" smtClean="0">
                  <a:solidFill>
                    <a:srgbClr val="0000FF"/>
                  </a:solidFill>
                  <a:ea typeface="宋体" charset="-122"/>
                </a:rPr>
                <a:t>out</a:t>
              </a:r>
              <a:r>
                <a:rPr lang="en-US" altLang="en-US" sz="2800" b="1" smtClean="0">
                  <a:solidFill>
                    <a:srgbClr val="0000FF"/>
                  </a:solidFill>
                  <a:ea typeface="宋体" charset="-122"/>
                </a:rPr>
                <a:t> </a:t>
              </a:r>
              <a:r>
                <a:rPr lang="en-US" altLang="zh-CN" sz="2800" b="1" dirty="0">
                  <a:solidFill>
                    <a:srgbClr val="0000FF"/>
                  </a:solidFill>
                  <a:ea typeface="宋体" charset="-122"/>
                </a:rPr>
                <a:t>20h,eax</a:t>
              </a:r>
            </a:p>
            <a:p>
              <a:r>
                <a:rPr lang="en-US" altLang="zh-CN" sz="2800" b="1" dirty="0" err="1">
                  <a:solidFill>
                    <a:srgbClr val="0000FF"/>
                  </a:solidFill>
                  <a:ea typeface="宋体" charset="-122"/>
                </a:rPr>
                <a:t>mov</a:t>
              </a:r>
              <a:r>
                <a:rPr lang="en-US" altLang="zh-CN" sz="2800" b="1" dirty="0">
                  <a:solidFill>
                    <a:srgbClr val="0000FF"/>
                  </a:solidFill>
                  <a:ea typeface="宋体" charset="-122"/>
                </a:rPr>
                <a:t> dx,3fch</a:t>
              </a:r>
            </a:p>
            <a:p>
              <a:r>
                <a:rPr lang="en-US" altLang="zh-CN" sz="2800" b="1" dirty="0">
                  <a:solidFill>
                    <a:srgbClr val="0000FF"/>
                  </a:solidFill>
                  <a:ea typeface="宋体" charset="-122"/>
                </a:rPr>
                <a:t>out</a:t>
              </a:r>
              <a:r>
                <a:rPr lang="en-US" altLang="en-US" sz="2800" b="1" dirty="0">
                  <a:solidFill>
                    <a:srgbClr val="0000FF"/>
                  </a:solidFill>
                  <a:ea typeface="宋体" charset="-122"/>
                </a:rPr>
                <a:t> </a:t>
              </a:r>
              <a:r>
                <a:rPr lang="en-US" altLang="en-US" sz="2800" b="1" dirty="0" err="1">
                  <a:solidFill>
                    <a:srgbClr val="0000FF"/>
                  </a:solidFill>
                  <a:ea typeface="宋体" charset="-122"/>
                </a:rPr>
                <a:t>dx</a:t>
              </a:r>
              <a:r>
                <a:rPr lang="en-US" altLang="zh-CN" sz="2800" b="1" dirty="0" err="1">
                  <a:solidFill>
                    <a:srgbClr val="0000FF"/>
                  </a:solidFill>
                  <a:ea typeface="宋体" charset="-122"/>
                </a:rPr>
                <a:t>,</a:t>
              </a:r>
              <a:r>
                <a:rPr lang="en-US" altLang="en-US" sz="2800" b="1" dirty="0" err="1">
                  <a:solidFill>
                    <a:srgbClr val="0000FF"/>
                  </a:solidFill>
                  <a:ea typeface="宋体" charset="-122"/>
                </a:rPr>
                <a:t>al</a:t>
              </a:r>
              <a:endParaRPr lang="en-US" altLang="zh-CN" sz="2800" b="1" dirty="0">
                <a:solidFill>
                  <a:srgbClr val="0000FF"/>
                </a:solidFill>
                <a:ea typeface="宋体" charset="-122"/>
              </a:endParaRPr>
            </a:p>
            <a:p>
              <a:r>
                <a:rPr lang="en-US" altLang="zh-CN" sz="2800" b="1" dirty="0">
                  <a:solidFill>
                    <a:srgbClr val="0000FF"/>
                  </a:solidFill>
                  <a:ea typeface="宋体" charset="-122"/>
                </a:rPr>
                <a:t>out</a:t>
              </a:r>
              <a:r>
                <a:rPr lang="en-US" altLang="en-US" sz="2800" b="1" dirty="0">
                  <a:solidFill>
                    <a:srgbClr val="0000FF"/>
                  </a:solidFill>
                  <a:ea typeface="宋体" charset="-122"/>
                </a:rPr>
                <a:t> </a:t>
              </a:r>
              <a:r>
                <a:rPr lang="en-US" altLang="en-US" sz="2800" b="1" dirty="0" err="1">
                  <a:solidFill>
                    <a:srgbClr val="0000FF"/>
                  </a:solidFill>
                  <a:ea typeface="宋体" charset="-122"/>
                </a:rPr>
                <a:t>dx</a:t>
              </a:r>
              <a:r>
                <a:rPr lang="en-US" altLang="zh-CN" sz="2800" b="1" dirty="0" err="1">
                  <a:solidFill>
                    <a:srgbClr val="0000FF"/>
                  </a:solidFill>
                  <a:ea typeface="宋体" charset="-122"/>
                </a:rPr>
                <a:t>,</a:t>
              </a:r>
              <a:r>
                <a:rPr lang="en-US" altLang="en-US" sz="2800" b="1" dirty="0" err="1">
                  <a:solidFill>
                    <a:srgbClr val="0000FF"/>
                  </a:solidFill>
                  <a:ea typeface="宋体" charset="-122"/>
                </a:rPr>
                <a:t>a</a:t>
              </a:r>
              <a:r>
                <a:rPr lang="en-US" altLang="zh-CN" sz="2800" b="1" dirty="0" err="1">
                  <a:solidFill>
                    <a:srgbClr val="0000FF"/>
                  </a:solidFill>
                  <a:ea typeface="宋体" charset="-122"/>
                </a:rPr>
                <a:t>x</a:t>
              </a:r>
              <a:endParaRPr lang="en-US" altLang="zh-CN" sz="2800" b="1" dirty="0">
                <a:solidFill>
                  <a:srgbClr val="0000FF"/>
                </a:solidFill>
                <a:ea typeface="宋体" charset="-122"/>
              </a:endParaRPr>
            </a:p>
            <a:p>
              <a:r>
                <a:rPr lang="en-US" altLang="zh-CN" sz="2800" b="1" dirty="0">
                  <a:solidFill>
                    <a:srgbClr val="0000FF"/>
                  </a:solidFill>
                  <a:ea typeface="宋体" charset="-122"/>
                </a:rPr>
                <a:t>out</a:t>
              </a:r>
              <a:r>
                <a:rPr lang="en-US" altLang="en-US" sz="2800" b="1" dirty="0">
                  <a:solidFill>
                    <a:srgbClr val="0000FF"/>
                  </a:solidFill>
                  <a:ea typeface="宋体" charset="-122"/>
                </a:rPr>
                <a:t> </a:t>
              </a:r>
              <a:r>
                <a:rPr lang="en-US" altLang="en-US" sz="2800" b="1" dirty="0" err="1">
                  <a:solidFill>
                    <a:srgbClr val="0000FF"/>
                  </a:solidFill>
                  <a:ea typeface="宋体" charset="-122"/>
                </a:rPr>
                <a:t>dx</a:t>
              </a:r>
              <a:r>
                <a:rPr lang="en-US" altLang="zh-CN" sz="2800" b="1" dirty="0" err="1">
                  <a:solidFill>
                    <a:srgbClr val="0000FF"/>
                  </a:solidFill>
                  <a:ea typeface="宋体" charset="-122"/>
                </a:rPr>
                <a:t>,e</a:t>
              </a:r>
              <a:r>
                <a:rPr lang="en-US" altLang="en-US" sz="2800" b="1" dirty="0" err="1">
                  <a:solidFill>
                    <a:srgbClr val="0000FF"/>
                  </a:solidFill>
                  <a:ea typeface="宋体" charset="-122"/>
                </a:rPr>
                <a:t>a</a:t>
              </a:r>
              <a:r>
                <a:rPr lang="en-US" altLang="zh-CN" sz="2800" b="1" dirty="0" err="1">
                  <a:solidFill>
                    <a:srgbClr val="0000FF"/>
                  </a:solidFill>
                  <a:ea typeface="宋体" charset="-122"/>
                </a:rPr>
                <a:t>x</a:t>
              </a:r>
              <a:endParaRPr lang="zh-CN" altLang="en-US" sz="2800" b="1" dirty="0">
                <a:solidFill>
                  <a:srgbClr val="0000FF"/>
                </a:solidFill>
                <a:ea typeface="宋体" charset="-122"/>
              </a:endParaRPr>
            </a:p>
          </p:txBody>
        </p:sp>
        <p:sp>
          <p:nvSpPr>
            <p:cNvPr id="480262" name="File"/>
            <p:cNvSpPr>
              <a:spLocks noEditPoints="1" noChangeArrowheads="1"/>
            </p:cNvSpPr>
            <p:nvPr/>
          </p:nvSpPr>
          <p:spPr bwMode="auto">
            <a:xfrm>
              <a:off x="873" y="1616"/>
              <a:ext cx="657" cy="207"/>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grpFill/>
            <a:ln w="9525">
              <a:solidFill>
                <a:srgbClr val="DBDAB4"/>
              </a:solidFill>
              <a:miter lim="800000"/>
              <a:headEnd/>
              <a:tailEnd/>
            </a:ln>
            <a:effectLst>
              <a:outerShdw dist="35921" dir="2700000" algn="ctr" rotWithShape="0">
                <a:srgbClr val="808080"/>
              </a:outerShdw>
            </a:effectLst>
          </p:spPr>
          <p:txBody>
            <a:bodyPr/>
            <a:lstStyle/>
            <a:p>
              <a:pPr algn="ctr">
                <a:lnSpc>
                  <a:spcPct val="70000"/>
                </a:lnSpc>
              </a:pPr>
              <a:r>
                <a:rPr lang="zh-CN" altLang="en-US" sz="2000">
                  <a:solidFill>
                    <a:srgbClr val="0000FF"/>
                  </a:solidFill>
                  <a:ea typeface="隶书" pitchFamily="49" charset="-122"/>
                </a:rPr>
                <a:t>举例</a:t>
              </a:r>
            </a:p>
          </p:txBody>
        </p:sp>
      </p:grpSp>
      <p:grpSp>
        <p:nvGrpSpPr>
          <p:cNvPr id="3" name="Group 7"/>
          <p:cNvGrpSpPr>
            <a:grpSpLocks/>
          </p:cNvGrpSpPr>
          <p:nvPr/>
        </p:nvGrpSpPr>
        <p:grpSpPr bwMode="auto">
          <a:xfrm>
            <a:off x="7152217" y="3068960"/>
            <a:ext cx="3071283" cy="3529013"/>
            <a:chOff x="476" y="1616"/>
            <a:chExt cx="1451" cy="2223"/>
          </a:xfrm>
          <a:solidFill>
            <a:schemeClr val="accent3">
              <a:lumMod val="20000"/>
              <a:lumOff val="80000"/>
            </a:schemeClr>
          </a:solidFill>
        </p:grpSpPr>
        <p:sp>
          <p:nvSpPr>
            <p:cNvPr id="480264" name="filecab3"/>
            <p:cNvSpPr>
              <a:spLocks noEditPoints="1" noChangeArrowheads="1"/>
            </p:cNvSpPr>
            <p:nvPr/>
          </p:nvSpPr>
          <p:spPr bwMode="auto">
            <a:xfrm flipV="1">
              <a:off x="476" y="1843"/>
              <a:ext cx="1451" cy="1996"/>
            </a:xfrm>
            <a:prstGeom prst="flowChartProcess">
              <a:avLst/>
            </a:prstGeom>
            <a:grpFill/>
            <a:ln w="9525" cap="rnd">
              <a:solidFill>
                <a:srgbClr val="000000"/>
              </a:solidFill>
              <a:prstDash val="sysDot"/>
              <a:miter lim="800000"/>
              <a:headEnd/>
              <a:tailEnd/>
            </a:ln>
            <a:effectLst>
              <a:outerShdw dist="107763" dir="2700000" algn="ctr" rotWithShape="0">
                <a:srgbClr val="808080"/>
              </a:outerShdw>
            </a:effectLst>
          </p:spPr>
          <p:txBody>
            <a:bodyPr rot="10800000"/>
            <a:lstStyle/>
            <a:p>
              <a:pPr algn="just"/>
              <a:r>
                <a:rPr lang="en-US" altLang="zh-CN" sz="2800" b="1" dirty="0">
                  <a:solidFill>
                    <a:srgbClr val="0000FF"/>
                  </a:solidFill>
                  <a:ea typeface="宋体" charset="-122"/>
                </a:rPr>
                <a:t>in</a:t>
              </a:r>
              <a:r>
                <a:rPr lang="en-US" altLang="en-US" sz="2800" b="1" dirty="0">
                  <a:solidFill>
                    <a:srgbClr val="0000FF"/>
                  </a:solidFill>
                  <a:ea typeface="宋体" charset="-122"/>
                </a:rPr>
                <a:t> </a:t>
              </a:r>
              <a:r>
                <a:rPr lang="en-US" altLang="zh-CN" sz="2800" b="1" dirty="0">
                  <a:solidFill>
                    <a:srgbClr val="0000FF"/>
                  </a:solidFill>
                  <a:ea typeface="宋体" charset="-122"/>
                </a:rPr>
                <a:t>al,20h</a:t>
              </a:r>
            </a:p>
            <a:p>
              <a:r>
                <a:rPr lang="en-US" altLang="zh-CN" sz="2800" b="1" dirty="0">
                  <a:solidFill>
                    <a:srgbClr val="0000FF"/>
                  </a:solidFill>
                  <a:ea typeface="宋体" charset="-122"/>
                </a:rPr>
                <a:t>in ax,20h</a:t>
              </a:r>
            </a:p>
            <a:p>
              <a:r>
                <a:rPr lang="en-US" altLang="zh-CN" sz="2800" b="1" dirty="0">
                  <a:solidFill>
                    <a:srgbClr val="0000FF"/>
                  </a:solidFill>
                  <a:ea typeface="宋体" charset="-122"/>
                </a:rPr>
                <a:t>in </a:t>
              </a:r>
              <a:r>
                <a:rPr lang="en-US" altLang="zh-CN" sz="2800" b="1" dirty="0" err="1">
                  <a:solidFill>
                    <a:srgbClr val="0000FF"/>
                  </a:solidFill>
                  <a:ea typeface="宋体" charset="-122"/>
                </a:rPr>
                <a:t>eax</a:t>
              </a:r>
              <a:r>
                <a:rPr lang="en-US" altLang="zh-CN" sz="2800" b="1" dirty="0">
                  <a:solidFill>
                    <a:srgbClr val="0000FF"/>
                  </a:solidFill>
                  <a:ea typeface="宋体" charset="-122"/>
                </a:rPr>
                <a:t>,</a:t>
              </a:r>
              <a:r>
                <a:rPr lang="en-US" altLang="en-US" sz="2800" b="1" dirty="0">
                  <a:solidFill>
                    <a:srgbClr val="0000FF"/>
                  </a:solidFill>
                  <a:ea typeface="宋体" charset="-122"/>
                </a:rPr>
                <a:t> </a:t>
              </a:r>
              <a:r>
                <a:rPr lang="en-US" altLang="zh-CN" sz="2800" b="1" dirty="0">
                  <a:solidFill>
                    <a:srgbClr val="0000FF"/>
                  </a:solidFill>
                  <a:ea typeface="宋体" charset="-122"/>
                </a:rPr>
                <a:t>20h</a:t>
              </a:r>
            </a:p>
            <a:p>
              <a:r>
                <a:rPr lang="en-US" altLang="zh-CN" sz="2800" b="1" dirty="0" err="1">
                  <a:solidFill>
                    <a:srgbClr val="0000FF"/>
                  </a:solidFill>
                  <a:ea typeface="宋体" charset="-122"/>
                </a:rPr>
                <a:t>mov</a:t>
              </a:r>
              <a:r>
                <a:rPr lang="en-US" altLang="zh-CN" sz="2800" b="1" dirty="0">
                  <a:solidFill>
                    <a:srgbClr val="0000FF"/>
                  </a:solidFill>
                  <a:ea typeface="宋体" charset="-122"/>
                </a:rPr>
                <a:t> dx,3fch</a:t>
              </a:r>
            </a:p>
            <a:p>
              <a:r>
                <a:rPr lang="en-US" altLang="zh-CN" sz="2800" b="1" dirty="0">
                  <a:solidFill>
                    <a:srgbClr val="0000FF"/>
                  </a:solidFill>
                  <a:ea typeface="宋体" charset="-122"/>
                </a:rPr>
                <a:t>in</a:t>
              </a:r>
              <a:r>
                <a:rPr lang="en-US" altLang="en-US" sz="2800" b="1" dirty="0">
                  <a:solidFill>
                    <a:srgbClr val="0000FF"/>
                  </a:solidFill>
                  <a:ea typeface="宋体" charset="-122"/>
                </a:rPr>
                <a:t> </a:t>
              </a:r>
              <a:r>
                <a:rPr lang="en-US" altLang="en-US" sz="2800" b="1" dirty="0" err="1">
                  <a:solidFill>
                    <a:srgbClr val="0000FF"/>
                  </a:solidFill>
                  <a:ea typeface="宋体" charset="-122"/>
                </a:rPr>
                <a:t>al</a:t>
              </a:r>
              <a:r>
                <a:rPr lang="en-US" altLang="zh-CN" sz="2800" b="1" dirty="0" err="1">
                  <a:solidFill>
                    <a:srgbClr val="0000FF"/>
                  </a:solidFill>
                  <a:ea typeface="宋体" charset="-122"/>
                </a:rPr>
                <a:t>,</a:t>
              </a:r>
              <a:r>
                <a:rPr lang="en-US" altLang="en-US" sz="2800" b="1" dirty="0" err="1">
                  <a:solidFill>
                    <a:srgbClr val="0000FF"/>
                  </a:solidFill>
                  <a:ea typeface="宋体" charset="-122"/>
                </a:rPr>
                <a:t>dx</a:t>
              </a:r>
              <a:endParaRPr lang="en-US" altLang="zh-CN" sz="2800" b="1" dirty="0">
                <a:solidFill>
                  <a:srgbClr val="0000FF"/>
                </a:solidFill>
                <a:ea typeface="宋体" charset="-122"/>
              </a:endParaRPr>
            </a:p>
            <a:p>
              <a:r>
                <a:rPr lang="en-US" altLang="zh-CN" sz="2800" b="1" dirty="0">
                  <a:solidFill>
                    <a:srgbClr val="0000FF"/>
                  </a:solidFill>
                  <a:ea typeface="宋体" charset="-122"/>
                </a:rPr>
                <a:t>in</a:t>
              </a:r>
              <a:r>
                <a:rPr lang="en-US" altLang="en-US" sz="2800" b="1" dirty="0">
                  <a:solidFill>
                    <a:srgbClr val="0000FF"/>
                  </a:solidFill>
                  <a:ea typeface="宋体" charset="-122"/>
                </a:rPr>
                <a:t> </a:t>
              </a:r>
              <a:r>
                <a:rPr lang="en-US" altLang="zh-CN" sz="2800" b="1" dirty="0" err="1">
                  <a:solidFill>
                    <a:srgbClr val="0000FF"/>
                  </a:solidFill>
                  <a:ea typeface="宋体" charset="-122"/>
                </a:rPr>
                <a:t>ax,</a:t>
              </a:r>
              <a:r>
                <a:rPr lang="en-US" altLang="en-US" sz="2800" b="1" dirty="0" err="1">
                  <a:solidFill>
                    <a:srgbClr val="0000FF"/>
                  </a:solidFill>
                  <a:ea typeface="宋体" charset="-122"/>
                </a:rPr>
                <a:t>dx</a:t>
              </a:r>
              <a:endParaRPr lang="en-US" altLang="zh-CN" sz="2800" b="1" dirty="0">
                <a:solidFill>
                  <a:srgbClr val="0000FF"/>
                </a:solidFill>
                <a:ea typeface="宋体" charset="-122"/>
              </a:endParaRPr>
            </a:p>
            <a:p>
              <a:r>
                <a:rPr lang="en-US" altLang="zh-CN" sz="2800" b="1" dirty="0">
                  <a:solidFill>
                    <a:srgbClr val="0000FF"/>
                  </a:solidFill>
                  <a:ea typeface="宋体" charset="-122"/>
                </a:rPr>
                <a:t>in</a:t>
              </a:r>
              <a:r>
                <a:rPr lang="en-US" altLang="en-US" sz="2800" b="1" dirty="0">
                  <a:solidFill>
                    <a:srgbClr val="0000FF"/>
                  </a:solidFill>
                  <a:ea typeface="宋体" charset="-122"/>
                </a:rPr>
                <a:t> </a:t>
              </a:r>
              <a:r>
                <a:rPr lang="en-US" altLang="zh-CN" sz="2800" b="1" dirty="0" err="1">
                  <a:solidFill>
                    <a:srgbClr val="0000FF"/>
                  </a:solidFill>
                  <a:ea typeface="宋体" charset="-122"/>
                </a:rPr>
                <a:t>eax,</a:t>
              </a:r>
              <a:r>
                <a:rPr lang="en-US" altLang="en-US" sz="2800" b="1" dirty="0" err="1">
                  <a:solidFill>
                    <a:srgbClr val="0000FF"/>
                  </a:solidFill>
                  <a:ea typeface="宋体" charset="-122"/>
                </a:rPr>
                <a:t>dx</a:t>
              </a:r>
              <a:endParaRPr lang="zh-CN" altLang="en-US" sz="2800" b="1" dirty="0">
                <a:solidFill>
                  <a:srgbClr val="0000FF"/>
                </a:solidFill>
                <a:ea typeface="宋体" charset="-122"/>
              </a:endParaRPr>
            </a:p>
          </p:txBody>
        </p:sp>
        <p:sp>
          <p:nvSpPr>
            <p:cNvPr id="480265" name="File"/>
            <p:cNvSpPr>
              <a:spLocks noEditPoints="1" noChangeArrowheads="1"/>
            </p:cNvSpPr>
            <p:nvPr/>
          </p:nvSpPr>
          <p:spPr bwMode="auto">
            <a:xfrm>
              <a:off x="873" y="1616"/>
              <a:ext cx="657" cy="207"/>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grpFill/>
            <a:ln w="9525">
              <a:solidFill>
                <a:srgbClr val="DBDAB4"/>
              </a:solidFill>
              <a:miter lim="800000"/>
              <a:headEnd/>
              <a:tailEnd/>
            </a:ln>
            <a:effectLst>
              <a:outerShdw dist="35921" dir="2700000" algn="ctr" rotWithShape="0">
                <a:srgbClr val="808080"/>
              </a:outerShdw>
            </a:effectLst>
          </p:spPr>
          <p:txBody>
            <a:bodyPr/>
            <a:lstStyle/>
            <a:p>
              <a:pPr algn="ctr">
                <a:lnSpc>
                  <a:spcPct val="70000"/>
                </a:lnSpc>
              </a:pPr>
              <a:r>
                <a:rPr lang="zh-CN" altLang="en-US" sz="2000">
                  <a:solidFill>
                    <a:srgbClr val="0000FF"/>
                  </a:solidFill>
                  <a:ea typeface="隶书" pitchFamily="49" charset="-122"/>
                </a:rPr>
                <a:t>举例</a:t>
              </a:r>
            </a:p>
          </p:txBody>
        </p:sp>
      </p:gr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3"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4"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3" name="对角圆角矩形 72"/>
          <p:cNvSpPr/>
          <p:nvPr/>
        </p:nvSpPr>
        <p:spPr>
          <a:xfrm>
            <a:off x="3667108" y="2143116"/>
            <a:ext cx="6533348" cy="870936"/>
          </a:xfrm>
          <a:prstGeom prst="round2DiagRect">
            <a:avLst>
              <a:gd name="adj1" fmla="val 20943"/>
              <a:gd name="adj2" fmla="val 0"/>
            </a:avLst>
          </a:prstGeom>
          <a:solidFill>
            <a:srgbClr val="CD1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pic>
        <p:nvPicPr>
          <p:cNvPr id="16" name="Picture 2"/>
          <p:cNvPicPr>
            <a:picLocks noChangeAspect="1" noChangeArrowheads="1"/>
          </p:cNvPicPr>
          <p:nvPr/>
        </p:nvPicPr>
        <p:blipFill>
          <a:blip r:embed="rId3" cstate="print"/>
          <a:srcRect/>
          <a:stretch>
            <a:fillRect/>
          </a:stretch>
        </p:blipFill>
        <p:spPr bwMode="auto">
          <a:xfrm>
            <a:off x="309522" y="1500174"/>
            <a:ext cx="2757488" cy="1866900"/>
          </a:xfrm>
          <a:prstGeom prst="rect">
            <a:avLst/>
          </a:prstGeom>
          <a:noFill/>
          <a:ln w="9525">
            <a:noFill/>
            <a:miter lim="800000"/>
            <a:headEnd/>
            <a:tailEnd/>
          </a:ln>
          <a:effectLst/>
        </p:spPr>
      </p:pic>
      <p:pic>
        <p:nvPicPr>
          <p:cNvPr id="17" name="Picture 3"/>
          <p:cNvPicPr>
            <a:picLocks noChangeAspect="1" noChangeArrowheads="1"/>
          </p:cNvPicPr>
          <p:nvPr/>
        </p:nvPicPr>
        <p:blipFill>
          <a:blip r:embed="rId4" cstate="print"/>
          <a:srcRect/>
          <a:stretch>
            <a:fillRect/>
          </a:stretch>
        </p:blipFill>
        <p:spPr bwMode="auto">
          <a:xfrm>
            <a:off x="309522" y="3786189"/>
            <a:ext cx="2725574" cy="1736761"/>
          </a:xfrm>
          <a:prstGeom prst="rect">
            <a:avLst/>
          </a:prstGeom>
          <a:noFill/>
          <a:ln w="9525">
            <a:noFill/>
            <a:miter lim="800000"/>
            <a:headEnd/>
            <a:tailEnd/>
          </a:ln>
          <a:effectLst/>
        </p:spPr>
      </p:pic>
      <p:sp>
        <p:nvSpPr>
          <p:cNvPr id="11" name="TextBox 10"/>
          <p:cNvSpPr txBox="1"/>
          <p:nvPr/>
        </p:nvSpPr>
        <p:spPr>
          <a:xfrm>
            <a:off x="4215166" y="2297715"/>
            <a:ext cx="5265210" cy="553998"/>
          </a:xfrm>
          <a:prstGeom prst="rect">
            <a:avLst/>
          </a:prstGeom>
          <a:noFill/>
        </p:spPr>
        <p:txBody>
          <a:bodyPr vert="horz" wrap="square" lIns="0" tIns="0" rIns="0" bIns="0" rtlCol="0" anchor="ctr">
            <a:spAutoFit/>
          </a:bodyPr>
          <a:lstStyle/>
          <a:p>
            <a:r>
              <a:rPr lang="zh-CN" altLang="en-US" sz="3600" b="1" dirty="0" smtClean="0">
                <a:solidFill>
                  <a:schemeClr val="bg1"/>
                </a:solidFill>
                <a:latin typeface="Impact" panose="020B0806030902050204" pitchFamily="34" charset="0"/>
                <a:ea typeface="微软雅黑" panose="020B0503020204020204" pitchFamily="34" charset="-122"/>
              </a:rPr>
              <a:t>一、</a:t>
            </a:r>
            <a:r>
              <a:rPr lang="en-US" altLang="zh-CN" sz="3600" b="1" dirty="0" smtClean="0">
                <a:solidFill>
                  <a:schemeClr val="bg1"/>
                </a:solidFill>
                <a:latin typeface="Impact" panose="020B0806030902050204" pitchFamily="34" charset="0"/>
                <a:ea typeface="微软雅黑" panose="020B0503020204020204" pitchFamily="34" charset="-122"/>
              </a:rPr>
              <a:t> I/O</a:t>
            </a:r>
            <a:r>
              <a:rPr lang="zh-CN" altLang="en-US" sz="3600" b="1" dirty="0" smtClean="0">
                <a:solidFill>
                  <a:schemeClr val="bg1"/>
                </a:solidFill>
                <a:latin typeface="Impact" panose="020B0806030902050204" pitchFamily="34" charset="0"/>
                <a:ea typeface="微软雅黑" panose="020B0503020204020204" pitchFamily="34" charset="-122"/>
              </a:rPr>
              <a:t>接口概述</a:t>
            </a:r>
            <a:endParaRPr lang="zh-CN" altLang="en-US" sz="3600" b="1" dirty="0" smtClean="0">
              <a:solidFill>
                <a:schemeClr val="bg1"/>
              </a:solidFill>
              <a:latin typeface="微软雅黑" panose="020B0503020204020204" pitchFamily="34" charset="-122"/>
              <a:ea typeface="微软雅黑" panose="020B0503020204020204" pitchFamily="34" charset="-122"/>
            </a:endParaRPr>
          </a:p>
        </p:txBody>
      </p:sp>
      <p:sp>
        <p:nvSpPr>
          <p:cNvPr id="12" name="TextBox 10"/>
          <p:cNvSpPr txBox="1"/>
          <p:nvPr/>
        </p:nvSpPr>
        <p:spPr>
          <a:xfrm>
            <a:off x="4225296" y="3500438"/>
            <a:ext cx="6728488"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二、无条件传送和程序查询传送</a:t>
            </a:r>
            <a:endParaRPr lang="zh-CN" altLang="en-US" sz="3600" b="1" dirty="0">
              <a:latin typeface="微软雅黑" panose="020B0503020204020204" pitchFamily="34" charset="-122"/>
              <a:ea typeface="微软雅黑" panose="020B0503020204020204" pitchFamily="34" charset="-122"/>
            </a:endParaRPr>
          </a:p>
        </p:txBody>
      </p:sp>
      <p:sp>
        <p:nvSpPr>
          <p:cNvPr id="18" name="TextBox 11"/>
          <p:cNvSpPr txBox="1"/>
          <p:nvPr/>
        </p:nvSpPr>
        <p:spPr>
          <a:xfrm>
            <a:off x="4225296" y="4747210"/>
            <a:ext cx="5399096"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三、中断控制系统</a:t>
            </a:r>
            <a:endParaRPr lang="zh-CN" altLang="en-US" sz="3600" b="1" dirty="0">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ransition spd="slow">
    <p:split orient="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r>
              <a:rPr lang="en-US" altLang="zh-CN"/>
              <a:t>3. I/O</a:t>
            </a:r>
            <a:r>
              <a:rPr lang="zh-CN" altLang="en-US"/>
              <a:t>保护</a:t>
            </a:r>
          </a:p>
        </p:txBody>
      </p:sp>
      <p:sp>
        <p:nvSpPr>
          <p:cNvPr id="481283" name="Rectangle 3"/>
          <p:cNvSpPr>
            <a:spLocks noGrp="1" noChangeArrowheads="1"/>
          </p:cNvSpPr>
          <p:nvPr>
            <p:ph idx="1"/>
          </p:nvPr>
        </p:nvSpPr>
        <p:spPr/>
        <p:txBody>
          <a:bodyPr/>
          <a:lstStyle/>
          <a:p>
            <a:r>
              <a:rPr lang="en-US" altLang="zh-CN" dirty="0"/>
              <a:t>I/O</a:t>
            </a:r>
            <a:r>
              <a:rPr lang="zh-CN" altLang="en-US" dirty="0"/>
              <a:t>敏感指令</a:t>
            </a:r>
          </a:p>
          <a:p>
            <a:pPr>
              <a:buFont typeface="Wingdings" pitchFamily="2" charset="2"/>
              <a:buNone/>
            </a:pPr>
            <a:r>
              <a:rPr lang="en-US" altLang="zh-CN" b="1" dirty="0">
                <a:solidFill>
                  <a:srgbClr val="FF0000"/>
                </a:solidFill>
              </a:rPr>
              <a:t>	IN</a:t>
            </a:r>
            <a:r>
              <a:rPr lang="zh-CN" altLang="en-US" b="1" dirty="0">
                <a:solidFill>
                  <a:srgbClr val="FF0000"/>
                </a:solidFill>
              </a:rPr>
              <a:t>、</a:t>
            </a:r>
            <a:r>
              <a:rPr lang="en-US" altLang="zh-CN" b="1" dirty="0">
                <a:solidFill>
                  <a:srgbClr val="FF0000"/>
                </a:solidFill>
              </a:rPr>
              <a:t>OUT</a:t>
            </a:r>
            <a:r>
              <a:rPr lang="zh-CN" altLang="en-US" b="1" dirty="0">
                <a:solidFill>
                  <a:srgbClr val="FF0000"/>
                </a:solidFill>
              </a:rPr>
              <a:t>和</a:t>
            </a:r>
            <a:r>
              <a:rPr lang="en-US" altLang="zh-CN" b="1" dirty="0">
                <a:solidFill>
                  <a:srgbClr val="FF0000"/>
                </a:solidFill>
              </a:rPr>
              <a:t>INS</a:t>
            </a:r>
            <a:r>
              <a:rPr lang="zh-CN" altLang="en-US" b="1" dirty="0">
                <a:solidFill>
                  <a:srgbClr val="FF0000"/>
                </a:solidFill>
              </a:rPr>
              <a:t>、</a:t>
            </a:r>
            <a:r>
              <a:rPr lang="en-US" altLang="zh-CN" b="1" dirty="0">
                <a:solidFill>
                  <a:srgbClr val="FF0000"/>
                </a:solidFill>
              </a:rPr>
              <a:t>OUTS</a:t>
            </a:r>
            <a:r>
              <a:rPr lang="zh-CN" altLang="en-US" b="1" dirty="0">
                <a:solidFill>
                  <a:srgbClr val="FF0000"/>
                </a:solidFill>
              </a:rPr>
              <a:t>，</a:t>
            </a:r>
            <a:r>
              <a:rPr lang="en-US" altLang="zh-CN" b="1" dirty="0">
                <a:solidFill>
                  <a:srgbClr val="FF0000"/>
                </a:solidFill>
              </a:rPr>
              <a:t>CLI</a:t>
            </a:r>
            <a:r>
              <a:rPr lang="zh-CN" altLang="en-US" b="1" dirty="0">
                <a:solidFill>
                  <a:srgbClr val="FF0000"/>
                </a:solidFill>
              </a:rPr>
              <a:t>和</a:t>
            </a:r>
            <a:r>
              <a:rPr lang="en-US" altLang="zh-CN" b="1" dirty="0" smtClean="0">
                <a:solidFill>
                  <a:srgbClr val="FF0000"/>
                </a:solidFill>
              </a:rPr>
              <a:t>STI(</a:t>
            </a:r>
            <a:r>
              <a:rPr lang="zh-CN" altLang="en-US" b="1" dirty="0" smtClean="0">
                <a:solidFill>
                  <a:srgbClr val="FF0000"/>
                </a:solidFill>
              </a:rPr>
              <a:t>中断标志设置</a:t>
            </a:r>
            <a:r>
              <a:rPr lang="en-US" altLang="zh-CN" b="1" dirty="0" smtClean="0">
                <a:solidFill>
                  <a:srgbClr val="FF0000"/>
                </a:solidFill>
              </a:rPr>
              <a:t>)</a:t>
            </a:r>
            <a:endParaRPr lang="zh-CN" altLang="en-US" b="1" dirty="0">
              <a:solidFill>
                <a:srgbClr val="FF0000"/>
              </a:solidFill>
            </a:endParaRPr>
          </a:p>
          <a:p>
            <a:r>
              <a:rPr lang="en-US" altLang="zh-CN" dirty="0"/>
              <a:t>IA-32</a:t>
            </a:r>
            <a:r>
              <a:rPr lang="zh-CN" altLang="en-US" dirty="0"/>
              <a:t>处理器保护方式下，</a:t>
            </a:r>
            <a:r>
              <a:rPr lang="en-US" altLang="zh-CN" dirty="0"/>
              <a:t>I/O</a:t>
            </a:r>
            <a:r>
              <a:rPr lang="zh-CN" altLang="en-US" dirty="0"/>
              <a:t>特权和</a:t>
            </a:r>
            <a:r>
              <a:rPr lang="en-US" altLang="zh-CN" dirty="0"/>
              <a:t>I/O</a:t>
            </a:r>
            <a:r>
              <a:rPr lang="zh-CN" altLang="en-US" dirty="0"/>
              <a:t>许可</a:t>
            </a:r>
            <a:r>
              <a:rPr lang="zh-CN" altLang="en-US" dirty="0" smtClean="0"/>
              <a:t>位图将限制对</a:t>
            </a:r>
            <a:r>
              <a:rPr lang="en-US" altLang="zh-CN" dirty="0" smtClean="0"/>
              <a:t>I/O</a:t>
            </a:r>
            <a:r>
              <a:rPr lang="zh-CN" altLang="en-US" dirty="0"/>
              <a:t>敏感指令的执行</a:t>
            </a:r>
          </a:p>
          <a:p>
            <a:pPr lvl="1"/>
            <a:r>
              <a:rPr lang="zh-CN" altLang="en-US" dirty="0" smtClean="0"/>
              <a:t>只有程序</a:t>
            </a:r>
            <a:r>
              <a:rPr lang="zh-CN" altLang="en-US" dirty="0"/>
              <a:t>的当前特权高于或等于程序的</a:t>
            </a:r>
            <a:r>
              <a:rPr lang="en-US" altLang="zh-CN" dirty="0"/>
              <a:t>I/O</a:t>
            </a:r>
            <a:r>
              <a:rPr lang="zh-CN" altLang="en-US" dirty="0"/>
              <a:t>特权，</a:t>
            </a:r>
            <a:r>
              <a:rPr lang="en-US" altLang="zh-CN" dirty="0"/>
              <a:t>I/O</a:t>
            </a:r>
            <a:r>
              <a:rPr lang="zh-CN" altLang="en-US" dirty="0"/>
              <a:t>敏感指令才可以执行</a:t>
            </a:r>
          </a:p>
          <a:p>
            <a:pPr lvl="1"/>
            <a:r>
              <a:rPr lang="en-US" altLang="zh-CN" dirty="0"/>
              <a:t>I/O</a:t>
            </a:r>
            <a:r>
              <a:rPr lang="zh-CN" altLang="en-US" dirty="0"/>
              <a:t>许可位图给特权低的程序或虚拟</a:t>
            </a:r>
            <a:r>
              <a:rPr lang="en-US" altLang="zh-CN" dirty="0"/>
              <a:t>8086</a:t>
            </a:r>
            <a:r>
              <a:rPr lang="zh-CN" altLang="en-US" dirty="0"/>
              <a:t>方式的程序提供有限的</a:t>
            </a:r>
            <a:r>
              <a:rPr lang="en-US" altLang="zh-CN" dirty="0"/>
              <a:t>I/O</a:t>
            </a:r>
            <a:r>
              <a:rPr lang="zh-CN" altLang="en-US" dirty="0"/>
              <a:t>地址访问权限</a:t>
            </a:r>
          </a:p>
          <a:p>
            <a:r>
              <a:rPr lang="en-US" altLang="zh-CN" dirty="0"/>
              <a:t>Windows</a:t>
            </a:r>
            <a:r>
              <a:rPr lang="zh-CN" altLang="en-US" dirty="0"/>
              <a:t>限制应用程序访问</a:t>
            </a:r>
            <a:r>
              <a:rPr lang="en-US" altLang="zh-CN" dirty="0"/>
              <a:t>I/O</a:t>
            </a:r>
            <a:r>
              <a:rPr lang="zh-CN" altLang="en-US" dirty="0" smtClean="0"/>
              <a:t>地址</a:t>
            </a:r>
            <a:endParaRPr lang="zh-CN" altLang="en-US" dirty="0"/>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r>
              <a:rPr lang="en-US" altLang="zh-CN" dirty="0"/>
              <a:t>7.1.4 </a:t>
            </a:r>
            <a:r>
              <a:rPr lang="en-US" altLang="zh-CN" dirty="0" smtClean="0"/>
              <a:t> 16</a:t>
            </a:r>
            <a:r>
              <a:rPr lang="zh-CN" altLang="en-US" dirty="0"/>
              <a:t>位</a:t>
            </a:r>
            <a:r>
              <a:rPr lang="en-US" altLang="zh-CN" dirty="0"/>
              <a:t>DOS</a:t>
            </a:r>
            <a:r>
              <a:rPr lang="zh-CN" altLang="en-US" dirty="0"/>
              <a:t>应用程序（略）</a:t>
            </a:r>
          </a:p>
        </p:txBody>
      </p:sp>
      <p:sp>
        <p:nvSpPr>
          <p:cNvPr id="482307" name="Rectangle 3"/>
          <p:cNvSpPr>
            <a:spLocks noGrp="1" noChangeArrowheads="1"/>
          </p:cNvSpPr>
          <p:nvPr>
            <p:ph type="body" idx="1"/>
          </p:nvPr>
        </p:nvSpPr>
        <p:spPr>
          <a:xfrm>
            <a:off x="914400" y="1071546"/>
            <a:ext cx="10363200" cy="5309782"/>
          </a:xfrm>
        </p:spPr>
        <p:txBody>
          <a:bodyPr/>
          <a:lstStyle/>
          <a:p>
            <a:r>
              <a:rPr lang="en-US" altLang="zh-CN" sz="2800" dirty="0"/>
              <a:t>16</a:t>
            </a:r>
            <a:r>
              <a:rPr lang="zh-CN" altLang="en-US" sz="2800" dirty="0"/>
              <a:t>位</a:t>
            </a:r>
            <a:r>
              <a:rPr lang="en-US" altLang="zh-CN" sz="2800" dirty="0"/>
              <a:t>DOS</a:t>
            </a:r>
            <a:r>
              <a:rPr lang="zh-CN" altLang="en-US" sz="2800" dirty="0"/>
              <a:t>操作系统运行于</a:t>
            </a:r>
          </a:p>
          <a:p>
            <a:pPr lvl="1"/>
            <a:r>
              <a:rPr lang="en-US" altLang="zh-CN" sz="2400" dirty="0"/>
              <a:t>Intel 8086</a:t>
            </a:r>
            <a:r>
              <a:rPr lang="zh-CN" altLang="en-US" sz="2400" dirty="0"/>
              <a:t>和</a:t>
            </a:r>
            <a:r>
              <a:rPr lang="en-US" altLang="zh-CN" sz="2400" dirty="0"/>
              <a:t>8088</a:t>
            </a:r>
            <a:r>
              <a:rPr lang="zh-CN" altLang="en-US" sz="2400" dirty="0"/>
              <a:t>处理器</a:t>
            </a:r>
          </a:p>
          <a:p>
            <a:pPr lvl="1"/>
            <a:r>
              <a:rPr lang="en-US" altLang="zh-CN" sz="2400" dirty="0"/>
              <a:t>IA-32</a:t>
            </a:r>
            <a:r>
              <a:rPr lang="zh-CN" altLang="en-US" sz="2400" dirty="0"/>
              <a:t>处理器的实地址工作方式</a:t>
            </a:r>
          </a:p>
          <a:p>
            <a:r>
              <a:rPr lang="en-US" altLang="zh-CN" sz="2800" dirty="0"/>
              <a:t>DOS</a:t>
            </a:r>
            <a:r>
              <a:rPr lang="zh-CN" altLang="en-US" sz="2800" dirty="0"/>
              <a:t>平台下使用实地址存储模型</a:t>
            </a:r>
          </a:p>
          <a:p>
            <a:pPr lvl="1"/>
            <a:r>
              <a:rPr lang="zh-CN" altLang="en-US" sz="2400" dirty="0"/>
              <a:t>只能访问</a:t>
            </a:r>
            <a:r>
              <a:rPr lang="en-US" altLang="zh-CN" sz="2400" dirty="0"/>
              <a:t>1MB</a:t>
            </a:r>
            <a:r>
              <a:rPr lang="zh-CN" altLang="en-US" sz="2400" dirty="0"/>
              <a:t>存储空间，分成不大于</a:t>
            </a:r>
            <a:r>
              <a:rPr lang="en-US" altLang="zh-CN" sz="2400" dirty="0"/>
              <a:t>64KB</a:t>
            </a:r>
            <a:r>
              <a:rPr lang="zh-CN" altLang="en-US" sz="2400" dirty="0"/>
              <a:t>的段</a:t>
            </a:r>
          </a:p>
          <a:p>
            <a:pPr lvl="1"/>
            <a:r>
              <a:rPr lang="zh-CN" altLang="en-US" sz="2400" dirty="0"/>
              <a:t>默认采用</a:t>
            </a:r>
            <a:r>
              <a:rPr lang="en-US" altLang="zh-CN" sz="2400" dirty="0"/>
              <a:t>16</a:t>
            </a:r>
            <a:r>
              <a:rPr lang="zh-CN" altLang="en-US" sz="2400" dirty="0"/>
              <a:t>位操作数尺寸：</a:t>
            </a:r>
          </a:p>
          <a:p>
            <a:pPr lvl="1">
              <a:buFont typeface="Wingdings" pitchFamily="2" charset="2"/>
              <a:buNone/>
            </a:pPr>
            <a:r>
              <a:rPr lang="zh-CN" altLang="en-US" sz="2400" dirty="0"/>
              <a:t>	使用</a:t>
            </a:r>
            <a:r>
              <a:rPr lang="en-US" altLang="zh-CN" sz="2400" dirty="0"/>
              <a:t>16</a:t>
            </a:r>
            <a:r>
              <a:rPr lang="zh-CN" altLang="en-US" sz="2400" dirty="0"/>
              <a:t>位或</a:t>
            </a:r>
            <a:r>
              <a:rPr lang="en-US" altLang="zh-CN" sz="2400" dirty="0"/>
              <a:t>8</a:t>
            </a:r>
            <a:r>
              <a:rPr lang="zh-CN" altLang="en-US" sz="2400" dirty="0"/>
              <a:t>位寄存器、操作数和寻址方式</a:t>
            </a:r>
          </a:p>
          <a:p>
            <a:pPr lvl="1">
              <a:buFont typeface="Wingdings" pitchFamily="2" charset="2"/>
              <a:buNone/>
            </a:pPr>
            <a:r>
              <a:rPr lang="zh-CN" altLang="en-US" sz="2400" dirty="0"/>
              <a:t>	堆栈以</a:t>
            </a:r>
            <a:r>
              <a:rPr lang="en-US" altLang="zh-CN" sz="2400" dirty="0"/>
              <a:t>16</a:t>
            </a:r>
            <a:r>
              <a:rPr lang="zh-CN" altLang="en-US" sz="2400" dirty="0"/>
              <a:t>位为单位压入</a:t>
            </a:r>
            <a:r>
              <a:rPr lang="en-US" altLang="zh-CN" sz="2400" dirty="0"/>
              <a:t>PUSH</a:t>
            </a:r>
            <a:r>
              <a:rPr lang="zh-CN" altLang="en-US" sz="2400" dirty="0"/>
              <a:t>和弹出</a:t>
            </a:r>
            <a:r>
              <a:rPr lang="en-US" altLang="zh-CN" sz="2400" dirty="0"/>
              <a:t>POP</a:t>
            </a:r>
            <a:r>
              <a:rPr lang="zh-CN" altLang="en-US" sz="2400" dirty="0"/>
              <a:t>数据</a:t>
            </a:r>
          </a:p>
          <a:p>
            <a:r>
              <a:rPr lang="en-US" altLang="zh-CN" sz="2800" dirty="0"/>
              <a:t>IA-32</a:t>
            </a:r>
            <a:r>
              <a:rPr lang="zh-CN" altLang="en-US" sz="2800" dirty="0"/>
              <a:t>处理器的实地址工作方式</a:t>
            </a:r>
          </a:p>
          <a:p>
            <a:pPr lvl="1"/>
            <a:r>
              <a:rPr lang="zh-CN" altLang="en-US" sz="2400" dirty="0"/>
              <a:t>还允许使用</a:t>
            </a:r>
            <a:r>
              <a:rPr lang="en-US" altLang="zh-CN" sz="2400" dirty="0"/>
              <a:t>32</a:t>
            </a:r>
            <a:r>
              <a:rPr lang="zh-CN" altLang="en-US" sz="2400" dirty="0"/>
              <a:t>位寄存器、操作数和寻址方式</a:t>
            </a:r>
          </a:p>
          <a:p>
            <a:pPr lvl="1"/>
            <a:r>
              <a:rPr lang="zh-CN" altLang="en-US" sz="2400" dirty="0"/>
              <a:t>执行大多数新增的</a:t>
            </a:r>
            <a:r>
              <a:rPr lang="en-US" altLang="zh-CN" sz="2400" dirty="0"/>
              <a:t>32</a:t>
            </a:r>
            <a:r>
              <a:rPr lang="zh-CN" altLang="en-US" sz="2400" dirty="0"/>
              <a:t>位通用指令</a:t>
            </a:r>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en-US" altLang="zh-CN" dirty="0"/>
              <a:t>1. DOS</a:t>
            </a:r>
            <a:r>
              <a:rPr lang="zh-CN" altLang="en-US" dirty="0"/>
              <a:t>平台的源程序框架（略）</a:t>
            </a:r>
          </a:p>
        </p:txBody>
      </p:sp>
      <p:sp>
        <p:nvSpPr>
          <p:cNvPr id="483331" name="Rectangle 3"/>
          <p:cNvSpPr>
            <a:spLocks noGrp="1" noChangeArrowheads="1"/>
          </p:cNvSpPr>
          <p:nvPr>
            <p:ph idx="1"/>
          </p:nvPr>
        </p:nvSpPr>
        <p:spPr/>
        <p:txBody>
          <a:bodyPr/>
          <a:lstStyle/>
          <a:p>
            <a:pPr marL="0" indent="0">
              <a:lnSpc>
                <a:spcPct val="80000"/>
              </a:lnSpc>
              <a:buFont typeface="Wingdings" pitchFamily="2" charset="2"/>
              <a:buNone/>
              <a:tabLst>
                <a:tab pos="1438275" algn="l"/>
                <a:tab pos="3584575" algn="l"/>
              </a:tabLst>
            </a:pPr>
            <a:r>
              <a:rPr lang="en-US" altLang="zh-CN" sz="2800"/>
              <a:t>; eg0700.asm in DOS</a:t>
            </a:r>
          </a:p>
          <a:p>
            <a:pPr marL="0" indent="0">
              <a:lnSpc>
                <a:spcPct val="80000"/>
              </a:lnSpc>
              <a:buFont typeface="Wingdings" pitchFamily="2" charset="2"/>
              <a:buNone/>
              <a:tabLst>
                <a:tab pos="1438275" algn="l"/>
                <a:tab pos="3584575" algn="l"/>
              </a:tabLst>
            </a:pPr>
            <a:r>
              <a:rPr lang="en-US" altLang="zh-CN" sz="2800"/>
              <a:t>	</a:t>
            </a:r>
            <a:r>
              <a:rPr lang="en-US" altLang="zh-CN" sz="2800">
                <a:solidFill>
                  <a:schemeClr val="tx2"/>
                </a:solidFill>
              </a:rPr>
              <a:t>include io16.inc</a:t>
            </a:r>
          </a:p>
          <a:p>
            <a:pPr marL="0" indent="0">
              <a:lnSpc>
                <a:spcPct val="80000"/>
              </a:lnSpc>
              <a:buFont typeface="Wingdings" pitchFamily="2" charset="2"/>
              <a:buNone/>
              <a:tabLst>
                <a:tab pos="1438275" algn="l"/>
                <a:tab pos="3584575" algn="l"/>
              </a:tabLst>
            </a:pPr>
            <a:r>
              <a:rPr lang="en-US" altLang="zh-CN" sz="2800"/>
              <a:t>	; </a:t>
            </a:r>
            <a:r>
              <a:rPr lang="zh-CN" altLang="en-US" sz="2800"/>
              <a:t>包含</a:t>
            </a:r>
            <a:r>
              <a:rPr lang="en-US" altLang="zh-CN" sz="2800"/>
              <a:t>16</a:t>
            </a:r>
            <a:r>
              <a:rPr lang="zh-CN" altLang="en-US" sz="2800"/>
              <a:t>位输入输出文件</a:t>
            </a:r>
          </a:p>
          <a:p>
            <a:pPr marL="0" indent="0">
              <a:lnSpc>
                <a:spcPct val="80000"/>
              </a:lnSpc>
              <a:buFont typeface="Wingdings" pitchFamily="2" charset="2"/>
              <a:buNone/>
              <a:tabLst>
                <a:tab pos="1438275" algn="l"/>
                <a:tab pos="3584575" algn="l"/>
              </a:tabLst>
            </a:pPr>
            <a:r>
              <a:rPr lang="zh-CN" altLang="en-US" sz="2800"/>
              <a:t>	</a:t>
            </a:r>
            <a:r>
              <a:rPr lang="en-US" altLang="zh-CN" sz="2800">
                <a:solidFill>
                  <a:schemeClr val="tx2"/>
                </a:solidFill>
              </a:rPr>
              <a:t>.data</a:t>
            </a:r>
            <a:r>
              <a:rPr lang="en-US" altLang="zh-CN" sz="2800"/>
              <a:t>	; </a:t>
            </a:r>
            <a:r>
              <a:rPr lang="zh-CN" altLang="en-US" sz="2800"/>
              <a:t>定义数据段</a:t>
            </a:r>
          </a:p>
          <a:p>
            <a:pPr marL="0" indent="0">
              <a:lnSpc>
                <a:spcPct val="80000"/>
              </a:lnSpc>
              <a:buFont typeface="Wingdings" pitchFamily="2" charset="2"/>
              <a:buNone/>
              <a:tabLst>
                <a:tab pos="1438275" algn="l"/>
                <a:tab pos="3584575" algn="l"/>
              </a:tabLst>
            </a:pPr>
            <a:r>
              <a:rPr lang="zh-CN" altLang="en-US" sz="2800"/>
              <a:t>	</a:t>
            </a:r>
            <a:r>
              <a:rPr lang="en-US" altLang="zh-CN" sz="2800"/>
              <a:t>……	; </a:t>
            </a:r>
            <a:r>
              <a:rPr lang="zh-CN" altLang="en-US" sz="2800"/>
              <a:t>数据定义（数据待填）</a:t>
            </a:r>
          </a:p>
          <a:p>
            <a:pPr marL="0" indent="0">
              <a:lnSpc>
                <a:spcPct val="80000"/>
              </a:lnSpc>
              <a:buFont typeface="Wingdings" pitchFamily="2" charset="2"/>
              <a:buNone/>
              <a:tabLst>
                <a:tab pos="1438275" algn="l"/>
                <a:tab pos="3584575" algn="l"/>
              </a:tabLst>
            </a:pPr>
            <a:r>
              <a:rPr lang="zh-CN" altLang="en-US" sz="2800"/>
              <a:t>	</a:t>
            </a:r>
            <a:r>
              <a:rPr lang="en-US" altLang="zh-CN" sz="2800">
                <a:solidFill>
                  <a:schemeClr val="tx2"/>
                </a:solidFill>
              </a:rPr>
              <a:t>.code</a:t>
            </a:r>
            <a:r>
              <a:rPr lang="en-US" altLang="zh-CN" sz="2800"/>
              <a:t>	; </a:t>
            </a:r>
            <a:r>
              <a:rPr lang="zh-CN" altLang="en-US" sz="2800"/>
              <a:t>定义代码段</a:t>
            </a:r>
          </a:p>
          <a:p>
            <a:pPr marL="0" indent="0">
              <a:lnSpc>
                <a:spcPct val="80000"/>
              </a:lnSpc>
              <a:buFont typeface="Wingdings" pitchFamily="2" charset="2"/>
              <a:buNone/>
              <a:tabLst>
                <a:tab pos="1438275" algn="l"/>
                <a:tab pos="3584575" algn="l"/>
              </a:tabLst>
            </a:pPr>
            <a:r>
              <a:rPr lang="en-US" altLang="zh-CN" sz="2800">
                <a:solidFill>
                  <a:schemeClr val="tx2"/>
                </a:solidFill>
              </a:rPr>
              <a:t>start:</a:t>
            </a:r>
            <a:r>
              <a:rPr lang="en-US" altLang="zh-CN" sz="2800"/>
              <a:t>		; </a:t>
            </a:r>
            <a:r>
              <a:rPr lang="zh-CN" altLang="en-US" sz="2800"/>
              <a:t>程序执行起始位置</a:t>
            </a:r>
          </a:p>
          <a:p>
            <a:pPr marL="0" indent="0">
              <a:lnSpc>
                <a:spcPct val="80000"/>
              </a:lnSpc>
              <a:buFont typeface="Wingdings" pitchFamily="2" charset="2"/>
              <a:buNone/>
              <a:tabLst>
                <a:tab pos="1438275" algn="l"/>
                <a:tab pos="3584575" algn="l"/>
              </a:tabLst>
            </a:pPr>
            <a:r>
              <a:rPr lang="zh-CN" altLang="en-US" sz="2800"/>
              <a:t>	</a:t>
            </a:r>
            <a:r>
              <a:rPr lang="en-US" altLang="zh-CN" sz="2800">
                <a:solidFill>
                  <a:schemeClr val="tx2"/>
                </a:solidFill>
              </a:rPr>
              <a:t>mov ax,@data</a:t>
            </a:r>
          </a:p>
          <a:p>
            <a:pPr marL="0" indent="0">
              <a:lnSpc>
                <a:spcPct val="80000"/>
              </a:lnSpc>
              <a:buFont typeface="Wingdings" pitchFamily="2" charset="2"/>
              <a:buNone/>
              <a:tabLst>
                <a:tab pos="1438275" algn="l"/>
                <a:tab pos="3584575" algn="l"/>
              </a:tabLst>
            </a:pPr>
            <a:r>
              <a:rPr lang="en-US" altLang="zh-CN" sz="2800">
                <a:solidFill>
                  <a:schemeClr val="tx2"/>
                </a:solidFill>
              </a:rPr>
              <a:t>	mov ds,ax</a:t>
            </a:r>
          </a:p>
          <a:p>
            <a:pPr marL="0" indent="0">
              <a:lnSpc>
                <a:spcPct val="80000"/>
              </a:lnSpc>
              <a:buFont typeface="Wingdings" pitchFamily="2" charset="2"/>
              <a:buNone/>
              <a:tabLst>
                <a:tab pos="1438275" algn="l"/>
                <a:tab pos="3584575" algn="l"/>
              </a:tabLst>
            </a:pPr>
            <a:r>
              <a:rPr lang="en-US" altLang="zh-CN" sz="2800"/>
              <a:t>	……	; </a:t>
            </a:r>
            <a:r>
              <a:rPr lang="zh-CN" altLang="en-US" sz="2800"/>
              <a:t>主程序（指令待填）</a:t>
            </a:r>
          </a:p>
          <a:p>
            <a:pPr marL="0" indent="0">
              <a:lnSpc>
                <a:spcPct val="80000"/>
              </a:lnSpc>
              <a:buFont typeface="Wingdings" pitchFamily="2" charset="2"/>
              <a:buNone/>
              <a:tabLst>
                <a:tab pos="1438275" algn="l"/>
                <a:tab pos="3584575" algn="l"/>
              </a:tabLst>
            </a:pPr>
            <a:r>
              <a:rPr lang="zh-CN" altLang="en-US" sz="2800"/>
              <a:t>	</a:t>
            </a:r>
            <a:r>
              <a:rPr lang="en-US" altLang="zh-CN" sz="2800">
                <a:solidFill>
                  <a:schemeClr val="tx2"/>
                </a:solidFill>
              </a:rPr>
              <a:t>exit 0</a:t>
            </a:r>
            <a:r>
              <a:rPr lang="en-US" altLang="zh-CN" sz="2800"/>
              <a:t>	; </a:t>
            </a:r>
            <a:r>
              <a:rPr lang="zh-CN" altLang="en-US" sz="2800"/>
              <a:t>程序正常执行结束</a:t>
            </a:r>
          </a:p>
          <a:p>
            <a:pPr marL="0" indent="0">
              <a:lnSpc>
                <a:spcPct val="80000"/>
              </a:lnSpc>
              <a:buFont typeface="Wingdings" pitchFamily="2" charset="2"/>
              <a:buNone/>
              <a:tabLst>
                <a:tab pos="1438275" algn="l"/>
                <a:tab pos="3584575" algn="l"/>
              </a:tabLst>
            </a:pPr>
            <a:r>
              <a:rPr lang="zh-CN" altLang="en-US" sz="2800"/>
              <a:t>	</a:t>
            </a:r>
            <a:r>
              <a:rPr lang="en-US" altLang="zh-CN" sz="2800"/>
              <a:t>……	; </a:t>
            </a:r>
            <a:r>
              <a:rPr lang="zh-CN" altLang="en-US" sz="2800"/>
              <a:t>子程序（指令待填）</a:t>
            </a:r>
          </a:p>
          <a:p>
            <a:pPr marL="0" indent="0">
              <a:lnSpc>
                <a:spcPct val="80000"/>
              </a:lnSpc>
              <a:buFont typeface="Wingdings" pitchFamily="2" charset="2"/>
              <a:buNone/>
              <a:tabLst>
                <a:tab pos="1438275" algn="l"/>
                <a:tab pos="3584575" algn="l"/>
              </a:tabLst>
            </a:pPr>
            <a:r>
              <a:rPr lang="zh-CN" altLang="en-US" sz="2800"/>
              <a:t>	</a:t>
            </a:r>
            <a:r>
              <a:rPr lang="en-US" altLang="zh-CN" sz="2800">
                <a:solidFill>
                  <a:schemeClr val="tx2"/>
                </a:solidFill>
              </a:rPr>
              <a:t>end start</a:t>
            </a:r>
            <a:r>
              <a:rPr lang="en-US" altLang="zh-CN" sz="2800"/>
              <a:t>	; </a:t>
            </a:r>
            <a:r>
              <a:rPr lang="zh-CN" altLang="en-US" sz="2800"/>
              <a:t>汇编结束</a:t>
            </a:r>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altLang="zh-CN" dirty="0"/>
              <a:t>〔</a:t>
            </a:r>
            <a:r>
              <a:rPr lang="zh-CN" altLang="en-US" dirty="0"/>
              <a:t>例</a:t>
            </a:r>
            <a:r>
              <a:rPr lang="en-US" altLang="zh-CN" dirty="0"/>
              <a:t>7-1〕DOS</a:t>
            </a:r>
            <a:r>
              <a:rPr lang="zh-CN" altLang="en-US" dirty="0"/>
              <a:t>应用程序</a:t>
            </a:r>
          </a:p>
        </p:txBody>
      </p:sp>
      <p:sp>
        <p:nvSpPr>
          <p:cNvPr id="484355" name="Rectangle 3"/>
          <p:cNvSpPr>
            <a:spLocks noGrp="1" noChangeArrowheads="1"/>
          </p:cNvSpPr>
          <p:nvPr>
            <p:ph idx="1"/>
          </p:nvPr>
        </p:nvSpPr>
        <p:spPr/>
        <p:txBody>
          <a:bodyPr/>
          <a:lstStyle/>
          <a:p>
            <a:pPr marL="0" indent="0">
              <a:lnSpc>
                <a:spcPct val="85000"/>
              </a:lnSpc>
              <a:buFont typeface="Wingdings" pitchFamily="2" charset="2"/>
              <a:buNone/>
              <a:tabLst>
                <a:tab pos="1438275" algn="l"/>
                <a:tab pos="3949700" algn="l"/>
              </a:tabLst>
            </a:pPr>
            <a:r>
              <a:rPr lang="zh-CN" altLang="en-US" sz="2800"/>
              <a:t>	</a:t>
            </a:r>
            <a:r>
              <a:rPr lang="en-US" altLang="zh-CN" sz="2800">
                <a:solidFill>
                  <a:schemeClr val="tx2"/>
                </a:solidFill>
              </a:rPr>
              <a:t>include io16.inc</a:t>
            </a:r>
          </a:p>
          <a:p>
            <a:pPr marL="0" indent="0">
              <a:lnSpc>
                <a:spcPct val="85000"/>
              </a:lnSpc>
              <a:buFont typeface="Wingdings" pitchFamily="2" charset="2"/>
              <a:buNone/>
              <a:tabLst>
                <a:tab pos="1438275" algn="l"/>
                <a:tab pos="3949700" algn="l"/>
              </a:tabLst>
            </a:pPr>
            <a:r>
              <a:rPr lang="en-US" altLang="zh-CN" sz="2800"/>
              <a:t>	; </a:t>
            </a:r>
            <a:r>
              <a:rPr lang="zh-CN" altLang="en-US" sz="2800"/>
              <a:t>包含</a:t>
            </a:r>
            <a:r>
              <a:rPr lang="en-US" altLang="zh-CN" sz="2800"/>
              <a:t>16</a:t>
            </a:r>
            <a:r>
              <a:rPr lang="zh-CN" altLang="en-US" sz="2800"/>
              <a:t>位输入输出文件</a:t>
            </a:r>
          </a:p>
          <a:p>
            <a:pPr marL="0" indent="0">
              <a:lnSpc>
                <a:spcPct val="85000"/>
              </a:lnSpc>
              <a:buFont typeface="Wingdings" pitchFamily="2" charset="2"/>
              <a:buNone/>
              <a:tabLst>
                <a:tab pos="1438275" algn="l"/>
                <a:tab pos="3949700" algn="l"/>
              </a:tabLst>
            </a:pPr>
            <a:r>
              <a:rPr lang="zh-CN" altLang="en-US" sz="2800"/>
              <a:t>	</a:t>
            </a:r>
            <a:r>
              <a:rPr lang="en-US" altLang="zh-CN" sz="2800">
                <a:solidFill>
                  <a:schemeClr val="tx2"/>
                </a:solidFill>
              </a:rPr>
              <a:t>.data</a:t>
            </a:r>
            <a:r>
              <a:rPr lang="en-US" altLang="zh-CN" sz="2800"/>
              <a:t>	; </a:t>
            </a:r>
            <a:r>
              <a:rPr lang="zh-CN" altLang="en-US" sz="2800"/>
              <a:t>数据段</a:t>
            </a:r>
          </a:p>
          <a:p>
            <a:pPr marL="0" indent="0">
              <a:lnSpc>
                <a:spcPct val="85000"/>
              </a:lnSpc>
              <a:buFont typeface="Wingdings" pitchFamily="2" charset="2"/>
              <a:buNone/>
              <a:tabLst>
                <a:tab pos="1438275" algn="l"/>
                <a:tab pos="3949700" algn="l"/>
              </a:tabLst>
            </a:pPr>
            <a:r>
              <a:rPr lang="en-US" altLang="zh-CN" sz="2800">
                <a:solidFill>
                  <a:srgbClr val="193C7D"/>
                </a:solidFill>
              </a:rPr>
              <a:t>msg	byte 'Hello, Assembly!',13,10,0</a:t>
            </a:r>
            <a:endParaRPr lang="zh-CN" altLang="en-US" sz="2800">
              <a:solidFill>
                <a:srgbClr val="193C7D"/>
              </a:solidFill>
            </a:endParaRPr>
          </a:p>
          <a:p>
            <a:pPr marL="0" indent="0">
              <a:lnSpc>
                <a:spcPct val="85000"/>
              </a:lnSpc>
              <a:buFont typeface="Wingdings" pitchFamily="2" charset="2"/>
              <a:buNone/>
              <a:tabLst>
                <a:tab pos="1438275" algn="l"/>
                <a:tab pos="3949700" algn="l"/>
              </a:tabLst>
            </a:pPr>
            <a:r>
              <a:rPr lang="zh-CN" altLang="en-US" sz="2800"/>
              <a:t>	</a:t>
            </a:r>
            <a:r>
              <a:rPr lang="en-US" altLang="zh-CN" sz="2800">
                <a:solidFill>
                  <a:schemeClr val="tx2"/>
                </a:solidFill>
              </a:rPr>
              <a:t>.code</a:t>
            </a:r>
            <a:r>
              <a:rPr lang="en-US" altLang="zh-CN" sz="2800"/>
              <a:t>	; </a:t>
            </a:r>
            <a:r>
              <a:rPr lang="zh-CN" altLang="en-US" sz="2800"/>
              <a:t>代码段</a:t>
            </a:r>
          </a:p>
          <a:p>
            <a:pPr marL="0" indent="0">
              <a:lnSpc>
                <a:spcPct val="85000"/>
              </a:lnSpc>
              <a:buFont typeface="Wingdings" pitchFamily="2" charset="2"/>
              <a:buNone/>
              <a:tabLst>
                <a:tab pos="1438275" algn="l"/>
                <a:tab pos="3949700" algn="l"/>
              </a:tabLst>
            </a:pPr>
            <a:r>
              <a:rPr lang="en-US" altLang="zh-CN" sz="2800">
                <a:solidFill>
                  <a:schemeClr val="tx2"/>
                </a:solidFill>
              </a:rPr>
              <a:t>start:</a:t>
            </a:r>
            <a:r>
              <a:rPr lang="en-US" altLang="zh-CN" sz="2800"/>
              <a:t>		; </a:t>
            </a:r>
            <a:r>
              <a:rPr lang="zh-CN" altLang="en-US" sz="2800"/>
              <a:t>程序起始位置</a:t>
            </a:r>
          </a:p>
          <a:p>
            <a:pPr marL="0" indent="0">
              <a:lnSpc>
                <a:spcPct val="85000"/>
              </a:lnSpc>
              <a:buFont typeface="Wingdings" pitchFamily="2" charset="2"/>
              <a:buNone/>
              <a:tabLst>
                <a:tab pos="1438275" algn="l"/>
                <a:tab pos="3949700" algn="l"/>
              </a:tabLst>
            </a:pPr>
            <a:r>
              <a:rPr lang="zh-CN" altLang="en-US" sz="2800"/>
              <a:t>	</a:t>
            </a:r>
            <a:r>
              <a:rPr lang="en-US" altLang="zh-CN" sz="2800">
                <a:solidFill>
                  <a:schemeClr val="tx2"/>
                </a:solidFill>
              </a:rPr>
              <a:t>mov ax,@data</a:t>
            </a:r>
          </a:p>
          <a:p>
            <a:pPr marL="0" indent="0">
              <a:lnSpc>
                <a:spcPct val="85000"/>
              </a:lnSpc>
              <a:buFont typeface="Wingdings" pitchFamily="2" charset="2"/>
              <a:buNone/>
              <a:tabLst>
                <a:tab pos="1438275" algn="l"/>
                <a:tab pos="3949700" algn="l"/>
              </a:tabLst>
            </a:pPr>
            <a:r>
              <a:rPr lang="en-US" altLang="zh-CN" sz="2800">
                <a:solidFill>
                  <a:schemeClr val="tx2"/>
                </a:solidFill>
              </a:rPr>
              <a:t>	mov ds,ax</a:t>
            </a:r>
          </a:p>
          <a:p>
            <a:pPr marL="0" indent="0">
              <a:lnSpc>
                <a:spcPct val="85000"/>
              </a:lnSpc>
              <a:buFont typeface="Wingdings" pitchFamily="2" charset="2"/>
              <a:buNone/>
              <a:tabLst>
                <a:tab pos="1438275" algn="l"/>
                <a:tab pos="3949700" algn="l"/>
              </a:tabLst>
            </a:pPr>
            <a:r>
              <a:rPr lang="en-US" altLang="zh-CN" sz="2800"/>
              <a:t>	</a:t>
            </a:r>
            <a:r>
              <a:rPr lang="en-US" altLang="zh-CN" sz="2800">
                <a:solidFill>
                  <a:srgbClr val="193C7D"/>
                </a:solidFill>
              </a:rPr>
              <a:t>mov eax,offset msg</a:t>
            </a:r>
            <a:endParaRPr lang="zh-CN" altLang="en-US" sz="2800">
              <a:solidFill>
                <a:srgbClr val="193C7D"/>
              </a:solidFill>
            </a:endParaRPr>
          </a:p>
          <a:p>
            <a:pPr marL="0" indent="0">
              <a:lnSpc>
                <a:spcPct val="85000"/>
              </a:lnSpc>
              <a:buFont typeface="Wingdings" pitchFamily="2" charset="2"/>
              <a:buNone/>
              <a:tabLst>
                <a:tab pos="1438275" algn="l"/>
                <a:tab pos="3949700" algn="l"/>
              </a:tabLst>
            </a:pPr>
            <a:r>
              <a:rPr lang="zh-CN" altLang="en-US" sz="2800">
                <a:solidFill>
                  <a:srgbClr val="193C7D"/>
                </a:solidFill>
              </a:rPr>
              <a:t>	</a:t>
            </a:r>
            <a:r>
              <a:rPr lang="en-US" altLang="zh-CN" sz="2800">
                <a:solidFill>
                  <a:srgbClr val="193C7D"/>
                </a:solidFill>
              </a:rPr>
              <a:t>call dispmsg</a:t>
            </a:r>
            <a:r>
              <a:rPr lang="en-US" altLang="zh-CN" sz="2800"/>
              <a:t>	; </a:t>
            </a:r>
            <a:r>
              <a:rPr lang="zh-CN" altLang="en-US" sz="2800"/>
              <a:t>调用</a:t>
            </a:r>
            <a:r>
              <a:rPr lang="en-US" altLang="zh-CN" sz="2800"/>
              <a:t>I/O</a:t>
            </a:r>
            <a:r>
              <a:rPr lang="zh-CN" altLang="en-US" sz="2800"/>
              <a:t>子程序显示信息</a:t>
            </a:r>
          </a:p>
          <a:p>
            <a:pPr marL="0" indent="0">
              <a:lnSpc>
                <a:spcPct val="85000"/>
              </a:lnSpc>
              <a:buFont typeface="Wingdings" pitchFamily="2" charset="2"/>
              <a:buNone/>
              <a:tabLst>
                <a:tab pos="1438275" algn="l"/>
                <a:tab pos="3949700" algn="l"/>
              </a:tabLst>
            </a:pPr>
            <a:r>
              <a:rPr lang="zh-CN" altLang="en-US" sz="2800"/>
              <a:t>	</a:t>
            </a:r>
            <a:r>
              <a:rPr lang="en-US" altLang="zh-CN" sz="2800">
                <a:solidFill>
                  <a:schemeClr val="tx2"/>
                </a:solidFill>
              </a:rPr>
              <a:t>exit 0</a:t>
            </a:r>
            <a:r>
              <a:rPr lang="en-US" altLang="zh-CN" sz="2800"/>
              <a:t>	; </a:t>
            </a:r>
            <a:r>
              <a:rPr lang="zh-CN" altLang="en-US" sz="2800"/>
              <a:t>程序正常执行结束</a:t>
            </a:r>
          </a:p>
          <a:p>
            <a:pPr marL="0" indent="0">
              <a:lnSpc>
                <a:spcPct val="85000"/>
              </a:lnSpc>
              <a:buFont typeface="Wingdings" pitchFamily="2" charset="2"/>
              <a:buNone/>
              <a:tabLst>
                <a:tab pos="1438275" algn="l"/>
                <a:tab pos="3949700" algn="l"/>
              </a:tabLst>
            </a:pPr>
            <a:r>
              <a:rPr lang="zh-CN" altLang="en-US" sz="2800"/>
              <a:t>	</a:t>
            </a:r>
            <a:r>
              <a:rPr lang="en-US" altLang="zh-CN" sz="2800">
                <a:solidFill>
                  <a:schemeClr val="tx2"/>
                </a:solidFill>
              </a:rPr>
              <a:t>end start</a:t>
            </a:r>
            <a:r>
              <a:rPr lang="en-US" altLang="zh-CN" sz="2800"/>
              <a:t>	; </a:t>
            </a:r>
            <a:r>
              <a:rPr lang="zh-CN" altLang="en-US" sz="2800"/>
              <a:t>汇编结束</a:t>
            </a:r>
          </a:p>
        </p:txBody>
      </p:sp>
      <p:sp>
        <p:nvSpPr>
          <p:cNvPr id="484356" name="AutoShape 4"/>
          <p:cNvSpPr>
            <a:spLocks noChangeArrowheads="1"/>
          </p:cNvSpPr>
          <p:nvPr/>
        </p:nvSpPr>
        <p:spPr bwMode="auto">
          <a:xfrm>
            <a:off x="7213600" y="3581400"/>
            <a:ext cx="4673600" cy="914400"/>
          </a:xfrm>
          <a:prstGeom prst="roundRect">
            <a:avLst>
              <a:gd name="adj" fmla="val 16667"/>
            </a:avLst>
          </a:prstGeom>
          <a:solidFill>
            <a:schemeClr val="accent1">
              <a:lumMod val="40000"/>
              <a:lumOff val="60000"/>
            </a:schemeClr>
          </a:solidFill>
          <a:ln w="12700">
            <a:solidFill>
              <a:schemeClr val="tx1"/>
            </a:solidFill>
            <a:round/>
            <a:headEnd/>
            <a:tailEnd/>
          </a:ln>
          <a:effectLst>
            <a:outerShdw dist="35921" dir="2700000" algn="ctr" rotWithShape="0">
              <a:schemeClr val="bg2">
                <a:alpha val="50000"/>
              </a:schemeClr>
            </a:outerShdw>
          </a:effectLst>
        </p:spPr>
        <p:txBody>
          <a:bodyPr wrap="none" anchor="ctr"/>
          <a:lstStyle/>
          <a:p>
            <a:pPr algn="just">
              <a:spcBef>
                <a:spcPct val="10000"/>
              </a:spcBef>
            </a:pPr>
            <a:r>
              <a:rPr lang="zh-CN" altLang="en-US" sz="2400" b="1">
                <a:solidFill>
                  <a:srgbClr val="193C7D"/>
                </a:solidFill>
                <a:ea typeface="宋体" charset="-122"/>
              </a:rPr>
              <a:t>运行于</a:t>
            </a:r>
            <a:r>
              <a:rPr lang="en-US" altLang="zh-CN" sz="2400" b="1">
                <a:solidFill>
                  <a:srgbClr val="193C7D"/>
                </a:solidFill>
                <a:ea typeface="宋体" charset="-122"/>
              </a:rPr>
              <a:t>DOS</a:t>
            </a:r>
            <a:r>
              <a:rPr lang="zh-CN" altLang="en-US" sz="2400" b="1">
                <a:solidFill>
                  <a:srgbClr val="193C7D"/>
                </a:solidFill>
                <a:ea typeface="宋体" charset="-122"/>
              </a:rPr>
              <a:t>环境</a:t>
            </a:r>
          </a:p>
          <a:p>
            <a:pPr algn="just">
              <a:spcBef>
                <a:spcPct val="10000"/>
              </a:spcBef>
            </a:pPr>
            <a:r>
              <a:rPr lang="en-US" altLang="zh-CN" sz="2400" b="1">
                <a:solidFill>
                  <a:srgbClr val="193C7D"/>
                </a:solidFill>
                <a:ea typeface="宋体" charset="-122"/>
              </a:rPr>
              <a:t>MAKE16.BAT</a:t>
            </a:r>
            <a:r>
              <a:rPr lang="zh-CN" altLang="en-US" sz="2400" b="1">
                <a:solidFill>
                  <a:srgbClr val="193C7D"/>
                </a:solidFill>
                <a:ea typeface="宋体" charset="-122"/>
              </a:rPr>
              <a:t>汇编连接</a:t>
            </a:r>
          </a:p>
        </p:txBody>
      </p:sp>
      <p:sp>
        <p:nvSpPr>
          <p:cNvPr id="484357" name="AutoShape 5">
            <a:hlinkClick r:id="rId2" action="ppaction://hlinksldjump" highlightClick="1"/>
          </p:cNvPr>
          <p:cNvSpPr>
            <a:spLocks noChangeArrowheads="1"/>
          </p:cNvSpPr>
          <p:nvPr/>
        </p:nvSpPr>
        <p:spPr bwMode="auto">
          <a:xfrm>
            <a:off x="10750551" y="6429375"/>
            <a:ext cx="1422400" cy="381000"/>
          </a:xfrm>
          <a:prstGeom prst="flowChartAlternateProcess">
            <a:avLst/>
          </a:prstGeom>
          <a:solidFill>
            <a:schemeClr val="accent1"/>
          </a:solidFill>
          <a:ln w="9525">
            <a:solidFill>
              <a:srgbClr val="008000"/>
            </a:solidFill>
            <a:miter lim="800000"/>
            <a:headEnd/>
            <a:tailEnd/>
          </a:ln>
          <a:effectLst>
            <a:outerShdw dist="35921" dir="2700000" algn="ctr" rotWithShape="0">
              <a:srgbClr val="006600"/>
            </a:outerShdw>
          </a:effectLst>
        </p:spPr>
        <p:txBody>
          <a:bodyPr wrap="none" anchor="ctr"/>
          <a:lstStyle/>
          <a:p>
            <a:pPr algn="ctr">
              <a:lnSpc>
                <a:spcPct val="90000"/>
              </a:lnSpc>
            </a:pPr>
            <a:r>
              <a:rPr lang="zh-CN" altLang="en-US" b="1">
                <a:solidFill>
                  <a:schemeClr val="tx2"/>
                </a:solidFill>
                <a:ea typeface="楷体_GB2312" pitchFamily="49" charset="-122"/>
              </a:rPr>
              <a:t>操作演示</a:t>
            </a:r>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a:xfrm>
            <a:off x="2952728" y="142852"/>
            <a:ext cx="6197600" cy="642942"/>
          </a:xfrm>
        </p:spPr>
        <p:txBody>
          <a:bodyPr/>
          <a:lstStyle/>
          <a:p>
            <a:r>
              <a:rPr lang="en-US" altLang="zh-CN" sz="4000" b="1" kern="0" cap="all" dirty="0">
                <a:ln w="9000" cmpd="sng">
                  <a:solidFill>
                    <a:srgbClr val="8064A2">
                      <a:shade val="50000"/>
                      <a:satMod val="120000"/>
                    </a:srgbClr>
                  </a:solidFill>
                  <a:prstDash val="solid"/>
                </a:ln>
                <a:solidFill>
                  <a:prstClr val="black"/>
                </a:solidFill>
                <a:effectLst>
                  <a:reflection blurRad="12700" stA="28000" endPos="45000" dist="1000" dir="5400000" sy="-100000" algn="bl" rotWithShape="0"/>
                </a:effectLst>
                <a:latin typeface="微软雅黑" panose="020B0503020204020204" pitchFamily="34" charset="-122"/>
                <a:ea typeface="微软雅黑" panose="020B0503020204020204" pitchFamily="34" charset="-122"/>
                <a:cs typeface="+mn-cs"/>
              </a:rPr>
              <a:t>DOS</a:t>
            </a:r>
            <a:r>
              <a:rPr lang="zh-CN" altLang="en-US" sz="4000" b="1" kern="0" cap="all" dirty="0">
                <a:ln w="9000" cmpd="sng">
                  <a:solidFill>
                    <a:srgbClr val="8064A2">
                      <a:shade val="50000"/>
                      <a:satMod val="120000"/>
                    </a:srgbClr>
                  </a:solidFill>
                  <a:prstDash val="solid"/>
                </a:ln>
                <a:solidFill>
                  <a:prstClr val="black"/>
                </a:solidFill>
                <a:effectLst>
                  <a:reflection blurRad="12700" stA="28000" endPos="45000" dist="1000" dir="5400000" sy="-100000" algn="bl" rotWithShape="0"/>
                </a:effectLst>
                <a:latin typeface="微软雅黑" panose="020B0503020204020204" pitchFamily="34" charset="-122"/>
                <a:ea typeface="微软雅黑" panose="020B0503020204020204" pitchFamily="34" charset="-122"/>
                <a:cs typeface="+mn-cs"/>
              </a:rPr>
              <a:t>应用程序</a:t>
            </a:r>
          </a:p>
        </p:txBody>
      </p:sp>
      <p:pic>
        <p:nvPicPr>
          <p:cNvPr id="553990" name="Picture 6"/>
          <p:cNvPicPr>
            <a:picLocks noChangeAspect="1" noChangeArrowheads="1"/>
          </p:cNvPicPr>
          <p:nvPr/>
        </p:nvPicPr>
        <p:blipFill>
          <a:blip r:embed="rId2" cstate="print"/>
          <a:srcRect/>
          <a:stretch>
            <a:fillRect/>
          </a:stretch>
        </p:blipFill>
        <p:spPr bwMode="auto">
          <a:xfrm>
            <a:off x="952464" y="1142984"/>
            <a:ext cx="10715700" cy="4518040"/>
          </a:xfrm>
          <a:prstGeom prst="rect">
            <a:avLst/>
          </a:prstGeom>
          <a:noFill/>
          <a:ln w="12700">
            <a:noFill/>
            <a:miter lim="800000"/>
            <a:headEnd type="none" w="sm" len="sm"/>
            <a:tailEnd type="none" w="sm" len="sm"/>
          </a:ln>
          <a:effectLst/>
        </p:spPr>
      </p:pic>
      <p:pic>
        <p:nvPicPr>
          <p:cNvPr id="553991" name="Picture 7" descr="116"/>
          <p:cNvPicPr>
            <a:picLocks noChangeAspect="1" noChangeArrowheads="1" noCrop="1"/>
          </p:cNvPicPr>
          <p:nvPr/>
        </p:nvPicPr>
        <p:blipFill>
          <a:blip r:embed="rId3" cstate="print"/>
          <a:srcRect/>
          <a:stretch>
            <a:fillRect/>
          </a:stretch>
        </p:blipFill>
        <p:spPr bwMode="auto">
          <a:xfrm>
            <a:off x="4978400" y="1447800"/>
            <a:ext cx="635000" cy="190500"/>
          </a:xfrm>
          <a:prstGeom prst="rect">
            <a:avLst/>
          </a:prstGeom>
          <a:noFill/>
        </p:spPr>
      </p:pic>
      <p:pic>
        <p:nvPicPr>
          <p:cNvPr id="553992" name="Picture 8" descr="116"/>
          <p:cNvPicPr>
            <a:picLocks noChangeAspect="1" noChangeArrowheads="1" noCrop="1"/>
          </p:cNvPicPr>
          <p:nvPr/>
        </p:nvPicPr>
        <p:blipFill>
          <a:blip r:embed="rId3" cstate="print"/>
          <a:srcRect/>
          <a:stretch>
            <a:fillRect/>
          </a:stretch>
        </p:blipFill>
        <p:spPr bwMode="auto">
          <a:xfrm>
            <a:off x="3657600" y="5041900"/>
            <a:ext cx="635000" cy="190500"/>
          </a:xfrm>
          <a:prstGeom prst="rect">
            <a:avLst/>
          </a:prstGeom>
          <a:noFill/>
        </p:spPr>
      </p:pic>
      <p:sp>
        <p:nvSpPr>
          <p:cNvPr id="553993" name="AutoShape 9">
            <a:hlinkClick r:id="rId4" action="ppaction://hlinksldjump"/>
          </p:cNvPr>
          <p:cNvSpPr>
            <a:spLocks noChangeArrowheads="1"/>
          </p:cNvSpPr>
          <p:nvPr/>
        </p:nvSpPr>
        <p:spPr bwMode="auto">
          <a:xfrm>
            <a:off x="11309351" y="6500813"/>
            <a:ext cx="863600" cy="323850"/>
          </a:xfrm>
          <a:prstGeom prst="flowChartAlternateProcess">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noFill/>
            <a:miter lim="800000"/>
            <a:headEnd/>
            <a:tailEnd/>
          </a:ln>
          <a:effectLst>
            <a:prstShdw prst="shdw17" dist="17961" dir="2700000">
              <a:schemeClr val="accent1">
                <a:gamma/>
                <a:shade val="60000"/>
                <a:invGamma/>
              </a:schemeClr>
            </a:prstShdw>
          </a:effectLst>
        </p:spPr>
        <p:txBody>
          <a:bodyPr wrap="none" anchor="ctr"/>
          <a:lstStyle/>
          <a:p>
            <a:pPr algn="ctr"/>
            <a:r>
              <a:rPr lang="en-US" altLang="zh-CN" sz="2000" b="1">
                <a:solidFill>
                  <a:schemeClr val="tx2"/>
                </a:solidFill>
                <a:latin typeface="Courier New" pitchFamily="49" charset="0"/>
                <a:ea typeface="黑体" pitchFamily="2" charset="-122"/>
              </a:rPr>
              <a:t>END</a:t>
            </a:r>
          </a:p>
        </p:txBody>
      </p:sp>
      <p:sp>
        <p:nvSpPr>
          <p:cNvPr id="553994" name="AutoShape 10"/>
          <p:cNvSpPr>
            <a:spLocks noChangeArrowheads="1"/>
          </p:cNvSpPr>
          <p:nvPr/>
        </p:nvSpPr>
        <p:spPr bwMode="auto">
          <a:xfrm>
            <a:off x="2309786" y="5783283"/>
            <a:ext cx="7539567" cy="503237"/>
          </a:xfrm>
          <a:prstGeom prst="roundRect">
            <a:avLst>
              <a:gd name="adj" fmla="val 16667"/>
            </a:avLst>
          </a:prstGeom>
          <a:solidFill>
            <a:schemeClr val="accent1">
              <a:lumMod val="40000"/>
              <a:lumOff val="60000"/>
            </a:schemeClr>
          </a:solidFill>
          <a:ln w="12700" cap="rnd">
            <a:solidFill>
              <a:schemeClr val="tx1"/>
            </a:solidFill>
            <a:prstDash val="sysDot"/>
            <a:round/>
            <a:headEnd/>
            <a:tailEnd/>
          </a:ln>
          <a:effectLst>
            <a:outerShdw dist="35921" dir="2700000" algn="ctr" rotWithShape="0">
              <a:schemeClr val="bg2">
                <a:alpha val="50000"/>
              </a:schemeClr>
            </a:outerShdw>
          </a:effectLst>
        </p:spPr>
        <p:txBody>
          <a:bodyPr wrap="none" anchor="ctr"/>
          <a:lstStyle/>
          <a:p>
            <a:pPr algn="ctr">
              <a:spcBef>
                <a:spcPct val="20000"/>
              </a:spcBef>
            </a:pPr>
            <a:r>
              <a:rPr lang="zh-CN" altLang="en-US" sz="2800" b="1">
                <a:solidFill>
                  <a:srgbClr val="008000"/>
                </a:solidFill>
                <a:ea typeface="楷体_GB2312" pitchFamily="49" charset="-122"/>
              </a:rPr>
              <a:t>温馨提示：</a:t>
            </a:r>
            <a:r>
              <a:rPr lang="en-US" altLang="zh-CN" sz="2800" b="1">
                <a:ea typeface="宋体" charset="-122"/>
              </a:rPr>
              <a:t>EXIT</a:t>
            </a:r>
            <a:r>
              <a:rPr lang="zh-CN" altLang="en-US" sz="2800" b="1">
                <a:ea typeface="宋体" charset="-122"/>
              </a:rPr>
              <a:t>命令关闭</a:t>
            </a:r>
            <a:r>
              <a:rPr lang="en-US" altLang="zh-CN" sz="2800" b="1">
                <a:ea typeface="宋体" charset="-122"/>
              </a:rPr>
              <a:t>DOS</a:t>
            </a:r>
            <a:r>
              <a:rPr lang="zh-CN" altLang="en-US" sz="2800" b="1">
                <a:ea typeface="宋体" charset="-122"/>
              </a:rPr>
              <a:t>窗口</a:t>
            </a:r>
          </a:p>
        </p:txBody>
      </p:sp>
    </p:spTree>
  </p:cSld>
  <p:clrMapOvr>
    <a:masterClrMapping/>
  </p:clrMapOvr>
  <p:transition advClick="0">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en-US" altLang="zh-CN" dirty="0"/>
              <a:t>2. DOS</a:t>
            </a:r>
            <a:r>
              <a:rPr lang="zh-CN" altLang="en-US" dirty="0"/>
              <a:t>功能</a:t>
            </a:r>
            <a:r>
              <a:rPr lang="zh-CN" altLang="en-US" dirty="0" smtClean="0"/>
              <a:t>调用（略）</a:t>
            </a:r>
            <a:endParaRPr lang="zh-CN" altLang="en-US" dirty="0"/>
          </a:p>
        </p:txBody>
      </p:sp>
      <p:sp>
        <p:nvSpPr>
          <p:cNvPr id="485379" name="Rectangle 3"/>
          <p:cNvSpPr>
            <a:spLocks noGrp="1" noChangeArrowheads="1"/>
          </p:cNvSpPr>
          <p:nvPr>
            <p:ph idx="1"/>
          </p:nvPr>
        </p:nvSpPr>
        <p:spPr/>
        <p:txBody>
          <a:bodyPr/>
          <a:lstStyle/>
          <a:p>
            <a:r>
              <a:rPr lang="en-US" altLang="zh-CN"/>
              <a:t>DOS</a:t>
            </a:r>
            <a:r>
              <a:rPr lang="zh-CN" altLang="en-US"/>
              <a:t>操作系统的系统函数（功能）以中断服务程序形式提供，采用软件中断进行功能调用，使用寄存器传递参数</a:t>
            </a:r>
          </a:p>
          <a:p>
            <a:r>
              <a:rPr lang="zh-CN" altLang="en-US"/>
              <a:t>基本输入输出系统</a:t>
            </a:r>
            <a:r>
              <a:rPr lang="en-US" altLang="zh-CN"/>
              <a:t>ROM-BIOS</a:t>
            </a:r>
            <a:r>
              <a:rPr lang="zh-CN" altLang="en-US"/>
              <a:t>、操作系统</a:t>
            </a:r>
            <a:r>
              <a:rPr lang="en-US" altLang="zh-CN"/>
              <a:t>DOS</a:t>
            </a:r>
            <a:r>
              <a:rPr lang="zh-CN" altLang="en-US"/>
              <a:t>和</a:t>
            </a:r>
            <a:r>
              <a:rPr lang="en-US" altLang="zh-CN"/>
              <a:t>Linux</a:t>
            </a:r>
            <a:r>
              <a:rPr lang="zh-CN" altLang="en-US"/>
              <a:t>都采用中断调用方式提供系统功能</a:t>
            </a:r>
          </a:p>
          <a:p>
            <a:r>
              <a:rPr lang="en-US" altLang="zh-CN"/>
              <a:t>DOS</a:t>
            </a:r>
            <a:r>
              <a:rPr lang="zh-CN" altLang="en-US"/>
              <a:t>系统调用一般有如下</a:t>
            </a:r>
            <a:r>
              <a:rPr lang="en-US" altLang="zh-CN"/>
              <a:t>4</a:t>
            </a:r>
            <a:r>
              <a:rPr lang="zh-CN" altLang="en-US"/>
              <a:t>个步骤：</a:t>
            </a:r>
          </a:p>
          <a:p>
            <a:pPr lvl="1">
              <a:buFont typeface="Wingdings" pitchFamily="2" charset="2"/>
              <a:buNone/>
            </a:pPr>
            <a:r>
              <a:rPr lang="zh-CN" altLang="en-US"/>
              <a:t>（</a:t>
            </a:r>
            <a:r>
              <a:rPr lang="en-US" altLang="zh-CN"/>
              <a:t>1</a:t>
            </a:r>
            <a:r>
              <a:rPr lang="zh-CN" altLang="en-US"/>
              <a:t>）在</a:t>
            </a:r>
            <a:r>
              <a:rPr lang="en-US" altLang="zh-CN"/>
              <a:t>AH</a:t>
            </a:r>
            <a:r>
              <a:rPr lang="zh-CN" altLang="en-US"/>
              <a:t>寄存器中设置系统功能调用号</a:t>
            </a:r>
          </a:p>
          <a:p>
            <a:pPr lvl="1">
              <a:buFont typeface="Wingdings" pitchFamily="2" charset="2"/>
              <a:buNone/>
            </a:pPr>
            <a:r>
              <a:rPr lang="zh-CN" altLang="en-US"/>
              <a:t>（</a:t>
            </a:r>
            <a:r>
              <a:rPr lang="en-US" altLang="zh-CN"/>
              <a:t>2</a:t>
            </a:r>
            <a:r>
              <a:rPr lang="zh-CN" altLang="en-US"/>
              <a:t>）在指定寄存器中设置入口参数</a:t>
            </a:r>
          </a:p>
          <a:p>
            <a:pPr lvl="1">
              <a:buFont typeface="Wingdings" pitchFamily="2" charset="2"/>
              <a:buNone/>
            </a:pPr>
            <a:r>
              <a:rPr lang="zh-CN" altLang="en-US"/>
              <a:t>（</a:t>
            </a:r>
            <a:r>
              <a:rPr lang="en-US" altLang="zh-CN"/>
              <a:t>3</a:t>
            </a:r>
            <a:r>
              <a:rPr lang="zh-CN" altLang="en-US"/>
              <a:t>）用中断调用指令（</a:t>
            </a:r>
            <a:r>
              <a:rPr lang="en-US" altLang="zh-CN"/>
              <a:t>INT N</a:t>
            </a:r>
            <a:r>
              <a:rPr lang="zh-CN" altLang="en-US"/>
              <a:t>）执行功能调用</a:t>
            </a:r>
          </a:p>
          <a:p>
            <a:pPr lvl="1">
              <a:buFont typeface="Wingdings" pitchFamily="2" charset="2"/>
              <a:buNone/>
            </a:pPr>
            <a:r>
              <a:rPr lang="zh-CN" altLang="en-US"/>
              <a:t>（</a:t>
            </a:r>
            <a:r>
              <a:rPr lang="en-US" altLang="zh-CN"/>
              <a:t>4</a:t>
            </a:r>
            <a:r>
              <a:rPr lang="zh-CN" altLang="en-US"/>
              <a:t>）根据出口参数分析功能调用执行情况</a:t>
            </a:r>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p:txBody>
          <a:bodyPr/>
          <a:lstStyle/>
          <a:p>
            <a:r>
              <a:rPr lang="zh-CN" altLang="en-US"/>
              <a:t>输出一个字符</a:t>
            </a:r>
          </a:p>
        </p:txBody>
      </p:sp>
      <p:sp>
        <p:nvSpPr>
          <p:cNvPr id="526339" name="Rectangle 3"/>
          <p:cNvSpPr>
            <a:spLocks noGrp="1" noChangeArrowheads="1"/>
          </p:cNvSpPr>
          <p:nvPr>
            <p:ph idx="1"/>
          </p:nvPr>
        </p:nvSpPr>
        <p:spPr>
          <a:xfrm>
            <a:off x="952464" y="1071546"/>
            <a:ext cx="4467220" cy="4929222"/>
          </a:xfrm>
          <a:ln>
            <a:solidFill>
              <a:schemeClr val="tx1"/>
            </a:solidFill>
          </a:ln>
        </p:spPr>
        <p:txBody>
          <a:bodyPr/>
          <a:lstStyle/>
          <a:p>
            <a:pPr marL="0" indent="0">
              <a:lnSpc>
                <a:spcPct val="90000"/>
              </a:lnSpc>
              <a:buFont typeface="Wingdings" pitchFamily="2" charset="2"/>
              <a:buNone/>
              <a:tabLst>
                <a:tab pos="1438275" algn="l"/>
              </a:tabLst>
            </a:pPr>
            <a:r>
              <a:rPr lang="en-US" altLang="zh-CN" sz="2800">
                <a:solidFill>
                  <a:schemeClr val="tx2"/>
                </a:solidFill>
              </a:rPr>
              <a:t>dispc	proc</a:t>
            </a:r>
          </a:p>
          <a:p>
            <a:pPr marL="0" indent="0">
              <a:lnSpc>
                <a:spcPct val="90000"/>
              </a:lnSpc>
              <a:buFont typeface="Wingdings" pitchFamily="2" charset="2"/>
              <a:buNone/>
              <a:tabLst>
                <a:tab pos="1438275" algn="l"/>
              </a:tabLst>
            </a:pPr>
            <a:r>
              <a:rPr lang="en-US" altLang="zh-CN" sz="2800">
                <a:solidFill>
                  <a:schemeClr val="tx2"/>
                </a:solidFill>
              </a:rPr>
              <a:t>	push eax</a:t>
            </a:r>
          </a:p>
          <a:p>
            <a:pPr marL="0" indent="0">
              <a:lnSpc>
                <a:spcPct val="90000"/>
              </a:lnSpc>
              <a:buFont typeface="Wingdings" pitchFamily="2" charset="2"/>
              <a:buNone/>
              <a:tabLst>
                <a:tab pos="1438275" algn="l"/>
              </a:tabLst>
            </a:pPr>
            <a:r>
              <a:rPr lang="en-US" altLang="zh-CN" sz="2800">
                <a:solidFill>
                  <a:schemeClr val="tx2"/>
                </a:solidFill>
              </a:rPr>
              <a:t>	push edx</a:t>
            </a:r>
          </a:p>
          <a:p>
            <a:pPr marL="0" indent="0">
              <a:lnSpc>
                <a:spcPct val="90000"/>
              </a:lnSpc>
              <a:buFont typeface="Wingdings" pitchFamily="2" charset="2"/>
              <a:buNone/>
              <a:tabLst>
                <a:tab pos="1438275" algn="l"/>
              </a:tabLst>
            </a:pPr>
            <a:r>
              <a:rPr lang="en-US" altLang="zh-CN" sz="2800">
                <a:solidFill>
                  <a:srgbClr val="193C7D"/>
                </a:solidFill>
              </a:rPr>
              <a:t>	mov ah,2</a:t>
            </a:r>
          </a:p>
          <a:p>
            <a:pPr marL="0" indent="0">
              <a:lnSpc>
                <a:spcPct val="90000"/>
              </a:lnSpc>
              <a:buFont typeface="Wingdings" pitchFamily="2" charset="2"/>
              <a:buNone/>
              <a:tabLst>
                <a:tab pos="1438275" algn="l"/>
              </a:tabLst>
            </a:pPr>
            <a:r>
              <a:rPr lang="en-US" altLang="zh-CN" sz="2800">
                <a:solidFill>
                  <a:srgbClr val="193C7D"/>
                </a:solidFill>
              </a:rPr>
              <a:t>	mov dl,al</a:t>
            </a:r>
          </a:p>
          <a:p>
            <a:pPr marL="0" indent="0">
              <a:lnSpc>
                <a:spcPct val="90000"/>
              </a:lnSpc>
              <a:buFont typeface="Wingdings" pitchFamily="2" charset="2"/>
              <a:buNone/>
              <a:tabLst>
                <a:tab pos="1438275" algn="l"/>
              </a:tabLst>
            </a:pPr>
            <a:r>
              <a:rPr lang="en-US" altLang="zh-CN" sz="2800">
                <a:solidFill>
                  <a:srgbClr val="193C7D"/>
                </a:solidFill>
              </a:rPr>
              <a:t>	int 21h</a:t>
            </a:r>
          </a:p>
          <a:p>
            <a:pPr marL="0" indent="0">
              <a:lnSpc>
                <a:spcPct val="90000"/>
              </a:lnSpc>
              <a:buFont typeface="Wingdings" pitchFamily="2" charset="2"/>
              <a:buNone/>
              <a:tabLst>
                <a:tab pos="1438275" algn="l"/>
              </a:tabLst>
            </a:pPr>
            <a:r>
              <a:rPr lang="en-US" altLang="zh-CN" sz="2800">
                <a:solidFill>
                  <a:schemeClr val="tx2"/>
                </a:solidFill>
              </a:rPr>
              <a:t>	pop edx</a:t>
            </a:r>
          </a:p>
          <a:p>
            <a:pPr marL="0" indent="0">
              <a:lnSpc>
                <a:spcPct val="90000"/>
              </a:lnSpc>
              <a:buFont typeface="Wingdings" pitchFamily="2" charset="2"/>
              <a:buNone/>
              <a:tabLst>
                <a:tab pos="1438275" algn="l"/>
              </a:tabLst>
            </a:pPr>
            <a:r>
              <a:rPr lang="en-US" altLang="zh-CN" sz="2800">
                <a:solidFill>
                  <a:schemeClr val="tx2"/>
                </a:solidFill>
              </a:rPr>
              <a:t>	pop eax</a:t>
            </a:r>
          </a:p>
          <a:p>
            <a:pPr marL="0" indent="0">
              <a:lnSpc>
                <a:spcPct val="90000"/>
              </a:lnSpc>
              <a:buFont typeface="Wingdings" pitchFamily="2" charset="2"/>
              <a:buNone/>
              <a:tabLst>
                <a:tab pos="1438275" algn="l"/>
              </a:tabLst>
            </a:pPr>
            <a:r>
              <a:rPr lang="en-US" altLang="zh-CN" sz="2800">
                <a:solidFill>
                  <a:schemeClr val="tx2"/>
                </a:solidFill>
              </a:rPr>
              <a:t>	ret</a:t>
            </a:r>
          </a:p>
          <a:p>
            <a:pPr marL="0" indent="0">
              <a:lnSpc>
                <a:spcPct val="90000"/>
              </a:lnSpc>
              <a:buFont typeface="Wingdings" pitchFamily="2" charset="2"/>
              <a:buNone/>
              <a:tabLst>
                <a:tab pos="1438275" algn="l"/>
              </a:tabLst>
            </a:pPr>
            <a:r>
              <a:rPr lang="en-US" altLang="zh-CN" sz="2800">
                <a:solidFill>
                  <a:schemeClr val="tx2"/>
                </a:solidFill>
              </a:rPr>
              <a:t>dispc	endp</a:t>
            </a:r>
            <a:endParaRPr lang="zh-CN" altLang="en-US" sz="2800">
              <a:solidFill>
                <a:schemeClr val="tx2"/>
              </a:solidFill>
            </a:endParaRPr>
          </a:p>
        </p:txBody>
      </p:sp>
      <p:graphicFrame>
        <p:nvGraphicFramePr>
          <p:cNvPr id="526359" name="Group 23"/>
          <p:cNvGraphicFramePr>
            <a:graphicFrameLocks noGrp="1"/>
          </p:cNvGraphicFramePr>
          <p:nvPr/>
        </p:nvGraphicFramePr>
        <p:xfrm>
          <a:off x="5892800" y="3581400"/>
          <a:ext cx="5645151" cy="2407920"/>
        </p:xfrm>
        <a:graphic>
          <a:graphicData uri="http://schemas.openxmlformats.org/drawingml/2006/table">
            <a:tbl>
              <a:tblPr/>
              <a:tblGrid>
                <a:gridCol w="2209800">
                  <a:extLst>
                    <a:ext uri="{9D8B030D-6E8A-4147-A177-3AD203B41FA5}">
                      <a16:colId xmlns="" xmlns:a16="http://schemas.microsoft.com/office/drawing/2014/main" val="20000"/>
                    </a:ext>
                  </a:extLst>
                </a:gridCol>
                <a:gridCol w="3435351">
                  <a:extLst>
                    <a:ext uri="{9D8B030D-6E8A-4147-A177-3AD203B41FA5}">
                      <a16:colId xmlns="" xmlns:a16="http://schemas.microsoft.com/office/drawing/2014/main" val="20001"/>
                    </a:ext>
                  </a:extLst>
                </a:gridCol>
              </a:tblGrid>
              <a:tr h="433388">
                <a:tc>
                  <a:txBody>
                    <a:bodyPr/>
                    <a:lstStyle/>
                    <a:p>
                      <a:pPr marL="0" marR="0" lvl="0" indent="0" algn="ctr" defTabSz="914400" rtl="0" eaLnBrk="1" fontAlgn="base" latinLnBrk="0" hangingPunct="1">
                        <a:lnSpc>
                          <a:spcPct val="100000"/>
                        </a:lnSpc>
                        <a:spcBef>
                          <a:spcPct val="0"/>
                        </a:spcBef>
                        <a:spcAft>
                          <a:spcPct val="0"/>
                        </a:spcAft>
                        <a:buClr>
                          <a:schemeClr val="folHlink"/>
                        </a:buClr>
                        <a:buSzTx/>
                        <a:buFont typeface="Wingdings" pitchFamily="2" charset="2"/>
                        <a:buNone/>
                        <a:tabLst/>
                      </a:pPr>
                      <a:r>
                        <a:rPr kumimoji="0" lang="zh-CN" altLang="en-US" sz="2800" b="1" i="0" u="none" strike="noStrike" cap="none" normalizeH="0" baseline="0" smtClean="0">
                          <a:ln>
                            <a:noFill/>
                          </a:ln>
                          <a:solidFill>
                            <a:schemeClr val="tx1"/>
                          </a:solidFill>
                          <a:effectLst/>
                          <a:latin typeface="宋体" charset="-122"/>
                          <a:ea typeface="宋体" charset="-122"/>
                        </a:rPr>
                        <a:t>功能编号</a:t>
                      </a:r>
                      <a:endParaRPr kumimoji="0" lang="en-US" altLang="zh-CN" sz="2800" b="1" i="0" u="none" strike="noStrike" cap="none" normalizeH="0" baseline="0" smtClean="0">
                        <a:ln>
                          <a:noFill/>
                        </a:ln>
                        <a:solidFill>
                          <a:schemeClr val="tx1"/>
                        </a:solidFill>
                        <a:effectLst/>
                        <a:latin typeface="宋体" charset="-122"/>
                        <a:ea typeface="宋体" charset="-122"/>
                      </a:endParaRPr>
                    </a:p>
                  </a:txBody>
                  <a:tcPr marL="121920" marR="121920" horzOverflow="overflow">
                    <a:lnL w="28575"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宋体" charset="-122"/>
                          <a:ea typeface="宋体" charset="-122"/>
                        </a:rPr>
                        <a:t>AH</a:t>
                      </a:r>
                      <a:r>
                        <a:rPr kumimoji="0" lang="zh-CN" altLang="en-US" sz="2800" b="1" i="0" u="none" strike="noStrike" cap="none" normalizeH="0" baseline="0" smtClean="0">
                          <a:ln>
                            <a:noFill/>
                          </a:ln>
                          <a:solidFill>
                            <a:schemeClr val="tx1"/>
                          </a:solidFill>
                          <a:effectLst/>
                          <a:latin typeface="宋体" charset="-122"/>
                          <a:ea typeface="宋体" charset="-122"/>
                        </a:rPr>
                        <a:t>＝</a:t>
                      </a:r>
                      <a:r>
                        <a:rPr kumimoji="0" lang="en-US" altLang="zh-CN" sz="2800" b="1" i="0" u="none" strike="noStrike" cap="none" normalizeH="0" baseline="0" smtClean="0">
                          <a:ln>
                            <a:noFill/>
                          </a:ln>
                          <a:solidFill>
                            <a:schemeClr val="tx1"/>
                          </a:solidFill>
                          <a:effectLst/>
                          <a:latin typeface="宋体" charset="-122"/>
                          <a:ea typeface="宋体" charset="-122"/>
                        </a:rPr>
                        <a:t>02H</a:t>
                      </a:r>
                      <a:endParaRPr kumimoji="0" lang="zh-CN" altLang="en-US" sz="2800" b="1" i="0" u="none" strike="noStrike" cap="none" normalizeH="0" baseline="0" smtClean="0">
                        <a:ln>
                          <a:noFill/>
                        </a:ln>
                        <a:solidFill>
                          <a:schemeClr val="tx1"/>
                        </a:solidFill>
                        <a:effectLst/>
                        <a:latin typeface="宋体" charset="-122"/>
                        <a:ea typeface="宋体" charset="-122"/>
                      </a:endParaRPr>
                    </a:p>
                  </a:txBody>
                  <a:tcPr marL="121920" marR="121920" horzOverflow="overflow">
                    <a:lnL w="127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63563">
                <a:tc>
                  <a:txBody>
                    <a:bodyPr/>
                    <a:lstStyle/>
                    <a:p>
                      <a:pPr marL="0" marR="0" lvl="0" indent="0" algn="ctr" defTabSz="914400" rtl="0" eaLnBrk="1" fontAlgn="base" latinLnBrk="0" hangingPunct="1">
                        <a:lnSpc>
                          <a:spcPct val="100000"/>
                        </a:lnSpc>
                        <a:spcBef>
                          <a:spcPct val="0"/>
                        </a:spcBef>
                        <a:spcAft>
                          <a:spcPct val="0"/>
                        </a:spcAft>
                        <a:buClr>
                          <a:schemeClr val="folHlink"/>
                        </a:buClr>
                        <a:buSzTx/>
                        <a:buFont typeface="Wingdings" pitchFamily="2" charset="2"/>
                        <a:buNone/>
                        <a:tabLst/>
                      </a:pPr>
                      <a:r>
                        <a:rPr kumimoji="0" lang="zh-CN" altLang="en-US" sz="2800" b="1" i="0" u="none" strike="noStrike" cap="none" normalizeH="0" baseline="0" smtClean="0">
                          <a:ln>
                            <a:noFill/>
                          </a:ln>
                          <a:solidFill>
                            <a:schemeClr val="tx1"/>
                          </a:solidFill>
                          <a:effectLst/>
                          <a:latin typeface="宋体" charset="-122"/>
                          <a:ea typeface="宋体" charset="-122"/>
                        </a:rPr>
                        <a:t>入口参数</a:t>
                      </a:r>
                      <a:endParaRPr kumimoji="0" lang="en-US" altLang="zh-CN" sz="2800" b="1" i="0" u="none" strike="noStrike" cap="none" normalizeH="0" baseline="0" smtClean="0">
                        <a:ln>
                          <a:noFill/>
                        </a:ln>
                        <a:solidFill>
                          <a:schemeClr val="tx1"/>
                        </a:solidFill>
                        <a:effectLst/>
                        <a:latin typeface="宋体" charset="-122"/>
                        <a:ea typeface="宋体" charset="-122"/>
                      </a:endParaRPr>
                    </a:p>
                  </a:txBody>
                  <a:tcPr marL="121920" marR="121920" horzOverflow="overflow">
                    <a:lnL w="28575"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宋体" charset="-122"/>
                          <a:ea typeface="宋体" charset="-122"/>
                        </a:rPr>
                        <a:t>DL</a:t>
                      </a:r>
                      <a:r>
                        <a:rPr kumimoji="0" lang="zh-CN" altLang="en-US" sz="2800" b="1" i="0" u="none" strike="noStrike" cap="none" normalizeH="0" baseline="0" smtClean="0">
                          <a:ln>
                            <a:noFill/>
                          </a:ln>
                          <a:solidFill>
                            <a:schemeClr val="tx1"/>
                          </a:solidFill>
                          <a:effectLst/>
                          <a:latin typeface="宋体" charset="-122"/>
                          <a:ea typeface="宋体" charset="-122"/>
                        </a:rPr>
                        <a:t>＝输出字符的</a:t>
                      </a:r>
                      <a:r>
                        <a:rPr kumimoji="0" lang="en-US" altLang="zh-CN" sz="2800" b="1" i="0" u="none" strike="noStrike" cap="none" normalizeH="0" baseline="0" smtClean="0">
                          <a:ln>
                            <a:noFill/>
                          </a:ln>
                          <a:solidFill>
                            <a:schemeClr val="tx1"/>
                          </a:solidFill>
                          <a:effectLst/>
                          <a:latin typeface="宋体" charset="-122"/>
                          <a:ea typeface="宋体" charset="-122"/>
                        </a:rPr>
                        <a:t>ASCII</a:t>
                      </a:r>
                      <a:r>
                        <a:rPr kumimoji="0" lang="zh-CN" altLang="en-US" sz="2800" b="1" i="0" u="none" strike="noStrike" cap="none" normalizeH="0" baseline="0" smtClean="0">
                          <a:ln>
                            <a:noFill/>
                          </a:ln>
                          <a:solidFill>
                            <a:schemeClr val="tx1"/>
                          </a:solidFill>
                          <a:effectLst/>
                          <a:latin typeface="宋体" charset="-122"/>
                          <a:ea typeface="宋体" charset="-122"/>
                        </a:rPr>
                        <a:t>码</a:t>
                      </a:r>
                    </a:p>
                  </a:txBody>
                  <a:tcPr marL="121920" marR="121920" horzOverflow="overflow">
                    <a:lnL w="127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574675">
                <a:tc>
                  <a:txBody>
                    <a:bodyPr/>
                    <a:lstStyle/>
                    <a:p>
                      <a:pPr marL="0" marR="0" lvl="0" indent="0" algn="ctr" defTabSz="914400" rtl="0" eaLnBrk="1" fontAlgn="base" latinLnBrk="0" hangingPunct="1">
                        <a:lnSpc>
                          <a:spcPct val="100000"/>
                        </a:lnSpc>
                        <a:spcBef>
                          <a:spcPct val="0"/>
                        </a:spcBef>
                        <a:spcAft>
                          <a:spcPct val="0"/>
                        </a:spcAft>
                        <a:buClr>
                          <a:schemeClr val="folHlink"/>
                        </a:buClr>
                        <a:buSzTx/>
                        <a:buFont typeface="Wingdings" pitchFamily="2" charset="2"/>
                        <a:buNone/>
                        <a:tabLst/>
                      </a:pPr>
                      <a:r>
                        <a:rPr kumimoji="0" lang="zh-CN" altLang="en-US" sz="2800" b="1" i="0" u="none" strike="noStrike" cap="none" normalizeH="0" baseline="0" smtClean="0">
                          <a:ln>
                            <a:noFill/>
                          </a:ln>
                          <a:solidFill>
                            <a:schemeClr val="tx1"/>
                          </a:solidFill>
                          <a:effectLst/>
                          <a:latin typeface="宋体" charset="-122"/>
                          <a:ea typeface="宋体" charset="-122"/>
                        </a:rPr>
                        <a:t>功能说明</a:t>
                      </a:r>
                      <a:endParaRPr kumimoji="0" lang="en-US" altLang="zh-CN" sz="2800" b="1" i="0" u="none" strike="noStrike" cap="none" normalizeH="0" baseline="0" smtClean="0">
                        <a:ln>
                          <a:noFill/>
                        </a:ln>
                        <a:solidFill>
                          <a:schemeClr val="tx1"/>
                        </a:solidFill>
                        <a:effectLst/>
                        <a:latin typeface="宋体" charset="-122"/>
                        <a:ea typeface="宋体" charset="-122"/>
                      </a:endParaRPr>
                    </a:p>
                  </a:txBody>
                  <a:tcPr marL="121920" marR="121920" horzOverflow="overflow">
                    <a:lnL w="28575"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zh-CN" altLang="en-US" sz="2800" b="1" i="0" u="none" strike="noStrike" cap="none" normalizeH="0" baseline="0" smtClean="0">
                          <a:ln>
                            <a:noFill/>
                          </a:ln>
                          <a:solidFill>
                            <a:schemeClr val="tx1"/>
                          </a:solidFill>
                          <a:effectLst/>
                          <a:latin typeface="宋体" charset="-122"/>
                          <a:ea typeface="宋体" charset="-122"/>
                        </a:rPr>
                        <a:t>在屏幕当前光标出显示字符</a:t>
                      </a:r>
                    </a:p>
                  </a:txBody>
                  <a:tcPr marL="121920" marR="121920" horzOverflow="overflow">
                    <a:lnL w="127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r>
              <a:rPr lang="zh-CN" altLang="en-US"/>
              <a:t>输出字符串</a:t>
            </a:r>
            <a:endParaRPr lang="en-US" altLang="zh-CN"/>
          </a:p>
        </p:txBody>
      </p:sp>
      <p:sp>
        <p:nvSpPr>
          <p:cNvPr id="529411" name="Rectangle 3"/>
          <p:cNvSpPr>
            <a:spLocks noGrp="1" noChangeArrowheads="1"/>
          </p:cNvSpPr>
          <p:nvPr>
            <p:ph idx="1"/>
          </p:nvPr>
        </p:nvSpPr>
        <p:spPr>
          <a:xfrm>
            <a:off x="914400" y="1000108"/>
            <a:ext cx="10363200" cy="4611687"/>
          </a:xfrm>
        </p:spPr>
        <p:txBody>
          <a:bodyPr/>
          <a:lstStyle/>
          <a:p>
            <a:pPr marL="0" indent="0">
              <a:buFont typeface="Wingdings" pitchFamily="2" charset="2"/>
              <a:buNone/>
              <a:tabLst>
                <a:tab pos="1438275" algn="l"/>
                <a:tab pos="3584575" algn="l"/>
              </a:tabLst>
            </a:pPr>
            <a:r>
              <a:rPr lang="it-IT" altLang="zh-CN" sz="2400" dirty="0"/>
              <a:t>dispmsg	proc</a:t>
            </a:r>
          </a:p>
          <a:p>
            <a:pPr marL="0" indent="0">
              <a:buFont typeface="Wingdings" pitchFamily="2" charset="2"/>
              <a:buNone/>
              <a:tabLst>
                <a:tab pos="1438275" algn="l"/>
                <a:tab pos="3584575" algn="l"/>
              </a:tabLst>
            </a:pPr>
            <a:r>
              <a:rPr lang="it-IT" altLang="zh-CN" sz="2400" dirty="0"/>
              <a:t>	push eax</a:t>
            </a:r>
            <a:endParaRPr lang="zh-CN" altLang="it-IT" sz="2400" dirty="0"/>
          </a:p>
          <a:p>
            <a:pPr marL="0" indent="0">
              <a:buFont typeface="Wingdings" pitchFamily="2" charset="2"/>
              <a:buNone/>
              <a:tabLst>
                <a:tab pos="1438275" algn="l"/>
                <a:tab pos="3584575" algn="l"/>
              </a:tabLst>
            </a:pPr>
            <a:r>
              <a:rPr lang="zh-CN" altLang="it-IT" sz="2400" dirty="0"/>
              <a:t>	</a:t>
            </a:r>
            <a:r>
              <a:rPr lang="it-IT" altLang="zh-CN" sz="2400" dirty="0"/>
              <a:t>push ebx</a:t>
            </a:r>
          </a:p>
          <a:p>
            <a:pPr marL="0" indent="0">
              <a:buFont typeface="Wingdings" pitchFamily="2" charset="2"/>
              <a:buNone/>
              <a:tabLst>
                <a:tab pos="1438275" algn="l"/>
                <a:tab pos="3584575" algn="l"/>
              </a:tabLst>
            </a:pPr>
            <a:r>
              <a:rPr lang="it-IT" altLang="zh-CN" sz="2400" dirty="0"/>
              <a:t>	push edx</a:t>
            </a:r>
          </a:p>
          <a:p>
            <a:pPr marL="0" indent="0">
              <a:buFont typeface="Wingdings" pitchFamily="2" charset="2"/>
              <a:buNone/>
              <a:tabLst>
                <a:tab pos="1438275" algn="l"/>
                <a:tab pos="3584575" algn="l"/>
              </a:tabLst>
            </a:pPr>
            <a:r>
              <a:rPr lang="it-IT" altLang="zh-CN" sz="2400" dirty="0"/>
              <a:t>	mov ebx,eax</a:t>
            </a:r>
          </a:p>
          <a:p>
            <a:pPr marL="0" indent="0">
              <a:buFont typeface="Wingdings" pitchFamily="2" charset="2"/>
              <a:buNone/>
              <a:tabLst>
                <a:tab pos="1438275" algn="l"/>
                <a:tab pos="3584575" algn="l"/>
              </a:tabLst>
            </a:pPr>
            <a:r>
              <a:rPr lang="it-IT" altLang="zh-CN" sz="2400" dirty="0"/>
              <a:t>dispm1:	mov al,[ebx]	</a:t>
            </a:r>
            <a:endParaRPr lang="zh-CN" altLang="it-IT" sz="2400" dirty="0"/>
          </a:p>
          <a:p>
            <a:pPr marL="0" indent="0">
              <a:buFont typeface="Wingdings" pitchFamily="2" charset="2"/>
              <a:buNone/>
              <a:tabLst>
                <a:tab pos="1438275" algn="l"/>
                <a:tab pos="3584575" algn="l"/>
              </a:tabLst>
            </a:pPr>
            <a:r>
              <a:rPr lang="zh-CN" altLang="it-IT" sz="2400" dirty="0"/>
              <a:t>	</a:t>
            </a:r>
            <a:r>
              <a:rPr lang="it-IT" altLang="zh-CN" sz="2400" dirty="0"/>
              <a:t>test al,al</a:t>
            </a:r>
            <a:endParaRPr lang="zh-CN" altLang="it-IT" sz="2400" dirty="0"/>
          </a:p>
          <a:p>
            <a:pPr marL="0" indent="0">
              <a:buFont typeface="Wingdings" pitchFamily="2" charset="2"/>
              <a:buNone/>
              <a:tabLst>
                <a:tab pos="1438275" algn="l"/>
                <a:tab pos="3584575" algn="l"/>
              </a:tabLst>
            </a:pPr>
            <a:r>
              <a:rPr lang="zh-CN" altLang="it-IT" sz="2400" dirty="0"/>
              <a:t>	</a:t>
            </a:r>
            <a:r>
              <a:rPr lang="it-IT" altLang="zh-CN" sz="2400" dirty="0"/>
              <a:t>jz dispm2</a:t>
            </a:r>
          </a:p>
          <a:p>
            <a:pPr marL="0" indent="0">
              <a:buFont typeface="Wingdings" pitchFamily="2" charset="2"/>
              <a:buNone/>
              <a:tabLst>
                <a:tab pos="1438275" algn="l"/>
                <a:tab pos="3584575" algn="l"/>
              </a:tabLst>
            </a:pPr>
            <a:r>
              <a:rPr lang="it-IT" altLang="zh-CN" sz="2400" dirty="0"/>
              <a:t>	</a:t>
            </a:r>
            <a:r>
              <a:rPr lang="it-IT" altLang="zh-CN" sz="2400" dirty="0">
                <a:solidFill>
                  <a:srgbClr val="193C7D"/>
                </a:solidFill>
              </a:rPr>
              <a:t>mov ah,2</a:t>
            </a:r>
            <a:endParaRPr lang="zh-CN" altLang="it-IT" sz="2400" dirty="0">
              <a:solidFill>
                <a:srgbClr val="193C7D"/>
              </a:solidFill>
            </a:endParaRPr>
          </a:p>
          <a:p>
            <a:pPr marL="0" indent="0">
              <a:buFont typeface="Wingdings" pitchFamily="2" charset="2"/>
              <a:buNone/>
              <a:tabLst>
                <a:tab pos="1438275" algn="l"/>
                <a:tab pos="3584575" algn="l"/>
              </a:tabLst>
            </a:pPr>
            <a:r>
              <a:rPr lang="zh-CN" altLang="it-IT" sz="2400" dirty="0">
                <a:solidFill>
                  <a:srgbClr val="193C7D"/>
                </a:solidFill>
              </a:rPr>
              <a:t>	</a:t>
            </a:r>
            <a:r>
              <a:rPr lang="it-IT" altLang="zh-CN" sz="2400" dirty="0">
                <a:solidFill>
                  <a:srgbClr val="193C7D"/>
                </a:solidFill>
              </a:rPr>
              <a:t>mov dl,al</a:t>
            </a:r>
            <a:endParaRPr lang="zh-CN" altLang="it-IT" sz="2400" dirty="0">
              <a:solidFill>
                <a:srgbClr val="193C7D"/>
              </a:solidFill>
            </a:endParaRPr>
          </a:p>
          <a:p>
            <a:pPr marL="0" indent="0">
              <a:buFont typeface="Wingdings" pitchFamily="2" charset="2"/>
              <a:buNone/>
              <a:tabLst>
                <a:tab pos="1438275" algn="l"/>
                <a:tab pos="3584575" algn="l"/>
              </a:tabLst>
            </a:pPr>
            <a:r>
              <a:rPr lang="zh-CN" altLang="it-IT" sz="2400" dirty="0">
                <a:solidFill>
                  <a:srgbClr val="193C7D"/>
                </a:solidFill>
              </a:rPr>
              <a:t>	</a:t>
            </a:r>
            <a:r>
              <a:rPr lang="it-IT" altLang="zh-CN" sz="2400" dirty="0">
                <a:solidFill>
                  <a:srgbClr val="193C7D"/>
                </a:solidFill>
              </a:rPr>
              <a:t>int 21h</a:t>
            </a:r>
            <a:endParaRPr lang="zh-CN" altLang="it-IT" sz="2400" dirty="0">
              <a:solidFill>
                <a:srgbClr val="193C7D"/>
              </a:solidFill>
            </a:endParaRPr>
          </a:p>
          <a:p>
            <a:pPr marL="0" indent="0">
              <a:buFont typeface="Wingdings" pitchFamily="2" charset="2"/>
              <a:buNone/>
              <a:tabLst>
                <a:tab pos="1438275" algn="l"/>
                <a:tab pos="3584575" algn="l"/>
              </a:tabLst>
            </a:pPr>
            <a:r>
              <a:rPr lang="zh-CN" altLang="it-IT" sz="2400" dirty="0"/>
              <a:t>	</a:t>
            </a:r>
            <a:r>
              <a:rPr lang="it-IT" altLang="zh-CN" sz="2400" dirty="0"/>
              <a:t>inc ebx</a:t>
            </a:r>
          </a:p>
          <a:p>
            <a:pPr marL="0" indent="0">
              <a:buFont typeface="Wingdings" pitchFamily="2" charset="2"/>
              <a:buNone/>
              <a:tabLst>
                <a:tab pos="1438275" algn="l"/>
                <a:tab pos="3584575" algn="l"/>
              </a:tabLst>
            </a:pPr>
            <a:r>
              <a:rPr lang="it-IT" altLang="zh-CN" sz="2400" dirty="0"/>
              <a:t>	jmp dispm1</a:t>
            </a:r>
          </a:p>
        </p:txBody>
      </p:sp>
      <p:sp>
        <p:nvSpPr>
          <p:cNvPr id="529412" name="Rectangle 4"/>
          <p:cNvSpPr>
            <a:spLocks noChangeArrowheads="1"/>
          </p:cNvSpPr>
          <p:nvPr/>
        </p:nvSpPr>
        <p:spPr bwMode="auto">
          <a:xfrm>
            <a:off x="6096000" y="2971800"/>
            <a:ext cx="5080000" cy="2514600"/>
          </a:xfrm>
          <a:prstGeom prst="rect">
            <a:avLst/>
          </a:prstGeom>
          <a:noFill/>
          <a:ln w="9525">
            <a:noFill/>
            <a:miter lim="800000"/>
            <a:headEnd/>
            <a:tailEnd/>
          </a:ln>
          <a:effectLst/>
        </p:spPr>
        <p:txBody>
          <a:bodyPr/>
          <a:lstStyle/>
          <a:p>
            <a:pPr algn="just">
              <a:spcBef>
                <a:spcPct val="20000"/>
              </a:spcBef>
              <a:buClr>
                <a:schemeClr val="folHlink"/>
              </a:buClr>
              <a:buFont typeface="Wingdings" pitchFamily="2" charset="2"/>
              <a:buNone/>
              <a:tabLst>
                <a:tab pos="1438275" algn="l"/>
                <a:tab pos="3584575" algn="l"/>
              </a:tabLst>
            </a:pPr>
            <a:r>
              <a:rPr lang="it-IT" altLang="zh-CN" sz="2400" b="1">
                <a:latin typeface="宋体" charset="-122"/>
                <a:ea typeface="宋体" charset="-122"/>
              </a:rPr>
              <a:t>dispm2:	pop edx</a:t>
            </a:r>
            <a:endParaRPr lang="zh-CN" altLang="it-IT" sz="2400" b="1">
              <a:latin typeface="宋体" charset="-122"/>
              <a:ea typeface="宋体" charset="-122"/>
            </a:endParaRPr>
          </a:p>
          <a:p>
            <a:pPr algn="just">
              <a:spcBef>
                <a:spcPct val="20000"/>
              </a:spcBef>
              <a:buClr>
                <a:schemeClr val="folHlink"/>
              </a:buClr>
              <a:buFont typeface="Wingdings" pitchFamily="2" charset="2"/>
              <a:buNone/>
              <a:tabLst>
                <a:tab pos="1438275" algn="l"/>
                <a:tab pos="3584575" algn="l"/>
              </a:tabLst>
            </a:pPr>
            <a:r>
              <a:rPr lang="zh-CN" altLang="it-IT" sz="2400" b="1">
                <a:latin typeface="宋体" charset="-122"/>
                <a:ea typeface="宋体" charset="-122"/>
              </a:rPr>
              <a:t>	</a:t>
            </a:r>
            <a:r>
              <a:rPr lang="it-IT" altLang="zh-CN" sz="2400" b="1">
                <a:latin typeface="宋体" charset="-122"/>
                <a:ea typeface="宋体" charset="-122"/>
              </a:rPr>
              <a:t>pop ebx</a:t>
            </a:r>
          </a:p>
          <a:p>
            <a:pPr algn="just">
              <a:spcBef>
                <a:spcPct val="20000"/>
              </a:spcBef>
              <a:buClr>
                <a:schemeClr val="folHlink"/>
              </a:buClr>
              <a:buFont typeface="Wingdings" pitchFamily="2" charset="2"/>
              <a:buNone/>
              <a:tabLst>
                <a:tab pos="1438275" algn="l"/>
                <a:tab pos="3584575" algn="l"/>
              </a:tabLst>
            </a:pPr>
            <a:r>
              <a:rPr lang="it-IT" altLang="zh-CN" sz="2400" b="1">
                <a:latin typeface="宋体" charset="-122"/>
                <a:ea typeface="宋体" charset="-122"/>
              </a:rPr>
              <a:t>	pop eax</a:t>
            </a:r>
          </a:p>
          <a:p>
            <a:pPr algn="just">
              <a:spcBef>
                <a:spcPct val="20000"/>
              </a:spcBef>
              <a:buClr>
                <a:schemeClr val="folHlink"/>
              </a:buClr>
              <a:buFont typeface="Wingdings" pitchFamily="2" charset="2"/>
              <a:buNone/>
              <a:tabLst>
                <a:tab pos="1438275" algn="l"/>
                <a:tab pos="3584575" algn="l"/>
              </a:tabLst>
            </a:pPr>
            <a:r>
              <a:rPr lang="it-IT" altLang="zh-CN" sz="2400" b="1">
                <a:latin typeface="宋体" charset="-122"/>
                <a:ea typeface="宋体" charset="-122"/>
              </a:rPr>
              <a:t>	ret</a:t>
            </a:r>
          </a:p>
          <a:p>
            <a:pPr algn="just">
              <a:spcBef>
                <a:spcPct val="20000"/>
              </a:spcBef>
              <a:buClr>
                <a:schemeClr val="folHlink"/>
              </a:buClr>
              <a:buFont typeface="Wingdings" pitchFamily="2" charset="2"/>
              <a:buNone/>
              <a:tabLst>
                <a:tab pos="1438275" algn="l"/>
                <a:tab pos="3584575" algn="l"/>
              </a:tabLst>
            </a:pPr>
            <a:r>
              <a:rPr lang="it-IT" altLang="zh-CN" sz="2400" b="1">
                <a:latin typeface="宋体" charset="-122"/>
                <a:ea typeface="宋体" charset="-122"/>
              </a:rPr>
              <a:t>dispmsg	endp</a:t>
            </a:r>
            <a:endParaRPr lang="en-US" altLang="zh-CN" sz="2400" b="1">
              <a:latin typeface="宋体" charset="-122"/>
              <a:ea typeface="宋体" charset="-122"/>
            </a:endParaRPr>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r>
              <a:rPr lang="zh-CN" altLang="en-US"/>
              <a:t>输入一个字符</a:t>
            </a:r>
          </a:p>
        </p:txBody>
      </p:sp>
      <p:sp>
        <p:nvSpPr>
          <p:cNvPr id="525315" name="Rectangle 3"/>
          <p:cNvSpPr>
            <a:spLocks noGrp="1" noChangeArrowheads="1"/>
          </p:cNvSpPr>
          <p:nvPr>
            <p:ph idx="1"/>
          </p:nvPr>
        </p:nvSpPr>
        <p:spPr>
          <a:xfrm>
            <a:off x="985838" y="1071547"/>
            <a:ext cx="10682326" cy="2857520"/>
          </a:xfrm>
          <a:ln>
            <a:solidFill>
              <a:schemeClr val="tx1"/>
            </a:solidFill>
          </a:ln>
        </p:spPr>
        <p:txBody>
          <a:bodyPr/>
          <a:lstStyle/>
          <a:p>
            <a:pPr marL="0" indent="0">
              <a:buFont typeface="Wingdings" pitchFamily="2" charset="2"/>
              <a:buNone/>
              <a:tabLst>
                <a:tab pos="1438275" algn="l"/>
              </a:tabLst>
            </a:pPr>
            <a:r>
              <a:rPr lang="en-US" altLang="zh-CN" sz="2800">
                <a:solidFill>
                  <a:schemeClr val="tx2"/>
                </a:solidFill>
              </a:rPr>
              <a:t>readc	proc</a:t>
            </a:r>
          </a:p>
          <a:p>
            <a:pPr marL="0" indent="0">
              <a:buFont typeface="Wingdings" pitchFamily="2" charset="2"/>
              <a:buNone/>
              <a:tabLst>
                <a:tab pos="1438275" algn="l"/>
              </a:tabLst>
            </a:pPr>
            <a:r>
              <a:rPr lang="en-US" altLang="zh-CN" sz="2800">
                <a:solidFill>
                  <a:srgbClr val="193C7D"/>
                </a:solidFill>
              </a:rPr>
              <a:t>	mov ah,1</a:t>
            </a:r>
          </a:p>
          <a:p>
            <a:pPr marL="0" indent="0">
              <a:buFont typeface="Wingdings" pitchFamily="2" charset="2"/>
              <a:buNone/>
              <a:tabLst>
                <a:tab pos="1438275" algn="l"/>
              </a:tabLst>
            </a:pPr>
            <a:r>
              <a:rPr lang="en-US" altLang="zh-CN" sz="2800">
                <a:solidFill>
                  <a:srgbClr val="193C7D"/>
                </a:solidFill>
              </a:rPr>
              <a:t>	int 21h</a:t>
            </a:r>
          </a:p>
          <a:p>
            <a:pPr marL="0" indent="0">
              <a:buFont typeface="Wingdings" pitchFamily="2" charset="2"/>
              <a:buNone/>
              <a:tabLst>
                <a:tab pos="1438275" algn="l"/>
              </a:tabLst>
            </a:pPr>
            <a:r>
              <a:rPr lang="en-US" altLang="zh-CN" sz="2800">
                <a:solidFill>
                  <a:schemeClr val="tx2"/>
                </a:solidFill>
              </a:rPr>
              <a:t>	ret</a:t>
            </a:r>
          </a:p>
          <a:p>
            <a:pPr marL="0" indent="0">
              <a:buFont typeface="Wingdings" pitchFamily="2" charset="2"/>
              <a:buNone/>
              <a:tabLst>
                <a:tab pos="1438275" algn="l"/>
              </a:tabLst>
            </a:pPr>
            <a:r>
              <a:rPr lang="en-US" altLang="zh-CN" sz="2800">
                <a:solidFill>
                  <a:schemeClr val="tx2"/>
                </a:solidFill>
              </a:rPr>
              <a:t>readc	endp</a:t>
            </a:r>
            <a:endParaRPr lang="zh-CN" altLang="en-US" sz="2800">
              <a:solidFill>
                <a:schemeClr val="tx2"/>
              </a:solidFill>
            </a:endParaRPr>
          </a:p>
        </p:txBody>
      </p:sp>
      <p:graphicFrame>
        <p:nvGraphicFramePr>
          <p:cNvPr id="525336" name="Group 24"/>
          <p:cNvGraphicFramePr>
            <a:graphicFrameLocks noGrp="1"/>
          </p:cNvGraphicFramePr>
          <p:nvPr/>
        </p:nvGraphicFramePr>
        <p:xfrm>
          <a:off x="2238348" y="4071942"/>
          <a:ext cx="7681383" cy="2026603"/>
        </p:xfrm>
        <a:graphic>
          <a:graphicData uri="http://schemas.openxmlformats.org/drawingml/2006/table">
            <a:tbl>
              <a:tblPr/>
              <a:tblGrid>
                <a:gridCol w="2209800">
                  <a:extLst>
                    <a:ext uri="{9D8B030D-6E8A-4147-A177-3AD203B41FA5}">
                      <a16:colId xmlns="" xmlns:a16="http://schemas.microsoft.com/office/drawing/2014/main" val="20000"/>
                    </a:ext>
                  </a:extLst>
                </a:gridCol>
                <a:gridCol w="5471583">
                  <a:extLst>
                    <a:ext uri="{9D8B030D-6E8A-4147-A177-3AD203B41FA5}">
                      <a16:colId xmlns="" xmlns:a16="http://schemas.microsoft.com/office/drawing/2014/main" val="20001"/>
                    </a:ext>
                  </a:extLst>
                </a:gridCol>
              </a:tblGrid>
              <a:tr h="433388">
                <a:tc>
                  <a:txBody>
                    <a:bodyPr/>
                    <a:lstStyle/>
                    <a:p>
                      <a:pPr marL="0" marR="0" lvl="0" indent="0" algn="ctr" defTabSz="914400" rtl="0" eaLnBrk="1" fontAlgn="base" latinLnBrk="0" hangingPunct="1">
                        <a:lnSpc>
                          <a:spcPct val="100000"/>
                        </a:lnSpc>
                        <a:spcBef>
                          <a:spcPct val="0"/>
                        </a:spcBef>
                        <a:spcAft>
                          <a:spcPct val="0"/>
                        </a:spcAft>
                        <a:buClr>
                          <a:schemeClr val="folHlink"/>
                        </a:buClr>
                        <a:buSzTx/>
                        <a:buFont typeface="Wingdings" pitchFamily="2" charset="2"/>
                        <a:buNone/>
                        <a:tabLst/>
                      </a:pPr>
                      <a:r>
                        <a:rPr kumimoji="0" lang="zh-CN" altLang="en-US" sz="2800" b="1" i="0" u="none" strike="noStrike" cap="none" normalizeH="0" baseline="0" dirty="0" smtClean="0">
                          <a:ln>
                            <a:noFill/>
                          </a:ln>
                          <a:solidFill>
                            <a:schemeClr val="tx1"/>
                          </a:solidFill>
                          <a:effectLst/>
                          <a:latin typeface="宋体" charset="-122"/>
                          <a:ea typeface="宋体" charset="-122"/>
                        </a:rPr>
                        <a:t>功能编号</a:t>
                      </a:r>
                      <a:endParaRPr kumimoji="0" lang="en-US" altLang="zh-CN" sz="2800" b="1" i="0" u="none" strike="noStrike" cap="none" normalizeH="0" baseline="0" dirty="0" smtClean="0">
                        <a:ln>
                          <a:noFill/>
                        </a:ln>
                        <a:solidFill>
                          <a:schemeClr val="tx1"/>
                        </a:solidFill>
                        <a:effectLst/>
                        <a:latin typeface="宋体" charset="-122"/>
                        <a:ea typeface="宋体" charset="-122"/>
                      </a:endParaRPr>
                    </a:p>
                  </a:txBody>
                  <a:tcPr marL="121920" marR="121920" horzOverflow="overflow">
                    <a:lnL w="28575"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altLang="zh-CN" sz="2800" b="1" i="0" u="none" strike="noStrike" cap="none" normalizeH="0" baseline="0" dirty="0" smtClean="0">
                          <a:ln>
                            <a:noFill/>
                          </a:ln>
                          <a:solidFill>
                            <a:schemeClr val="tx1"/>
                          </a:solidFill>
                          <a:effectLst/>
                          <a:latin typeface="宋体" charset="-122"/>
                          <a:ea typeface="宋体" charset="-122"/>
                        </a:rPr>
                        <a:t>AH</a:t>
                      </a:r>
                      <a:r>
                        <a:rPr kumimoji="0" lang="zh-CN" altLang="en-US" sz="2800" b="1" i="0" u="none" strike="noStrike" cap="none" normalizeH="0" baseline="0" dirty="0" smtClean="0">
                          <a:ln>
                            <a:noFill/>
                          </a:ln>
                          <a:solidFill>
                            <a:schemeClr val="tx1"/>
                          </a:solidFill>
                          <a:effectLst/>
                          <a:latin typeface="宋体" charset="-122"/>
                          <a:ea typeface="宋体" charset="-122"/>
                        </a:rPr>
                        <a:t>＝</a:t>
                      </a:r>
                      <a:r>
                        <a:rPr kumimoji="0" lang="en-US" altLang="zh-CN" sz="2800" b="1" i="0" u="none" strike="noStrike" cap="none" normalizeH="0" baseline="0" dirty="0" smtClean="0">
                          <a:ln>
                            <a:noFill/>
                          </a:ln>
                          <a:solidFill>
                            <a:schemeClr val="tx1"/>
                          </a:solidFill>
                          <a:effectLst/>
                          <a:latin typeface="宋体" charset="-122"/>
                          <a:ea typeface="宋体" charset="-122"/>
                        </a:rPr>
                        <a:t>01H</a:t>
                      </a:r>
                      <a:endParaRPr kumimoji="0" lang="zh-CN" altLang="en-US" sz="2800" b="1" i="0" u="none" strike="noStrike" cap="none" normalizeH="0" baseline="0" dirty="0" smtClean="0">
                        <a:ln>
                          <a:noFill/>
                        </a:ln>
                        <a:solidFill>
                          <a:schemeClr val="tx1"/>
                        </a:solidFill>
                        <a:effectLst/>
                        <a:latin typeface="宋体" charset="-122"/>
                        <a:ea typeface="宋体" charset="-122"/>
                      </a:endParaRPr>
                    </a:p>
                  </a:txBody>
                  <a:tcPr marL="121920" marR="121920" horzOverflow="overflow">
                    <a:lnL w="127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63563">
                <a:tc>
                  <a:txBody>
                    <a:bodyPr/>
                    <a:lstStyle/>
                    <a:p>
                      <a:pPr marL="0" marR="0" lvl="0" indent="0" algn="ctr" defTabSz="914400" rtl="0" eaLnBrk="1" fontAlgn="base" latinLnBrk="0" hangingPunct="1">
                        <a:lnSpc>
                          <a:spcPct val="100000"/>
                        </a:lnSpc>
                        <a:spcBef>
                          <a:spcPct val="0"/>
                        </a:spcBef>
                        <a:spcAft>
                          <a:spcPct val="0"/>
                        </a:spcAft>
                        <a:buClr>
                          <a:schemeClr val="folHlink"/>
                        </a:buClr>
                        <a:buSzTx/>
                        <a:buFont typeface="Wingdings" pitchFamily="2" charset="2"/>
                        <a:buNone/>
                        <a:tabLst/>
                      </a:pPr>
                      <a:r>
                        <a:rPr kumimoji="0" lang="zh-CN" altLang="en-US" sz="2800" b="1" i="0" u="none" strike="noStrike" cap="none" normalizeH="0" baseline="0" smtClean="0">
                          <a:ln>
                            <a:noFill/>
                          </a:ln>
                          <a:solidFill>
                            <a:schemeClr val="tx1"/>
                          </a:solidFill>
                          <a:effectLst/>
                          <a:latin typeface="宋体" charset="-122"/>
                          <a:ea typeface="宋体" charset="-122"/>
                        </a:rPr>
                        <a:t>出口参数</a:t>
                      </a:r>
                      <a:endParaRPr kumimoji="0" lang="en-US" altLang="zh-CN" sz="2800" b="1" i="0" u="none" strike="noStrike" cap="none" normalizeH="0" baseline="0" smtClean="0">
                        <a:ln>
                          <a:noFill/>
                        </a:ln>
                        <a:solidFill>
                          <a:schemeClr val="tx1"/>
                        </a:solidFill>
                        <a:effectLst/>
                        <a:latin typeface="宋体" charset="-122"/>
                        <a:ea typeface="宋体" charset="-122"/>
                      </a:endParaRPr>
                    </a:p>
                  </a:txBody>
                  <a:tcPr marL="121920" marR="121920" horzOverflow="overflow">
                    <a:lnL w="28575"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宋体" charset="-122"/>
                          <a:ea typeface="宋体" charset="-122"/>
                        </a:rPr>
                        <a:t>AL</a:t>
                      </a:r>
                      <a:r>
                        <a:rPr kumimoji="0" lang="zh-CN" altLang="en-US" sz="2800" b="1" i="0" u="none" strike="noStrike" cap="none" normalizeH="0" baseline="0" smtClean="0">
                          <a:ln>
                            <a:noFill/>
                          </a:ln>
                          <a:solidFill>
                            <a:schemeClr val="tx1"/>
                          </a:solidFill>
                          <a:effectLst/>
                          <a:latin typeface="宋体" charset="-122"/>
                          <a:ea typeface="宋体" charset="-122"/>
                        </a:rPr>
                        <a:t>＝输入字符的</a:t>
                      </a:r>
                      <a:r>
                        <a:rPr kumimoji="0" lang="en-US" altLang="zh-CN" sz="2800" b="1" i="0" u="none" strike="noStrike" cap="none" normalizeH="0" baseline="0" smtClean="0">
                          <a:ln>
                            <a:noFill/>
                          </a:ln>
                          <a:solidFill>
                            <a:schemeClr val="tx1"/>
                          </a:solidFill>
                          <a:effectLst/>
                          <a:latin typeface="宋体" charset="-122"/>
                          <a:ea typeface="宋体" charset="-122"/>
                        </a:rPr>
                        <a:t>ASCII</a:t>
                      </a:r>
                      <a:r>
                        <a:rPr kumimoji="0" lang="zh-CN" altLang="en-US" sz="2800" b="1" i="0" u="none" strike="noStrike" cap="none" normalizeH="0" baseline="0" smtClean="0">
                          <a:ln>
                            <a:noFill/>
                          </a:ln>
                          <a:solidFill>
                            <a:schemeClr val="tx1"/>
                          </a:solidFill>
                          <a:effectLst/>
                          <a:latin typeface="宋体" charset="-122"/>
                          <a:ea typeface="宋体" charset="-122"/>
                        </a:rPr>
                        <a:t>码</a:t>
                      </a:r>
                    </a:p>
                  </a:txBody>
                  <a:tcPr marL="121920" marR="121920" horzOverflow="overflow">
                    <a:lnL w="127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574675">
                <a:tc>
                  <a:txBody>
                    <a:bodyPr/>
                    <a:lstStyle/>
                    <a:p>
                      <a:pPr marL="0" marR="0" lvl="0" indent="0" algn="ctr" defTabSz="914400" rtl="0" eaLnBrk="1" fontAlgn="base" latinLnBrk="0" hangingPunct="1">
                        <a:lnSpc>
                          <a:spcPct val="100000"/>
                        </a:lnSpc>
                        <a:spcBef>
                          <a:spcPct val="0"/>
                        </a:spcBef>
                        <a:spcAft>
                          <a:spcPct val="0"/>
                        </a:spcAft>
                        <a:buClr>
                          <a:schemeClr val="folHlink"/>
                        </a:buClr>
                        <a:buSzTx/>
                        <a:buFont typeface="Wingdings" pitchFamily="2" charset="2"/>
                        <a:buNone/>
                        <a:tabLst/>
                      </a:pPr>
                      <a:r>
                        <a:rPr kumimoji="0" lang="zh-CN" altLang="en-US" sz="2800" b="1" i="0" u="none" strike="noStrike" cap="none" normalizeH="0" baseline="0" smtClean="0">
                          <a:ln>
                            <a:noFill/>
                          </a:ln>
                          <a:solidFill>
                            <a:schemeClr val="tx1"/>
                          </a:solidFill>
                          <a:effectLst/>
                          <a:latin typeface="宋体" charset="-122"/>
                          <a:ea typeface="宋体" charset="-122"/>
                        </a:rPr>
                        <a:t>功能说明</a:t>
                      </a:r>
                      <a:endParaRPr kumimoji="0" lang="en-US" altLang="zh-CN" sz="2800" b="1" i="0" u="none" strike="noStrike" cap="none" normalizeH="0" baseline="0" smtClean="0">
                        <a:ln>
                          <a:noFill/>
                        </a:ln>
                        <a:solidFill>
                          <a:schemeClr val="tx1"/>
                        </a:solidFill>
                        <a:effectLst/>
                        <a:latin typeface="宋体" charset="-122"/>
                        <a:ea typeface="宋体" charset="-122"/>
                      </a:endParaRPr>
                    </a:p>
                  </a:txBody>
                  <a:tcPr marL="121920" marR="121920" horzOverflow="overflow">
                    <a:lnL w="28575"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zh-CN" altLang="en-US" sz="2800" b="1" i="0" u="none" strike="noStrike" cap="none" normalizeH="0" baseline="0" dirty="0" smtClean="0">
                          <a:ln>
                            <a:noFill/>
                          </a:ln>
                          <a:solidFill>
                            <a:schemeClr val="tx1"/>
                          </a:solidFill>
                          <a:effectLst/>
                          <a:latin typeface="宋体" charset="-122"/>
                          <a:ea typeface="宋体" charset="-122"/>
                        </a:rPr>
                        <a:t>从键盘输入一个字符，并回显在屏幕上</a:t>
                      </a:r>
                    </a:p>
                  </a:txBody>
                  <a:tcPr marL="121920" marR="121920" horzOverflow="overflow">
                    <a:lnL w="127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r>
              <a:rPr lang="zh-CN" altLang="en-US"/>
              <a:t>输入字符串</a:t>
            </a:r>
            <a:endParaRPr lang="en-US" altLang="zh-CN"/>
          </a:p>
        </p:txBody>
      </p:sp>
      <p:sp>
        <p:nvSpPr>
          <p:cNvPr id="527363" name="Rectangle 3"/>
          <p:cNvSpPr>
            <a:spLocks noGrp="1" noChangeArrowheads="1"/>
          </p:cNvSpPr>
          <p:nvPr>
            <p:ph idx="1"/>
          </p:nvPr>
        </p:nvSpPr>
        <p:spPr/>
        <p:txBody>
          <a:bodyPr/>
          <a:lstStyle/>
          <a:p>
            <a:pPr marL="0" indent="0">
              <a:buFont typeface="Wingdings" pitchFamily="2" charset="2"/>
              <a:buNone/>
              <a:tabLst>
                <a:tab pos="1258888" algn="l"/>
                <a:tab pos="3584575" algn="l"/>
              </a:tabLst>
            </a:pPr>
            <a:r>
              <a:rPr lang="it-IT" altLang="zh-CN" sz="2400" dirty="0"/>
              <a:t>readmsg	proc</a:t>
            </a:r>
          </a:p>
          <a:p>
            <a:pPr marL="0" indent="0">
              <a:buFont typeface="Wingdings" pitchFamily="2" charset="2"/>
              <a:buNone/>
              <a:tabLst>
                <a:tab pos="1258888" algn="l"/>
                <a:tab pos="3584575" algn="l"/>
              </a:tabLst>
            </a:pPr>
            <a:r>
              <a:rPr lang="it-IT" altLang="zh-CN" sz="2400" dirty="0"/>
              <a:t>	push ebx</a:t>
            </a:r>
          </a:p>
          <a:p>
            <a:pPr marL="0" indent="0">
              <a:buFont typeface="Wingdings" pitchFamily="2" charset="2"/>
              <a:buNone/>
              <a:tabLst>
                <a:tab pos="1258888" algn="l"/>
                <a:tab pos="3584575" algn="l"/>
              </a:tabLst>
            </a:pPr>
            <a:r>
              <a:rPr lang="it-IT" altLang="zh-CN" sz="2400" dirty="0"/>
              <a:t>	push ecx</a:t>
            </a:r>
          </a:p>
          <a:p>
            <a:pPr marL="0" indent="0">
              <a:buFont typeface="Wingdings" pitchFamily="2" charset="2"/>
              <a:buNone/>
              <a:tabLst>
                <a:tab pos="1258888" algn="l"/>
                <a:tab pos="3584575" algn="l"/>
              </a:tabLst>
            </a:pPr>
            <a:r>
              <a:rPr lang="it-IT" altLang="zh-CN" sz="2400" dirty="0"/>
              <a:t>	mov ebx,eax</a:t>
            </a:r>
          </a:p>
          <a:p>
            <a:pPr marL="0" indent="0">
              <a:buFont typeface="Wingdings" pitchFamily="2" charset="2"/>
              <a:buNone/>
              <a:tabLst>
                <a:tab pos="1258888" algn="l"/>
                <a:tab pos="3584575" algn="l"/>
              </a:tabLst>
            </a:pPr>
            <a:r>
              <a:rPr lang="it-IT" altLang="zh-CN" sz="2400" dirty="0"/>
              <a:t>	mov ecx,eax</a:t>
            </a:r>
          </a:p>
          <a:p>
            <a:pPr marL="0" indent="0">
              <a:buFont typeface="Wingdings" pitchFamily="2" charset="2"/>
              <a:buNone/>
              <a:tabLst>
                <a:tab pos="1258888" algn="l"/>
                <a:tab pos="3584575" algn="l"/>
              </a:tabLst>
            </a:pPr>
            <a:r>
              <a:rPr lang="it-IT" altLang="zh-CN" sz="2400" dirty="0"/>
              <a:t>rdm1:	</a:t>
            </a:r>
            <a:r>
              <a:rPr lang="it-IT" altLang="zh-CN" sz="2400" dirty="0">
                <a:solidFill>
                  <a:srgbClr val="193C7D"/>
                </a:solidFill>
              </a:rPr>
              <a:t>mov ah,1</a:t>
            </a:r>
          </a:p>
          <a:p>
            <a:pPr marL="0" indent="0">
              <a:buFont typeface="Wingdings" pitchFamily="2" charset="2"/>
              <a:buNone/>
              <a:tabLst>
                <a:tab pos="1258888" algn="l"/>
                <a:tab pos="3584575" algn="l"/>
              </a:tabLst>
            </a:pPr>
            <a:r>
              <a:rPr lang="it-IT" altLang="zh-CN" sz="2400" dirty="0">
                <a:solidFill>
                  <a:srgbClr val="193C7D"/>
                </a:solidFill>
              </a:rPr>
              <a:t>	int 21h</a:t>
            </a:r>
          </a:p>
          <a:p>
            <a:pPr marL="0" indent="0">
              <a:buFont typeface="Wingdings" pitchFamily="2" charset="2"/>
              <a:buNone/>
              <a:tabLst>
                <a:tab pos="1258888" algn="l"/>
                <a:tab pos="3584575" algn="l"/>
              </a:tabLst>
            </a:pPr>
            <a:r>
              <a:rPr lang="it-IT" altLang="zh-CN" sz="2400" dirty="0"/>
              <a:t>	cmp al,0dh</a:t>
            </a:r>
          </a:p>
          <a:p>
            <a:pPr marL="0" indent="0">
              <a:buFont typeface="Wingdings" pitchFamily="2" charset="2"/>
              <a:buNone/>
              <a:tabLst>
                <a:tab pos="1258888" algn="l"/>
                <a:tab pos="3584575" algn="l"/>
              </a:tabLst>
            </a:pPr>
            <a:r>
              <a:rPr lang="it-IT" altLang="zh-CN" sz="2400" dirty="0"/>
              <a:t>	jz rdm2</a:t>
            </a:r>
          </a:p>
          <a:p>
            <a:pPr marL="0" indent="0">
              <a:buFont typeface="Wingdings" pitchFamily="2" charset="2"/>
              <a:buNone/>
              <a:tabLst>
                <a:tab pos="1258888" algn="l"/>
                <a:tab pos="3584575" algn="l"/>
              </a:tabLst>
            </a:pPr>
            <a:r>
              <a:rPr lang="it-IT" altLang="zh-CN" sz="2400" dirty="0"/>
              <a:t>	mov [ebx],al</a:t>
            </a:r>
          </a:p>
          <a:p>
            <a:pPr marL="0" indent="0">
              <a:buFont typeface="Wingdings" pitchFamily="2" charset="2"/>
              <a:buNone/>
              <a:tabLst>
                <a:tab pos="1258888" algn="l"/>
                <a:tab pos="3584575" algn="l"/>
              </a:tabLst>
            </a:pPr>
            <a:r>
              <a:rPr lang="it-IT" altLang="zh-CN" sz="2400" dirty="0"/>
              <a:t>	inc ebx</a:t>
            </a:r>
          </a:p>
          <a:p>
            <a:pPr marL="0" indent="0">
              <a:buFont typeface="Wingdings" pitchFamily="2" charset="2"/>
              <a:buNone/>
              <a:tabLst>
                <a:tab pos="1258888" algn="l"/>
                <a:tab pos="3584575" algn="l"/>
              </a:tabLst>
            </a:pPr>
            <a:r>
              <a:rPr lang="it-IT" altLang="zh-CN" sz="2400" dirty="0"/>
              <a:t>	jmp rdm1</a:t>
            </a:r>
          </a:p>
        </p:txBody>
      </p:sp>
      <p:sp>
        <p:nvSpPr>
          <p:cNvPr id="527364" name="Rectangle 4"/>
          <p:cNvSpPr>
            <a:spLocks noChangeArrowheads="1"/>
          </p:cNvSpPr>
          <p:nvPr/>
        </p:nvSpPr>
        <p:spPr bwMode="auto">
          <a:xfrm>
            <a:off x="5689600" y="1095388"/>
            <a:ext cx="6197600" cy="4191000"/>
          </a:xfrm>
          <a:prstGeom prst="rect">
            <a:avLst/>
          </a:prstGeom>
          <a:noFill/>
          <a:ln w="9525">
            <a:noFill/>
            <a:miter lim="800000"/>
            <a:headEnd/>
            <a:tailEnd/>
          </a:ln>
          <a:effectLst/>
        </p:spPr>
        <p:txBody>
          <a:bodyPr/>
          <a:lstStyle/>
          <a:p>
            <a:pPr algn="just">
              <a:spcBef>
                <a:spcPct val="20000"/>
              </a:spcBef>
              <a:buClr>
                <a:schemeClr val="folHlink"/>
              </a:buClr>
              <a:buFont typeface="Wingdings" pitchFamily="2" charset="2"/>
              <a:buNone/>
              <a:tabLst>
                <a:tab pos="1258888" algn="l"/>
                <a:tab pos="3584575" algn="l"/>
              </a:tabLst>
            </a:pPr>
            <a:r>
              <a:rPr lang="it-IT" altLang="zh-CN" sz="2400" b="1" dirty="0">
                <a:latin typeface="宋体" charset="-122"/>
                <a:ea typeface="宋体" charset="-122"/>
              </a:rPr>
              <a:t>rdm2:	mov byte ptr [ebx],0</a:t>
            </a:r>
          </a:p>
          <a:p>
            <a:pPr algn="just">
              <a:spcBef>
                <a:spcPct val="20000"/>
              </a:spcBef>
              <a:buClr>
                <a:schemeClr val="folHlink"/>
              </a:buClr>
              <a:buFont typeface="Wingdings" pitchFamily="2" charset="2"/>
              <a:buNone/>
              <a:tabLst>
                <a:tab pos="1258888" algn="l"/>
                <a:tab pos="3584575" algn="l"/>
              </a:tabLst>
            </a:pPr>
            <a:r>
              <a:rPr lang="it-IT" altLang="zh-CN" sz="2400" b="1" dirty="0">
                <a:latin typeface="宋体" charset="-122"/>
                <a:ea typeface="宋体" charset="-122"/>
              </a:rPr>
              <a:t>	cmp ebx,ecx</a:t>
            </a:r>
          </a:p>
          <a:p>
            <a:pPr algn="just">
              <a:spcBef>
                <a:spcPct val="20000"/>
              </a:spcBef>
              <a:buClr>
                <a:schemeClr val="folHlink"/>
              </a:buClr>
              <a:buFont typeface="Wingdings" pitchFamily="2" charset="2"/>
              <a:buNone/>
              <a:tabLst>
                <a:tab pos="1258888" algn="l"/>
                <a:tab pos="3584575" algn="l"/>
              </a:tabLst>
            </a:pPr>
            <a:r>
              <a:rPr lang="it-IT" altLang="zh-CN" sz="2400" b="1" dirty="0">
                <a:latin typeface="宋体" charset="-122"/>
                <a:ea typeface="宋体" charset="-122"/>
              </a:rPr>
              <a:t>	jz rdm1</a:t>
            </a:r>
          </a:p>
          <a:p>
            <a:pPr algn="just">
              <a:spcBef>
                <a:spcPct val="20000"/>
              </a:spcBef>
              <a:buClr>
                <a:schemeClr val="folHlink"/>
              </a:buClr>
              <a:buFont typeface="Wingdings" pitchFamily="2" charset="2"/>
              <a:buNone/>
              <a:tabLst>
                <a:tab pos="1258888" algn="l"/>
                <a:tab pos="3584575" algn="l"/>
              </a:tabLst>
            </a:pPr>
            <a:r>
              <a:rPr lang="it-IT" altLang="zh-CN" sz="2400" b="1" dirty="0">
                <a:latin typeface="宋体" charset="-122"/>
                <a:ea typeface="宋体" charset="-122"/>
              </a:rPr>
              <a:t>	sub ebx,ecx</a:t>
            </a:r>
          </a:p>
          <a:p>
            <a:pPr algn="just">
              <a:spcBef>
                <a:spcPct val="20000"/>
              </a:spcBef>
              <a:buClr>
                <a:schemeClr val="folHlink"/>
              </a:buClr>
              <a:buFont typeface="Wingdings" pitchFamily="2" charset="2"/>
              <a:buNone/>
              <a:tabLst>
                <a:tab pos="1258888" algn="l"/>
                <a:tab pos="3584575" algn="l"/>
              </a:tabLst>
            </a:pPr>
            <a:r>
              <a:rPr lang="it-IT" altLang="zh-CN" sz="2400" b="1" dirty="0">
                <a:latin typeface="宋体" charset="-122"/>
                <a:ea typeface="宋体" charset="-122"/>
              </a:rPr>
              <a:t>	mov eax,ebx</a:t>
            </a:r>
          </a:p>
          <a:p>
            <a:pPr algn="just">
              <a:spcBef>
                <a:spcPct val="20000"/>
              </a:spcBef>
              <a:buClr>
                <a:schemeClr val="folHlink"/>
              </a:buClr>
              <a:buFont typeface="Wingdings" pitchFamily="2" charset="2"/>
              <a:buNone/>
              <a:tabLst>
                <a:tab pos="1258888" algn="l"/>
                <a:tab pos="3584575" algn="l"/>
              </a:tabLst>
            </a:pPr>
            <a:r>
              <a:rPr lang="it-IT" altLang="zh-CN" sz="2400" b="1" dirty="0">
                <a:latin typeface="宋体" charset="-122"/>
                <a:ea typeface="宋体" charset="-122"/>
              </a:rPr>
              <a:t>	pop ecx</a:t>
            </a:r>
          </a:p>
          <a:p>
            <a:pPr algn="just">
              <a:spcBef>
                <a:spcPct val="20000"/>
              </a:spcBef>
              <a:buClr>
                <a:schemeClr val="folHlink"/>
              </a:buClr>
              <a:buFont typeface="Wingdings" pitchFamily="2" charset="2"/>
              <a:buNone/>
              <a:tabLst>
                <a:tab pos="1258888" algn="l"/>
                <a:tab pos="3584575" algn="l"/>
              </a:tabLst>
            </a:pPr>
            <a:r>
              <a:rPr lang="it-IT" altLang="zh-CN" sz="2400" b="1" dirty="0">
                <a:latin typeface="宋体" charset="-122"/>
                <a:ea typeface="宋体" charset="-122"/>
              </a:rPr>
              <a:t>	pop ebx</a:t>
            </a:r>
          </a:p>
          <a:p>
            <a:pPr algn="just">
              <a:spcBef>
                <a:spcPct val="20000"/>
              </a:spcBef>
              <a:buClr>
                <a:schemeClr val="folHlink"/>
              </a:buClr>
              <a:buFont typeface="Wingdings" pitchFamily="2" charset="2"/>
              <a:buNone/>
              <a:tabLst>
                <a:tab pos="1258888" algn="l"/>
                <a:tab pos="3584575" algn="l"/>
              </a:tabLst>
            </a:pPr>
            <a:r>
              <a:rPr lang="it-IT" altLang="zh-CN" sz="2400" b="1" dirty="0">
                <a:latin typeface="宋体" charset="-122"/>
                <a:ea typeface="宋体" charset="-122"/>
              </a:rPr>
              <a:t>	ret</a:t>
            </a:r>
          </a:p>
          <a:p>
            <a:pPr algn="just">
              <a:spcBef>
                <a:spcPct val="20000"/>
              </a:spcBef>
              <a:buClr>
                <a:schemeClr val="folHlink"/>
              </a:buClr>
              <a:buFont typeface="Wingdings" pitchFamily="2" charset="2"/>
              <a:buNone/>
              <a:tabLst>
                <a:tab pos="1258888" algn="l"/>
                <a:tab pos="3584575" algn="l"/>
              </a:tabLst>
            </a:pPr>
            <a:r>
              <a:rPr lang="it-IT" altLang="zh-CN" sz="2400" b="1" dirty="0">
                <a:latin typeface="宋体" charset="-122"/>
                <a:ea typeface="宋体" charset="-122"/>
              </a:rPr>
              <a:t>readmsg	endp</a:t>
            </a:r>
            <a:endParaRPr lang="en-US" altLang="zh-CN" sz="2400" b="1" dirty="0">
              <a:latin typeface="宋体" charset="-122"/>
              <a:ea typeface="宋体" charset="-122"/>
            </a:endParaRPr>
          </a:p>
        </p:txBody>
      </p:sp>
      <p:sp>
        <p:nvSpPr>
          <p:cNvPr id="527365" name="Line 5"/>
          <p:cNvSpPr>
            <a:spLocks noChangeShapeType="1"/>
          </p:cNvSpPr>
          <p:nvPr/>
        </p:nvSpPr>
        <p:spPr bwMode="auto">
          <a:xfrm>
            <a:off x="5486400" y="995386"/>
            <a:ext cx="0" cy="5791200"/>
          </a:xfrm>
          <a:prstGeom prst="line">
            <a:avLst/>
          </a:prstGeom>
          <a:noFill/>
          <a:ln w="28575">
            <a:solidFill>
              <a:schemeClr val="bg2"/>
            </a:solidFill>
            <a:round/>
            <a:headEnd type="none" w="sm" len="sm"/>
            <a:tailEnd type="none" w="sm" len="sm"/>
          </a:ln>
          <a:effectLst/>
        </p:spPr>
        <p:txBody>
          <a:bodyPr/>
          <a:lstStyle/>
          <a:p>
            <a:endParaRPr lang="zh-CN" altLang="en-US"/>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r>
              <a:rPr lang="en-US" altLang="zh-CN"/>
              <a:t>7.1 I/O</a:t>
            </a:r>
            <a:r>
              <a:rPr lang="zh-CN" altLang="en-US"/>
              <a:t>接口概述</a:t>
            </a:r>
          </a:p>
        </p:txBody>
      </p:sp>
      <p:sp>
        <p:nvSpPr>
          <p:cNvPr id="467971" name="Rectangle 3"/>
          <p:cNvSpPr>
            <a:spLocks noGrp="1" noChangeArrowheads="1"/>
          </p:cNvSpPr>
          <p:nvPr>
            <p:ph type="body" idx="1"/>
          </p:nvPr>
        </p:nvSpPr>
        <p:spPr>
          <a:xfrm>
            <a:off x="914400" y="1071546"/>
            <a:ext cx="10726216" cy="5381790"/>
          </a:xfrm>
        </p:spPr>
        <p:txBody>
          <a:bodyPr/>
          <a:lstStyle/>
          <a:p>
            <a:pPr algn="just">
              <a:lnSpc>
                <a:spcPct val="120000"/>
              </a:lnSpc>
            </a:pPr>
            <a:r>
              <a:rPr lang="zh-CN" altLang="en-US" b="1" dirty="0"/>
              <a:t>微机的外部设备多种多样</a:t>
            </a:r>
          </a:p>
          <a:p>
            <a:pPr lvl="1" algn="just">
              <a:lnSpc>
                <a:spcPct val="120000"/>
              </a:lnSpc>
            </a:pPr>
            <a:r>
              <a:rPr lang="zh-CN" altLang="en-US" b="1" dirty="0"/>
              <a:t>工作原理、驱动方式、信息格式、以及工作速度方面彼此差别很大</a:t>
            </a:r>
          </a:p>
          <a:p>
            <a:pPr lvl="1" algn="just">
              <a:lnSpc>
                <a:spcPct val="120000"/>
              </a:lnSpc>
            </a:pPr>
            <a:r>
              <a:rPr lang="zh-CN" altLang="en-US" b="1" dirty="0"/>
              <a:t>它们不能与</a:t>
            </a:r>
            <a:r>
              <a:rPr lang="en-US" altLang="zh-CN" b="1" dirty="0"/>
              <a:t>CPU</a:t>
            </a:r>
            <a:r>
              <a:rPr lang="zh-CN" altLang="en-US" b="1" dirty="0"/>
              <a:t>直接相连</a:t>
            </a:r>
          </a:p>
          <a:p>
            <a:pPr lvl="1" algn="just">
              <a:lnSpc>
                <a:spcPct val="120000"/>
              </a:lnSpc>
            </a:pPr>
            <a:r>
              <a:rPr lang="zh-CN" altLang="en-US" b="1" dirty="0"/>
              <a:t>必须经过中间电路（</a:t>
            </a:r>
            <a:r>
              <a:rPr lang="en-US" altLang="zh-CN" b="1" dirty="0"/>
              <a:t>I/O</a:t>
            </a:r>
            <a:r>
              <a:rPr lang="zh-CN" altLang="en-US" b="1" dirty="0"/>
              <a:t>接口）再与系统相连</a:t>
            </a:r>
          </a:p>
          <a:p>
            <a:pPr algn="just">
              <a:lnSpc>
                <a:spcPct val="120000"/>
              </a:lnSpc>
            </a:pPr>
            <a:r>
              <a:rPr lang="en-US" altLang="zh-CN" b="1" dirty="0">
                <a:solidFill>
                  <a:srgbClr val="FF0000"/>
                </a:solidFill>
              </a:rPr>
              <a:t>I/O</a:t>
            </a:r>
            <a:r>
              <a:rPr lang="zh-CN" altLang="en-US" b="1" dirty="0">
                <a:solidFill>
                  <a:srgbClr val="FF0000"/>
                </a:solidFill>
              </a:rPr>
              <a:t>接口是位于基本系统与外设</a:t>
            </a:r>
            <a:r>
              <a:rPr lang="zh-CN" altLang="en-US" b="1" dirty="0" smtClean="0">
                <a:solidFill>
                  <a:srgbClr val="FF0000"/>
                </a:solidFill>
              </a:rPr>
              <a:t>间实现</a:t>
            </a:r>
            <a:r>
              <a:rPr lang="zh-CN" altLang="en-US" b="1" dirty="0">
                <a:solidFill>
                  <a:srgbClr val="FF0000"/>
                </a:solidFill>
              </a:rPr>
              <a:t>两者数据交换的控制电路</a:t>
            </a:r>
          </a:p>
          <a:p>
            <a:pPr lvl="1" algn="just">
              <a:lnSpc>
                <a:spcPct val="120000"/>
              </a:lnSpc>
            </a:pPr>
            <a:r>
              <a:rPr lang="zh-CN" altLang="en-US" b="1" dirty="0"/>
              <a:t>在</a:t>
            </a:r>
            <a:r>
              <a:rPr lang="en-US" altLang="zh-CN" b="1" dirty="0"/>
              <a:t>PC</a:t>
            </a:r>
            <a:r>
              <a:rPr lang="zh-CN" altLang="en-US" b="1" dirty="0"/>
              <a:t>机主板上的</a:t>
            </a:r>
            <a:r>
              <a:rPr lang="zh-CN" altLang="en-US" b="1" dirty="0">
                <a:latin typeface="Times New Roman" pitchFamily="18" charset="0"/>
              </a:rPr>
              <a:t>可编程接口</a:t>
            </a:r>
            <a:r>
              <a:rPr lang="zh-CN" altLang="en-US" b="1" dirty="0"/>
              <a:t>电路</a:t>
            </a:r>
          </a:p>
          <a:p>
            <a:pPr lvl="1" algn="just">
              <a:lnSpc>
                <a:spcPct val="120000"/>
              </a:lnSpc>
            </a:pPr>
            <a:r>
              <a:rPr lang="zh-CN" altLang="en-US" b="1" dirty="0"/>
              <a:t>系统总线插槽中的电路卡（</a:t>
            </a:r>
            <a:r>
              <a:rPr lang="en-US" altLang="zh-CN" b="1" dirty="0"/>
              <a:t>Card</a:t>
            </a:r>
            <a:r>
              <a:rPr lang="zh-CN" altLang="en-US" b="1" dirty="0"/>
              <a:t>）</a:t>
            </a:r>
            <a:endParaRPr lang="zh-CN" altLang="en-US" b="1" dirty="0">
              <a:latin typeface="Times New Roman" pitchFamily="18" charset="0"/>
            </a:endParaRP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altLang="zh-CN" dirty="0"/>
              <a:t>〔</a:t>
            </a:r>
            <a:r>
              <a:rPr lang="zh-CN" altLang="en-US" dirty="0"/>
              <a:t>例</a:t>
            </a:r>
            <a:r>
              <a:rPr lang="en-US" altLang="zh-CN" dirty="0"/>
              <a:t>7-2〕</a:t>
            </a:r>
            <a:r>
              <a:rPr lang="zh-CN" altLang="en-US" dirty="0"/>
              <a:t>读取</a:t>
            </a:r>
            <a:r>
              <a:rPr lang="en-US" altLang="zh-CN" dirty="0"/>
              <a:t>CMOS RAM</a:t>
            </a:r>
            <a:r>
              <a:rPr lang="zh-CN" altLang="en-US" dirty="0"/>
              <a:t>数据程序－</a:t>
            </a:r>
            <a:r>
              <a:rPr lang="en-US" altLang="zh-CN" dirty="0"/>
              <a:t>1</a:t>
            </a:r>
          </a:p>
        </p:txBody>
      </p:sp>
      <p:sp>
        <p:nvSpPr>
          <p:cNvPr id="486403" name="Rectangle 3"/>
          <p:cNvSpPr>
            <a:spLocks noGrp="1" noChangeArrowheads="1"/>
          </p:cNvSpPr>
          <p:nvPr>
            <p:ph idx="1"/>
          </p:nvPr>
        </p:nvSpPr>
        <p:spPr/>
        <p:txBody>
          <a:bodyPr/>
          <a:lstStyle/>
          <a:p>
            <a:pPr marL="0" indent="0">
              <a:lnSpc>
                <a:spcPct val="95000"/>
              </a:lnSpc>
              <a:buFont typeface="Wingdings" pitchFamily="2" charset="2"/>
              <a:buNone/>
              <a:tabLst>
                <a:tab pos="1438275" algn="l"/>
                <a:tab pos="3584575" algn="l"/>
              </a:tabLst>
            </a:pPr>
            <a:r>
              <a:rPr lang="it-IT" altLang="zh-CN" sz="2400" dirty="0"/>
              <a:t>; eg0702.asm in DOS</a:t>
            </a:r>
          </a:p>
          <a:p>
            <a:pPr marL="0" indent="0">
              <a:lnSpc>
                <a:spcPct val="95000"/>
              </a:lnSpc>
              <a:buFont typeface="Wingdings" pitchFamily="2" charset="2"/>
              <a:buNone/>
              <a:tabLst>
                <a:tab pos="1438275" algn="l"/>
                <a:tab pos="3584575" algn="l"/>
              </a:tabLst>
            </a:pPr>
            <a:r>
              <a:rPr lang="it-IT" altLang="zh-CN" sz="2400" dirty="0">
                <a:solidFill>
                  <a:schemeClr val="tx2"/>
                </a:solidFill>
              </a:rPr>
              <a:t>	include io16.inc</a:t>
            </a:r>
          </a:p>
          <a:p>
            <a:pPr marL="0" indent="0">
              <a:lnSpc>
                <a:spcPct val="95000"/>
              </a:lnSpc>
              <a:buFont typeface="Wingdings" pitchFamily="2" charset="2"/>
              <a:buNone/>
              <a:tabLst>
                <a:tab pos="1438275" algn="l"/>
                <a:tab pos="3584575" algn="l"/>
              </a:tabLst>
            </a:pPr>
            <a:r>
              <a:rPr lang="it-IT" altLang="zh-CN" sz="2400" dirty="0">
                <a:solidFill>
                  <a:schemeClr val="tx2"/>
                </a:solidFill>
              </a:rPr>
              <a:t>	.code</a:t>
            </a:r>
          </a:p>
          <a:p>
            <a:pPr marL="0" indent="0">
              <a:lnSpc>
                <a:spcPct val="95000"/>
              </a:lnSpc>
              <a:buFont typeface="Wingdings" pitchFamily="2" charset="2"/>
              <a:buNone/>
              <a:tabLst>
                <a:tab pos="1438275" algn="l"/>
                <a:tab pos="3584575" algn="l"/>
              </a:tabLst>
            </a:pPr>
            <a:r>
              <a:rPr lang="it-IT" altLang="zh-CN" sz="2400" dirty="0">
                <a:solidFill>
                  <a:schemeClr val="tx2"/>
                </a:solidFill>
              </a:rPr>
              <a:t>start:</a:t>
            </a:r>
          </a:p>
          <a:p>
            <a:pPr marL="0" indent="0">
              <a:lnSpc>
                <a:spcPct val="95000"/>
              </a:lnSpc>
              <a:buFont typeface="Wingdings" pitchFamily="2" charset="2"/>
              <a:buNone/>
              <a:tabLst>
                <a:tab pos="1438275" algn="l"/>
                <a:tab pos="3584575" algn="l"/>
              </a:tabLst>
            </a:pPr>
            <a:r>
              <a:rPr lang="it-IT" altLang="zh-CN" sz="2400" dirty="0"/>
              <a:t>	</a:t>
            </a:r>
            <a:r>
              <a:rPr lang="it-IT" altLang="zh-CN" sz="2400" dirty="0">
                <a:solidFill>
                  <a:srgbClr val="193C7D"/>
                </a:solidFill>
              </a:rPr>
              <a:t>mov al,9</a:t>
            </a:r>
          </a:p>
          <a:p>
            <a:pPr marL="0" indent="0">
              <a:lnSpc>
                <a:spcPct val="95000"/>
              </a:lnSpc>
              <a:buFont typeface="Wingdings" pitchFamily="2" charset="2"/>
              <a:buNone/>
              <a:tabLst>
                <a:tab pos="1438275" algn="l"/>
                <a:tab pos="3584575" algn="l"/>
              </a:tabLst>
            </a:pPr>
            <a:r>
              <a:rPr lang="it-IT" altLang="zh-CN" sz="2400" dirty="0"/>
              <a:t>	; AL</a:t>
            </a:r>
            <a:r>
              <a:rPr lang="zh-CN" altLang="it-IT" sz="2400" dirty="0"/>
              <a:t>＝</a:t>
            </a:r>
            <a:r>
              <a:rPr lang="it-IT" altLang="zh-CN" sz="2400" dirty="0"/>
              <a:t>9</a:t>
            </a:r>
            <a:r>
              <a:rPr lang="zh-CN" altLang="it-IT" sz="2400" dirty="0"/>
              <a:t>（</a:t>
            </a:r>
            <a:r>
              <a:rPr lang="zh-CN" altLang="en-US" sz="2400" dirty="0"/>
              <a:t>准备从</a:t>
            </a:r>
            <a:r>
              <a:rPr lang="it-IT" altLang="zh-CN" sz="2400" dirty="0"/>
              <a:t>9</a:t>
            </a:r>
            <a:r>
              <a:rPr lang="zh-CN" altLang="en-US" sz="2400" dirty="0"/>
              <a:t>号单元获取年代数据</a:t>
            </a:r>
            <a:r>
              <a:rPr lang="zh-CN" altLang="it-IT" sz="2400" dirty="0"/>
              <a:t>）</a:t>
            </a:r>
          </a:p>
          <a:p>
            <a:pPr marL="0" indent="0">
              <a:lnSpc>
                <a:spcPct val="95000"/>
              </a:lnSpc>
              <a:buFont typeface="Wingdings" pitchFamily="2" charset="2"/>
              <a:buNone/>
              <a:tabLst>
                <a:tab pos="1438275" algn="l"/>
                <a:tab pos="3584575" algn="l"/>
              </a:tabLst>
            </a:pPr>
            <a:r>
              <a:rPr lang="zh-CN" altLang="it-IT" sz="2400" dirty="0"/>
              <a:t>	</a:t>
            </a:r>
            <a:r>
              <a:rPr lang="it-IT" altLang="zh-CN" sz="2400" dirty="0">
                <a:solidFill>
                  <a:srgbClr val="193C7D"/>
                </a:solidFill>
              </a:rPr>
              <a:t>out 70h,al</a:t>
            </a:r>
          </a:p>
          <a:p>
            <a:pPr marL="0" indent="0">
              <a:lnSpc>
                <a:spcPct val="95000"/>
              </a:lnSpc>
              <a:buFont typeface="Wingdings" pitchFamily="2" charset="2"/>
              <a:buNone/>
              <a:tabLst>
                <a:tab pos="1438275" algn="l"/>
                <a:tab pos="3584575" algn="l"/>
              </a:tabLst>
            </a:pPr>
            <a:r>
              <a:rPr lang="it-IT" altLang="zh-CN" sz="2400" dirty="0"/>
              <a:t>	; </a:t>
            </a:r>
            <a:r>
              <a:rPr lang="zh-CN" altLang="en-US" sz="2400" dirty="0"/>
              <a:t>从</a:t>
            </a:r>
            <a:r>
              <a:rPr lang="it-IT" altLang="zh-CN" sz="2400" dirty="0"/>
              <a:t>70H</a:t>
            </a:r>
            <a:r>
              <a:rPr lang="zh-CN" altLang="en-US" sz="2400" dirty="0"/>
              <a:t>的</a:t>
            </a:r>
            <a:r>
              <a:rPr lang="it-IT" altLang="zh-CN" sz="2400" dirty="0"/>
              <a:t>I/O</a:t>
            </a:r>
            <a:r>
              <a:rPr lang="zh-CN" altLang="en-US" sz="2400" dirty="0"/>
              <a:t>地址输出</a:t>
            </a:r>
            <a:r>
              <a:rPr lang="zh-CN" altLang="it-IT" sz="2400" dirty="0"/>
              <a:t>，</a:t>
            </a:r>
            <a:r>
              <a:rPr lang="zh-CN" altLang="en-US" sz="2400" dirty="0"/>
              <a:t>选择</a:t>
            </a:r>
            <a:r>
              <a:rPr lang="it-IT" altLang="zh-CN" sz="2400" dirty="0"/>
              <a:t>CMOS RAM</a:t>
            </a:r>
            <a:r>
              <a:rPr lang="zh-CN" altLang="en-US" sz="2400" dirty="0"/>
              <a:t>的</a:t>
            </a:r>
            <a:r>
              <a:rPr lang="it-IT" altLang="zh-CN" sz="2400" dirty="0"/>
              <a:t>9</a:t>
            </a:r>
            <a:r>
              <a:rPr lang="zh-CN" altLang="en-US" sz="2400" dirty="0"/>
              <a:t>号单元</a:t>
            </a:r>
            <a:endParaRPr lang="zh-CN" altLang="it-IT" sz="2400" dirty="0"/>
          </a:p>
          <a:p>
            <a:pPr marL="0" indent="0">
              <a:lnSpc>
                <a:spcPct val="95000"/>
              </a:lnSpc>
              <a:buFont typeface="Wingdings" pitchFamily="2" charset="2"/>
              <a:buNone/>
              <a:tabLst>
                <a:tab pos="1438275" algn="l"/>
                <a:tab pos="3584575" algn="l"/>
              </a:tabLst>
            </a:pPr>
            <a:r>
              <a:rPr lang="zh-CN" altLang="it-IT" sz="2400" dirty="0"/>
              <a:t>	</a:t>
            </a:r>
            <a:r>
              <a:rPr lang="it-IT" altLang="zh-CN" sz="2400" dirty="0">
                <a:solidFill>
                  <a:srgbClr val="193C7D"/>
                </a:solidFill>
              </a:rPr>
              <a:t>in al,71h</a:t>
            </a:r>
          </a:p>
          <a:p>
            <a:pPr marL="0" indent="0">
              <a:lnSpc>
                <a:spcPct val="95000"/>
              </a:lnSpc>
              <a:buFont typeface="Wingdings" pitchFamily="2" charset="2"/>
              <a:buNone/>
              <a:tabLst>
                <a:tab pos="1438275" algn="l"/>
                <a:tab pos="3584575" algn="l"/>
              </a:tabLst>
            </a:pPr>
            <a:r>
              <a:rPr lang="it-IT" altLang="zh-CN" sz="2400" dirty="0"/>
              <a:t>	; </a:t>
            </a:r>
            <a:r>
              <a:rPr lang="zh-CN" altLang="en-US" sz="2400" dirty="0"/>
              <a:t>从</a:t>
            </a:r>
            <a:r>
              <a:rPr lang="it-IT" altLang="zh-CN" sz="2400" dirty="0"/>
              <a:t>71H</a:t>
            </a:r>
            <a:r>
              <a:rPr lang="zh-CN" altLang="en-US" sz="2400" dirty="0"/>
              <a:t>的</a:t>
            </a:r>
            <a:r>
              <a:rPr lang="it-IT" altLang="zh-CN" sz="2400" dirty="0"/>
              <a:t>I/O</a:t>
            </a:r>
            <a:r>
              <a:rPr lang="zh-CN" altLang="en-US" sz="2400" dirty="0"/>
              <a:t>地址输入</a:t>
            </a:r>
            <a:r>
              <a:rPr lang="zh-CN" altLang="it-IT" sz="2400" dirty="0"/>
              <a:t>，</a:t>
            </a:r>
            <a:r>
              <a:rPr lang="zh-CN" altLang="en-US" sz="2400" dirty="0"/>
              <a:t>获取</a:t>
            </a:r>
            <a:r>
              <a:rPr lang="it-IT" altLang="zh-CN" sz="2400" dirty="0"/>
              <a:t>9</a:t>
            </a:r>
            <a:r>
              <a:rPr lang="zh-CN" altLang="en-US" sz="2400" dirty="0"/>
              <a:t>号单元的内容</a:t>
            </a:r>
            <a:endParaRPr lang="it-IT" altLang="zh-CN" sz="2400" dirty="0"/>
          </a:p>
          <a:p>
            <a:pPr marL="0" indent="0">
              <a:lnSpc>
                <a:spcPct val="95000"/>
              </a:lnSpc>
              <a:buFont typeface="Wingdings" pitchFamily="2" charset="2"/>
              <a:buNone/>
              <a:tabLst>
                <a:tab pos="1438275" algn="l"/>
                <a:tab pos="3584575" algn="l"/>
              </a:tabLst>
            </a:pPr>
            <a:r>
              <a:rPr lang="it-IT" altLang="zh-CN" sz="2400" dirty="0"/>
              <a:t>	</a:t>
            </a:r>
            <a:r>
              <a:rPr lang="en-US" altLang="zh-CN" sz="2400" dirty="0">
                <a:solidFill>
                  <a:schemeClr val="tx2"/>
                </a:solidFill>
              </a:rPr>
              <a:t>call </a:t>
            </a:r>
            <a:r>
              <a:rPr lang="en-US" altLang="zh-CN" sz="2400" dirty="0" err="1">
                <a:solidFill>
                  <a:schemeClr val="tx2"/>
                </a:solidFill>
              </a:rPr>
              <a:t>disphb</a:t>
            </a:r>
            <a:r>
              <a:rPr lang="en-US" altLang="zh-CN" sz="2400" dirty="0"/>
              <a:t>	; </a:t>
            </a:r>
            <a:r>
              <a:rPr lang="zh-CN" altLang="en-US" sz="2400" dirty="0"/>
              <a:t>显示</a:t>
            </a:r>
            <a:r>
              <a:rPr lang="en-US" altLang="zh-CN" sz="2400" dirty="0"/>
              <a:t>AL</a:t>
            </a:r>
            <a:r>
              <a:rPr lang="zh-CN" altLang="en-US" sz="2400" dirty="0"/>
              <a:t>内容，即年代</a:t>
            </a:r>
          </a:p>
          <a:p>
            <a:pPr marL="0" indent="0">
              <a:lnSpc>
                <a:spcPct val="95000"/>
              </a:lnSpc>
              <a:buFont typeface="Wingdings" pitchFamily="2" charset="2"/>
              <a:buNone/>
              <a:tabLst>
                <a:tab pos="1438275" algn="l"/>
                <a:tab pos="3584575" algn="l"/>
              </a:tabLst>
            </a:pPr>
            <a:r>
              <a:rPr lang="zh-CN" altLang="en-US" sz="2400" dirty="0"/>
              <a:t>	</a:t>
            </a:r>
            <a:r>
              <a:rPr lang="en-US" altLang="zh-CN" sz="2400" dirty="0" err="1">
                <a:solidFill>
                  <a:schemeClr val="tx2"/>
                </a:solidFill>
              </a:rPr>
              <a:t>mov</a:t>
            </a:r>
            <a:r>
              <a:rPr lang="en-US" altLang="zh-CN" sz="2400" dirty="0">
                <a:solidFill>
                  <a:schemeClr val="tx2"/>
                </a:solidFill>
              </a:rPr>
              <a:t> al,'-'</a:t>
            </a:r>
            <a:r>
              <a:rPr lang="en-US" altLang="zh-CN" sz="2400" dirty="0"/>
              <a:t>	; </a:t>
            </a:r>
            <a:r>
              <a:rPr lang="zh-CN" altLang="en-US" sz="2400" dirty="0"/>
              <a:t>显示分隔符“－”</a:t>
            </a:r>
          </a:p>
          <a:p>
            <a:pPr marL="0" indent="0">
              <a:lnSpc>
                <a:spcPct val="95000"/>
              </a:lnSpc>
              <a:buFont typeface="Wingdings" pitchFamily="2" charset="2"/>
              <a:buNone/>
              <a:tabLst>
                <a:tab pos="1438275" algn="l"/>
                <a:tab pos="3584575" algn="l"/>
              </a:tabLst>
            </a:pPr>
            <a:r>
              <a:rPr lang="zh-CN" altLang="en-US" sz="2400" dirty="0"/>
              <a:t>	</a:t>
            </a:r>
            <a:r>
              <a:rPr lang="en-US" altLang="zh-CN" sz="2400" dirty="0">
                <a:solidFill>
                  <a:schemeClr val="tx2"/>
                </a:solidFill>
              </a:rPr>
              <a:t>call </a:t>
            </a:r>
            <a:r>
              <a:rPr lang="en-US" altLang="zh-CN" sz="2400" dirty="0" err="1">
                <a:solidFill>
                  <a:schemeClr val="tx2"/>
                </a:solidFill>
              </a:rPr>
              <a:t>dispc</a:t>
            </a:r>
            <a:endParaRPr lang="en-US" altLang="zh-CN" sz="2400" dirty="0">
              <a:solidFill>
                <a:schemeClr val="tx2"/>
              </a:solidFill>
            </a:endParaRPr>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lstStyle/>
          <a:p>
            <a:r>
              <a:rPr lang="en-US" altLang="zh-CN"/>
              <a:t>〔</a:t>
            </a:r>
            <a:r>
              <a:rPr lang="zh-CN" altLang="en-US"/>
              <a:t>例</a:t>
            </a:r>
            <a:r>
              <a:rPr lang="en-US" altLang="zh-CN"/>
              <a:t>7-2〕</a:t>
            </a:r>
            <a:r>
              <a:rPr lang="zh-CN" altLang="en-US"/>
              <a:t>读取</a:t>
            </a:r>
            <a:r>
              <a:rPr lang="en-US" altLang="zh-CN"/>
              <a:t>CMOS RAM</a:t>
            </a:r>
            <a:r>
              <a:rPr lang="zh-CN" altLang="en-US"/>
              <a:t>数据程序－</a:t>
            </a:r>
            <a:r>
              <a:rPr lang="en-US" altLang="zh-CN"/>
              <a:t>2</a:t>
            </a:r>
          </a:p>
        </p:txBody>
      </p:sp>
      <p:sp>
        <p:nvSpPr>
          <p:cNvPr id="524291" name="Rectangle 3"/>
          <p:cNvSpPr>
            <a:spLocks noGrp="1" noChangeArrowheads="1"/>
          </p:cNvSpPr>
          <p:nvPr>
            <p:ph idx="1"/>
          </p:nvPr>
        </p:nvSpPr>
        <p:spPr/>
        <p:txBody>
          <a:bodyPr/>
          <a:lstStyle/>
          <a:p>
            <a:pPr marL="0" indent="0">
              <a:lnSpc>
                <a:spcPct val="90000"/>
              </a:lnSpc>
              <a:buFont typeface="Wingdings" pitchFamily="2" charset="2"/>
              <a:buNone/>
              <a:tabLst>
                <a:tab pos="1438275" algn="l"/>
                <a:tab pos="3584575" algn="l"/>
              </a:tabLst>
            </a:pPr>
            <a:r>
              <a:rPr lang="en-US" altLang="zh-CN" sz="2400" dirty="0"/>
              <a:t>	</a:t>
            </a:r>
            <a:r>
              <a:rPr lang="en-US" altLang="zh-CN" sz="2400" dirty="0" err="1">
                <a:solidFill>
                  <a:srgbClr val="193C7D"/>
                </a:solidFill>
              </a:rPr>
              <a:t>mov</a:t>
            </a:r>
            <a:r>
              <a:rPr lang="en-US" altLang="zh-CN" sz="2400" dirty="0">
                <a:solidFill>
                  <a:srgbClr val="193C7D"/>
                </a:solidFill>
              </a:rPr>
              <a:t> al,8</a:t>
            </a:r>
          </a:p>
          <a:p>
            <a:pPr marL="0" indent="0">
              <a:lnSpc>
                <a:spcPct val="90000"/>
              </a:lnSpc>
              <a:buFont typeface="Wingdings" pitchFamily="2" charset="2"/>
              <a:buNone/>
              <a:tabLst>
                <a:tab pos="1438275" algn="l"/>
                <a:tab pos="3584575" algn="l"/>
              </a:tabLst>
            </a:pPr>
            <a:r>
              <a:rPr lang="en-US" altLang="zh-CN" sz="2400" dirty="0"/>
              <a:t>	; AL</a:t>
            </a:r>
            <a:r>
              <a:rPr lang="zh-CN" altLang="en-US" sz="2400" dirty="0"/>
              <a:t>＝</a:t>
            </a:r>
            <a:r>
              <a:rPr lang="en-US" altLang="zh-CN" sz="2400" dirty="0"/>
              <a:t>8</a:t>
            </a:r>
            <a:r>
              <a:rPr lang="zh-CN" altLang="en-US" sz="2400" dirty="0"/>
              <a:t>（从</a:t>
            </a:r>
            <a:r>
              <a:rPr lang="en-US" altLang="zh-CN" sz="2400" dirty="0"/>
              <a:t>8</a:t>
            </a:r>
            <a:r>
              <a:rPr lang="zh-CN" altLang="en-US" sz="2400" dirty="0"/>
              <a:t>号单元获取月份数据）</a:t>
            </a:r>
          </a:p>
          <a:p>
            <a:pPr marL="0" indent="0">
              <a:lnSpc>
                <a:spcPct val="90000"/>
              </a:lnSpc>
              <a:buFont typeface="Wingdings" pitchFamily="2" charset="2"/>
              <a:buNone/>
              <a:tabLst>
                <a:tab pos="1438275" algn="l"/>
                <a:tab pos="3584575" algn="l"/>
              </a:tabLst>
            </a:pPr>
            <a:r>
              <a:rPr lang="zh-CN" altLang="en-US" sz="2400" dirty="0"/>
              <a:t>	</a:t>
            </a:r>
            <a:r>
              <a:rPr lang="en-US" altLang="zh-CN" sz="2400" dirty="0">
                <a:solidFill>
                  <a:srgbClr val="193C7D"/>
                </a:solidFill>
              </a:rPr>
              <a:t>out 70h,al</a:t>
            </a:r>
          </a:p>
          <a:p>
            <a:pPr marL="0" indent="0">
              <a:lnSpc>
                <a:spcPct val="90000"/>
              </a:lnSpc>
              <a:buFont typeface="Wingdings" pitchFamily="2" charset="2"/>
              <a:buNone/>
              <a:tabLst>
                <a:tab pos="1438275" algn="l"/>
                <a:tab pos="3584575" algn="l"/>
              </a:tabLst>
            </a:pPr>
            <a:r>
              <a:rPr lang="en-US" altLang="zh-CN" sz="2400" dirty="0">
                <a:solidFill>
                  <a:srgbClr val="193C7D"/>
                </a:solidFill>
              </a:rPr>
              <a:t>	in al,71h</a:t>
            </a:r>
          </a:p>
          <a:p>
            <a:pPr marL="0" indent="0">
              <a:lnSpc>
                <a:spcPct val="90000"/>
              </a:lnSpc>
              <a:buFont typeface="Wingdings" pitchFamily="2" charset="2"/>
              <a:buNone/>
              <a:tabLst>
                <a:tab pos="1438275" algn="l"/>
                <a:tab pos="3584575" algn="l"/>
              </a:tabLst>
            </a:pPr>
            <a:r>
              <a:rPr lang="en-US" altLang="zh-CN" sz="2400" dirty="0"/>
              <a:t>	</a:t>
            </a:r>
            <a:r>
              <a:rPr lang="en-US" altLang="zh-CN" sz="2400" dirty="0">
                <a:solidFill>
                  <a:schemeClr val="tx2"/>
                </a:solidFill>
              </a:rPr>
              <a:t>call </a:t>
            </a:r>
            <a:r>
              <a:rPr lang="en-US" altLang="zh-CN" sz="2400" dirty="0" err="1">
                <a:solidFill>
                  <a:schemeClr val="tx2"/>
                </a:solidFill>
              </a:rPr>
              <a:t>disphb</a:t>
            </a:r>
            <a:r>
              <a:rPr lang="en-US" altLang="zh-CN" sz="2400" dirty="0"/>
              <a:t>	; </a:t>
            </a:r>
            <a:r>
              <a:rPr lang="zh-CN" altLang="en-US" sz="2400" dirty="0"/>
              <a:t>显示月份</a:t>
            </a:r>
          </a:p>
          <a:p>
            <a:pPr marL="0" indent="0">
              <a:lnSpc>
                <a:spcPct val="90000"/>
              </a:lnSpc>
              <a:buFont typeface="Wingdings" pitchFamily="2" charset="2"/>
              <a:buNone/>
              <a:tabLst>
                <a:tab pos="1438275" algn="l"/>
                <a:tab pos="3584575" algn="l"/>
              </a:tabLst>
            </a:pPr>
            <a:r>
              <a:rPr lang="zh-CN" altLang="en-US" sz="2400" dirty="0"/>
              <a:t>	</a:t>
            </a:r>
            <a:r>
              <a:rPr lang="en-US" altLang="zh-CN" sz="2400" dirty="0" err="1">
                <a:solidFill>
                  <a:schemeClr val="tx2"/>
                </a:solidFill>
              </a:rPr>
              <a:t>mov</a:t>
            </a:r>
            <a:r>
              <a:rPr lang="en-US" altLang="zh-CN" sz="2400" dirty="0">
                <a:solidFill>
                  <a:schemeClr val="tx2"/>
                </a:solidFill>
              </a:rPr>
              <a:t> al,'-'</a:t>
            </a:r>
            <a:r>
              <a:rPr lang="en-US" altLang="zh-CN" sz="2400" dirty="0"/>
              <a:t>	; </a:t>
            </a:r>
            <a:r>
              <a:rPr lang="zh-CN" altLang="en-US" sz="2400" dirty="0"/>
              <a:t>显示分隔符“－”</a:t>
            </a:r>
          </a:p>
          <a:p>
            <a:pPr marL="0" indent="0">
              <a:lnSpc>
                <a:spcPct val="90000"/>
              </a:lnSpc>
              <a:buFont typeface="Wingdings" pitchFamily="2" charset="2"/>
              <a:buNone/>
              <a:tabLst>
                <a:tab pos="1438275" algn="l"/>
                <a:tab pos="3584575" algn="l"/>
              </a:tabLst>
            </a:pPr>
            <a:r>
              <a:rPr lang="zh-CN" altLang="en-US" sz="2400" dirty="0"/>
              <a:t>	</a:t>
            </a:r>
            <a:r>
              <a:rPr lang="en-US" altLang="zh-CN" sz="2400" dirty="0">
                <a:solidFill>
                  <a:schemeClr val="tx2"/>
                </a:solidFill>
              </a:rPr>
              <a:t>call </a:t>
            </a:r>
            <a:r>
              <a:rPr lang="en-US" altLang="zh-CN" sz="2400" dirty="0" err="1">
                <a:solidFill>
                  <a:schemeClr val="tx2"/>
                </a:solidFill>
              </a:rPr>
              <a:t>dispc</a:t>
            </a:r>
            <a:endParaRPr lang="en-US" altLang="zh-CN" sz="2400" dirty="0">
              <a:solidFill>
                <a:schemeClr val="tx2"/>
              </a:solidFill>
            </a:endParaRPr>
          </a:p>
          <a:p>
            <a:pPr marL="0" indent="0">
              <a:lnSpc>
                <a:spcPct val="90000"/>
              </a:lnSpc>
              <a:buFont typeface="Wingdings" pitchFamily="2" charset="2"/>
              <a:buNone/>
              <a:tabLst>
                <a:tab pos="1438275" algn="l"/>
                <a:tab pos="3584575" algn="l"/>
              </a:tabLst>
            </a:pPr>
            <a:r>
              <a:rPr lang="en-US" altLang="zh-CN" sz="2400" dirty="0"/>
              <a:t>	</a:t>
            </a:r>
            <a:r>
              <a:rPr lang="en-US" altLang="zh-CN" sz="2400" dirty="0" err="1">
                <a:solidFill>
                  <a:srgbClr val="193C7D"/>
                </a:solidFill>
              </a:rPr>
              <a:t>mov</a:t>
            </a:r>
            <a:r>
              <a:rPr lang="en-US" altLang="zh-CN" sz="2400" dirty="0">
                <a:solidFill>
                  <a:srgbClr val="193C7D"/>
                </a:solidFill>
              </a:rPr>
              <a:t> al,7</a:t>
            </a:r>
          </a:p>
          <a:p>
            <a:pPr marL="0" indent="0">
              <a:lnSpc>
                <a:spcPct val="90000"/>
              </a:lnSpc>
              <a:buFont typeface="Wingdings" pitchFamily="2" charset="2"/>
              <a:buNone/>
              <a:tabLst>
                <a:tab pos="1438275" algn="l"/>
                <a:tab pos="3584575" algn="l"/>
              </a:tabLst>
            </a:pPr>
            <a:r>
              <a:rPr lang="en-US" altLang="zh-CN" sz="2400" dirty="0"/>
              <a:t>	; AL</a:t>
            </a:r>
            <a:r>
              <a:rPr lang="zh-CN" altLang="en-US" sz="2400" dirty="0"/>
              <a:t>＝</a:t>
            </a:r>
            <a:r>
              <a:rPr lang="en-US" altLang="zh-CN" sz="2400" dirty="0"/>
              <a:t>7</a:t>
            </a:r>
            <a:r>
              <a:rPr lang="zh-CN" altLang="en-US" sz="2400" dirty="0"/>
              <a:t>（从</a:t>
            </a:r>
            <a:r>
              <a:rPr lang="en-US" altLang="zh-CN" sz="2400" dirty="0"/>
              <a:t>7</a:t>
            </a:r>
            <a:r>
              <a:rPr lang="zh-CN" altLang="en-US" sz="2400" dirty="0"/>
              <a:t>号单元获取日期数据）</a:t>
            </a:r>
          </a:p>
          <a:p>
            <a:pPr marL="0" indent="0">
              <a:lnSpc>
                <a:spcPct val="90000"/>
              </a:lnSpc>
              <a:buFont typeface="Wingdings" pitchFamily="2" charset="2"/>
              <a:buNone/>
              <a:tabLst>
                <a:tab pos="1438275" algn="l"/>
                <a:tab pos="3584575" algn="l"/>
              </a:tabLst>
            </a:pPr>
            <a:r>
              <a:rPr lang="zh-CN" altLang="en-US" sz="2400" dirty="0"/>
              <a:t>	</a:t>
            </a:r>
            <a:r>
              <a:rPr lang="en-US" altLang="zh-CN" sz="2400" dirty="0">
                <a:solidFill>
                  <a:srgbClr val="193C7D"/>
                </a:solidFill>
              </a:rPr>
              <a:t>out 70h,al</a:t>
            </a:r>
          </a:p>
          <a:p>
            <a:pPr marL="0" indent="0">
              <a:lnSpc>
                <a:spcPct val="90000"/>
              </a:lnSpc>
              <a:buFont typeface="Wingdings" pitchFamily="2" charset="2"/>
              <a:buNone/>
              <a:tabLst>
                <a:tab pos="1438275" algn="l"/>
                <a:tab pos="3584575" algn="l"/>
              </a:tabLst>
            </a:pPr>
            <a:r>
              <a:rPr lang="en-US" altLang="zh-CN" sz="2400" dirty="0">
                <a:solidFill>
                  <a:srgbClr val="193C7D"/>
                </a:solidFill>
              </a:rPr>
              <a:t>	in al,71h</a:t>
            </a:r>
          </a:p>
          <a:p>
            <a:pPr marL="0" indent="0">
              <a:lnSpc>
                <a:spcPct val="90000"/>
              </a:lnSpc>
              <a:buFont typeface="Wingdings" pitchFamily="2" charset="2"/>
              <a:buNone/>
              <a:tabLst>
                <a:tab pos="1438275" algn="l"/>
                <a:tab pos="3584575" algn="l"/>
              </a:tabLst>
            </a:pPr>
            <a:r>
              <a:rPr lang="en-US" altLang="zh-CN" sz="2400" dirty="0"/>
              <a:t>	</a:t>
            </a:r>
            <a:r>
              <a:rPr lang="en-US" altLang="zh-CN" sz="2400" dirty="0">
                <a:solidFill>
                  <a:schemeClr val="tx2"/>
                </a:solidFill>
              </a:rPr>
              <a:t>call </a:t>
            </a:r>
            <a:r>
              <a:rPr lang="en-US" altLang="zh-CN" sz="2400" dirty="0" err="1">
                <a:solidFill>
                  <a:schemeClr val="tx2"/>
                </a:solidFill>
              </a:rPr>
              <a:t>disphb</a:t>
            </a:r>
            <a:r>
              <a:rPr lang="en-US" altLang="zh-CN" sz="2400" dirty="0"/>
              <a:t>	; </a:t>
            </a:r>
            <a:r>
              <a:rPr lang="zh-CN" altLang="en-US" sz="2400" dirty="0"/>
              <a:t>显示日期</a:t>
            </a:r>
          </a:p>
          <a:p>
            <a:pPr marL="0" indent="0">
              <a:lnSpc>
                <a:spcPct val="90000"/>
              </a:lnSpc>
              <a:buFont typeface="Wingdings" pitchFamily="2" charset="2"/>
              <a:buNone/>
              <a:tabLst>
                <a:tab pos="1438275" algn="l"/>
                <a:tab pos="3584575" algn="l"/>
              </a:tabLst>
            </a:pPr>
            <a:r>
              <a:rPr lang="zh-CN" altLang="en-US" sz="2400" dirty="0"/>
              <a:t>	</a:t>
            </a:r>
            <a:r>
              <a:rPr lang="en-US" altLang="zh-CN" sz="2400" dirty="0">
                <a:solidFill>
                  <a:schemeClr val="tx2"/>
                </a:solidFill>
              </a:rPr>
              <a:t>exit 0</a:t>
            </a:r>
          </a:p>
          <a:p>
            <a:pPr marL="0" indent="0">
              <a:lnSpc>
                <a:spcPct val="90000"/>
              </a:lnSpc>
              <a:buFont typeface="Wingdings" pitchFamily="2" charset="2"/>
              <a:buNone/>
              <a:tabLst>
                <a:tab pos="1438275" algn="l"/>
                <a:tab pos="3584575" algn="l"/>
              </a:tabLst>
            </a:pPr>
            <a:r>
              <a:rPr lang="en-US" altLang="zh-CN" sz="2400" dirty="0">
                <a:solidFill>
                  <a:schemeClr val="tx2"/>
                </a:solidFill>
              </a:rPr>
              <a:t>	end start</a:t>
            </a:r>
            <a:endParaRPr lang="zh-CN" altLang="en-US" sz="2400" dirty="0">
              <a:solidFill>
                <a:schemeClr val="tx2"/>
              </a:solidFill>
            </a:endParaRPr>
          </a:p>
        </p:txBody>
      </p:sp>
      <p:sp>
        <p:nvSpPr>
          <p:cNvPr id="524292" name="Text Box 4"/>
          <p:cNvSpPr txBox="1">
            <a:spLocks noChangeArrowheads="1"/>
          </p:cNvSpPr>
          <p:nvPr/>
        </p:nvSpPr>
        <p:spPr bwMode="auto">
          <a:xfrm>
            <a:off x="8636000" y="5181600"/>
            <a:ext cx="2540000" cy="457200"/>
          </a:xfrm>
          <a:prstGeom prst="rect">
            <a:avLst/>
          </a:prstGeom>
          <a:solidFill>
            <a:schemeClr val="tx1"/>
          </a:solidFill>
          <a:ln w="38100">
            <a:noFill/>
            <a:miter lim="800000"/>
            <a:headEnd/>
            <a:tailEnd/>
          </a:ln>
          <a:effectLst>
            <a:outerShdw dist="107763" dir="2700000" algn="ctr" rotWithShape="0">
              <a:srgbClr val="808080"/>
            </a:outerShdw>
          </a:effectLst>
        </p:spPr>
        <p:txBody>
          <a:bodyPr>
            <a:spAutoFit/>
          </a:bodyPr>
          <a:lstStyle/>
          <a:p>
            <a:pPr algn="just">
              <a:buClr>
                <a:schemeClr val="folHlink"/>
              </a:buClr>
              <a:buSzPct val="60000"/>
              <a:buFont typeface="Wingdings" pitchFamily="2" charset="2"/>
              <a:buNone/>
            </a:pPr>
            <a:fld id="{DC5B2D4B-ACE9-4278-8730-AA0A1AF678AA}" type="datetime5">
              <a:rPr kumimoji="1" lang="de-DE" sz="2400" b="1">
                <a:solidFill>
                  <a:schemeClr val="bg1"/>
                </a:solidFill>
                <a:ea typeface="宋体" charset="-122"/>
              </a:rPr>
              <a:pPr algn="just">
                <a:buClr>
                  <a:schemeClr val="folHlink"/>
                </a:buClr>
                <a:buSzPct val="60000"/>
                <a:buFont typeface="Wingdings" pitchFamily="2" charset="2"/>
                <a:buNone/>
              </a:pPr>
              <a:t>20-11-03</a:t>
            </a:fld>
            <a:endParaRPr kumimoji="1" lang="en-US" altLang="zh-CN" sz="2400" b="1">
              <a:solidFill>
                <a:schemeClr val="bg1"/>
              </a:solidFill>
              <a:ea typeface="宋体" charset="-122"/>
            </a:endParaRPr>
          </a:p>
        </p:txBody>
      </p:sp>
      <p:sp>
        <p:nvSpPr>
          <p:cNvPr id="524293" name="Text Box 5"/>
          <p:cNvSpPr txBox="1">
            <a:spLocks noChangeArrowheads="1"/>
          </p:cNvSpPr>
          <p:nvPr/>
        </p:nvSpPr>
        <p:spPr bwMode="auto">
          <a:xfrm>
            <a:off x="8882082" y="5715016"/>
            <a:ext cx="1627369" cy="523220"/>
          </a:xfrm>
          <a:prstGeom prst="rect">
            <a:avLst/>
          </a:prstGeom>
          <a:noFill/>
          <a:ln w="12700">
            <a:noFill/>
            <a:miter lim="800000"/>
            <a:headEnd type="none" w="sm" len="sm"/>
            <a:tailEnd type="none" w="sm" len="sm"/>
          </a:ln>
          <a:effectLst/>
        </p:spPr>
        <p:txBody>
          <a:bodyPr wrap="none">
            <a:spAutoFit/>
          </a:bodyPr>
          <a:lstStyle/>
          <a:p>
            <a:r>
              <a:rPr lang="zh-CN" altLang="en-US" sz="2800" b="1" dirty="0">
                <a:solidFill>
                  <a:srgbClr val="FF0000"/>
                </a:solidFill>
                <a:latin typeface="宋体" charset="-122"/>
                <a:ea typeface="宋体" charset="-122"/>
              </a:rPr>
              <a:t>显示结果</a:t>
            </a:r>
          </a:p>
        </p:txBody>
      </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3"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4"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4" name="TextBox 6"/>
          <p:cNvSpPr txBox="1"/>
          <p:nvPr/>
        </p:nvSpPr>
        <p:spPr>
          <a:xfrm>
            <a:off x="4225296" y="2291695"/>
            <a:ext cx="3834300" cy="553998"/>
          </a:xfrm>
          <a:prstGeom prst="rect">
            <a:avLst/>
          </a:prstGeom>
          <a:noFill/>
        </p:spPr>
        <p:txBody>
          <a:bodyPr vert="horz" wrap="square" lIns="0" tIns="0" rIns="0" bIns="0" rtlCol="0" anchor="ctr">
            <a:spAutoFit/>
          </a:bodyPr>
          <a:lstStyle/>
          <a:p>
            <a:r>
              <a:rPr lang="en-US" altLang="zh-CN" sz="3600" b="1" dirty="0" smtClean="0">
                <a:solidFill>
                  <a:schemeClr val="bg1"/>
                </a:solidFill>
                <a:latin typeface="Impact" panose="020B0806030902050204" pitchFamily="34" charset="0"/>
                <a:ea typeface="微软雅黑" panose="020B0503020204020204" pitchFamily="34" charset="-122"/>
              </a:rPr>
              <a:t>01    </a:t>
            </a:r>
            <a:r>
              <a:rPr lang="zh-CN" altLang="en-US" sz="3600" b="1" dirty="0" smtClean="0">
                <a:solidFill>
                  <a:schemeClr val="bg1"/>
                </a:solidFill>
                <a:latin typeface="Impact" panose="020B0806030902050204" pitchFamily="34" charset="0"/>
                <a:ea typeface="微软雅黑" panose="020B0503020204020204" pitchFamily="34" charset="-122"/>
              </a:rPr>
              <a:t>基金资助概况</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77" name="TextBox 10"/>
          <p:cNvSpPr txBox="1"/>
          <p:nvPr/>
        </p:nvSpPr>
        <p:spPr>
          <a:xfrm>
            <a:off x="4215166" y="2297715"/>
            <a:ext cx="5265210"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一、</a:t>
            </a:r>
            <a:r>
              <a:rPr lang="en-US" altLang="zh-CN" sz="3600" b="1" dirty="0" smtClean="0">
                <a:latin typeface="Impact" panose="020B0806030902050204" pitchFamily="34" charset="0"/>
                <a:ea typeface="微软雅黑" panose="020B0503020204020204" pitchFamily="34" charset="-122"/>
              </a:rPr>
              <a:t> I/O</a:t>
            </a:r>
            <a:r>
              <a:rPr lang="zh-CN" altLang="en-US" sz="3600" b="1" dirty="0" smtClean="0">
                <a:latin typeface="Impact" panose="020B0806030902050204" pitchFamily="34" charset="0"/>
                <a:ea typeface="微软雅黑" panose="020B0503020204020204" pitchFamily="34" charset="-122"/>
              </a:rPr>
              <a:t>接口概述</a:t>
            </a:r>
            <a:endParaRPr lang="zh-CN" altLang="en-US" sz="3600" b="1" dirty="0" smtClean="0">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2" name="TextBox 10"/>
          <p:cNvSpPr txBox="1"/>
          <p:nvPr/>
        </p:nvSpPr>
        <p:spPr>
          <a:xfrm>
            <a:off x="4225296" y="3500438"/>
            <a:ext cx="6728488"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二、无条件传送和程序查询传送</a:t>
            </a:r>
            <a:endParaRPr lang="zh-CN" altLang="en-US" sz="3600" b="1" dirty="0">
              <a:latin typeface="微软雅黑" panose="020B0503020204020204" pitchFamily="34" charset="-122"/>
              <a:ea typeface="微软雅黑" panose="020B0503020204020204" pitchFamily="34" charset="-122"/>
            </a:endParaRPr>
          </a:p>
        </p:txBody>
      </p:sp>
      <p:sp>
        <p:nvSpPr>
          <p:cNvPr id="13" name="TextBox 11"/>
          <p:cNvSpPr txBox="1"/>
          <p:nvPr/>
        </p:nvSpPr>
        <p:spPr>
          <a:xfrm>
            <a:off x="4225296" y="4747210"/>
            <a:ext cx="5399096"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三、中断控制系统</a:t>
            </a:r>
            <a:endParaRPr lang="zh-CN" altLang="en-US" sz="3600" b="1" dirty="0">
              <a:latin typeface="微软雅黑" panose="020B0503020204020204" pitchFamily="34" charset="-122"/>
              <a:ea typeface="微软雅黑" panose="020B0503020204020204" pitchFamily="34" charset="-122"/>
            </a:endParaRPr>
          </a:p>
        </p:txBody>
      </p:sp>
      <p:pic>
        <p:nvPicPr>
          <p:cNvPr id="5122" name="Picture 2"/>
          <p:cNvPicPr>
            <a:picLocks noChangeAspect="1" noChangeArrowheads="1"/>
          </p:cNvPicPr>
          <p:nvPr/>
        </p:nvPicPr>
        <p:blipFill>
          <a:blip r:embed="rId4" cstate="print"/>
          <a:srcRect/>
          <a:stretch>
            <a:fillRect/>
          </a:stretch>
        </p:blipFill>
        <p:spPr bwMode="auto">
          <a:xfrm>
            <a:off x="309522" y="1500174"/>
            <a:ext cx="2757488" cy="18669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5" cstate="print"/>
          <a:srcRect/>
          <a:stretch>
            <a:fillRect/>
          </a:stretch>
        </p:blipFill>
        <p:spPr bwMode="auto">
          <a:xfrm>
            <a:off x="309522" y="3786189"/>
            <a:ext cx="2725574" cy="1736761"/>
          </a:xfrm>
          <a:prstGeom prst="rect">
            <a:avLst/>
          </a:prstGeom>
          <a:noFill/>
          <a:ln w="9525">
            <a:noFill/>
            <a:miter lim="800000"/>
            <a:headEnd/>
            <a:tailEnd/>
          </a:ln>
          <a:effectLst/>
        </p:spPr>
      </p:pic>
    </p:spTree>
    <p:custDataLst>
      <p:tags r:id="rId1"/>
    </p:custDataLst>
  </p:cSld>
  <p:clrMapOvr>
    <a:masterClrMapping/>
  </p:clrMapOvr>
  <p:transition spd="med" advClick="0" advTm="0">
    <p:split orient="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3"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4"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3" name="对角圆角矩形 72"/>
          <p:cNvSpPr/>
          <p:nvPr/>
        </p:nvSpPr>
        <p:spPr>
          <a:xfrm>
            <a:off x="3667108" y="3357562"/>
            <a:ext cx="7429552" cy="870936"/>
          </a:xfrm>
          <a:prstGeom prst="round2DiagRect">
            <a:avLst>
              <a:gd name="adj1" fmla="val 20943"/>
              <a:gd name="adj2" fmla="val 0"/>
            </a:avLst>
          </a:prstGeom>
          <a:solidFill>
            <a:srgbClr val="CD1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pic>
        <p:nvPicPr>
          <p:cNvPr id="16" name="Picture 2"/>
          <p:cNvPicPr>
            <a:picLocks noChangeAspect="1" noChangeArrowheads="1"/>
          </p:cNvPicPr>
          <p:nvPr/>
        </p:nvPicPr>
        <p:blipFill>
          <a:blip r:embed="rId3" cstate="print"/>
          <a:srcRect/>
          <a:stretch>
            <a:fillRect/>
          </a:stretch>
        </p:blipFill>
        <p:spPr bwMode="auto">
          <a:xfrm>
            <a:off x="309522" y="1500174"/>
            <a:ext cx="2757488" cy="1866900"/>
          </a:xfrm>
          <a:prstGeom prst="rect">
            <a:avLst/>
          </a:prstGeom>
          <a:noFill/>
          <a:ln w="9525">
            <a:noFill/>
            <a:miter lim="800000"/>
            <a:headEnd/>
            <a:tailEnd/>
          </a:ln>
          <a:effectLst/>
        </p:spPr>
      </p:pic>
      <p:pic>
        <p:nvPicPr>
          <p:cNvPr id="17" name="Picture 3"/>
          <p:cNvPicPr>
            <a:picLocks noChangeAspect="1" noChangeArrowheads="1"/>
          </p:cNvPicPr>
          <p:nvPr/>
        </p:nvPicPr>
        <p:blipFill>
          <a:blip r:embed="rId4" cstate="print"/>
          <a:srcRect/>
          <a:stretch>
            <a:fillRect/>
          </a:stretch>
        </p:blipFill>
        <p:spPr bwMode="auto">
          <a:xfrm>
            <a:off x="309522" y="3786189"/>
            <a:ext cx="2725574" cy="1736761"/>
          </a:xfrm>
          <a:prstGeom prst="rect">
            <a:avLst/>
          </a:prstGeom>
          <a:noFill/>
          <a:ln w="9525">
            <a:noFill/>
            <a:miter lim="800000"/>
            <a:headEnd/>
            <a:tailEnd/>
          </a:ln>
          <a:effectLst/>
        </p:spPr>
      </p:pic>
      <p:sp>
        <p:nvSpPr>
          <p:cNvPr id="11" name="TextBox 10"/>
          <p:cNvSpPr txBox="1"/>
          <p:nvPr/>
        </p:nvSpPr>
        <p:spPr>
          <a:xfrm>
            <a:off x="4215166" y="2297715"/>
            <a:ext cx="5265210"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一、</a:t>
            </a:r>
            <a:r>
              <a:rPr lang="en-US" altLang="zh-CN" sz="3600" b="1" dirty="0" smtClean="0">
                <a:latin typeface="Impact" panose="020B0806030902050204" pitchFamily="34" charset="0"/>
                <a:ea typeface="微软雅黑" panose="020B0503020204020204" pitchFamily="34" charset="-122"/>
              </a:rPr>
              <a:t> I/O</a:t>
            </a:r>
            <a:r>
              <a:rPr lang="zh-CN" altLang="en-US" sz="3600" b="1" dirty="0" smtClean="0">
                <a:latin typeface="Impact" panose="020B0806030902050204" pitchFamily="34" charset="0"/>
                <a:ea typeface="微软雅黑" panose="020B0503020204020204" pitchFamily="34" charset="-122"/>
              </a:rPr>
              <a:t>接口概述</a:t>
            </a:r>
            <a:endParaRPr lang="zh-CN" altLang="en-US" sz="3600" b="1" dirty="0" smtClean="0">
              <a:latin typeface="微软雅黑" panose="020B0503020204020204" pitchFamily="34" charset="-122"/>
              <a:ea typeface="微软雅黑" panose="020B0503020204020204" pitchFamily="34" charset="-122"/>
            </a:endParaRPr>
          </a:p>
        </p:txBody>
      </p:sp>
      <p:sp>
        <p:nvSpPr>
          <p:cNvPr id="12" name="TextBox 10"/>
          <p:cNvSpPr txBox="1"/>
          <p:nvPr/>
        </p:nvSpPr>
        <p:spPr>
          <a:xfrm>
            <a:off x="4225296" y="3500438"/>
            <a:ext cx="6728488" cy="553998"/>
          </a:xfrm>
          <a:prstGeom prst="rect">
            <a:avLst/>
          </a:prstGeom>
          <a:noFill/>
        </p:spPr>
        <p:txBody>
          <a:bodyPr vert="horz" wrap="square" lIns="0" tIns="0" rIns="0" bIns="0" rtlCol="0" anchor="ctr">
            <a:spAutoFit/>
          </a:bodyPr>
          <a:lstStyle/>
          <a:p>
            <a:r>
              <a:rPr lang="zh-CN" altLang="en-US" sz="3600" b="1" dirty="0" smtClean="0">
                <a:solidFill>
                  <a:schemeClr val="bg1"/>
                </a:solidFill>
                <a:latin typeface="Impact" panose="020B0806030902050204" pitchFamily="34" charset="0"/>
                <a:ea typeface="微软雅黑" panose="020B0503020204020204" pitchFamily="34" charset="-122"/>
              </a:rPr>
              <a:t>二、无条件传送和程序查询传送</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18" name="TextBox 11"/>
          <p:cNvSpPr txBox="1"/>
          <p:nvPr/>
        </p:nvSpPr>
        <p:spPr>
          <a:xfrm>
            <a:off x="4225296" y="4747210"/>
            <a:ext cx="5399096"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三、中断控制系统</a:t>
            </a:r>
            <a:endParaRPr lang="zh-CN" altLang="en-US" sz="3600" b="1" dirty="0">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ransition spd="slow">
    <p:split orient="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p:txBody>
          <a:bodyPr/>
          <a:lstStyle/>
          <a:p>
            <a:r>
              <a:rPr lang="en-US" altLang="zh-CN"/>
              <a:t>7.2 </a:t>
            </a:r>
            <a:r>
              <a:rPr lang="zh-CN" altLang="en-US"/>
              <a:t>无条件传送和程序查询传送</a:t>
            </a:r>
          </a:p>
        </p:txBody>
      </p:sp>
      <p:sp>
        <p:nvSpPr>
          <p:cNvPr id="487427" name="Rectangle 3"/>
          <p:cNvSpPr>
            <a:spLocks noGrp="1" noChangeArrowheads="1"/>
          </p:cNvSpPr>
          <p:nvPr>
            <p:ph type="body" idx="1"/>
          </p:nvPr>
        </p:nvSpPr>
        <p:spPr/>
        <p:txBody>
          <a:bodyPr/>
          <a:lstStyle/>
          <a:p>
            <a:pPr>
              <a:lnSpc>
                <a:spcPct val="120000"/>
              </a:lnSpc>
            </a:pPr>
            <a:r>
              <a:rPr lang="zh-CN" altLang="en-US" dirty="0"/>
              <a:t>计算机主机有多种与外设传送数据的方式</a:t>
            </a:r>
          </a:p>
          <a:p>
            <a:pPr>
              <a:lnSpc>
                <a:spcPct val="120000"/>
              </a:lnSpc>
            </a:pPr>
            <a:r>
              <a:rPr lang="zh-CN" altLang="en-US" b="1" dirty="0">
                <a:solidFill>
                  <a:srgbClr val="FF0000"/>
                </a:solidFill>
              </a:rPr>
              <a:t>通过处理器执行</a:t>
            </a:r>
            <a:r>
              <a:rPr lang="en-US" altLang="zh-CN" b="1" dirty="0">
                <a:solidFill>
                  <a:srgbClr val="FF0000"/>
                </a:solidFill>
              </a:rPr>
              <a:t>I/O</a:t>
            </a:r>
            <a:r>
              <a:rPr lang="zh-CN" altLang="en-US" b="1" dirty="0">
                <a:solidFill>
                  <a:srgbClr val="FF0000"/>
                </a:solidFill>
              </a:rPr>
              <a:t>指令完成</a:t>
            </a:r>
          </a:p>
          <a:p>
            <a:pPr lvl="1">
              <a:lnSpc>
                <a:spcPct val="120000"/>
              </a:lnSpc>
            </a:pPr>
            <a:r>
              <a:rPr lang="zh-CN" altLang="en-US" b="1" dirty="0">
                <a:solidFill>
                  <a:srgbClr val="0000FF"/>
                </a:solidFill>
              </a:rPr>
              <a:t>无条件传送</a:t>
            </a:r>
          </a:p>
          <a:p>
            <a:pPr lvl="1">
              <a:lnSpc>
                <a:spcPct val="120000"/>
              </a:lnSpc>
            </a:pPr>
            <a:r>
              <a:rPr lang="zh-CN" altLang="en-US" b="1" dirty="0">
                <a:solidFill>
                  <a:srgbClr val="0000FF"/>
                </a:solidFill>
              </a:rPr>
              <a:t>查询传送</a:t>
            </a:r>
          </a:p>
          <a:p>
            <a:pPr lvl="1">
              <a:lnSpc>
                <a:spcPct val="120000"/>
              </a:lnSpc>
            </a:pPr>
            <a:r>
              <a:rPr lang="zh-CN" altLang="en-US" b="1" dirty="0">
                <a:solidFill>
                  <a:srgbClr val="0000FF"/>
                </a:solidFill>
              </a:rPr>
              <a:t>中断传送</a:t>
            </a:r>
          </a:p>
          <a:p>
            <a:pPr>
              <a:lnSpc>
                <a:spcPct val="120000"/>
              </a:lnSpc>
            </a:pPr>
            <a:r>
              <a:rPr lang="zh-CN" altLang="en-US" b="1" dirty="0">
                <a:solidFill>
                  <a:srgbClr val="FF0000"/>
                </a:solidFill>
              </a:rPr>
              <a:t>以硬件为主，加快传输速度</a:t>
            </a:r>
          </a:p>
          <a:p>
            <a:pPr lvl="1">
              <a:lnSpc>
                <a:spcPct val="120000"/>
              </a:lnSpc>
            </a:pPr>
            <a:r>
              <a:rPr lang="zh-CN" altLang="en-US" b="1" dirty="0">
                <a:solidFill>
                  <a:srgbClr val="0000FF"/>
                </a:solidFill>
              </a:rPr>
              <a:t>直接存储器存取（</a:t>
            </a:r>
            <a:r>
              <a:rPr lang="en-US" altLang="zh-CN" b="1" dirty="0">
                <a:solidFill>
                  <a:srgbClr val="0000FF"/>
                </a:solidFill>
              </a:rPr>
              <a:t>DMA</a:t>
            </a:r>
            <a:r>
              <a:rPr lang="zh-CN" altLang="en-US" b="1" dirty="0">
                <a:solidFill>
                  <a:srgbClr val="0000FF"/>
                </a:solidFill>
              </a:rPr>
              <a:t>）</a:t>
            </a:r>
          </a:p>
          <a:p>
            <a:pPr lvl="1">
              <a:lnSpc>
                <a:spcPct val="120000"/>
              </a:lnSpc>
            </a:pPr>
            <a:r>
              <a:rPr lang="zh-CN" altLang="en-US" dirty="0"/>
              <a:t>使用专门的</a:t>
            </a:r>
            <a:r>
              <a:rPr lang="en-US" altLang="zh-CN" dirty="0"/>
              <a:t>I/O</a:t>
            </a:r>
            <a:r>
              <a:rPr lang="zh-CN" altLang="en-US" dirty="0"/>
              <a:t>处理机</a:t>
            </a:r>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r>
              <a:rPr lang="en-US" altLang="zh-CN"/>
              <a:t>7.2.1 </a:t>
            </a:r>
            <a:r>
              <a:rPr lang="zh-CN" altLang="en-US"/>
              <a:t>无条件传送</a:t>
            </a:r>
          </a:p>
        </p:txBody>
      </p:sp>
      <p:sp>
        <p:nvSpPr>
          <p:cNvPr id="488451" name="Rectangle 3"/>
          <p:cNvSpPr>
            <a:spLocks noGrp="1" noChangeArrowheads="1"/>
          </p:cNvSpPr>
          <p:nvPr>
            <p:ph type="body" idx="1"/>
          </p:nvPr>
        </p:nvSpPr>
        <p:spPr>
          <a:xfrm>
            <a:off x="952464" y="976314"/>
            <a:ext cx="10715700" cy="2595562"/>
          </a:xfrm>
        </p:spPr>
        <p:txBody>
          <a:bodyPr/>
          <a:lstStyle/>
          <a:p>
            <a:r>
              <a:rPr lang="zh-CN" altLang="en-US" dirty="0">
                <a:latin typeface="Times New Roman" pitchFamily="18" charset="0"/>
              </a:rPr>
              <a:t>处理器与慢速变化的设备交换数据</a:t>
            </a:r>
          </a:p>
          <a:p>
            <a:r>
              <a:rPr lang="zh-CN" altLang="en-US" b="1" dirty="0">
                <a:solidFill>
                  <a:srgbClr val="FF0000"/>
                </a:solidFill>
                <a:latin typeface="Times New Roman" pitchFamily="18" charset="0"/>
              </a:rPr>
              <a:t>外设总是处于</a:t>
            </a:r>
            <a:r>
              <a:rPr lang="zh-CN" altLang="en-US" b="1" dirty="0">
                <a:solidFill>
                  <a:srgbClr val="FF0000"/>
                </a:solidFill>
                <a:latin typeface="宋体"/>
              </a:rPr>
              <a:t>“</a:t>
            </a:r>
            <a:r>
              <a:rPr lang="zh-CN" altLang="en-US" b="1" dirty="0">
                <a:solidFill>
                  <a:srgbClr val="FF0000"/>
                </a:solidFill>
                <a:latin typeface="Times New Roman" pitchFamily="18" charset="0"/>
              </a:rPr>
              <a:t>就绪</a:t>
            </a:r>
            <a:r>
              <a:rPr lang="zh-CN" altLang="en-US" b="1" dirty="0">
                <a:solidFill>
                  <a:srgbClr val="FF0000"/>
                </a:solidFill>
                <a:latin typeface="宋体"/>
              </a:rPr>
              <a:t>”</a:t>
            </a:r>
            <a:r>
              <a:rPr lang="zh-CN" altLang="en-US" b="1" dirty="0">
                <a:solidFill>
                  <a:srgbClr val="FF0000"/>
                </a:solidFill>
                <a:latin typeface="Times New Roman" pitchFamily="18" charset="0"/>
              </a:rPr>
              <a:t>状态，随时可以进行数据传送</a:t>
            </a:r>
          </a:p>
          <a:p>
            <a:r>
              <a:rPr lang="zh-CN" altLang="en-US" dirty="0">
                <a:latin typeface="Times New Roman" pitchFamily="18" charset="0"/>
              </a:rPr>
              <a:t>无条件传送的接口电路：</a:t>
            </a:r>
            <a:r>
              <a:rPr lang="zh-CN" altLang="en-US" dirty="0"/>
              <a:t>只考虑数据缓冲 </a:t>
            </a:r>
            <a:endParaRPr lang="zh-CN" altLang="en-US" dirty="0">
              <a:latin typeface="Times New Roman" pitchFamily="18" charset="0"/>
            </a:endParaRPr>
          </a:p>
          <a:p>
            <a:r>
              <a:rPr lang="zh-CN" altLang="en-US" dirty="0">
                <a:latin typeface="Times New Roman" pitchFamily="18" charset="0"/>
              </a:rPr>
              <a:t>无条件传送的软件编程：十分简单</a:t>
            </a:r>
          </a:p>
        </p:txBody>
      </p:sp>
      <p:sp>
        <p:nvSpPr>
          <p:cNvPr id="488452" name="filecab3"/>
          <p:cNvSpPr>
            <a:spLocks noEditPoints="1" noChangeArrowheads="1"/>
          </p:cNvSpPr>
          <p:nvPr/>
        </p:nvSpPr>
        <p:spPr bwMode="auto">
          <a:xfrm flipV="1">
            <a:off x="881025" y="3717032"/>
            <a:ext cx="5113375" cy="2355174"/>
          </a:xfrm>
          <a:prstGeom prst="flowChartProcess">
            <a:avLst/>
          </a:prstGeom>
          <a:solidFill>
            <a:schemeClr val="accent3">
              <a:lumMod val="20000"/>
              <a:lumOff val="80000"/>
            </a:schemeClr>
          </a:solidFill>
          <a:ln w="9525" cap="rnd">
            <a:solidFill>
              <a:srgbClr val="000000"/>
            </a:solidFill>
            <a:prstDash val="sysDot"/>
            <a:miter lim="800000"/>
            <a:headEnd/>
            <a:tailEnd/>
          </a:ln>
          <a:effectLst>
            <a:outerShdw dist="107763" dir="2700000" algn="ctr" rotWithShape="0">
              <a:srgbClr val="808080"/>
            </a:outerShdw>
          </a:effectLst>
        </p:spPr>
        <p:txBody>
          <a:bodyPr rot="10800000"/>
          <a:lstStyle/>
          <a:p>
            <a:pPr algn="just">
              <a:lnSpc>
                <a:spcPct val="130000"/>
              </a:lnSpc>
              <a:tabLst>
                <a:tab pos="365125" algn="l"/>
              </a:tabLst>
            </a:pPr>
            <a:r>
              <a:rPr lang="zh-CN" altLang="en-US" sz="2800" b="1" dirty="0">
                <a:solidFill>
                  <a:srgbClr val="660066"/>
                </a:solidFill>
                <a:ea typeface="宋体" charset="-122"/>
              </a:rPr>
              <a:t>输入时执行输入</a:t>
            </a:r>
            <a:r>
              <a:rPr lang="en-US" altLang="zh-CN" sz="2800" b="1" dirty="0">
                <a:solidFill>
                  <a:srgbClr val="660066"/>
                </a:solidFill>
                <a:ea typeface="宋体" charset="-122"/>
              </a:rPr>
              <a:t>IN</a:t>
            </a:r>
            <a:r>
              <a:rPr lang="zh-CN" altLang="en-US" sz="2800" b="1" dirty="0">
                <a:solidFill>
                  <a:srgbClr val="660066"/>
                </a:solidFill>
                <a:ea typeface="宋体" charset="-122"/>
              </a:rPr>
              <a:t>指令</a:t>
            </a:r>
          </a:p>
          <a:p>
            <a:pPr algn="just">
              <a:lnSpc>
                <a:spcPct val="130000"/>
              </a:lnSpc>
              <a:spcBef>
                <a:spcPct val="10000"/>
              </a:spcBef>
              <a:tabLst>
                <a:tab pos="365125" algn="l"/>
              </a:tabLst>
            </a:pPr>
            <a:r>
              <a:rPr lang="zh-CN" altLang="en-US" sz="2800" b="1" dirty="0">
                <a:solidFill>
                  <a:srgbClr val="0000CC"/>
                </a:solidFill>
                <a:ea typeface="宋体" charset="-122"/>
              </a:rPr>
              <a:t>	</a:t>
            </a:r>
            <a:r>
              <a:rPr lang="en-US" altLang="zh-CN" sz="2800" b="1" dirty="0" err="1">
                <a:solidFill>
                  <a:srgbClr val="0000CC"/>
                </a:solidFill>
                <a:ea typeface="宋体" charset="-122"/>
              </a:rPr>
              <a:t>mov</a:t>
            </a:r>
            <a:r>
              <a:rPr lang="en-US" altLang="zh-CN" sz="2800" b="1" dirty="0">
                <a:solidFill>
                  <a:srgbClr val="0000CC"/>
                </a:solidFill>
                <a:ea typeface="宋体" charset="-122"/>
              </a:rPr>
              <a:t> dx,8000h</a:t>
            </a:r>
          </a:p>
          <a:p>
            <a:pPr algn="just">
              <a:lnSpc>
                <a:spcPct val="130000"/>
              </a:lnSpc>
              <a:spcBef>
                <a:spcPct val="10000"/>
              </a:spcBef>
              <a:tabLst>
                <a:tab pos="365125" algn="l"/>
              </a:tabLst>
            </a:pPr>
            <a:r>
              <a:rPr lang="en-US" altLang="zh-CN" sz="2800" b="1" dirty="0">
                <a:solidFill>
                  <a:srgbClr val="FF0000"/>
                </a:solidFill>
                <a:ea typeface="宋体" charset="-122"/>
              </a:rPr>
              <a:t>	in </a:t>
            </a:r>
            <a:r>
              <a:rPr lang="en-US" altLang="zh-CN" sz="2800" b="1" dirty="0" err="1">
                <a:solidFill>
                  <a:srgbClr val="FF0000"/>
                </a:solidFill>
                <a:ea typeface="宋体" charset="-122"/>
              </a:rPr>
              <a:t>al,dx</a:t>
            </a:r>
            <a:endParaRPr lang="en-US" altLang="zh-CN" sz="2800" b="1" dirty="0">
              <a:solidFill>
                <a:srgbClr val="FF0000"/>
              </a:solidFill>
              <a:ea typeface="宋体" charset="-122"/>
            </a:endParaRPr>
          </a:p>
          <a:p>
            <a:pPr algn="just">
              <a:lnSpc>
                <a:spcPct val="130000"/>
              </a:lnSpc>
              <a:spcBef>
                <a:spcPct val="10000"/>
              </a:spcBef>
              <a:tabLst>
                <a:tab pos="365125" algn="l"/>
              </a:tabLst>
            </a:pPr>
            <a:r>
              <a:rPr lang="en-US" altLang="zh-CN" sz="2800" b="1" dirty="0">
                <a:solidFill>
                  <a:srgbClr val="0000CC"/>
                </a:solidFill>
                <a:ea typeface="宋体" charset="-122"/>
              </a:rPr>
              <a:t>	</a:t>
            </a:r>
            <a:r>
              <a:rPr lang="en-US" altLang="zh-CN" sz="2800" b="1" dirty="0" err="1">
                <a:solidFill>
                  <a:srgbClr val="0000CC"/>
                </a:solidFill>
                <a:ea typeface="宋体" charset="-122"/>
              </a:rPr>
              <a:t>mov</a:t>
            </a:r>
            <a:r>
              <a:rPr lang="en-US" altLang="zh-CN" sz="2800" b="1" dirty="0">
                <a:solidFill>
                  <a:srgbClr val="0000CC"/>
                </a:solidFill>
                <a:ea typeface="宋体" charset="-122"/>
              </a:rPr>
              <a:t> </a:t>
            </a:r>
            <a:r>
              <a:rPr lang="en-US" altLang="zh-CN" sz="2800" b="1" dirty="0" err="1">
                <a:solidFill>
                  <a:srgbClr val="0000CC"/>
                </a:solidFill>
                <a:ea typeface="宋体" charset="-122"/>
              </a:rPr>
              <a:t>bufin,al</a:t>
            </a:r>
            <a:endParaRPr lang="zh-CN" altLang="en-US" sz="2800" b="1" dirty="0">
              <a:solidFill>
                <a:srgbClr val="0000CC"/>
              </a:solidFill>
              <a:ea typeface="宋体" charset="-122"/>
            </a:endParaRPr>
          </a:p>
        </p:txBody>
      </p:sp>
      <p:sp>
        <p:nvSpPr>
          <p:cNvPr id="488453" name="filecab3"/>
          <p:cNvSpPr>
            <a:spLocks noEditPoints="1" noChangeArrowheads="1"/>
          </p:cNvSpPr>
          <p:nvPr/>
        </p:nvSpPr>
        <p:spPr bwMode="auto">
          <a:xfrm flipV="1">
            <a:off x="6322485" y="3717032"/>
            <a:ext cx="5345679" cy="2372622"/>
          </a:xfrm>
          <a:prstGeom prst="flowChartProcess">
            <a:avLst/>
          </a:prstGeom>
          <a:solidFill>
            <a:schemeClr val="accent3">
              <a:lumMod val="20000"/>
              <a:lumOff val="80000"/>
            </a:schemeClr>
          </a:solidFill>
          <a:ln w="9525" cap="rnd">
            <a:solidFill>
              <a:srgbClr val="000000"/>
            </a:solidFill>
            <a:prstDash val="sysDot"/>
            <a:miter lim="800000"/>
            <a:headEnd/>
            <a:tailEnd/>
          </a:ln>
          <a:effectLst>
            <a:outerShdw dist="107763" dir="2700000" algn="ctr" rotWithShape="0">
              <a:srgbClr val="808080"/>
            </a:outerShdw>
          </a:effectLst>
        </p:spPr>
        <p:txBody>
          <a:bodyPr rot="10800000"/>
          <a:lstStyle/>
          <a:p>
            <a:pPr algn="just">
              <a:lnSpc>
                <a:spcPct val="130000"/>
              </a:lnSpc>
              <a:tabLst>
                <a:tab pos="365125" algn="l"/>
              </a:tabLst>
            </a:pPr>
            <a:r>
              <a:rPr lang="zh-CN" altLang="en-US" sz="2800" b="1" dirty="0">
                <a:solidFill>
                  <a:srgbClr val="660066"/>
                </a:solidFill>
                <a:ea typeface="宋体" charset="-122"/>
              </a:rPr>
              <a:t>输出时执行输出</a:t>
            </a:r>
            <a:r>
              <a:rPr lang="en-US" altLang="zh-CN" sz="2800" b="1" dirty="0">
                <a:solidFill>
                  <a:srgbClr val="660066"/>
                </a:solidFill>
                <a:ea typeface="宋体" charset="-122"/>
              </a:rPr>
              <a:t>OUT</a:t>
            </a:r>
            <a:r>
              <a:rPr lang="zh-CN" altLang="en-US" sz="2800" b="1" dirty="0">
                <a:solidFill>
                  <a:srgbClr val="660066"/>
                </a:solidFill>
                <a:ea typeface="宋体" charset="-122"/>
              </a:rPr>
              <a:t>指令</a:t>
            </a:r>
          </a:p>
          <a:p>
            <a:pPr algn="just">
              <a:lnSpc>
                <a:spcPct val="130000"/>
              </a:lnSpc>
              <a:spcBef>
                <a:spcPct val="10000"/>
              </a:spcBef>
              <a:tabLst>
                <a:tab pos="365125" algn="l"/>
              </a:tabLst>
            </a:pPr>
            <a:r>
              <a:rPr lang="zh-CN" altLang="en-US" sz="2800" b="1" dirty="0">
                <a:solidFill>
                  <a:srgbClr val="0000CC"/>
                </a:solidFill>
                <a:ea typeface="宋体" charset="-122"/>
              </a:rPr>
              <a:t>	</a:t>
            </a:r>
            <a:r>
              <a:rPr lang="en-US" altLang="zh-CN" sz="2800" b="1" dirty="0" err="1">
                <a:solidFill>
                  <a:srgbClr val="0000CC"/>
                </a:solidFill>
                <a:ea typeface="宋体" charset="-122"/>
              </a:rPr>
              <a:t>mov</a:t>
            </a:r>
            <a:r>
              <a:rPr lang="en-US" altLang="zh-CN" sz="2800" b="1" dirty="0">
                <a:solidFill>
                  <a:srgbClr val="0000CC"/>
                </a:solidFill>
                <a:ea typeface="宋体" charset="-122"/>
              </a:rPr>
              <a:t> </a:t>
            </a:r>
            <a:r>
              <a:rPr lang="en-US" altLang="zh-CN" sz="2800" b="1" dirty="0" err="1">
                <a:solidFill>
                  <a:srgbClr val="0000CC"/>
                </a:solidFill>
                <a:ea typeface="宋体" charset="-122"/>
              </a:rPr>
              <a:t>al,bufout</a:t>
            </a:r>
            <a:endParaRPr lang="en-US" altLang="zh-CN" sz="2800" b="1" dirty="0">
              <a:solidFill>
                <a:srgbClr val="0000CC"/>
              </a:solidFill>
              <a:ea typeface="宋体" charset="-122"/>
            </a:endParaRPr>
          </a:p>
          <a:p>
            <a:pPr algn="just">
              <a:lnSpc>
                <a:spcPct val="130000"/>
              </a:lnSpc>
              <a:spcBef>
                <a:spcPct val="10000"/>
              </a:spcBef>
              <a:tabLst>
                <a:tab pos="365125" algn="l"/>
              </a:tabLst>
            </a:pPr>
            <a:r>
              <a:rPr lang="en-US" altLang="zh-CN" sz="2800" b="1" dirty="0">
                <a:solidFill>
                  <a:srgbClr val="0000CC"/>
                </a:solidFill>
                <a:ea typeface="宋体" charset="-122"/>
              </a:rPr>
              <a:t>	</a:t>
            </a:r>
            <a:r>
              <a:rPr lang="en-US" altLang="zh-CN" sz="2800" b="1" dirty="0" err="1">
                <a:solidFill>
                  <a:srgbClr val="0000CC"/>
                </a:solidFill>
                <a:ea typeface="宋体" charset="-122"/>
              </a:rPr>
              <a:t>mov</a:t>
            </a:r>
            <a:r>
              <a:rPr lang="en-US" altLang="zh-CN" sz="2800" b="1" dirty="0">
                <a:solidFill>
                  <a:srgbClr val="0000CC"/>
                </a:solidFill>
                <a:ea typeface="宋体" charset="-122"/>
              </a:rPr>
              <a:t> dx,8000h</a:t>
            </a:r>
          </a:p>
          <a:p>
            <a:pPr algn="just">
              <a:lnSpc>
                <a:spcPct val="130000"/>
              </a:lnSpc>
              <a:spcBef>
                <a:spcPct val="10000"/>
              </a:spcBef>
              <a:tabLst>
                <a:tab pos="365125" algn="l"/>
              </a:tabLst>
            </a:pPr>
            <a:r>
              <a:rPr lang="en-US" altLang="zh-CN" sz="2800" b="1" dirty="0">
                <a:solidFill>
                  <a:srgbClr val="FF0000"/>
                </a:solidFill>
                <a:ea typeface="宋体" charset="-122"/>
              </a:rPr>
              <a:t>	out </a:t>
            </a:r>
            <a:r>
              <a:rPr lang="en-US" altLang="zh-CN" sz="2800" b="1" dirty="0" err="1">
                <a:solidFill>
                  <a:srgbClr val="FF0000"/>
                </a:solidFill>
                <a:ea typeface="宋体" charset="-122"/>
              </a:rPr>
              <a:t>dx,al</a:t>
            </a:r>
            <a:endParaRPr lang="zh-CN" altLang="en-US" sz="2800" b="1" dirty="0">
              <a:solidFill>
                <a:srgbClr val="FF0000"/>
              </a:solidFill>
              <a:ea typeface="宋体" charset="-122"/>
            </a:endParaRPr>
          </a:p>
        </p:txBody>
      </p:sp>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r>
              <a:rPr lang="zh-CN" altLang="en-US" dirty="0" smtClean="0"/>
              <a:t>接口的分类及特点</a:t>
            </a:r>
            <a:endParaRPr lang="zh-CN" altLang="en-US" dirty="0"/>
          </a:p>
        </p:txBody>
      </p:sp>
      <p:sp>
        <p:nvSpPr>
          <p:cNvPr id="3" name="TextBox 2"/>
          <p:cNvSpPr txBox="1"/>
          <p:nvPr/>
        </p:nvSpPr>
        <p:spPr>
          <a:xfrm>
            <a:off x="911424" y="1052736"/>
            <a:ext cx="5256584" cy="584775"/>
          </a:xfrm>
          <a:prstGeom prst="rect">
            <a:avLst/>
          </a:prstGeom>
          <a:noFill/>
        </p:spPr>
        <p:txBody>
          <a:bodyPr wrap="square" rtlCol="0">
            <a:spAutoFit/>
          </a:bodyPr>
          <a:lstStyle/>
          <a:p>
            <a:pPr marL="285750" indent="-285750">
              <a:buFont typeface="Wingdings" pitchFamily="2" charset="2"/>
              <a:buChar char="n"/>
            </a:pPr>
            <a:r>
              <a:rPr lang="zh-CN" altLang="en-US" sz="3200" dirty="0" smtClean="0">
                <a:solidFill>
                  <a:srgbClr val="0000FF"/>
                </a:solidFill>
                <a:latin typeface="微软雅黑" pitchFamily="34" charset="-122"/>
                <a:ea typeface="微软雅黑" pitchFamily="34" charset="-122"/>
              </a:rPr>
              <a:t>按传输信息的方向分类</a:t>
            </a:r>
            <a:endParaRPr lang="zh-CN" altLang="en-US" sz="3200" dirty="0">
              <a:solidFill>
                <a:srgbClr val="0000FF"/>
              </a:solidFill>
              <a:latin typeface="微软雅黑" pitchFamily="34" charset="-122"/>
              <a:ea typeface="微软雅黑" pitchFamily="34" charset="-122"/>
            </a:endParaRPr>
          </a:p>
        </p:txBody>
      </p:sp>
      <p:sp>
        <p:nvSpPr>
          <p:cNvPr id="9" name="TextBox 8"/>
          <p:cNvSpPr txBox="1"/>
          <p:nvPr/>
        </p:nvSpPr>
        <p:spPr>
          <a:xfrm>
            <a:off x="911424" y="2912817"/>
            <a:ext cx="5256584" cy="584775"/>
          </a:xfrm>
          <a:prstGeom prst="rect">
            <a:avLst/>
          </a:prstGeom>
          <a:noFill/>
        </p:spPr>
        <p:txBody>
          <a:bodyPr wrap="square" rtlCol="0">
            <a:spAutoFit/>
          </a:bodyPr>
          <a:lstStyle/>
          <a:p>
            <a:pPr marL="285750" indent="-285750">
              <a:buFont typeface="Wingdings" pitchFamily="2" charset="2"/>
              <a:buChar char="n"/>
            </a:pPr>
            <a:r>
              <a:rPr lang="zh-CN" altLang="en-US" sz="3200" dirty="0" smtClean="0">
                <a:solidFill>
                  <a:srgbClr val="0000FF"/>
                </a:solidFill>
                <a:latin typeface="微软雅黑" pitchFamily="34" charset="-122"/>
                <a:ea typeface="微软雅黑" pitchFamily="34" charset="-122"/>
              </a:rPr>
              <a:t>按传输信息的类型分类</a:t>
            </a:r>
            <a:endParaRPr lang="zh-CN" altLang="en-US" sz="3200" dirty="0">
              <a:solidFill>
                <a:srgbClr val="0000FF"/>
              </a:solidFill>
              <a:latin typeface="微软雅黑" pitchFamily="34" charset="-122"/>
              <a:ea typeface="微软雅黑" pitchFamily="34" charset="-122"/>
            </a:endParaRPr>
          </a:p>
        </p:txBody>
      </p:sp>
      <p:sp>
        <p:nvSpPr>
          <p:cNvPr id="10" name="TextBox 9"/>
          <p:cNvSpPr txBox="1"/>
          <p:nvPr/>
        </p:nvSpPr>
        <p:spPr>
          <a:xfrm>
            <a:off x="911424" y="4816660"/>
            <a:ext cx="5256584" cy="584775"/>
          </a:xfrm>
          <a:prstGeom prst="rect">
            <a:avLst/>
          </a:prstGeom>
          <a:noFill/>
        </p:spPr>
        <p:txBody>
          <a:bodyPr wrap="square" rtlCol="0">
            <a:spAutoFit/>
          </a:bodyPr>
          <a:lstStyle/>
          <a:p>
            <a:pPr marL="285750" indent="-285750">
              <a:buFont typeface="Wingdings" pitchFamily="2" charset="2"/>
              <a:buChar char="n"/>
            </a:pPr>
            <a:r>
              <a:rPr lang="zh-CN" altLang="en-US" sz="3200" dirty="0" smtClean="0">
                <a:solidFill>
                  <a:srgbClr val="0000FF"/>
                </a:solidFill>
                <a:latin typeface="微软雅黑" pitchFamily="34" charset="-122"/>
                <a:ea typeface="微软雅黑" pitchFamily="34" charset="-122"/>
              </a:rPr>
              <a:t>按传输信息的方式分类</a:t>
            </a:r>
            <a:endParaRPr lang="zh-CN" altLang="en-US" sz="3200" dirty="0">
              <a:solidFill>
                <a:srgbClr val="0000FF"/>
              </a:solidFill>
              <a:latin typeface="微软雅黑" pitchFamily="34" charset="-122"/>
              <a:ea typeface="微软雅黑" pitchFamily="34" charset="-122"/>
            </a:endParaRPr>
          </a:p>
        </p:txBody>
      </p:sp>
      <p:sp>
        <p:nvSpPr>
          <p:cNvPr id="4" name="TextBox 3"/>
          <p:cNvSpPr txBox="1"/>
          <p:nvPr/>
        </p:nvSpPr>
        <p:spPr>
          <a:xfrm>
            <a:off x="1379476" y="1772816"/>
            <a:ext cx="4320480" cy="1118255"/>
          </a:xfrm>
          <a:prstGeom prst="rect">
            <a:avLst/>
          </a:prstGeom>
          <a:noFill/>
        </p:spPr>
        <p:txBody>
          <a:bodyPr wrap="square" rtlCol="0">
            <a:spAutoFit/>
          </a:bodyPr>
          <a:lstStyle/>
          <a:p>
            <a:pPr marL="457200" indent="-457200">
              <a:lnSpc>
                <a:spcPts val="4000"/>
              </a:lnSpc>
              <a:buFont typeface="Arial" pitchFamily="34" charset="0"/>
              <a:buChar char="•"/>
            </a:pPr>
            <a:r>
              <a:rPr lang="zh-CN" altLang="en-US" sz="2800" dirty="0" smtClean="0">
                <a:solidFill>
                  <a:srgbClr val="FF0000"/>
                </a:solidFill>
                <a:latin typeface="微软雅黑" pitchFamily="34" charset="-122"/>
                <a:ea typeface="微软雅黑" pitchFamily="34" charset="-122"/>
              </a:rPr>
              <a:t>输入接口</a:t>
            </a:r>
            <a:endParaRPr lang="en-US" altLang="zh-CN" sz="2800" dirty="0" smtClean="0">
              <a:solidFill>
                <a:srgbClr val="FF0000"/>
              </a:solidFill>
              <a:latin typeface="微软雅黑" pitchFamily="34" charset="-122"/>
              <a:ea typeface="微软雅黑" pitchFamily="34" charset="-122"/>
            </a:endParaRPr>
          </a:p>
          <a:p>
            <a:pPr marL="457200" indent="-457200">
              <a:lnSpc>
                <a:spcPts val="4000"/>
              </a:lnSpc>
              <a:buFont typeface="Arial" pitchFamily="34" charset="0"/>
              <a:buChar char="•"/>
            </a:pPr>
            <a:r>
              <a:rPr lang="zh-CN" altLang="en-US" sz="2800" dirty="0" smtClean="0">
                <a:solidFill>
                  <a:srgbClr val="FF0000"/>
                </a:solidFill>
                <a:latin typeface="微软雅黑" pitchFamily="34" charset="-122"/>
                <a:ea typeface="微软雅黑" pitchFamily="34" charset="-122"/>
              </a:rPr>
              <a:t>输出接口</a:t>
            </a:r>
            <a:endParaRPr lang="zh-CN" altLang="en-US" sz="2800" dirty="0">
              <a:solidFill>
                <a:srgbClr val="FF0000"/>
              </a:solidFill>
              <a:latin typeface="微软雅黑" pitchFamily="34" charset="-122"/>
              <a:ea typeface="微软雅黑" pitchFamily="34" charset="-122"/>
            </a:endParaRPr>
          </a:p>
        </p:txBody>
      </p:sp>
      <p:sp>
        <p:nvSpPr>
          <p:cNvPr id="12" name="TextBox 11"/>
          <p:cNvSpPr txBox="1"/>
          <p:nvPr/>
        </p:nvSpPr>
        <p:spPr>
          <a:xfrm>
            <a:off x="1377906" y="3573016"/>
            <a:ext cx="4320480" cy="1118255"/>
          </a:xfrm>
          <a:prstGeom prst="rect">
            <a:avLst/>
          </a:prstGeom>
          <a:noFill/>
        </p:spPr>
        <p:txBody>
          <a:bodyPr wrap="square" rtlCol="0">
            <a:spAutoFit/>
          </a:bodyPr>
          <a:lstStyle/>
          <a:p>
            <a:pPr marL="457200" indent="-457200">
              <a:lnSpc>
                <a:spcPts val="4000"/>
              </a:lnSpc>
              <a:buFont typeface="Arial" pitchFamily="34" charset="0"/>
              <a:buChar char="•"/>
            </a:pPr>
            <a:r>
              <a:rPr lang="zh-CN" altLang="en-US" sz="2800" dirty="0" smtClean="0">
                <a:solidFill>
                  <a:srgbClr val="FF0000"/>
                </a:solidFill>
                <a:latin typeface="微软雅黑" pitchFamily="34" charset="-122"/>
                <a:ea typeface="微软雅黑" pitchFamily="34" charset="-122"/>
              </a:rPr>
              <a:t>数字接口</a:t>
            </a:r>
            <a:endParaRPr lang="en-US" altLang="zh-CN" sz="2800" dirty="0" smtClean="0">
              <a:solidFill>
                <a:srgbClr val="FF0000"/>
              </a:solidFill>
              <a:latin typeface="微软雅黑" pitchFamily="34" charset="-122"/>
              <a:ea typeface="微软雅黑" pitchFamily="34" charset="-122"/>
            </a:endParaRPr>
          </a:p>
          <a:p>
            <a:pPr marL="457200" indent="-457200">
              <a:lnSpc>
                <a:spcPts val="4000"/>
              </a:lnSpc>
              <a:buFont typeface="Arial" pitchFamily="34" charset="0"/>
              <a:buChar char="•"/>
            </a:pPr>
            <a:r>
              <a:rPr lang="zh-CN" altLang="en-US" sz="2800" dirty="0" smtClean="0">
                <a:solidFill>
                  <a:srgbClr val="FF0000"/>
                </a:solidFill>
                <a:latin typeface="微软雅黑" pitchFamily="34" charset="-122"/>
                <a:ea typeface="微软雅黑" pitchFamily="34" charset="-122"/>
              </a:rPr>
              <a:t>模拟接口</a:t>
            </a:r>
            <a:endParaRPr lang="zh-CN" altLang="en-US" sz="2800" dirty="0">
              <a:solidFill>
                <a:srgbClr val="FF0000"/>
              </a:solidFill>
              <a:latin typeface="微软雅黑" pitchFamily="34" charset="-122"/>
              <a:ea typeface="微软雅黑" pitchFamily="34" charset="-122"/>
            </a:endParaRPr>
          </a:p>
        </p:txBody>
      </p:sp>
      <p:sp>
        <p:nvSpPr>
          <p:cNvPr id="13" name="TextBox 12"/>
          <p:cNvSpPr txBox="1"/>
          <p:nvPr/>
        </p:nvSpPr>
        <p:spPr>
          <a:xfrm>
            <a:off x="1380157" y="5496663"/>
            <a:ext cx="4320480" cy="1118255"/>
          </a:xfrm>
          <a:prstGeom prst="rect">
            <a:avLst/>
          </a:prstGeom>
          <a:noFill/>
        </p:spPr>
        <p:txBody>
          <a:bodyPr wrap="square" rtlCol="0">
            <a:spAutoFit/>
          </a:bodyPr>
          <a:lstStyle/>
          <a:p>
            <a:pPr marL="457200" indent="-457200">
              <a:lnSpc>
                <a:spcPts val="4000"/>
              </a:lnSpc>
              <a:buFont typeface="Arial" pitchFamily="34" charset="0"/>
              <a:buChar char="•"/>
            </a:pPr>
            <a:r>
              <a:rPr lang="zh-CN" altLang="en-US" sz="2800" dirty="0" smtClean="0">
                <a:solidFill>
                  <a:srgbClr val="FF0000"/>
                </a:solidFill>
                <a:latin typeface="微软雅黑" pitchFamily="34" charset="-122"/>
                <a:ea typeface="微软雅黑" pitchFamily="34" charset="-122"/>
              </a:rPr>
              <a:t>并行接口</a:t>
            </a:r>
            <a:endParaRPr lang="en-US" altLang="zh-CN" sz="2800" dirty="0" smtClean="0">
              <a:solidFill>
                <a:srgbClr val="FF0000"/>
              </a:solidFill>
              <a:latin typeface="微软雅黑" pitchFamily="34" charset="-122"/>
              <a:ea typeface="微软雅黑" pitchFamily="34" charset="-122"/>
            </a:endParaRPr>
          </a:p>
          <a:p>
            <a:pPr marL="457200" indent="-457200">
              <a:lnSpc>
                <a:spcPts val="4000"/>
              </a:lnSpc>
              <a:buFont typeface="Arial" pitchFamily="34" charset="0"/>
              <a:buChar char="•"/>
            </a:pPr>
            <a:r>
              <a:rPr lang="zh-CN" altLang="en-US" sz="2800" dirty="0" smtClean="0">
                <a:solidFill>
                  <a:srgbClr val="FF0000"/>
                </a:solidFill>
                <a:latin typeface="微软雅黑" pitchFamily="34" charset="-122"/>
                <a:ea typeface="微软雅黑" pitchFamily="34" charset="-122"/>
              </a:rPr>
              <a:t>串行接口</a:t>
            </a:r>
            <a:endParaRPr lang="zh-CN" altLang="en-US" sz="2800" dirty="0">
              <a:solidFill>
                <a:srgbClr val="FF0000"/>
              </a:solidFill>
              <a:latin typeface="微软雅黑" pitchFamily="34" charset="-122"/>
              <a:ea typeface="微软雅黑" pitchFamily="34" charset="-122"/>
            </a:endParaRPr>
          </a:p>
        </p:txBody>
      </p:sp>
      <p:grpSp>
        <p:nvGrpSpPr>
          <p:cNvPr id="7" name="组合 6"/>
          <p:cNvGrpSpPr/>
          <p:nvPr/>
        </p:nvGrpSpPr>
        <p:grpSpPr>
          <a:xfrm>
            <a:off x="5807968" y="3193767"/>
            <a:ext cx="1296144" cy="1224136"/>
            <a:chOff x="6240016" y="2564904"/>
            <a:chExt cx="1296144" cy="1224136"/>
          </a:xfrm>
        </p:grpSpPr>
        <p:sp>
          <p:nvSpPr>
            <p:cNvPr id="5" name="矩形 4"/>
            <p:cNvSpPr/>
            <p:nvPr/>
          </p:nvSpPr>
          <p:spPr>
            <a:xfrm>
              <a:off x="6240016" y="2564904"/>
              <a:ext cx="1224136" cy="1224136"/>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TextBox 5"/>
            <p:cNvSpPr txBox="1"/>
            <p:nvPr/>
          </p:nvSpPr>
          <p:spPr>
            <a:xfrm>
              <a:off x="6384032" y="2912817"/>
              <a:ext cx="1152128" cy="523220"/>
            </a:xfrm>
            <a:prstGeom prst="rect">
              <a:avLst/>
            </a:prstGeom>
            <a:noFill/>
          </p:spPr>
          <p:txBody>
            <a:bodyPr wrap="square" rtlCol="0">
              <a:spAutoFit/>
            </a:bodyPr>
            <a:lstStyle/>
            <a:p>
              <a:r>
                <a:rPr lang="en-US" altLang="zh-CN" sz="2800" b="1" dirty="0" smtClean="0">
                  <a:latin typeface="微软雅黑" pitchFamily="34" charset="-122"/>
                  <a:ea typeface="微软雅黑" pitchFamily="34" charset="-122"/>
                </a:rPr>
                <a:t>CPU</a:t>
              </a:r>
              <a:endParaRPr lang="zh-CN" altLang="en-US" sz="2800" b="1" dirty="0">
                <a:latin typeface="微软雅黑" pitchFamily="34" charset="-122"/>
                <a:ea typeface="微软雅黑" pitchFamily="34" charset="-122"/>
              </a:endParaRPr>
            </a:p>
          </p:txBody>
        </p:sp>
      </p:grpSp>
      <p:grpSp>
        <p:nvGrpSpPr>
          <p:cNvPr id="17" name="组合 16"/>
          <p:cNvGrpSpPr/>
          <p:nvPr/>
        </p:nvGrpSpPr>
        <p:grpSpPr>
          <a:xfrm>
            <a:off x="8256240" y="3202659"/>
            <a:ext cx="1296144" cy="1224136"/>
            <a:chOff x="6240016" y="2564904"/>
            <a:chExt cx="1296144" cy="1224136"/>
          </a:xfrm>
        </p:grpSpPr>
        <p:sp>
          <p:nvSpPr>
            <p:cNvPr id="18" name="矩形 17"/>
            <p:cNvSpPr/>
            <p:nvPr/>
          </p:nvSpPr>
          <p:spPr>
            <a:xfrm>
              <a:off x="6240016" y="2564904"/>
              <a:ext cx="1224136" cy="1224136"/>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9" name="TextBox 18"/>
            <p:cNvSpPr txBox="1"/>
            <p:nvPr/>
          </p:nvSpPr>
          <p:spPr>
            <a:xfrm>
              <a:off x="6384032" y="2912817"/>
              <a:ext cx="1152128" cy="523220"/>
            </a:xfrm>
            <a:prstGeom prst="rect">
              <a:avLst/>
            </a:prstGeom>
            <a:noFill/>
          </p:spPr>
          <p:txBody>
            <a:bodyPr wrap="square" rtlCol="0">
              <a:spAutoFit/>
            </a:bodyPr>
            <a:lstStyle/>
            <a:p>
              <a:r>
                <a:rPr lang="en-US" altLang="zh-CN" sz="2800" b="1" dirty="0" smtClean="0">
                  <a:latin typeface="微软雅黑" pitchFamily="34" charset="-122"/>
                  <a:ea typeface="微软雅黑" pitchFamily="34" charset="-122"/>
                </a:rPr>
                <a:t>I/O</a:t>
              </a:r>
              <a:endParaRPr lang="zh-CN" altLang="en-US" sz="2800" b="1" dirty="0">
                <a:latin typeface="微软雅黑" pitchFamily="34" charset="-122"/>
                <a:ea typeface="微软雅黑" pitchFamily="34" charset="-122"/>
              </a:endParaRPr>
            </a:p>
          </p:txBody>
        </p:sp>
      </p:grpSp>
      <p:grpSp>
        <p:nvGrpSpPr>
          <p:cNvPr id="20" name="组合 19"/>
          <p:cNvGrpSpPr/>
          <p:nvPr/>
        </p:nvGrpSpPr>
        <p:grpSpPr>
          <a:xfrm>
            <a:off x="10704512" y="3200114"/>
            <a:ext cx="1296144" cy="1224136"/>
            <a:chOff x="6240016" y="2564904"/>
            <a:chExt cx="1296144" cy="1224136"/>
          </a:xfrm>
        </p:grpSpPr>
        <p:sp>
          <p:nvSpPr>
            <p:cNvPr id="21" name="矩形 20"/>
            <p:cNvSpPr/>
            <p:nvPr/>
          </p:nvSpPr>
          <p:spPr>
            <a:xfrm>
              <a:off x="6240016" y="2564904"/>
              <a:ext cx="1224136" cy="1224136"/>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2" name="TextBox 21"/>
            <p:cNvSpPr txBox="1"/>
            <p:nvPr/>
          </p:nvSpPr>
          <p:spPr>
            <a:xfrm>
              <a:off x="6384032" y="2912817"/>
              <a:ext cx="1152128" cy="523220"/>
            </a:xfrm>
            <a:prstGeom prst="rect">
              <a:avLst/>
            </a:prstGeom>
            <a:noFill/>
          </p:spPr>
          <p:txBody>
            <a:bodyPr wrap="square" rtlCol="0">
              <a:spAutoFit/>
            </a:bodyPr>
            <a:lstStyle/>
            <a:p>
              <a:r>
                <a:rPr lang="zh-CN" altLang="en-US" sz="2800" b="1" dirty="0" smtClean="0">
                  <a:latin typeface="微软雅黑" pitchFamily="34" charset="-122"/>
                  <a:ea typeface="微软雅黑" pitchFamily="34" charset="-122"/>
                </a:rPr>
                <a:t>外设</a:t>
              </a:r>
              <a:endParaRPr lang="zh-CN" altLang="en-US" sz="2800" b="1" dirty="0">
                <a:latin typeface="微软雅黑" pitchFamily="34" charset="-122"/>
                <a:ea typeface="微软雅黑" pitchFamily="34" charset="-122"/>
              </a:endParaRPr>
            </a:p>
          </p:txBody>
        </p:sp>
      </p:grpSp>
      <p:grpSp>
        <p:nvGrpSpPr>
          <p:cNvPr id="26" name="组合 25"/>
          <p:cNvGrpSpPr/>
          <p:nvPr/>
        </p:nvGrpSpPr>
        <p:grpSpPr>
          <a:xfrm>
            <a:off x="7032104" y="4071247"/>
            <a:ext cx="3672408" cy="13576"/>
            <a:chOff x="7032104" y="4071247"/>
            <a:chExt cx="3672408" cy="13576"/>
          </a:xfrm>
        </p:grpSpPr>
        <p:cxnSp>
          <p:nvCxnSpPr>
            <p:cNvPr id="11" name="直接箭头连接符 10"/>
            <p:cNvCxnSpPr/>
            <p:nvPr/>
          </p:nvCxnSpPr>
          <p:spPr>
            <a:xfrm flipH="1">
              <a:off x="9480376" y="4071247"/>
              <a:ext cx="1224136"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a:off x="7032104" y="4084823"/>
              <a:ext cx="1224136"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8" name="组合 27"/>
          <p:cNvGrpSpPr/>
          <p:nvPr/>
        </p:nvGrpSpPr>
        <p:grpSpPr>
          <a:xfrm>
            <a:off x="7032104" y="3548027"/>
            <a:ext cx="3672408" cy="24989"/>
            <a:chOff x="7032104" y="3548027"/>
            <a:chExt cx="3672408" cy="24989"/>
          </a:xfrm>
        </p:grpSpPr>
        <p:cxnSp>
          <p:nvCxnSpPr>
            <p:cNvPr id="23" name="直接箭头连接符 22"/>
            <p:cNvCxnSpPr/>
            <p:nvPr/>
          </p:nvCxnSpPr>
          <p:spPr>
            <a:xfrm>
              <a:off x="7032104" y="3573016"/>
              <a:ext cx="1224136"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9480376" y="3548027"/>
              <a:ext cx="1224136"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6483547" y="4204010"/>
            <a:ext cx="1894593" cy="1571434"/>
            <a:chOff x="6483547" y="4204010"/>
            <a:chExt cx="1894593" cy="1571434"/>
          </a:xfrm>
        </p:grpSpPr>
        <p:sp>
          <p:nvSpPr>
            <p:cNvPr id="25" name="任意多边形 24"/>
            <p:cNvSpPr/>
            <p:nvPr/>
          </p:nvSpPr>
          <p:spPr>
            <a:xfrm>
              <a:off x="7281746" y="4204010"/>
              <a:ext cx="457200" cy="1048214"/>
            </a:xfrm>
            <a:custGeom>
              <a:avLst/>
              <a:gdLst>
                <a:gd name="connsiteX0" fmla="*/ 457200 w 457200"/>
                <a:gd name="connsiteY0" fmla="*/ 0 h 1048214"/>
                <a:gd name="connsiteX1" fmla="*/ 379142 w 457200"/>
                <a:gd name="connsiteY1" fmla="*/ 89210 h 1048214"/>
                <a:gd name="connsiteX2" fmla="*/ 345688 w 457200"/>
                <a:gd name="connsiteY2" fmla="*/ 111512 h 1048214"/>
                <a:gd name="connsiteX3" fmla="*/ 323386 w 457200"/>
                <a:gd name="connsiteY3" fmla="*/ 144966 h 1048214"/>
                <a:gd name="connsiteX4" fmla="*/ 278781 w 457200"/>
                <a:gd name="connsiteY4" fmla="*/ 200722 h 1048214"/>
                <a:gd name="connsiteX5" fmla="*/ 267630 w 457200"/>
                <a:gd name="connsiteY5" fmla="*/ 234175 h 1048214"/>
                <a:gd name="connsiteX6" fmla="*/ 245327 w 457200"/>
                <a:gd name="connsiteY6" fmla="*/ 289931 h 1048214"/>
                <a:gd name="connsiteX7" fmla="*/ 223025 w 457200"/>
                <a:gd name="connsiteY7" fmla="*/ 323385 h 1048214"/>
                <a:gd name="connsiteX8" fmla="*/ 223025 w 457200"/>
                <a:gd name="connsiteY8" fmla="*/ 468351 h 1048214"/>
                <a:gd name="connsiteX9" fmla="*/ 256478 w 457200"/>
                <a:gd name="connsiteY9" fmla="*/ 501805 h 1048214"/>
                <a:gd name="connsiteX10" fmla="*/ 301083 w 457200"/>
                <a:gd name="connsiteY10" fmla="*/ 557561 h 1048214"/>
                <a:gd name="connsiteX11" fmla="*/ 334537 w 457200"/>
                <a:gd name="connsiteY11" fmla="*/ 546410 h 1048214"/>
                <a:gd name="connsiteX12" fmla="*/ 356839 w 457200"/>
                <a:gd name="connsiteY12" fmla="*/ 524107 h 1048214"/>
                <a:gd name="connsiteX13" fmla="*/ 356839 w 457200"/>
                <a:gd name="connsiteY13" fmla="*/ 446049 h 1048214"/>
                <a:gd name="connsiteX14" fmla="*/ 323386 w 457200"/>
                <a:gd name="connsiteY14" fmla="*/ 423746 h 1048214"/>
                <a:gd name="connsiteX15" fmla="*/ 301083 w 457200"/>
                <a:gd name="connsiteY15" fmla="*/ 401444 h 1048214"/>
                <a:gd name="connsiteX16" fmla="*/ 267630 w 457200"/>
                <a:gd name="connsiteY16" fmla="*/ 412595 h 1048214"/>
                <a:gd name="connsiteX17" fmla="*/ 234176 w 457200"/>
                <a:gd name="connsiteY17" fmla="*/ 468351 h 1048214"/>
                <a:gd name="connsiteX18" fmla="*/ 223025 w 457200"/>
                <a:gd name="connsiteY18" fmla="*/ 524107 h 1048214"/>
                <a:gd name="connsiteX19" fmla="*/ 211874 w 457200"/>
                <a:gd name="connsiteY19" fmla="*/ 568712 h 1048214"/>
                <a:gd name="connsiteX20" fmla="*/ 200722 w 457200"/>
                <a:gd name="connsiteY20" fmla="*/ 624468 h 1048214"/>
                <a:gd name="connsiteX21" fmla="*/ 178420 w 457200"/>
                <a:gd name="connsiteY21" fmla="*/ 657922 h 1048214"/>
                <a:gd name="connsiteX22" fmla="*/ 167269 w 457200"/>
                <a:gd name="connsiteY22" fmla="*/ 691375 h 1048214"/>
                <a:gd name="connsiteX23" fmla="*/ 156117 w 457200"/>
                <a:gd name="connsiteY23" fmla="*/ 735980 h 1048214"/>
                <a:gd name="connsiteX24" fmla="*/ 122664 w 457200"/>
                <a:gd name="connsiteY24" fmla="*/ 780585 h 1048214"/>
                <a:gd name="connsiteX25" fmla="*/ 100361 w 457200"/>
                <a:gd name="connsiteY25" fmla="*/ 825190 h 1048214"/>
                <a:gd name="connsiteX26" fmla="*/ 78059 w 457200"/>
                <a:gd name="connsiteY26" fmla="*/ 880946 h 1048214"/>
                <a:gd name="connsiteX27" fmla="*/ 66908 w 457200"/>
                <a:gd name="connsiteY27" fmla="*/ 914400 h 1048214"/>
                <a:gd name="connsiteX28" fmla="*/ 44605 w 457200"/>
                <a:gd name="connsiteY28" fmla="*/ 959005 h 1048214"/>
                <a:gd name="connsiteX29" fmla="*/ 22303 w 457200"/>
                <a:gd name="connsiteY29" fmla="*/ 1037063 h 1048214"/>
                <a:gd name="connsiteX30" fmla="*/ 0 w 457200"/>
                <a:gd name="connsiteY30" fmla="*/ 1048214 h 104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57200" h="1048214">
                  <a:moveTo>
                    <a:pt x="457200" y="0"/>
                  </a:moveTo>
                  <a:cubicBezTo>
                    <a:pt x="433104" y="30119"/>
                    <a:pt x="409308" y="64072"/>
                    <a:pt x="379142" y="89210"/>
                  </a:cubicBezTo>
                  <a:cubicBezTo>
                    <a:pt x="368846" y="97790"/>
                    <a:pt x="356839" y="104078"/>
                    <a:pt x="345688" y="111512"/>
                  </a:cubicBezTo>
                  <a:cubicBezTo>
                    <a:pt x="338254" y="122663"/>
                    <a:pt x="331758" y="134501"/>
                    <a:pt x="323386" y="144966"/>
                  </a:cubicBezTo>
                  <a:cubicBezTo>
                    <a:pt x="295724" y="179544"/>
                    <a:pt x="301666" y="154952"/>
                    <a:pt x="278781" y="200722"/>
                  </a:cubicBezTo>
                  <a:cubicBezTo>
                    <a:pt x="273524" y="211235"/>
                    <a:pt x="271757" y="223169"/>
                    <a:pt x="267630" y="234175"/>
                  </a:cubicBezTo>
                  <a:cubicBezTo>
                    <a:pt x="260601" y="252918"/>
                    <a:pt x="254279" y="272027"/>
                    <a:pt x="245327" y="289931"/>
                  </a:cubicBezTo>
                  <a:cubicBezTo>
                    <a:pt x="239333" y="301918"/>
                    <a:pt x="230459" y="312234"/>
                    <a:pt x="223025" y="323385"/>
                  </a:cubicBezTo>
                  <a:cubicBezTo>
                    <a:pt x="211782" y="379603"/>
                    <a:pt x="200377" y="406067"/>
                    <a:pt x="223025" y="468351"/>
                  </a:cubicBezTo>
                  <a:cubicBezTo>
                    <a:pt x="228414" y="483172"/>
                    <a:pt x="245327" y="490654"/>
                    <a:pt x="256478" y="501805"/>
                  </a:cubicBezTo>
                  <a:cubicBezTo>
                    <a:pt x="265176" y="527897"/>
                    <a:pt x="265480" y="551627"/>
                    <a:pt x="301083" y="557561"/>
                  </a:cubicBezTo>
                  <a:cubicBezTo>
                    <a:pt x="312678" y="559494"/>
                    <a:pt x="323386" y="550127"/>
                    <a:pt x="334537" y="546410"/>
                  </a:cubicBezTo>
                  <a:cubicBezTo>
                    <a:pt x="341971" y="538976"/>
                    <a:pt x="351430" y="533122"/>
                    <a:pt x="356839" y="524107"/>
                  </a:cubicBezTo>
                  <a:cubicBezTo>
                    <a:pt x="371095" y="500347"/>
                    <a:pt x="373114" y="470462"/>
                    <a:pt x="356839" y="446049"/>
                  </a:cubicBezTo>
                  <a:cubicBezTo>
                    <a:pt x="349405" y="434898"/>
                    <a:pt x="333851" y="432118"/>
                    <a:pt x="323386" y="423746"/>
                  </a:cubicBezTo>
                  <a:cubicBezTo>
                    <a:pt x="315176" y="417178"/>
                    <a:pt x="308517" y="408878"/>
                    <a:pt x="301083" y="401444"/>
                  </a:cubicBezTo>
                  <a:cubicBezTo>
                    <a:pt x="289932" y="405161"/>
                    <a:pt x="277709" y="406548"/>
                    <a:pt x="267630" y="412595"/>
                  </a:cubicBezTo>
                  <a:cubicBezTo>
                    <a:pt x="244424" y="426518"/>
                    <a:pt x="240368" y="443583"/>
                    <a:pt x="234176" y="468351"/>
                  </a:cubicBezTo>
                  <a:cubicBezTo>
                    <a:pt x="229579" y="486739"/>
                    <a:pt x="227136" y="505605"/>
                    <a:pt x="223025" y="524107"/>
                  </a:cubicBezTo>
                  <a:cubicBezTo>
                    <a:pt x="219700" y="539068"/>
                    <a:pt x="215199" y="553751"/>
                    <a:pt x="211874" y="568712"/>
                  </a:cubicBezTo>
                  <a:cubicBezTo>
                    <a:pt x="207762" y="587214"/>
                    <a:pt x="207377" y="606721"/>
                    <a:pt x="200722" y="624468"/>
                  </a:cubicBezTo>
                  <a:cubicBezTo>
                    <a:pt x="196016" y="637017"/>
                    <a:pt x="184414" y="645935"/>
                    <a:pt x="178420" y="657922"/>
                  </a:cubicBezTo>
                  <a:cubicBezTo>
                    <a:pt x="173163" y="668435"/>
                    <a:pt x="170498" y="680073"/>
                    <a:pt x="167269" y="691375"/>
                  </a:cubicBezTo>
                  <a:cubicBezTo>
                    <a:pt x="163059" y="706111"/>
                    <a:pt x="162971" y="722272"/>
                    <a:pt x="156117" y="735980"/>
                  </a:cubicBezTo>
                  <a:cubicBezTo>
                    <a:pt x="147805" y="752603"/>
                    <a:pt x="132514" y="764825"/>
                    <a:pt x="122664" y="780585"/>
                  </a:cubicBezTo>
                  <a:cubicBezTo>
                    <a:pt x="113854" y="794682"/>
                    <a:pt x="107112" y="809999"/>
                    <a:pt x="100361" y="825190"/>
                  </a:cubicBezTo>
                  <a:cubicBezTo>
                    <a:pt x="92231" y="843482"/>
                    <a:pt x="85087" y="862203"/>
                    <a:pt x="78059" y="880946"/>
                  </a:cubicBezTo>
                  <a:cubicBezTo>
                    <a:pt x="73932" y="891952"/>
                    <a:pt x="71538" y="903596"/>
                    <a:pt x="66908" y="914400"/>
                  </a:cubicBezTo>
                  <a:cubicBezTo>
                    <a:pt x="60360" y="929679"/>
                    <a:pt x="52039" y="944137"/>
                    <a:pt x="44605" y="959005"/>
                  </a:cubicBezTo>
                  <a:cubicBezTo>
                    <a:pt x="43640" y="962867"/>
                    <a:pt x="28302" y="1029064"/>
                    <a:pt x="22303" y="1037063"/>
                  </a:cubicBezTo>
                  <a:cubicBezTo>
                    <a:pt x="17316" y="1043712"/>
                    <a:pt x="7434" y="1044497"/>
                    <a:pt x="0" y="1048214"/>
                  </a:cubicBezTo>
                </a:path>
              </a:pathLst>
            </a:custGeom>
            <a:noFill/>
            <a:ln w="28575">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6483547" y="5252224"/>
              <a:ext cx="1894593" cy="523220"/>
            </a:xfrm>
            <a:prstGeom prst="rect">
              <a:avLst/>
            </a:prstGeom>
            <a:noFill/>
          </p:spPr>
          <p:txBody>
            <a:bodyPr wrap="square" rtlCol="0">
              <a:spAutoFit/>
            </a:bodyPr>
            <a:lstStyle/>
            <a:p>
              <a:r>
                <a:rPr lang="zh-CN" altLang="en-US" sz="2800" dirty="0" smtClean="0">
                  <a:latin typeface="微软雅黑" pitchFamily="34" charset="-122"/>
                  <a:ea typeface="微软雅黑" pitchFamily="34" charset="-122"/>
                </a:rPr>
                <a:t>系统总线</a:t>
              </a:r>
              <a:endParaRPr lang="zh-CN" altLang="en-US" sz="2800" dirty="0">
                <a:latin typeface="微软雅黑" pitchFamily="34" charset="-122"/>
                <a:ea typeface="微软雅黑" pitchFamily="34" charset="-122"/>
              </a:endParaRPr>
            </a:p>
          </p:txBody>
        </p:sp>
      </p:grpSp>
    </p:spTree>
    <p:extLst>
      <p:ext uri="{BB962C8B-B14F-4D97-AF65-F5344CB8AC3E}">
        <p14:creationId xmlns:p14="http://schemas.microsoft.com/office/powerpoint/2010/main" val="95316857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r>
              <a:rPr lang="zh-CN" altLang="en-US" dirty="0" smtClean="0"/>
              <a:t>接口特点</a:t>
            </a:r>
            <a:endParaRPr lang="zh-CN" altLang="en-US" dirty="0"/>
          </a:p>
        </p:txBody>
      </p:sp>
      <p:sp>
        <p:nvSpPr>
          <p:cNvPr id="3" name="TextBox 2"/>
          <p:cNvSpPr txBox="1"/>
          <p:nvPr/>
        </p:nvSpPr>
        <p:spPr>
          <a:xfrm>
            <a:off x="911484" y="1322053"/>
            <a:ext cx="5256584" cy="584775"/>
          </a:xfrm>
          <a:prstGeom prst="rect">
            <a:avLst/>
          </a:prstGeom>
          <a:noFill/>
        </p:spPr>
        <p:txBody>
          <a:bodyPr wrap="square" rtlCol="0">
            <a:spAutoFit/>
          </a:bodyPr>
          <a:lstStyle/>
          <a:p>
            <a:pPr marL="285750" indent="-285750">
              <a:buFont typeface="Wingdings" pitchFamily="2" charset="2"/>
              <a:buChar char="n"/>
            </a:pPr>
            <a:r>
              <a:rPr lang="zh-CN" altLang="en-US" sz="3200" dirty="0" smtClean="0">
                <a:solidFill>
                  <a:srgbClr val="0000FF"/>
                </a:solidFill>
                <a:latin typeface="微软雅黑" pitchFamily="34" charset="-122"/>
                <a:ea typeface="微软雅黑" pitchFamily="34" charset="-122"/>
              </a:rPr>
              <a:t>输入接口</a:t>
            </a:r>
            <a:endParaRPr lang="zh-CN" altLang="en-US" sz="3200" dirty="0">
              <a:solidFill>
                <a:srgbClr val="0000FF"/>
              </a:solidFill>
              <a:latin typeface="微软雅黑" pitchFamily="34" charset="-122"/>
              <a:ea typeface="微软雅黑" pitchFamily="34" charset="-122"/>
            </a:endParaRPr>
          </a:p>
        </p:txBody>
      </p:sp>
      <p:sp>
        <p:nvSpPr>
          <p:cNvPr id="9" name="TextBox 8"/>
          <p:cNvSpPr txBox="1"/>
          <p:nvPr/>
        </p:nvSpPr>
        <p:spPr>
          <a:xfrm>
            <a:off x="927090" y="3573549"/>
            <a:ext cx="5256584" cy="584775"/>
          </a:xfrm>
          <a:prstGeom prst="rect">
            <a:avLst/>
          </a:prstGeom>
          <a:noFill/>
        </p:spPr>
        <p:txBody>
          <a:bodyPr wrap="square" rtlCol="0">
            <a:spAutoFit/>
          </a:bodyPr>
          <a:lstStyle/>
          <a:p>
            <a:pPr marL="285750" indent="-285750">
              <a:buFont typeface="Wingdings" pitchFamily="2" charset="2"/>
              <a:buChar char="n"/>
            </a:pPr>
            <a:r>
              <a:rPr lang="zh-CN" altLang="en-US" sz="3200" dirty="0" smtClean="0">
                <a:solidFill>
                  <a:srgbClr val="0000FF"/>
                </a:solidFill>
                <a:latin typeface="微软雅黑" pitchFamily="34" charset="-122"/>
                <a:ea typeface="微软雅黑" pitchFamily="34" charset="-122"/>
              </a:rPr>
              <a:t>输出接口</a:t>
            </a:r>
            <a:endParaRPr lang="zh-CN" altLang="en-US" sz="3200" dirty="0">
              <a:solidFill>
                <a:srgbClr val="0000FF"/>
              </a:solidFill>
              <a:latin typeface="微软雅黑" pitchFamily="34" charset="-122"/>
              <a:ea typeface="微软雅黑" pitchFamily="34" charset="-122"/>
            </a:endParaRPr>
          </a:p>
        </p:txBody>
      </p:sp>
      <p:sp>
        <p:nvSpPr>
          <p:cNvPr id="4" name="TextBox 3"/>
          <p:cNvSpPr txBox="1"/>
          <p:nvPr/>
        </p:nvSpPr>
        <p:spPr>
          <a:xfrm>
            <a:off x="1378688" y="2057038"/>
            <a:ext cx="5256502" cy="1631216"/>
          </a:xfrm>
          <a:prstGeom prst="rect">
            <a:avLst/>
          </a:prstGeom>
          <a:noFill/>
        </p:spPr>
        <p:txBody>
          <a:bodyPr wrap="square" rtlCol="0">
            <a:spAutoFit/>
          </a:bodyPr>
          <a:lstStyle/>
          <a:p>
            <a:pPr marL="457200" indent="-457200">
              <a:lnSpc>
                <a:spcPts val="4000"/>
              </a:lnSpc>
              <a:buFont typeface="Arial" pitchFamily="34" charset="0"/>
              <a:buChar char="•"/>
            </a:pPr>
            <a:r>
              <a:rPr lang="zh-CN" altLang="en-US" sz="2800" dirty="0" smtClean="0">
                <a:solidFill>
                  <a:srgbClr val="FF0000"/>
                </a:solidFill>
                <a:latin typeface="微软雅黑" pitchFamily="34" charset="-122"/>
                <a:ea typeface="微软雅黑" pitchFamily="34" charset="-122"/>
              </a:rPr>
              <a:t>要求对数据具有控制能力</a:t>
            </a:r>
            <a:endParaRPr lang="en-US" altLang="zh-CN" sz="2800" dirty="0" smtClean="0">
              <a:solidFill>
                <a:srgbClr val="FF0000"/>
              </a:solidFill>
              <a:latin typeface="微软雅黑" pitchFamily="34" charset="-122"/>
              <a:ea typeface="微软雅黑" pitchFamily="34" charset="-122"/>
            </a:endParaRPr>
          </a:p>
          <a:p>
            <a:pPr marL="457200" indent="-457200">
              <a:lnSpc>
                <a:spcPts val="4000"/>
              </a:lnSpc>
              <a:buFont typeface="Arial" pitchFamily="34" charset="0"/>
              <a:buChar char="•"/>
            </a:pPr>
            <a:r>
              <a:rPr lang="zh-CN" altLang="en-US" sz="2800" dirty="0" smtClean="0">
                <a:solidFill>
                  <a:srgbClr val="FF0000"/>
                </a:solidFill>
                <a:latin typeface="微软雅黑" pitchFamily="34" charset="-122"/>
                <a:ea typeface="微软雅黑" pitchFamily="34" charset="-122"/>
              </a:rPr>
              <a:t>常用三态缓冲器实现</a:t>
            </a:r>
            <a:endParaRPr lang="en-US" altLang="zh-CN" sz="2800" dirty="0" smtClean="0">
              <a:solidFill>
                <a:srgbClr val="FF0000"/>
              </a:solidFill>
              <a:latin typeface="微软雅黑" pitchFamily="34" charset="-122"/>
              <a:ea typeface="微软雅黑" pitchFamily="34" charset="-122"/>
            </a:endParaRPr>
          </a:p>
          <a:p>
            <a:pPr marL="457200" indent="-457200">
              <a:lnSpc>
                <a:spcPts val="4000"/>
              </a:lnSpc>
              <a:buFont typeface="Arial" pitchFamily="34" charset="0"/>
              <a:buChar char="•"/>
            </a:pPr>
            <a:endParaRPr lang="en-US" altLang="zh-CN" sz="2800" dirty="0" smtClean="0">
              <a:solidFill>
                <a:srgbClr val="FF0000"/>
              </a:solidFill>
              <a:latin typeface="微软雅黑" pitchFamily="34" charset="-122"/>
              <a:ea typeface="微软雅黑" pitchFamily="34" charset="-122"/>
            </a:endParaRPr>
          </a:p>
        </p:txBody>
      </p:sp>
      <p:sp>
        <p:nvSpPr>
          <p:cNvPr id="12" name="TextBox 11"/>
          <p:cNvSpPr txBox="1"/>
          <p:nvPr/>
        </p:nvSpPr>
        <p:spPr>
          <a:xfrm>
            <a:off x="1393490" y="4233748"/>
            <a:ext cx="4646086" cy="1118255"/>
          </a:xfrm>
          <a:prstGeom prst="rect">
            <a:avLst/>
          </a:prstGeom>
          <a:noFill/>
        </p:spPr>
        <p:txBody>
          <a:bodyPr wrap="square" rtlCol="0">
            <a:spAutoFit/>
          </a:bodyPr>
          <a:lstStyle/>
          <a:p>
            <a:pPr marL="457200" indent="-457200">
              <a:lnSpc>
                <a:spcPts val="4000"/>
              </a:lnSpc>
              <a:buFont typeface="Arial" pitchFamily="34" charset="0"/>
              <a:buChar char="•"/>
            </a:pPr>
            <a:r>
              <a:rPr lang="zh-CN" altLang="en-US" sz="2800" dirty="0" smtClean="0">
                <a:solidFill>
                  <a:srgbClr val="FF0000"/>
                </a:solidFill>
                <a:latin typeface="微软雅黑" pitchFamily="34" charset="-122"/>
                <a:ea typeface="微软雅黑" pitchFamily="34" charset="-122"/>
              </a:rPr>
              <a:t>要求对数据具有锁存能力</a:t>
            </a:r>
            <a:endParaRPr lang="en-US" altLang="zh-CN" sz="2800" dirty="0" smtClean="0">
              <a:solidFill>
                <a:srgbClr val="FF0000"/>
              </a:solidFill>
              <a:latin typeface="微软雅黑" pitchFamily="34" charset="-122"/>
              <a:ea typeface="微软雅黑" pitchFamily="34" charset="-122"/>
            </a:endParaRPr>
          </a:p>
          <a:p>
            <a:pPr marL="457200" indent="-457200">
              <a:lnSpc>
                <a:spcPts val="4000"/>
              </a:lnSpc>
              <a:buFont typeface="Arial" pitchFamily="34" charset="0"/>
              <a:buChar char="•"/>
            </a:pPr>
            <a:r>
              <a:rPr lang="zh-CN" altLang="en-US" sz="2800" dirty="0" smtClean="0">
                <a:solidFill>
                  <a:srgbClr val="FF0000"/>
                </a:solidFill>
                <a:latin typeface="微软雅黑" pitchFamily="34" charset="-122"/>
                <a:ea typeface="微软雅黑" pitchFamily="34" charset="-122"/>
              </a:rPr>
              <a:t>常用锁存器实现</a:t>
            </a:r>
            <a:endParaRPr lang="en-US" altLang="zh-CN" sz="2800" dirty="0" smtClean="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1164924074"/>
      </p:ext>
    </p:extLst>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r>
              <a:rPr lang="en-US" altLang="zh-CN"/>
              <a:t>1. </a:t>
            </a:r>
            <a:r>
              <a:rPr lang="zh-CN" altLang="en-US"/>
              <a:t>三态缓冲器</a:t>
            </a:r>
          </a:p>
        </p:txBody>
      </p:sp>
      <p:sp>
        <p:nvSpPr>
          <p:cNvPr id="489475" name="Rectangle 3"/>
          <p:cNvSpPr>
            <a:spLocks noGrp="1" noChangeArrowheads="1"/>
          </p:cNvSpPr>
          <p:nvPr>
            <p:ph idx="1"/>
          </p:nvPr>
        </p:nvSpPr>
        <p:spPr/>
        <p:txBody>
          <a:bodyPr/>
          <a:lstStyle/>
          <a:p>
            <a:pPr>
              <a:lnSpc>
                <a:spcPct val="120000"/>
              </a:lnSpc>
            </a:pPr>
            <a:r>
              <a:rPr lang="zh-CN" altLang="en-US" dirty="0" smtClean="0"/>
              <a:t>三态缓冲器：</a:t>
            </a:r>
            <a:r>
              <a:rPr lang="zh-CN" altLang="en-US" b="1" dirty="0" smtClean="0">
                <a:solidFill>
                  <a:srgbClr val="FF0000"/>
                </a:solidFill>
              </a:rPr>
              <a:t>加</a:t>
            </a:r>
            <a:r>
              <a:rPr lang="zh-CN" altLang="en-US" b="1" dirty="0">
                <a:solidFill>
                  <a:srgbClr val="FF0000"/>
                </a:solidFill>
              </a:rPr>
              <a:t>有控制端的同相器或反相器</a:t>
            </a:r>
          </a:p>
          <a:p>
            <a:pPr lvl="1">
              <a:lnSpc>
                <a:spcPct val="120000"/>
              </a:lnSpc>
            </a:pPr>
            <a:r>
              <a:rPr lang="zh-CN" altLang="en-US" dirty="0"/>
              <a:t>控制端</a:t>
            </a:r>
            <a:r>
              <a:rPr lang="en-US" altLang="zh-CN" dirty="0"/>
              <a:t>T</a:t>
            </a:r>
            <a:r>
              <a:rPr lang="zh-CN" altLang="en-US" dirty="0"/>
              <a:t>有效时，控制输入</a:t>
            </a:r>
            <a:r>
              <a:rPr lang="en-US" altLang="zh-CN" dirty="0"/>
              <a:t>A</a:t>
            </a:r>
            <a:r>
              <a:rPr lang="zh-CN" altLang="en-US" dirty="0"/>
              <a:t>端输出到</a:t>
            </a:r>
            <a:r>
              <a:rPr lang="en-US" altLang="zh-CN" dirty="0"/>
              <a:t>Y</a:t>
            </a:r>
            <a:r>
              <a:rPr lang="zh-CN" altLang="en-US" dirty="0"/>
              <a:t>端</a:t>
            </a:r>
          </a:p>
          <a:p>
            <a:pPr lvl="1">
              <a:lnSpc>
                <a:spcPct val="120000"/>
              </a:lnSpc>
            </a:pPr>
            <a:r>
              <a:rPr lang="zh-CN" altLang="en-US" dirty="0"/>
              <a:t>控制端</a:t>
            </a:r>
            <a:r>
              <a:rPr lang="en-US" altLang="zh-CN" dirty="0"/>
              <a:t>T</a:t>
            </a:r>
            <a:r>
              <a:rPr lang="zh-CN" altLang="en-US" dirty="0"/>
              <a:t>无效时，输出</a:t>
            </a:r>
            <a:r>
              <a:rPr lang="en-US" altLang="zh-CN" dirty="0"/>
              <a:t>Y</a:t>
            </a:r>
            <a:r>
              <a:rPr lang="zh-CN" altLang="en-US" dirty="0"/>
              <a:t>端呈现高阻状态</a:t>
            </a:r>
          </a:p>
          <a:p>
            <a:pPr>
              <a:lnSpc>
                <a:spcPct val="120000"/>
              </a:lnSpc>
            </a:pPr>
            <a:r>
              <a:rPr lang="en-US" altLang="zh-CN" b="1" dirty="0">
                <a:solidFill>
                  <a:srgbClr val="FF0000"/>
                </a:solidFill>
              </a:rPr>
              <a:t>74LS244</a:t>
            </a:r>
            <a:r>
              <a:rPr lang="zh-CN" altLang="en-US" dirty="0"/>
              <a:t>：双</a:t>
            </a:r>
            <a:r>
              <a:rPr lang="en-US" altLang="zh-CN" dirty="0"/>
              <a:t>4</a:t>
            </a:r>
            <a:r>
              <a:rPr lang="zh-CN" altLang="en-US" dirty="0"/>
              <a:t>位三态同相</a:t>
            </a:r>
            <a:r>
              <a:rPr lang="zh-CN" altLang="en-US" dirty="0" smtClean="0"/>
              <a:t>缓冲器</a:t>
            </a:r>
            <a:endParaRPr lang="en-US" altLang="zh-CN" dirty="0" smtClean="0"/>
          </a:p>
          <a:p>
            <a:pPr>
              <a:lnSpc>
                <a:spcPct val="120000"/>
              </a:lnSpc>
            </a:pPr>
            <a:r>
              <a:rPr lang="zh-CN" altLang="en-US" dirty="0" smtClean="0"/>
              <a:t>双向</a:t>
            </a:r>
            <a:r>
              <a:rPr lang="zh-CN" altLang="en-US" dirty="0"/>
              <a:t>三态缓冲器：两个三态缓冲器构成</a:t>
            </a:r>
          </a:p>
          <a:p>
            <a:pPr lvl="1">
              <a:lnSpc>
                <a:spcPct val="120000"/>
              </a:lnSpc>
            </a:pPr>
            <a:r>
              <a:rPr lang="zh-CN" altLang="en-US" dirty="0"/>
              <a:t>输出允许控制端</a:t>
            </a:r>
            <a:r>
              <a:rPr lang="en-US" altLang="zh-CN" dirty="0"/>
              <a:t>OE*</a:t>
            </a:r>
            <a:r>
              <a:rPr lang="zh-CN" altLang="en-US" dirty="0"/>
              <a:t>：控制数据的输出</a:t>
            </a:r>
          </a:p>
          <a:p>
            <a:pPr lvl="1">
              <a:lnSpc>
                <a:spcPct val="120000"/>
              </a:lnSpc>
            </a:pPr>
            <a:r>
              <a:rPr lang="zh-CN" altLang="en-US" dirty="0"/>
              <a:t>方向控制端</a:t>
            </a:r>
            <a:r>
              <a:rPr lang="en-US" altLang="zh-CN" dirty="0"/>
              <a:t>DIR</a:t>
            </a:r>
            <a:r>
              <a:rPr lang="zh-CN" altLang="en-US" dirty="0"/>
              <a:t>：控制数据驱动的</a:t>
            </a:r>
            <a:r>
              <a:rPr lang="zh-CN" altLang="en-US" dirty="0" smtClean="0"/>
              <a:t>方向</a:t>
            </a:r>
            <a:endParaRPr lang="en-US" altLang="zh-CN" dirty="0" smtClean="0"/>
          </a:p>
          <a:p>
            <a:pPr>
              <a:lnSpc>
                <a:spcPct val="120000"/>
              </a:lnSpc>
            </a:pPr>
            <a:r>
              <a:rPr lang="en-US" altLang="zh-CN" b="1" dirty="0" smtClean="0">
                <a:solidFill>
                  <a:srgbClr val="FF0000"/>
                </a:solidFill>
              </a:rPr>
              <a:t>74LS245</a:t>
            </a:r>
            <a:r>
              <a:rPr lang="zh-CN" altLang="en-US" b="1" dirty="0" smtClean="0">
                <a:solidFill>
                  <a:srgbClr val="FF0000"/>
                </a:solidFill>
              </a:rPr>
              <a:t> </a:t>
            </a:r>
            <a:r>
              <a:rPr lang="zh-CN" altLang="en-US" dirty="0"/>
              <a:t>：</a:t>
            </a:r>
            <a:r>
              <a:rPr lang="en-US" altLang="zh-CN" dirty="0"/>
              <a:t>8</a:t>
            </a:r>
            <a:r>
              <a:rPr lang="zh-CN" altLang="en-US" dirty="0"/>
              <a:t>位双向三态缓冲器芯片</a:t>
            </a:r>
          </a:p>
          <a:p>
            <a:pPr marL="457200" lvl="1" indent="0">
              <a:lnSpc>
                <a:spcPct val="120000"/>
              </a:lnSpc>
              <a:buNone/>
            </a:pPr>
            <a:endParaRPr lang="zh-CN" altLang="en-US" dirty="0"/>
          </a:p>
        </p:txBody>
      </p:sp>
      <p:sp>
        <p:nvSpPr>
          <p:cNvPr id="489476" name="AutoShape 4">
            <a:hlinkClick r:id="rId3" action="ppaction://hlinksldjump" highlightClick="1"/>
          </p:cNvPr>
          <p:cNvSpPr>
            <a:spLocks noChangeArrowheads="1"/>
          </p:cNvSpPr>
          <p:nvPr/>
        </p:nvSpPr>
        <p:spPr bwMode="auto">
          <a:xfrm>
            <a:off x="9768408" y="1268760"/>
            <a:ext cx="1219200" cy="381000"/>
          </a:xfrm>
          <a:prstGeom prst="flowChartAlternateProcess">
            <a:avLst/>
          </a:prstGeom>
          <a:solidFill>
            <a:schemeClr val="accent3">
              <a:lumMod val="20000"/>
              <a:lumOff val="80000"/>
            </a:schemeClr>
          </a:solidFill>
          <a:ln w="9525">
            <a:solidFill>
              <a:srgbClr val="193C7D"/>
            </a:solidFill>
            <a:miter lim="800000"/>
            <a:headEnd/>
            <a:tailEnd/>
          </a:ln>
          <a:effectLst/>
        </p:spPr>
        <p:txBody>
          <a:bodyPr wrap="none" anchor="ctr"/>
          <a:lstStyle/>
          <a:p>
            <a:pPr algn="ctr">
              <a:lnSpc>
                <a:spcPct val="90000"/>
              </a:lnSpc>
            </a:pPr>
            <a:r>
              <a:rPr lang="zh-CN" altLang="en-US" b="1" dirty="0">
                <a:solidFill>
                  <a:schemeClr val="tx2"/>
                </a:solidFill>
                <a:ea typeface="楷体_GB2312" pitchFamily="49" charset="-122"/>
              </a:rPr>
              <a:t>示意图</a:t>
            </a:r>
          </a:p>
        </p:txBody>
      </p:sp>
      <p:pic>
        <p:nvPicPr>
          <p:cNvPr id="1597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6280" y="2204864"/>
            <a:ext cx="3168352" cy="4084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97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p:txBody>
          <a:bodyPr/>
          <a:lstStyle/>
          <a:p>
            <a:pPr algn="ctr"/>
            <a:r>
              <a:rPr lang="zh-CN" altLang="en-US" dirty="0"/>
              <a:t>三态缓冲器</a:t>
            </a:r>
          </a:p>
        </p:txBody>
      </p:sp>
      <p:sp>
        <p:nvSpPr>
          <p:cNvPr id="530437" name="AutoShape 5">
            <a:hlinkClick r:id="" action="ppaction://hlinkshowjump?jump=lastslideviewed"/>
          </p:cNvPr>
          <p:cNvSpPr>
            <a:spLocks noChangeArrowheads="1"/>
          </p:cNvSpPr>
          <p:nvPr/>
        </p:nvSpPr>
        <p:spPr bwMode="auto">
          <a:xfrm>
            <a:off x="11231034" y="6524625"/>
            <a:ext cx="960967" cy="317500"/>
          </a:xfrm>
          <a:prstGeom prst="flowChartAlternateProcess">
            <a:avLst/>
          </a:prstGeom>
          <a:solidFill>
            <a:schemeClr val="accent1"/>
          </a:solidFill>
          <a:ln w="9525">
            <a:solidFill>
              <a:srgbClr val="193C7D"/>
            </a:solidFill>
            <a:miter lim="800000"/>
            <a:headEnd/>
            <a:tailEnd/>
          </a:ln>
          <a:effectLst/>
        </p:spPr>
        <p:txBody>
          <a:bodyPr wrap="none" anchor="ctr"/>
          <a:lstStyle/>
          <a:p>
            <a:pPr algn="ctr">
              <a:lnSpc>
                <a:spcPct val="90000"/>
              </a:lnSpc>
            </a:pPr>
            <a:r>
              <a:rPr lang="zh-CN" altLang="en-US" b="1">
                <a:solidFill>
                  <a:schemeClr val="tx2"/>
                </a:solidFill>
                <a:ea typeface="楷体_GB2312" pitchFamily="49" charset="-122"/>
              </a:rPr>
              <a:t>返回</a:t>
            </a:r>
          </a:p>
        </p:txBody>
      </p:sp>
      <p:pic>
        <p:nvPicPr>
          <p:cNvPr id="530442" name="Picture 10" descr="fig0703"/>
          <p:cNvPicPr>
            <a:picLocks noChangeAspect="1" noChangeArrowheads="1"/>
          </p:cNvPicPr>
          <p:nvPr/>
        </p:nvPicPr>
        <p:blipFill>
          <a:blip r:embed="rId3" cstate="print"/>
          <a:srcRect/>
          <a:stretch>
            <a:fillRect/>
          </a:stretch>
        </p:blipFill>
        <p:spPr bwMode="auto">
          <a:xfrm>
            <a:off x="881026" y="1142984"/>
            <a:ext cx="10608580" cy="5013528"/>
          </a:xfrm>
          <a:prstGeom prst="rect">
            <a:avLst/>
          </a:prstGeom>
          <a:noFill/>
        </p:spPr>
      </p:pic>
    </p:spTree>
  </p:cSld>
  <p:clrMapOvr>
    <a:masterClrMapping/>
  </p:clrMapOvr>
  <p:transition spd="slow"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en-US" altLang="zh-CN" dirty="0"/>
              <a:t>7.1.1 I/O</a:t>
            </a:r>
            <a:r>
              <a:rPr lang="zh-CN" altLang="en-US" dirty="0"/>
              <a:t>接口的典型结构</a:t>
            </a:r>
          </a:p>
        </p:txBody>
      </p:sp>
      <p:pic>
        <p:nvPicPr>
          <p:cNvPr id="468996" name="Picture 4" descr="fig0701"/>
          <p:cNvPicPr>
            <a:picLocks noChangeAspect="1" noChangeArrowheads="1"/>
          </p:cNvPicPr>
          <p:nvPr/>
        </p:nvPicPr>
        <p:blipFill>
          <a:blip r:embed="rId3" cstate="print"/>
          <a:srcRect/>
          <a:stretch>
            <a:fillRect/>
          </a:stretch>
        </p:blipFill>
        <p:spPr bwMode="auto">
          <a:xfrm>
            <a:off x="711200" y="1143000"/>
            <a:ext cx="10929416" cy="4114800"/>
          </a:xfrm>
          <a:prstGeom prst="rect">
            <a:avLst/>
          </a:prstGeom>
          <a:noFill/>
        </p:spPr>
      </p:pic>
      <p:sp>
        <p:nvSpPr>
          <p:cNvPr id="468997" name="filecab3"/>
          <p:cNvSpPr>
            <a:spLocks noEditPoints="1" noChangeArrowheads="1"/>
          </p:cNvSpPr>
          <p:nvPr/>
        </p:nvSpPr>
        <p:spPr bwMode="auto">
          <a:xfrm flipV="1">
            <a:off x="1775885" y="5373216"/>
            <a:ext cx="8892116" cy="792088"/>
          </a:xfrm>
          <a:custGeom>
            <a:avLst/>
            <a:gdLst>
              <a:gd name="T0" fmla="*/ 10800 w 21600"/>
              <a:gd name="T1" fmla="*/ 0 h 21600"/>
              <a:gd name="T2" fmla="*/ 0 w 21600"/>
              <a:gd name="T3" fmla="*/ 0 h 21600"/>
              <a:gd name="T4" fmla="*/ 0 w 21600"/>
              <a:gd name="T5" fmla="*/ 10800 h 21600"/>
              <a:gd name="T6" fmla="*/ 0 w 21600"/>
              <a:gd name="T7" fmla="*/ 20367 h 21600"/>
              <a:gd name="T8" fmla="*/ 10800 w 21600"/>
              <a:gd name="T9" fmla="*/ 21600 h 21600"/>
              <a:gd name="T10" fmla="*/ 21600 w 21600"/>
              <a:gd name="T11" fmla="*/ 20367 h 21600"/>
              <a:gd name="T12" fmla="*/ 21600 w 21600"/>
              <a:gd name="T13" fmla="*/ 10800 h 21600"/>
              <a:gd name="T14" fmla="*/ 21600 w 21600"/>
              <a:gd name="T15" fmla="*/ 0 h 21600"/>
              <a:gd name="T16" fmla="*/ 1004 w 21600"/>
              <a:gd name="T17" fmla="*/ 511 h 21600"/>
              <a:gd name="T18" fmla="*/ 20542 w 21600"/>
              <a:gd name="T19" fmla="*/ 18765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788" y="0"/>
                </a:moveTo>
                <a:lnTo>
                  <a:pt x="0" y="0"/>
                </a:lnTo>
                <a:lnTo>
                  <a:pt x="0" y="10800"/>
                </a:lnTo>
                <a:lnTo>
                  <a:pt x="0" y="19099"/>
                </a:lnTo>
                <a:lnTo>
                  <a:pt x="8466" y="19099"/>
                </a:lnTo>
                <a:lnTo>
                  <a:pt x="8490" y="19440"/>
                </a:lnTo>
                <a:lnTo>
                  <a:pt x="8537" y="20008"/>
                </a:lnTo>
                <a:lnTo>
                  <a:pt x="8607" y="20349"/>
                </a:lnTo>
                <a:lnTo>
                  <a:pt x="8701" y="20691"/>
                </a:lnTo>
                <a:lnTo>
                  <a:pt x="8842" y="21145"/>
                </a:lnTo>
                <a:lnTo>
                  <a:pt x="9053" y="21373"/>
                </a:lnTo>
                <a:lnTo>
                  <a:pt x="9264" y="21600"/>
                </a:lnTo>
                <a:lnTo>
                  <a:pt x="9545" y="21600"/>
                </a:lnTo>
                <a:lnTo>
                  <a:pt x="10718" y="21600"/>
                </a:lnTo>
                <a:lnTo>
                  <a:pt x="11891" y="21600"/>
                </a:lnTo>
                <a:lnTo>
                  <a:pt x="12266" y="21600"/>
                </a:lnTo>
                <a:lnTo>
                  <a:pt x="12477" y="21429"/>
                </a:lnTo>
                <a:lnTo>
                  <a:pt x="12618" y="21202"/>
                </a:lnTo>
                <a:lnTo>
                  <a:pt x="12758" y="20861"/>
                </a:lnTo>
                <a:lnTo>
                  <a:pt x="12922" y="20349"/>
                </a:lnTo>
                <a:lnTo>
                  <a:pt x="12993" y="19952"/>
                </a:lnTo>
                <a:lnTo>
                  <a:pt x="13016" y="19440"/>
                </a:lnTo>
                <a:lnTo>
                  <a:pt x="13063" y="19099"/>
                </a:lnTo>
                <a:lnTo>
                  <a:pt x="21600" y="19099"/>
                </a:lnTo>
                <a:lnTo>
                  <a:pt x="21600" y="10800"/>
                </a:lnTo>
                <a:lnTo>
                  <a:pt x="21600" y="0"/>
                </a:lnTo>
                <a:lnTo>
                  <a:pt x="10788" y="0"/>
                </a:lnTo>
                <a:close/>
                <a:moveTo>
                  <a:pt x="9053" y="19099"/>
                </a:moveTo>
                <a:lnTo>
                  <a:pt x="9053" y="19440"/>
                </a:lnTo>
                <a:lnTo>
                  <a:pt x="9076" y="19611"/>
                </a:lnTo>
                <a:lnTo>
                  <a:pt x="9123" y="19781"/>
                </a:lnTo>
                <a:lnTo>
                  <a:pt x="9193" y="20008"/>
                </a:lnTo>
                <a:lnTo>
                  <a:pt x="9264" y="20179"/>
                </a:lnTo>
                <a:lnTo>
                  <a:pt x="9334" y="20293"/>
                </a:lnTo>
                <a:lnTo>
                  <a:pt x="9405" y="20349"/>
                </a:lnTo>
                <a:lnTo>
                  <a:pt x="9545" y="20349"/>
                </a:lnTo>
                <a:lnTo>
                  <a:pt x="11891" y="20349"/>
                </a:lnTo>
                <a:lnTo>
                  <a:pt x="12031" y="20349"/>
                </a:lnTo>
                <a:lnTo>
                  <a:pt x="12172" y="20236"/>
                </a:lnTo>
                <a:lnTo>
                  <a:pt x="12266" y="20179"/>
                </a:lnTo>
                <a:lnTo>
                  <a:pt x="12336" y="20008"/>
                </a:lnTo>
                <a:lnTo>
                  <a:pt x="12383" y="19838"/>
                </a:lnTo>
                <a:lnTo>
                  <a:pt x="12430" y="19611"/>
                </a:lnTo>
                <a:lnTo>
                  <a:pt x="12477" y="19440"/>
                </a:lnTo>
                <a:lnTo>
                  <a:pt x="12477" y="19099"/>
                </a:lnTo>
                <a:lnTo>
                  <a:pt x="9053" y="19099"/>
                </a:lnTo>
                <a:close/>
              </a:path>
              <a:path w="21600" h="21600" extrusionOk="0">
                <a:moveTo>
                  <a:pt x="9053" y="19099"/>
                </a:moveTo>
                <a:lnTo>
                  <a:pt x="0" y="19099"/>
                </a:lnTo>
                <a:lnTo>
                  <a:pt x="21600" y="19099"/>
                </a:lnTo>
              </a:path>
            </a:pathLst>
          </a:custGeom>
          <a:solidFill>
            <a:schemeClr val="accent1">
              <a:lumMod val="40000"/>
              <a:lumOff val="60000"/>
            </a:schemeClr>
          </a:solidFill>
          <a:ln w="9525" cap="rnd">
            <a:solidFill>
              <a:srgbClr val="000000"/>
            </a:solidFill>
            <a:prstDash val="sysDot"/>
            <a:miter lim="800000"/>
            <a:headEnd/>
            <a:tailEnd/>
          </a:ln>
          <a:effectLst>
            <a:outerShdw dist="107763" dir="2700000" algn="ctr" rotWithShape="0">
              <a:srgbClr val="808080"/>
            </a:outerShdw>
          </a:effectLst>
        </p:spPr>
        <p:txBody>
          <a:bodyPr rot="10800000"/>
          <a:lstStyle/>
          <a:p>
            <a:pPr algn="ctr"/>
            <a:r>
              <a:rPr lang="en-US" altLang="zh-CN" sz="3200" b="1" dirty="0">
                <a:solidFill>
                  <a:srgbClr val="0000FF"/>
                </a:solidFill>
                <a:ea typeface="宋体" charset="-122"/>
              </a:rPr>
              <a:t>I/O</a:t>
            </a:r>
            <a:r>
              <a:rPr lang="zh-CN" altLang="en-US" sz="3200" b="1" dirty="0">
                <a:solidFill>
                  <a:srgbClr val="0000FF"/>
                </a:solidFill>
                <a:ea typeface="宋体" charset="-122"/>
              </a:rPr>
              <a:t>地址＝外设端口，对应接口寄存器</a:t>
            </a:r>
          </a:p>
        </p:txBody>
      </p:sp>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r>
              <a:rPr lang="en-US" altLang="zh-CN"/>
              <a:t>2. </a:t>
            </a:r>
            <a:r>
              <a:rPr lang="zh-CN" altLang="en-US"/>
              <a:t>锁存器</a:t>
            </a:r>
          </a:p>
        </p:txBody>
      </p:sp>
      <p:sp>
        <p:nvSpPr>
          <p:cNvPr id="490499" name="Rectangle 3"/>
          <p:cNvSpPr>
            <a:spLocks noGrp="1" noChangeArrowheads="1"/>
          </p:cNvSpPr>
          <p:nvPr>
            <p:ph idx="1"/>
          </p:nvPr>
        </p:nvSpPr>
        <p:spPr/>
        <p:txBody>
          <a:bodyPr/>
          <a:lstStyle/>
          <a:p>
            <a:r>
              <a:rPr lang="zh-CN" altLang="en-US" dirty="0"/>
              <a:t>使用</a:t>
            </a:r>
            <a:r>
              <a:rPr lang="en-US" altLang="zh-CN" dirty="0"/>
              <a:t>D</a:t>
            </a:r>
            <a:r>
              <a:rPr lang="zh-CN" altLang="en-US" dirty="0"/>
              <a:t>触发器构成</a:t>
            </a:r>
          </a:p>
          <a:p>
            <a:pPr lvl="1"/>
            <a:r>
              <a:rPr lang="zh-CN" altLang="en-US" dirty="0"/>
              <a:t>输入端为</a:t>
            </a:r>
            <a:r>
              <a:rPr lang="en-US" altLang="zh-CN" dirty="0"/>
              <a:t>D</a:t>
            </a:r>
            <a:r>
              <a:rPr lang="zh-CN" altLang="en-US" dirty="0"/>
              <a:t>端，控制端为</a:t>
            </a:r>
            <a:r>
              <a:rPr lang="en-US" altLang="zh-CN" dirty="0"/>
              <a:t>C</a:t>
            </a:r>
            <a:r>
              <a:rPr lang="zh-CN" altLang="en-US" dirty="0"/>
              <a:t>端</a:t>
            </a:r>
          </a:p>
          <a:p>
            <a:pPr lvl="1"/>
            <a:r>
              <a:rPr lang="zh-CN" altLang="en-US" dirty="0"/>
              <a:t>两个相反的输出信号</a:t>
            </a:r>
            <a:r>
              <a:rPr lang="en-US" altLang="zh-CN" dirty="0"/>
              <a:t>Q</a:t>
            </a:r>
            <a:r>
              <a:rPr lang="zh-CN" altLang="en-US" dirty="0"/>
              <a:t>和</a:t>
            </a:r>
            <a:r>
              <a:rPr lang="en-US" altLang="zh-CN" dirty="0"/>
              <a:t>Q*</a:t>
            </a:r>
          </a:p>
          <a:p>
            <a:pPr lvl="1"/>
            <a:r>
              <a:rPr lang="zh-CN" altLang="en-US" dirty="0"/>
              <a:t>复位</a:t>
            </a:r>
            <a:r>
              <a:rPr lang="en-US" altLang="zh-CN" dirty="0"/>
              <a:t>R</a:t>
            </a:r>
            <a:r>
              <a:rPr lang="zh-CN" altLang="en-US" dirty="0"/>
              <a:t>或置位</a:t>
            </a:r>
            <a:r>
              <a:rPr lang="en-US" altLang="zh-CN" dirty="0"/>
              <a:t>S</a:t>
            </a:r>
            <a:r>
              <a:rPr lang="zh-CN" altLang="en-US" dirty="0"/>
              <a:t>控制端</a:t>
            </a:r>
            <a:endParaRPr lang="en-US" altLang="zh-CN" dirty="0"/>
          </a:p>
          <a:p>
            <a:r>
              <a:rPr lang="zh-CN" altLang="en-US" b="1" dirty="0">
                <a:solidFill>
                  <a:srgbClr val="FF0000"/>
                </a:solidFill>
              </a:rPr>
              <a:t>电平锁存：电平控制输出能跟随输入变化</a:t>
            </a:r>
          </a:p>
          <a:p>
            <a:r>
              <a:rPr lang="zh-CN" altLang="en-US" b="1" dirty="0">
                <a:solidFill>
                  <a:srgbClr val="FF0000"/>
                </a:solidFill>
              </a:rPr>
              <a:t>边沿锁存：输出只能锁存输入的状态</a:t>
            </a:r>
          </a:p>
          <a:p>
            <a:r>
              <a:rPr lang="en-US" altLang="zh-CN" dirty="0">
                <a:solidFill>
                  <a:srgbClr val="193C7D"/>
                </a:solidFill>
              </a:rPr>
              <a:t>74LS273</a:t>
            </a:r>
            <a:r>
              <a:rPr lang="zh-CN" altLang="en-US" dirty="0"/>
              <a:t>：上升沿锁存的</a:t>
            </a:r>
            <a:r>
              <a:rPr lang="en-US" altLang="zh-CN" dirty="0"/>
              <a:t>8</a:t>
            </a:r>
            <a:r>
              <a:rPr lang="zh-CN" altLang="en-US" dirty="0"/>
              <a:t>位边沿锁存器</a:t>
            </a:r>
          </a:p>
          <a:p>
            <a:r>
              <a:rPr lang="en-US" altLang="zh-CN" dirty="0">
                <a:solidFill>
                  <a:srgbClr val="193C7D"/>
                </a:solidFill>
              </a:rPr>
              <a:t>74LS373</a:t>
            </a:r>
            <a:r>
              <a:rPr lang="zh-CN" altLang="en-US" dirty="0"/>
              <a:t>：电平锁存的</a:t>
            </a:r>
            <a:r>
              <a:rPr lang="en-US" altLang="zh-CN" dirty="0"/>
              <a:t>8</a:t>
            </a:r>
            <a:r>
              <a:rPr lang="zh-CN" altLang="en-US" dirty="0"/>
              <a:t>位三态缓冲锁存器</a:t>
            </a:r>
          </a:p>
          <a:p>
            <a:r>
              <a:rPr lang="en-US" altLang="zh-CN" dirty="0">
                <a:solidFill>
                  <a:srgbClr val="193C7D"/>
                </a:solidFill>
              </a:rPr>
              <a:t>74LS374</a:t>
            </a:r>
            <a:r>
              <a:rPr lang="zh-CN" altLang="en-US" dirty="0"/>
              <a:t>：边沿锁存的</a:t>
            </a:r>
            <a:r>
              <a:rPr lang="en-US" altLang="zh-CN" dirty="0"/>
              <a:t>8</a:t>
            </a:r>
            <a:r>
              <a:rPr lang="zh-CN" altLang="en-US" dirty="0"/>
              <a:t>位三态缓冲锁存器</a:t>
            </a:r>
          </a:p>
        </p:txBody>
      </p:sp>
      <p:sp>
        <p:nvSpPr>
          <p:cNvPr id="490500" name="AutoShape 4">
            <a:hlinkClick r:id="rId3" action="ppaction://hlinksldjump" highlightClick="1"/>
          </p:cNvPr>
          <p:cNvSpPr>
            <a:spLocks noChangeArrowheads="1"/>
          </p:cNvSpPr>
          <p:nvPr/>
        </p:nvSpPr>
        <p:spPr bwMode="auto">
          <a:xfrm>
            <a:off x="9768408" y="1196752"/>
            <a:ext cx="1219200" cy="381000"/>
          </a:xfrm>
          <a:prstGeom prst="flowChartAlternateProcess">
            <a:avLst/>
          </a:prstGeom>
          <a:solidFill>
            <a:schemeClr val="accent3">
              <a:lumMod val="20000"/>
              <a:lumOff val="80000"/>
            </a:schemeClr>
          </a:solidFill>
          <a:ln w="9525">
            <a:solidFill>
              <a:srgbClr val="193C7D"/>
            </a:solidFill>
            <a:miter lim="800000"/>
            <a:headEnd/>
            <a:tailEnd/>
          </a:ln>
          <a:effectLst/>
        </p:spPr>
        <p:txBody>
          <a:bodyPr wrap="none" anchor="ctr"/>
          <a:lstStyle/>
          <a:p>
            <a:pPr algn="ctr">
              <a:lnSpc>
                <a:spcPct val="90000"/>
              </a:lnSpc>
            </a:pPr>
            <a:r>
              <a:rPr lang="zh-CN" altLang="en-US" b="1">
                <a:solidFill>
                  <a:schemeClr val="tx2"/>
                </a:solidFill>
                <a:ea typeface="楷体_GB2312" pitchFamily="49" charset="-122"/>
              </a:rPr>
              <a:t>示意图</a:t>
            </a:r>
          </a:p>
        </p:txBody>
      </p:sp>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pPr algn="ctr"/>
            <a:r>
              <a:rPr lang="en-US" altLang="zh-CN" dirty="0"/>
              <a:t>D</a:t>
            </a:r>
            <a:r>
              <a:rPr lang="zh-CN" altLang="en-US" dirty="0"/>
              <a:t>触发器</a:t>
            </a:r>
          </a:p>
        </p:txBody>
      </p:sp>
      <p:sp>
        <p:nvSpPr>
          <p:cNvPr id="8" name="内容占位符 7"/>
          <p:cNvSpPr>
            <a:spLocks noGrp="1"/>
          </p:cNvSpPr>
          <p:nvPr>
            <p:ph idx="1"/>
          </p:nvPr>
        </p:nvSpPr>
        <p:spPr/>
        <p:txBody>
          <a:bodyPr/>
          <a:lstStyle/>
          <a:p>
            <a:endParaRPr lang="zh-CN" altLang="en-US"/>
          </a:p>
        </p:txBody>
      </p:sp>
      <p:sp>
        <p:nvSpPr>
          <p:cNvPr id="531459" name="AutoShape 3">
            <a:hlinkClick r:id="" action="ppaction://hlinkshowjump?jump=lastslideviewed"/>
          </p:cNvPr>
          <p:cNvSpPr>
            <a:spLocks noChangeArrowheads="1"/>
          </p:cNvSpPr>
          <p:nvPr/>
        </p:nvSpPr>
        <p:spPr bwMode="auto">
          <a:xfrm>
            <a:off x="11231034" y="6524625"/>
            <a:ext cx="960967" cy="317500"/>
          </a:xfrm>
          <a:prstGeom prst="flowChartAlternateProcess">
            <a:avLst/>
          </a:prstGeom>
          <a:solidFill>
            <a:schemeClr val="accent1"/>
          </a:solidFill>
          <a:ln w="9525">
            <a:solidFill>
              <a:srgbClr val="193C7D"/>
            </a:solidFill>
            <a:miter lim="800000"/>
            <a:headEnd/>
            <a:tailEnd/>
          </a:ln>
          <a:effectLst/>
        </p:spPr>
        <p:txBody>
          <a:bodyPr wrap="none" anchor="ctr"/>
          <a:lstStyle/>
          <a:p>
            <a:pPr algn="ctr">
              <a:lnSpc>
                <a:spcPct val="90000"/>
              </a:lnSpc>
            </a:pPr>
            <a:r>
              <a:rPr lang="zh-CN" altLang="en-US" b="1">
                <a:solidFill>
                  <a:schemeClr val="tx2"/>
                </a:solidFill>
                <a:ea typeface="楷体_GB2312" pitchFamily="49" charset="-122"/>
              </a:rPr>
              <a:t>返回</a:t>
            </a:r>
          </a:p>
        </p:txBody>
      </p:sp>
      <p:pic>
        <p:nvPicPr>
          <p:cNvPr id="531464" name="Picture 8" descr="fig0704"/>
          <p:cNvPicPr>
            <a:picLocks noChangeAspect="1" noChangeArrowheads="1"/>
          </p:cNvPicPr>
          <p:nvPr/>
        </p:nvPicPr>
        <p:blipFill>
          <a:blip r:embed="rId3" cstate="print"/>
          <a:srcRect/>
          <a:stretch>
            <a:fillRect/>
          </a:stretch>
        </p:blipFill>
        <p:spPr bwMode="auto">
          <a:xfrm>
            <a:off x="450851" y="1143000"/>
            <a:ext cx="11288183" cy="4191000"/>
          </a:xfrm>
          <a:prstGeom prst="rect">
            <a:avLst/>
          </a:prstGeom>
          <a:noFill/>
        </p:spPr>
      </p:pic>
    </p:spTree>
  </p:cSld>
  <p:clrMapOvr>
    <a:masterClrMapping/>
  </p:clrMapOvr>
  <p:transition spd="slow" advClick="0"/>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mtClean="0"/>
              <a:t>第</a:t>
            </a:r>
            <a:r>
              <a:rPr lang="en-US" altLang="zh-CN" smtClean="0"/>
              <a:t>7</a:t>
            </a:r>
            <a:r>
              <a:rPr lang="zh-CN" altLang="en-US" smtClean="0"/>
              <a:t>章：无条件传送：输入示例</a:t>
            </a:r>
          </a:p>
        </p:txBody>
      </p:sp>
      <p:graphicFrame>
        <p:nvGraphicFramePr>
          <p:cNvPr id="29699" name="Object 3"/>
          <p:cNvGraphicFramePr>
            <a:graphicFrameLocks noChangeAspect="1"/>
          </p:cNvGraphicFramePr>
          <p:nvPr/>
        </p:nvGraphicFramePr>
        <p:xfrm>
          <a:off x="416984" y="1336675"/>
          <a:ext cx="11277600" cy="4141788"/>
        </p:xfrm>
        <a:graphic>
          <a:graphicData uri="http://schemas.openxmlformats.org/presentationml/2006/ole">
            <mc:AlternateContent xmlns:mc="http://schemas.openxmlformats.org/markup-compatibility/2006">
              <mc:Choice xmlns:v="urn:schemas-microsoft-com:vml" Requires="v">
                <p:oleObj spid="_x0000_s153642" name="Microsoft Drawing" r:id="rId3" imgW="2762250" imgH="1352550" progId="">
                  <p:embed/>
                </p:oleObj>
              </mc:Choice>
              <mc:Fallback>
                <p:oleObj name="Microsoft Drawing" r:id="rId3" imgW="2762250" imgH="1352550" progId="">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984" y="1336675"/>
                        <a:ext cx="11277600" cy="4141788"/>
                      </a:xfrm>
                      <a:prstGeom prst="rect">
                        <a:avLst/>
                      </a:prstGeom>
                      <a:solidFill>
                        <a:srgbClr val="A6ADC0"/>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9700" name="Rectangle 6"/>
          <p:cNvSpPr>
            <a:spLocks noGrp="1" noChangeArrowheads="1"/>
          </p:cNvSpPr>
          <p:nvPr>
            <p:ph type="body" idx="1"/>
          </p:nvPr>
        </p:nvSpPr>
        <p:spPr>
          <a:xfrm>
            <a:off x="8081434" y="4652963"/>
            <a:ext cx="3847214" cy="830262"/>
          </a:xfrm>
          <a:solidFill>
            <a:schemeClr val="bg1"/>
          </a:solidFill>
        </p:spPr>
        <p:txBody>
          <a:bodyPr/>
          <a:lstStyle/>
          <a:p>
            <a:pPr>
              <a:lnSpc>
                <a:spcPct val="90000"/>
              </a:lnSpc>
              <a:spcBef>
                <a:spcPct val="0"/>
              </a:spcBef>
              <a:buFontTx/>
              <a:buNone/>
            </a:pPr>
            <a:r>
              <a:rPr lang="en-US" altLang="zh-CN" sz="2800" dirty="0" smtClean="0">
                <a:solidFill>
                  <a:schemeClr val="folHlink"/>
                </a:solidFill>
              </a:rPr>
              <a:t>MOV  DX,   160H</a:t>
            </a:r>
          </a:p>
          <a:p>
            <a:pPr>
              <a:lnSpc>
                <a:spcPct val="90000"/>
              </a:lnSpc>
              <a:spcBef>
                <a:spcPct val="0"/>
              </a:spcBef>
              <a:buFontTx/>
              <a:buNone/>
            </a:pPr>
            <a:r>
              <a:rPr lang="en-US" altLang="zh-CN" sz="2800" dirty="0" smtClean="0">
                <a:solidFill>
                  <a:schemeClr val="folHlink"/>
                </a:solidFill>
              </a:rPr>
              <a:t>IN       AL,   DX</a:t>
            </a:r>
          </a:p>
        </p:txBody>
      </p:sp>
    </p:spTree>
    <p:extLst>
      <p:ext uri="{BB962C8B-B14F-4D97-AF65-F5344CB8AC3E}">
        <p14:creationId xmlns:p14="http://schemas.microsoft.com/office/powerpoint/2010/main" val="291993649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mtClean="0"/>
              <a:t>第</a:t>
            </a:r>
            <a:r>
              <a:rPr lang="en-US" altLang="zh-CN" smtClean="0"/>
              <a:t>7</a:t>
            </a:r>
            <a:r>
              <a:rPr lang="zh-CN" altLang="en-US" smtClean="0"/>
              <a:t>章：无条件传送：输入实例</a:t>
            </a:r>
          </a:p>
        </p:txBody>
      </p:sp>
      <p:sp>
        <p:nvSpPr>
          <p:cNvPr id="30723" name="Rectangle 3"/>
          <p:cNvSpPr>
            <a:spLocks noGrp="1" noChangeArrowheads="1"/>
          </p:cNvSpPr>
          <p:nvPr>
            <p:ph type="body" idx="1"/>
          </p:nvPr>
        </p:nvSpPr>
        <p:spPr>
          <a:xfrm>
            <a:off x="7920568" y="5084763"/>
            <a:ext cx="3839633" cy="1008062"/>
          </a:xfrm>
        </p:spPr>
        <p:txBody>
          <a:bodyPr/>
          <a:lstStyle/>
          <a:p>
            <a:pPr>
              <a:spcBef>
                <a:spcPct val="0"/>
              </a:spcBef>
              <a:buFontTx/>
              <a:buNone/>
            </a:pPr>
            <a:r>
              <a:rPr lang="en-US" altLang="zh-CN" sz="2800" dirty="0" smtClean="0">
                <a:solidFill>
                  <a:schemeClr val="folHlink"/>
                </a:solidFill>
              </a:rPr>
              <a:t>MOV 	DX, 160H</a:t>
            </a:r>
          </a:p>
          <a:p>
            <a:pPr>
              <a:spcBef>
                <a:spcPct val="0"/>
              </a:spcBef>
              <a:buFontTx/>
              <a:buNone/>
            </a:pPr>
            <a:r>
              <a:rPr lang="en-US" altLang="zh-CN" sz="2800" dirty="0" smtClean="0">
                <a:solidFill>
                  <a:schemeClr val="folHlink"/>
                </a:solidFill>
              </a:rPr>
              <a:t>IN AL, DX</a:t>
            </a:r>
          </a:p>
        </p:txBody>
      </p:sp>
      <p:grpSp>
        <p:nvGrpSpPr>
          <p:cNvPr id="139" name="Group 6"/>
          <p:cNvGrpSpPr>
            <a:grpSpLocks/>
          </p:cNvGrpSpPr>
          <p:nvPr/>
        </p:nvGrpSpPr>
        <p:grpSpPr bwMode="auto">
          <a:xfrm>
            <a:off x="696913" y="1387475"/>
            <a:ext cx="8002587" cy="3683000"/>
            <a:chOff x="239" y="983"/>
            <a:chExt cx="5041" cy="1945"/>
          </a:xfrm>
        </p:grpSpPr>
        <p:sp>
          <p:nvSpPr>
            <p:cNvPr id="140" name="Rectangle 7"/>
            <p:cNvSpPr>
              <a:spLocks noChangeArrowheads="1"/>
            </p:cNvSpPr>
            <p:nvPr/>
          </p:nvSpPr>
          <p:spPr bwMode="auto">
            <a:xfrm>
              <a:off x="1488" y="1152"/>
              <a:ext cx="720" cy="1200"/>
            </a:xfrm>
            <a:prstGeom prst="rect">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141" name="Line 8"/>
            <p:cNvSpPr>
              <a:spLocks noChangeShapeType="1"/>
            </p:cNvSpPr>
            <p:nvPr/>
          </p:nvSpPr>
          <p:spPr bwMode="auto">
            <a:xfrm>
              <a:off x="768" y="1248"/>
              <a:ext cx="720"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42" name="Line 9"/>
            <p:cNvSpPr>
              <a:spLocks noChangeShapeType="1"/>
            </p:cNvSpPr>
            <p:nvPr/>
          </p:nvSpPr>
          <p:spPr bwMode="auto">
            <a:xfrm>
              <a:off x="768" y="1392"/>
              <a:ext cx="720"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43" name="Line 10"/>
            <p:cNvSpPr>
              <a:spLocks noChangeShapeType="1"/>
            </p:cNvSpPr>
            <p:nvPr/>
          </p:nvSpPr>
          <p:spPr bwMode="auto">
            <a:xfrm>
              <a:off x="768" y="1536"/>
              <a:ext cx="720"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44" name="Line 11"/>
            <p:cNvSpPr>
              <a:spLocks noChangeShapeType="1"/>
            </p:cNvSpPr>
            <p:nvPr/>
          </p:nvSpPr>
          <p:spPr bwMode="auto">
            <a:xfrm>
              <a:off x="768" y="1680"/>
              <a:ext cx="720"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45" name="Line 12"/>
            <p:cNvSpPr>
              <a:spLocks noChangeShapeType="1"/>
            </p:cNvSpPr>
            <p:nvPr/>
          </p:nvSpPr>
          <p:spPr bwMode="auto">
            <a:xfrm>
              <a:off x="768" y="1824"/>
              <a:ext cx="720"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46" name="Line 13"/>
            <p:cNvSpPr>
              <a:spLocks noChangeShapeType="1"/>
            </p:cNvSpPr>
            <p:nvPr/>
          </p:nvSpPr>
          <p:spPr bwMode="auto">
            <a:xfrm>
              <a:off x="768" y="1968"/>
              <a:ext cx="720"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47" name="Line 14"/>
            <p:cNvSpPr>
              <a:spLocks noChangeShapeType="1"/>
            </p:cNvSpPr>
            <p:nvPr/>
          </p:nvSpPr>
          <p:spPr bwMode="auto">
            <a:xfrm>
              <a:off x="768" y="2112"/>
              <a:ext cx="720"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48" name="Line 15"/>
            <p:cNvSpPr>
              <a:spLocks noChangeShapeType="1"/>
            </p:cNvSpPr>
            <p:nvPr/>
          </p:nvSpPr>
          <p:spPr bwMode="auto">
            <a:xfrm>
              <a:off x="768" y="2256"/>
              <a:ext cx="720"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49" name="Text Box 16"/>
            <p:cNvSpPr txBox="1">
              <a:spLocks noChangeArrowheads="1"/>
            </p:cNvSpPr>
            <p:nvPr/>
          </p:nvSpPr>
          <p:spPr bwMode="auto">
            <a:xfrm>
              <a:off x="1484" y="1556"/>
              <a:ext cx="766"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zh-CN" b="1">
                  <a:ea typeface="宋体" pitchFamily="2" charset="-122"/>
                </a:rPr>
                <a:t>74LS244</a:t>
              </a:r>
            </a:p>
          </p:txBody>
        </p:sp>
        <p:sp>
          <p:nvSpPr>
            <p:cNvPr id="150" name="Line 17"/>
            <p:cNvSpPr>
              <a:spLocks noChangeShapeType="1"/>
            </p:cNvSpPr>
            <p:nvPr/>
          </p:nvSpPr>
          <p:spPr bwMode="auto">
            <a:xfrm>
              <a:off x="2208" y="1248"/>
              <a:ext cx="1536"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51" name="Line 18"/>
            <p:cNvSpPr>
              <a:spLocks noChangeShapeType="1"/>
            </p:cNvSpPr>
            <p:nvPr/>
          </p:nvSpPr>
          <p:spPr bwMode="auto">
            <a:xfrm>
              <a:off x="4176" y="1248"/>
              <a:ext cx="528"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52" name="Line 19"/>
            <p:cNvSpPr>
              <a:spLocks noChangeShapeType="1"/>
            </p:cNvSpPr>
            <p:nvPr/>
          </p:nvSpPr>
          <p:spPr bwMode="auto">
            <a:xfrm>
              <a:off x="2208" y="1392"/>
              <a:ext cx="1536"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53" name="Line 20"/>
            <p:cNvSpPr>
              <a:spLocks noChangeShapeType="1"/>
            </p:cNvSpPr>
            <p:nvPr/>
          </p:nvSpPr>
          <p:spPr bwMode="auto">
            <a:xfrm>
              <a:off x="4176" y="1392"/>
              <a:ext cx="240"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54" name="Oval 21"/>
            <p:cNvSpPr>
              <a:spLocks noChangeArrowheads="1"/>
            </p:cNvSpPr>
            <p:nvPr/>
          </p:nvSpPr>
          <p:spPr bwMode="auto">
            <a:xfrm>
              <a:off x="4416" y="1344"/>
              <a:ext cx="96" cy="96"/>
            </a:xfrm>
            <a:prstGeom prst="ellipse">
              <a:avLst/>
            </a:prstGeom>
            <a:solidFill>
              <a:srgbClr val="FF9933"/>
            </a:solidFill>
            <a:ln w="28575">
              <a:solidFill>
                <a:srgbClr val="FF99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155" name="Line 22"/>
            <p:cNvSpPr>
              <a:spLocks noChangeShapeType="1"/>
            </p:cNvSpPr>
            <p:nvPr/>
          </p:nvSpPr>
          <p:spPr bwMode="auto">
            <a:xfrm>
              <a:off x="2208" y="1536"/>
              <a:ext cx="1536"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56" name="Line 23"/>
            <p:cNvSpPr>
              <a:spLocks noChangeShapeType="1"/>
            </p:cNvSpPr>
            <p:nvPr/>
          </p:nvSpPr>
          <p:spPr bwMode="auto">
            <a:xfrm>
              <a:off x="4176" y="1536"/>
              <a:ext cx="240"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57" name="Oval 24"/>
            <p:cNvSpPr>
              <a:spLocks noChangeArrowheads="1"/>
            </p:cNvSpPr>
            <p:nvPr/>
          </p:nvSpPr>
          <p:spPr bwMode="auto">
            <a:xfrm>
              <a:off x="4416" y="1488"/>
              <a:ext cx="96" cy="96"/>
            </a:xfrm>
            <a:prstGeom prst="ellipse">
              <a:avLst/>
            </a:prstGeom>
            <a:solidFill>
              <a:srgbClr val="FF9933"/>
            </a:solidFill>
            <a:ln w="28575">
              <a:solidFill>
                <a:srgbClr val="FF99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158" name="Line 25"/>
            <p:cNvSpPr>
              <a:spLocks noChangeShapeType="1"/>
            </p:cNvSpPr>
            <p:nvPr/>
          </p:nvSpPr>
          <p:spPr bwMode="auto">
            <a:xfrm>
              <a:off x="2208" y="1680"/>
              <a:ext cx="1536"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59" name="Line 26"/>
            <p:cNvSpPr>
              <a:spLocks noChangeShapeType="1"/>
            </p:cNvSpPr>
            <p:nvPr/>
          </p:nvSpPr>
          <p:spPr bwMode="auto">
            <a:xfrm>
              <a:off x="4176" y="1680"/>
              <a:ext cx="240"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60" name="Oval 27"/>
            <p:cNvSpPr>
              <a:spLocks noChangeArrowheads="1"/>
            </p:cNvSpPr>
            <p:nvPr/>
          </p:nvSpPr>
          <p:spPr bwMode="auto">
            <a:xfrm>
              <a:off x="4416" y="1632"/>
              <a:ext cx="96" cy="96"/>
            </a:xfrm>
            <a:prstGeom prst="ellipse">
              <a:avLst/>
            </a:prstGeom>
            <a:solidFill>
              <a:srgbClr val="FF9933"/>
            </a:solidFill>
            <a:ln w="28575">
              <a:solidFill>
                <a:srgbClr val="FF99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161" name="Line 28"/>
            <p:cNvSpPr>
              <a:spLocks noChangeShapeType="1"/>
            </p:cNvSpPr>
            <p:nvPr/>
          </p:nvSpPr>
          <p:spPr bwMode="auto">
            <a:xfrm>
              <a:off x="2208" y="1824"/>
              <a:ext cx="1536"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62" name="Line 29"/>
            <p:cNvSpPr>
              <a:spLocks noChangeShapeType="1"/>
            </p:cNvSpPr>
            <p:nvPr/>
          </p:nvSpPr>
          <p:spPr bwMode="auto">
            <a:xfrm>
              <a:off x="4176" y="1824"/>
              <a:ext cx="240"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63" name="Oval 30"/>
            <p:cNvSpPr>
              <a:spLocks noChangeArrowheads="1"/>
            </p:cNvSpPr>
            <p:nvPr/>
          </p:nvSpPr>
          <p:spPr bwMode="auto">
            <a:xfrm>
              <a:off x="4416" y="1776"/>
              <a:ext cx="96" cy="96"/>
            </a:xfrm>
            <a:prstGeom prst="ellipse">
              <a:avLst/>
            </a:prstGeom>
            <a:solidFill>
              <a:srgbClr val="FF9933"/>
            </a:solidFill>
            <a:ln w="28575">
              <a:solidFill>
                <a:srgbClr val="FF99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164" name="Line 31"/>
            <p:cNvSpPr>
              <a:spLocks noChangeShapeType="1"/>
            </p:cNvSpPr>
            <p:nvPr/>
          </p:nvSpPr>
          <p:spPr bwMode="auto">
            <a:xfrm>
              <a:off x="2208" y="1968"/>
              <a:ext cx="1536"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65" name="Line 32"/>
            <p:cNvSpPr>
              <a:spLocks noChangeShapeType="1"/>
            </p:cNvSpPr>
            <p:nvPr/>
          </p:nvSpPr>
          <p:spPr bwMode="auto">
            <a:xfrm>
              <a:off x="4176" y="1968"/>
              <a:ext cx="240"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66" name="Oval 33"/>
            <p:cNvSpPr>
              <a:spLocks noChangeArrowheads="1"/>
            </p:cNvSpPr>
            <p:nvPr/>
          </p:nvSpPr>
          <p:spPr bwMode="auto">
            <a:xfrm>
              <a:off x="4416" y="1920"/>
              <a:ext cx="96" cy="96"/>
            </a:xfrm>
            <a:prstGeom prst="ellipse">
              <a:avLst/>
            </a:prstGeom>
            <a:solidFill>
              <a:srgbClr val="FF9933"/>
            </a:solidFill>
            <a:ln w="28575">
              <a:solidFill>
                <a:srgbClr val="FF99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167" name="Line 34"/>
            <p:cNvSpPr>
              <a:spLocks noChangeShapeType="1"/>
            </p:cNvSpPr>
            <p:nvPr/>
          </p:nvSpPr>
          <p:spPr bwMode="auto">
            <a:xfrm>
              <a:off x="2208" y="2112"/>
              <a:ext cx="1536"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68" name="Line 35"/>
            <p:cNvSpPr>
              <a:spLocks noChangeShapeType="1"/>
            </p:cNvSpPr>
            <p:nvPr/>
          </p:nvSpPr>
          <p:spPr bwMode="auto">
            <a:xfrm>
              <a:off x="4176" y="2112"/>
              <a:ext cx="240"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69" name="Oval 36"/>
            <p:cNvSpPr>
              <a:spLocks noChangeArrowheads="1"/>
            </p:cNvSpPr>
            <p:nvPr/>
          </p:nvSpPr>
          <p:spPr bwMode="auto">
            <a:xfrm>
              <a:off x="4416" y="2064"/>
              <a:ext cx="96" cy="96"/>
            </a:xfrm>
            <a:prstGeom prst="ellipse">
              <a:avLst/>
            </a:prstGeom>
            <a:solidFill>
              <a:srgbClr val="FF9933"/>
            </a:solidFill>
            <a:ln w="28575">
              <a:solidFill>
                <a:srgbClr val="FF99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170" name="Line 37"/>
            <p:cNvSpPr>
              <a:spLocks noChangeShapeType="1"/>
            </p:cNvSpPr>
            <p:nvPr/>
          </p:nvSpPr>
          <p:spPr bwMode="auto">
            <a:xfrm>
              <a:off x="2208" y="2256"/>
              <a:ext cx="1536"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grpSp>
          <p:nvGrpSpPr>
            <p:cNvPr id="171" name="Group 38"/>
            <p:cNvGrpSpPr>
              <a:grpSpLocks/>
            </p:cNvGrpSpPr>
            <p:nvPr/>
          </p:nvGrpSpPr>
          <p:grpSpPr bwMode="auto">
            <a:xfrm>
              <a:off x="3744" y="1200"/>
              <a:ext cx="432" cy="1104"/>
              <a:chOff x="3744" y="1248"/>
              <a:chExt cx="432" cy="1104"/>
            </a:xfrm>
          </p:grpSpPr>
          <p:sp>
            <p:nvSpPr>
              <p:cNvPr id="266" name="Rectangle 39"/>
              <p:cNvSpPr>
                <a:spLocks noChangeArrowheads="1"/>
              </p:cNvSpPr>
              <p:nvPr/>
            </p:nvSpPr>
            <p:spPr bwMode="auto">
              <a:xfrm>
                <a:off x="3744" y="1248"/>
                <a:ext cx="432" cy="96"/>
              </a:xfrm>
              <a:prstGeom prst="rect">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267" name="Rectangle 40"/>
              <p:cNvSpPr>
                <a:spLocks noChangeArrowheads="1"/>
              </p:cNvSpPr>
              <p:nvPr/>
            </p:nvSpPr>
            <p:spPr bwMode="auto">
              <a:xfrm>
                <a:off x="3744" y="1392"/>
                <a:ext cx="432" cy="96"/>
              </a:xfrm>
              <a:prstGeom prst="rect">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268" name="Rectangle 41"/>
              <p:cNvSpPr>
                <a:spLocks noChangeArrowheads="1"/>
              </p:cNvSpPr>
              <p:nvPr/>
            </p:nvSpPr>
            <p:spPr bwMode="auto">
              <a:xfrm>
                <a:off x="3744" y="1536"/>
                <a:ext cx="432" cy="96"/>
              </a:xfrm>
              <a:prstGeom prst="rect">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269" name="Rectangle 42"/>
              <p:cNvSpPr>
                <a:spLocks noChangeArrowheads="1"/>
              </p:cNvSpPr>
              <p:nvPr/>
            </p:nvSpPr>
            <p:spPr bwMode="auto">
              <a:xfrm>
                <a:off x="3744" y="1680"/>
                <a:ext cx="432" cy="96"/>
              </a:xfrm>
              <a:prstGeom prst="rect">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270" name="Rectangle 43"/>
              <p:cNvSpPr>
                <a:spLocks noChangeArrowheads="1"/>
              </p:cNvSpPr>
              <p:nvPr/>
            </p:nvSpPr>
            <p:spPr bwMode="auto">
              <a:xfrm>
                <a:off x="3744" y="1824"/>
                <a:ext cx="432" cy="96"/>
              </a:xfrm>
              <a:prstGeom prst="rect">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271" name="Rectangle 44"/>
              <p:cNvSpPr>
                <a:spLocks noChangeArrowheads="1"/>
              </p:cNvSpPr>
              <p:nvPr/>
            </p:nvSpPr>
            <p:spPr bwMode="auto">
              <a:xfrm>
                <a:off x="3744" y="1968"/>
                <a:ext cx="432" cy="96"/>
              </a:xfrm>
              <a:prstGeom prst="rect">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272" name="Rectangle 45"/>
              <p:cNvSpPr>
                <a:spLocks noChangeArrowheads="1"/>
              </p:cNvSpPr>
              <p:nvPr/>
            </p:nvSpPr>
            <p:spPr bwMode="auto">
              <a:xfrm>
                <a:off x="3744" y="2112"/>
                <a:ext cx="432" cy="96"/>
              </a:xfrm>
              <a:prstGeom prst="rect">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273" name="Rectangle 46"/>
              <p:cNvSpPr>
                <a:spLocks noChangeArrowheads="1"/>
              </p:cNvSpPr>
              <p:nvPr/>
            </p:nvSpPr>
            <p:spPr bwMode="auto">
              <a:xfrm>
                <a:off x="3744" y="2256"/>
                <a:ext cx="432" cy="96"/>
              </a:xfrm>
              <a:prstGeom prst="rect">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grpSp>
        <p:sp>
          <p:nvSpPr>
            <p:cNvPr id="172" name="Line 47"/>
            <p:cNvSpPr>
              <a:spLocks noChangeShapeType="1"/>
            </p:cNvSpPr>
            <p:nvPr/>
          </p:nvSpPr>
          <p:spPr bwMode="auto">
            <a:xfrm>
              <a:off x="4176" y="2256"/>
              <a:ext cx="240"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73" name="Oval 48"/>
            <p:cNvSpPr>
              <a:spLocks noChangeArrowheads="1"/>
            </p:cNvSpPr>
            <p:nvPr/>
          </p:nvSpPr>
          <p:spPr bwMode="auto">
            <a:xfrm>
              <a:off x="4416" y="2208"/>
              <a:ext cx="96" cy="96"/>
            </a:xfrm>
            <a:prstGeom prst="ellipse">
              <a:avLst/>
            </a:prstGeom>
            <a:solidFill>
              <a:srgbClr val="FF9933"/>
            </a:solidFill>
            <a:ln w="28575">
              <a:solidFill>
                <a:srgbClr val="FF99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174" name="Line 49"/>
            <p:cNvSpPr>
              <a:spLocks noChangeShapeType="1"/>
            </p:cNvSpPr>
            <p:nvPr/>
          </p:nvSpPr>
          <p:spPr bwMode="auto">
            <a:xfrm>
              <a:off x="4464" y="1248"/>
              <a:ext cx="0" cy="1056"/>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75" name="Oval 50"/>
            <p:cNvSpPr>
              <a:spLocks noChangeArrowheads="1"/>
            </p:cNvSpPr>
            <p:nvPr/>
          </p:nvSpPr>
          <p:spPr bwMode="auto">
            <a:xfrm>
              <a:off x="4416" y="1200"/>
              <a:ext cx="96" cy="96"/>
            </a:xfrm>
            <a:prstGeom prst="ellipse">
              <a:avLst/>
            </a:prstGeom>
            <a:solidFill>
              <a:srgbClr val="FF9933"/>
            </a:solidFill>
            <a:ln w="28575">
              <a:solidFill>
                <a:srgbClr val="FF99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176" name="Text Box 51"/>
            <p:cNvSpPr txBox="1">
              <a:spLocks noChangeArrowheads="1"/>
            </p:cNvSpPr>
            <p:nvPr/>
          </p:nvSpPr>
          <p:spPr bwMode="auto">
            <a:xfrm>
              <a:off x="4817" y="1127"/>
              <a:ext cx="463"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zh-CN" sz="2400" b="1">
                  <a:ea typeface="宋体" pitchFamily="2" charset="-122"/>
                </a:rPr>
                <a:t>+5V</a:t>
              </a:r>
            </a:p>
          </p:txBody>
        </p:sp>
        <p:grpSp>
          <p:nvGrpSpPr>
            <p:cNvPr id="177" name="Group 52"/>
            <p:cNvGrpSpPr>
              <a:grpSpLocks/>
            </p:cNvGrpSpPr>
            <p:nvPr/>
          </p:nvGrpSpPr>
          <p:grpSpPr bwMode="auto">
            <a:xfrm>
              <a:off x="672" y="1200"/>
              <a:ext cx="96" cy="1104"/>
              <a:chOff x="672" y="912"/>
              <a:chExt cx="96" cy="1104"/>
            </a:xfrm>
          </p:grpSpPr>
          <p:sp>
            <p:nvSpPr>
              <p:cNvPr id="258" name="Oval 53"/>
              <p:cNvSpPr>
                <a:spLocks noChangeArrowheads="1"/>
              </p:cNvSpPr>
              <p:nvPr/>
            </p:nvSpPr>
            <p:spPr bwMode="auto">
              <a:xfrm>
                <a:off x="672" y="912"/>
                <a:ext cx="96" cy="96"/>
              </a:xfrm>
              <a:prstGeom prst="ellipse">
                <a:avLst/>
              </a:prstGeom>
              <a:noFill/>
              <a:ln w="28575">
                <a:solidFill>
                  <a:srgbClr val="FF99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259" name="Oval 54"/>
              <p:cNvSpPr>
                <a:spLocks noChangeArrowheads="1"/>
              </p:cNvSpPr>
              <p:nvPr/>
            </p:nvSpPr>
            <p:spPr bwMode="auto">
              <a:xfrm>
                <a:off x="672" y="1056"/>
                <a:ext cx="96" cy="96"/>
              </a:xfrm>
              <a:prstGeom prst="ellipse">
                <a:avLst/>
              </a:prstGeom>
              <a:noFill/>
              <a:ln w="28575">
                <a:solidFill>
                  <a:srgbClr val="FF99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260" name="Oval 55"/>
              <p:cNvSpPr>
                <a:spLocks noChangeArrowheads="1"/>
              </p:cNvSpPr>
              <p:nvPr/>
            </p:nvSpPr>
            <p:spPr bwMode="auto">
              <a:xfrm>
                <a:off x="672" y="1200"/>
                <a:ext cx="96" cy="96"/>
              </a:xfrm>
              <a:prstGeom prst="ellipse">
                <a:avLst/>
              </a:prstGeom>
              <a:noFill/>
              <a:ln w="28575">
                <a:solidFill>
                  <a:srgbClr val="FF99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261" name="Oval 56"/>
              <p:cNvSpPr>
                <a:spLocks noChangeArrowheads="1"/>
              </p:cNvSpPr>
              <p:nvPr/>
            </p:nvSpPr>
            <p:spPr bwMode="auto">
              <a:xfrm>
                <a:off x="672" y="1344"/>
                <a:ext cx="96" cy="96"/>
              </a:xfrm>
              <a:prstGeom prst="ellipse">
                <a:avLst/>
              </a:prstGeom>
              <a:noFill/>
              <a:ln w="28575">
                <a:solidFill>
                  <a:srgbClr val="FF99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262" name="Oval 57"/>
              <p:cNvSpPr>
                <a:spLocks noChangeArrowheads="1"/>
              </p:cNvSpPr>
              <p:nvPr/>
            </p:nvSpPr>
            <p:spPr bwMode="auto">
              <a:xfrm>
                <a:off x="672" y="1488"/>
                <a:ext cx="96" cy="96"/>
              </a:xfrm>
              <a:prstGeom prst="ellipse">
                <a:avLst/>
              </a:prstGeom>
              <a:noFill/>
              <a:ln w="28575">
                <a:solidFill>
                  <a:srgbClr val="FF99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263" name="Oval 58"/>
              <p:cNvSpPr>
                <a:spLocks noChangeArrowheads="1"/>
              </p:cNvSpPr>
              <p:nvPr/>
            </p:nvSpPr>
            <p:spPr bwMode="auto">
              <a:xfrm>
                <a:off x="672" y="1632"/>
                <a:ext cx="96" cy="96"/>
              </a:xfrm>
              <a:prstGeom prst="ellipse">
                <a:avLst/>
              </a:prstGeom>
              <a:noFill/>
              <a:ln w="28575">
                <a:solidFill>
                  <a:srgbClr val="FF99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264" name="Oval 59"/>
              <p:cNvSpPr>
                <a:spLocks noChangeArrowheads="1"/>
              </p:cNvSpPr>
              <p:nvPr/>
            </p:nvSpPr>
            <p:spPr bwMode="auto">
              <a:xfrm>
                <a:off x="672" y="1776"/>
                <a:ext cx="96" cy="96"/>
              </a:xfrm>
              <a:prstGeom prst="ellipse">
                <a:avLst/>
              </a:prstGeom>
              <a:noFill/>
              <a:ln w="28575">
                <a:solidFill>
                  <a:srgbClr val="FF99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265" name="Oval 60"/>
              <p:cNvSpPr>
                <a:spLocks noChangeArrowheads="1"/>
              </p:cNvSpPr>
              <p:nvPr/>
            </p:nvSpPr>
            <p:spPr bwMode="auto">
              <a:xfrm>
                <a:off x="672" y="1920"/>
                <a:ext cx="96" cy="96"/>
              </a:xfrm>
              <a:prstGeom prst="ellipse">
                <a:avLst/>
              </a:prstGeom>
              <a:noFill/>
              <a:ln w="28575">
                <a:solidFill>
                  <a:srgbClr val="FF99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grpSp>
        <p:grpSp>
          <p:nvGrpSpPr>
            <p:cNvPr id="178" name="Group 61"/>
            <p:cNvGrpSpPr>
              <a:grpSpLocks/>
            </p:cNvGrpSpPr>
            <p:nvPr/>
          </p:nvGrpSpPr>
          <p:grpSpPr bwMode="auto">
            <a:xfrm>
              <a:off x="2400" y="1200"/>
              <a:ext cx="1248" cy="1584"/>
              <a:chOff x="2400" y="912"/>
              <a:chExt cx="1248" cy="1584"/>
            </a:xfrm>
          </p:grpSpPr>
          <p:sp>
            <p:nvSpPr>
              <p:cNvPr id="205" name="Oval 62"/>
              <p:cNvSpPr>
                <a:spLocks noChangeArrowheads="1"/>
              </p:cNvSpPr>
              <p:nvPr/>
            </p:nvSpPr>
            <p:spPr bwMode="auto">
              <a:xfrm>
                <a:off x="3456" y="912"/>
                <a:ext cx="96" cy="96"/>
              </a:xfrm>
              <a:prstGeom prst="ellipse">
                <a:avLst/>
              </a:prstGeom>
              <a:solidFill>
                <a:srgbClr val="FF9933"/>
              </a:solidFill>
              <a:ln w="28575">
                <a:solidFill>
                  <a:srgbClr val="FF99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206" name="Line 63"/>
              <p:cNvSpPr>
                <a:spLocks noChangeShapeType="1"/>
              </p:cNvSpPr>
              <p:nvPr/>
            </p:nvSpPr>
            <p:spPr bwMode="auto">
              <a:xfrm>
                <a:off x="3504" y="1008"/>
                <a:ext cx="0" cy="1056"/>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207" name="Oval 64"/>
              <p:cNvSpPr>
                <a:spLocks noChangeArrowheads="1"/>
              </p:cNvSpPr>
              <p:nvPr/>
            </p:nvSpPr>
            <p:spPr bwMode="auto">
              <a:xfrm>
                <a:off x="3312" y="1056"/>
                <a:ext cx="96" cy="96"/>
              </a:xfrm>
              <a:prstGeom prst="ellipse">
                <a:avLst/>
              </a:prstGeom>
              <a:solidFill>
                <a:srgbClr val="FF9933"/>
              </a:solidFill>
              <a:ln w="28575">
                <a:solidFill>
                  <a:srgbClr val="FF99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208" name="Line 65"/>
              <p:cNvSpPr>
                <a:spLocks noChangeShapeType="1"/>
              </p:cNvSpPr>
              <p:nvPr/>
            </p:nvSpPr>
            <p:spPr bwMode="auto">
              <a:xfrm>
                <a:off x="3360" y="1152"/>
                <a:ext cx="0" cy="912"/>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209" name="Oval 66"/>
              <p:cNvSpPr>
                <a:spLocks noChangeArrowheads="1"/>
              </p:cNvSpPr>
              <p:nvPr/>
            </p:nvSpPr>
            <p:spPr bwMode="auto">
              <a:xfrm>
                <a:off x="3168" y="1200"/>
                <a:ext cx="96" cy="96"/>
              </a:xfrm>
              <a:prstGeom prst="ellipse">
                <a:avLst/>
              </a:prstGeom>
              <a:solidFill>
                <a:srgbClr val="FF9933"/>
              </a:solidFill>
              <a:ln w="28575">
                <a:solidFill>
                  <a:srgbClr val="FF99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210" name="Line 67"/>
              <p:cNvSpPr>
                <a:spLocks noChangeShapeType="1"/>
              </p:cNvSpPr>
              <p:nvPr/>
            </p:nvSpPr>
            <p:spPr bwMode="auto">
              <a:xfrm>
                <a:off x="3216" y="1296"/>
                <a:ext cx="0" cy="768"/>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211" name="Oval 68"/>
              <p:cNvSpPr>
                <a:spLocks noChangeArrowheads="1"/>
              </p:cNvSpPr>
              <p:nvPr/>
            </p:nvSpPr>
            <p:spPr bwMode="auto">
              <a:xfrm>
                <a:off x="3024" y="1344"/>
                <a:ext cx="96" cy="96"/>
              </a:xfrm>
              <a:prstGeom prst="ellipse">
                <a:avLst/>
              </a:prstGeom>
              <a:solidFill>
                <a:srgbClr val="FF9933"/>
              </a:solidFill>
              <a:ln w="28575">
                <a:solidFill>
                  <a:srgbClr val="FF99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212" name="Line 69"/>
              <p:cNvSpPr>
                <a:spLocks noChangeShapeType="1"/>
              </p:cNvSpPr>
              <p:nvPr/>
            </p:nvSpPr>
            <p:spPr bwMode="auto">
              <a:xfrm>
                <a:off x="3072" y="1440"/>
                <a:ext cx="0" cy="624"/>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213" name="Oval 70"/>
              <p:cNvSpPr>
                <a:spLocks noChangeArrowheads="1"/>
              </p:cNvSpPr>
              <p:nvPr/>
            </p:nvSpPr>
            <p:spPr bwMode="auto">
              <a:xfrm>
                <a:off x="2880" y="1488"/>
                <a:ext cx="96" cy="96"/>
              </a:xfrm>
              <a:prstGeom prst="ellipse">
                <a:avLst/>
              </a:prstGeom>
              <a:solidFill>
                <a:srgbClr val="FF9933"/>
              </a:solidFill>
              <a:ln w="28575">
                <a:solidFill>
                  <a:srgbClr val="FF99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214" name="Line 71"/>
              <p:cNvSpPr>
                <a:spLocks noChangeShapeType="1"/>
              </p:cNvSpPr>
              <p:nvPr/>
            </p:nvSpPr>
            <p:spPr bwMode="auto">
              <a:xfrm>
                <a:off x="2928" y="1584"/>
                <a:ext cx="0" cy="48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215" name="Oval 72"/>
              <p:cNvSpPr>
                <a:spLocks noChangeArrowheads="1"/>
              </p:cNvSpPr>
              <p:nvPr/>
            </p:nvSpPr>
            <p:spPr bwMode="auto">
              <a:xfrm>
                <a:off x="2736" y="1632"/>
                <a:ext cx="96" cy="96"/>
              </a:xfrm>
              <a:prstGeom prst="ellipse">
                <a:avLst/>
              </a:prstGeom>
              <a:solidFill>
                <a:srgbClr val="FF9933"/>
              </a:solidFill>
              <a:ln w="28575">
                <a:solidFill>
                  <a:srgbClr val="FF99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216" name="Line 73"/>
              <p:cNvSpPr>
                <a:spLocks noChangeShapeType="1"/>
              </p:cNvSpPr>
              <p:nvPr/>
            </p:nvSpPr>
            <p:spPr bwMode="auto">
              <a:xfrm>
                <a:off x="2784" y="1728"/>
                <a:ext cx="0" cy="336"/>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217" name="Oval 74"/>
              <p:cNvSpPr>
                <a:spLocks noChangeArrowheads="1"/>
              </p:cNvSpPr>
              <p:nvPr/>
            </p:nvSpPr>
            <p:spPr bwMode="auto">
              <a:xfrm>
                <a:off x="2592" y="1776"/>
                <a:ext cx="96" cy="96"/>
              </a:xfrm>
              <a:prstGeom prst="ellipse">
                <a:avLst/>
              </a:prstGeom>
              <a:solidFill>
                <a:srgbClr val="FF9933"/>
              </a:solidFill>
              <a:ln w="28575">
                <a:solidFill>
                  <a:srgbClr val="FF99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218" name="Line 75"/>
              <p:cNvSpPr>
                <a:spLocks noChangeShapeType="1"/>
              </p:cNvSpPr>
              <p:nvPr/>
            </p:nvSpPr>
            <p:spPr bwMode="auto">
              <a:xfrm>
                <a:off x="2640" y="1872"/>
                <a:ext cx="0" cy="192"/>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219" name="Oval 76"/>
              <p:cNvSpPr>
                <a:spLocks noChangeArrowheads="1"/>
              </p:cNvSpPr>
              <p:nvPr/>
            </p:nvSpPr>
            <p:spPr bwMode="auto">
              <a:xfrm>
                <a:off x="2448" y="1920"/>
                <a:ext cx="96" cy="96"/>
              </a:xfrm>
              <a:prstGeom prst="ellipse">
                <a:avLst/>
              </a:prstGeom>
              <a:solidFill>
                <a:srgbClr val="FF9933"/>
              </a:solidFill>
              <a:ln w="28575">
                <a:solidFill>
                  <a:srgbClr val="FF99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220" name="Line 77"/>
              <p:cNvSpPr>
                <a:spLocks noChangeShapeType="1"/>
              </p:cNvSpPr>
              <p:nvPr/>
            </p:nvSpPr>
            <p:spPr bwMode="auto">
              <a:xfrm>
                <a:off x="2496" y="2016"/>
                <a:ext cx="0" cy="48"/>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grpSp>
            <p:nvGrpSpPr>
              <p:cNvPr id="221" name="Group 78"/>
              <p:cNvGrpSpPr>
                <a:grpSpLocks/>
              </p:cNvGrpSpPr>
              <p:nvPr/>
            </p:nvGrpSpPr>
            <p:grpSpPr bwMode="auto">
              <a:xfrm rot="-5400000">
                <a:off x="2952" y="1560"/>
                <a:ext cx="96" cy="1104"/>
                <a:chOff x="672" y="912"/>
                <a:chExt cx="96" cy="1104"/>
              </a:xfrm>
            </p:grpSpPr>
            <p:sp>
              <p:nvSpPr>
                <p:cNvPr id="250" name="Oval 79"/>
                <p:cNvSpPr>
                  <a:spLocks noChangeArrowheads="1"/>
                </p:cNvSpPr>
                <p:nvPr/>
              </p:nvSpPr>
              <p:spPr bwMode="auto">
                <a:xfrm>
                  <a:off x="672" y="912"/>
                  <a:ext cx="96" cy="96"/>
                </a:xfrm>
                <a:prstGeom prst="ellipse">
                  <a:avLst/>
                </a:prstGeom>
                <a:noFill/>
                <a:ln w="28575">
                  <a:solidFill>
                    <a:srgbClr val="FF99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251" name="Oval 80"/>
                <p:cNvSpPr>
                  <a:spLocks noChangeArrowheads="1"/>
                </p:cNvSpPr>
                <p:nvPr/>
              </p:nvSpPr>
              <p:spPr bwMode="auto">
                <a:xfrm>
                  <a:off x="672" y="1056"/>
                  <a:ext cx="96" cy="96"/>
                </a:xfrm>
                <a:prstGeom prst="ellipse">
                  <a:avLst/>
                </a:prstGeom>
                <a:noFill/>
                <a:ln w="28575">
                  <a:solidFill>
                    <a:srgbClr val="FF99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252" name="Oval 81"/>
                <p:cNvSpPr>
                  <a:spLocks noChangeArrowheads="1"/>
                </p:cNvSpPr>
                <p:nvPr/>
              </p:nvSpPr>
              <p:spPr bwMode="auto">
                <a:xfrm>
                  <a:off x="672" y="1200"/>
                  <a:ext cx="96" cy="96"/>
                </a:xfrm>
                <a:prstGeom prst="ellipse">
                  <a:avLst/>
                </a:prstGeom>
                <a:noFill/>
                <a:ln w="28575">
                  <a:solidFill>
                    <a:srgbClr val="FF99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253" name="Oval 82"/>
                <p:cNvSpPr>
                  <a:spLocks noChangeArrowheads="1"/>
                </p:cNvSpPr>
                <p:nvPr/>
              </p:nvSpPr>
              <p:spPr bwMode="auto">
                <a:xfrm>
                  <a:off x="672" y="1344"/>
                  <a:ext cx="96" cy="96"/>
                </a:xfrm>
                <a:prstGeom prst="ellipse">
                  <a:avLst/>
                </a:prstGeom>
                <a:noFill/>
                <a:ln w="28575">
                  <a:solidFill>
                    <a:srgbClr val="FF99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254" name="Oval 83"/>
                <p:cNvSpPr>
                  <a:spLocks noChangeArrowheads="1"/>
                </p:cNvSpPr>
                <p:nvPr/>
              </p:nvSpPr>
              <p:spPr bwMode="auto">
                <a:xfrm>
                  <a:off x="672" y="1488"/>
                  <a:ext cx="96" cy="96"/>
                </a:xfrm>
                <a:prstGeom prst="ellipse">
                  <a:avLst/>
                </a:prstGeom>
                <a:noFill/>
                <a:ln w="28575">
                  <a:solidFill>
                    <a:srgbClr val="FF99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255" name="Oval 84"/>
                <p:cNvSpPr>
                  <a:spLocks noChangeArrowheads="1"/>
                </p:cNvSpPr>
                <p:nvPr/>
              </p:nvSpPr>
              <p:spPr bwMode="auto">
                <a:xfrm>
                  <a:off x="672" y="1632"/>
                  <a:ext cx="96" cy="96"/>
                </a:xfrm>
                <a:prstGeom prst="ellipse">
                  <a:avLst/>
                </a:prstGeom>
                <a:noFill/>
                <a:ln w="28575">
                  <a:solidFill>
                    <a:srgbClr val="FF99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256" name="Oval 85"/>
                <p:cNvSpPr>
                  <a:spLocks noChangeArrowheads="1"/>
                </p:cNvSpPr>
                <p:nvPr/>
              </p:nvSpPr>
              <p:spPr bwMode="auto">
                <a:xfrm>
                  <a:off x="672" y="1776"/>
                  <a:ext cx="96" cy="96"/>
                </a:xfrm>
                <a:prstGeom prst="ellipse">
                  <a:avLst/>
                </a:prstGeom>
                <a:noFill/>
                <a:ln w="28575">
                  <a:solidFill>
                    <a:srgbClr val="FF99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257" name="Oval 86"/>
                <p:cNvSpPr>
                  <a:spLocks noChangeArrowheads="1"/>
                </p:cNvSpPr>
                <p:nvPr/>
              </p:nvSpPr>
              <p:spPr bwMode="auto">
                <a:xfrm>
                  <a:off x="672" y="1920"/>
                  <a:ext cx="96" cy="96"/>
                </a:xfrm>
                <a:prstGeom prst="ellipse">
                  <a:avLst/>
                </a:prstGeom>
                <a:noFill/>
                <a:ln w="28575">
                  <a:solidFill>
                    <a:srgbClr val="FF99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grpSp>
          <p:grpSp>
            <p:nvGrpSpPr>
              <p:cNvPr id="222" name="Group 87"/>
              <p:cNvGrpSpPr>
                <a:grpSpLocks/>
              </p:cNvGrpSpPr>
              <p:nvPr/>
            </p:nvGrpSpPr>
            <p:grpSpPr bwMode="auto">
              <a:xfrm>
                <a:off x="2400" y="2304"/>
                <a:ext cx="1248" cy="192"/>
                <a:chOff x="2400" y="2304"/>
                <a:chExt cx="1248" cy="192"/>
              </a:xfrm>
            </p:grpSpPr>
            <p:grpSp>
              <p:nvGrpSpPr>
                <p:cNvPr id="232" name="Group 88"/>
                <p:cNvGrpSpPr>
                  <a:grpSpLocks/>
                </p:cNvGrpSpPr>
                <p:nvPr/>
              </p:nvGrpSpPr>
              <p:grpSpPr bwMode="auto">
                <a:xfrm rot="-5400000">
                  <a:off x="2952" y="1800"/>
                  <a:ext cx="96" cy="1104"/>
                  <a:chOff x="672" y="912"/>
                  <a:chExt cx="96" cy="1104"/>
                </a:xfrm>
              </p:grpSpPr>
              <p:sp>
                <p:nvSpPr>
                  <p:cNvPr id="242" name="Oval 89"/>
                  <p:cNvSpPr>
                    <a:spLocks noChangeArrowheads="1"/>
                  </p:cNvSpPr>
                  <p:nvPr/>
                </p:nvSpPr>
                <p:spPr bwMode="auto">
                  <a:xfrm>
                    <a:off x="672" y="912"/>
                    <a:ext cx="96" cy="96"/>
                  </a:xfrm>
                  <a:prstGeom prst="ellipse">
                    <a:avLst/>
                  </a:prstGeom>
                  <a:noFill/>
                  <a:ln w="28575">
                    <a:solidFill>
                      <a:srgbClr val="FF99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243" name="Oval 90"/>
                  <p:cNvSpPr>
                    <a:spLocks noChangeArrowheads="1"/>
                  </p:cNvSpPr>
                  <p:nvPr/>
                </p:nvSpPr>
                <p:spPr bwMode="auto">
                  <a:xfrm>
                    <a:off x="672" y="1056"/>
                    <a:ext cx="96" cy="96"/>
                  </a:xfrm>
                  <a:prstGeom prst="ellipse">
                    <a:avLst/>
                  </a:prstGeom>
                  <a:noFill/>
                  <a:ln w="28575">
                    <a:solidFill>
                      <a:srgbClr val="FF99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244" name="Oval 91"/>
                  <p:cNvSpPr>
                    <a:spLocks noChangeArrowheads="1"/>
                  </p:cNvSpPr>
                  <p:nvPr/>
                </p:nvSpPr>
                <p:spPr bwMode="auto">
                  <a:xfrm>
                    <a:off x="672" y="1200"/>
                    <a:ext cx="96" cy="96"/>
                  </a:xfrm>
                  <a:prstGeom prst="ellipse">
                    <a:avLst/>
                  </a:prstGeom>
                  <a:noFill/>
                  <a:ln w="28575">
                    <a:solidFill>
                      <a:srgbClr val="FF99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245" name="Oval 92"/>
                  <p:cNvSpPr>
                    <a:spLocks noChangeArrowheads="1"/>
                  </p:cNvSpPr>
                  <p:nvPr/>
                </p:nvSpPr>
                <p:spPr bwMode="auto">
                  <a:xfrm>
                    <a:off x="672" y="1344"/>
                    <a:ext cx="96" cy="96"/>
                  </a:xfrm>
                  <a:prstGeom prst="ellipse">
                    <a:avLst/>
                  </a:prstGeom>
                  <a:noFill/>
                  <a:ln w="28575">
                    <a:solidFill>
                      <a:srgbClr val="FF99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246" name="Oval 93"/>
                  <p:cNvSpPr>
                    <a:spLocks noChangeArrowheads="1"/>
                  </p:cNvSpPr>
                  <p:nvPr/>
                </p:nvSpPr>
                <p:spPr bwMode="auto">
                  <a:xfrm>
                    <a:off x="672" y="1488"/>
                    <a:ext cx="96" cy="96"/>
                  </a:xfrm>
                  <a:prstGeom prst="ellipse">
                    <a:avLst/>
                  </a:prstGeom>
                  <a:noFill/>
                  <a:ln w="28575">
                    <a:solidFill>
                      <a:srgbClr val="FF99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247" name="Oval 94"/>
                  <p:cNvSpPr>
                    <a:spLocks noChangeArrowheads="1"/>
                  </p:cNvSpPr>
                  <p:nvPr/>
                </p:nvSpPr>
                <p:spPr bwMode="auto">
                  <a:xfrm>
                    <a:off x="672" y="1632"/>
                    <a:ext cx="96" cy="96"/>
                  </a:xfrm>
                  <a:prstGeom prst="ellipse">
                    <a:avLst/>
                  </a:prstGeom>
                  <a:noFill/>
                  <a:ln w="28575">
                    <a:solidFill>
                      <a:srgbClr val="FF99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248" name="Oval 95"/>
                  <p:cNvSpPr>
                    <a:spLocks noChangeArrowheads="1"/>
                  </p:cNvSpPr>
                  <p:nvPr/>
                </p:nvSpPr>
                <p:spPr bwMode="auto">
                  <a:xfrm>
                    <a:off x="672" y="1776"/>
                    <a:ext cx="96" cy="96"/>
                  </a:xfrm>
                  <a:prstGeom prst="ellipse">
                    <a:avLst/>
                  </a:prstGeom>
                  <a:noFill/>
                  <a:ln w="28575">
                    <a:solidFill>
                      <a:srgbClr val="FF99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249" name="Oval 96"/>
                  <p:cNvSpPr>
                    <a:spLocks noChangeArrowheads="1"/>
                  </p:cNvSpPr>
                  <p:nvPr/>
                </p:nvSpPr>
                <p:spPr bwMode="auto">
                  <a:xfrm>
                    <a:off x="672" y="1920"/>
                    <a:ext cx="96" cy="96"/>
                  </a:xfrm>
                  <a:prstGeom prst="ellipse">
                    <a:avLst/>
                  </a:prstGeom>
                  <a:noFill/>
                  <a:ln w="28575">
                    <a:solidFill>
                      <a:srgbClr val="FF99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grpSp>
            <p:sp>
              <p:nvSpPr>
                <p:cNvPr id="233" name="Line 97"/>
                <p:cNvSpPr>
                  <a:spLocks noChangeShapeType="1"/>
                </p:cNvSpPr>
                <p:nvPr/>
              </p:nvSpPr>
              <p:spPr bwMode="auto">
                <a:xfrm>
                  <a:off x="2496" y="2400"/>
                  <a:ext cx="0" cy="96"/>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234" name="Line 98"/>
                <p:cNvSpPr>
                  <a:spLocks noChangeShapeType="1"/>
                </p:cNvSpPr>
                <p:nvPr/>
              </p:nvSpPr>
              <p:spPr bwMode="auto">
                <a:xfrm>
                  <a:off x="2640" y="2400"/>
                  <a:ext cx="0" cy="96"/>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235" name="Line 99"/>
                <p:cNvSpPr>
                  <a:spLocks noChangeShapeType="1"/>
                </p:cNvSpPr>
                <p:nvPr/>
              </p:nvSpPr>
              <p:spPr bwMode="auto">
                <a:xfrm>
                  <a:off x="2784" y="2400"/>
                  <a:ext cx="0" cy="96"/>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236" name="Line 100"/>
                <p:cNvSpPr>
                  <a:spLocks noChangeShapeType="1"/>
                </p:cNvSpPr>
                <p:nvPr/>
              </p:nvSpPr>
              <p:spPr bwMode="auto">
                <a:xfrm>
                  <a:off x="2928" y="2400"/>
                  <a:ext cx="0" cy="96"/>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237" name="Line 101"/>
                <p:cNvSpPr>
                  <a:spLocks noChangeShapeType="1"/>
                </p:cNvSpPr>
                <p:nvPr/>
              </p:nvSpPr>
              <p:spPr bwMode="auto">
                <a:xfrm>
                  <a:off x="3072" y="2400"/>
                  <a:ext cx="0" cy="96"/>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238" name="Line 102"/>
                <p:cNvSpPr>
                  <a:spLocks noChangeShapeType="1"/>
                </p:cNvSpPr>
                <p:nvPr/>
              </p:nvSpPr>
              <p:spPr bwMode="auto">
                <a:xfrm>
                  <a:off x="3216" y="2400"/>
                  <a:ext cx="0" cy="96"/>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239" name="Line 103"/>
                <p:cNvSpPr>
                  <a:spLocks noChangeShapeType="1"/>
                </p:cNvSpPr>
                <p:nvPr/>
              </p:nvSpPr>
              <p:spPr bwMode="auto">
                <a:xfrm>
                  <a:off x="3360" y="2400"/>
                  <a:ext cx="0" cy="96"/>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240" name="Line 104"/>
                <p:cNvSpPr>
                  <a:spLocks noChangeShapeType="1"/>
                </p:cNvSpPr>
                <p:nvPr/>
              </p:nvSpPr>
              <p:spPr bwMode="auto">
                <a:xfrm>
                  <a:off x="3504" y="2400"/>
                  <a:ext cx="0" cy="96"/>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241" name="Line 105"/>
                <p:cNvSpPr>
                  <a:spLocks noChangeShapeType="1"/>
                </p:cNvSpPr>
                <p:nvPr/>
              </p:nvSpPr>
              <p:spPr bwMode="auto">
                <a:xfrm>
                  <a:off x="2400" y="2496"/>
                  <a:ext cx="1248"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grpSp>
            <p:nvGrpSpPr>
              <p:cNvPr id="223" name="Group 106"/>
              <p:cNvGrpSpPr>
                <a:grpSpLocks/>
              </p:cNvGrpSpPr>
              <p:nvPr/>
            </p:nvGrpSpPr>
            <p:grpSpPr bwMode="auto">
              <a:xfrm>
                <a:off x="2400" y="2160"/>
                <a:ext cx="1056" cy="122"/>
                <a:chOff x="2448" y="2928"/>
                <a:chExt cx="1056" cy="144"/>
              </a:xfrm>
            </p:grpSpPr>
            <p:sp>
              <p:nvSpPr>
                <p:cNvPr id="224" name="Line 107"/>
                <p:cNvSpPr>
                  <a:spLocks noChangeShapeType="1"/>
                </p:cNvSpPr>
                <p:nvPr/>
              </p:nvSpPr>
              <p:spPr bwMode="auto">
                <a:xfrm flipH="1">
                  <a:off x="2448" y="2928"/>
                  <a:ext cx="48" cy="144"/>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225" name="Line 108"/>
                <p:cNvSpPr>
                  <a:spLocks noChangeShapeType="1"/>
                </p:cNvSpPr>
                <p:nvPr/>
              </p:nvSpPr>
              <p:spPr bwMode="auto">
                <a:xfrm flipH="1">
                  <a:off x="2592" y="2928"/>
                  <a:ext cx="48" cy="144"/>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226" name="Line 109"/>
                <p:cNvSpPr>
                  <a:spLocks noChangeShapeType="1"/>
                </p:cNvSpPr>
                <p:nvPr/>
              </p:nvSpPr>
              <p:spPr bwMode="auto">
                <a:xfrm flipH="1">
                  <a:off x="2736" y="2928"/>
                  <a:ext cx="48" cy="144"/>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227" name="Line 110"/>
                <p:cNvSpPr>
                  <a:spLocks noChangeShapeType="1"/>
                </p:cNvSpPr>
                <p:nvPr/>
              </p:nvSpPr>
              <p:spPr bwMode="auto">
                <a:xfrm flipH="1">
                  <a:off x="2880" y="2928"/>
                  <a:ext cx="48" cy="144"/>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228" name="Line 111"/>
                <p:cNvSpPr>
                  <a:spLocks noChangeShapeType="1"/>
                </p:cNvSpPr>
                <p:nvPr/>
              </p:nvSpPr>
              <p:spPr bwMode="auto">
                <a:xfrm flipH="1">
                  <a:off x="3024" y="2928"/>
                  <a:ext cx="48" cy="144"/>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229" name="Line 112"/>
                <p:cNvSpPr>
                  <a:spLocks noChangeShapeType="1"/>
                </p:cNvSpPr>
                <p:nvPr/>
              </p:nvSpPr>
              <p:spPr bwMode="auto">
                <a:xfrm flipH="1">
                  <a:off x="3168" y="2928"/>
                  <a:ext cx="48" cy="144"/>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230" name="Line 113"/>
                <p:cNvSpPr>
                  <a:spLocks noChangeShapeType="1"/>
                </p:cNvSpPr>
                <p:nvPr/>
              </p:nvSpPr>
              <p:spPr bwMode="auto">
                <a:xfrm flipH="1">
                  <a:off x="3312" y="2928"/>
                  <a:ext cx="48" cy="144"/>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231" name="Line 114"/>
                <p:cNvSpPr>
                  <a:spLocks noChangeShapeType="1"/>
                </p:cNvSpPr>
                <p:nvPr/>
              </p:nvSpPr>
              <p:spPr bwMode="auto">
                <a:xfrm flipH="1">
                  <a:off x="3456" y="2928"/>
                  <a:ext cx="48" cy="144"/>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grpSp>
        <p:sp>
          <p:nvSpPr>
            <p:cNvPr id="179" name="Text Box 115"/>
            <p:cNvSpPr txBox="1">
              <a:spLocks noChangeArrowheads="1"/>
            </p:cNvSpPr>
            <p:nvPr/>
          </p:nvSpPr>
          <p:spPr bwMode="auto">
            <a:xfrm>
              <a:off x="3686" y="983"/>
              <a:ext cx="789" cy="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zh-CN" sz="2400" b="1">
                  <a:ea typeface="宋体" pitchFamily="2" charset="-122"/>
                </a:rPr>
                <a:t>10K x 8</a:t>
              </a:r>
            </a:p>
          </p:txBody>
        </p:sp>
        <p:sp>
          <p:nvSpPr>
            <p:cNvPr id="180" name="Oval 116"/>
            <p:cNvSpPr>
              <a:spLocks noChangeArrowheads="1"/>
            </p:cNvSpPr>
            <p:nvPr/>
          </p:nvSpPr>
          <p:spPr bwMode="auto">
            <a:xfrm>
              <a:off x="4704" y="1200"/>
              <a:ext cx="96" cy="96"/>
            </a:xfrm>
            <a:prstGeom prst="ellipse">
              <a:avLst/>
            </a:prstGeom>
            <a:noFill/>
            <a:ln w="28575">
              <a:solidFill>
                <a:srgbClr val="FF99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181" name="Line 117"/>
            <p:cNvSpPr>
              <a:spLocks noChangeShapeType="1"/>
            </p:cNvSpPr>
            <p:nvPr/>
          </p:nvSpPr>
          <p:spPr bwMode="auto">
            <a:xfrm>
              <a:off x="1920" y="2448"/>
              <a:ext cx="0" cy="192"/>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82" name="Line 118"/>
            <p:cNvSpPr>
              <a:spLocks noChangeShapeType="1"/>
            </p:cNvSpPr>
            <p:nvPr/>
          </p:nvSpPr>
          <p:spPr bwMode="auto">
            <a:xfrm>
              <a:off x="1440" y="2640"/>
              <a:ext cx="480"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83" name="Oval 119"/>
            <p:cNvSpPr>
              <a:spLocks noChangeArrowheads="1"/>
            </p:cNvSpPr>
            <p:nvPr/>
          </p:nvSpPr>
          <p:spPr bwMode="auto">
            <a:xfrm>
              <a:off x="1728" y="2352"/>
              <a:ext cx="96" cy="96"/>
            </a:xfrm>
            <a:prstGeom prst="ellipse">
              <a:avLst/>
            </a:prstGeom>
            <a:noFill/>
            <a:ln w="28575">
              <a:solidFill>
                <a:srgbClr val="FF99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184" name="Oval 120"/>
            <p:cNvSpPr>
              <a:spLocks noChangeArrowheads="1"/>
            </p:cNvSpPr>
            <p:nvPr/>
          </p:nvSpPr>
          <p:spPr bwMode="auto">
            <a:xfrm>
              <a:off x="1872" y="2352"/>
              <a:ext cx="96" cy="96"/>
            </a:xfrm>
            <a:prstGeom prst="ellipse">
              <a:avLst/>
            </a:prstGeom>
            <a:noFill/>
            <a:ln w="28575">
              <a:solidFill>
                <a:srgbClr val="FF99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185" name="Line 121"/>
            <p:cNvSpPr>
              <a:spLocks noChangeShapeType="1"/>
            </p:cNvSpPr>
            <p:nvPr/>
          </p:nvSpPr>
          <p:spPr bwMode="auto">
            <a:xfrm>
              <a:off x="1776" y="2448"/>
              <a:ext cx="0" cy="192"/>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86" name="Oval 122"/>
            <p:cNvSpPr>
              <a:spLocks noChangeArrowheads="1"/>
            </p:cNvSpPr>
            <p:nvPr/>
          </p:nvSpPr>
          <p:spPr bwMode="auto">
            <a:xfrm>
              <a:off x="1728" y="2592"/>
              <a:ext cx="96" cy="96"/>
            </a:xfrm>
            <a:prstGeom prst="ellipse">
              <a:avLst/>
            </a:prstGeom>
            <a:solidFill>
              <a:srgbClr val="FF9933"/>
            </a:solidFill>
            <a:ln w="28575">
              <a:solidFill>
                <a:srgbClr val="FF99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187" name="Text Box 123"/>
            <p:cNvSpPr txBox="1">
              <a:spLocks noChangeArrowheads="1"/>
            </p:cNvSpPr>
            <p:nvPr/>
          </p:nvSpPr>
          <p:spPr bwMode="auto">
            <a:xfrm>
              <a:off x="1542" y="2116"/>
              <a:ext cx="609"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en-US" sz="2400" b="1">
                  <a:ea typeface="宋体" pitchFamily="2" charset="-122"/>
                </a:rPr>
                <a:t>G</a:t>
              </a:r>
              <a:r>
                <a:rPr kumimoji="1" lang="en-US" altLang="en-US" sz="2400" b="1" baseline="-25000">
                  <a:ea typeface="宋体" pitchFamily="2" charset="-122"/>
                </a:rPr>
                <a:t>1</a:t>
              </a:r>
              <a:r>
                <a:rPr kumimoji="1" lang="en-US" altLang="en-US" sz="2400" b="1">
                  <a:ea typeface="宋体" pitchFamily="2" charset="-122"/>
                </a:rPr>
                <a:t> G</a:t>
              </a:r>
              <a:r>
                <a:rPr kumimoji="1" lang="en-US" altLang="en-US" sz="2400" b="1" baseline="-25000">
                  <a:ea typeface="宋体" pitchFamily="2" charset="-122"/>
                </a:rPr>
                <a:t>2</a:t>
              </a:r>
              <a:endParaRPr kumimoji="1" lang="en-US" altLang="zh-CN" sz="2400" b="1">
                <a:ea typeface="宋体" pitchFamily="2" charset="-122"/>
              </a:endParaRPr>
            </a:p>
          </p:txBody>
        </p:sp>
        <p:sp>
          <p:nvSpPr>
            <p:cNvPr id="188" name="Line 124"/>
            <p:cNvSpPr>
              <a:spLocks noChangeShapeType="1"/>
            </p:cNvSpPr>
            <p:nvPr/>
          </p:nvSpPr>
          <p:spPr bwMode="auto">
            <a:xfrm>
              <a:off x="1632" y="2112"/>
              <a:ext cx="1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89" name="Line 125"/>
            <p:cNvSpPr>
              <a:spLocks noChangeShapeType="1"/>
            </p:cNvSpPr>
            <p:nvPr/>
          </p:nvSpPr>
          <p:spPr bwMode="auto">
            <a:xfrm>
              <a:off x="1872" y="2112"/>
              <a:ext cx="1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90" name="Oval 126"/>
            <p:cNvSpPr>
              <a:spLocks noChangeArrowheads="1"/>
            </p:cNvSpPr>
            <p:nvPr/>
          </p:nvSpPr>
          <p:spPr bwMode="auto">
            <a:xfrm>
              <a:off x="1344" y="2592"/>
              <a:ext cx="96" cy="96"/>
            </a:xfrm>
            <a:prstGeom prst="ellipse">
              <a:avLst/>
            </a:prstGeom>
            <a:noFill/>
            <a:ln w="28575">
              <a:solidFill>
                <a:srgbClr val="FF99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191" name="Text Box 127"/>
            <p:cNvSpPr txBox="1">
              <a:spLocks noChangeArrowheads="1"/>
            </p:cNvSpPr>
            <p:nvPr/>
          </p:nvSpPr>
          <p:spPr bwMode="auto">
            <a:xfrm>
              <a:off x="288" y="1414"/>
              <a:ext cx="346" cy="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zh-CN" altLang="en-US" sz="2400" b="1">
                  <a:ea typeface="宋体" pitchFamily="2" charset="-122"/>
                </a:rPr>
                <a:t>数据总线</a:t>
              </a:r>
            </a:p>
          </p:txBody>
        </p:sp>
        <p:sp>
          <p:nvSpPr>
            <p:cNvPr id="192" name="AutoShape 128"/>
            <p:cNvSpPr>
              <a:spLocks noChangeArrowheads="1"/>
            </p:cNvSpPr>
            <p:nvPr/>
          </p:nvSpPr>
          <p:spPr bwMode="auto">
            <a:xfrm>
              <a:off x="1056" y="2448"/>
              <a:ext cx="288" cy="384"/>
            </a:xfrm>
            <a:prstGeom prst="flowChartDelay">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193" name="Line 129"/>
            <p:cNvSpPr>
              <a:spLocks noChangeShapeType="1"/>
            </p:cNvSpPr>
            <p:nvPr/>
          </p:nvSpPr>
          <p:spPr bwMode="auto">
            <a:xfrm>
              <a:off x="768" y="2544"/>
              <a:ext cx="192"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94" name="Oval 130"/>
            <p:cNvSpPr>
              <a:spLocks noChangeArrowheads="1"/>
            </p:cNvSpPr>
            <p:nvPr/>
          </p:nvSpPr>
          <p:spPr bwMode="auto">
            <a:xfrm>
              <a:off x="672" y="2496"/>
              <a:ext cx="96" cy="96"/>
            </a:xfrm>
            <a:prstGeom prst="ellipse">
              <a:avLst/>
            </a:prstGeom>
            <a:noFill/>
            <a:ln w="28575">
              <a:solidFill>
                <a:srgbClr val="FF99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195" name="Text Box 131"/>
            <p:cNvSpPr txBox="1">
              <a:spLocks noChangeArrowheads="1"/>
            </p:cNvSpPr>
            <p:nvPr/>
          </p:nvSpPr>
          <p:spPr bwMode="auto">
            <a:xfrm>
              <a:off x="263" y="2404"/>
              <a:ext cx="383" cy="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en-US" sz="2400" b="1">
                  <a:ea typeface="宋体" pitchFamily="2" charset="-122"/>
                </a:rPr>
                <a:t>CS</a:t>
              </a:r>
              <a:endParaRPr kumimoji="1" lang="en-US" altLang="zh-CN" sz="2400" b="1">
                <a:ea typeface="宋体" pitchFamily="2" charset="-122"/>
              </a:endParaRPr>
            </a:p>
          </p:txBody>
        </p:sp>
        <p:sp>
          <p:nvSpPr>
            <p:cNvPr id="196" name="Text Box 132"/>
            <p:cNvSpPr txBox="1">
              <a:spLocks noChangeArrowheads="1"/>
            </p:cNvSpPr>
            <p:nvPr/>
          </p:nvSpPr>
          <p:spPr bwMode="auto">
            <a:xfrm>
              <a:off x="239" y="2647"/>
              <a:ext cx="394" cy="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en-US" sz="2400" b="1" dirty="0">
                  <a:ea typeface="宋体" pitchFamily="2" charset="-122"/>
                </a:rPr>
                <a:t>RD</a:t>
              </a:r>
              <a:endParaRPr kumimoji="1" lang="en-US" altLang="zh-CN" sz="2400" b="1" dirty="0">
                <a:ea typeface="宋体" pitchFamily="2" charset="-122"/>
              </a:endParaRPr>
            </a:p>
          </p:txBody>
        </p:sp>
        <p:sp>
          <p:nvSpPr>
            <p:cNvPr id="197" name="Line 133"/>
            <p:cNvSpPr>
              <a:spLocks noChangeShapeType="1"/>
            </p:cNvSpPr>
            <p:nvPr/>
          </p:nvSpPr>
          <p:spPr bwMode="auto">
            <a:xfrm>
              <a:off x="336" y="2400"/>
              <a:ext cx="24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98" name="Line 134"/>
            <p:cNvSpPr>
              <a:spLocks noChangeShapeType="1"/>
            </p:cNvSpPr>
            <p:nvPr/>
          </p:nvSpPr>
          <p:spPr bwMode="auto">
            <a:xfrm>
              <a:off x="336" y="2640"/>
              <a:ext cx="24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99" name="Oval 135"/>
            <p:cNvSpPr>
              <a:spLocks noChangeArrowheads="1"/>
            </p:cNvSpPr>
            <p:nvPr/>
          </p:nvSpPr>
          <p:spPr bwMode="auto">
            <a:xfrm>
              <a:off x="960" y="2496"/>
              <a:ext cx="96" cy="96"/>
            </a:xfrm>
            <a:prstGeom prst="ellipse">
              <a:avLst/>
            </a:prstGeom>
            <a:noFill/>
            <a:ln w="28575">
              <a:solidFill>
                <a:srgbClr val="FF99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200" name="Line 136"/>
            <p:cNvSpPr>
              <a:spLocks noChangeShapeType="1"/>
            </p:cNvSpPr>
            <p:nvPr/>
          </p:nvSpPr>
          <p:spPr bwMode="auto">
            <a:xfrm>
              <a:off x="768" y="2736"/>
              <a:ext cx="192"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201" name="Oval 137"/>
            <p:cNvSpPr>
              <a:spLocks noChangeArrowheads="1"/>
            </p:cNvSpPr>
            <p:nvPr/>
          </p:nvSpPr>
          <p:spPr bwMode="auto">
            <a:xfrm>
              <a:off x="672" y="2688"/>
              <a:ext cx="96" cy="96"/>
            </a:xfrm>
            <a:prstGeom prst="ellipse">
              <a:avLst/>
            </a:prstGeom>
            <a:noFill/>
            <a:ln w="28575">
              <a:solidFill>
                <a:srgbClr val="FF99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202" name="Oval 138"/>
            <p:cNvSpPr>
              <a:spLocks noChangeArrowheads="1"/>
            </p:cNvSpPr>
            <p:nvPr/>
          </p:nvSpPr>
          <p:spPr bwMode="auto">
            <a:xfrm>
              <a:off x="960" y="2688"/>
              <a:ext cx="96" cy="96"/>
            </a:xfrm>
            <a:prstGeom prst="ellipse">
              <a:avLst/>
            </a:prstGeom>
            <a:noFill/>
            <a:ln w="28575">
              <a:solidFill>
                <a:srgbClr val="FF99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203" name="Line 139"/>
            <p:cNvSpPr>
              <a:spLocks noChangeShapeType="1"/>
            </p:cNvSpPr>
            <p:nvPr/>
          </p:nvSpPr>
          <p:spPr bwMode="auto">
            <a:xfrm>
              <a:off x="2976" y="2784"/>
              <a:ext cx="0" cy="144"/>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204" name="Line 140"/>
            <p:cNvSpPr>
              <a:spLocks noChangeShapeType="1"/>
            </p:cNvSpPr>
            <p:nvPr/>
          </p:nvSpPr>
          <p:spPr bwMode="auto">
            <a:xfrm>
              <a:off x="2832" y="2928"/>
              <a:ext cx="288"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spTree>
    <p:extLst>
      <p:ext uri="{BB962C8B-B14F-4D97-AF65-F5344CB8AC3E}">
        <p14:creationId xmlns:p14="http://schemas.microsoft.com/office/powerpoint/2010/main" val="151377425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smtClean="0"/>
              <a:t>第</a:t>
            </a:r>
            <a:r>
              <a:rPr lang="en-US" altLang="zh-CN" smtClean="0"/>
              <a:t>7</a:t>
            </a:r>
            <a:r>
              <a:rPr lang="zh-CN" altLang="en-US" smtClean="0"/>
              <a:t>章：无条件传送：输出示例</a:t>
            </a:r>
          </a:p>
        </p:txBody>
      </p:sp>
      <p:graphicFrame>
        <p:nvGraphicFramePr>
          <p:cNvPr id="31747" name="Object 5"/>
          <p:cNvGraphicFramePr>
            <a:graphicFrameLocks noChangeAspect="1"/>
          </p:cNvGraphicFramePr>
          <p:nvPr/>
        </p:nvGraphicFramePr>
        <p:xfrm>
          <a:off x="571500" y="1343025"/>
          <a:ext cx="11176000" cy="4205288"/>
        </p:xfrm>
        <a:graphic>
          <a:graphicData uri="http://schemas.openxmlformats.org/presentationml/2006/ole">
            <mc:AlternateContent xmlns:mc="http://schemas.openxmlformats.org/markup-compatibility/2006">
              <mc:Choice xmlns:v="urn:schemas-microsoft-com:vml" Requires="v">
                <p:oleObj spid="_x0000_s154669" name="Microsoft Drawing" r:id="rId4" imgW="2838450" imgH="1498600" progId="">
                  <p:embed/>
                </p:oleObj>
              </mc:Choice>
              <mc:Fallback>
                <p:oleObj name="Microsoft Drawing" r:id="rId4" imgW="2838450" imgH="1498600" progId="">
                  <p:embed/>
                  <p:pic>
                    <p:nvPicPr>
                      <p:cNvPr id="0"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 y="1343025"/>
                        <a:ext cx="11176000" cy="4205288"/>
                      </a:xfrm>
                      <a:prstGeom prst="rect">
                        <a:avLst/>
                      </a:prstGeom>
                      <a:solidFill>
                        <a:srgbClr val="A6ADC0"/>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1748" name="Rectangle 6"/>
          <p:cNvSpPr>
            <a:spLocks noGrp="1" noChangeArrowheads="1"/>
          </p:cNvSpPr>
          <p:nvPr>
            <p:ph type="body" idx="1"/>
          </p:nvPr>
        </p:nvSpPr>
        <p:spPr>
          <a:xfrm>
            <a:off x="8411634" y="4383089"/>
            <a:ext cx="3304117" cy="1139825"/>
          </a:xfrm>
          <a:solidFill>
            <a:schemeClr val="bg1"/>
          </a:solidFill>
        </p:spPr>
        <p:txBody>
          <a:bodyPr/>
          <a:lstStyle/>
          <a:p>
            <a:pPr>
              <a:spcBef>
                <a:spcPct val="0"/>
              </a:spcBef>
              <a:buFontTx/>
              <a:buNone/>
            </a:pPr>
            <a:r>
              <a:rPr lang="en-US" altLang="zh-CN" sz="2400" smtClean="0">
                <a:solidFill>
                  <a:schemeClr val="folHlink"/>
                </a:solidFill>
              </a:rPr>
              <a:t>MOV DX, 160H</a:t>
            </a:r>
          </a:p>
          <a:p>
            <a:pPr eaLnBrk="1" hangingPunct="1">
              <a:spcBef>
                <a:spcPct val="0"/>
              </a:spcBef>
              <a:buClr>
                <a:schemeClr val="hlink"/>
              </a:buClr>
              <a:buSzPct val="70000"/>
              <a:buFont typeface="Wingdings" pitchFamily="2" charset="2"/>
              <a:buNone/>
            </a:pPr>
            <a:r>
              <a:rPr lang="en-US" altLang="zh-CN" sz="2400" smtClean="0">
                <a:solidFill>
                  <a:schemeClr val="folHlink"/>
                </a:solidFill>
              </a:rPr>
              <a:t>MOV AL, [BX]</a:t>
            </a:r>
          </a:p>
          <a:p>
            <a:pPr eaLnBrk="1" hangingPunct="1">
              <a:spcBef>
                <a:spcPct val="0"/>
              </a:spcBef>
              <a:buClr>
                <a:schemeClr val="hlink"/>
              </a:buClr>
              <a:buSzPct val="70000"/>
              <a:buFont typeface="Wingdings" pitchFamily="2" charset="2"/>
              <a:buNone/>
            </a:pPr>
            <a:r>
              <a:rPr lang="en-US" altLang="zh-CN" sz="2400" smtClean="0">
                <a:solidFill>
                  <a:schemeClr val="folHlink"/>
                </a:solidFill>
              </a:rPr>
              <a:t>OUT  DX, AL</a:t>
            </a:r>
          </a:p>
        </p:txBody>
      </p:sp>
    </p:spTree>
    <p:extLst>
      <p:ext uri="{BB962C8B-B14F-4D97-AF65-F5344CB8AC3E}">
        <p14:creationId xmlns:p14="http://schemas.microsoft.com/office/powerpoint/2010/main" val="83273587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smtClean="0"/>
              <a:t>第</a:t>
            </a:r>
            <a:r>
              <a:rPr lang="en-US" altLang="zh-CN" smtClean="0"/>
              <a:t>7</a:t>
            </a:r>
            <a:r>
              <a:rPr lang="zh-CN" altLang="en-US" smtClean="0"/>
              <a:t>章：无条件传送：输出实例</a:t>
            </a:r>
          </a:p>
        </p:txBody>
      </p:sp>
      <p:sp>
        <p:nvSpPr>
          <p:cNvPr id="32771" name="Rectangle 3"/>
          <p:cNvSpPr>
            <a:spLocks noGrp="1" noChangeArrowheads="1"/>
          </p:cNvSpPr>
          <p:nvPr>
            <p:ph type="body" idx="1"/>
          </p:nvPr>
        </p:nvSpPr>
        <p:spPr>
          <a:xfrm>
            <a:off x="6769100" y="4292601"/>
            <a:ext cx="4555067" cy="1457325"/>
          </a:xfrm>
        </p:spPr>
        <p:txBody>
          <a:bodyPr/>
          <a:lstStyle/>
          <a:p>
            <a:pPr>
              <a:spcBef>
                <a:spcPct val="0"/>
              </a:spcBef>
              <a:buFontTx/>
              <a:buNone/>
            </a:pPr>
            <a:r>
              <a:rPr lang="en-US" altLang="zh-CN" sz="2800" smtClean="0">
                <a:solidFill>
                  <a:schemeClr val="folHlink"/>
                </a:solidFill>
              </a:rPr>
              <a:t>MOV   DX, 160H</a:t>
            </a:r>
          </a:p>
          <a:p>
            <a:pPr eaLnBrk="1" hangingPunct="1">
              <a:spcBef>
                <a:spcPct val="0"/>
              </a:spcBef>
              <a:buClr>
                <a:schemeClr val="hlink"/>
              </a:buClr>
              <a:buSzPct val="70000"/>
              <a:buFont typeface="Wingdings" pitchFamily="2" charset="2"/>
              <a:buNone/>
            </a:pPr>
            <a:r>
              <a:rPr lang="en-US" altLang="zh-CN" sz="2800" smtClean="0">
                <a:solidFill>
                  <a:schemeClr val="folHlink"/>
                </a:solidFill>
              </a:rPr>
              <a:t>MOV   AL, [BX]</a:t>
            </a:r>
          </a:p>
          <a:p>
            <a:pPr eaLnBrk="1" hangingPunct="1">
              <a:spcBef>
                <a:spcPct val="0"/>
              </a:spcBef>
              <a:buClr>
                <a:schemeClr val="hlink"/>
              </a:buClr>
              <a:buSzPct val="70000"/>
              <a:buFont typeface="Wingdings" pitchFamily="2" charset="2"/>
              <a:buNone/>
            </a:pPr>
            <a:r>
              <a:rPr lang="en-US" altLang="zh-CN" sz="2800" smtClean="0">
                <a:solidFill>
                  <a:schemeClr val="folHlink"/>
                </a:solidFill>
              </a:rPr>
              <a:t>OUT   DX, AL</a:t>
            </a:r>
          </a:p>
        </p:txBody>
      </p:sp>
      <p:grpSp>
        <p:nvGrpSpPr>
          <p:cNvPr id="125" name="Group 6"/>
          <p:cNvGrpSpPr>
            <a:grpSpLocks/>
          </p:cNvGrpSpPr>
          <p:nvPr/>
        </p:nvGrpSpPr>
        <p:grpSpPr bwMode="auto">
          <a:xfrm>
            <a:off x="731309" y="1327151"/>
            <a:ext cx="8670925" cy="3382962"/>
            <a:chOff x="118" y="1056"/>
            <a:chExt cx="5462" cy="2131"/>
          </a:xfrm>
        </p:grpSpPr>
        <p:sp>
          <p:nvSpPr>
            <p:cNvPr id="126" name="Text Box 7"/>
            <p:cNvSpPr txBox="1">
              <a:spLocks noChangeArrowheads="1"/>
            </p:cNvSpPr>
            <p:nvPr/>
          </p:nvSpPr>
          <p:spPr bwMode="auto">
            <a:xfrm>
              <a:off x="5117" y="1056"/>
              <a:ext cx="46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zh-CN" sz="2400" b="1">
                  <a:ea typeface="宋体" pitchFamily="2" charset="-122"/>
                </a:rPr>
                <a:t>+5V</a:t>
              </a:r>
            </a:p>
          </p:txBody>
        </p:sp>
        <p:sp>
          <p:nvSpPr>
            <p:cNvPr id="127" name="Rectangle 8"/>
            <p:cNvSpPr>
              <a:spLocks noChangeArrowheads="1"/>
            </p:cNvSpPr>
            <p:nvPr/>
          </p:nvSpPr>
          <p:spPr bwMode="auto">
            <a:xfrm>
              <a:off x="1119" y="1488"/>
              <a:ext cx="648" cy="1200"/>
            </a:xfrm>
            <a:prstGeom prst="rect">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grpSp>
          <p:nvGrpSpPr>
            <p:cNvPr id="128" name="Group 9"/>
            <p:cNvGrpSpPr>
              <a:grpSpLocks/>
            </p:cNvGrpSpPr>
            <p:nvPr/>
          </p:nvGrpSpPr>
          <p:grpSpPr bwMode="auto">
            <a:xfrm>
              <a:off x="768" y="1584"/>
              <a:ext cx="351" cy="1008"/>
              <a:chOff x="470" y="1584"/>
              <a:chExt cx="649" cy="1008"/>
            </a:xfrm>
          </p:grpSpPr>
          <p:sp>
            <p:nvSpPr>
              <p:cNvPr id="238" name="Line 10"/>
              <p:cNvSpPr>
                <a:spLocks noChangeShapeType="1"/>
              </p:cNvSpPr>
              <p:nvPr/>
            </p:nvSpPr>
            <p:spPr bwMode="auto">
              <a:xfrm>
                <a:off x="470" y="1584"/>
                <a:ext cx="649"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239" name="Line 11"/>
              <p:cNvSpPr>
                <a:spLocks noChangeShapeType="1"/>
              </p:cNvSpPr>
              <p:nvPr/>
            </p:nvSpPr>
            <p:spPr bwMode="auto">
              <a:xfrm>
                <a:off x="470" y="1728"/>
                <a:ext cx="649"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240" name="Line 12"/>
              <p:cNvSpPr>
                <a:spLocks noChangeShapeType="1"/>
              </p:cNvSpPr>
              <p:nvPr/>
            </p:nvSpPr>
            <p:spPr bwMode="auto">
              <a:xfrm>
                <a:off x="470" y="1872"/>
                <a:ext cx="649"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241" name="Line 13"/>
              <p:cNvSpPr>
                <a:spLocks noChangeShapeType="1"/>
              </p:cNvSpPr>
              <p:nvPr/>
            </p:nvSpPr>
            <p:spPr bwMode="auto">
              <a:xfrm>
                <a:off x="470" y="2016"/>
                <a:ext cx="649"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242" name="Line 14"/>
              <p:cNvSpPr>
                <a:spLocks noChangeShapeType="1"/>
              </p:cNvSpPr>
              <p:nvPr/>
            </p:nvSpPr>
            <p:spPr bwMode="auto">
              <a:xfrm>
                <a:off x="470" y="2160"/>
                <a:ext cx="649"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243" name="Line 15"/>
              <p:cNvSpPr>
                <a:spLocks noChangeShapeType="1"/>
              </p:cNvSpPr>
              <p:nvPr/>
            </p:nvSpPr>
            <p:spPr bwMode="auto">
              <a:xfrm>
                <a:off x="470" y="2304"/>
                <a:ext cx="649"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244" name="Line 16"/>
              <p:cNvSpPr>
                <a:spLocks noChangeShapeType="1"/>
              </p:cNvSpPr>
              <p:nvPr/>
            </p:nvSpPr>
            <p:spPr bwMode="auto">
              <a:xfrm>
                <a:off x="470" y="2448"/>
                <a:ext cx="649"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245" name="Line 17"/>
              <p:cNvSpPr>
                <a:spLocks noChangeShapeType="1"/>
              </p:cNvSpPr>
              <p:nvPr/>
            </p:nvSpPr>
            <p:spPr bwMode="auto">
              <a:xfrm>
                <a:off x="470" y="2592"/>
                <a:ext cx="649"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sp>
          <p:nvSpPr>
            <p:cNvPr id="129" name="Text Box 18"/>
            <p:cNvSpPr txBox="1">
              <a:spLocks noChangeArrowheads="1"/>
            </p:cNvSpPr>
            <p:nvPr/>
          </p:nvSpPr>
          <p:spPr bwMode="auto">
            <a:xfrm>
              <a:off x="1078" y="1872"/>
              <a:ext cx="76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zh-CN" b="1">
                  <a:ea typeface="宋体" pitchFamily="2" charset="-122"/>
                </a:rPr>
                <a:t>74LS373</a:t>
              </a:r>
            </a:p>
          </p:txBody>
        </p:sp>
        <p:sp>
          <p:nvSpPr>
            <p:cNvPr id="130" name="Oval 19"/>
            <p:cNvSpPr>
              <a:spLocks noChangeArrowheads="1"/>
            </p:cNvSpPr>
            <p:nvPr/>
          </p:nvSpPr>
          <p:spPr bwMode="auto">
            <a:xfrm>
              <a:off x="682" y="1536"/>
              <a:ext cx="86" cy="96"/>
            </a:xfrm>
            <a:prstGeom prst="ellipse">
              <a:avLst/>
            </a:prstGeom>
            <a:noFill/>
            <a:ln w="28575">
              <a:solidFill>
                <a:srgbClr val="FF99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131" name="Oval 20"/>
            <p:cNvSpPr>
              <a:spLocks noChangeArrowheads="1"/>
            </p:cNvSpPr>
            <p:nvPr/>
          </p:nvSpPr>
          <p:spPr bwMode="auto">
            <a:xfrm>
              <a:off x="682" y="1680"/>
              <a:ext cx="86" cy="96"/>
            </a:xfrm>
            <a:prstGeom prst="ellipse">
              <a:avLst/>
            </a:prstGeom>
            <a:noFill/>
            <a:ln w="28575">
              <a:solidFill>
                <a:srgbClr val="FF99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132" name="Oval 21"/>
            <p:cNvSpPr>
              <a:spLocks noChangeArrowheads="1"/>
            </p:cNvSpPr>
            <p:nvPr/>
          </p:nvSpPr>
          <p:spPr bwMode="auto">
            <a:xfrm>
              <a:off x="682" y="1824"/>
              <a:ext cx="86" cy="96"/>
            </a:xfrm>
            <a:prstGeom prst="ellipse">
              <a:avLst/>
            </a:prstGeom>
            <a:noFill/>
            <a:ln w="28575">
              <a:solidFill>
                <a:srgbClr val="FF99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133" name="Oval 22"/>
            <p:cNvSpPr>
              <a:spLocks noChangeArrowheads="1"/>
            </p:cNvSpPr>
            <p:nvPr/>
          </p:nvSpPr>
          <p:spPr bwMode="auto">
            <a:xfrm>
              <a:off x="682" y="1968"/>
              <a:ext cx="86" cy="96"/>
            </a:xfrm>
            <a:prstGeom prst="ellipse">
              <a:avLst/>
            </a:prstGeom>
            <a:noFill/>
            <a:ln w="28575">
              <a:solidFill>
                <a:srgbClr val="FF99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134" name="Oval 23"/>
            <p:cNvSpPr>
              <a:spLocks noChangeArrowheads="1"/>
            </p:cNvSpPr>
            <p:nvPr/>
          </p:nvSpPr>
          <p:spPr bwMode="auto">
            <a:xfrm>
              <a:off x="682" y="2112"/>
              <a:ext cx="86" cy="96"/>
            </a:xfrm>
            <a:prstGeom prst="ellipse">
              <a:avLst/>
            </a:prstGeom>
            <a:noFill/>
            <a:ln w="28575">
              <a:solidFill>
                <a:srgbClr val="FF99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135" name="Oval 24"/>
            <p:cNvSpPr>
              <a:spLocks noChangeArrowheads="1"/>
            </p:cNvSpPr>
            <p:nvPr/>
          </p:nvSpPr>
          <p:spPr bwMode="auto">
            <a:xfrm>
              <a:off x="682" y="2256"/>
              <a:ext cx="86" cy="96"/>
            </a:xfrm>
            <a:prstGeom prst="ellipse">
              <a:avLst/>
            </a:prstGeom>
            <a:noFill/>
            <a:ln w="28575">
              <a:solidFill>
                <a:srgbClr val="FF99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136" name="Oval 25"/>
            <p:cNvSpPr>
              <a:spLocks noChangeArrowheads="1"/>
            </p:cNvSpPr>
            <p:nvPr/>
          </p:nvSpPr>
          <p:spPr bwMode="auto">
            <a:xfrm>
              <a:off x="682" y="2400"/>
              <a:ext cx="86" cy="96"/>
            </a:xfrm>
            <a:prstGeom prst="ellipse">
              <a:avLst/>
            </a:prstGeom>
            <a:noFill/>
            <a:ln w="28575">
              <a:solidFill>
                <a:srgbClr val="FF99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137" name="Oval 26"/>
            <p:cNvSpPr>
              <a:spLocks noChangeArrowheads="1"/>
            </p:cNvSpPr>
            <p:nvPr/>
          </p:nvSpPr>
          <p:spPr bwMode="auto">
            <a:xfrm>
              <a:off x="682" y="2544"/>
              <a:ext cx="86" cy="96"/>
            </a:xfrm>
            <a:prstGeom prst="ellipse">
              <a:avLst/>
            </a:prstGeom>
            <a:noFill/>
            <a:ln w="28575">
              <a:solidFill>
                <a:srgbClr val="FF99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138" name="Line 27"/>
            <p:cNvSpPr>
              <a:spLocks noChangeShapeType="1"/>
            </p:cNvSpPr>
            <p:nvPr/>
          </p:nvSpPr>
          <p:spPr bwMode="auto">
            <a:xfrm>
              <a:off x="1767" y="1584"/>
              <a:ext cx="217"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nvGrpSpPr>
            <p:cNvPr id="139" name="Group 28"/>
            <p:cNvGrpSpPr>
              <a:grpSpLocks/>
            </p:cNvGrpSpPr>
            <p:nvPr/>
          </p:nvGrpSpPr>
          <p:grpSpPr bwMode="auto">
            <a:xfrm>
              <a:off x="1984" y="1536"/>
              <a:ext cx="389" cy="1104"/>
              <a:chOff x="3744" y="1248"/>
              <a:chExt cx="432" cy="1104"/>
            </a:xfrm>
          </p:grpSpPr>
          <p:sp>
            <p:nvSpPr>
              <p:cNvPr id="230" name="Rectangle 29"/>
              <p:cNvSpPr>
                <a:spLocks noChangeArrowheads="1"/>
              </p:cNvSpPr>
              <p:nvPr/>
            </p:nvSpPr>
            <p:spPr bwMode="auto">
              <a:xfrm>
                <a:off x="3744" y="1248"/>
                <a:ext cx="432" cy="96"/>
              </a:xfrm>
              <a:prstGeom prst="rect">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231" name="Rectangle 30"/>
              <p:cNvSpPr>
                <a:spLocks noChangeArrowheads="1"/>
              </p:cNvSpPr>
              <p:nvPr/>
            </p:nvSpPr>
            <p:spPr bwMode="auto">
              <a:xfrm>
                <a:off x="3744" y="1392"/>
                <a:ext cx="432" cy="96"/>
              </a:xfrm>
              <a:prstGeom prst="rect">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232" name="Rectangle 31"/>
              <p:cNvSpPr>
                <a:spLocks noChangeArrowheads="1"/>
              </p:cNvSpPr>
              <p:nvPr/>
            </p:nvSpPr>
            <p:spPr bwMode="auto">
              <a:xfrm>
                <a:off x="3744" y="1536"/>
                <a:ext cx="432" cy="96"/>
              </a:xfrm>
              <a:prstGeom prst="rect">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233" name="Rectangle 32"/>
              <p:cNvSpPr>
                <a:spLocks noChangeArrowheads="1"/>
              </p:cNvSpPr>
              <p:nvPr/>
            </p:nvSpPr>
            <p:spPr bwMode="auto">
              <a:xfrm>
                <a:off x="3744" y="1680"/>
                <a:ext cx="432" cy="96"/>
              </a:xfrm>
              <a:prstGeom prst="rect">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234" name="Rectangle 33"/>
              <p:cNvSpPr>
                <a:spLocks noChangeArrowheads="1"/>
              </p:cNvSpPr>
              <p:nvPr/>
            </p:nvSpPr>
            <p:spPr bwMode="auto">
              <a:xfrm>
                <a:off x="3744" y="1824"/>
                <a:ext cx="432" cy="96"/>
              </a:xfrm>
              <a:prstGeom prst="rect">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235" name="Rectangle 34"/>
              <p:cNvSpPr>
                <a:spLocks noChangeArrowheads="1"/>
              </p:cNvSpPr>
              <p:nvPr/>
            </p:nvSpPr>
            <p:spPr bwMode="auto">
              <a:xfrm>
                <a:off x="3744" y="1968"/>
                <a:ext cx="432" cy="96"/>
              </a:xfrm>
              <a:prstGeom prst="rect">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236" name="Rectangle 35"/>
              <p:cNvSpPr>
                <a:spLocks noChangeArrowheads="1"/>
              </p:cNvSpPr>
              <p:nvPr/>
            </p:nvSpPr>
            <p:spPr bwMode="auto">
              <a:xfrm>
                <a:off x="3744" y="2112"/>
                <a:ext cx="432" cy="96"/>
              </a:xfrm>
              <a:prstGeom prst="rect">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237" name="Rectangle 36"/>
              <p:cNvSpPr>
                <a:spLocks noChangeArrowheads="1"/>
              </p:cNvSpPr>
              <p:nvPr/>
            </p:nvSpPr>
            <p:spPr bwMode="auto">
              <a:xfrm>
                <a:off x="3744" y="2256"/>
                <a:ext cx="432" cy="96"/>
              </a:xfrm>
              <a:prstGeom prst="rect">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grpSp>
        <p:sp>
          <p:nvSpPr>
            <p:cNvPr id="140" name="Line 37"/>
            <p:cNvSpPr>
              <a:spLocks noChangeShapeType="1"/>
            </p:cNvSpPr>
            <p:nvPr/>
          </p:nvSpPr>
          <p:spPr bwMode="auto">
            <a:xfrm>
              <a:off x="1767" y="1728"/>
              <a:ext cx="217"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41" name="Line 38"/>
            <p:cNvSpPr>
              <a:spLocks noChangeShapeType="1"/>
            </p:cNvSpPr>
            <p:nvPr/>
          </p:nvSpPr>
          <p:spPr bwMode="auto">
            <a:xfrm>
              <a:off x="1767" y="1872"/>
              <a:ext cx="217"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42" name="Line 39"/>
            <p:cNvSpPr>
              <a:spLocks noChangeShapeType="1"/>
            </p:cNvSpPr>
            <p:nvPr/>
          </p:nvSpPr>
          <p:spPr bwMode="auto">
            <a:xfrm>
              <a:off x="1767" y="2016"/>
              <a:ext cx="217"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43" name="Line 40"/>
            <p:cNvSpPr>
              <a:spLocks noChangeShapeType="1"/>
            </p:cNvSpPr>
            <p:nvPr/>
          </p:nvSpPr>
          <p:spPr bwMode="auto">
            <a:xfrm>
              <a:off x="1767" y="2160"/>
              <a:ext cx="217"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44" name="Line 41"/>
            <p:cNvSpPr>
              <a:spLocks noChangeShapeType="1"/>
            </p:cNvSpPr>
            <p:nvPr/>
          </p:nvSpPr>
          <p:spPr bwMode="auto">
            <a:xfrm>
              <a:off x="1767" y="2304"/>
              <a:ext cx="217"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45" name="Line 42"/>
            <p:cNvSpPr>
              <a:spLocks noChangeShapeType="1"/>
            </p:cNvSpPr>
            <p:nvPr/>
          </p:nvSpPr>
          <p:spPr bwMode="auto">
            <a:xfrm>
              <a:off x="1767" y="2448"/>
              <a:ext cx="217"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46" name="Line 43"/>
            <p:cNvSpPr>
              <a:spLocks noChangeShapeType="1"/>
            </p:cNvSpPr>
            <p:nvPr/>
          </p:nvSpPr>
          <p:spPr bwMode="auto">
            <a:xfrm>
              <a:off x="1767" y="2592"/>
              <a:ext cx="217"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47" name="Line 44"/>
            <p:cNvSpPr>
              <a:spLocks noChangeShapeType="1"/>
            </p:cNvSpPr>
            <p:nvPr/>
          </p:nvSpPr>
          <p:spPr bwMode="auto">
            <a:xfrm>
              <a:off x="2373" y="1584"/>
              <a:ext cx="259"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48" name="Line 45"/>
            <p:cNvSpPr>
              <a:spLocks noChangeShapeType="1"/>
            </p:cNvSpPr>
            <p:nvPr/>
          </p:nvSpPr>
          <p:spPr bwMode="auto">
            <a:xfrm>
              <a:off x="2632" y="1488"/>
              <a:ext cx="0" cy="96"/>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49" name="Line 46"/>
            <p:cNvSpPr>
              <a:spLocks noChangeShapeType="1"/>
            </p:cNvSpPr>
            <p:nvPr/>
          </p:nvSpPr>
          <p:spPr bwMode="auto">
            <a:xfrm flipH="1">
              <a:off x="2632" y="1200"/>
              <a:ext cx="2335"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50" name="Line 47"/>
            <p:cNvSpPr>
              <a:spLocks noChangeShapeType="1"/>
            </p:cNvSpPr>
            <p:nvPr/>
          </p:nvSpPr>
          <p:spPr bwMode="auto">
            <a:xfrm>
              <a:off x="2373" y="1728"/>
              <a:ext cx="562"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51" name="Line 48"/>
            <p:cNvSpPr>
              <a:spLocks noChangeShapeType="1"/>
            </p:cNvSpPr>
            <p:nvPr/>
          </p:nvSpPr>
          <p:spPr bwMode="auto">
            <a:xfrm>
              <a:off x="2935" y="1488"/>
              <a:ext cx="0" cy="24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52" name="Line 49"/>
            <p:cNvSpPr>
              <a:spLocks noChangeShapeType="1"/>
            </p:cNvSpPr>
            <p:nvPr/>
          </p:nvSpPr>
          <p:spPr bwMode="auto">
            <a:xfrm>
              <a:off x="2373" y="1872"/>
              <a:ext cx="864"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grpSp>
          <p:nvGrpSpPr>
            <p:cNvPr id="153" name="Group 50"/>
            <p:cNvGrpSpPr>
              <a:grpSpLocks/>
            </p:cNvGrpSpPr>
            <p:nvPr/>
          </p:nvGrpSpPr>
          <p:grpSpPr bwMode="auto">
            <a:xfrm flipV="1">
              <a:off x="2502" y="1200"/>
              <a:ext cx="260" cy="288"/>
              <a:chOff x="4128" y="3312"/>
              <a:chExt cx="288" cy="384"/>
            </a:xfrm>
          </p:grpSpPr>
          <p:sp>
            <p:nvSpPr>
              <p:cNvPr id="227" name="AutoShape 51"/>
              <p:cNvSpPr>
                <a:spLocks noChangeArrowheads="1"/>
              </p:cNvSpPr>
              <p:nvPr/>
            </p:nvSpPr>
            <p:spPr bwMode="auto">
              <a:xfrm>
                <a:off x="4176" y="3312"/>
                <a:ext cx="192" cy="192"/>
              </a:xfrm>
              <a:prstGeom prst="triangle">
                <a:avLst>
                  <a:gd name="adj" fmla="val 50000"/>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228" name="Line 52"/>
              <p:cNvSpPr>
                <a:spLocks noChangeShapeType="1"/>
              </p:cNvSpPr>
              <p:nvPr/>
            </p:nvSpPr>
            <p:spPr bwMode="auto">
              <a:xfrm>
                <a:off x="4128" y="3312"/>
                <a:ext cx="288"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229" name="Line 53"/>
              <p:cNvSpPr>
                <a:spLocks noChangeShapeType="1"/>
              </p:cNvSpPr>
              <p:nvPr/>
            </p:nvSpPr>
            <p:spPr bwMode="auto">
              <a:xfrm>
                <a:off x="4272" y="3504"/>
                <a:ext cx="0" cy="192"/>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grpSp>
          <p:nvGrpSpPr>
            <p:cNvPr id="154" name="Group 54"/>
            <p:cNvGrpSpPr>
              <a:grpSpLocks/>
            </p:cNvGrpSpPr>
            <p:nvPr/>
          </p:nvGrpSpPr>
          <p:grpSpPr bwMode="auto">
            <a:xfrm>
              <a:off x="2805" y="1152"/>
              <a:ext cx="259" cy="336"/>
              <a:chOff x="3360" y="2352"/>
              <a:chExt cx="288" cy="336"/>
            </a:xfrm>
          </p:grpSpPr>
          <p:sp>
            <p:nvSpPr>
              <p:cNvPr id="222" name="Oval 55"/>
              <p:cNvSpPr>
                <a:spLocks noChangeArrowheads="1"/>
              </p:cNvSpPr>
              <p:nvPr/>
            </p:nvSpPr>
            <p:spPr bwMode="auto">
              <a:xfrm>
                <a:off x="3456" y="2352"/>
                <a:ext cx="96" cy="96"/>
              </a:xfrm>
              <a:prstGeom prst="ellipse">
                <a:avLst/>
              </a:prstGeom>
              <a:solidFill>
                <a:srgbClr val="FF9933"/>
              </a:solidFill>
              <a:ln w="28575">
                <a:solidFill>
                  <a:srgbClr val="FF99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grpSp>
            <p:nvGrpSpPr>
              <p:cNvPr id="223" name="Group 56"/>
              <p:cNvGrpSpPr>
                <a:grpSpLocks/>
              </p:cNvGrpSpPr>
              <p:nvPr/>
            </p:nvGrpSpPr>
            <p:grpSpPr bwMode="auto">
              <a:xfrm flipV="1">
                <a:off x="3360" y="2400"/>
                <a:ext cx="288" cy="288"/>
                <a:chOff x="4128" y="3312"/>
                <a:chExt cx="288" cy="384"/>
              </a:xfrm>
            </p:grpSpPr>
            <p:sp>
              <p:nvSpPr>
                <p:cNvPr id="224" name="AutoShape 57"/>
                <p:cNvSpPr>
                  <a:spLocks noChangeArrowheads="1"/>
                </p:cNvSpPr>
                <p:nvPr/>
              </p:nvSpPr>
              <p:spPr bwMode="auto">
                <a:xfrm>
                  <a:off x="4176" y="3312"/>
                  <a:ext cx="192" cy="192"/>
                </a:xfrm>
                <a:prstGeom prst="triangle">
                  <a:avLst>
                    <a:gd name="adj" fmla="val 50000"/>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225" name="Line 58"/>
                <p:cNvSpPr>
                  <a:spLocks noChangeShapeType="1"/>
                </p:cNvSpPr>
                <p:nvPr/>
              </p:nvSpPr>
              <p:spPr bwMode="auto">
                <a:xfrm>
                  <a:off x="4128" y="3312"/>
                  <a:ext cx="288"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226" name="Line 59"/>
                <p:cNvSpPr>
                  <a:spLocks noChangeShapeType="1"/>
                </p:cNvSpPr>
                <p:nvPr/>
              </p:nvSpPr>
              <p:spPr bwMode="auto">
                <a:xfrm>
                  <a:off x="4272" y="3504"/>
                  <a:ext cx="0" cy="192"/>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grpSp>
        <p:grpSp>
          <p:nvGrpSpPr>
            <p:cNvPr id="155" name="Group 60"/>
            <p:cNvGrpSpPr>
              <a:grpSpLocks/>
            </p:cNvGrpSpPr>
            <p:nvPr/>
          </p:nvGrpSpPr>
          <p:grpSpPr bwMode="auto">
            <a:xfrm>
              <a:off x="3108" y="1152"/>
              <a:ext cx="259" cy="336"/>
              <a:chOff x="3360" y="2352"/>
              <a:chExt cx="288" cy="336"/>
            </a:xfrm>
          </p:grpSpPr>
          <p:sp>
            <p:nvSpPr>
              <p:cNvPr id="217" name="Oval 61"/>
              <p:cNvSpPr>
                <a:spLocks noChangeArrowheads="1"/>
              </p:cNvSpPr>
              <p:nvPr/>
            </p:nvSpPr>
            <p:spPr bwMode="auto">
              <a:xfrm>
                <a:off x="3456" y="2352"/>
                <a:ext cx="96" cy="96"/>
              </a:xfrm>
              <a:prstGeom prst="ellipse">
                <a:avLst/>
              </a:prstGeom>
              <a:solidFill>
                <a:srgbClr val="FF9933"/>
              </a:solidFill>
              <a:ln w="28575">
                <a:solidFill>
                  <a:srgbClr val="FF99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grpSp>
            <p:nvGrpSpPr>
              <p:cNvPr id="218" name="Group 62"/>
              <p:cNvGrpSpPr>
                <a:grpSpLocks/>
              </p:cNvGrpSpPr>
              <p:nvPr/>
            </p:nvGrpSpPr>
            <p:grpSpPr bwMode="auto">
              <a:xfrm flipV="1">
                <a:off x="3360" y="2400"/>
                <a:ext cx="288" cy="288"/>
                <a:chOff x="4128" y="3312"/>
                <a:chExt cx="288" cy="384"/>
              </a:xfrm>
            </p:grpSpPr>
            <p:sp>
              <p:nvSpPr>
                <p:cNvPr id="219" name="AutoShape 63"/>
                <p:cNvSpPr>
                  <a:spLocks noChangeArrowheads="1"/>
                </p:cNvSpPr>
                <p:nvPr/>
              </p:nvSpPr>
              <p:spPr bwMode="auto">
                <a:xfrm>
                  <a:off x="4176" y="3312"/>
                  <a:ext cx="192" cy="192"/>
                </a:xfrm>
                <a:prstGeom prst="triangle">
                  <a:avLst>
                    <a:gd name="adj" fmla="val 50000"/>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220" name="Line 64"/>
                <p:cNvSpPr>
                  <a:spLocks noChangeShapeType="1"/>
                </p:cNvSpPr>
                <p:nvPr/>
              </p:nvSpPr>
              <p:spPr bwMode="auto">
                <a:xfrm>
                  <a:off x="4128" y="3312"/>
                  <a:ext cx="288"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221" name="Line 65"/>
                <p:cNvSpPr>
                  <a:spLocks noChangeShapeType="1"/>
                </p:cNvSpPr>
                <p:nvPr/>
              </p:nvSpPr>
              <p:spPr bwMode="auto">
                <a:xfrm>
                  <a:off x="4272" y="3504"/>
                  <a:ext cx="0" cy="192"/>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grpSp>
        <p:sp>
          <p:nvSpPr>
            <p:cNvPr id="156" name="Line 66"/>
            <p:cNvSpPr>
              <a:spLocks noChangeShapeType="1"/>
            </p:cNvSpPr>
            <p:nvPr/>
          </p:nvSpPr>
          <p:spPr bwMode="auto">
            <a:xfrm flipH="1">
              <a:off x="3540" y="1488"/>
              <a:ext cx="0" cy="528"/>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grpSp>
          <p:nvGrpSpPr>
            <p:cNvPr id="157" name="Group 67"/>
            <p:cNvGrpSpPr>
              <a:grpSpLocks/>
            </p:cNvGrpSpPr>
            <p:nvPr/>
          </p:nvGrpSpPr>
          <p:grpSpPr bwMode="auto">
            <a:xfrm>
              <a:off x="3410" y="1152"/>
              <a:ext cx="260" cy="336"/>
              <a:chOff x="3360" y="2352"/>
              <a:chExt cx="288" cy="336"/>
            </a:xfrm>
          </p:grpSpPr>
          <p:sp>
            <p:nvSpPr>
              <p:cNvPr id="212" name="Oval 68"/>
              <p:cNvSpPr>
                <a:spLocks noChangeArrowheads="1"/>
              </p:cNvSpPr>
              <p:nvPr/>
            </p:nvSpPr>
            <p:spPr bwMode="auto">
              <a:xfrm>
                <a:off x="3456" y="2352"/>
                <a:ext cx="96" cy="96"/>
              </a:xfrm>
              <a:prstGeom prst="ellipse">
                <a:avLst/>
              </a:prstGeom>
              <a:solidFill>
                <a:srgbClr val="FF9933"/>
              </a:solidFill>
              <a:ln w="28575">
                <a:solidFill>
                  <a:srgbClr val="FF99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grpSp>
            <p:nvGrpSpPr>
              <p:cNvPr id="213" name="Group 69"/>
              <p:cNvGrpSpPr>
                <a:grpSpLocks/>
              </p:cNvGrpSpPr>
              <p:nvPr/>
            </p:nvGrpSpPr>
            <p:grpSpPr bwMode="auto">
              <a:xfrm flipV="1">
                <a:off x="3360" y="2400"/>
                <a:ext cx="288" cy="288"/>
                <a:chOff x="4128" y="3312"/>
                <a:chExt cx="288" cy="384"/>
              </a:xfrm>
            </p:grpSpPr>
            <p:sp>
              <p:nvSpPr>
                <p:cNvPr id="214" name="AutoShape 70"/>
                <p:cNvSpPr>
                  <a:spLocks noChangeArrowheads="1"/>
                </p:cNvSpPr>
                <p:nvPr/>
              </p:nvSpPr>
              <p:spPr bwMode="auto">
                <a:xfrm>
                  <a:off x="4176" y="3312"/>
                  <a:ext cx="192" cy="192"/>
                </a:xfrm>
                <a:prstGeom prst="triangle">
                  <a:avLst>
                    <a:gd name="adj" fmla="val 50000"/>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215" name="Line 71"/>
                <p:cNvSpPr>
                  <a:spLocks noChangeShapeType="1"/>
                </p:cNvSpPr>
                <p:nvPr/>
              </p:nvSpPr>
              <p:spPr bwMode="auto">
                <a:xfrm>
                  <a:off x="4128" y="3312"/>
                  <a:ext cx="288"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216" name="Line 72"/>
                <p:cNvSpPr>
                  <a:spLocks noChangeShapeType="1"/>
                </p:cNvSpPr>
                <p:nvPr/>
              </p:nvSpPr>
              <p:spPr bwMode="auto">
                <a:xfrm>
                  <a:off x="4272" y="3504"/>
                  <a:ext cx="0" cy="192"/>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grpSp>
        <p:grpSp>
          <p:nvGrpSpPr>
            <p:cNvPr id="158" name="Group 73"/>
            <p:cNvGrpSpPr>
              <a:grpSpLocks/>
            </p:cNvGrpSpPr>
            <p:nvPr/>
          </p:nvGrpSpPr>
          <p:grpSpPr bwMode="auto">
            <a:xfrm>
              <a:off x="3713" y="1152"/>
              <a:ext cx="259" cy="336"/>
              <a:chOff x="3360" y="2352"/>
              <a:chExt cx="288" cy="336"/>
            </a:xfrm>
          </p:grpSpPr>
          <p:sp>
            <p:nvSpPr>
              <p:cNvPr id="207" name="Oval 74"/>
              <p:cNvSpPr>
                <a:spLocks noChangeArrowheads="1"/>
              </p:cNvSpPr>
              <p:nvPr/>
            </p:nvSpPr>
            <p:spPr bwMode="auto">
              <a:xfrm>
                <a:off x="3456" y="2352"/>
                <a:ext cx="96" cy="96"/>
              </a:xfrm>
              <a:prstGeom prst="ellipse">
                <a:avLst/>
              </a:prstGeom>
              <a:solidFill>
                <a:srgbClr val="FF9933"/>
              </a:solidFill>
              <a:ln w="28575">
                <a:solidFill>
                  <a:srgbClr val="FF99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grpSp>
            <p:nvGrpSpPr>
              <p:cNvPr id="208" name="Group 75"/>
              <p:cNvGrpSpPr>
                <a:grpSpLocks/>
              </p:cNvGrpSpPr>
              <p:nvPr/>
            </p:nvGrpSpPr>
            <p:grpSpPr bwMode="auto">
              <a:xfrm flipV="1">
                <a:off x="3360" y="2400"/>
                <a:ext cx="288" cy="288"/>
                <a:chOff x="4128" y="3312"/>
                <a:chExt cx="288" cy="384"/>
              </a:xfrm>
            </p:grpSpPr>
            <p:sp>
              <p:nvSpPr>
                <p:cNvPr id="209" name="AutoShape 76"/>
                <p:cNvSpPr>
                  <a:spLocks noChangeArrowheads="1"/>
                </p:cNvSpPr>
                <p:nvPr/>
              </p:nvSpPr>
              <p:spPr bwMode="auto">
                <a:xfrm>
                  <a:off x="4176" y="3312"/>
                  <a:ext cx="192" cy="192"/>
                </a:xfrm>
                <a:prstGeom prst="triangle">
                  <a:avLst>
                    <a:gd name="adj" fmla="val 50000"/>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210" name="Line 77"/>
                <p:cNvSpPr>
                  <a:spLocks noChangeShapeType="1"/>
                </p:cNvSpPr>
                <p:nvPr/>
              </p:nvSpPr>
              <p:spPr bwMode="auto">
                <a:xfrm>
                  <a:off x="4128" y="3312"/>
                  <a:ext cx="288"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211" name="Line 78"/>
                <p:cNvSpPr>
                  <a:spLocks noChangeShapeType="1"/>
                </p:cNvSpPr>
                <p:nvPr/>
              </p:nvSpPr>
              <p:spPr bwMode="auto">
                <a:xfrm>
                  <a:off x="4272" y="3504"/>
                  <a:ext cx="0" cy="192"/>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grpSp>
        <p:sp>
          <p:nvSpPr>
            <p:cNvPr id="159" name="Oval 79"/>
            <p:cNvSpPr>
              <a:spLocks noChangeArrowheads="1"/>
            </p:cNvSpPr>
            <p:nvPr/>
          </p:nvSpPr>
          <p:spPr bwMode="auto">
            <a:xfrm>
              <a:off x="4967" y="1152"/>
              <a:ext cx="86" cy="96"/>
            </a:xfrm>
            <a:prstGeom prst="ellipse">
              <a:avLst/>
            </a:prstGeom>
            <a:noFill/>
            <a:ln w="28575">
              <a:solidFill>
                <a:srgbClr val="FF99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grpSp>
          <p:nvGrpSpPr>
            <p:cNvPr id="160" name="Group 80"/>
            <p:cNvGrpSpPr>
              <a:grpSpLocks/>
            </p:cNvGrpSpPr>
            <p:nvPr/>
          </p:nvGrpSpPr>
          <p:grpSpPr bwMode="auto">
            <a:xfrm>
              <a:off x="4015" y="1152"/>
              <a:ext cx="260" cy="336"/>
              <a:chOff x="3360" y="2352"/>
              <a:chExt cx="288" cy="336"/>
            </a:xfrm>
          </p:grpSpPr>
          <p:sp>
            <p:nvSpPr>
              <p:cNvPr id="202" name="Oval 81"/>
              <p:cNvSpPr>
                <a:spLocks noChangeArrowheads="1"/>
              </p:cNvSpPr>
              <p:nvPr/>
            </p:nvSpPr>
            <p:spPr bwMode="auto">
              <a:xfrm>
                <a:off x="3456" y="2352"/>
                <a:ext cx="96" cy="96"/>
              </a:xfrm>
              <a:prstGeom prst="ellipse">
                <a:avLst/>
              </a:prstGeom>
              <a:solidFill>
                <a:srgbClr val="FF9933"/>
              </a:solidFill>
              <a:ln w="28575">
                <a:solidFill>
                  <a:srgbClr val="FF99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grpSp>
            <p:nvGrpSpPr>
              <p:cNvPr id="203" name="Group 82"/>
              <p:cNvGrpSpPr>
                <a:grpSpLocks/>
              </p:cNvGrpSpPr>
              <p:nvPr/>
            </p:nvGrpSpPr>
            <p:grpSpPr bwMode="auto">
              <a:xfrm flipV="1">
                <a:off x="3360" y="2400"/>
                <a:ext cx="288" cy="288"/>
                <a:chOff x="4128" y="3312"/>
                <a:chExt cx="288" cy="384"/>
              </a:xfrm>
            </p:grpSpPr>
            <p:sp>
              <p:nvSpPr>
                <p:cNvPr id="204" name="AutoShape 83"/>
                <p:cNvSpPr>
                  <a:spLocks noChangeArrowheads="1"/>
                </p:cNvSpPr>
                <p:nvPr/>
              </p:nvSpPr>
              <p:spPr bwMode="auto">
                <a:xfrm>
                  <a:off x="4176" y="3312"/>
                  <a:ext cx="192" cy="192"/>
                </a:xfrm>
                <a:prstGeom prst="triangle">
                  <a:avLst>
                    <a:gd name="adj" fmla="val 50000"/>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205" name="Line 84"/>
                <p:cNvSpPr>
                  <a:spLocks noChangeShapeType="1"/>
                </p:cNvSpPr>
                <p:nvPr/>
              </p:nvSpPr>
              <p:spPr bwMode="auto">
                <a:xfrm>
                  <a:off x="4128" y="3312"/>
                  <a:ext cx="288"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206" name="Line 85"/>
                <p:cNvSpPr>
                  <a:spLocks noChangeShapeType="1"/>
                </p:cNvSpPr>
                <p:nvPr/>
              </p:nvSpPr>
              <p:spPr bwMode="auto">
                <a:xfrm>
                  <a:off x="4272" y="3504"/>
                  <a:ext cx="0" cy="192"/>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grpSp>
        <p:grpSp>
          <p:nvGrpSpPr>
            <p:cNvPr id="161" name="Group 86"/>
            <p:cNvGrpSpPr>
              <a:grpSpLocks/>
            </p:cNvGrpSpPr>
            <p:nvPr/>
          </p:nvGrpSpPr>
          <p:grpSpPr bwMode="auto">
            <a:xfrm>
              <a:off x="4318" y="1152"/>
              <a:ext cx="259" cy="336"/>
              <a:chOff x="3360" y="2352"/>
              <a:chExt cx="288" cy="336"/>
            </a:xfrm>
          </p:grpSpPr>
          <p:sp>
            <p:nvSpPr>
              <p:cNvPr id="197" name="Oval 87"/>
              <p:cNvSpPr>
                <a:spLocks noChangeArrowheads="1"/>
              </p:cNvSpPr>
              <p:nvPr/>
            </p:nvSpPr>
            <p:spPr bwMode="auto">
              <a:xfrm>
                <a:off x="3456" y="2352"/>
                <a:ext cx="96" cy="96"/>
              </a:xfrm>
              <a:prstGeom prst="ellipse">
                <a:avLst/>
              </a:prstGeom>
              <a:solidFill>
                <a:srgbClr val="FF9933"/>
              </a:solidFill>
              <a:ln w="28575">
                <a:solidFill>
                  <a:srgbClr val="FF99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grpSp>
            <p:nvGrpSpPr>
              <p:cNvPr id="198" name="Group 88"/>
              <p:cNvGrpSpPr>
                <a:grpSpLocks/>
              </p:cNvGrpSpPr>
              <p:nvPr/>
            </p:nvGrpSpPr>
            <p:grpSpPr bwMode="auto">
              <a:xfrm flipV="1">
                <a:off x="3360" y="2400"/>
                <a:ext cx="288" cy="288"/>
                <a:chOff x="4128" y="3312"/>
                <a:chExt cx="288" cy="384"/>
              </a:xfrm>
            </p:grpSpPr>
            <p:sp>
              <p:nvSpPr>
                <p:cNvPr id="199" name="AutoShape 89"/>
                <p:cNvSpPr>
                  <a:spLocks noChangeArrowheads="1"/>
                </p:cNvSpPr>
                <p:nvPr/>
              </p:nvSpPr>
              <p:spPr bwMode="auto">
                <a:xfrm>
                  <a:off x="4176" y="3312"/>
                  <a:ext cx="192" cy="192"/>
                </a:xfrm>
                <a:prstGeom prst="triangle">
                  <a:avLst>
                    <a:gd name="adj" fmla="val 50000"/>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200" name="Line 90"/>
                <p:cNvSpPr>
                  <a:spLocks noChangeShapeType="1"/>
                </p:cNvSpPr>
                <p:nvPr/>
              </p:nvSpPr>
              <p:spPr bwMode="auto">
                <a:xfrm>
                  <a:off x="4128" y="3312"/>
                  <a:ext cx="288"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201" name="Line 91"/>
                <p:cNvSpPr>
                  <a:spLocks noChangeShapeType="1"/>
                </p:cNvSpPr>
                <p:nvPr/>
              </p:nvSpPr>
              <p:spPr bwMode="auto">
                <a:xfrm>
                  <a:off x="4272" y="3504"/>
                  <a:ext cx="0" cy="192"/>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grpSp>
        <p:grpSp>
          <p:nvGrpSpPr>
            <p:cNvPr id="162" name="Group 92"/>
            <p:cNvGrpSpPr>
              <a:grpSpLocks/>
            </p:cNvGrpSpPr>
            <p:nvPr/>
          </p:nvGrpSpPr>
          <p:grpSpPr bwMode="auto">
            <a:xfrm>
              <a:off x="4621" y="1152"/>
              <a:ext cx="259" cy="336"/>
              <a:chOff x="3360" y="2352"/>
              <a:chExt cx="288" cy="336"/>
            </a:xfrm>
          </p:grpSpPr>
          <p:sp>
            <p:nvSpPr>
              <p:cNvPr id="192" name="Oval 93"/>
              <p:cNvSpPr>
                <a:spLocks noChangeArrowheads="1"/>
              </p:cNvSpPr>
              <p:nvPr/>
            </p:nvSpPr>
            <p:spPr bwMode="auto">
              <a:xfrm>
                <a:off x="3456" y="2352"/>
                <a:ext cx="96" cy="96"/>
              </a:xfrm>
              <a:prstGeom prst="ellipse">
                <a:avLst/>
              </a:prstGeom>
              <a:solidFill>
                <a:srgbClr val="FF9933"/>
              </a:solidFill>
              <a:ln w="28575">
                <a:solidFill>
                  <a:srgbClr val="FF99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grpSp>
            <p:nvGrpSpPr>
              <p:cNvPr id="193" name="Group 94"/>
              <p:cNvGrpSpPr>
                <a:grpSpLocks/>
              </p:cNvGrpSpPr>
              <p:nvPr/>
            </p:nvGrpSpPr>
            <p:grpSpPr bwMode="auto">
              <a:xfrm flipV="1">
                <a:off x="3360" y="2400"/>
                <a:ext cx="288" cy="288"/>
                <a:chOff x="4128" y="3312"/>
                <a:chExt cx="288" cy="384"/>
              </a:xfrm>
            </p:grpSpPr>
            <p:sp>
              <p:nvSpPr>
                <p:cNvPr id="194" name="AutoShape 95"/>
                <p:cNvSpPr>
                  <a:spLocks noChangeArrowheads="1"/>
                </p:cNvSpPr>
                <p:nvPr/>
              </p:nvSpPr>
              <p:spPr bwMode="auto">
                <a:xfrm>
                  <a:off x="4176" y="3312"/>
                  <a:ext cx="192" cy="192"/>
                </a:xfrm>
                <a:prstGeom prst="triangle">
                  <a:avLst>
                    <a:gd name="adj" fmla="val 50000"/>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195" name="Line 96"/>
                <p:cNvSpPr>
                  <a:spLocks noChangeShapeType="1"/>
                </p:cNvSpPr>
                <p:nvPr/>
              </p:nvSpPr>
              <p:spPr bwMode="auto">
                <a:xfrm>
                  <a:off x="4128" y="3312"/>
                  <a:ext cx="288"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96" name="Line 97"/>
                <p:cNvSpPr>
                  <a:spLocks noChangeShapeType="1"/>
                </p:cNvSpPr>
                <p:nvPr/>
              </p:nvSpPr>
              <p:spPr bwMode="auto">
                <a:xfrm>
                  <a:off x="4272" y="3504"/>
                  <a:ext cx="0" cy="192"/>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grpSp>
        <p:sp>
          <p:nvSpPr>
            <p:cNvPr id="163" name="Line 98"/>
            <p:cNvSpPr>
              <a:spLocks noChangeShapeType="1"/>
            </p:cNvSpPr>
            <p:nvPr/>
          </p:nvSpPr>
          <p:spPr bwMode="auto">
            <a:xfrm>
              <a:off x="3237" y="1488"/>
              <a:ext cx="0" cy="384"/>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64" name="Line 99"/>
            <p:cNvSpPr>
              <a:spLocks noChangeShapeType="1"/>
            </p:cNvSpPr>
            <p:nvPr/>
          </p:nvSpPr>
          <p:spPr bwMode="auto">
            <a:xfrm>
              <a:off x="2373" y="2016"/>
              <a:ext cx="1167"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65" name="Line 100"/>
            <p:cNvSpPr>
              <a:spLocks noChangeShapeType="1"/>
            </p:cNvSpPr>
            <p:nvPr/>
          </p:nvSpPr>
          <p:spPr bwMode="auto">
            <a:xfrm>
              <a:off x="3843" y="1488"/>
              <a:ext cx="0" cy="672"/>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66" name="Line 101"/>
            <p:cNvSpPr>
              <a:spLocks noChangeShapeType="1"/>
            </p:cNvSpPr>
            <p:nvPr/>
          </p:nvSpPr>
          <p:spPr bwMode="auto">
            <a:xfrm>
              <a:off x="4145" y="1488"/>
              <a:ext cx="0" cy="816"/>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67" name="Line 102"/>
            <p:cNvSpPr>
              <a:spLocks noChangeShapeType="1"/>
            </p:cNvSpPr>
            <p:nvPr/>
          </p:nvSpPr>
          <p:spPr bwMode="auto">
            <a:xfrm flipH="1">
              <a:off x="4750" y="1488"/>
              <a:ext cx="0" cy="1104"/>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68" name="Line 103"/>
            <p:cNvSpPr>
              <a:spLocks noChangeShapeType="1"/>
            </p:cNvSpPr>
            <p:nvPr/>
          </p:nvSpPr>
          <p:spPr bwMode="auto">
            <a:xfrm>
              <a:off x="2373" y="2160"/>
              <a:ext cx="1470"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69" name="Line 104"/>
            <p:cNvSpPr>
              <a:spLocks noChangeShapeType="1"/>
            </p:cNvSpPr>
            <p:nvPr/>
          </p:nvSpPr>
          <p:spPr bwMode="auto">
            <a:xfrm>
              <a:off x="2373" y="2304"/>
              <a:ext cx="1772"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70" name="Line 105"/>
            <p:cNvSpPr>
              <a:spLocks noChangeShapeType="1"/>
            </p:cNvSpPr>
            <p:nvPr/>
          </p:nvSpPr>
          <p:spPr bwMode="auto">
            <a:xfrm>
              <a:off x="2373" y="2592"/>
              <a:ext cx="2377"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71" name="Line 106"/>
            <p:cNvSpPr>
              <a:spLocks noChangeShapeType="1"/>
            </p:cNvSpPr>
            <p:nvPr/>
          </p:nvSpPr>
          <p:spPr bwMode="auto">
            <a:xfrm>
              <a:off x="2373" y="2448"/>
              <a:ext cx="2075"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72" name="Line 107"/>
            <p:cNvSpPr>
              <a:spLocks noChangeShapeType="1"/>
            </p:cNvSpPr>
            <p:nvPr/>
          </p:nvSpPr>
          <p:spPr bwMode="auto">
            <a:xfrm>
              <a:off x="4448" y="1488"/>
              <a:ext cx="0" cy="96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73" name="Text Box 108"/>
            <p:cNvSpPr txBox="1">
              <a:spLocks noChangeArrowheads="1"/>
            </p:cNvSpPr>
            <p:nvPr/>
          </p:nvSpPr>
          <p:spPr bwMode="auto">
            <a:xfrm>
              <a:off x="1778" y="1200"/>
              <a:ext cx="75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zh-CN" sz="2400" b="1">
                  <a:ea typeface="宋体" pitchFamily="2" charset="-122"/>
                </a:rPr>
                <a:t>300</a:t>
              </a:r>
              <a:r>
                <a:rPr kumimoji="1" lang="zh-CN" altLang="zh-CN" sz="2400" b="1">
                  <a:ea typeface="宋体" pitchFamily="2" charset="-122"/>
                </a:rPr>
                <a:t> </a:t>
              </a:r>
              <a:r>
                <a:rPr kumimoji="1" lang="en-US" altLang="zh-CN" sz="2400" b="1">
                  <a:ea typeface="宋体" pitchFamily="2" charset="-122"/>
                </a:rPr>
                <a:t>x 8</a:t>
              </a:r>
            </a:p>
          </p:txBody>
        </p:sp>
        <p:sp>
          <p:nvSpPr>
            <p:cNvPr id="174" name="Text Box 109"/>
            <p:cNvSpPr txBox="1">
              <a:spLocks noChangeArrowheads="1"/>
            </p:cNvSpPr>
            <p:nvPr/>
          </p:nvSpPr>
          <p:spPr bwMode="auto">
            <a:xfrm>
              <a:off x="1096" y="2429"/>
              <a:ext cx="7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en-US" sz="2400" b="1">
                  <a:ea typeface="宋体" pitchFamily="2" charset="-122"/>
                </a:rPr>
                <a:t>LE  OE</a:t>
              </a:r>
              <a:endParaRPr kumimoji="1" lang="en-US" altLang="zh-CN" sz="2400" b="1">
                <a:ea typeface="宋体" pitchFamily="2" charset="-122"/>
              </a:endParaRPr>
            </a:p>
          </p:txBody>
        </p:sp>
        <p:sp>
          <p:nvSpPr>
            <p:cNvPr id="175" name="Line 110"/>
            <p:cNvSpPr>
              <a:spLocks noChangeShapeType="1"/>
            </p:cNvSpPr>
            <p:nvPr/>
          </p:nvSpPr>
          <p:spPr bwMode="auto">
            <a:xfrm>
              <a:off x="1488" y="2448"/>
              <a:ext cx="24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76" name="Line 111"/>
            <p:cNvSpPr>
              <a:spLocks noChangeShapeType="1"/>
            </p:cNvSpPr>
            <p:nvPr/>
          </p:nvSpPr>
          <p:spPr bwMode="auto">
            <a:xfrm>
              <a:off x="1296" y="2688"/>
              <a:ext cx="0" cy="24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77" name="Line 112"/>
            <p:cNvSpPr>
              <a:spLocks noChangeShapeType="1"/>
            </p:cNvSpPr>
            <p:nvPr/>
          </p:nvSpPr>
          <p:spPr bwMode="auto">
            <a:xfrm>
              <a:off x="1104" y="2928"/>
              <a:ext cx="192"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78" name="AutoShape 113"/>
            <p:cNvSpPr>
              <a:spLocks noChangeArrowheads="1"/>
            </p:cNvSpPr>
            <p:nvPr/>
          </p:nvSpPr>
          <p:spPr bwMode="auto">
            <a:xfrm>
              <a:off x="864" y="2736"/>
              <a:ext cx="240" cy="384"/>
            </a:xfrm>
            <a:prstGeom prst="flowChartDelay">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179" name="Text Box 114"/>
            <p:cNvSpPr txBox="1">
              <a:spLocks noChangeArrowheads="1"/>
            </p:cNvSpPr>
            <p:nvPr/>
          </p:nvSpPr>
          <p:spPr bwMode="auto">
            <a:xfrm>
              <a:off x="278" y="1626"/>
              <a:ext cx="346" cy="8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zh-CN" altLang="en-US" sz="2400" b="1">
                  <a:ea typeface="宋体" pitchFamily="2" charset="-122"/>
                </a:rPr>
                <a:t>数据总线</a:t>
              </a:r>
            </a:p>
          </p:txBody>
        </p:sp>
        <p:sp>
          <p:nvSpPr>
            <p:cNvPr id="180" name="AutoShape 115"/>
            <p:cNvSpPr>
              <a:spLocks noChangeArrowheads="1"/>
            </p:cNvSpPr>
            <p:nvPr/>
          </p:nvSpPr>
          <p:spPr bwMode="auto">
            <a:xfrm>
              <a:off x="768" y="2784"/>
              <a:ext cx="96" cy="96"/>
            </a:xfrm>
            <a:prstGeom prst="flowChartConnector">
              <a:avLst/>
            </a:prstGeom>
            <a:noFill/>
            <a:ln w="28575">
              <a:solidFill>
                <a:srgbClr val="FF99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181" name="AutoShape 116"/>
            <p:cNvSpPr>
              <a:spLocks noChangeArrowheads="1"/>
            </p:cNvSpPr>
            <p:nvPr/>
          </p:nvSpPr>
          <p:spPr bwMode="auto">
            <a:xfrm>
              <a:off x="528" y="2784"/>
              <a:ext cx="96" cy="96"/>
            </a:xfrm>
            <a:prstGeom prst="flowChartConnector">
              <a:avLst/>
            </a:prstGeom>
            <a:noFill/>
            <a:ln w="28575">
              <a:solidFill>
                <a:srgbClr val="FF99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182" name="Line 117"/>
            <p:cNvSpPr>
              <a:spLocks noChangeShapeType="1"/>
            </p:cNvSpPr>
            <p:nvPr/>
          </p:nvSpPr>
          <p:spPr bwMode="auto">
            <a:xfrm>
              <a:off x="624" y="2832"/>
              <a:ext cx="144"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83" name="AutoShape 118"/>
            <p:cNvSpPr>
              <a:spLocks noChangeArrowheads="1"/>
            </p:cNvSpPr>
            <p:nvPr/>
          </p:nvSpPr>
          <p:spPr bwMode="auto">
            <a:xfrm>
              <a:off x="768" y="2976"/>
              <a:ext cx="96" cy="96"/>
            </a:xfrm>
            <a:prstGeom prst="flowChartConnector">
              <a:avLst/>
            </a:prstGeom>
            <a:noFill/>
            <a:ln w="28575">
              <a:solidFill>
                <a:srgbClr val="FF99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184" name="AutoShape 119"/>
            <p:cNvSpPr>
              <a:spLocks noChangeArrowheads="1"/>
            </p:cNvSpPr>
            <p:nvPr/>
          </p:nvSpPr>
          <p:spPr bwMode="auto">
            <a:xfrm>
              <a:off x="528" y="2976"/>
              <a:ext cx="96" cy="96"/>
            </a:xfrm>
            <a:prstGeom prst="flowChartConnector">
              <a:avLst/>
            </a:prstGeom>
            <a:noFill/>
            <a:ln w="28575">
              <a:solidFill>
                <a:srgbClr val="FF99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endParaRPr lang="zh-CN" altLang="en-US"/>
            </a:p>
          </p:txBody>
        </p:sp>
        <p:sp>
          <p:nvSpPr>
            <p:cNvPr id="185" name="Line 120"/>
            <p:cNvSpPr>
              <a:spLocks noChangeShapeType="1"/>
            </p:cNvSpPr>
            <p:nvPr/>
          </p:nvSpPr>
          <p:spPr bwMode="auto">
            <a:xfrm>
              <a:off x="624" y="3024"/>
              <a:ext cx="144"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86" name="Text Box 121"/>
            <p:cNvSpPr txBox="1">
              <a:spLocks noChangeArrowheads="1"/>
            </p:cNvSpPr>
            <p:nvPr/>
          </p:nvSpPr>
          <p:spPr bwMode="auto">
            <a:xfrm>
              <a:off x="170" y="2669"/>
              <a:ext cx="38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en-US" sz="2400" b="1">
                  <a:ea typeface="宋体" pitchFamily="2" charset="-122"/>
                </a:rPr>
                <a:t>CS</a:t>
              </a:r>
              <a:endParaRPr kumimoji="1" lang="en-US" altLang="zh-CN" sz="2400" b="1">
                <a:ea typeface="宋体" pitchFamily="2" charset="-122"/>
              </a:endParaRPr>
            </a:p>
          </p:txBody>
        </p:sp>
        <p:sp>
          <p:nvSpPr>
            <p:cNvPr id="187" name="Text Box 122"/>
            <p:cNvSpPr txBox="1">
              <a:spLocks noChangeArrowheads="1"/>
            </p:cNvSpPr>
            <p:nvPr/>
          </p:nvSpPr>
          <p:spPr bwMode="auto">
            <a:xfrm>
              <a:off x="118" y="2899"/>
              <a:ext cx="43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en-US" sz="2400" b="1">
                  <a:ea typeface="宋体" pitchFamily="2" charset="-122"/>
                </a:rPr>
                <a:t>WR</a:t>
              </a:r>
              <a:endParaRPr kumimoji="1" lang="en-US" altLang="zh-CN" sz="2400" b="1">
                <a:ea typeface="宋体" pitchFamily="2" charset="-122"/>
              </a:endParaRPr>
            </a:p>
          </p:txBody>
        </p:sp>
        <p:sp>
          <p:nvSpPr>
            <p:cNvPr id="188" name="Line 123"/>
            <p:cNvSpPr>
              <a:spLocks noChangeShapeType="1"/>
            </p:cNvSpPr>
            <p:nvPr/>
          </p:nvSpPr>
          <p:spPr bwMode="auto">
            <a:xfrm flipV="1">
              <a:off x="240" y="2688"/>
              <a:ext cx="2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89" name="Line 124"/>
            <p:cNvSpPr>
              <a:spLocks noChangeShapeType="1"/>
            </p:cNvSpPr>
            <p:nvPr/>
          </p:nvSpPr>
          <p:spPr bwMode="auto">
            <a:xfrm flipV="1">
              <a:off x="192" y="2928"/>
              <a:ext cx="2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90" name="Line 125"/>
            <p:cNvSpPr>
              <a:spLocks noChangeShapeType="1"/>
            </p:cNvSpPr>
            <p:nvPr/>
          </p:nvSpPr>
          <p:spPr bwMode="auto">
            <a:xfrm>
              <a:off x="1584" y="2688"/>
              <a:ext cx="0" cy="288"/>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91" name="Line 126"/>
            <p:cNvSpPr>
              <a:spLocks noChangeShapeType="1"/>
            </p:cNvSpPr>
            <p:nvPr/>
          </p:nvSpPr>
          <p:spPr bwMode="auto">
            <a:xfrm>
              <a:off x="1440" y="2976"/>
              <a:ext cx="288"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grpSp>
    </p:spTree>
    <p:extLst>
      <p:ext uri="{BB962C8B-B14F-4D97-AF65-F5344CB8AC3E}">
        <p14:creationId xmlns:p14="http://schemas.microsoft.com/office/powerpoint/2010/main" val="152797934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p:txBody>
          <a:bodyPr/>
          <a:lstStyle/>
          <a:p>
            <a:r>
              <a:rPr lang="en-US" altLang="zh-CN"/>
              <a:t>3. </a:t>
            </a:r>
            <a:r>
              <a:rPr lang="zh-CN" altLang="en-US"/>
              <a:t>接口电路</a:t>
            </a:r>
          </a:p>
        </p:txBody>
      </p:sp>
      <p:sp>
        <p:nvSpPr>
          <p:cNvPr id="491523" name="Rectangle 3"/>
          <p:cNvSpPr>
            <a:spLocks noGrp="1" noChangeArrowheads="1"/>
          </p:cNvSpPr>
          <p:nvPr>
            <p:ph idx="1"/>
          </p:nvPr>
        </p:nvSpPr>
        <p:spPr/>
        <p:txBody>
          <a:bodyPr/>
          <a:lstStyle/>
          <a:p>
            <a:pPr>
              <a:tabLst>
                <a:tab pos="3222625" algn="l"/>
                <a:tab pos="3671888" algn="l"/>
              </a:tabLst>
            </a:pPr>
            <a:r>
              <a:rPr lang="zh-CN" altLang="en-US" dirty="0"/>
              <a:t>输入接口电路连接开关：读取开关状态</a:t>
            </a:r>
          </a:p>
          <a:p>
            <a:pPr>
              <a:tabLst>
                <a:tab pos="3222625" algn="l"/>
                <a:tab pos="3671888" algn="l"/>
              </a:tabLst>
            </a:pPr>
            <a:r>
              <a:rPr lang="zh-CN" altLang="en-US" dirty="0"/>
              <a:t>输出接口电路连接发光二极管</a:t>
            </a:r>
            <a:r>
              <a:rPr lang="en-US" altLang="zh-CN" dirty="0"/>
              <a:t>LED</a:t>
            </a:r>
          </a:p>
          <a:p>
            <a:pPr>
              <a:tabLst>
                <a:tab pos="3222625" algn="l"/>
                <a:tab pos="3671888" algn="l"/>
              </a:tabLst>
            </a:pPr>
            <a:r>
              <a:rPr lang="zh-CN" altLang="en-US" dirty="0"/>
              <a:t>功能要求：开关闭合时，将相应</a:t>
            </a:r>
            <a:r>
              <a:rPr lang="en-US" altLang="zh-CN" dirty="0"/>
              <a:t>LED</a:t>
            </a:r>
            <a:r>
              <a:rPr lang="zh-CN" altLang="en-US" dirty="0"/>
              <a:t>点亮</a:t>
            </a:r>
          </a:p>
          <a:p>
            <a:pPr>
              <a:tabLst>
                <a:tab pos="3222625" algn="l"/>
                <a:tab pos="3671888" algn="l"/>
              </a:tabLst>
            </a:pPr>
            <a:r>
              <a:rPr lang="zh-CN" altLang="en-US" dirty="0"/>
              <a:t>调用延时子程序</a:t>
            </a:r>
            <a:r>
              <a:rPr lang="en-US" altLang="zh-CN" dirty="0"/>
              <a:t>DELAY</a:t>
            </a:r>
            <a:r>
              <a:rPr lang="zh-CN" altLang="en-US" dirty="0"/>
              <a:t>保持一定时间</a:t>
            </a:r>
          </a:p>
          <a:p>
            <a:pPr>
              <a:buFont typeface="Wingdings" pitchFamily="2" charset="2"/>
              <a:buNone/>
              <a:tabLst>
                <a:tab pos="3222625" algn="l"/>
                <a:tab pos="3671888" algn="l"/>
              </a:tabLst>
            </a:pPr>
            <a:r>
              <a:rPr lang="zh-CN" altLang="en-US" dirty="0"/>
              <a:t>	</a:t>
            </a:r>
            <a:r>
              <a:rPr lang="en-US" altLang="zh-CN" b="1" dirty="0" err="1">
                <a:solidFill>
                  <a:srgbClr val="FF0000"/>
                </a:solidFill>
              </a:rPr>
              <a:t>mov</a:t>
            </a:r>
            <a:r>
              <a:rPr lang="en-US" altLang="zh-CN" b="1" dirty="0">
                <a:solidFill>
                  <a:srgbClr val="FF0000"/>
                </a:solidFill>
              </a:rPr>
              <a:t> dx,8000h</a:t>
            </a:r>
            <a:r>
              <a:rPr lang="en-US" altLang="zh-CN" dirty="0"/>
              <a:t>	;DX</a:t>
            </a:r>
            <a:r>
              <a:rPr lang="zh-CN" altLang="en-US" dirty="0"/>
              <a:t>指向输入端口</a:t>
            </a:r>
          </a:p>
          <a:p>
            <a:pPr>
              <a:buFont typeface="Wingdings" pitchFamily="2" charset="2"/>
              <a:buNone/>
              <a:tabLst>
                <a:tab pos="3222625" algn="l"/>
                <a:tab pos="3671888" algn="l"/>
              </a:tabLst>
            </a:pPr>
            <a:r>
              <a:rPr lang="zh-CN" altLang="en-US" b="1" dirty="0">
                <a:solidFill>
                  <a:srgbClr val="FF0000"/>
                </a:solidFill>
              </a:rPr>
              <a:t>	</a:t>
            </a:r>
            <a:r>
              <a:rPr lang="en-US" altLang="zh-CN" b="1" dirty="0">
                <a:solidFill>
                  <a:srgbClr val="FF0000"/>
                </a:solidFill>
              </a:rPr>
              <a:t>in </a:t>
            </a:r>
            <a:r>
              <a:rPr lang="en-US" altLang="zh-CN" b="1" dirty="0" err="1">
                <a:solidFill>
                  <a:srgbClr val="FF0000"/>
                </a:solidFill>
              </a:rPr>
              <a:t>al,dx</a:t>
            </a:r>
            <a:r>
              <a:rPr lang="en-US" altLang="zh-CN" dirty="0"/>
              <a:t>	</a:t>
            </a:r>
            <a:r>
              <a:rPr lang="en-US" altLang="zh-CN" dirty="0" smtClean="0"/>
              <a:t>    ;</a:t>
            </a:r>
            <a:r>
              <a:rPr lang="zh-CN" altLang="en-US" dirty="0"/>
              <a:t>从输入端口读开关状态</a:t>
            </a:r>
          </a:p>
          <a:p>
            <a:pPr>
              <a:buFont typeface="Wingdings" pitchFamily="2" charset="2"/>
              <a:buNone/>
              <a:tabLst>
                <a:tab pos="3222625" algn="l"/>
                <a:tab pos="3671888" algn="l"/>
              </a:tabLst>
            </a:pPr>
            <a:r>
              <a:rPr lang="zh-CN" altLang="en-US" dirty="0">
                <a:solidFill>
                  <a:schemeClr val="tx2"/>
                </a:solidFill>
              </a:rPr>
              <a:t>	</a:t>
            </a:r>
            <a:r>
              <a:rPr lang="en-US" altLang="zh-CN" b="1" dirty="0">
                <a:solidFill>
                  <a:srgbClr val="FF0000"/>
                </a:solidFill>
              </a:rPr>
              <a:t>not al</a:t>
            </a:r>
            <a:r>
              <a:rPr lang="en-US" altLang="zh-CN" dirty="0"/>
              <a:t>	</a:t>
            </a:r>
            <a:r>
              <a:rPr lang="en-US" altLang="zh-CN" dirty="0" smtClean="0"/>
              <a:t>    ;</a:t>
            </a:r>
            <a:r>
              <a:rPr lang="zh-CN" altLang="en-US" dirty="0"/>
              <a:t>求反</a:t>
            </a:r>
          </a:p>
          <a:p>
            <a:pPr>
              <a:buFont typeface="Wingdings" pitchFamily="2" charset="2"/>
              <a:buNone/>
              <a:tabLst>
                <a:tab pos="3222625" algn="l"/>
                <a:tab pos="3671888" algn="l"/>
              </a:tabLst>
            </a:pPr>
            <a:r>
              <a:rPr lang="zh-CN" altLang="en-US" b="1" dirty="0">
                <a:solidFill>
                  <a:srgbClr val="FF0000"/>
                </a:solidFill>
              </a:rPr>
              <a:t>	</a:t>
            </a:r>
            <a:r>
              <a:rPr lang="en-US" altLang="zh-CN" b="1" dirty="0">
                <a:solidFill>
                  <a:srgbClr val="FF0000"/>
                </a:solidFill>
              </a:rPr>
              <a:t>out </a:t>
            </a:r>
            <a:r>
              <a:rPr lang="en-US" altLang="zh-CN" b="1" dirty="0" err="1">
                <a:solidFill>
                  <a:srgbClr val="FF0000"/>
                </a:solidFill>
              </a:rPr>
              <a:t>dx,al</a:t>
            </a:r>
            <a:r>
              <a:rPr lang="en-US" altLang="zh-CN" dirty="0"/>
              <a:t>	</a:t>
            </a:r>
            <a:r>
              <a:rPr lang="en-US" altLang="zh-CN" dirty="0" smtClean="0"/>
              <a:t>    ;</a:t>
            </a:r>
            <a:r>
              <a:rPr lang="zh-CN" altLang="en-US" dirty="0"/>
              <a:t>送输出端口显示</a:t>
            </a:r>
          </a:p>
          <a:p>
            <a:pPr>
              <a:buFont typeface="Wingdings" pitchFamily="2" charset="2"/>
              <a:buNone/>
              <a:tabLst>
                <a:tab pos="3222625" algn="l"/>
                <a:tab pos="3671888" algn="l"/>
              </a:tabLst>
            </a:pPr>
            <a:r>
              <a:rPr lang="zh-CN" altLang="en-US" b="1" dirty="0">
                <a:solidFill>
                  <a:srgbClr val="FF0000"/>
                </a:solidFill>
              </a:rPr>
              <a:t>	</a:t>
            </a:r>
            <a:r>
              <a:rPr lang="en-US" altLang="zh-CN" b="1" dirty="0">
                <a:solidFill>
                  <a:srgbClr val="FF0000"/>
                </a:solidFill>
              </a:rPr>
              <a:t>call </a:t>
            </a:r>
            <a:r>
              <a:rPr lang="en-US" altLang="zh-CN" b="1" dirty="0" smtClean="0">
                <a:solidFill>
                  <a:srgbClr val="FF0000"/>
                </a:solidFill>
              </a:rPr>
              <a:t>delay   </a:t>
            </a:r>
            <a:r>
              <a:rPr lang="en-US" altLang="zh-CN" dirty="0"/>
              <a:t>	</a:t>
            </a:r>
            <a:r>
              <a:rPr lang="en-US" altLang="zh-CN" dirty="0" smtClean="0"/>
              <a:t>    ;</a:t>
            </a:r>
            <a:r>
              <a:rPr lang="zh-CN" altLang="en-US" dirty="0"/>
              <a:t>调子程序</a:t>
            </a:r>
            <a:r>
              <a:rPr lang="en-US" altLang="zh-CN" dirty="0"/>
              <a:t>DELAY</a:t>
            </a:r>
            <a:r>
              <a:rPr lang="zh-CN" altLang="en-US" dirty="0"/>
              <a:t>进行延时</a:t>
            </a:r>
          </a:p>
        </p:txBody>
      </p:sp>
      <p:sp>
        <p:nvSpPr>
          <p:cNvPr id="491524" name="AutoShape 4">
            <a:hlinkClick r:id="rId2" action="ppaction://hlinksldjump" highlightClick="1"/>
          </p:cNvPr>
          <p:cNvSpPr>
            <a:spLocks noChangeArrowheads="1"/>
          </p:cNvSpPr>
          <p:nvPr/>
        </p:nvSpPr>
        <p:spPr bwMode="auto">
          <a:xfrm>
            <a:off x="9055543" y="1124744"/>
            <a:ext cx="1219200" cy="381000"/>
          </a:xfrm>
          <a:prstGeom prst="flowChartAlternateProcess">
            <a:avLst/>
          </a:prstGeom>
          <a:solidFill>
            <a:schemeClr val="accent3">
              <a:lumMod val="20000"/>
              <a:lumOff val="80000"/>
            </a:schemeClr>
          </a:solidFill>
          <a:ln w="9525">
            <a:solidFill>
              <a:srgbClr val="193C7D"/>
            </a:solidFill>
            <a:miter lim="800000"/>
            <a:headEnd/>
            <a:tailEnd/>
          </a:ln>
          <a:effectLst/>
        </p:spPr>
        <p:txBody>
          <a:bodyPr wrap="none" anchor="ctr"/>
          <a:lstStyle/>
          <a:p>
            <a:pPr algn="ctr">
              <a:lnSpc>
                <a:spcPct val="90000"/>
              </a:lnSpc>
            </a:pPr>
            <a:r>
              <a:rPr lang="zh-CN" altLang="en-US" b="1">
                <a:solidFill>
                  <a:schemeClr val="tx2"/>
                </a:solidFill>
                <a:ea typeface="楷体_GB2312" pitchFamily="49" charset="-122"/>
              </a:rPr>
              <a:t>示意图</a:t>
            </a:r>
          </a:p>
        </p:txBody>
      </p:sp>
    </p:spTree>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pPr algn="ctr"/>
            <a:r>
              <a:rPr lang="en-US" altLang="zh-CN" dirty="0" err="1"/>
              <a:t>无条件传送接口</a:t>
            </a:r>
            <a:endParaRPr lang="zh-CN" altLang="en-US" dirty="0"/>
          </a:p>
        </p:txBody>
      </p:sp>
      <p:sp>
        <p:nvSpPr>
          <p:cNvPr id="532483" name="AutoShape 3">
            <a:hlinkClick r:id="" action="ppaction://hlinkshowjump?jump=lastslideviewed"/>
          </p:cNvPr>
          <p:cNvSpPr>
            <a:spLocks noChangeArrowheads="1"/>
          </p:cNvSpPr>
          <p:nvPr/>
        </p:nvSpPr>
        <p:spPr bwMode="auto">
          <a:xfrm>
            <a:off x="11231034" y="6524625"/>
            <a:ext cx="960967" cy="317500"/>
          </a:xfrm>
          <a:prstGeom prst="flowChartAlternateProcess">
            <a:avLst/>
          </a:prstGeom>
          <a:solidFill>
            <a:schemeClr val="accent1"/>
          </a:solidFill>
          <a:ln w="9525">
            <a:solidFill>
              <a:srgbClr val="193C7D"/>
            </a:solidFill>
            <a:miter lim="800000"/>
            <a:headEnd/>
            <a:tailEnd/>
          </a:ln>
          <a:effectLst/>
        </p:spPr>
        <p:txBody>
          <a:bodyPr wrap="none" anchor="ctr"/>
          <a:lstStyle/>
          <a:p>
            <a:pPr algn="ctr">
              <a:lnSpc>
                <a:spcPct val="90000"/>
              </a:lnSpc>
            </a:pPr>
            <a:r>
              <a:rPr lang="zh-CN" altLang="en-US" b="1">
                <a:solidFill>
                  <a:schemeClr val="tx2"/>
                </a:solidFill>
                <a:ea typeface="楷体_GB2312" pitchFamily="49" charset="-122"/>
              </a:rPr>
              <a:t>返回</a:t>
            </a:r>
          </a:p>
        </p:txBody>
      </p:sp>
      <p:pic>
        <p:nvPicPr>
          <p:cNvPr id="532488" name="Picture 8" descr="fig0705"/>
          <p:cNvPicPr>
            <a:picLocks noChangeAspect="1" noChangeArrowheads="1"/>
          </p:cNvPicPr>
          <p:nvPr/>
        </p:nvPicPr>
        <p:blipFill>
          <a:blip r:embed="rId3" cstate="print"/>
          <a:srcRect/>
          <a:stretch>
            <a:fillRect/>
          </a:stretch>
        </p:blipFill>
        <p:spPr bwMode="auto">
          <a:xfrm>
            <a:off x="958856" y="1071187"/>
            <a:ext cx="10709308" cy="5072457"/>
          </a:xfrm>
          <a:prstGeom prst="rect">
            <a:avLst/>
          </a:prstGeom>
          <a:noFill/>
        </p:spPr>
      </p:pic>
    </p:spTree>
  </p:cSld>
  <p:clrMapOvr>
    <a:masterClrMapping/>
  </p:clrMapOvr>
  <p:transition spd="slow" advClick="0"/>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altLang="zh-CN"/>
              <a:t>7.2.2 </a:t>
            </a:r>
            <a:r>
              <a:rPr lang="zh-CN" altLang="en-US"/>
              <a:t>程序查询传送</a:t>
            </a:r>
          </a:p>
        </p:txBody>
      </p:sp>
      <p:sp>
        <p:nvSpPr>
          <p:cNvPr id="492547" name="Rectangle 3"/>
          <p:cNvSpPr>
            <a:spLocks noGrp="1" noChangeArrowheads="1"/>
          </p:cNvSpPr>
          <p:nvPr>
            <p:ph type="body" idx="1"/>
          </p:nvPr>
        </p:nvSpPr>
        <p:spPr/>
        <p:txBody>
          <a:bodyPr/>
          <a:lstStyle/>
          <a:p>
            <a:r>
              <a:rPr lang="zh-CN" altLang="en-US" dirty="0"/>
              <a:t>查询传送有</a:t>
            </a:r>
            <a:r>
              <a:rPr lang="zh-CN" altLang="en-US" b="1" dirty="0">
                <a:solidFill>
                  <a:srgbClr val="FF0000"/>
                </a:solidFill>
              </a:rPr>
              <a:t>查询</a:t>
            </a:r>
            <a:r>
              <a:rPr lang="zh-CN" altLang="en-US" dirty="0"/>
              <a:t>和</a:t>
            </a:r>
            <a:r>
              <a:rPr lang="zh-CN" altLang="en-US" b="1" dirty="0">
                <a:solidFill>
                  <a:srgbClr val="FF0000"/>
                </a:solidFill>
              </a:rPr>
              <a:t>传送</a:t>
            </a:r>
            <a:r>
              <a:rPr lang="zh-CN" altLang="en-US" dirty="0"/>
              <a:t>两个环节</a:t>
            </a:r>
          </a:p>
          <a:p>
            <a:pPr lvl="1"/>
            <a:r>
              <a:rPr lang="zh-CN" altLang="en-US" dirty="0"/>
              <a:t>首先查询外设工作状态</a:t>
            </a:r>
          </a:p>
          <a:p>
            <a:pPr lvl="1"/>
            <a:r>
              <a:rPr lang="zh-CN" altLang="en-US" dirty="0"/>
              <a:t>检测、等待外设准备就绪</a:t>
            </a:r>
          </a:p>
          <a:p>
            <a:pPr lvl="1"/>
            <a:r>
              <a:rPr lang="zh-CN" altLang="en-US" dirty="0"/>
              <a:t>进行数据传输</a:t>
            </a:r>
          </a:p>
          <a:p>
            <a:pPr lvl="1"/>
            <a:endParaRPr lang="zh-CN" altLang="en-US" dirty="0"/>
          </a:p>
        </p:txBody>
      </p:sp>
      <p:pic>
        <p:nvPicPr>
          <p:cNvPr id="492548" name="Picture 4" descr="fig0706"/>
          <p:cNvPicPr>
            <a:picLocks noChangeAspect="1" noChangeArrowheads="1"/>
          </p:cNvPicPr>
          <p:nvPr/>
        </p:nvPicPr>
        <p:blipFill>
          <a:blip r:embed="rId4" cstate="print"/>
          <a:srcRect/>
          <a:stretch>
            <a:fillRect/>
          </a:stretch>
        </p:blipFill>
        <p:spPr bwMode="auto">
          <a:xfrm>
            <a:off x="1919536" y="3501008"/>
            <a:ext cx="2660186" cy="3056384"/>
          </a:xfrm>
          <a:prstGeom prst="rect">
            <a:avLst/>
          </a:prstGeom>
          <a:noFill/>
        </p:spPr>
      </p:pic>
    </p:spTree>
    <p:controls>
      <mc:AlternateContent xmlns:mc="http://schemas.openxmlformats.org/markup-compatibility/2006">
        <mc:Choice xmlns:v="urn:schemas-microsoft-com:vml" Requires="v">
          <p:control spid="125974" name="ShockwaveFlash1" r:id="rId2" imgW="1828800" imgH="1828800"/>
        </mc:Choice>
        <mc:Fallback>
          <p:control name="ShockwaveFlash1" r:id="rId2" imgW="1828800" imgH="1828800">
            <p:pic>
              <p:nvPicPr>
                <p:cNvPr id="0" name="ShockwaveFlash1"/>
                <p:cNvPicPr preferRelativeResize="0">
                  <a:picLocks noChangeAspect="1"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5961063" y="1844675"/>
                  <a:ext cx="6230937" cy="42418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p:txBody>
          <a:bodyPr/>
          <a:lstStyle/>
          <a:p>
            <a:r>
              <a:rPr lang="en-US" altLang="zh-CN"/>
              <a:t>1. </a:t>
            </a:r>
            <a:r>
              <a:rPr lang="zh-CN" altLang="en-US"/>
              <a:t>查询过程</a:t>
            </a:r>
          </a:p>
        </p:txBody>
      </p:sp>
      <p:sp>
        <p:nvSpPr>
          <p:cNvPr id="493571" name="Rectangle 3"/>
          <p:cNvSpPr>
            <a:spLocks noGrp="1" noChangeArrowheads="1"/>
          </p:cNvSpPr>
          <p:nvPr>
            <p:ph idx="1"/>
          </p:nvPr>
        </p:nvSpPr>
        <p:spPr/>
        <p:txBody>
          <a:bodyPr/>
          <a:lstStyle/>
          <a:p>
            <a:pPr>
              <a:lnSpc>
                <a:spcPct val="120000"/>
              </a:lnSpc>
            </a:pPr>
            <a:r>
              <a:rPr lang="zh-CN" altLang="en-US" sz="2800" dirty="0"/>
              <a:t>设计实现查询功能的电路</a:t>
            </a:r>
          </a:p>
          <a:p>
            <a:pPr lvl="1">
              <a:lnSpc>
                <a:spcPct val="120000"/>
              </a:lnSpc>
            </a:pPr>
            <a:r>
              <a:rPr lang="zh-CN" altLang="en-US" sz="2400" dirty="0"/>
              <a:t>连接外设的状态</a:t>
            </a:r>
            <a:r>
              <a:rPr lang="zh-CN" altLang="en-US" sz="2400" dirty="0" smtClean="0"/>
              <a:t>输入信号保存</a:t>
            </a:r>
            <a:r>
              <a:rPr lang="zh-CN" altLang="en-US" sz="2400" dirty="0"/>
              <a:t>在</a:t>
            </a:r>
            <a:r>
              <a:rPr lang="zh-CN" altLang="en-US" sz="2400" b="1" dirty="0">
                <a:solidFill>
                  <a:srgbClr val="FF0000"/>
                </a:solidFill>
              </a:rPr>
              <a:t>状态寄存器中</a:t>
            </a:r>
          </a:p>
          <a:p>
            <a:pPr lvl="1">
              <a:lnSpc>
                <a:spcPct val="120000"/>
              </a:lnSpc>
            </a:pPr>
            <a:r>
              <a:rPr lang="zh-CN" altLang="en-US" sz="2400" dirty="0"/>
              <a:t>通过状态端口读取</a:t>
            </a:r>
          </a:p>
          <a:p>
            <a:pPr>
              <a:lnSpc>
                <a:spcPct val="120000"/>
              </a:lnSpc>
            </a:pPr>
            <a:r>
              <a:rPr lang="zh-CN" altLang="en-US" sz="2800" dirty="0"/>
              <a:t>外设的工作状态在状态寄存器中使用一位或若干位表达，查询通过输入指令来实现</a:t>
            </a:r>
          </a:p>
          <a:p>
            <a:pPr>
              <a:lnSpc>
                <a:spcPct val="120000"/>
              </a:lnSpc>
            </a:pPr>
            <a:r>
              <a:rPr lang="zh-CN" altLang="en-US" sz="2800" dirty="0"/>
              <a:t>有多个状态，按照一定原则轮流查询，先检测到就绪的外设先开始数据传送</a:t>
            </a:r>
          </a:p>
          <a:p>
            <a:pPr>
              <a:lnSpc>
                <a:spcPct val="120000"/>
              </a:lnSpc>
            </a:pPr>
            <a:r>
              <a:rPr lang="zh-CN" altLang="en-US" sz="2800" b="1" dirty="0" smtClean="0">
                <a:solidFill>
                  <a:srgbClr val="FF0000"/>
                </a:solidFill>
              </a:rPr>
              <a:t>查询</a:t>
            </a:r>
            <a:r>
              <a:rPr lang="zh-CN" altLang="en-US" sz="2800" b="1" dirty="0">
                <a:solidFill>
                  <a:srgbClr val="FF0000"/>
                </a:solidFill>
              </a:rPr>
              <a:t>传送工作可靠，具有较广的适用性</a:t>
            </a:r>
          </a:p>
          <a:p>
            <a:pPr>
              <a:lnSpc>
                <a:spcPct val="120000"/>
              </a:lnSpc>
            </a:pPr>
            <a:r>
              <a:rPr lang="zh-CN" altLang="en-US" sz="2800" dirty="0"/>
              <a:t>查询需大量时间，</a:t>
            </a:r>
            <a:r>
              <a:rPr lang="zh-CN" altLang="en-US" sz="2800" b="1" dirty="0">
                <a:solidFill>
                  <a:srgbClr val="FF0000"/>
                </a:solidFill>
              </a:rPr>
              <a:t>效率较低</a:t>
            </a: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a:lstStyle/>
          <a:p>
            <a:r>
              <a:rPr lang="en-US" altLang="zh-CN"/>
              <a:t>1. </a:t>
            </a:r>
            <a:r>
              <a:rPr lang="zh-CN" altLang="en-US"/>
              <a:t>内部结构</a:t>
            </a:r>
          </a:p>
        </p:txBody>
      </p:sp>
      <p:sp>
        <p:nvSpPr>
          <p:cNvPr id="470019" name="Rectangle 3"/>
          <p:cNvSpPr>
            <a:spLocks noGrp="1" noChangeArrowheads="1"/>
          </p:cNvSpPr>
          <p:nvPr>
            <p:ph type="body" idx="1"/>
          </p:nvPr>
        </p:nvSpPr>
        <p:spPr/>
        <p:txBody>
          <a:bodyPr/>
          <a:lstStyle/>
          <a:p>
            <a:r>
              <a:rPr lang="zh-CN" altLang="en-US" b="1" dirty="0">
                <a:solidFill>
                  <a:srgbClr val="0000FF"/>
                </a:solidFill>
              </a:rPr>
              <a:t>数据寄存器</a:t>
            </a:r>
          </a:p>
          <a:p>
            <a:pPr lvl="1"/>
            <a:r>
              <a:rPr lang="zh-CN" altLang="en-US" dirty="0"/>
              <a:t>保存处理器与外设之间交换的数据</a:t>
            </a:r>
          </a:p>
          <a:p>
            <a:pPr lvl="1"/>
            <a:r>
              <a:rPr lang="zh-CN" altLang="en-US" dirty="0"/>
              <a:t>数据输入寄存器：保存从输入设备获取的数据，处理器选择合适的方式进行读取</a:t>
            </a:r>
          </a:p>
          <a:p>
            <a:pPr lvl="1"/>
            <a:r>
              <a:rPr lang="zh-CN" altLang="en-US" dirty="0"/>
              <a:t>数据输出寄存器：保存处理器发往输出设备的数据，适时到达输出设备</a:t>
            </a:r>
          </a:p>
          <a:p>
            <a:r>
              <a:rPr lang="zh-CN" altLang="en-US" b="1" dirty="0">
                <a:solidFill>
                  <a:srgbClr val="0000FF"/>
                </a:solidFill>
              </a:rPr>
              <a:t>状态寄存器</a:t>
            </a:r>
          </a:p>
          <a:p>
            <a:pPr lvl="1"/>
            <a:r>
              <a:rPr lang="zh-CN" altLang="en-US" dirty="0"/>
              <a:t>保存接口电路和外设当前的工作状态信息</a:t>
            </a:r>
          </a:p>
          <a:p>
            <a:r>
              <a:rPr lang="zh-CN" altLang="en-US" b="1" dirty="0">
                <a:solidFill>
                  <a:srgbClr val="0000FF"/>
                </a:solidFill>
              </a:rPr>
              <a:t>控制寄存器</a:t>
            </a:r>
          </a:p>
          <a:p>
            <a:pPr lvl="1"/>
            <a:r>
              <a:rPr lang="zh-CN" altLang="en-US" dirty="0"/>
              <a:t>保存处理器控制接口电路和外设操作的有关信息</a:t>
            </a:r>
          </a:p>
        </p:txBody>
      </p:sp>
    </p:spTree>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altLang="zh-CN"/>
              <a:t>2. </a:t>
            </a:r>
            <a:r>
              <a:rPr lang="zh-CN" altLang="en-US"/>
              <a:t>查询输入接口</a:t>
            </a:r>
          </a:p>
        </p:txBody>
      </p:sp>
      <p:sp>
        <p:nvSpPr>
          <p:cNvPr id="494595" name="Rectangle 3"/>
          <p:cNvSpPr>
            <a:spLocks noGrp="1" noChangeArrowheads="1"/>
          </p:cNvSpPr>
          <p:nvPr>
            <p:ph idx="1"/>
          </p:nvPr>
        </p:nvSpPr>
        <p:spPr>
          <a:xfrm>
            <a:off x="983432" y="980728"/>
            <a:ext cx="10657184" cy="3509582"/>
          </a:xfrm>
        </p:spPr>
        <p:txBody>
          <a:bodyPr/>
          <a:lstStyle/>
          <a:p>
            <a:pPr>
              <a:tabLst>
                <a:tab pos="1798638" algn="l"/>
                <a:tab pos="4302125" algn="l"/>
              </a:tabLst>
            </a:pPr>
            <a:r>
              <a:rPr lang="zh-CN" altLang="en-US" sz="2400" dirty="0"/>
              <a:t>读取状态端口查询外设状态，若已就绪，读取数据端口得到外设提供的数据</a:t>
            </a:r>
          </a:p>
          <a:p>
            <a:pPr>
              <a:buFont typeface="Wingdings" pitchFamily="2" charset="2"/>
              <a:buNone/>
              <a:tabLst>
                <a:tab pos="1798638" algn="l"/>
                <a:tab pos="4302125" algn="l"/>
              </a:tabLst>
            </a:pPr>
            <a:r>
              <a:rPr lang="zh-CN" altLang="en-US" sz="2000" dirty="0"/>
              <a:t>		</a:t>
            </a:r>
            <a:r>
              <a:rPr lang="en-US" altLang="zh-CN" sz="2000" b="1" dirty="0" err="1">
                <a:solidFill>
                  <a:srgbClr val="FF0000"/>
                </a:solidFill>
              </a:rPr>
              <a:t>mov</a:t>
            </a:r>
            <a:r>
              <a:rPr lang="en-US" altLang="zh-CN" sz="2000" b="1" dirty="0">
                <a:solidFill>
                  <a:srgbClr val="FF0000"/>
                </a:solidFill>
              </a:rPr>
              <a:t> dx,5001h</a:t>
            </a:r>
            <a:r>
              <a:rPr lang="en-US" altLang="zh-CN" sz="2000" dirty="0"/>
              <a:t>	;DX</a:t>
            </a:r>
            <a:r>
              <a:rPr lang="zh-CN" altLang="en-US" sz="2000" dirty="0"/>
              <a:t>指向</a:t>
            </a:r>
            <a:r>
              <a:rPr lang="zh-CN" altLang="en-US" sz="2000" b="1" dirty="0">
                <a:solidFill>
                  <a:srgbClr val="FF0000"/>
                </a:solidFill>
              </a:rPr>
              <a:t>状态端口</a:t>
            </a:r>
          </a:p>
          <a:p>
            <a:pPr>
              <a:buFont typeface="Wingdings" pitchFamily="2" charset="2"/>
              <a:buNone/>
              <a:tabLst>
                <a:tab pos="1798638" algn="l"/>
                <a:tab pos="4302125" algn="l"/>
              </a:tabLst>
            </a:pPr>
            <a:r>
              <a:rPr lang="en-US" altLang="zh-CN" sz="2000" b="1" dirty="0">
                <a:solidFill>
                  <a:srgbClr val="FF0000"/>
                </a:solidFill>
              </a:rPr>
              <a:t>status:	in </a:t>
            </a:r>
            <a:r>
              <a:rPr lang="en-US" altLang="zh-CN" sz="2000" b="1" dirty="0" err="1">
                <a:solidFill>
                  <a:srgbClr val="FF0000"/>
                </a:solidFill>
              </a:rPr>
              <a:t>al,dx</a:t>
            </a:r>
            <a:r>
              <a:rPr lang="en-US" altLang="zh-CN" sz="2000" dirty="0"/>
              <a:t>	;</a:t>
            </a:r>
            <a:r>
              <a:rPr lang="zh-CN" altLang="en-US" sz="2000" dirty="0"/>
              <a:t>读状态端口</a:t>
            </a:r>
          </a:p>
          <a:p>
            <a:pPr>
              <a:buFont typeface="Wingdings" pitchFamily="2" charset="2"/>
              <a:buNone/>
              <a:tabLst>
                <a:tab pos="1798638" algn="l"/>
                <a:tab pos="4302125" algn="l"/>
              </a:tabLst>
            </a:pPr>
            <a:r>
              <a:rPr lang="zh-CN" altLang="en-US" sz="2000" dirty="0"/>
              <a:t>		</a:t>
            </a:r>
            <a:r>
              <a:rPr lang="en-US" altLang="zh-CN" sz="2000" b="1" dirty="0">
                <a:solidFill>
                  <a:srgbClr val="FF0000"/>
                </a:solidFill>
              </a:rPr>
              <a:t>test al,01h</a:t>
            </a:r>
            <a:r>
              <a:rPr lang="en-US" altLang="zh-CN" sz="2000" dirty="0"/>
              <a:t>	;</a:t>
            </a:r>
            <a:r>
              <a:rPr lang="zh-CN" altLang="en-US" sz="2000" dirty="0"/>
              <a:t>测试状态位</a:t>
            </a:r>
            <a:r>
              <a:rPr lang="en-US" altLang="zh-CN" sz="2000" dirty="0"/>
              <a:t>D0</a:t>
            </a:r>
          </a:p>
          <a:p>
            <a:pPr>
              <a:buFont typeface="Wingdings" pitchFamily="2" charset="2"/>
              <a:buNone/>
              <a:tabLst>
                <a:tab pos="1798638" algn="l"/>
                <a:tab pos="4302125" algn="l"/>
              </a:tabLst>
            </a:pPr>
            <a:r>
              <a:rPr lang="en-US" altLang="zh-CN" sz="2000" dirty="0"/>
              <a:t>		</a:t>
            </a:r>
            <a:r>
              <a:rPr lang="en-US" altLang="zh-CN" sz="2000" b="1" dirty="0" err="1">
                <a:solidFill>
                  <a:srgbClr val="FF0000"/>
                </a:solidFill>
              </a:rPr>
              <a:t>jz</a:t>
            </a:r>
            <a:r>
              <a:rPr lang="en-US" altLang="zh-CN" sz="2000" b="1" dirty="0">
                <a:solidFill>
                  <a:srgbClr val="FF0000"/>
                </a:solidFill>
              </a:rPr>
              <a:t> </a:t>
            </a:r>
            <a:r>
              <a:rPr lang="en-US" altLang="zh-CN" sz="2000" b="1" dirty="0" smtClean="0">
                <a:solidFill>
                  <a:srgbClr val="FF0000"/>
                </a:solidFill>
              </a:rPr>
              <a:t>status</a:t>
            </a:r>
            <a:r>
              <a:rPr lang="en-US" altLang="zh-CN" sz="2000" dirty="0"/>
              <a:t>	;D0</a:t>
            </a:r>
            <a:r>
              <a:rPr lang="zh-CN" altLang="en-US" sz="2000" dirty="0"/>
              <a:t>＝</a:t>
            </a:r>
            <a:r>
              <a:rPr lang="en-US" altLang="zh-CN" sz="2000" dirty="0"/>
              <a:t>0</a:t>
            </a:r>
            <a:r>
              <a:rPr lang="zh-CN" altLang="en-US" sz="2000" dirty="0"/>
              <a:t>，未就绪，继续查询</a:t>
            </a:r>
          </a:p>
          <a:p>
            <a:pPr>
              <a:buFont typeface="Wingdings" pitchFamily="2" charset="2"/>
              <a:buNone/>
              <a:tabLst>
                <a:tab pos="1798638" algn="l"/>
                <a:tab pos="4302125" algn="l"/>
              </a:tabLst>
            </a:pPr>
            <a:r>
              <a:rPr lang="zh-CN" altLang="en-US" sz="2000" dirty="0"/>
              <a:t>		</a:t>
            </a:r>
            <a:r>
              <a:rPr lang="en-US" altLang="zh-CN" sz="2000" b="1" dirty="0" err="1">
                <a:solidFill>
                  <a:srgbClr val="FF0000"/>
                </a:solidFill>
              </a:rPr>
              <a:t>dec</a:t>
            </a:r>
            <a:r>
              <a:rPr lang="en-US" altLang="zh-CN" sz="2000" b="1" dirty="0">
                <a:solidFill>
                  <a:srgbClr val="FF0000"/>
                </a:solidFill>
              </a:rPr>
              <a:t> </a:t>
            </a:r>
            <a:r>
              <a:rPr lang="en-US" altLang="zh-CN" sz="2000" b="1" dirty="0" smtClean="0">
                <a:solidFill>
                  <a:srgbClr val="FF0000"/>
                </a:solidFill>
              </a:rPr>
              <a:t>dx</a:t>
            </a:r>
            <a:r>
              <a:rPr lang="en-US" altLang="zh-CN" sz="2000" dirty="0"/>
              <a:t>	;D0</a:t>
            </a:r>
            <a:r>
              <a:rPr lang="zh-CN" altLang="en-US" sz="2000" dirty="0"/>
              <a:t>＝</a:t>
            </a:r>
            <a:r>
              <a:rPr lang="en-US" altLang="zh-CN" sz="2000" dirty="0"/>
              <a:t>1</a:t>
            </a:r>
            <a:r>
              <a:rPr lang="zh-CN" altLang="en-US" sz="2000" dirty="0"/>
              <a:t>，就绪，</a:t>
            </a:r>
            <a:r>
              <a:rPr lang="en-US" altLang="zh-CN" sz="2000" dirty="0"/>
              <a:t>DX</a:t>
            </a:r>
            <a:r>
              <a:rPr lang="zh-CN" altLang="en-US" sz="2000" dirty="0"/>
              <a:t>改指</a:t>
            </a:r>
            <a:r>
              <a:rPr lang="zh-CN" altLang="en-US" sz="2000" b="1" dirty="0">
                <a:solidFill>
                  <a:srgbClr val="FF0000"/>
                </a:solidFill>
              </a:rPr>
              <a:t>数据端口</a:t>
            </a:r>
          </a:p>
          <a:p>
            <a:pPr>
              <a:buFont typeface="Wingdings" pitchFamily="2" charset="2"/>
              <a:buNone/>
              <a:tabLst>
                <a:tab pos="1798638" algn="l"/>
                <a:tab pos="4302125" algn="l"/>
              </a:tabLst>
            </a:pPr>
            <a:r>
              <a:rPr lang="zh-CN" altLang="en-US" sz="2000" dirty="0"/>
              <a:t>		</a:t>
            </a:r>
            <a:r>
              <a:rPr lang="en-US" altLang="zh-CN" sz="2000" b="1" dirty="0">
                <a:solidFill>
                  <a:srgbClr val="FF0000"/>
                </a:solidFill>
              </a:rPr>
              <a:t>in </a:t>
            </a:r>
            <a:r>
              <a:rPr lang="en-US" altLang="zh-CN" sz="2000" b="1" dirty="0" err="1">
                <a:solidFill>
                  <a:srgbClr val="FF0000"/>
                </a:solidFill>
              </a:rPr>
              <a:t>al,dx</a:t>
            </a:r>
            <a:r>
              <a:rPr lang="en-US" altLang="zh-CN" sz="2000" dirty="0"/>
              <a:t>	;</a:t>
            </a:r>
            <a:r>
              <a:rPr lang="zh-CN" altLang="en-US" sz="2000" dirty="0"/>
              <a:t>从数据端口输入数据</a:t>
            </a:r>
          </a:p>
        </p:txBody>
      </p:sp>
      <p:sp>
        <p:nvSpPr>
          <p:cNvPr id="494596" name="AutoShape 4">
            <a:hlinkClick r:id="rId2" action="ppaction://hlinksldjump" highlightClick="1"/>
          </p:cNvPr>
          <p:cNvSpPr>
            <a:spLocks noChangeArrowheads="1"/>
          </p:cNvSpPr>
          <p:nvPr/>
        </p:nvSpPr>
        <p:spPr bwMode="auto">
          <a:xfrm>
            <a:off x="10972800" y="6462713"/>
            <a:ext cx="1219200" cy="381000"/>
          </a:xfrm>
          <a:prstGeom prst="flowChartAlternateProcess">
            <a:avLst/>
          </a:prstGeom>
          <a:solidFill>
            <a:schemeClr val="accent1"/>
          </a:solidFill>
          <a:ln w="9525">
            <a:solidFill>
              <a:srgbClr val="193C7D"/>
            </a:solidFill>
            <a:miter lim="800000"/>
            <a:headEnd/>
            <a:tailEnd/>
          </a:ln>
          <a:effectLst/>
        </p:spPr>
        <p:txBody>
          <a:bodyPr wrap="none" anchor="ctr"/>
          <a:lstStyle/>
          <a:p>
            <a:pPr algn="ctr">
              <a:lnSpc>
                <a:spcPct val="90000"/>
              </a:lnSpc>
            </a:pPr>
            <a:r>
              <a:rPr lang="zh-CN" altLang="en-US" b="1">
                <a:solidFill>
                  <a:schemeClr val="tx2"/>
                </a:solidFill>
                <a:ea typeface="楷体_GB2312" pitchFamily="49" charset="-122"/>
              </a:rPr>
              <a:t>示意图</a:t>
            </a:r>
          </a:p>
        </p:txBody>
      </p:sp>
      <p:pic>
        <p:nvPicPr>
          <p:cNvPr id="5" name="Picture 8" descr="fig0707"/>
          <p:cNvPicPr>
            <a:picLocks noChangeAspect="1" noChangeArrowheads="1"/>
          </p:cNvPicPr>
          <p:nvPr/>
        </p:nvPicPr>
        <p:blipFill>
          <a:blip r:embed="rId3" cstate="print"/>
          <a:srcRect/>
          <a:stretch>
            <a:fillRect/>
          </a:stretch>
        </p:blipFill>
        <p:spPr bwMode="auto">
          <a:xfrm>
            <a:off x="2063552" y="4409829"/>
            <a:ext cx="6984776" cy="2448171"/>
          </a:xfrm>
          <a:prstGeom prst="rect">
            <a:avLst/>
          </a:prstGeom>
          <a:noFill/>
        </p:spPr>
      </p:pic>
    </p:spTree>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en-US" altLang="zh-CN"/>
              <a:t>3. </a:t>
            </a:r>
            <a:r>
              <a:rPr lang="zh-CN" altLang="en-US"/>
              <a:t>查询输出接口</a:t>
            </a:r>
          </a:p>
        </p:txBody>
      </p:sp>
      <p:sp>
        <p:nvSpPr>
          <p:cNvPr id="495619" name="Rectangle 3"/>
          <p:cNvSpPr>
            <a:spLocks noGrp="1" noChangeArrowheads="1"/>
          </p:cNvSpPr>
          <p:nvPr>
            <p:ph idx="1"/>
          </p:nvPr>
        </p:nvSpPr>
        <p:spPr>
          <a:xfrm>
            <a:off x="911424" y="927530"/>
            <a:ext cx="10513168" cy="3869622"/>
          </a:xfrm>
        </p:spPr>
        <p:txBody>
          <a:bodyPr/>
          <a:lstStyle/>
          <a:p>
            <a:pPr>
              <a:tabLst>
                <a:tab pos="1798638" algn="l"/>
                <a:tab pos="4302125" algn="l"/>
              </a:tabLst>
            </a:pPr>
            <a:r>
              <a:rPr lang="zh-CN" altLang="en-US" sz="2000" dirty="0"/>
              <a:t>读取状态端口查询外设状态，若已就绪，将数据写入数据端口输出给外设</a:t>
            </a:r>
          </a:p>
          <a:p>
            <a:pPr>
              <a:buFont typeface="Wingdings" pitchFamily="2" charset="2"/>
              <a:buNone/>
              <a:tabLst>
                <a:tab pos="1798638" algn="l"/>
                <a:tab pos="4302125" algn="l"/>
              </a:tabLst>
            </a:pPr>
            <a:r>
              <a:rPr lang="zh-CN" altLang="en-US" sz="2000" dirty="0"/>
              <a:t>		</a:t>
            </a:r>
            <a:r>
              <a:rPr lang="en-US" altLang="zh-CN" sz="2000" b="1" dirty="0" err="1">
                <a:solidFill>
                  <a:srgbClr val="FF0000"/>
                </a:solidFill>
              </a:rPr>
              <a:t>mov</a:t>
            </a:r>
            <a:r>
              <a:rPr lang="en-US" altLang="zh-CN" sz="2000" b="1" dirty="0">
                <a:solidFill>
                  <a:srgbClr val="FF0000"/>
                </a:solidFill>
              </a:rPr>
              <a:t> dx,5001h</a:t>
            </a:r>
            <a:r>
              <a:rPr lang="en-US" altLang="zh-CN" sz="2000" dirty="0"/>
              <a:t>	;DX</a:t>
            </a:r>
            <a:r>
              <a:rPr lang="zh-CN" altLang="en-US" sz="2000" dirty="0"/>
              <a:t>指向</a:t>
            </a:r>
            <a:r>
              <a:rPr lang="zh-CN" altLang="en-US" sz="2000" b="1" dirty="0">
                <a:solidFill>
                  <a:srgbClr val="FF0000"/>
                </a:solidFill>
              </a:rPr>
              <a:t>状态口</a:t>
            </a:r>
          </a:p>
          <a:p>
            <a:pPr>
              <a:buFont typeface="Wingdings" pitchFamily="2" charset="2"/>
              <a:buNone/>
              <a:tabLst>
                <a:tab pos="1798638" algn="l"/>
                <a:tab pos="4302125" algn="l"/>
              </a:tabLst>
            </a:pPr>
            <a:r>
              <a:rPr lang="en-US" altLang="zh-CN" sz="2000" b="1" dirty="0">
                <a:solidFill>
                  <a:srgbClr val="FF0000"/>
                </a:solidFill>
              </a:rPr>
              <a:t>status:	in </a:t>
            </a:r>
            <a:r>
              <a:rPr lang="en-US" altLang="zh-CN" sz="2000" b="1" dirty="0" err="1">
                <a:solidFill>
                  <a:srgbClr val="FF0000"/>
                </a:solidFill>
              </a:rPr>
              <a:t>al,dx</a:t>
            </a:r>
            <a:r>
              <a:rPr lang="en-US" altLang="zh-CN" sz="2000" dirty="0"/>
              <a:t>	;</a:t>
            </a:r>
            <a:r>
              <a:rPr lang="zh-CN" altLang="en-US" sz="2000" dirty="0"/>
              <a:t>读取状态口的状态数据</a:t>
            </a:r>
          </a:p>
          <a:p>
            <a:pPr>
              <a:buFont typeface="Wingdings" pitchFamily="2" charset="2"/>
              <a:buNone/>
              <a:tabLst>
                <a:tab pos="1798638" algn="l"/>
                <a:tab pos="4302125" algn="l"/>
              </a:tabLst>
            </a:pPr>
            <a:r>
              <a:rPr lang="zh-CN" altLang="en-US" sz="2000" dirty="0"/>
              <a:t>	</a:t>
            </a:r>
            <a:r>
              <a:rPr lang="zh-CN" altLang="en-US" sz="2000" b="1" dirty="0">
                <a:solidFill>
                  <a:srgbClr val="FF0000"/>
                </a:solidFill>
              </a:rPr>
              <a:t>	</a:t>
            </a:r>
            <a:r>
              <a:rPr lang="en-US" altLang="zh-CN" sz="2000" b="1" dirty="0">
                <a:solidFill>
                  <a:srgbClr val="FF0000"/>
                </a:solidFill>
              </a:rPr>
              <a:t>test al,80h</a:t>
            </a:r>
            <a:r>
              <a:rPr lang="en-US" altLang="zh-CN" sz="2000" dirty="0"/>
              <a:t>	;</a:t>
            </a:r>
            <a:r>
              <a:rPr lang="zh-CN" altLang="en-US" sz="2000" dirty="0"/>
              <a:t>测试标志位</a:t>
            </a:r>
            <a:r>
              <a:rPr lang="en-US" altLang="zh-CN" sz="2000" dirty="0"/>
              <a:t>D7</a:t>
            </a:r>
          </a:p>
          <a:p>
            <a:pPr>
              <a:buFont typeface="Wingdings" pitchFamily="2" charset="2"/>
              <a:buNone/>
              <a:tabLst>
                <a:tab pos="1798638" algn="l"/>
                <a:tab pos="4302125" algn="l"/>
              </a:tabLst>
            </a:pPr>
            <a:r>
              <a:rPr lang="en-US" altLang="zh-CN" sz="2000" dirty="0"/>
              <a:t>		</a:t>
            </a:r>
            <a:r>
              <a:rPr lang="en-US" altLang="zh-CN" sz="2000" b="1" dirty="0" err="1">
                <a:solidFill>
                  <a:srgbClr val="FF0000"/>
                </a:solidFill>
              </a:rPr>
              <a:t>jnz</a:t>
            </a:r>
            <a:r>
              <a:rPr lang="en-US" altLang="zh-CN" sz="2000" b="1" dirty="0">
                <a:solidFill>
                  <a:srgbClr val="FF0000"/>
                </a:solidFill>
              </a:rPr>
              <a:t> </a:t>
            </a:r>
            <a:r>
              <a:rPr lang="en-US" altLang="zh-CN" sz="2000" b="1" dirty="0" smtClean="0">
                <a:solidFill>
                  <a:srgbClr val="FF0000"/>
                </a:solidFill>
              </a:rPr>
              <a:t>status</a:t>
            </a:r>
            <a:r>
              <a:rPr lang="en-US" altLang="zh-CN" sz="2000" dirty="0"/>
              <a:t>	;D7</a:t>
            </a:r>
            <a:r>
              <a:rPr lang="zh-CN" altLang="en-US" sz="2000" dirty="0"/>
              <a:t>＝</a:t>
            </a:r>
            <a:r>
              <a:rPr lang="en-US" altLang="zh-CN" sz="2000" dirty="0"/>
              <a:t>1</a:t>
            </a:r>
            <a:r>
              <a:rPr lang="zh-CN" altLang="en-US" sz="2000" dirty="0"/>
              <a:t>，未就绪，继续查询</a:t>
            </a:r>
          </a:p>
          <a:p>
            <a:pPr>
              <a:buFont typeface="Wingdings" pitchFamily="2" charset="2"/>
              <a:buNone/>
              <a:tabLst>
                <a:tab pos="1798638" algn="l"/>
                <a:tab pos="4302125" algn="l"/>
              </a:tabLst>
            </a:pPr>
            <a:r>
              <a:rPr lang="zh-CN" altLang="en-US" sz="2000" dirty="0"/>
              <a:t>		</a:t>
            </a:r>
            <a:r>
              <a:rPr lang="en-US" altLang="zh-CN" sz="2000" b="1" dirty="0" err="1">
                <a:solidFill>
                  <a:srgbClr val="FF0000"/>
                </a:solidFill>
              </a:rPr>
              <a:t>dec</a:t>
            </a:r>
            <a:r>
              <a:rPr lang="en-US" altLang="zh-CN" sz="2000" b="1" dirty="0">
                <a:solidFill>
                  <a:srgbClr val="FF0000"/>
                </a:solidFill>
              </a:rPr>
              <a:t> </a:t>
            </a:r>
            <a:r>
              <a:rPr lang="en-US" altLang="zh-CN" sz="2000" b="1" dirty="0" smtClean="0">
                <a:solidFill>
                  <a:srgbClr val="FF0000"/>
                </a:solidFill>
              </a:rPr>
              <a:t>dx</a:t>
            </a:r>
            <a:r>
              <a:rPr lang="en-US" altLang="zh-CN" sz="2000" dirty="0"/>
              <a:t>	;D7</a:t>
            </a:r>
            <a:r>
              <a:rPr lang="zh-CN" altLang="en-US" sz="2000" dirty="0"/>
              <a:t>＝</a:t>
            </a:r>
            <a:r>
              <a:rPr lang="en-US" altLang="zh-CN" sz="2000" dirty="0"/>
              <a:t>0</a:t>
            </a:r>
            <a:r>
              <a:rPr lang="zh-CN" altLang="en-US" sz="2000" dirty="0"/>
              <a:t>，就绪，</a:t>
            </a:r>
            <a:r>
              <a:rPr lang="en-US" altLang="zh-CN" sz="2000" dirty="0"/>
              <a:t>DX</a:t>
            </a:r>
            <a:r>
              <a:rPr lang="zh-CN" altLang="en-US" sz="2000" dirty="0"/>
              <a:t>改指</a:t>
            </a:r>
            <a:r>
              <a:rPr lang="zh-CN" altLang="en-US" sz="2000" b="1" dirty="0">
                <a:solidFill>
                  <a:srgbClr val="FF0000"/>
                </a:solidFill>
              </a:rPr>
              <a:t>数据口</a:t>
            </a:r>
          </a:p>
          <a:p>
            <a:pPr>
              <a:buFont typeface="Wingdings" pitchFamily="2" charset="2"/>
              <a:buNone/>
              <a:tabLst>
                <a:tab pos="1798638" algn="l"/>
                <a:tab pos="4302125" algn="l"/>
              </a:tabLst>
            </a:pPr>
            <a:r>
              <a:rPr lang="zh-CN" altLang="en-US" sz="2000" dirty="0"/>
              <a:t>		</a:t>
            </a:r>
            <a:r>
              <a:rPr lang="en-US" altLang="zh-CN" sz="2000" b="1" dirty="0" err="1">
                <a:solidFill>
                  <a:srgbClr val="FF0000"/>
                </a:solidFill>
              </a:rPr>
              <a:t>mov</a:t>
            </a:r>
            <a:r>
              <a:rPr lang="en-US" altLang="zh-CN" sz="2000" b="1" dirty="0">
                <a:solidFill>
                  <a:srgbClr val="FF0000"/>
                </a:solidFill>
              </a:rPr>
              <a:t> </a:t>
            </a:r>
            <a:r>
              <a:rPr lang="en-US" altLang="zh-CN" sz="2000" b="1" dirty="0" err="1">
                <a:solidFill>
                  <a:srgbClr val="FF0000"/>
                </a:solidFill>
              </a:rPr>
              <a:t>al,buf</a:t>
            </a:r>
            <a:r>
              <a:rPr lang="en-US" altLang="zh-CN" sz="2000" dirty="0"/>
              <a:t>	;</a:t>
            </a:r>
            <a:r>
              <a:rPr lang="zh-CN" altLang="en-US" sz="2000" dirty="0"/>
              <a:t>将变量</a:t>
            </a:r>
            <a:r>
              <a:rPr lang="en-US" altLang="zh-CN" sz="2000" dirty="0"/>
              <a:t>BUF</a:t>
            </a:r>
            <a:r>
              <a:rPr lang="zh-CN" altLang="en-US" sz="2000" dirty="0"/>
              <a:t>送</a:t>
            </a:r>
            <a:r>
              <a:rPr lang="en-US" altLang="zh-CN" sz="2000" dirty="0"/>
              <a:t>AL</a:t>
            </a:r>
          </a:p>
          <a:p>
            <a:pPr>
              <a:buFont typeface="Wingdings" pitchFamily="2" charset="2"/>
              <a:buNone/>
              <a:tabLst>
                <a:tab pos="1798638" algn="l"/>
                <a:tab pos="4302125" algn="l"/>
              </a:tabLst>
            </a:pPr>
            <a:r>
              <a:rPr lang="en-US" altLang="zh-CN" sz="2000" dirty="0"/>
              <a:t>		</a:t>
            </a:r>
            <a:r>
              <a:rPr lang="en-US" altLang="zh-CN" sz="2000" b="1" dirty="0">
                <a:solidFill>
                  <a:srgbClr val="FF0000"/>
                </a:solidFill>
              </a:rPr>
              <a:t>out </a:t>
            </a:r>
            <a:r>
              <a:rPr lang="en-US" altLang="zh-CN" sz="2000" b="1" dirty="0" err="1">
                <a:solidFill>
                  <a:srgbClr val="FF0000"/>
                </a:solidFill>
              </a:rPr>
              <a:t>dx,al</a:t>
            </a:r>
            <a:r>
              <a:rPr lang="en-US" altLang="zh-CN" sz="2000" dirty="0"/>
              <a:t>	;</a:t>
            </a:r>
            <a:r>
              <a:rPr lang="zh-CN" altLang="en-US" sz="2000" dirty="0"/>
              <a:t>将</a:t>
            </a:r>
            <a:r>
              <a:rPr lang="en-US" altLang="zh-CN" sz="2000" dirty="0"/>
              <a:t>AL</a:t>
            </a:r>
            <a:r>
              <a:rPr lang="zh-CN" altLang="en-US" sz="2000" dirty="0"/>
              <a:t>中的数据送数据口</a:t>
            </a:r>
          </a:p>
        </p:txBody>
      </p:sp>
      <p:sp>
        <p:nvSpPr>
          <p:cNvPr id="495620" name="AutoShape 4">
            <a:hlinkClick r:id="rId2" action="ppaction://hlinksldjump" highlightClick="1"/>
          </p:cNvPr>
          <p:cNvSpPr>
            <a:spLocks noChangeArrowheads="1"/>
          </p:cNvSpPr>
          <p:nvPr/>
        </p:nvSpPr>
        <p:spPr bwMode="auto">
          <a:xfrm>
            <a:off x="10972800" y="6462713"/>
            <a:ext cx="1219200" cy="381000"/>
          </a:xfrm>
          <a:prstGeom prst="flowChartAlternateProcess">
            <a:avLst/>
          </a:prstGeom>
          <a:solidFill>
            <a:schemeClr val="accent1"/>
          </a:solidFill>
          <a:ln w="9525">
            <a:solidFill>
              <a:srgbClr val="193C7D"/>
            </a:solidFill>
            <a:miter lim="800000"/>
            <a:headEnd/>
            <a:tailEnd/>
          </a:ln>
          <a:effectLst/>
        </p:spPr>
        <p:txBody>
          <a:bodyPr wrap="none" anchor="ctr"/>
          <a:lstStyle/>
          <a:p>
            <a:pPr algn="ctr">
              <a:lnSpc>
                <a:spcPct val="90000"/>
              </a:lnSpc>
            </a:pPr>
            <a:r>
              <a:rPr lang="zh-CN" altLang="en-US" b="1" dirty="0">
                <a:solidFill>
                  <a:schemeClr val="tx2"/>
                </a:solidFill>
                <a:ea typeface="楷体_GB2312" pitchFamily="49" charset="-122"/>
              </a:rPr>
              <a:t>示意图</a:t>
            </a:r>
          </a:p>
        </p:txBody>
      </p:sp>
      <p:pic>
        <p:nvPicPr>
          <p:cNvPr id="5" name="Picture 7" descr="fig0708"/>
          <p:cNvPicPr>
            <a:picLocks noChangeAspect="1" noChangeArrowheads="1"/>
          </p:cNvPicPr>
          <p:nvPr/>
        </p:nvPicPr>
        <p:blipFill>
          <a:blip r:embed="rId3" cstate="print"/>
          <a:srcRect/>
          <a:stretch>
            <a:fillRect/>
          </a:stretch>
        </p:blipFill>
        <p:spPr bwMode="auto">
          <a:xfrm>
            <a:off x="1847528" y="4581128"/>
            <a:ext cx="7344816" cy="2276872"/>
          </a:xfrm>
          <a:prstGeom prst="rect">
            <a:avLst/>
          </a:prstGeom>
          <a:noFill/>
        </p:spPr>
      </p:pic>
    </p:spTree>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3"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4"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4" name="TextBox 6"/>
          <p:cNvSpPr txBox="1"/>
          <p:nvPr/>
        </p:nvSpPr>
        <p:spPr>
          <a:xfrm>
            <a:off x="4225296" y="2291695"/>
            <a:ext cx="3834300" cy="553998"/>
          </a:xfrm>
          <a:prstGeom prst="rect">
            <a:avLst/>
          </a:prstGeom>
          <a:noFill/>
        </p:spPr>
        <p:txBody>
          <a:bodyPr vert="horz" wrap="square" lIns="0" tIns="0" rIns="0" bIns="0" rtlCol="0" anchor="ctr">
            <a:spAutoFit/>
          </a:bodyPr>
          <a:lstStyle/>
          <a:p>
            <a:r>
              <a:rPr lang="en-US" altLang="zh-CN" sz="3600" b="1" dirty="0" smtClean="0">
                <a:solidFill>
                  <a:schemeClr val="bg1"/>
                </a:solidFill>
                <a:latin typeface="Impact" panose="020B0806030902050204" pitchFamily="34" charset="0"/>
                <a:ea typeface="微软雅黑" panose="020B0503020204020204" pitchFamily="34" charset="-122"/>
              </a:rPr>
              <a:t>01    </a:t>
            </a:r>
            <a:r>
              <a:rPr lang="zh-CN" altLang="en-US" sz="3600" b="1" dirty="0" smtClean="0">
                <a:solidFill>
                  <a:schemeClr val="bg1"/>
                </a:solidFill>
                <a:latin typeface="Impact" panose="020B0806030902050204" pitchFamily="34" charset="0"/>
                <a:ea typeface="微软雅黑" panose="020B0503020204020204" pitchFamily="34" charset="-122"/>
              </a:rPr>
              <a:t>基金资助概况</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77" name="TextBox 10"/>
          <p:cNvSpPr txBox="1"/>
          <p:nvPr/>
        </p:nvSpPr>
        <p:spPr>
          <a:xfrm>
            <a:off x="4215166" y="2297715"/>
            <a:ext cx="5265210"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一、</a:t>
            </a:r>
            <a:r>
              <a:rPr lang="en-US" altLang="zh-CN" sz="3600" b="1" dirty="0" smtClean="0">
                <a:latin typeface="Impact" panose="020B0806030902050204" pitchFamily="34" charset="0"/>
                <a:ea typeface="微软雅黑" panose="020B0503020204020204" pitchFamily="34" charset="-122"/>
              </a:rPr>
              <a:t> I/O</a:t>
            </a:r>
            <a:r>
              <a:rPr lang="zh-CN" altLang="en-US" sz="3600" b="1" dirty="0" smtClean="0">
                <a:latin typeface="Impact" panose="020B0806030902050204" pitchFamily="34" charset="0"/>
                <a:ea typeface="微软雅黑" panose="020B0503020204020204" pitchFamily="34" charset="-122"/>
              </a:rPr>
              <a:t>接口概述</a:t>
            </a:r>
            <a:endParaRPr lang="zh-CN" altLang="en-US" sz="3600" b="1" dirty="0" smtClean="0">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2" name="TextBox 10"/>
          <p:cNvSpPr txBox="1"/>
          <p:nvPr/>
        </p:nvSpPr>
        <p:spPr>
          <a:xfrm>
            <a:off x="4225296" y="3500438"/>
            <a:ext cx="6728488"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二、无条件传送和程序查询传送</a:t>
            </a:r>
            <a:endParaRPr lang="zh-CN" altLang="en-US" sz="3600" b="1" dirty="0">
              <a:latin typeface="微软雅黑" panose="020B0503020204020204" pitchFamily="34" charset="-122"/>
              <a:ea typeface="微软雅黑" panose="020B0503020204020204" pitchFamily="34" charset="-122"/>
            </a:endParaRPr>
          </a:p>
        </p:txBody>
      </p:sp>
      <p:sp>
        <p:nvSpPr>
          <p:cNvPr id="13" name="TextBox 11"/>
          <p:cNvSpPr txBox="1"/>
          <p:nvPr/>
        </p:nvSpPr>
        <p:spPr>
          <a:xfrm>
            <a:off x="4225296" y="4747210"/>
            <a:ext cx="5399096"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三、中断控制系统</a:t>
            </a:r>
            <a:endParaRPr lang="zh-CN" altLang="en-US" sz="3600" b="1" dirty="0">
              <a:latin typeface="微软雅黑" panose="020B0503020204020204" pitchFamily="34" charset="-122"/>
              <a:ea typeface="微软雅黑" panose="020B0503020204020204" pitchFamily="34" charset="-122"/>
            </a:endParaRPr>
          </a:p>
        </p:txBody>
      </p:sp>
      <p:pic>
        <p:nvPicPr>
          <p:cNvPr id="5122" name="Picture 2"/>
          <p:cNvPicPr>
            <a:picLocks noChangeAspect="1" noChangeArrowheads="1"/>
          </p:cNvPicPr>
          <p:nvPr/>
        </p:nvPicPr>
        <p:blipFill>
          <a:blip r:embed="rId3" cstate="print"/>
          <a:srcRect/>
          <a:stretch>
            <a:fillRect/>
          </a:stretch>
        </p:blipFill>
        <p:spPr bwMode="auto">
          <a:xfrm>
            <a:off x="309522" y="1500174"/>
            <a:ext cx="2757488" cy="18669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cstate="print"/>
          <a:srcRect/>
          <a:stretch>
            <a:fillRect/>
          </a:stretch>
        </p:blipFill>
        <p:spPr bwMode="auto">
          <a:xfrm>
            <a:off x="309522" y="3786189"/>
            <a:ext cx="2725574" cy="1736761"/>
          </a:xfrm>
          <a:prstGeom prst="rect">
            <a:avLst/>
          </a:prstGeom>
          <a:noFill/>
          <a:ln w="9525">
            <a:noFill/>
            <a:miter lim="800000"/>
            <a:headEnd/>
            <a:tailEnd/>
          </a:ln>
          <a:effectLst/>
        </p:spPr>
      </p:pic>
    </p:spTree>
    <p:custDataLst>
      <p:tags r:id="rId1"/>
    </p:custDataLst>
  </p:cSld>
  <p:clrMapOvr>
    <a:masterClrMapping/>
  </p:clrMapOvr>
  <p:transition spd="med" advClick="0" advTm="0">
    <p:split orient="ver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3"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4"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3" name="对角圆角矩形 72"/>
          <p:cNvSpPr/>
          <p:nvPr/>
        </p:nvSpPr>
        <p:spPr>
          <a:xfrm>
            <a:off x="3667108" y="4646296"/>
            <a:ext cx="7429552" cy="870936"/>
          </a:xfrm>
          <a:prstGeom prst="round2DiagRect">
            <a:avLst>
              <a:gd name="adj1" fmla="val 20943"/>
              <a:gd name="adj2" fmla="val 0"/>
            </a:avLst>
          </a:prstGeom>
          <a:solidFill>
            <a:srgbClr val="CD1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pic>
        <p:nvPicPr>
          <p:cNvPr id="16" name="Picture 2"/>
          <p:cNvPicPr>
            <a:picLocks noChangeAspect="1" noChangeArrowheads="1"/>
          </p:cNvPicPr>
          <p:nvPr/>
        </p:nvPicPr>
        <p:blipFill>
          <a:blip r:embed="rId3" cstate="print"/>
          <a:srcRect/>
          <a:stretch>
            <a:fillRect/>
          </a:stretch>
        </p:blipFill>
        <p:spPr bwMode="auto">
          <a:xfrm>
            <a:off x="309522" y="1500174"/>
            <a:ext cx="2757488" cy="1866900"/>
          </a:xfrm>
          <a:prstGeom prst="rect">
            <a:avLst/>
          </a:prstGeom>
          <a:noFill/>
          <a:ln w="9525">
            <a:noFill/>
            <a:miter lim="800000"/>
            <a:headEnd/>
            <a:tailEnd/>
          </a:ln>
          <a:effectLst/>
        </p:spPr>
      </p:pic>
      <p:pic>
        <p:nvPicPr>
          <p:cNvPr id="17" name="Picture 3"/>
          <p:cNvPicPr>
            <a:picLocks noChangeAspect="1" noChangeArrowheads="1"/>
          </p:cNvPicPr>
          <p:nvPr/>
        </p:nvPicPr>
        <p:blipFill>
          <a:blip r:embed="rId4" cstate="print"/>
          <a:srcRect/>
          <a:stretch>
            <a:fillRect/>
          </a:stretch>
        </p:blipFill>
        <p:spPr bwMode="auto">
          <a:xfrm>
            <a:off x="309522" y="3786189"/>
            <a:ext cx="2725574" cy="1736761"/>
          </a:xfrm>
          <a:prstGeom prst="rect">
            <a:avLst/>
          </a:prstGeom>
          <a:noFill/>
          <a:ln w="9525">
            <a:noFill/>
            <a:miter lim="800000"/>
            <a:headEnd/>
            <a:tailEnd/>
          </a:ln>
          <a:effectLst/>
        </p:spPr>
      </p:pic>
      <p:sp>
        <p:nvSpPr>
          <p:cNvPr id="11" name="TextBox 10"/>
          <p:cNvSpPr txBox="1"/>
          <p:nvPr/>
        </p:nvSpPr>
        <p:spPr>
          <a:xfrm>
            <a:off x="4215166" y="2297715"/>
            <a:ext cx="5265210"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一、</a:t>
            </a:r>
            <a:r>
              <a:rPr lang="en-US" altLang="zh-CN" sz="3600" b="1" dirty="0" smtClean="0">
                <a:latin typeface="Impact" panose="020B0806030902050204" pitchFamily="34" charset="0"/>
                <a:ea typeface="微软雅黑" panose="020B0503020204020204" pitchFamily="34" charset="-122"/>
              </a:rPr>
              <a:t> I/O</a:t>
            </a:r>
            <a:r>
              <a:rPr lang="zh-CN" altLang="en-US" sz="3600" b="1" dirty="0" smtClean="0">
                <a:latin typeface="Impact" panose="020B0806030902050204" pitchFamily="34" charset="0"/>
                <a:ea typeface="微软雅黑" panose="020B0503020204020204" pitchFamily="34" charset="-122"/>
              </a:rPr>
              <a:t>接口概述</a:t>
            </a:r>
            <a:endParaRPr lang="zh-CN" altLang="en-US" sz="3600" b="1" dirty="0" smtClean="0">
              <a:latin typeface="微软雅黑" panose="020B0503020204020204" pitchFamily="34" charset="-122"/>
              <a:ea typeface="微软雅黑" panose="020B0503020204020204" pitchFamily="34" charset="-122"/>
            </a:endParaRPr>
          </a:p>
        </p:txBody>
      </p:sp>
      <p:sp>
        <p:nvSpPr>
          <p:cNvPr id="12" name="TextBox 10"/>
          <p:cNvSpPr txBox="1"/>
          <p:nvPr/>
        </p:nvSpPr>
        <p:spPr>
          <a:xfrm>
            <a:off x="4225296" y="3500438"/>
            <a:ext cx="6728488"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二、无条件传送和程序查询传送</a:t>
            </a:r>
            <a:endParaRPr lang="zh-CN" altLang="en-US" sz="3600" b="1" dirty="0">
              <a:latin typeface="微软雅黑" panose="020B0503020204020204" pitchFamily="34" charset="-122"/>
              <a:ea typeface="微软雅黑" panose="020B0503020204020204" pitchFamily="34" charset="-122"/>
            </a:endParaRPr>
          </a:p>
        </p:txBody>
      </p:sp>
      <p:sp>
        <p:nvSpPr>
          <p:cNvPr id="18" name="TextBox 11"/>
          <p:cNvSpPr txBox="1"/>
          <p:nvPr/>
        </p:nvSpPr>
        <p:spPr>
          <a:xfrm>
            <a:off x="4225296" y="4747210"/>
            <a:ext cx="5399096" cy="553998"/>
          </a:xfrm>
          <a:prstGeom prst="rect">
            <a:avLst/>
          </a:prstGeom>
          <a:noFill/>
        </p:spPr>
        <p:txBody>
          <a:bodyPr vert="horz" wrap="square" lIns="0" tIns="0" rIns="0" bIns="0" rtlCol="0" anchor="ctr">
            <a:spAutoFit/>
          </a:bodyPr>
          <a:lstStyle/>
          <a:p>
            <a:r>
              <a:rPr lang="zh-CN" altLang="en-US" sz="3600" b="1" dirty="0" smtClean="0">
                <a:solidFill>
                  <a:schemeClr val="bg1"/>
                </a:solidFill>
                <a:latin typeface="Impact" panose="020B0806030902050204" pitchFamily="34" charset="0"/>
                <a:ea typeface="微软雅黑" panose="020B0503020204020204" pitchFamily="34" charset="-122"/>
              </a:rPr>
              <a:t>三、中断控制系统</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ransition spd="slow">
    <p:split orient="ver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r>
              <a:rPr lang="en-US" altLang="zh-CN"/>
              <a:t>7.3 </a:t>
            </a:r>
            <a:r>
              <a:rPr lang="zh-CN" altLang="en-US"/>
              <a:t>中断控制系统</a:t>
            </a:r>
          </a:p>
        </p:txBody>
      </p:sp>
      <p:sp>
        <p:nvSpPr>
          <p:cNvPr id="496643" name="Rectangle 3"/>
          <p:cNvSpPr>
            <a:spLocks noGrp="1" noChangeArrowheads="1"/>
          </p:cNvSpPr>
          <p:nvPr>
            <p:ph type="body" idx="1"/>
          </p:nvPr>
        </p:nvSpPr>
        <p:spPr>
          <a:xfrm>
            <a:off x="914400" y="1071546"/>
            <a:ext cx="10798224" cy="4611687"/>
          </a:xfrm>
        </p:spPr>
        <p:txBody>
          <a:bodyPr/>
          <a:lstStyle/>
          <a:p>
            <a:pPr>
              <a:lnSpc>
                <a:spcPct val="150000"/>
              </a:lnSpc>
            </a:pPr>
            <a:r>
              <a:rPr lang="zh-CN" altLang="en-US" b="1" dirty="0">
                <a:solidFill>
                  <a:srgbClr val="FF0000"/>
                </a:solidFill>
              </a:rPr>
              <a:t>中断是微机系统中非常重要的一种技术</a:t>
            </a:r>
          </a:p>
          <a:p>
            <a:pPr>
              <a:lnSpc>
                <a:spcPct val="150000"/>
              </a:lnSpc>
            </a:pPr>
            <a:r>
              <a:rPr lang="zh-CN" altLang="en-US" dirty="0"/>
              <a:t>利用外部中断</a:t>
            </a:r>
          </a:p>
          <a:p>
            <a:pPr lvl="1">
              <a:lnSpc>
                <a:spcPct val="150000"/>
              </a:lnSpc>
            </a:pPr>
            <a:r>
              <a:rPr lang="zh-CN" altLang="en-US" dirty="0"/>
              <a:t>微机系统可以实时响应外部设备的数据传送请求、能够及时处理外部意外或紧急事件</a:t>
            </a:r>
          </a:p>
          <a:p>
            <a:pPr>
              <a:lnSpc>
                <a:spcPct val="150000"/>
              </a:lnSpc>
            </a:pPr>
            <a:r>
              <a:rPr lang="zh-CN" altLang="en-US" dirty="0"/>
              <a:t>利用内部中断</a:t>
            </a:r>
          </a:p>
          <a:p>
            <a:pPr lvl="1">
              <a:lnSpc>
                <a:spcPct val="150000"/>
              </a:lnSpc>
            </a:pPr>
            <a:r>
              <a:rPr lang="zh-CN" altLang="en-US" dirty="0"/>
              <a:t>处理器为用户提供了发现、调试并解决程序执行时异常情况的有效途径</a:t>
            </a:r>
          </a:p>
        </p:txBody>
      </p:sp>
    </p:spTree>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7668" name="Picture 4" descr="wjyy08_09"/>
          <p:cNvPicPr>
            <a:picLocks noChangeAspect="1" noChangeArrowheads="1"/>
          </p:cNvPicPr>
          <p:nvPr/>
        </p:nvPicPr>
        <p:blipFill>
          <a:blip r:embed="rId2" cstate="print"/>
          <a:srcRect/>
          <a:stretch>
            <a:fillRect/>
          </a:stretch>
        </p:blipFill>
        <p:spPr bwMode="auto">
          <a:xfrm>
            <a:off x="7248128" y="2780928"/>
            <a:ext cx="4740672" cy="3603625"/>
          </a:xfrm>
          <a:prstGeom prst="rect">
            <a:avLst/>
          </a:prstGeom>
          <a:noFill/>
        </p:spPr>
      </p:pic>
      <p:sp>
        <p:nvSpPr>
          <p:cNvPr id="497666" name="Rectangle 2"/>
          <p:cNvSpPr>
            <a:spLocks noGrp="1" noChangeArrowheads="1"/>
          </p:cNvSpPr>
          <p:nvPr>
            <p:ph type="title"/>
          </p:nvPr>
        </p:nvSpPr>
        <p:spPr/>
        <p:txBody>
          <a:bodyPr/>
          <a:lstStyle/>
          <a:p>
            <a:r>
              <a:rPr lang="en-US" altLang="zh-CN"/>
              <a:t>7.3.1 </a:t>
            </a:r>
            <a:r>
              <a:rPr lang="zh-CN" altLang="en-US"/>
              <a:t>中断传送</a:t>
            </a:r>
          </a:p>
        </p:txBody>
      </p:sp>
      <p:sp>
        <p:nvSpPr>
          <p:cNvPr id="497667" name="Rectangle 3"/>
          <p:cNvSpPr>
            <a:spLocks noGrp="1" noChangeArrowheads="1"/>
          </p:cNvSpPr>
          <p:nvPr>
            <p:ph type="body" idx="1"/>
          </p:nvPr>
        </p:nvSpPr>
        <p:spPr/>
        <p:txBody>
          <a:bodyPr/>
          <a:lstStyle/>
          <a:p>
            <a:pPr>
              <a:lnSpc>
                <a:spcPct val="130000"/>
              </a:lnSpc>
            </a:pPr>
            <a:r>
              <a:rPr lang="zh-CN" altLang="en-US" sz="2800" dirty="0"/>
              <a:t>处理器在执行程序过程中，被内部或外部的事件所打断，转去执行一段预先安排好的中断服务程序；服务结束后，又返回原来的断点，继续执行原来的程序</a:t>
            </a:r>
          </a:p>
          <a:p>
            <a:pPr>
              <a:lnSpc>
                <a:spcPct val="130000"/>
              </a:lnSpc>
            </a:pPr>
            <a:r>
              <a:rPr lang="zh-CN" altLang="en-US" sz="2800" b="1" dirty="0">
                <a:solidFill>
                  <a:srgbClr val="0000FF"/>
                </a:solidFill>
              </a:rPr>
              <a:t>中断</a:t>
            </a:r>
            <a:r>
              <a:rPr lang="zh-CN" altLang="en-US" sz="2800" b="1" dirty="0" smtClean="0">
                <a:solidFill>
                  <a:srgbClr val="0000FF"/>
                </a:solidFill>
              </a:rPr>
              <a:t>源：引起</a:t>
            </a:r>
            <a:r>
              <a:rPr lang="zh-CN" altLang="en-US" sz="2800" b="1" dirty="0">
                <a:solidFill>
                  <a:srgbClr val="0000FF"/>
                </a:solidFill>
              </a:rPr>
              <a:t>中断的事件或原因</a:t>
            </a:r>
          </a:p>
          <a:p>
            <a:pPr>
              <a:lnSpc>
                <a:spcPct val="130000"/>
              </a:lnSpc>
            </a:pPr>
            <a:r>
              <a:rPr lang="zh-CN" altLang="en-US" sz="2800" b="1" dirty="0" smtClean="0">
                <a:solidFill>
                  <a:srgbClr val="FF0000"/>
                </a:solidFill>
              </a:rPr>
              <a:t>根据中断产生于</a:t>
            </a:r>
            <a:r>
              <a:rPr lang="en-US" altLang="zh-CN" sz="2800" b="1" dirty="0" smtClean="0">
                <a:solidFill>
                  <a:srgbClr val="FF0000"/>
                </a:solidFill>
              </a:rPr>
              <a:t>CPU</a:t>
            </a:r>
            <a:r>
              <a:rPr lang="zh-CN" altLang="en-US" sz="2800" b="1" dirty="0" smtClean="0">
                <a:solidFill>
                  <a:srgbClr val="FF0000"/>
                </a:solidFill>
              </a:rPr>
              <a:t>的内、外部</a:t>
            </a:r>
            <a:endParaRPr lang="en-US" altLang="zh-CN" sz="2800" b="1" dirty="0" smtClean="0">
              <a:solidFill>
                <a:srgbClr val="FF0000"/>
              </a:solidFill>
            </a:endParaRPr>
          </a:p>
          <a:p>
            <a:pPr lvl="1">
              <a:lnSpc>
                <a:spcPct val="130000"/>
              </a:lnSpc>
            </a:pPr>
            <a:r>
              <a:rPr lang="zh-CN" altLang="en-US" sz="2400" b="1" dirty="0" smtClean="0">
                <a:solidFill>
                  <a:srgbClr val="FF0000"/>
                </a:solidFill>
                <a:latin typeface="微软雅黑" pitchFamily="34" charset="-122"/>
                <a:ea typeface="微软雅黑" pitchFamily="34" charset="-122"/>
              </a:rPr>
              <a:t>内部中断</a:t>
            </a:r>
            <a:endParaRPr lang="zh-CN" altLang="en-US" sz="2400" b="1" dirty="0">
              <a:solidFill>
                <a:srgbClr val="FF0000"/>
              </a:solidFill>
              <a:latin typeface="微软雅黑" pitchFamily="34" charset="-122"/>
              <a:ea typeface="微软雅黑" pitchFamily="34" charset="-122"/>
            </a:endParaRPr>
          </a:p>
          <a:p>
            <a:pPr lvl="1">
              <a:lnSpc>
                <a:spcPct val="130000"/>
              </a:lnSpc>
            </a:pPr>
            <a:r>
              <a:rPr lang="zh-CN" altLang="en-US" sz="2400" b="1" dirty="0">
                <a:solidFill>
                  <a:srgbClr val="FF0000"/>
                </a:solidFill>
                <a:latin typeface="微软雅黑" pitchFamily="34" charset="-122"/>
                <a:ea typeface="微软雅黑" pitchFamily="34" charset="-122"/>
              </a:rPr>
              <a:t>外部中断</a:t>
            </a:r>
          </a:p>
          <a:p>
            <a:pPr lvl="2">
              <a:lnSpc>
                <a:spcPct val="130000"/>
              </a:lnSpc>
            </a:pPr>
            <a:r>
              <a:rPr lang="zh-CN" altLang="en-US" b="1" dirty="0">
                <a:solidFill>
                  <a:srgbClr val="0000FF"/>
                </a:solidFill>
                <a:latin typeface="微软雅黑" pitchFamily="34" charset="-122"/>
                <a:ea typeface="微软雅黑" pitchFamily="34" charset="-122"/>
              </a:rPr>
              <a:t>可屏蔽中断</a:t>
            </a:r>
          </a:p>
          <a:p>
            <a:pPr lvl="2">
              <a:lnSpc>
                <a:spcPct val="130000"/>
              </a:lnSpc>
            </a:pPr>
            <a:r>
              <a:rPr lang="zh-CN" altLang="en-US" b="1" dirty="0">
                <a:solidFill>
                  <a:srgbClr val="0000FF"/>
                </a:solidFill>
                <a:latin typeface="微软雅黑" pitchFamily="34" charset="-122"/>
                <a:ea typeface="微软雅黑" pitchFamily="34" charset="-122"/>
              </a:rPr>
              <a:t>非屏蔽中断</a:t>
            </a:r>
          </a:p>
        </p:txBody>
      </p:sp>
    </p:spTree>
  </p:cSld>
  <p:clrMapOvr>
    <a:masterClrMapping/>
  </p:clrMapOvr>
  <p:transition spd="slow"/>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ctr" eaLnBrk="1" hangingPunct="1"/>
            <a:r>
              <a:rPr lang="zh-CN" altLang="zh-CN" dirty="0" smtClean="0"/>
              <a:t>8088</a:t>
            </a:r>
            <a:r>
              <a:rPr lang="zh-CN" dirty="0" smtClean="0"/>
              <a:t>的中断类型</a:t>
            </a:r>
          </a:p>
        </p:txBody>
      </p:sp>
      <p:grpSp>
        <p:nvGrpSpPr>
          <p:cNvPr id="2" name="Group 3"/>
          <p:cNvGrpSpPr>
            <a:grpSpLocks/>
          </p:cNvGrpSpPr>
          <p:nvPr/>
        </p:nvGrpSpPr>
        <p:grpSpPr bwMode="auto">
          <a:xfrm>
            <a:off x="334434" y="1341438"/>
            <a:ext cx="11609917" cy="3816350"/>
            <a:chOff x="0" y="0"/>
            <a:chExt cx="5485" cy="2735"/>
          </a:xfrm>
        </p:grpSpPr>
        <p:sp>
          <p:nvSpPr>
            <p:cNvPr id="11271" name="Rectangle 4"/>
            <p:cNvSpPr>
              <a:spLocks noChangeArrowheads="1"/>
            </p:cNvSpPr>
            <p:nvPr/>
          </p:nvSpPr>
          <p:spPr bwMode="auto">
            <a:xfrm>
              <a:off x="853" y="0"/>
              <a:ext cx="1291" cy="392"/>
            </a:xfrm>
            <a:prstGeom prst="rect">
              <a:avLst/>
            </a:prstGeom>
            <a:noFill/>
            <a:ln w="9525">
              <a:noFill/>
              <a:miter lim="800000"/>
              <a:headEnd/>
              <a:tailEnd/>
            </a:ln>
          </p:spPr>
          <p:txBody>
            <a:bodyPr lIns="12700" tIns="12700" rIns="12700" bIns="12700"/>
            <a:lstStyle/>
            <a:p>
              <a:pPr algn="ctr" eaLnBrk="0" hangingPunct="0"/>
              <a:r>
                <a:rPr lang="zh-CN" b="1">
                  <a:solidFill>
                    <a:schemeClr val="hlink"/>
                  </a:solidFill>
                  <a:latin typeface="Times New Roman" pitchFamily="18" charset="0"/>
                </a:rPr>
                <a:t>非屏蔽中断源</a:t>
              </a:r>
            </a:p>
          </p:txBody>
        </p:sp>
        <p:sp>
          <p:nvSpPr>
            <p:cNvPr id="11272" name="Rectangle 5"/>
            <p:cNvSpPr>
              <a:spLocks noChangeArrowheads="1"/>
            </p:cNvSpPr>
            <p:nvPr/>
          </p:nvSpPr>
          <p:spPr bwMode="auto">
            <a:xfrm>
              <a:off x="754" y="1087"/>
              <a:ext cx="1614" cy="392"/>
            </a:xfrm>
            <a:prstGeom prst="rect">
              <a:avLst/>
            </a:prstGeom>
            <a:noFill/>
            <a:ln w="28575">
              <a:solidFill>
                <a:srgbClr val="000000"/>
              </a:solidFill>
              <a:miter lim="800000"/>
              <a:headEnd/>
              <a:tailEnd/>
            </a:ln>
          </p:spPr>
          <p:txBody>
            <a:bodyPr lIns="12700" tIns="12700" rIns="12700" bIns="12700"/>
            <a:lstStyle/>
            <a:p>
              <a:pPr algn="ctr" eaLnBrk="0" hangingPunct="0">
                <a:spcBef>
                  <a:spcPts val="600"/>
                </a:spcBef>
              </a:pPr>
              <a:r>
                <a:rPr lang="zh-CN" b="1">
                  <a:latin typeface="Times New Roman" pitchFamily="18" charset="0"/>
                </a:rPr>
                <a:t>中断逻辑</a:t>
              </a:r>
            </a:p>
          </p:txBody>
        </p:sp>
        <p:sp>
          <p:nvSpPr>
            <p:cNvPr id="11273" name="Rectangle 6"/>
            <p:cNvSpPr>
              <a:spLocks noChangeArrowheads="1"/>
            </p:cNvSpPr>
            <p:nvPr/>
          </p:nvSpPr>
          <p:spPr bwMode="auto">
            <a:xfrm>
              <a:off x="914" y="1997"/>
              <a:ext cx="538" cy="651"/>
            </a:xfrm>
            <a:prstGeom prst="rect">
              <a:avLst/>
            </a:prstGeom>
            <a:noFill/>
            <a:ln w="28575">
              <a:solidFill>
                <a:srgbClr val="000000"/>
              </a:solidFill>
              <a:miter lim="800000"/>
              <a:headEnd/>
              <a:tailEnd/>
            </a:ln>
          </p:spPr>
          <p:txBody>
            <a:bodyPr lIns="12700" tIns="12700" rIns="12700" bIns="12700"/>
            <a:lstStyle/>
            <a:p>
              <a:pPr algn="ctr" eaLnBrk="0" hangingPunct="0">
                <a:spcBef>
                  <a:spcPts val="100"/>
                </a:spcBef>
              </a:pPr>
              <a:r>
                <a:rPr lang="zh-CN" altLang="zh-CN" b="1">
                  <a:latin typeface="Times New Roman" pitchFamily="18" charset="0"/>
                </a:rPr>
                <a:t>INTO</a:t>
              </a:r>
            </a:p>
            <a:p>
              <a:pPr algn="ctr" eaLnBrk="0" hangingPunct="0">
                <a:spcBef>
                  <a:spcPts val="100"/>
                </a:spcBef>
              </a:pPr>
              <a:r>
                <a:rPr lang="zh-CN" b="1">
                  <a:latin typeface="Times New Roman" pitchFamily="18" charset="0"/>
                </a:rPr>
                <a:t>指令</a:t>
              </a:r>
            </a:p>
          </p:txBody>
        </p:sp>
        <p:sp>
          <p:nvSpPr>
            <p:cNvPr id="11274" name="Rectangle 7"/>
            <p:cNvSpPr>
              <a:spLocks noChangeArrowheads="1"/>
            </p:cNvSpPr>
            <p:nvPr/>
          </p:nvSpPr>
          <p:spPr bwMode="auto">
            <a:xfrm>
              <a:off x="2338" y="1997"/>
              <a:ext cx="539" cy="651"/>
            </a:xfrm>
            <a:prstGeom prst="rect">
              <a:avLst/>
            </a:prstGeom>
            <a:noFill/>
            <a:ln w="28575">
              <a:solidFill>
                <a:srgbClr val="000000"/>
              </a:solidFill>
              <a:miter lim="800000"/>
              <a:headEnd/>
              <a:tailEnd/>
            </a:ln>
          </p:spPr>
          <p:txBody>
            <a:bodyPr lIns="12700" tIns="12700" rIns="12700" bIns="12700"/>
            <a:lstStyle/>
            <a:p>
              <a:pPr algn="ctr" eaLnBrk="0" hangingPunct="0">
                <a:spcBef>
                  <a:spcPts val="100"/>
                </a:spcBef>
              </a:pPr>
              <a:r>
                <a:rPr lang="zh-CN" b="1">
                  <a:latin typeface="Times New Roman" pitchFamily="18" charset="0"/>
                </a:rPr>
                <a:t>单步</a:t>
              </a:r>
            </a:p>
            <a:p>
              <a:pPr algn="ctr" eaLnBrk="0" hangingPunct="0">
                <a:spcBef>
                  <a:spcPts val="100"/>
                </a:spcBef>
              </a:pPr>
              <a:r>
                <a:rPr lang="zh-CN" b="1">
                  <a:latin typeface="Times New Roman" pitchFamily="18" charset="0"/>
                </a:rPr>
                <a:t>中断</a:t>
              </a:r>
            </a:p>
          </p:txBody>
        </p:sp>
        <p:sp>
          <p:nvSpPr>
            <p:cNvPr id="11275" name="Rectangle 8"/>
            <p:cNvSpPr>
              <a:spLocks noChangeArrowheads="1"/>
            </p:cNvSpPr>
            <p:nvPr/>
          </p:nvSpPr>
          <p:spPr bwMode="auto">
            <a:xfrm>
              <a:off x="1613" y="1997"/>
              <a:ext cx="538" cy="651"/>
            </a:xfrm>
            <a:prstGeom prst="rect">
              <a:avLst/>
            </a:prstGeom>
            <a:noFill/>
            <a:ln w="28575">
              <a:solidFill>
                <a:srgbClr val="000000"/>
              </a:solidFill>
              <a:miter lim="800000"/>
              <a:headEnd/>
              <a:tailEnd/>
            </a:ln>
          </p:spPr>
          <p:txBody>
            <a:bodyPr lIns="12700" tIns="12700" rIns="12700" bIns="12700"/>
            <a:lstStyle/>
            <a:p>
              <a:pPr algn="ctr" eaLnBrk="0" hangingPunct="0">
                <a:spcBef>
                  <a:spcPts val="100"/>
                </a:spcBef>
              </a:pPr>
              <a:r>
                <a:rPr lang="zh-CN" b="1">
                  <a:latin typeface="Times New Roman" pitchFamily="18" charset="0"/>
                </a:rPr>
                <a:t>除法</a:t>
              </a:r>
            </a:p>
            <a:p>
              <a:pPr algn="ctr" eaLnBrk="0" hangingPunct="0">
                <a:spcBef>
                  <a:spcPts val="100"/>
                </a:spcBef>
              </a:pPr>
              <a:r>
                <a:rPr lang="zh-CN" b="1">
                  <a:latin typeface="Times New Roman" pitchFamily="18" charset="0"/>
                </a:rPr>
                <a:t>错误</a:t>
              </a:r>
            </a:p>
          </p:txBody>
        </p:sp>
        <p:sp>
          <p:nvSpPr>
            <p:cNvPr id="11276" name="Rectangle 9"/>
            <p:cNvSpPr>
              <a:spLocks noChangeArrowheads="1"/>
            </p:cNvSpPr>
            <p:nvPr/>
          </p:nvSpPr>
          <p:spPr bwMode="auto">
            <a:xfrm>
              <a:off x="154" y="1997"/>
              <a:ext cx="599" cy="651"/>
            </a:xfrm>
            <a:prstGeom prst="rect">
              <a:avLst/>
            </a:prstGeom>
            <a:noFill/>
            <a:ln w="28575">
              <a:solidFill>
                <a:srgbClr val="000000"/>
              </a:solidFill>
              <a:miter lim="800000"/>
              <a:headEnd/>
              <a:tailEnd/>
            </a:ln>
          </p:spPr>
          <p:txBody>
            <a:bodyPr lIns="12700" tIns="12700" rIns="12700" bIns="12700"/>
            <a:lstStyle/>
            <a:p>
              <a:pPr algn="ctr" eaLnBrk="0" hangingPunct="0">
                <a:spcBef>
                  <a:spcPts val="100"/>
                </a:spcBef>
              </a:pPr>
              <a:r>
                <a:rPr lang="zh-CN" altLang="zh-CN" b="1">
                  <a:latin typeface="Times New Roman" pitchFamily="18" charset="0"/>
                </a:rPr>
                <a:t>INT N</a:t>
              </a:r>
            </a:p>
            <a:p>
              <a:pPr algn="ctr" eaLnBrk="0" hangingPunct="0">
                <a:spcBef>
                  <a:spcPts val="100"/>
                </a:spcBef>
              </a:pPr>
              <a:r>
                <a:rPr lang="zh-CN" b="1">
                  <a:latin typeface="Times New Roman" pitchFamily="18" charset="0"/>
                </a:rPr>
                <a:t>指令</a:t>
              </a:r>
            </a:p>
          </p:txBody>
        </p:sp>
        <p:sp>
          <p:nvSpPr>
            <p:cNvPr id="11277" name="Line 10"/>
            <p:cNvSpPr>
              <a:spLocks noChangeShapeType="1"/>
            </p:cNvSpPr>
            <p:nvPr/>
          </p:nvSpPr>
          <p:spPr bwMode="auto">
            <a:xfrm flipV="1">
              <a:off x="470" y="1728"/>
              <a:ext cx="1" cy="262"/>
            </a:xfrm>
            <a:prstGeom prst="line">
              <a:avLst/>
            </a:prstGeom>
            <a:noFill/>
            <a:ln w="28575">
              <a:solidFill>
                <a:schemeClr val="folHlink"/>
              </a:solidFill>
              <a:round/>
              <a:headEnd/>
              <a:tailEnd/>
            </a:ln>
          </p:spPr>
          <p:txBody>
            <a:bodyPr/>
            <a:lstStyle/>
            <a:p>
              <a:endParaRPr lang="zh-CN" altLang="en-US"/>
            </a:p>
          </p:txBody>
        </p:sp>
        <p:sp>
          <p:nvSpPr>
            <p:cNvPr id="11278" name="Line 11"/>
            <p:cNvSpPr>
              <a:spLocks noChangeShapeType="1"/>
            </p:cNvSpPr>
            <p:nvPr/>
          </p:nvSpPr>
          <p:spPr bwMode="auto">
            <a:xfrm>
              <a:off x="470" y="1729"/>
              <a:ext cx="431" cy="1"/>
            </a:xfrm>
            <a:prstGeom prst="line">
              <a:avLst/>
            </a:prstGeom>
            <a:noFill/>
            <a:ln w="28575">
              <a:solidFill>
                <a:schemeClr val="folHlink"/>
              </a:solidFill>
              <a:round/>
              <a:headEnd/>
              <a:tailEnd/>
            </a:ln>
          </p:spPr>
          <p:txBody>
            <a:bodyPr/>
            <a:lstStyle/>
            <a:p>
              <a:endParaRPr lang="zh-CN" altLang="en-US"/>
            </a:p>
          </p:txBody>
        </p:sp>
        <p:sp>
          <p:nvSpPr>
            <p:cNvPr id="11279" name="Line 12"/>
            <p:cNvSpPr>
              <a:spLocks noChangeShapeType="1"/>
            </p:cNvSpPr>
            <p:nvPr/>
          </p:nvSpPr>
          <p:spPr bwMode="auto">
            <a:xfrm flipV="1">
              <a:off x="900" y="1468"/>
              <a:ext cx="1" cy="261"/>
            </a:xfrm>
            <a:prstGeom prst="line">
              <a:avLst/>
            </a:prstGeom>
            <a:noFill/>
            <a:ln w="28575">
              <a:solidFill>
                <a:schemeClr val="folHlink"/>
              </a:solidFill>
              <a:round/>
              <a:headEnd/>
              <a:tailEnd/>
            </a:ln>
          </p:spPr>
          <p:txBody>
            <a:bodyPr/>
            <a:lstStyle/>
            <a:p>
              <a:endParaRPr lang="zh-CN" altLang="en-US"/>
            </a:p>
          </p:txBody>
        </p:sp>
        <p:sp>
          <p:nvSpPr>
            <p:cNvPr id="11280" name="Line 13"/>
            <p:cNvSpPr>
              <a:spLocks noChangeShapeType="1"/>
            </p:cNvSpPr>
            <p:nvPr/>
          </p:nvSpPr>
          <p:spPr bwMode="auto">
            <a:xfrm flipV="1">
              <a:off x="1190" y="1478"/>
              <a:ext cx="1" cy="522"/>
            </a:xfrm>
            <a:prstGeom prst="line">
              <a:avLst/>
            </a:prstGeom>
            <a:noFill/>
            <a:ln w="28575">
              <a:solidFill>
                <a:schemeClr val="folHlink"/>
              </a:solidFill>
              <a:round/>
              <a:headEnd/>
              <a:tailEnd/>
            </a:ln>
          </p:spPr>
          <p:txBody>
            <a:bodyPr/>
            <a:lstStyle/>
            <a:p>
              <a:endParaRPr lang="zh-CN" altLang="en-US"/>
            </a:p>
          </p:txBody>
        </p:sp>
        <p:sp>
          <p:nvSpPr>
            <p:cNvPr id="11281" name="Line 14"/>
            <p:cNvSpPr>
              <a:spLocks noChangeShapeType="1"/>
            </p:cNvSpPr>
            <p:nvPr/>
          </p:nvSpPr>
          <p:spPr bwMode="auto">
            <a:xfrm flipV="1">
              <a:off x="2595" y="1738"/>
              <a:ext cx="1" cy="262"/>
            </a:xfrm>
            <a:prstGeom prst="line">
              <a:avLst/>
            </a:prstGeom>
            <a:noFill/>
            <a:ln w="28575">
              <a:solidFill>
                <a:schemeClr val="folHlink"/>
              </a:solidFill>
              <a:round/>
              <a:headEnd/>
              <a:tailEnd/>
            </a:ln>
          </p:spPr>
          <p:txBody>
            <a:bodyPr/>
            <a:lstStyle/>
            <a:p>
              <a:endParaRPr lang="zh-CN" altLang="en-US"/>
            </a:p>
          </p:txBody>
        </p:sp>
        <p:sp>
          <p:nvSpPr>
            <p:cNvPr id="11282" name="Line 15"/>
            <p:cNvSpPr>
              <a:spLocks noChangeShapeType="1"/>
            </p:cNvSpPr>
            <p:nvPr/>
          </p:nvSpPr>
          <p:spPr bwMode="auto">
            <a:xfrm flipH="1">
              <a:off x="2165" y="1739"/>
              <a:ext cx="431" cy="1"/>
            </a:xfrm>
            <a:prstGeom prst="line">
              <a:avLst/>
            </a:prstGeom>
            <a:noFill/>
            <a:ln w="28575">
              <a:solidFill>
                <a:schemeClr val="folHlink"/>
              </a:solidFill>
              <a:round/>
              <a:headEnd/>
              <a:tailEnd/>
            </a:ln>
          </p:spPr>
          <p:txBody>
            <a:bodyPr/>
            <a:lstStyle/>
            <a:p>
              <a:endParaRPr lang="zh-CN" altLang="en-US"/>
            </a:p>
          </p:txBody>
        </p:sp>
        <p:sp>
          <p:nvSpPr>
            <p:cNvPr id="11283" name="Line 16"/>
            <p:cNvSpPr>
              <a:spLocks noChangeShapeType="1"/>
            </p:cNvSpPr>
            <p:nvPr/>
          </p:nvSpPr>
          <p:spPr bwMode="auto">
            <a:xfrm flipV="1">
              <a:off x="2165" y="1478"/>
              <a:ext cx="1" cy="261"/>
            </a:xfrm>
            <a:prstGeom prst="line">
              <a:avLst/>
            </a:prstGeom>
            <a:noFill/>
            <a:ln w="28575">
              <a:solidFill>
                <a:schemeClr val="folHlink"/>
              </a:solidFill>
              <a:round/>
              <a:headEnd/>
              <a:tailEnd/>
            </a:ln>
          </p:spPr>
          <p:txBody>
            <a:bodyPr/>
            <a:lstStyle/>
            <a:p>
              <a:endParaRPr lang="zh-CN" altLang="en-US"/>
            </a:p>
          </p:txBody>
        </p:sp>
        <p:sp>
          <p:nvSpPr>
            <p:cNvPr id="11284" name="Line 17"/>
            <p:cNvSpPr>
              <a:spLocks noChangeShapeType="1"/>
            </p:cNvSpPr>
            <p:nvPr/>
          </p:nvSpPr>
          <p:spPr bwMode="auto">
            <a:xfrm flipV="1">
              <a:off x="1864" y="1478"/>
              <a:ext cx="0" cy="522"/>
            </a:xfrm>
            <a:prstGeom prst="line">
              <a:avLst/>
            </a:prstGeom>
            <a:noFill/>
            <a:ln w="28575">
              <a:solidFill>
                <a:schemeClr val="folHlink"/>
              </a:solidFill>
              <a:round/>
              <a:headEnd/>
              <a:tailEnd/>
            </a:ln>
          </p:spPr>
          <p:txBody>
            <a:bodyPr/>
            <a:lstStyle/>
            <a:p>
              <a:endParaRPr lang="zh-CN" altLang="en-US"/>
            </a:p>
          </p:txBody>
        </p:sp>
        <p:sp>
          <p:nvSpPr>
            <p:cNvPr id="11285" name="Line 18"/>
            <p:cNvSpPr>
              <a:spLocks noChangeShapeType="1"/>
            </p:cNvSpPr>
            <p:nvPr/>
          </p:nvSpPr>
          <p:spPr bwMode="auto">
            <a:xfrm>
              <a:off x="1505" y="311"/>
              <a:ext cx="1" cy="782"/>
            </a:xfrm>
            <a:prstGeom prst="line">
              <a:avLst/>
            </a:prstGeom>
            <a:noFill/>
            <a:ln w="28575">
              <a:solidFill>
                <a:schemeClr val="folHlink"/>
              </a:solidFill>
              <a:round/>
              <a:headEnd/>
              <a:tailEnd/>
            </a:ln>
          </p:spPr>
          <p:txBody>
            <a:bodyPr/>
            <a:lstStyle/>
            <a:p>
              <a:endParaRPr lang="zh-CN" altLang="en-US"/>
            </a:p>
          </p:txBody>
        </p:sp>
        <p:sp>
          <p:nvSpPr>
            <p:cNvPr id="11286" name="Line 19"/>
            <p:cNvSpPr>
              <a:spLocks noChangeShapeType="1"/>
            </p:cNvSpPr>
            <p:nvPr/>
          </p:nvSpPr>
          <p:spPr bwMode="auto">
            <a:xfrm flipH="1">
              <a:off x="2347" y="1270"/>
              <a:ext cx="1299" cy="1"/>
            </a:xfrm>
            <a:prstGeom prst="line">
              <a:avLst/>
            </a:prstGeom>
            <a:noFill/>
            <a:ln w="28575">
              <a:solidFill>
                <a:schemeClr val="folHlink"/>
              </a:solidFill>
              <a:round/>
              <a:headEnd/>
              <a:tailEnd/>
            </a:ln>
          </p:spPr>
          <p:txBody>
            <a:bodyPr/>
            <a:lstStyle/>
            <a:p>
              <a:endParaRPr lang="zh-CN" altLang="en-US"/>
            </a:p>
          </p:txBody>
        </p:sp>
        <p:sp>
          <p:nvSpPr>
            <p:cNvPr id="11287" name="Rectangle 20"/>
            <p:cNvSpPr>
              <a:spLocks noChangeArrowheads="1"/>
            </p:cNvSpPr>
            <p:nvPr/>
          </p:nvSpPr>
          <p:spPr bwMode="auto">
            <a:xfrm>
              <a:off x="0" y="696"/>
              <a:ext cx="3119" cy="2039"/>
            </a:xfrm>
            <a:prstGeom prst="rect">
              <a:avLst/>
            </a:prstGeom>
            <a:noFill/>
            <a:ln w="57150">
              <a:solidFill>
                <a:srgbClr val="0000FF"/>
              </a:solidFill>
              <a:prstDash val="sysDot"/>
              <a:miter lim="800000"/>
              <a:headEnd/>
              <a:tailEnd/>
            </a:ln>
          </p:spPr>
          <p:txBody>
            <a:bodyPr/>
            <a:lstStyle/>
            <a:p>
              <a:endParaRPr lang="zh-CN" altLang="en-US"/>
            </a:p>
          </p:txBody>
        </p:sp>
        <p:sp>
          <p:nvSpPr>
            <p:cNvPr id="11288" name="Rectangle 21"/>
            <p:cNvSpPr>
              <a:spLocks noChangeArrowheads="1"/>
            </p:cNvSpPr>
            <p:nvPr/>
          </p:nvSpPr>
          <p:spPr bwMode="auto">
            <a:xfrm>
              <a:off x="108" y="826"/>
              <a:ext cx="538" cy="391"/>
            </a:xfrm>
            <a:prstGeom prst="rect">
              <a:avLst/>
            </a:prstGeom>
            <a:noFill/>
            <a:ln w="9525">
              <a:noFill/>
              <a:miter lim="800000"/>
              <a:headEnd/>
              <a:tailEnd/>
            </a:ln>
          </p:spPr>
          <p:txBody>
            <a:bodyPr lIns="12700" tIns="12700" rIns="12700" bIns="12700"/>
            <a:lstStyle/>
            <a:p>
              <a:pPr algn="ctr" eaLnBrk="0" hangingPunct="0"/>
              <a:r>
                <a:rPr lang="zh-CN" altLang="zh-CN" b="1">
                  <a:latin typeface="Times New Roman" pitchFamily="18" charset="0"/>
                </a:rPr>
                <a:t>CPU</a:t>
              </a:r>
            </a:p>
          </p:txBody>
        </p:sp>
        <p:sp>
          <p:nvSpPr>
            <p:cNvPr id="11289" name="Rectangle 22"/>
            <p:cNvSpPr>
              <a:spLocks noChangeArrowheads="1"/>
            </p:cNvSpPr>
            <p:nvPr/>
          </p:nvSpPr>
          <p:spPr bwMode="auto">
            <a:xfrm>
              <a:off x="3118" y="954"/>
              <a:ext cx="538" cy="391"/>
            </a:xfrm>
            <a:prstGeom prst="rect">
              <a:avLst/>
            </a:prstGeom>
            <a:noFill/>
            <a:ln w="9525">
              <a:noFill/>
              <a:miter lim="800000"/>
              <a:headEnd/>
              <a:tailEnd/>
            </a:ln>
          </p:spPr>
          <p:txBody>
            <a:bodyPr lIns="12700" tIns="12700" rIns="12700" bIns="12700"/>
            <a:lstStyle/>
            <a:p>
              <a:pPr algn="ctr" eaLnBrk="0" hangingPunct="0"/>
              <a:r>
                <a:rPr lang="zh-CN" altLang="zh-CN" sz="2000" b="1" dirty="0">
                  <a:solidFill>
                    <a:srgbClr val="FF0000"/>
                  </a:solidFill>
                  <a:latin typeface="Times New Roman" pitchFamily="18" charset="0"/>
                </a:rPr>
                <a:t>INTR</a:t>
              </a:r>
            </a:p>
          </p:txBody>
        </p:sp>
        <p:sp>
          <p:nvSpPr>
            <p:cNvPr id="11290" name="Rectangle 23"/>
            <p:cNvSpPr>
              <a:spLocks noChangeArrowheads="1"/>
            </p:cNvSpPr>
            <p:nvPr/>
          </p:nvSpPr>
          <p:spPr bwMode="auto">
            <a:xfrm>
              <a:off x="1478" y="362"/>
              <a:ext cx="539" cy="391"/>
            </a:xfrm>
            <a:prstGeom prst="rect">
              <a:avLst/>
            </a:prstGeom>
            <a:noFill/>
            <a:ln w="9525">
              <a:noFill/>
              <a:miter lim="800000"/>
              <a:headEnd/>
              <a:tailEnd/>
            </a:ln>
          </p:spPr>
          <p:txBody>
            <a:bodyPr lIns="12700" tIns="12700" rIns="12700" bIns="12700"/>
            <a:lstStyle/>
            <a:p>
              <a:pPr algn="ctr" eaLnBrk="0" hangingPunct="0"/>
              <a:r>
                <a:rPr lang="zh-CN" altLang="zh-CN" sz="2000" b="1" dirty="0">
                  <a:solidFill>
                    <a:srgbClr val="FF0000"/>
                  </a:solidFill>
                  <a:latin typeface="Times New Roman" pitchFamily="18" charset="0"/>
                </a:rPr>
                <a:t>NMI</a:t>
              </a:r>
            </a:p>
          </p:txBody>
        </p:sp>
        <p:sp>
          <p:nvSpPr>
            <p:cNvPr id="11291" name="Rectangle 24"/>
            <p:cNvSpPr>
              <a:spLocks noChangeArrowheads="1"/>
            </p:cNvSpPr>
            <p:nvPr/>
          </p:nvSpPr>
          <p:spPr bwMode="auto">
            <a:xfrm>
              <a:off x="3164" y="1290"/>
              <a:ext cx="442" cy="464"/>
            </a:xfrm>
            <a:prstGeom prst="rect">
              <a:avLst/>
            </a:prstGeom>
            <a:noFill/>
            <a:ln w="9525">
              <a:noFill/>
              <a:miter lim="800000"/>
              <a:headEnd/>
              <a:tailEnd/>
            </a:ln>
          </p:spPr>
          <p:txBody>
            <a:bodyPr lIns="12700" tIns="12700" rIns="12700" bIns="12700"/>
            <a:lstStyle/>
            <a:p>
              <a:pPr algn="ctr" eaLnBrk="0" hangingPunct="0"/>
              <a:r>
                <a:rPr lang="zh-CN" b="1" dirty="0">
                  <a:solidFill>
                    <a:schemeClr val="hlink"/>
                  </a:solidFill>
                  <a:latin typeface="Times New Roman" pitchFamily="18" charset="0"/>
                </a:rPr>
                <a:t>可屏蔽中断源</a:t>
              </a:r>
            </a:p>
          </p:txBody>
        </p:sp>
        <p:sp>
          <p:nvSpPr>
            <p:cNvPr id="11292" name="Rectangle 25"/>
            <p:cNvSpPr>
              <a:spLocks noChangeArrowheads="1"/>
            </p:cNvSpPr>
            <p:nvPr/>
          </p:nvSpPr>
          <p:spPr bwMode="auto">
            <a:xfrm>
              <a:off x="3641" y="761"/>
              <a:ext cx="646" cy="1846"/>
            </a:xfrm>
            <a:prstGeom prst="rect">
              <a:avLst/>
            </a:prstGeom>
            <a:noFill/>
            <a:ln w="28575">
              <a:solidFill>
                <a:srgbClr val="000000"/>
              </a:solidFill>
              <a:miter lim="800000"/>
              <a:headEnd/>
              <a:tailEnd/>
            </a:ln>
          </p:spPr>
          <p:txBody>
            <a:bodyPr lIns="12700" tIns="12700" rIns="12700" bIns="12700"/>
            <a:lstStyle/>
            <a:p>
              <a:pPr algn="ctr" eaLnBrk="0" hangingPunct="0"/>
              <a:endParaRPr lang="zh-CN" altLang="zh-CN" b="1">
                <a:latin typeface="Times New Roman" pitchFamily="18" charset="0"/>
              </a:endParaRPr>
            </a:p>
            <a:p>
              <a:pPr algn="ctr" eaLnBrk="0" hangingPunct="0">
                <a:spcBef>
                  <a:spcPts val="100"/>
                </a:spcBef>
              </a:pPr>
              <a:r>
                <a:rPr lang="zh-CN" altLang="zh-CN" b="1">
                  <a:latin typeface="Times New Roman" pitchFamily="18" charset="0"/>
                </a:rPr>
                <a:t>8259A</a:t>
              </a:r>
            </a:p>
            <a:p>
              <a:pPr algn="ctr" eaLnBrk="0" hangingPunct="0">
                <a:spcBef>
                  <a:spcPts val="100"/>
                </a:spcBef>
              </a:pPr>
              <a:r>
                <a:rPr lang="zh-CN" b="1">
                  <a:latin typeface="Times New Roman" pitchFamily="18" charset="0"/>
                </a:rPr>
                <a:t>中断</a:t>
              </a:r>
            </a:p>
            <a:p>
              <a:pPr algn="ctr" eaLnBrk="0" hangingPunct="0">
                <a:spcBef>
                  <a:spcPts val="100"/>
                </a:spcBef>
              </a:pPr>
              <a:r>
                <a:rPr lang="zh-CN" b="1">
                  <a:latin typeface="Times New Roman" pitchFamily="18" charset="0"/>
                </a:rPr>
                <a:t>控制器</a:t>
              </a:r>
            </a:p>
          </p:txBody>
        </p:sp>
        <p:sp>
          <p:nvSpPr>
            <p:cNvPr id="11293" name="Rectangle 26"/>
            <p:cNvSpPr>
              <a:spLocks noChangeArrowheads="1"/>
            </p:cNvSpPr>
            <p:nvPr/>
          </p:nvSpPr>
          <p:spPr bwMode="auto">
            <a:xfrm>
              <a:off x="4595" y="796"/>
              <a:ext cx="539" cy="1817"/>
            </a:xfrm>
            <a:prstGeom prst="rect">
              <a:avLst/>
            </a:prstGeom>
            <a:noFill/>
            <a:ln w="9525">
              <a:noFill/>
              <a:miter lim="800000"/>
              <a:headEnd/>
              <a:tailEnd/>
            </a:ln>
          </p:spPr>
          <p:txBody>
            <a:bodyPr lIns="12700" tIns="12700" rIns="12700" bIns="12700"/>
            <a:lstStyle/>
            <a:p>
              <a:pPr algn="ctr" eaLnBrk="0" hangingPunct="0"/>
              <a:r>
                <a:rPr lang="zh-CN" altLang="zh-CN" sz="2000" b="1">
                  <a:latin typeface="Times New Roman" pitchFamily="18" charset="0"/>
                </a:rPr>
                <a:t>IR</a:t>
              </a:r>
              <a:r>
                <a:rPr lang="zh-CN" altLang="zh-CN" sz="2000" b="1" baseline="-25000">
                  <a:latin typeface="Times New Roman" pitchFamily="18" charset="0"/>
                </a:rPr>
                <a:t>0</a:t>
              </a:r>
            </a:p>
            <a:p>
              <a:pPr algn="ctr" eaLnBrk="0" hangingPunct="0"/>
              <a:r>
                <a:rPr lang="zh-CN" altLang="zh-CN" sz="2000" b="1">
                  <a:latin typeface="Times New Roman" pitchFamily="18" charset="0"/>
                </a:rPr>
                <a:t>IR</a:t>
              </a:r>
              <a:r>
                <a:rPr lang="zh-CN" altLang="zh-CN" sz="2000" b="1" baseline="-25000">
                  <a:latin typeface="Times New Roman" pitchFamily="18" charset="0"/>
                </a:rPr>
                <a:t>1</a:t>
              </a:r>
            </a:p>
            <a:p>
              <a:pPr algn="ctr" eaLnBrk="0" hangingPunct="0"/>
              <a:r>
                <a:rPr lang="zh-CN" altLang="zh-CN" sz="2000" b="1">
                  <a:latin typeface="Times New Roman" pitchFamily="18" charset="0"/>
                </a:rPr>
                <a:t>IR</a:t>
              </a:r>
              <a:r>
                <a:rPr lang="zh-CN" altLang="zh-CN" sz="2000" b="1" baseline="-25000">
                  <a:latin typeface="Times New Roman" pitchFamily="18" charset="0"/>
                </a:rPr>
                <a:t>2</a:t>
              </a:r>
            </a:p>
            <a:p>
              <a:pPr algn="ctr" eaLnBrk="0" hangingPunct="0"/>
              <a:r>
                <a:rPr lang="zh-CN" altLang="zh-CN" sz="2000" b="1">
                  <a:latin typeface="Times New Roman" pitchFamily="18" charset="0"/>
                </a:rPr>
                <a:t>IR</a:t>
              </a:r>
              <a:r>
                <a:rPr lang="zh-CN" altLang="zh-CN" sz="2000" b="1" baseline="-25000">
                  <a:latin typeface="Times New Roman" pitchFamily="18" charset="0"/>
                </a:rPr>
                <a:t>3</a:t>
              </a:r>
            </a:p>
            <a:p>
              <a:pPr algn="ctr" eaLnBrk="0" hangingPunct="0"/>
              <a:r>
                <a:rPr lang="zh-CN" altLang="zh-CN" sz="2000" b="1">
                  <a:latin typeface="Times New Roman" pitchFamily="18" charset="0"/>
                </a:rPr>
                <a:t>IR</a:t>
              </a:r>
              <a:r>
                <a:rPr lang="zh-CN" altLang="zh-CN" sz="2000" b="1" baseline="-25000">
                  <a:latin typeface="Times New Roman" pitchFamily="18" charset="0"/>
                </a:rPr>
                <a:t>4</a:t>
              </a:r>
            </a:p>
            <a:p>
              <a:pPr algn="ctr" eaLnBrk="0" hangingPunct="0"/>
              <a:r>
                <a:rPr lang="zh-CN" altLang="zh-CN" sz="2000" b="1">
                  <a:latin typeface="Times New Roman" pitchFamily="18" charset="0"/>
                </a:rPr>
                <a:t>IR</a:t>
              </a:r>
              <a:r>
                <a:rPr lang="zh-CN" altLang="zh-CN" sz="2000" b="1" baseline="-25000">
                  <a:latin typeface="Times New Roman" pitchFamily="18" charset="0"/>
                </a:rPr>
                <a:t>5</a:t>
              </a:r>
            </a:p>
            <a:p>
              <a:pPr algn="ctr" eaLnBrk="0" hangingPunct="0"/>
              <a:r>
                <a:rPr lang="zh-CN" altLang="zh-CN" sz="2000" b="1">
                  <a:latin typeface="Times New Roman" pitchFamily="18" charset="0"/>
                </a:rPr>
                <a:t>IR</a:t>
              </a:r>
              <a:r>
                <a:rPr lang="zh-CN" altLang="zh-CN" sz="2000" b="1" baseline="-25000">
                  <a:latin typeface="Times New Roman" pitchFamily="18" charset="0"/>
                </a:rPr>
                <a:t>6</a:t>
              </a:r>
            </a:p>
            <a:p>
              <a:pPr algn="ctr" eaLnBrk="0" hangingPunct="0"/>
              <a:r>
                <a:rPr lang="zh-CN" altLang="zh-CN" sz="2000" b="1">
                  <a:latin typeface="Times New Roman" pitchFamily="18" charset="0"/>
                </a:rPr>
                <a:t>IR</a:t>
              </a:r>
              <a:r>
                <a:rPr lang="zh-CN" altLang="zh-CN" sz="2000" b="1" baseline="-25000">
                  <a:latin typeface="Times New Roman" pitchFamily="18" charset="0"/>
                </a:rPr>
                <a:t>7</a:t>
              </a:r>
              <a:endParaRPr lang="zh-CN" altLang="zh-CN" sz="2000" b="1">
                <a:latin typeface="Times New Roman" pitchFamily="18" charset="0"/>
              </a:endParaRPr>
            </a:p>
          </p:txBody>
        </p:sp>
        <p:sp>
          <p:nvSpPr>
            <p:cNvPr id="11294" name="Rectangle 27"/>
            <p:cNvSpPr>
              <a:spLocks noChangeArrowheads="1"/>
            </p:cNvSpPr>
            <p:nvPr/>
          </p:nvSpPr>
          <p:spPr bwMode="auto">
            <a:xfrm>
              <a:off x="5140" y="1142"/>
              <a:ext cx="345" cy="1459"/>
            </a:xfrm>
            <a:prstGeom prst="rect">
              <a:avLst/>
            </a:prstGeom>
            <a:noFill/>
            <a:ln w="9525">
              <a:noFill/>
              <a:miter lim="800000"/>
              <a:headEnd/>
              <a:tailEnd/>
            </a:ln>
          </p:spPr>
          <p:txBody>
            <a:bodyPr lIns="12700" tIns="12700" rIns="12700" bIns="12700"/>
            <a:lstStyle/>
            <a:p>
              <a:pPr algn="ctr" eaLnBrk="0" hangingPunct="0"/>
              <a:r>
                <a:rPr lang="zh-CN" b="1">
                  <a:latin typeface="Times New Roman" pitchFamily="18" charset="0"/>
                </a:rPr>
                <a:t>外</a:t>
              </a:r>
            </a:p>
            <a:p>
              <a:pPr algn="ctr" eaLnBrk="0" hangingPunct="0"/>
              <a:r>
                <a:rPr lang="zh-CN" b="1">
                  <a:latin typeface="Times New Roman" pitchFamily="18" charset="0"/>
                </a:rPr>
                <a:t>设</a:t>
              </a:r>
            </a:p>
            <a:p>
              <a:pPr algn="ctr" eaLnBrk="0" hangingPunct="0"/>
              <a:r>
                <a:rPr lang="zh-CN" b="1">
                  <a:latin typeface="Times New Roman" pitchFamily="18" charset="0"/>
                </a:rPr>
                <a:t>中</a:t>
              </a:r>
            </a:p>
            <a:p>
              <a:pPr algn="ctr" eaLnBrk="0" hangingPunct="0"/>
              <a:r>
                <a:rPr lang="zh-CN" b="1">
                  <a:latin typeface="Times New Roman" pitchFamily="18" charset="0"/>
                </a:rPr>
                <a:t>断</a:t>
              </a:r>
            </a:p>
            <a:p>
              <a:pPr algn="ctr" eaLnBrk="0" hangingPunct="0"/>
              <a:r>
                <a:rPr lang="zh-CN" b="1">
                  <a:latin typeface="Times New Roman" pitchFamily="18" charset="0"/>
                </a:rPr>
                <a:t>源</a:t>
              </a:r>
            </a:p>
          </p:txBody>
        </p:sp>
        <p:sp>
          <p:nvSpPr>
            <p:cNvPr id="11295" name="Rectangle 28"/>
            <p:cNvSpPr>
              <a:spLocks noChangeArrowheads="1"/>
            </p:cNvSpPr>
            <p:nvPr/>
          </p:nvSpPr>
          <p:spPr bwMode="auto">
            <a:xfrm>
              <a:off x="2957" y="1480"/>
              <a:ext cx="785" cy="411"/>
            </a:xfrm>
            <a:prstGeom prst="rect">
              <a:avLst/>
            </a:prstGeom>
            <a:noFill/>
            <a:ln w="9525">
              <a:noFill/>
              <a:miter lim="800000"/>
              <a:headEnd/>
              <a:tailEnd/>
            </a:ln>
          </p:spPr>
          <p:txBody>
            <a:bodyPr lIns="12700" tIns="12700" rIns="12700" bIns="12700"/>
            <a:lstStyle/>
            <a:p>
              <a:pPr algn="ctr" eaLnBrk="0" hangingPunct="0"/>
              <a:r>
                <a:rPr lang="zh-CN" altLang="zh-CN" b="1">
                  <a:latin typeface="Times New Roman" pitchFamily="18" charset="0"/>
                </a:rPr>
                <a:t> </a:t>
              </a:r>
            </a:p>
          </p:txBody>
        </p:sp>
        <p:sp>
          <p:nvSpPr>
            <p:cNvPr id="11296" name="Line 29"/>
            <p:cNvSpPr>
              <a:spLocks noChangeShapeType="1"/>
            </p:cNvSpPr>
            <p:nvPr/>
          </p:nvSpPr>
          <p:spPr bwMode="auto">
            <a:xfrm flipH="1">
              <a:off x="3121" y="1886"/>
              <a:ext cx="525" cy="0"/>
            </a:xfrm>
            <a:prstGeom prst="line">
              <a:avLst/>
            </a:prstGeom>
            <a:noFill/>
            <a:ln w="28575">
              <a:solidFill>
                <a:schemeClr val="folHlink"/>
              </a:solidFill>
              <a:round/>
              <a:headEnd/>
              <a:tailEnd/>
            </a:ln>
          </p:spPr>
          <p:txBody>
            <a:bodyPr/>
            <a:lstStyle/>
            <a:p>
              <a:endParaRPr lang="zh-CN" altLang="en-US"/>
            </a:p>
          </p:txBody>
        </p:sp>
        <p:grpSp>
          <p:nvGrpSpPr>
            <p:cNvPr id="3" name="Group 31"/>
            <p:cNvGrpSpPr>
              <a:grpSpLocks/>
            </p:cNvGrpSpPr>
            <p:nvPr/>
          </p:nvGrpSpPr>
          <p:grpSpPr bwMode="auto">
            <a:xfrm>
              <a:off x="4283" y="953"/>
              <a:ext cx="373" cy="1549"/>
              <a:chOff x="0" y="0"/>
              <a:chExt cx="417" cy="1237"/>
            </a:xfrm>
          </p:grpSpPr>
          <p:sp>
            <p:nvSpPr>
              <p:cNvPr id="11302" name="Line 32"/>
              <p:cNvSpPr>
                <a:spLocks noChangeShapeType="1"/>
              </p:cNvSpPr>
              <p:nvPr/>
            </p:nvSpPr>
            <p:spPr bwMode="auto">
              <a:xfrm flipH="1">
                <a:off x="0" y="0"/>
                <a:ext cx="417" cy="1"/>
              </a:xfrm>
              <a:prstGeom prst="line">
                <a:avLst/>
              </a:prstGeom>
              <a:noFill/>
              <a:ln w="28575">
                <a:solidFill>
                  <a:srgbClr val="000000"/>
                </a:solidFill>
                <a:round/>
                <a:headEnd/>
                <a:tailEnd/>
              </a:ln>
            </p:spPr>
            <p:txBody>
              <a:bodyPr/>
              <a:lstStyle/>
              <a:p>
                <a:endParaRPr lang="zh-CN" altLang="en-US"/>
              </a:p>
            </p:txBody>
          </p:sp>
          <p:sp>
            <p:nvSpPr>
              <p:cNvPr id="11303" name="Line 33"/>
              <p:cNvSpPr>
                <a:spLocks noChangeShapeType="1"/>
              </p:cNvSpPr>
              <p:nvPr/>
            </p:nvSpPr>
            <p:spPr bwMode="auto">
              <a:xfrm flipH="1">
                <a:off x="0" y="180"/>
                <a:ext cx="417" cy="1"/>
              </a:xfrm>
              <a:prstGeom prst="line">
                <a:avLst/>
              </a:prstGeom>
              <a:noFill/>
              <a:ln w="28575">
                <a:solidFill>
                  <a:srgbClr val="000000"/>
                </a:solidFill>
                <a:round/>
                <a:headEnd/>
                <a:tailEnd/>
              </a:ln>
            </p:spPr>
            <p:txBody>
              <a:bodyPr/>
              <a:lstStyle/>
              <a:p>
                <a:endParaRPr lang="zh-CN" altLang="en-US"/>
              </a:p>
            </p:txBody>
          </p:sp>
          <p:sp>
            <p:nvSpPr>
              <p:cNvPr id="11304" name="Line 34"/>
              <p:cNvSpPr>
                <a:spLocks noChangeShapeType="1"/>
              </p:cNvSpPr>
              <p:nvPr/>
            </p:nvSpPr>
            <p:spPr bwMode="auto">
              <a:xfrm flipH="1">
                <a:off x="0" y="348"/>
                <a:ext cx="417" cy="1"/>
              </a:xfrm>
              <a:prstGeom prst="line">
                <a:avLst/>
              </a:prstGeom>
              <a:noFill/>
              <a:ln w="28575">
                <a:solidFill>
                  <a:srgbClr val="000000"/>
                </a:solidFill>
                <a:round/>
                <a:headEnd/>
                <a:tailEnd/>
              </a:ln>
            </p:spPr>
            <p:txBody>
              <a:bodyPr/>
              <a:lstStyle/>
              <a:p>
                <a:endParaRPr lang="zh-CN" altLang="en-US"/>
              </a:p>
            </p:txBody>
          </p:sp>
          <p:sp>
            <p:nvSpPr>
              <p:cNvPr id="11305" name="Line 35"/>
              <p:cNvSpPr>
                <a:spLocks noChangeShapeType="1"/>
              </p:cNvSpPr>
              <p:nvPr/>
            </p:nvSpPr>
            <p:spPr bwMode="auto">
              <a:xfrm flipH="1">
                <a:off x="0" y="528"/>
                <a:ext cx="417" cy="1"/>
              </a:xfrm>
              <a:prstGeom prst="line">
                <a:avLst/>
              </a:prstGeom>
              <a:noFill/>
              <a:ln w="28575">
                <a:solidFill>
                  <a:srgbClr val="000000"/>
                </a:solidFill>
                <a:round/>
                <a:headEnd/>
                <a:tailEnd/>
              </a:ln>
            </p:spPr>
            <p:txBody>
              <a:bodyPr/>
              <a:lstStyle/>
              <a:p>
                <a:endParaRPr lang="zh-CN" altLang="en-US"/>
              </a:p>
            </p:txBody>
          </p:sp>
          <p:sp>
            <p:nvSpPr>
              <p:cNvPr id="11306" name="Line 36"/>
              <p:cNvSpPr>
                <a:spLocks noChangeShapeType="1"/>
              </p:cNvSpPr>
              <p:nvPr/>
            </p:nvSpPr>
            <p:spPr bwMode="auto">
              <a:xfrm flipH="1">
                <a:off x="0" y="708"/>
                <a:ext cx="417" cy="1"/>
              </a:xfrm>
              <a:prstGeom prst="line">
                <a:avLst/>
              </a:prstGeom>
              <a:noFill/>
              <a:ln w="28575">
                <a:solidFill>
                  <a:srgbClr val="000000"/>
                </a:solidFill>
                <a:round/>
                <a:headEnd/>
                <a:tailEnd/>
              </a:ln>
            </p:spPr>
            <p:txBody>
              <a:bodyPr/>
              <a:lstStyle/>
              <a:p>
                <a:endParaRPr lang="zh-CN" altLang="en-US"/>
              </a:p>
            </p:txBody>
          </p:sp>
          <p:sp>
            <p:nvSpPr>
              <p:cNvPr id="11307" name="Line 37"/>
              <p:cNvSpPr>
                <a:spLocks noChangeShapeType="1"/>
              </p:cNvSpPr>
              <p:nvPr/>
            </p:nvSpPr>
            <p:spPr bwMode="auto">
              <a:xfrm flipH="1">
                <a:off x="0" y="888"/>
                <a:ext cx="417" cy="1"/>
              </a:xfrm>
              <a:prstGeom prst="line">
                <a:avLst/>
              </a:prstGeom>
              <a:noFill/>
              <a:ln w="28575">
                <a:solidFill>
                  <a:srgbClr val="000000"/>
                </a:solidFill>
                <a:round/>
                <a:headEnd/>
                <a:tailEnd/>
              </a:ln>
            </p:spPr>
            <p:txBody>
              <a:bodyPr/>
              <a:lstStyle/>
              <a:p>
                <a:endParaRPr lang="zh-CN" altLang="en-US"/>
              </a:p>
            </p:txBody>
          </p:sp>
          <p:sp>
            <p:nvSpPr>
              <p:cNvPr id="11308" name="Line 38"/>
              <p:cNvSpPr>
                <a:spLocks noChangeShapeType="1"/>
              </p:cNvSpPr>
              <p:nvPr/>
            </p:nvSpPr>
            <p:spPr bwMode="auto">
              <a:xfrm flipH="1">
                <a:off x="0" y="1056"/>
                <a:ext cx="417" cy="1"/>
              </a:xfrm>
              <a:prstGeom prst="line">
                <a:avLst/>
              </a:prstGeom>
              <a:noFill/>
              <a:ln w="28575">
                <a:solidFill>
                  <a:srgbClr val="000000"/>
                </a:solidFill>
                <a:round/>
                <a:headEnd/>
                <a:tailEnd/>
              </a:ln>
            </p:spPr>
            <p:txBody>
              <a:bodyPr/>
              <a:lstStyle/>
              <a:p>
                <a:endParaRPr lang="zh-CN" altLang="en-US"/>
              </a:p>
            </p:txBody>
          </p:sp>
          <p:sp>
            <p:nvSpPr>
              <p:cNvPr id="11309" name="Line 39"/>
              <p:cNvSpPr>
                <a:spLocks noChangeShapeType="1"/>
              </p:cNvSpPr>
              <p:nvPr/>
            </p:nvSpPr>
            <p:spPr bwMode="auto">
              <a:xfrm flipH="1">
                <a:off x="0" y="1236"/>
                <a:ext cx="417" cy="1"/>
              </a:xfrm>
              <a:prstGeom prst="line">
                <a:avLst/>
              </a:prstGeom>
              <a:noFill/>
              <a:ln w="28575">
                <a:solidFill>
                  <a:srgbClr val="000000"/>
                </a:solidFill>
                <a:round/>
                <a:headEnd/>
                <a:tailEnd/>
              </a:ln>
            </p:spPr>
            <p:txBody>
              <a:bodyPr/>
              <a:lstStyle/>
              <a:p>
                <a:endParaRPr lang="zh-CN" altLang="en-US"/>
              </a:p>
            </p:txBody>
          </p:sp>
        </p:grpSp>
        <p:grpSp>
          <p:nvGrpSpPr>
            <p:cNvPr id="4" name="Group 40"/>
            <p:cNvGrpSpPr>
              <a:grpSpLocks/>
            </p:cNvGrpSpPr>
            <p:nvPr/>
          </p:nvGrpSpPr>
          <p:grpSpPr bwMode="auto">
            <a:xfrm>
              <a:off x="3155" y="2012"/>
              <a:ext cx="538" cy="270"/>
              <a:chOff x="0" y="444"/>
              <a:chExt cx="538" cy="270"/>
            </a:xfrm>
          </p:grpSpPr>
          <p:sp>
            <p:nvSpPr>
              <p:cNvPr id="11300" name="Rectangle 41"/>
              <p:cNvSpPr>
                <a:spLocks noChangeArrowheads="1"/>
              </p:cNvSpPr>
              <p:nvPr/>
            </p:nvSpPr>
            <p:spPr bwMode="auto">
              <a:xfrm>
                <a:off x="0" y="444"/>
                <a:ext cx="538" cy="270"/>
              </a:xfrm>
              <a:prstGeom prst="rect">
                <a:avLst/>
              </a:prstGeom>
              <a:noFill/>
              <a:ln w="9525">
                <a:noFill/>
                <a:miter lim="800000"/>
                <a:headEnd/>
                <a:tailEnd/>
              </a:ln>
            </p:spPr>
            <p:txBody>
              <a:bodyPr lIns="12700" tIns="12700" rIns="12700" bIns="12700"/>
              <a:lstStyle/>
              <a:p>
                <a:pPr algn="ctr" eaLnBrk="0" hangingPunct="0"/>
                <a:r>
                  <a:rPr lang="zh-CN" altLang="zh-CN" sz="2000" b="1" dirty="0">
                    <a:solidFill>
                      <a:srgbClr val="FF0000"/>
                    </a:solidFill>
                    <a:latin typeface="Times New Roman" pitchFamily="18" charset="0"/>
                  </a:rPr>
                  <a:t>INTA</a:t>
                </a:r>
              </a:p>
            </p:txBody>
          </p:sp>
          <p:sp>
            <p:nvSpPr>
              <p:cNvPr id="11301" name="Line 42"/>
              <p:cNvSpPr>
                <a:spLocks noChangeShapeType="1"/>
              </p:cNvSpPr>
              <p:nvPr/>
            </p:nvSpPr>
            <p:spPr bwMode="auto">
              <a:xfrm flipH="1">
                <a:off x="43" y="444"/>
                <a:ext cx="388" cy="0"/>
              </a:xfrm>
              <a:prstGeom prst="line">
                <a:avLst/>
              </a:prstGeom>
              <a:noFill/>
              <a:ln w="28575">
                <a:solidFill>
                  <a:srgbClr val="000000"/>
                </a:solidFill>
                <a:round/>
                <a:headEnd/>
                <a:tailEnd/>
              </a:ln>
            </p:spPr>
            <p:txBody>
              <a:bodyPr/>
              <a:lstStyle/>
              <a:p>
                <a:endParaRPr lang="zh-CN" altLang="en-US"/>
              </a:p>
            </p:txBody>
          </p:sp>
        </p:grpSp>
      </p:grpSp>
      <p:sp>
        <p:nvSpPr>
          <p:cNvPr id="11268" name="AutoShape 43"/>
          <p:cNvSpPr>
            <a:spLocks noChangeArrowheads="1"/>
          </p:cNvSpPr>
          <p:nvPr/>
        </p:nvSpPr>
        <p:spPr bwMode="auto">
          <a:xfrm>
            <a:off x="7536160" y="5085184"/>
            <a:ext cx="3359149" cy="1584176"/>
          </a:xfrm>
          <a:prstGeom prst="wedgeRoundRectCallout">
            <a:avLst>
              <a:gd name="adj1" fmla="val -67205"/>
              <a:gd name="adj2" fmla="val -43798"/>
              <a:gd name="adj3" fmla="val 16667"/>
            </a:avLst>
          </a:prstGeom>
          <a:solidFill>
            <a:schemeClr val="accent1">
              <a:lumMod val="20000"/>
              <a:lumOff val="80000"/>
            </a:schemeClr>
          </a:solidFill>
          <a:ln w="9525">
            <a:solidFill>
              <a:schemeClr val="tx1"/>
            </a:solidFill>
            <a:miter lim="800000"/>
            <a:headEnd/>
            <a:tailEnd/>
          </a:ln>
        </p:spPr>
        <p:txBody>
          <a:bodyPr/>
          <a:lstStyle/>
          <a:p>
            <a:r>
              <a:rPr lang="zh-CN" sz="2400" b="1" dirty="0">
                <a:solidFill>
                  <a:srgbClr val="FF0000"/>
                </a:solidFill>
              </a:rPr>
              <a:t>内部中断</a:t>
            </a:r>
            <a:r>
              <a:rPr lang="zh-CN" altLang="zh-CN" sz="2400" b="1" dirty="0">
                <a:solidFill>
                  <a:srgbClr val="FF0000"/>
                </a:solidFill>
              </a:rPr>
              <a:t>:</a:t>
            </a:r>
          </a:p>
          <a:p>
            <a:pPr lvl="1">
              <a:buFont typeface="Wingdings" pitchFamily="2" charset="2"/>
              <a:buChar char="Ø"/>
            </a:pPr>
            <a:r>
              <a:rPr lang="zh-CN" sz="1800" b="1" dirty="0"/>
              <a:t>除法错中断</a:t>
            </a:r>
          </a:p>
          <a:p>
            <a:pPr lvl="1">
              <a:buFont typeface="Wingdings" pitchFamily="2" charset="2"/>
              <a:buChar char="Ø"/>
            </a:pPr>
            <a:r>
              <a:rPr lang="zh-CN" sz="1800" b="1" dirty="0"/>
              <a:t>指令中断</a:t>
            </a:r>
          </a:p>
          <a:p>
            <a:pPr lvl="1">
              <a:buFont typeface="Wingdings" pitchFamily="2" charset="2"/>
              <a:buChar char="Ø"/>
            </a:pPr>
            <a:r>
              <a:rPr lang="zh-CN" sz="1800" b="1" dirty="0"/>
              <a:t>溢出中断</a:t>
            </a:r>
          </a:p>
          <a:p>
            <a:pPr lvl="1">
              <a:buFont typeface="Wingdings" pitchFamily="2" charset="2"/>
              <a:buChar char="Ø"/>
            </a:pPr>
            <a:r>
              <a:rPr lang="zh-CN" sz="1800" b="1" dirty="0"/>
              <a:t>单步中断</a:t>
            </a:r>
          </a:p>
          <a:p>
            <a:pPr algn="ctr"/>
            <a:endParaRPr lang="zh-CN" altLang="zh-CN" sz="1800" dirty="0"/>
          </a:p>
        </p:txBody>
      </p:sp>
      <p:sp>
        <p:nvSpPr>
          <p:cNvPr id="11269" name="AutoShape 44"/>
          <p:cNvSpPr>
            <a:spLocks noChangeArrowheads="1"/>
          </p:cNvSpPr>
          <p:nvPr/>
        </p:nvSpPr>
        <p:spPr bwMode="auto">
          <a:xfrm>
            <a:off x="4848159" y="1052785"/>
            <a:ext cx="2976033" cy="1008063"/>
          </a:xfrm>
          <a:prstGeom prst="wedgeRoundRectCallout">
            <a:avLst>
              <a:gd name="adj1" fmla="val -66855"/>
              <a:gd name="adj2" fmla="val 37874"/>
              <a:gd name="adj3" fmla="val 16667"/>
            </a:avLst>
          </a:prstGeom>
          <a:solidFill>
            <a:schemeClr val="accent1">
              <a:lumMod val="20000"/>
              <a:lumOff val="80000"/>
            </a:schemeClr>
          </a:solidFill>
          <a:ln w="9525">
            <a:solidFill>
              <a:schemeClr val="tx1"/>
            </a:solidFill>
            <a:miter lim="800000"/>
            <a:headEnd/>
            <a:tailEnd/>
          </a:ln>
        </p:spPr>
        <p:txBody>
          <a:bodyPr/>
          <a:lstStyle/>
          <a:p>
            <a:r>
              <a:rPr lang="zh-CN" sz="1800" b="1">
                <a:solidFill>
                  <a:schemeClr val="accent2"/>
                </a:solidFill>
              </a:rPr>
              <a:t>外部中断</a:t>
            </a:r>
          </a:p>
          <a:p>
            <a:pPr lvl="1">
              <a:buFont typeface="Wingdings" pitchFamily="2" charset="2"/>
              <a:buChar char="Ø"/>
            </a:pPr>
            <a:r>
              <a:rPr lang="zh-CN" sz="1800" b="1"/>
              <a:t>非屏蔽中断</a:t>
            </a:r>
          </a:p>
          <a:p>
            <a:pPr lvl="1">
              <a:buFont typeface="Wingdings" pitchFamily="2" charset="2"/>
              <a:buChar char="Ø"/>
            </a:pPr>
            <a:r>
              <a:rPr lang="zh-CN" sz="1800" b="1"/>
              <a:t>可屏蔽中断</a:t>
            </a:r>
          </a:p>
        </p:txBody>
      </p:sp>
      <p:sp>
        <p:nvSpPr>
          <p:cNvPr id="11270" name="AutoShape 45"/>
          <p:cNvSpPr>
            <a:spLocks noChangeArrowheads="1"/>
          </p:cNvSpPr>
          <p:nvPr/>
        </p:nvSpPr>
        <p:spPr bwMode="auto">
          <a:xfrm>
            <a:off x="4847168" y="1052785"/>
            <a:ext cx="2976033" cy="1008063"/>
          </a:xfrm>
          <a:prstGeom prst="wedgeRoundRectCallout">
            <a:avLst>
              <a:gd name="adj1" fmla="val 40823"/>
              <a:gd name="adj2" fmla="val 113624"/>
              <a:gd name="adj3" fmla="val 16667"/>
            </a:avLst>
          </a:prstGeom>
          <a:solidFill>
            <a:schemeClr val="accent1">
              <a:lumMod val="20000"/>
              <a:lumOff val="80000"/>
            </a:schemeClr>
          </a:solidFill>
          <a:ln w="9525">
            <a:solidFill>
              <a:schemeClr val="tx1"/>
            </a:solidFill>
            <a:miter lim="800000"/>
            <a:headEnd/>
            <a:tailEnd/>
          </a:ln>
        </p:spPr>
        <p:txBody>
          <a:bodyPr/>
          <a:lstStyle/>
          <a:p>
            <a:r>
              <a:rPr lang="zh-CN" sz="2000" b="1" dirty="0">
                <a:solidFill>
                  <a:srgbClr val="FF0000"/>
                </a:solidFill>
              </a:rPr>
              <a:t>外部中断</a:t>
            </a:r>
          </a:p>
          <a:p>
            <a:pPr lvl="1">
              <a:buFont typeface="Wingdings" pitchFamily="2" charset="2"/>
              <a:buChar char="Ø"/>
            </a:pPr>
            <a:r>
              <a:rPr lang="zh-CN" sz="1800" b="1" dirty="0"/>
              <a:t>非屏蔽中断</a:t>
            </a:r>
          </a:p>
          <a:p>
            <a:pPr lvl="1">
              <a:buFont typeface="Wingdings" pitchFamily="2" charset="2"/>
              <a:buChar char="Ø"/>
            </a:pPr>
            <a:r>
              <a:rPr lang="zh-CN" sz="1800" b="1" dirty="0"/>
              <a:t>可屏蔽中断</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1269"/>
                                        </p:tgtEl>
                                        <p:attrNameLst>
                                          <p:attrName>style.visibility</p:attrName>
                                        </p:attrNameLst>
                                      </p:cBhvr>
                                      <p:to>
                                        <p:strVal val="visible"/>
                                      </p:to>
                                    </p:set>
                                    <p:anim calcmode="lin" valueType="num">
                                      <p:cBhvr>
                                        <p:cTn id="7" dur="500" fill="hold"/>
                                        <p:tgtEl>
                                          <p:spTgt spid="11269"/>
                                        </p:tgtEl>
                                        <p:attrNameLst>
                                          <p:attrName>ppt_w</p:attrName>
                                        </p:attrNameLst>
                                      </p:cBhvr>
                                      <p:tavLst>
                                        <p:tav tm="0">
                                          <p:val>
                                            <p:fltVal val="0"/>
                                          </p:val>
                                        </p:tav>
                                        <p:tav tm="100000">
                                          <p:val>
                                            <p:strVal val="#ppt_w"/>
                                          </p:val>
                                        </p:tav>
                                      </p:tavLst>
                                    </p:anim>
                                    <p:anim calcmode="lin" valueType="num">
                                      <p:cBhvr>
                                        <p:cTn id="8" dur="500" fill="hold"/>
                                        <p:tgtEl>
                                          <p:spTgt spid="11269"/>
                                        </p:tgtEl>
                                        <p:attrNameLst>
                                          <p:attrName>ppt_h</p:attrName>
                                        </p:attrNameLst>
                                      </p:cBhvr>
                                      <p:tavLst>
                                        <p:tav tm="0">
                                          <p:val>
                                            <p:fltVal val="0"/>
                                          </p:val>
                                        </p:tav>
                                        <p:tav tm="100000">
                                          <p:val>
                                            <p:strVal val="#ppt_h"/>
                                          </p:val>
                                        </p:tav>
                                      </p:tavLst>
                                    </p:anim>
                                    <p:animEffect transition="in" filter="fade">
                                      <p:cBhvr>
                                        <p:cTn id="9" dur="500"/>
                                        <p:tgtEl>
                                          <p:spTgt spid="11269"/>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11270"/>
                                        </p:tgtEl>
                                        <p:attrNameLst>
                                          <p:attrName>style.visibility</p:attrName>
                                        </p:attrNameLst>
                                      </p:cBhvr>
                                      <p:to>
                                        <p:strVal val="visible"/>
                                      </p:to>
                                    </p:set>
                                    <p:anim calcmode="lin" valueType="num">
                                      <p:cBhvr>
                                        <p:cTn id="12" dur="500" fill="hold"/>
                                        <p:tgtEl>
                                          <p:spTgt spid="11270"/>
                                        </p:tgtEl>
                                        <p:attrNameLst>
                                          <p:attrName>ppt_w</p:attrName>
                                        </p:attrNameLst>
                                      </p:cBhvr>
                                      <p:tavLst>
                                        <p:tav tm="0">
                                          <p:val>
                                            <p:fltVal val="0"/>
                                          </p:val>
                                        </p:tav>
                                        <p:tav tm="100000">
                                          <p:val>
                                            <p:strVal val="#ppt_w"/>
                                          </p:val>
                                        </p:tav>
                                      </p:tavLst>
                                    </p:anim>
                                    <p:anim calcmode="lin" valueType="num">
                                      <p:cBhvr>
                                        <p:cTn id="13" dur="500" fill="hold"/>
                                        <p:tgtEl>
                                          <p:spTgt spid="11270"/>
                                        </p:tgtEl>
                                        <p:attrNameLst>
                                          <p:attrName>ppt_h</p:attrName>
                                        </p:attrNameLst>
                                      </p:cBhvr>
                                      <p:tavLst>
                                        <p:tav tm="0">
                                          <p:val>
                                            <p:fltVal val="0"/>
                                          </p:val>
                                        </p:tav>
                                        <p:tav tm="100000">
                                          <p:val>
                                            <p:strVal val="#ppt_h"/>
                                          </p:val>
                                        </p:tav>
                                      </p:tavLst>
                                    </p:anim>
                                    <p:animEffect transition="in" filter="fade">
                                      <p:cBhvr>
                                        <p:cTn id="14" dur="500"/>
                                        <p:tgtEl>
                                          <p:spTgt spid="11270"/>
                                        </p:tgtEl>
                                      </p:cBhvr>
                                    </p:animEffect>
                                  </p:childTnLst>
                                </p:cTn>
                              </p:par>
                            </p:childTnLst>
                          </p:cTn>
                        </p:par>
                        <p:par>
                          <p:cTn id="15" fill="hold">
                            <p:stCondLst>
                              <p:cond delay="500"/>
                            </p:stCondLst>
                            <p:childTnLst>
                              <p:par>
                                <p:cTn id="16" presetID="53" presetClass="entr" presetSubtype="0" fill="hold" grpId="0" nodeType="afterEffect">
                                  <p:stCondLst>
                                    <p:cond delay="0"/>
                                  </p:stCondLst>
                                  <p:childTnLst>
                                    <p:set>
                                      <p:cBhvr>
                                        <p:cTn id="17" dur="1" fill="hold">
                                          <p:stCondLst>
                                            <p:cond delay="0"/>
                                          </p:stCondLst>
                                        </p:cTn>
                                        <p:tgtEl>
                                          <p:spTgt spid="11268"/>
                                        </p:tgtEl>
                                        <p:attrNameLst>
                                          <p:attrName>style.visibility</p:attrName>
                                        </p:attrNameLst>
                                      </p:cBhvr>
                                      <p:to>
                                        <p:strVal val="visible"/>
                                      </p:to>
                                    </p:set>
                                    <p:anim calcmode="lin" valueType="num">
                                      <p:cBhvr>
                                        <p:cTn id="18" dur="500" fill="hold"/>
                                        <p:tgtEl>
                                          <p:spTgt spid="11268"/>
                                        </p:tgtEl>
                                        <p:attrNameLst>
                                          <p:attrName>ppt_w</p:attrName>
                                        </p:attrNameLst>
                                      </p:cBhvr>
                                      <p:tavLst>
                                        <p:tav tm="0">
                                          <p:val>
                                            <p:fltVal val="0"/>
                                          </p:val>
                                        </p:tav>
                                        <p:tav tm="100000">
                                          <p:val>
                                            <p:strVal val="#ppt_w"/>
                                          </p:val>
                                        </p:tav>
                                      </p:tavLst>
                                    </p:anim>
                                    <p:anim calcmode="lin" valueType="num">
                                      <p:cBhvr>
                                        <p:cTn id="19" dur="500" fill="hold"/>
                                        <p:tgtEl>
                                          <p:spTgt spid="11268"/>
                                        </p:tgtEl>
                                        <p:attrNameLst>
                                          <p:attrName>ppt_h</p:attrName>
                                        </p:attrNameLst>
                                      </p:cBhvr>
                                      <p:tavLst>
                                        <p:tav tm="0">
                                          <p:val>
                                            <p:fltVal val="0"/>
                                          </p:val>
                                        </p:tav>
                                        <p:tav tm="100000">
                                          <p:val>
                                            <p:strVal val="#ppt_h"/>
                                          </p:val>
                                        </p:tav>
                                      </p:tavLst>
                                    </p:anim>
                                    <p:animEffect transition="in" filter="fade">
                                      <p:cBhvr>
                                        <p:cTn id="20" dur="500"/>
                                        <p:tgtEl>
                                          <p:spTgt spid="1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nimBg="1"/>
      <p:bldP spid="11269" grpId="0" animBg="1"/>
      <p:bldP spid="11270"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dirty="0" smtClean="0"/>
              <a:t> </a:t>
            </a:r>
            <a:r>
              <a:rPr lang="zh-CN" dirty="0" smtClean="0"/>
              <a:t>内部中断</a:t>
            </a:r>
          </a:p>
        </p:txBody>
      </p:sp>
      <p:sp>
        <p:nvSpPr>
          <p:cNvPr id="12291" name="Rectangle 3"/>
          <p:cNvSpPr>
            <a:spLocks noGrp="1" noChangeArrowheads="1"/>
          </p:cNvSpPr>
          <p:nvPr>
            <p:ph type="body" idx="1"/>
          </p:nvPr>
        </p:nvSpPr>
        <p:spPr>
          <a:xfrm>
            <a:off x="624417" y="1052513"/>
            <a:ext cx="10972800" cy="5184775"/>
          </a:xfrm>
        </p:spPr>
        <p:txBody>
          <a:bodyPr/>
          <a:lstStyle/>
          <a:p>
            <a:pPr eaLnBrk="1" hangingPunct="1">
              <a:lnSpc>
                <a:spcPct val="150000"/>
              </a:lnSpc>
            </a:pPr>
            <a:r>
              <a:rPr lang="zh-CN" dirty="0" smtClean="0">
                <a:latin typeface="Times New Roman" pitchFamily="18" charset="0"/>
              </a:rPr>
              <a:t>内部中断是由于</a:t>
            </a:r>
            <a:r>
              <a:rPr lang="zh-CN" altLang="zh-CN" b="1" dirty="0" smtClean="0">
                <a:solidFill>
                  <a:srgbClr val="FF0000"/>
                </a:solidFill>
                <a:latin typeface="Times New Roman" pitchFamily="18" charset="0"/>
              </a:rPr>
              <a:t>8088</a:t>
            </a:r>
            <a:r>
              <a:rPr lang="zh-CN" b="1" dirty="0" smtClean="0">
                <a:solidFill>
                  <a:srgbClr val="FF0000"/>
                </a:solidFill>
                <a:latin typeface="Times New Roman" pitchFamily="18" charset="0"/>
              </a:rPr>
              <a:t>内部执行程序出现异常引起的程序中断</a:t>
            </a:r>
            <a:r>
              <a:rPr lang="zh-CN" dirty="0" smtClean="0">
                <a:solidFill>
                  <a:schemeClr val="folHlink"/>
                </a:solidFill>
                <a:latin typeface="Times New Roman" pitchFamily="18" charset="0"/>
              </a:rPr>
              <a:t>，包括：</a:t>
            </a:r>
          </a:p>
          <a:p>
            <a:pPr lvl="1" eaLnBrk="1" hangingPunct="1">
              <a:lnSpc>
                <a:spcPct val="150000"/>
              </a:lnSpc>
            </a:pPr>
            <a:r>
              <a:rPr lang="zh-CN" b="1" dirty="0" smtClean="0">
                <a:solidFill>
                  <a:srgbClr val="0000FF"/>
                </a:solidFill>
                <a:latin typeface="Times New Roman" pitchFamily="18" charset="0"/>
              </a:rPr>
              <a:t>指令中断，如中断调用</a:t>
            </a:r>
            <a:r>
              <a:rPr lang="zh-CN" altLang="zh-CN" b="1" dirty="0" smtClean="0">
                <a:solidFill>
                  <a:srgbClr val="0000FF"/>
                </a:solidFill>
                <a:latin typeface="Times New Roman" pitchFamily="18" charset="0"/>
              </a:rPr>
              <a:t>int 21h</a:t>
            </a:r>
            <a:r>
              <a:rPr lang="zh-CN" b="1" dirty="0" smtClean="0">
                <a:solidFill>
                  <a:srgbClr val="0000FF"/>
                </a:solidFill>
                <a:latin typeface="Times New Roman" pitchFamily="18" charset="0"/>
              </a:rPr>
              <a:t>等 </a:t>
            </a:r>
          </a:p>
          <a:p>
            <a:pPr lvl="1" eaLnBrk="1" hangingPunct="1">
              <a:lnSpc>
                <a:spcPct val="150000"/>
              </a:lnSpc>
            </a:pPr>
            <a:r>
              <a:rPr lang="zh-CN" b="1" dirty="0" smtClean="0">
                <a:solidFill>
                  <a:srgbClr val="0000FF"/>
                </a:solidFill>
                <a:latin typeface="Times New Roman" pitchFamily="18" charset="0"/>
              </a:rPr>
              <a:t>调试中断，如单步中断等</a:t>
            </a:r>
          </a:p>
          <a:p>
            <a:pPr lvl="1" eaLnBrk="1" hangingPunct="1">
              <a:lnSpc>
                <a:spcPct val="150000"/>
              </a:lnSpc>
            </a:pPr>
            <a:r>
              <a:rPr lang="zh-CN" b="1" dirty="0" smtClean="0">
                <a:solidFill>
                  <a:srgbClr val="0000FF"/>
                </a:solidFill>
                <a:latin typeface="Times New Roman" pitchFamily="18" charset="0"/>
              </a:rPr>
              <a:t>异常中断；如除数为</a:t>
            </a:r>
            <a:r>
              <a:rPr lang="zh-CN" altLang="zh-CN" b="1" dirty="0" smtClean="0">
                <a:solidFill>
                  <a:srgbClr val="0000FF"/>
                </a:solidFill>
                <a:latin typeface="Times New Roman" pitchFamily="18" charset="0"/>
              </a:rPr>
              <a:t>0</a:t>
            </a:r>
            <a:r>
              <a:rPr lang="zh-CN" b="1" dirty="0" smtClean="0">
                <a:solidFill>
                  <a:srgbClr val="0000FF"/>
                </a:solidFill>
                <a:latin typeface="Times New Roman" pitchFamily="18" charset="0"/>
              </a:rPr>
              <a:t>，</a:t>
            </a:r>
          </a:p>
          <a:p>
            <a:pPr eaLnBrk="1" hangingPunct="1">
              <a:lnSpc>
                <a:spcPct val="150000"/>
              </a:lnSpc>
            </a:pPr>
            <a:r>
              <a:rPr lang="zh-CN" dirty="0" smtClean="0">
                <a:latin typeface="Times New Roman" pitchFamily="18" charset="0"/>
              </a:rPr>
              <a:t>利用内部中断，微处理器为用户提供了发现、调试并解决程序执行时异常情况的有效途径</a:t>
            </a:r>
          </a:p>
        </p:txBody>
      </p:sp>
    </p:spTree>
    <p:extLst>
      <p:ext uri="{BB962C8B-B14F-4D97-AF65-F5344CB8AC3E}">
        <p14:creationId xmlns:p14="http://schemas.microsoft.com/office/powerpoint/2010/main" val="4068317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dirty="0" smtClean="0"/>
              <a:t>外部中断</a:t>
            </a:r>
          </a:p>
        </p:txBody>
      </p:sp>
      <p:sp>
        <p:nvSpPr>
          <p:cNvPr id="13315" name="Rectangle 3"/>
          <p:cNvSpPr>
            <a:spLocks noGrp="1" noChangeArrowheads="1"/>
          </p:cNvSpPr>
          <p:nvPr>
            <p:ph type="body" idx="1"/>
          </p:nvPr>
        </p:nvSpPr>
        <p:spPr/>
        <p:txBody>
          <a:bodyPr/>
          <a:lstStyle/>
          <a:p>
            <a:pPr eaLnBrk="1" hangingPunct="1">
              <a:lnSpc>
                <a:spcPct val="150000"/>
              </a:lnSpc>
            </a:pPr>
            <a:r>
              <a:rPr lang="zh-CN" altLang="en-US" dirty="0" smtClean="0">
                <a:latin typeface="Times New Roman" pitchFamily="18" charset="0"/>
              </a:rPr>
              <a:t>外部中断是由于</a:t>
            </a:r>
            <a:r>
              <a:rPr lang="zh-CN" altLang="en-US" b="1" dirty="0" smtClean="0">
                <a:solidFill>
                  <a:srgbClr val="FF0000"/>
                </a:solidFill>
                <a:latin typeface="Times New Roman" pitchFamily="18" charset="0"/>
              </a:rPr>
              <a:t>8086外部硬件提出中断请求引起</a:t>
            </a:r>
            <a:r>
              <a:rPr lang="zh-CN" altLang="en-US" dirty="0" smtClean="0">
                <a:latin typeface="Times New Roman" pitchFamily="18" charset="0"/>
              </a:rPr>
              <a:t>的程序中断</a:t>
            </a:r>
          </a:p>
          <a:p>
            <a:pPr eaLnBrk="1" hangingPunct="1">
              <a:lnSpc>
                <a:spcPct val="150000"/>
              </a:lnSpc>
            </a:pPr>
            <a:r>
              <a:rPr lang="zh-CN" altLang="en-US" dirty="0" smtClean="0">
                <a:latin typeface="Times New Roman" pitchFamily="18" charset="0"/>
              </a:rPr>
              <a:t>外部中断的原因是处理器外部随机产生的，所以是真正意义上的</a:t>
            </a:r>
            <a:r>
              <a:rPr lang="zh-CN" altLang="en-US" b="1" dirty="0" smtClean="0">
                <a:solidFill>
                  <a:schemeClr val="hlink"/>
                </a:solidFill>
                <a:latin typeface="Times New Roman" pitchFamily="18" charset="0"/>
              </a:rPr>
              <a:t>中断（Interrupt）</a:t>
            </a:r>
          </a:p>
          <a:p>
            <a:pPr eaLnBrk="1" hangingPunct="1">
              <a:lnSpc>
                <a:spcPct val="150000"/>
              </a:lnSpc>
            </a:pPr>
            <a:r>
              <a:rPr lang="zh-CN" altLang="en-US" dirty="0" smtClean="0">
                <a:latin typeface="Times New Roman" pitchFamily="18" charset="0"/>
              </a:rPr>
              <a:t>利用外部中断，微机系统可以实时响应外部设备的数据传送请求，能够及时处理外部意外或紧急事件</a:t>
            </a:r>
          </a:p>
        </p:txBody>
      </p:sp>
    </p:spTree>
    <p:extLst>
      <p:ext uri="{BB962C8B-B14F-4D97-AF65-F5344CB8AC3E}">
        <p14:creationId xmlns:p14="http://schemas.microsoft.com/office/powerpoint/2010/main" val="1045560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lgn="ctr"/>
            <a:r>
              <a:rPr lang="zh-CN" altLang="en-US" dirty="0" smtClean="0"/>
              <a:t>外部中断执行流程</a:t>
            </a:r>
            <a:endParaRPr lang="zh-CN" altLang="en-US" dirty="0"/>
          </a:p>
        </p:txBody>
      </p:sp>
    </p:spTree>
    <p:controls>
      <mc:AlternateContent xmlns:mc="http://schemas.openxmlformats.org/markup-compatibility/2006">
        <mc:Choice xmlns:v="urn:schemas-microsoft-com:vml" Requires="v">
          <p:control spid="142359" name="ShockwaveFlash1" r:id="rId2" imgW="1828800" imgH="1828800"/>
        </mc:Choice>
        <mc:Fallback>
          <p:control name="ShockwaveFlash1" r:id="rId2" imgW="1828800" imgH="1828800">
            <p:pic>
              <p:nvPicPr>
                <p:cNvPr id="0" name="ShockwaveFlash1"/>
                <p:cNvPicPr preferRelativeResize="0">
                  <a:picLocks noChangeAspect="1"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1416050" y="1052513"/>
                  <a:ext cx="10512425" cy="54483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ChangeArrowheads="1"/>
          </p:cNvSpPr>
          <p:nvPr>
            <p:ph type="title"/>
          </p:nvPr>
        </p:nvSpPr>
        <p:spPr/>
        <p:txBody>
          <a:bodyPr/>
          <a:lstStyle/>
          <a:p>
            <a:r>
              <a:rPr lang="en-US" altLang="zh-CN"/>
              <a:t>2. </a:t>
            </a:r>
            <a:r>
              <a:rPr lang="zh-CN" altLang="en-US"/>
              <a:t>外部特性</a:t>
            </a:r>
          </a:p>
        </p:txBody>
      </p:sp>
      <p:sp>
        <p:nvSpPr>
          <p:cNvPr id="471043" name="Rectangle 3"/>
          <p:cNvSpPr>
            <a:spLocks noGrp="1" noChangeArrowheads="1"/>
          </p:cNvSpPr>
          <p:nvPr>
            <p:ph type="body" idx="1"/>
          </p:nvPr>
        </p:nvSpPr>
        <p:spPr/>
        <p:txBody>
          <a:bodyPr/>
          <a:lstStyle/>
          <a:p>
            <a:pPr>
              <a:lnSpc>
                <a:spcPct val="120000"/>
              </a:lnSpc>
              <a:buClr>
                <a:srgbClr val="FF0000"/>
              </a:buClr>
              <a:buSzPct val="85000"/>
              <a:buFont typeface="Wingdings" pitchFamily="2" charset="2"/>
              <a:buChar char="p"/>
            </a:pPr>
            <a:r>
              <a:rPr lang="zh-CN" altLang="en-US" dirty="0"/>
              <a:t>接口电路的外部特性</a:t>
            </a:r>
            <a:r>
              <a:rPr lang="zh-CN" altLang="en-US" b="1" dirty="0">
                <a:solidFill>
                  <a:srgbClr val="FF0000"/>
                </a:solidFill>
              </a:rPr>
              <a:t>由其引出信号来体现</a:t>
            </a:r>
          </a:p>
          <a:p>
            <a:pPr>
              <a:lnSpc>
                <a:spcPct val="120000"/>
              </a:lnSpc>
              <a:buClr>
                <a:srgbClr val="FF0000"/>
              </a:buClr>
              <a:buSzPct val="85000"/>
              <a:buFont typeface="Wingdings" pitchFamily="2" charset="2"/>
              <a:buChar char="p"/>
            </a:pPr>
            <a:r>
              <a:rPr lang="zh-CN" altLang="en-US" dirty="0" smtClean="0"/>
              <a:t>由于</a:t>
            </a:r>
            <a:r>
              <a:rPr lang="en-US" altLang="zh-CN" dirty="0" smtClean="0"/>
              <a:t>I/O</a:t>
            </a:r>
            <a:r>
              <a:rPr lang="zh-CN" altLang="en-US" dirty="0" smtClean="0"/>
              <a:t>接口位于</a:t>
            </a:r>
            <a:r>
              <a:rPr lang="zh-CN" altLang="en-US" dirty="0"/>
              <a:t>处理器与外设之间：</a:t>
            </a:r>
          </a:p>
          <a:p>
            <a:pPr>
              <a:lnSpc>
                <a:spcPct val="120000"/>
              </a:lnSpc>
            </a:pPr>
            <a:r>
              <a:rPr lang="zh-CN" altLang="en-US" b="1" dirty="0">
                <a:solidFill>
                  <a:srgbClr val="0000FF"/>
                </a:solidFill>
              </a:rPr>
              <a:t>面向微处理器一侧的信号</a:t>
            </a:r>
          </a:p>
          <a:p>
            <a:pPr lvl="1">
              <a:lnSpc>
                <a:spcPct val="120000"/>
              </a:lnSpc>
            </a:pPr>
            <a:r>
              <a:rPr lang="zh-CN" altLang="en-US" dirty="0"/>
              <a:t>与处理器总线或系统总线类似</a:t>
            </a:r>
          </a:p>
          <a:p>
            <a:pPr lvl="1">
              <a:lnSpc>
                <a:spcPct val="120000"/>
              </a:lnSpc>
            </a:pPr>
            <a:r>
              <a:rPr lang="zh-CN" altLang="en-US" dirty="0"/>
              <a:t>有数据信号、地址信号和控制信号等 </a:t>
            </a:r>
          </a:p>
          <a:p>
            <a:pPr>
              <a:lnSpc>
                <a:spcPct val="120000"/>
              </a:lnSpc>
            </a:pPr>
            <a:r>
              <a:rPr lang="zh-CN" altLang="en-US" b="1" dirty="0" smtClean="0">
                <a:solidFill>
                  <a:srgbClr val="0000FF"/>
                </a:solidFill>
              </a:rPr>
              <a:t>面向外设一侧的信号</a:t>
            </a:r>
          </a:p>
          <a:p>
            <a:pPr lvl="1">
              <a:lnSpc>
                <a:spcPct val="120000"/>
              </a:lnSpc>
            </a:pPr>
            <a:r>
              <a:rPr lang="zh-CN" altLang="en-US" dirty="0" smtClean="0"/>
              <a:t>与外设有关</a:t>
            </a:r>
          </a:p>
          <a:p>
            <a:pPr lvl="1">
              <a:lnSpc>
                <a:spcPct val="120000"/>
              </a:lnSpc>
            </a:pPr>
            <a:r>
              <a:rPr lang="zh-CN" altLang="en-US" dirty="0" smtClean="0"/>
              <a:t>外设</a:t>
            </a:r>
            <a:r>
              <a:rPr lang="zh-CN" altLang="en-US" dirty="0"/>
              <a:t>数据信号、外设状态信号和外设控制信号 </a:t>
            </a:r>
          </a:p>
        </p:txBody>
      </p:sp>
    </p:spTree>
  </p:cSld>
  <p:clrMapOvr>
    <a:masterClrMapping/>
  </p:clrMapOvr>
  <p:transition spd="slow"/>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r>
              <a:rPr lang="en-US" altLang="zh-CN"/>
              <a:t>1. </a:t>
            </a:r>
            <a:r>
              <a:rPr lang="zh-CN" altLang="en-US"/>
              <a:t>中断工作过程</a:t>
            </a:r>
          </a:p>
        </p:txBody>
      </p:sp>
      <p:sp>
        <p:nvSpPr>
          <p:cNvPr id="498691" name="Rectangle 3"/>
          <p:cNvSpPr>
            <a:spLocks noGrp="1" noChangeArrowheads="1"/>
          </p:cNvSpPr>
          <p:nvPr>
            <p:ph idx="1"/>
          </p:nvPr>
        </p:nvSpPr>
        <p:spPr/>
        <p:txBody>
          <a:bodyPr/>
          <a:lstStyle/>
          <a:p>
            <a:pPr>
              <a:lnSpc>
                <a:spcPct val="90000"/>
              </a:lnSpc>
            </a:pPr>
            <a:r>
              <a:rPr lang="zh-CN" altLang="en-US" dirty="0"/>
              <a:t>中断请求</a:t>
            </a:r>
          </a:p>
          <a:p>
            <a:pPr>
              <a:lnSpc>
                <a:spcPct val="90000"/>
              </a:lnSpc>
            </a:pPr>
            <a:r>
              <a:rPr lang="zh-CN" altLang="en-US" dirty="0"/>
              <a:t>中断响应</a:t>
            </a:r>
          </a:p>
          <a:p>
            <a:pPr>
              <a:lnSpc>
                <a:spcPct val="90000"/>
              </a:lnSpc>
            </a:pPr>
            <a:r>
              <a:rPr lang="zh-CN" altLang="en-US" dirty="0"/>
              <a:t>    关中断</a:t>
            </a:r>
          </a:p>
          <a:p>
            <a:pPr>
              <a:lnSpc>
                <a:spcPct val="90000"/>
              </a:lnSpc>
            </a:pPr>
            <a:r>
              <a:rPr lang="zh-CN" altLang="en-US" dirty="0"/>
              <a:t>    断点保护</a:t>
            </a:r>
          </a:p>
          <a:p>
            <a:pPr>
              <a:lnSpc>
                <a:spcPct val="90000"/>
              </a:lnSpc>
            </a:pPr>
            <a:r>
              <a:rPr lang="zh-CN" altLang="en-US" dirty="0">
                <a:solidFill>
                  <a:srgbClr val="660066"/>
                </a:solidFill>
              </a:rPr>
              <a:t>    </a:t>
            </a:r>
            <a:r>
              <a:rPr lang="zh-CN" altLang="en-US" b="1" dirty="0">
                <a:solidFill>
                  <a:srgbClr val="FF0000"/>
                </a:solidFill>
              </a:rPr>
              <a:t>中断源识别</a:t>
            </a:r>
          </a:p>
          <a:p>
            <a:pPr>
              <a:lnSpc>
                <a:spcPct val="90000"/>
              </a:lnSpc>
            </a:pPr>
            <a:r>
              <a:rPr lang="zh-CN" altLang="en-US" dirty="0"/>
              <a:t>        现场保护</a:t>
            </a:r>
          </a:p>
          <a:p>
            <a:pPr>
              <a:lnSpc>
                <a:spcPct val="90000"/>
              </a:lnSpc>
            </a:pPr>
            <a:r>
              <a:rPr lang="zh-CN" altLang="en-US" b="1" dirty="0">
                <a:solidFill>
                  <a:srgbClr val="FF0000"/>
                </a:solidFill>
              </a:rPr>
              <a:t>中断服务</a:t>
            </a:r>
          </a:p>
          <a:p>
            <a:pPr>
              <a:lnSpc>
                <a:spcPct val="90000"/>
              </a:lnSpc>
            </a:pPr>
            <a:r>
              <a:rPr lang="zh-CN" altLang="en-US" dirty="0"/>
              <a:t>        恢复现场</a:t>
            </a:r>
          </a:p>
          <a:p>
            <a:pPr>
              <a:lnSpc>
                <a:spcPct val="90000"/>
              </a:lnSpc>
            </a:pPr>
            <a:r>
              <a:rPr lang="zh-CN" altLang="en-US" dirty="0"/>
              <a:t>    开中断</a:t>
            </a:r>
          </a:p>
          <a:p>
            <a:pPr>
              <a:lnSpc>
                <a:spcPct val="90000"/>
              </a:lnSpc>
            </a:pPr>
            <a:r>
              <a:rPr lang="zh-CN" altLang="en-US" dirty="0"/>
              <a:t>中断返回</a:t>
            </a:r>
          </a:p>
        </p:txBody>
      </p:sp>
      <p:grpSp>
        <p:nvGrpSpPr>
          <p:cNvPr id="2" name="Group 5"/>
          <p:cNvGrpSpPr>
            <a:grpSpLocks/>
          </p:cNvGrpSpPr>
          <p:nvPr/>
        </p:nvGrpSpPr>
        <p:grpSpPr bwMode="auto">
          <a:xfrm>
            <a:off x="3454400" y="3886200"/>
            <a:ext cx="8534400" cy="712788"/>
            <a:chOff x="1519" y="2522"/>
            <a:chExt cx="4128" cy="449"/>
          </a:xfrm>
        </p:grpSpPr>
        <p:sp>
          <p:nvSpPr>
            <p:cNvPr id="498694" name="AutoShape 6" descr="096"/>
            <p:cNvSpPr>
              <a:spLocks noChangeArrowheads="1"/>
            </p:cNvSpPr>
            <p:nvPr/>
          </p:nvSpPr>
          <p:spPr bwMode="auto">
            <a:xfrm>
              <a:off x="2880" y="2522"/>
              <a:ext cx="2767" cy="449"/>
            </a:xfrm>
            <a:prstGeom prst="roundRect">
              <a:avLst>
                <a:gd name="adj" fmla="val 16667"/>
              </a:avLst>
            </a:prstGeom>
            <a:blipFill dpi="0" rotWithShape="0">
              <a:blip r:embed="rId2" cstate="print"/>
              <a:srcRect/>
              <a:stretch>
                <a:fillRect/>
              </a:stretch>
            </a:blipFill>
            <a:ln w="9525">
              <a:noFill/>
              <a:miter lim="800000"/>
              <a:headEnd/>
              <a:tailEnd/>
            </a:ln>
            <a:effectLst/>
          </p:spPr>
          <p:txBody>
            <a:bodyPr wrap="none" anchor="ctr"/>
            <a:lstStyle/>
            <a:p>
              <a:pPr algn="ctr">
                <a:lnSpc>
                  <a:spcPct val="80000"/>
                </a:lnSpc>
              </a:pPr>
              <a:r>
                <a:rPr kumimoji="1" lang="zh-CN" altLang="en-US" sz="2800" b="1">
                  <a:latin typeface="Tahoma" pitchFamily="34" charset="0"/>
                  <a:ea typeface="宋体" charset="-122"/>
                </a:rPr>
                <a:t>数据交换的实质性环节</a:t>
              </a:r>
            </a:p>
          </p:txBody>
        </p:sp>
        <p:sp>
          <p:nvSpPr>
            <p:cNvPr id="498695" name="Line 7"/>
            <p:cNvSpPr>
              <a:spLocks noChangeShapeType="1"/>
            </p:cNvSpPr>
            <p:nvPr/>
          </p:nvSpPr>
          <p:spPr bwMode="auto">
            <a:xfrm>
              <a:off x="1519" y="2750"/>
              <a:ext cx="1361" cy="0"/>
            </a:xfrm>
            <a:prstGeom prst="line">
              <a:avLst/>
            </a:prstGeom>
            <a:noFill/>
            <a:ln w="28575">
              <a:solidFill>
                <a:srgbClr val="660066"/>
              </a:solidFill>
              <a:round/>
              <a:headEnd/>
              <a:tailEnd type="triangle" w="med" len="med"/>
            </a:ln>
            <a:effectLst/>
          </p:spPr>
          <p:txBody>
            <a:bodyPr/>
            <a:lstStyle/>
            <a:p>
              <a:endParaRPr lang="zh-CN" altLang="en-US"/>
            </a:p>
          </p:txBody>
        </p:sp>
      </p:grpSp>
      <p:sp>
        <p:nvSpPr>
          <p:cNvPr id="498696" name="filecab3"/>
          <p:cNvSpPr>
            <a:spLocks noEditPoints="1" noChangeArrowheads="1"/>
          </p:cNvSpPr>
          <p:nvPr/>
        </p:nvSpPr>
        <p:spPr bwMode="auto">
          <a:xfrm flipV="1">
            <a:off x="6096000" y="990600"/>
            <a:ext cx="5486400" cy="2362200"/>
          </a:xfrm>
          <a:prstGeom prst="flowChartProcess">
            <a:avLst/>
          </a:prstGeom>
          <a:solidFill>
            <a:schemeClr val="accent3">
              <a:lumMod val="20000"/>
              <a:lumOff val="80000"/>
            </a:schemeClr>
          </a:solidFill>
          <a:ln w="9525" cap="rnd">
            <a:solidFill>
              <a:srgbClr val="000000"/>
            </a:solidFill>
            <a:prstDash val="sysDot"/>
            <a:miter lim="800000"/>
            <a:headEnd/>
            <a:tailEnd/>
          </a:ln>
          <a:effectLst>
            <a:outerShdw dist="107763" dir="2700000" algn="ctr" rotWithShape="0">
              <a:srgbClr val="808080"/>
            </a:outerShdw>
          </a:effectLst>
        </p:spPr>
        <p:txBody>
          <a:bodyPr rot="10800000"/>
          <a:lstStyle/>
          <a:p>
            <a:pPr marL="268288" indent="-268288" algn="just"/>
            <a:r>
              <a:rPr lang="zh-CN" altLang="en-US" sz="2800" b="1" dirty="0">
                <a:ea typeface="隶书" pitchFamily="49" charset="-122"/>
              </a:rPr>
              <a:t>响应条件</a:t>
            </a:r>
          </a:p>
          <a:p>
            <a:pPr marL="268288" indent="-268288" algn="just">
              <a:buFontTx/>
              <a:buChar char="•"/>
            </a:pPr>
            <a:r>
              <a:rPr lang="zh-CN" altLang="en-US" sz="2800" b="1" dirty="0">
                <a:solidFill>
                  <a:srgbClr val="0000FF"/>
                </a:solidFill>
                <a:latin typeface="楷体_GB2312" pitchFamily="49" charset="-122"/>
                <a:ea typeface="楷体_GB2312" pitchFamily="49" charset="-122"/>
              </a:rPr>
              <a:t>每条指令执行完时</a:t>
            </a:r>
          </a:p>
          <a:p>
            <a:pPr marL="268288" indent="-268288" algn="just">
              <a:buFontTx/>
              <a:buChar char="•"/>
            </a:pPr>
            <a:r>
              <a:rPr lang="zh-CN" altLang="en-US" sz="2800" b="1" dirty="0">
                <a:solidFill>
                  <a:srgbClr val="0000FF"/>
                </a:solidFill>
                <a:latin typeface="楷体_GB2312" pitchFamily="49" charset="-122"/>
                <a:ea typeface="楷体_GB2312" pitchFamily="49" charset="-122"/>
              </a:rPr>
              <a:t>允许中断</a:t>
            </a:r>
            <a:r>
              <a:rPr lang="en-US" altLang="zh-CN" sz="2800" b="1" dirty="0">
                <a:solidFill>
                  <a:srgbClr val="0000FF"/>
                </a:solidFill>
                <a:latin typeface="楷体_GB2312" pitchFamily="49" charset="-122"/>
                <a:ea typeface="楷体_GB2312" pitchFamily="49" charset="-122"/>
              </a:rPr>
              <a:t>(</a:t>
            </a:r>
            <a:r>
              <a:rPr lang="zh-CN" altLang="en-US" sz="2800" b="1" dirty="0">
                <a:solidFill>
                  <a:srgbClr val="0000FF"/>
                </a:solidFill>
                <a:latin typeface="楷体_GB2312" pitchFamily="49" charset="-122"/>
                <a:ea typeface="楷体_GB2312" pitchFamily="49" charset="-122"/>
              </a:rPr>
              <a:t>可屏蔽中断</a:t>
            </a:r>
            <a:r>
              <a:rPr lang="en-US" altLang="zh-CN" sz="2800" b="1" dirty="0">
                <a:solidFill>
                  <a:srgbClr val="0000FF"/>
                </a:solidFill>
                <a:latin typeface="楷体_GB2312" pitchFamily="49" charset="-122"/>
                <a:ea typeface="楷体_GB2312" pitchFamily="49" charset="-122"/>
              </a:rPr>
              <a:t>)</a:t>
            </a:r>
          </a:p>
          <a:p>
            <a:pPr marL="268288" indent="-268288" algn="just">
              <a:buFontTx/>
              <a:buChar char="•"/>
            </a:pPr>
            <a:r>
              <a:rPr lang="zh-CN" altLang="en-US" sz="2800" b="1" dirty="0">
                <a:solidFill>
                  <a:srgbClr val="0000FF"/>
                </a:solidFill>
                <a:latin typeface="楷体_GB2312" pitchFamily="49" charset="-122"/>
                <a:ea typeface="楷体_GB2312" pitchFamily="49" charset="-122"/>
              </a:rPr>
              <a:t>没有更高级的请求发生</a:t>
            </a:r>
          </a:p>
          <a:p>
            <a:pPr marL="268288" indent="-268288" algn="just">
              <a:buFontTx/>
              <a:buChar char="•"/>
            </a:pPr>
            <a:r>
              <a:rPr lang="en-US" altLang="zh-CN" sz="2800" b="1" dirty="0">
                <a:solidFill>
                  <a:schemeClr val="tx2"/>
                </a:solidFill>
                <a:latin typeface="Arial"/>
                <a:ea typeface="楷体_GB2312" pitchFamily="49" charset="-122"/>
              </a:rPr>
              <a:t>……</a:t>
            </a:r>
            <a:endParaRPr lang="en-US" altLang="zh-CN" sz="2800" b="1" dirty="0">
              <a:solidFill>
                <a:schemeClr val="tx2"/>
              </a:solidFill>
              <a:latin typeface="楷体_GB2312" pitchFamily="49" charset="-122"/>
              <a:ea typeface="楷体_GB2312" pitchFamily="49" charset="-122"/>
            </a:endParaRPr>
          </a:p>
        </p:txBody>
      </p:sp>
    </p:spTree>
  </p:cSld>
  <p:clrMapOvr>
    <a:masterClrMapping/>
  </p:clrMapOvr>
  <p:transition spd="slow"/>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lstStyle/>
          <a:p>
            <a:r>
              <a:rPr lang="en-US" altLang="zh-CN"/>
              <a:t>2. </a:t>
            </a:r>
            <a:r>
              <a:rPr lang="zh-CN" altLang="en-US"/>
              <a:t>中断源的识别</a:t>
            </a:r>
          </a:p>
        </p:txBody>
      </p:sp>
      <p:sp>
        <p:nvSpPr>
          <p:cNvPr id="499715" name="Rectangle 3"/>
          <p:cNvSpPr>
            <a:spLocks noGrp="1" noChangeArrowheads="1"/>
          </p:cNvSpPr>
          <p:nvPr>
            <p:ph idx="1"/>
          </p:nvPr>
        </p:nvSpPr>
        <p:spPr>
          <a:xfrm>
            <a:off x="914400" y="1071546"/>
            <a:ext cx="10726216" cy="5093758"/>
          </a:xfrm>
        </p:spPr>
        <p:txBody>
          <a:bodyPr/>
          <a:lstStyle/>
          <a:p>
            <a:pPr algn="just">
              <a:lnSpc>
                <a:spcPct val="150000"/>
              </a:lnSpc>
            </a:pPr>
            <a:r>
              <a:rPr lang="zh-CN" altLang="en-US" dirty="0"/>
              <a:t>在系统中，中断源有多个，但</a:t>
            </a:r>
            <a:r>
              <a:rPr lang="en-US" altLang="zh-CN" dirty="0"/>
              <a:t>CPU</a:t>
            </a:r>
            <a:r>
              <a:rPr lang="zh-CN" altLang="en-US" dirty="0"/>
              <a:t>响应中断的引脚有限。因此，当有多个中断请求时，</a:t>
            </a:r>
            <a:r>
              <a:rPr lang="en-US" altLang="zh-CN" dirty="0"/>
              <a:t>CPU</a:t>
            </a:r>
            <a:r>
              <a:rPr lang="zh-CN" altLang="en-US" dirty="0"/>
              <a:t>就应有能力识别出这些中断，然后根据其优先级先响应级别最高的中断申请。</a:t>
            </a:r>
          </a:p>
          <a:p>
            <a:pPr>
              <a:lnSpc>
                <a:spcPct val="150000"/>
              </a:lnSpc>
            </a:pPr>
            <a:r>
              <a:rPr lang="zh-CN" altLang="en-US" dirty="0"/>
              <a:t>通常，识别中断可以采用软件方法和硬件方法</a:t>
            </a:r>
            <a:r>
              <a:rPr lang="zh-CN" altLang="en-US" dirty="0" smtClean="0"/>
              <a:t>；</a:t>
            </a:r>
            <a:endParaRPr lang="en-US" altLang="zh-CN" dirty="0" smtClean="0"/>
          </a:p>
          <a:p>
            <a:pPr>
              <a:lnSpc>
                <a:spcPct val="150000"/>
              </a:lnSpc>
            </a:pPr>
            <a:r>
              <a:rPr lang="zh-CN" altLang="en-US" dirty="0"/>
              <a:t>软件方法主要采用</a:t>
            </a:r>
            <a:r>
              <a:rPr lang="zh-CN" altLang="en-US" b="1" dirty="0">
                <a:solidFill>
                  <a:srgbClr val="FF0000"/>
                </a:solidFill>
              </a:rPr>
              <a:t>查询技术</a:t>
            </a:r>
            <a:r>
              <a:rPr lang="zh-CN" altLang="en-US" dirty="0"/>
              <a:t>，而硬件方法有：</a:t>
            </a:r>
          </a:p>
          <a:p>
            <a:pPr lvl="1">
              <a:lnSpc>
                <a:spcPct val="150000"/>
              </a:lnSpc>
            </a:pPr>
            <a:r>
              <a:rPr lang="zh-CN" altLang="en-US" b="1" dirty="0">
                <a:solidFill>
                  <a:srgbClr val="0000FF"/>
                </a:solidFill>
              </a:rPr>
              <a:t>中断优先权编码电路</a:t>
            </a:r>
          </a:p>
          <a:p>
            <a:pPr lvl="1">
              <a:lnSpc>
                <a:spcPct val="150000"/>
              </a:lnSpc>
            </a:pPr>
            <a:r>
              <a:rPr lang="zh-CN" altLang="en-US" b="1" dirty="0">
                <a:solidFill>
                  <a:srgbClr val="0000FF"/>
                </a:solidFill>
              </a:rPr>
              <a:t>链式优先权排队电路</a:t>
            </a:r>
          </a:p>
          <a:p>
            <a:pPr>
              <a:lnSpc>
                <a:spcPct val="150000"/>
              </a:lnSpc>
            </a:pPr>
            <a:endParaRPr lang="zh-CN" altLang="en-US" dirty="0"/>
          </a:p>
        </p:txBody>
      </p:sp>
      <p:sp>
        <p:nvSpPr>
          <p:cNvPr id="5" name="AutoShape 4" descr="074">
            <a:hlinkClick r:id="rId2" action="ppaction://hlinksldjump"/>
          </p:cNvPr>
          <p:cNvSpPr>
            <a:spLocks noChangeArrowheads="1"/>
          </p:cNvSpPr>
          <p:nvPr/>
        </p:nvSpPr>
        <p:spPr bwMode="auto">
          <a:xfrm>
            <a:off x="10848528" y="2708920"/>
            <a:ext cx="1223963" cy="504056"/>
          </a:xfrm>
          <a:prstGeom prst="roundRect">
            <a:avLst>
              <a:gd name="adj" fmla="val 16667"/>
            </a:avLst>
          </a:prstGeom>
          <a:blipFill dpi="0" rotWithShape="0">
            <a:blip r:embed="rId3"/>
            <a:srcRect/>
            <a:stretch>
              <a:fillRect/>
            </a:stretch>
          </a:blipFill>
          <a:ln w="9525">
            <a:solidFill>
              <a:schemeClr val="tx1"/>
            </a:solidFill>
            <a:round/>
            <a:headEnd/>
            <a:tailEnd/>
          </a:ln>
        </p:spPr>
        <p:txBody>
          <a:bodyPr wrap="none" anchor="ctr"/>
          <a:lstStyle/>
          <a:p>
            <a:pPr algn="ctr">
              <a:lnSpc>
                <a:spcPct val="80000"/>
              </a:lnSpc>
            </a:pPr>
            <a:r>
              <a:rPr lang="zh-CN" altLang="en-US" sz="2400" b="1" dirty="0">
                <a:solidFill>
                  <a:srgbClr val="A50021"/>
                </a:solidFill>
                <a:latin typeface="Tahoma" pitchFamily="34" charset="0"/>
              </a:rPr>
              <a:t>示例</a:t>
            </a:r>
            <a:endParaRPr lang="zh-CN" sz="2400" b="1" dirty="0">
              <a:solidFill>
                <a:srgbClr val="A50021"/>
              </a:solidFill>
              <a:latin typeface="Tahoma" pitchFamily="34" charset="0"/>
            </a:endParaRPr>
          </a:p>
        </p:txBody>
      </p:sp>
    </p:spTree>
  </p:cSld>
  <p:clrMapOvr>
    <a:masterClrMapping/>
  </p:clrMapOvr>
  <p:transition spd="slow"/>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7" name="Text Box 3"/>
          <p:cNvSpPr txBox="1">
            <a:spLocks noChangeArrowheads="1"/>
          </p:cNvSpPr>
          <p:nvPr/>
        </p:nvSpPr>
        <p:spPr bwMode="auto">
          <a:xfrm>
            <a:off x="3719736" y="5949280"/>
            <a:ext cx="6081184"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zh-CN" altLang="zh-CN" sz="2800" b="1" dirty="0">
                <a:solidFill>
                  <a:schemeClr val="tx2"/>
                </a:solidFill>
                <a:latin typeface="微软雅黑" pitchFamily="34" charset="-122"/>
                <a:ea typeface="微软雅黑" pitchFamily="34" charset="-122"/>
              </a:rPr>
              <a:t>8259</a:t>
            </a:r>
            <a:r>
              <a:rPr lang="zh-CN" altLang="en-US" sz="2800" b="1" dirty="0">
                <a:solidFill>
                  <a:schemeClr val="tx2"/>
                </a:solidFill>
                <a:latin typeface="微软雅黑" pitchFamily="34" charset="-122"/>
                <a:ea typeface="微软雅黑" pitchFamily="34" charset="-122"/>
              </a:rPr>
              <a:t>响应多个中断的过程</a:t>
            </a:r>
          </a:p>
        </p:txBody>
      </p:sp>
      <p:sp>
        <p:nvSpPr>
          <p:cNvPr id="1028" name="WordArt 3">
            <a:hlinkClick r:id="" action="ppaction://hlinkshowjump?jump=lastslideviewed"/>
          </p:cNvPr>
          <p:cNvSpPr>
            <a:spLocks noChangeArrowheads="1" noChangeShapeType="1"/>
          </p:cNvSpPr>
          <p:nvPr/>
        </p:nvSpPr>
        <p:spPr bwMode="auto">
          <a:xfrm>
            <a:off x="11567585" y="6597650"/>
            <a:ext cx="577849" cy="2159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14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8000"/>
                    </a:srgbClr>
                  </a:outerShdw>
                </a:effectLst>
                <a:latin typeface="隶书"/>
                <a:ea typeface="隶书"/>
              </a:rPr>
              <a:t>返回</a:t>
            </a:r>
          </a:p>
        </p:txBody>
      </p:sp>
    </p:spTree>
    <p:controls>
      <mc:AlternateContent xmlns:mc="http://schemas.openxmlformats.org/markup-compatibility/2006">
        <mc:Choice xmlns:v="urn:schemas-microsoft-com:vml" Requires="v">
          <p:control spid="152592" name="ShockwaveFlash1" r:id="rId2" imgW="1828800" imgH="1828800"/>
        </mc:Choice>
        <mc:Fallback>
          <p:control name="ShockwaveFlash1" r:id="rId2" imgW="1828800" imgH="1828800">
            <p:pic>
              <p:nvPicPr>
                <p:cNvPr id="0" name="ShockwaveFlash1"/>
                <p:cNvPicPr preferRelativeResize="0">
                  <a:picLocks noChangeAspect="1"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598805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no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27493823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lstStyle/>
          <a:p>
            <a:r>
              <a:rPr lang="en-US" altLang="zh-CN"/>
              <a:t>2. </a:t>
            </a:r>
            <a:r>
              <a:rPr lang="zh-CN" altLang="en-US"/>
              <a:t>中断源的识别</a:t>
            </a:r>
          </a:p>
        </p:txBody>
      </p:sp>
      <p:sp>
        <p:nvSpPr>
          <p:cNvPr id="499715" name="Rectangle 3"/>
          <p:cNvSpPr>
            <a:spLocks noGrp="1" noChangeArrowheads="1"/>
          </p:cNvSpPr>
          <p:nvPr>
            <p:ph idx="1"/>
          </p:nvPr>
        </p:nvSpPr>
        <p:spPr>
          <a:xfrm>
            <a:off x="914400" y="1071546"/>
            <a:ext cx="10363200" cy="4877734"/>
          </a:xfrm>
        </p:spPr>
        <p:txBody>
          <a:bodyPr/>
          <a:lstStyle/>
          <a:p>
            <a:pPr>
              <a:lnSpc>
                <a:spcPct val="150000"/>
              </a:lnSpc>
            </a:pPr>
            <a:r>
              <a:rPr lang="zh-CN" altLang="en-US" b="1" dirty="0" smtClean="0">
                <a:solidFill>
                  <a:srgbClr val="FF0000"/>
                </a:solidFill>
              </a:rPr>
              <a:t>中断</a:t>
            </a:r>
            <a:r>
              <a:rPr lang="zh-CN" altLang="en-US" b="1" dirty="0">
                <a:solidFill>
                  <a:srgbClr val="FF0000"/>
                </a:solidFill>
              </a:rPr>
              <a:t>查询</a:t>
            </a:r>
          </a:p>
          <a:p>
            <a:pPr lvl="1">
              <a:lnSpc>
                <a:spcPct val="150000"/>
              </a:lnSpc>
            </a:pPr>
            <a:r>
              <a:rPr lang="zh-CN" altLang="en-US" b="1" dirty="0"/>
              <a:t>中断请求保存在中断状态寄存器</a:t>
            </a:r>
          </a:p>
          <a:p>
            <a:pPr lvl="1">
              <a:lnSpc>
                <a:spcPct val="150000"/>
              </a:lnSpc>
            </a:pPr>
            <a:r>
              <a:rPr lang="zh-CN" altLang="en-US" b="1" dirty="0"/>
              <a:t>处理器依次查询中断状态寄存器</a:t>
            </a:r>
          </a:p>
          <a:p>
            <a:pPr lvl="1">
              <a:lnSpc>
                <a:spcPct val="150000"/>
              </a:lnSpc>
            </a:pPr>
            <a:r>
              <a:rPr lang="zh-CN" altLang="en-US" b="1" dirty="0"/>
              <a:t>某个中断请求状态有效说明其提出请求</a:t>
            </a:r>
          </a:p>
          <a:p>
            <a:pPr lvl="1">
              <a:lnSpc>
                <a:spcPct val="150000"/>
              </a:lnSpc>
            </a:pPr>
            <a:r>
              <a:rPr lang="zh-CN" altLang="en-US" b="1" dirty="0"/>
              <a:t>转向对应的中断服务程序</a:t>
            </a:r>
          </a:p>
        </p:txBody>
      </p:sp>
      <p:sp>
        <p:nvSpPr>
          <p:cNvPr id="499716" name="AutoShape 4">
            <a:hlinkClick r:id="rId2" action="ppaction://hlinksldjump" highlightClick="1"/>
          </p:cNvPr>
          <p:cNvSpPr>
            <a:spLocks noChangeArrowheads="1"/>
          </p:cNvSpPr>
          <p:nvPr/>
        </p:nvSpPr>
        <p:spPr bwMode="auto">
          <a:xfrm>
            <a:off x="7648063" y="1340768"/>
            <a:ext cx="1219200" cy="504056"/>
          </a:xfrm>
          <a:prstGeom prst="flowChartAlternateProcess">
            <a:avLst/>
          </a:prstGeom>
          <a:solidFill>
            <a:schemeClr val="accent1">
              <a:lumMod val="20000"/>
              <a:lumOff val="80000"/>
            </a:schemeClr>
          </a:solidFill>
          <a:ln w="9525">
            <a:solidFill>
              <a:srgbClr val="193C7D"/>
            </a:solidFill>
            <a:miter lim="800000"/>
            <a:headEnd/>
            <a:tailEnd/>
          </a:ln>
          <a:effectLst/>
        </p:spPr>
        <p:txBody>
          <a:bodyPr wrap="none" anchor="ctr"/>
          <a:lstStyle/>
          <a:p>
            <a:pPr algn="ctr">
              <a:lnSpc>
                <a:spcPct val="90000"/>
              </a:lnSpc>
            </a:pPr>
            <a:r>
              <a:rPr lang="zh-CN" altLang="en-US" sz="2400" b="1" dirty="0">
                <a:solidFill>
                  <a:schemeClr val="tx2"/>
                </a:solidFill>
                <a:ea typeface="楷体_GB2312" pitchFamily="49" charset="-122"/>
              </a:rPr>
              <a:t>示意图</a:t>
            </a:r>
          </a:p>
        </p:txBody>
      </p:sp>
    </p:spTree>
    <p:extLst>
      <p:ext uri="{BB962C8B-B14F-4D97-AF65-F5344CB8AC3E}">
        <p14:creationId xmlns:p14="http://schemas.microsoft.com/office/powerpoint/2010/main" val="1789065750"/>
      </p:ext>
    </p:extLst>
  </p:cSld>
  <p:clrMapOvr>
    <a:masterClrMapping/>
  </p:clrMapOvr>
  <p:transition spd="slow"/>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p:txBody>
          <a:bodyPr/>
          <a:lstStyle/>
          <a:p>
            <a:pPr algn="ctr"/>
            <a:r>
              <a:rPr lang="zh-CN" altLang="en-US" dirty="0"/>
              <a:t>中断查询接口与流程</a:t>
            </a:r>
          </a:p>
        </p:txBody>
      </p:sp>
      <p:sp>
        <p:nvSpPr>
          <p:cNvPr id="535555" name="AutoShape 3">
            <a:hlinkClick r:id="rId2" action="ppaction://hlinksldjump"/>
          </p:cNvPr>
          <p:cNvSpPr>
            <a:spLocks noChangeArrowheads="1"/>
          </p:cNvSpPr>
          <p:nvPr/>
        </p:nvSpPr>
        <p:spPr bwMode="auto">
          <a:xfrm>
            <a:off x="11064552" y="6365875"/>
            <a:ext cx="960967" cy="317500"/>
          </a:xfrm>
          <a:prstGeom prst="flowChartAlternateProcess">
            <a:avLst/>
          </a:prstGeom>
          <a:solidFill>
            <a:schemeClr val="accent3">
              <a:lumMod val="20000"/>
              <a:lumOff val="80000"/>
            </a:schemeClr>
          </a:solidFill>
          <a:ln w="9525">
            <a:solidFill>
              <a:srgbClr val="193C7D"/>
            </a:solidFill>
            <a:miter lim="800000"/>
            <a:headEnd/>
            <a:tailEnd/>
          </a:ln>
          <a:effectLst/>
        </p:spPr>
        <p:txBody>
          <a:bodyPr wrap="none" anchor="ctr"/>
          <a:lstStyle/>
          <a:p>
            <a:pPr algn="ctr">
              <a:lnSpc>
                <a:spcPct val="90000"/>
              </a:lnSpc>
            </a:pPr>
            <a:r>
              <a:rPr lang="zh-CN" altLang="en-US" b="1">
                <a:solidFill>
                  <a:schemeClr val="tx2"/>
                </a:solidFill>
                <a:ea typeface="楷体_GB2312" pitchFamily="49" charset="-122"/>
              </a:rPr>
              <a:t>返回</a:t>
            </a:r>
          </a:p>
        </p:txBody>
      </p:sp>
      <p:pic>
        <p:nvPicPr>
          <p:cNvPr id="535560" name="Picture 8" descr="fig0710"/>
          <p:cNvPicPr>
            <a:picLocks noChangeAspect="1" noChangeArrowheads="1"/>
          </p:cNvPicPr>
          <p:nvPr/>
        </p:nvPicPr>
        <p:blipFill>
          <a:blip r:embed="rId3" cstate="print"/>
          <a:srcRect/>
          <a:stretch>
            <a:fillRect/>
          </a:stretch>
        </p:blipFill>
        <p:spPr bwMode="auto">
          <a:xfrm>
            <a:off x="380960" y="1000108"/>
            <a:ext cx="11497772" cy="5257725"/>
          </a:xfrm>
          <a:prstGeom prst="rect">
            <a:avLst/>
          </a:prstGeom>
          <a:noFill/>
        </p:spPr>
      </p:pic>
    </p:spTree>
  </p:cSld>
  <p:clrMapOvr>
    <a:masterClrMapping/>
  </p:clrMapOvr>
  <p:transition spd="slow" advClick="0"/>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lstStyle/>
          <a:p>
            <a:r>
              <a:rPr lang="en-US" altLang="zh-CN"/>
              <a:t>2. </a:t>
            </a:r>
            <a:r>
              <a:rPr lang="zh-CN" altLang="en-US"/>
              <a:t>中断源的识别</a:t>
            </a:r>
          </a:p>
        </p:txBody>
      </p:sp>
      <p:sp>
        <p:nvSpPr>
          <p:cNvPr id="499715" name="Rectangle 3"/>
          <p:cNvSpPr>
            <a:spLocks noGrp="1" noChangeArrowheads="1"/>
          </p:cNvSpPr>
          <p:nvPr>
            <p:ph idx="1"/>
          </p:nvPr>
        </p:nvSpPr>
        <p:spPr>
          <a:xfrm>
            <a:off x="914400" y="1071546"/>
            <a:ext cx="10363200" cy="4877734"/>
          </a:xfrm>
        </p:spPr>
        <p:txBody>
          <a:bodyPr/>
          <a:lstStyle/>
          <a:p>
            <a:r>
              <a:rPr lang="zh-CN" altLang="en-US" b="1" dirty="0" smtClean="0">
                <a:solidFill>
                  <a:srgbClr val="FF0000"/>
                </a:solidFill>
              </a:rPr>
              <a:t>中断向量</a:t>
            </a:r>
          </a:p>
          <a:p>
            <a:pPr lvl="1">
              <a:lnSpc>
                <a:spcPct val="150000"/>
              </a:lnSpc>
            </a:pPr>
            <a:r>
              <a:rPr lang="zh-CN" altLang="en-US" b="1" dirty="0" smtClean="0"/>
              <a:t>又称为中断类型号，或</a:t>
            </a:r>
            <a:r>
              <a:rPr lang="zh-CN" altLang="en-US" b="1" dirty="0" smtClean="0">
                <a:solidFill>
                  <a:srgbClr val="0000FF"/>
                </a:solidFill>
                <a:latin typeface="微软雅黑" pitchFamily="34" charset="-122"/>
                <a:ea typeface="微软雅黑" pitchFamily="34" charset="-122"/>
              </a:rPr>
              <a:t>中断号，即每个中断都分配一个编号，</a:t>
            </a:r>
            <a:r>
              <a:rPr lang="en-US" altLang="zh-CN" b="1" dirty="0" smtClean="0"/>
              <a:t>80X86</a:t>
            </a:r>
            <a:r>
              <a:rPr lang="zh-CN" altLang="en-US" b="1" dirty="0" smtClean="0"/>
              <a:t>共可管理</a:t>
            </a:r>
            <a:r>
              <a:rPr lang="en-US" altLang="zh-CN" b="1" dirty="0" smtClean="0"/>
              <a:t>256</a:t>
            </a:r>
            <a:r>
              <a:rPr lang="zh-CN" altLang="en-US" b="1" dirty="0" smtClean="0"/>
              <a:t>个中断</a:t>
            </a:r>
          </a:p>
          <a:p>
            <a:pPr>
              <a:lnSpc>
                <a:spcPct val="150000"/>
              </a:lnSpc>
            </a:pPr>
            <a:r>
              <a:rPr lang="zh-CN" altLang="en-US" b="1" dirty="0" smtClean="0">
                <a:solidFill>
                  <a:srgbClr val="FF0000"/>
                </a:solidFill>
                <a:latin typeface="微软雅黑" pitchFamily="34" charset="-122"/>
                <a:ea typeface="微软雅黑" pitchFamily="34" charset="-122"/>
              </a:rPr>
              <a:t>中断</a:t>
            </a:r>
            <a:r>
              <a:rPr lang="zh-CN" altLang="en-US" b="1" dirty="0">
                <a:solidFill>
                  <a:srgbClr val="FF0000"/>
                </a:solidFill>
                <a:latin typeface="微软雅黑" pitchFamily="34" charset="-122"/>
                <a:ea typeface="微软雅黑" pitchFamily="34" charset="-122"/>
              </a:rPr>
              <a:t>向量</a:t>
            </a:r>
            <a:r>
              <a:rPr lang="zh-CN" altLang="en-US" b="1" dirty="0" smtClean="0">
                <a:solidFill>
                  <a:srgbClr val="FF0000"/>
                </a:solidFill>
              </a:rPr>
              <a:t>表</a:t>
            </a:r>
            <a:endParaRPr lang="en-US" altLang="zh-CN" b="1" dirty="0" smtClean="0">
              <a:solidFill>
                <a:srgbClr val="FF0000"/>
              </a:solidFill>
            </a:endParaRPr>
          </a:p>
          <a:p>
            <a:pPr lvl="1">
              <a:lnSpc>
                <a:spcPct val="150000"/>
              </a:lnSpc>
            </a:pPr>
            <a:r>
              <a:rPr lang="en-US" altLang="zh-CN" b="1" dirty="0" smtClean="0"/>
              <a:t>8086</a:t>
            </a:r>
            <a:r>
              <a:rPr lang="zh-CN" altLang="en-US" b="1" dirty="0" smtClean="0"/>
              <a:t>微处理器</a:t>
            </a:r>
            <a:r>
              <a:rPr lang="zh-CN" altLang="en-US" b="1" dirty="0"/>
              <a:t>从物理地址</a:t>
            </a:r>
            <a:r>
              <a:rPr lang="en-US" altLang="zh-CN" b="1" dirty="0"/>
              <a:t>000H</a:t>
            </a:r>
            <a:r>
              <a:rPr lang="zh-CN" altLang="en-US" b="1" dirty="0"/>
              <a:t>开始</a:t>
            </a:r>
            <a:r>
              <a:rPr lang="zh-CN" altLang="en-US" b="1" dirty="0" smtClean="0"/>
              <a:t>，</a:t>
            </a:r>
            <a:r>
              <a:rPr lang="zh-CN" altLang="en-US" b="1" dirty="0" smtClean="0">
                <a:solidFill>
                  <a:srgbClr val="0000FF"/>
                </a:solidFill>
                <a:latin typeface="微软雅黑" pitchFamily="34" charset="-122"/>
                <a:ea typeface="微软雅黑" pitchFamily="34" charset="-122"/>
              </a:rPr>
              <a:t>将</a:t>
            </a:r>
            <a:r>
              <a:rPr lang="en-US" altLang="zh-CN" b="1" dirty="0" smtClean="0">
                <a:solidFill>
                  <a:srgbClr val="0000FF"/>
                </a:solidFill>
                <a:latin typeface="微软雅黑" pitchFamily="34" charset="-122"/>
                <a:ea typeface="微软雅黑" pitchFamily="34" charset="-122"/>
              </a:rPr>
              <a:t>256</a:t>
            </a:r>
            <a:r>
              <a:rPr lang="zh-CN" altLang="en-US" b="1" dirty="0" smtClean="0">
                <a:solidFill>
                  <a:srgbClr val="0000FF"/>
                </a:solidFill>
                <a:latin typeface="微软雅黑" pitchFamily="34" charset="-122"/>
                <a:ea typeface="微软雅黑" pitchFamily="34" charset="-122"/>
              </a:rPr>
              <a:t>个中断的</a:t>
            </a:r>
            <a:r>
              <a:rPr lang="zh-CN" altLang="en-US" b="1" dirty="0">
                <a:solidFill>
                  <a:srgbClr val="0000FF"/>
                </a:solidFill>
                <a:latin typeface="微软雅黑" pitchFamily="34" charset="-122"/>
                <a:ea typeface="微软雅黑" pitchFamily="34" charset="-122"/>
              </a:rPr>
              <a:t>中断服务程序的入口</a:t>
            </a:r>
            <a:r>
              <a:rPr lang="zh-CN" altLang="en-US" b="1" dirty="0" smtClean="0">
                <a:solidFill>
                  <a:srgbClr val="0000FF"/>
                </a:solidFill>
                <a:latin typeface="微软雅黑" pitchFamily="34" charset="-122"/>
                <a:ea typeface="微软雅黑" pitchFamily="34" charset="-122"/>
              </a:rPr>
              <a:t>地址（段地址：偏移地址）形成</a:t>
            </a:r>
            <a:r>
              <a:rPr lang="zh-CN" altLang="en-US" b="1" dirty="0">
                <a:solidFill>
                  <a:srgbClr val="0000FF"/>
                </a:solidFill>
                <a:latin typeface="微软雅黑" pitchFamily="34" charset="-122"/>
                <a:ea typeface="微软雅黑" pitchFamily="34" charset="-122"/>
              </a:rPr>
              <a:t>中断向量</a:t>
            </a:r>
            <a:r>
              <a:rPr lang="zh-CN" altLang="en-US" b="1" dirty="0" smtClean="0">
                <a:solidFill>
                  <a:srgbClr val="0000FF"/>
                </a:solidFill>
                <a:latin typeface="微软雅黑" pitchFamily="34" charset="-122"/>
                <a:ea typeface="微软雅黑" pitchFamily="34" charset="-122"/>
              </a:rPr>
              <a:t>表</a:t>
            </a:r>
            <a:r>
              <a:rPr lang="zh-CN" altLang="en-US" b="1" dirty="0" smtClean="0"/>
              <a:t>，共占用</a:t>
            </a:r>
            <a:r>
              <a:rPr lang="en-US" altLang="zh-CN" b="1" dirty="0"/>
              <a:t>1KB</a:t>
            </a:r>
            <a:r>
              <a:rPr lang="zh-CN" altLang="en-US" b="1" dirty="0" smtClean="0"/>
              <a:t>区域</a:t>
            </a:r>
            <a:r>
              <a:rPr lang="zh-CN" altLang="en-US" b="1" dirty="0"/>
              <a:t>。</a:t>
            </a:r>
          </a:p>
        </p:txBody>
      </p:sp>
    </p:spTree>
    <p:extLst>
      <p:ext uri="{BB962C8B-B14F-4D97-AF65-F5344CB8AC3E}">
        <p14:creationId xmlns:p14="http://schemas.microsoft.com/office/powerpoint/2010/main" val="2377278226"/>
      </p:ext>
    </p:extLst>
  </p:cSld>
  <p:clrMapOvr>
    <a:masterClrMapping/>
  </p:clrMapOvr>
  <p:transition spd="slow"/>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ctr" eaLnBrk="1" hangingPunct="1"/>
            <a:r>
              <a:rPr lang="zh-CN" altLang="zh-CN" dirty="0" smtClean="0"/>
              <a:t>808</a:t>
            </a:r>
            <a:r>
              <a:rPr lang="en-US" altLang="zh-CN" dirty="0" smtClean="0"/>
              <a:t>6</a:t>
            </a:r>
            <a:r>
              <a:rPr lang="zh-CN" dirty="0" smtClean="0"/>
              <a:t>的中断向量表</a:t>
            </a:r>
          </a:p>
        </p:txBody>
      </p:sp>
      <p:sp>
        <p:nvSpPr>
          <p:cNvPr id="15363" name="WordArt 3">
            <a:hlinkClick r:id="" action="ppaction://hlinkshowjump?jump=lastslideviewed"/>
          </p:cNvPr>
          <p:cNvSpPr>
            <a:spLocks noChangeArrowheads="1" noChangeShapeType="1"/>
          </p:cNvSpPr>
          <p:nvPr/>
        </p:nvSpPr>
        <p:spPr bwMode="auto">
          <a:xfrm>
            <a:off x="11567585" y="6597650"/>
            <a:ext cx="577849" cy="2159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14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8000"/>
                    </a:srgbClr>
                  </a:outerShdw>
                </a:effectLst>
                <a:latin typeface="隶书"/>
                <a:ea typeface="隶书"/>
              </a:rPr>
              <a:t>返回</a:t>
            </a:r>
          </a:p>
        </p:txBody>
      </p:sp>
      <p:graphicFrame>
        <p:nvGraphicFramePr>
          <p:cNvPr id="11268" name="Group 4"/>
          <p:cNvGraphicFramePr>
            <a:graphicFrameLocks noGrp="1"/>
          </p:cNvGraphicFramePr>
          <p:nvPr>
            <p:extLst>
              <p:ext uri="{D42A27DB-BD31-4B8C-83A1-F6EECF244321}">
                <p14:modId xmlns:p14="http://schemas.microsoft.com/office/powerpoint/2010/main" val="3242844371"/>
              </p:ext>
            </p:extLst>
          </p:nvPr>
        </p:nvGraphicFramePr>
        <p:xfrm>
          <a:off x="1678518" y="908051"/>
          <a:ext cx="9698566" cy="5419777"/>
        </p:xfrm>
        <a:graphic>
          <a:graphicData uri="http://schemas.openxmlformats.org/drawingml/2006/table">
            <a:tbl>
              <a:tblPr/>
              <a:tblGrid>
                <a:gridCol w="1640416">
                  <a:extLst>
                    <a:ext uri="{9D8B030D-6E8A-4147-A177-3AD203B41FA5}">
                      <a16:colId xmlns="" xmlns:a16="http://schemas.microsoft.com/office/drawing/2014/main" val="20000"/>
                    </a:ext>
                  </a:extLst>
                </a:gridCol>
                <a:gridCol w="4233333">
                  <a:extLst>
                    <a:ext uri="{9D8B030D-6E8A-4147-A177-3AD203B41FA5}">
                      <a16:colId xmlns="" xmlns:a16="http://schemas.microsoft.com/office/drawing/2014/main" val="20001"/>
                    </a:ext>
                  </a:extLst>
                </a:gridCol>
                <a:gridCol w="3824817">
                  <a:extLst>
                    <a:ext uri="{9D8B030D-6E8A-4147-A177-3AD203B41FA5}">
                      <a16:colId xmlns="" xmlns:a16="http://schemas.microsoft.com/office/drawing/2014/main" val="20002"/>
                    </a:ext>
                  </a:extLst>
                </a:gridCol>
              </a:tblGrid>
              <a:tr h="51809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dirty="0" smtClean="0">
                        <a:ln>
                          <a:noFill/>
                        </a:ln>
                        <a:solidFill>
                          <a:schemeClr val="accent2"/>
                        </a:solidFill>
                        <a:effectLst/>
                        <a:latin typeface="Arial" pitchFamily="34" charset="0"/>
                        <a:ea typeface="幼圆" pitchFamily="49" charset="-122"/>
                      </a:endParaRPr>
                    </a:p>
                  </a:txBody>
                  <a:tcPr marL="121920" marR="121920" marT="45715" marB="45715"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273050" marR="0" lvl="0" indent="-273050" algn="ctr" defTabSz="914400" rtl="0" eaLnBrk="1" fontAlgn="base" latinLnBrk="0" hangingPunct="1">
                        <a:lnSpc>
                          <a:spcPct val="100000"/>
                        </a:lnSpc>
                        <a:spcBef>
                          <a:spcPct val="20000"/>
                        </a:spcBef>
                        <a:spcAft>
                          <a:spcPct val="0"/>
                        </a:spcAft>
                        <a:buClrTx/>
                        <a:buSzTx/>
                        <a:buFontTx/>
                        <a:buNone/>
                        <a:tabLst/>
                      </a:pPr>
                      <a:r>
                        <a:rPr kumimoji="0" lang="zh-CN" sz="2800" b="1" i="0" u="none" strike="noStrike" cap="none" normalizeH="0" baseline="0" smtClean="0">
                          <a:ln>
                            <a:noFill/>
                          </a:ln>
                          <a:solidFill>
                            <a:srgbClr val="9900CC"/>
                          </a:solidFill>
                          <a:effectLst/>
                          <a:latin typeface="Arial" pitchFamily="34" charset="0"/>
                          <a:ea typeface="幼圆" pitchFamily="49" charset="-122"/>
                        </a:rPr>
                        <a:t>向量号</a:t>
                      </a:r>
                      <a:r>
                        <a:rPr kumimoji="0" lang="zh-CN" altLang="zh-CN" sz="2800" b="1" i="0" u="none" strike="noStrike" cap="none" normalizeH="0" baseline="0" smtClean="0">
                          <a:ln>
                            <a:noFill/>
                          </a:ln>
                          <a:solidFill>
                            <a:srgbClr val="9900CC"/>
                          </a:solidFill>
                          <a:effectLst/>
                          <a:latin typeface="Arial" pitchFamily="34" charset="0"/>
                          <a:ea typeface="幼圆" pitchFamily="49" charset="-122"/>
                        </a:rPr>
                        <a:t>255</a:t>
                      </a:r>
                      <a:r>
                        <a:rPr kumimoji="0" lang="zh-CN" sz="2800" b="1" i="0" u="none" strike="noStrike" cap="none" normalizeH="0" baseline="0" smtClean="0">
                          <a:ln>
                            <a:noFill/>
                          </a:ln>
                          <a:solidFill>
                            <a:srgbClr val="9900CC"/>
                          </a:solidFill>
                          <a:effectLst/>
                          <a:latin typeface="Arial" pitchFamily="34" charset="0"/>
                          <a:ea typeface="幼圆" pitchFamily="49" charset="-122"/>
                        </a:rPr>
                        <a:t>的</a:t>
                      </a:r>
                      <a:r>
                        <a:rPr kumimoji="0" lang="zh-CN" altLang="zh-CN" sz="2800" b="1" i="0" u="none" strike="noStrike" cap="none" normalizeH="0" baseline="0" smtClean="0">
                          <a:ln>
                            <a:noFill/>
                          </a:ln>
                          <a:solidFill>
                            <a:srgbClr val="9900CC"/>
                          </a:solidFill>
                          <a:effectLst/>
                          <a:latin typeface="Arial" pitchFamily="34" charset="0"/>
                          <a:ea typeface="幼圆" pitchFamily="49" charset="-122"/>
                        </a:rPr>
                        <a:t>CS</a:t>
                      </a:r>
                      <a:r>
                        <a:rPr kumimoji="0" lang="zh-CN" sz="2800" b="1" i="0" u="none" strike="noStrike" cap="none" normalizeH="0" baseline="0" smtClean="0">
                          <a:ln>
                            <a:noFill/>
                          </a:ln>
                          <a:solidFill>
                            <a:srgbClr val="9900CC"/>
                          </a:solidFill>
                          <a:effectLst/>
                          <a:latin typeface="Arial" pitchFamily="34" charset="0"/>
                          <a:ea typeface="幼圆" pitchFamily="49" charset="-122"/>
                        </a:rPr>
                        <a:t>值</a:t>
                      </a:r>
                    </a:p>
                  </a:txBody>
                  <a:tcPr marL="121920" marR="121920"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sz="2400" b="1" i="0" u="none" strike="noStrike" cap="none" normalizeH="0" baseline="0" dirty="0" smtClean="0">
                          <a:ln>
                            <a:noFill/>
                          </a:ln>
                          <a:solidFill>
                            <a:schemeClr val="tx2"/>
                          </a:solidFill>
                          <a:effectLst/>
                          <a:latin typeface="Arial" pitchFamily="34" charset="0"/>
                          <a:ea typeface="幼圆" pitchFamily="49" charset="-122"/>
                        </a:rPr>
                        <a:t>用户中断</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sz="2400" b="1" i="0" u="none" strike="noStrike" cap="none" normalizeH="0" baseline="0" dirty="0" smtClean="0">
                          <a:ln>
                            <a:noFill/>
                          </a:ln>
                          <a:solidFill>
                            <a:schemeClr val="tx2"/>
                          </a:solidFill>
                          <a:effectLst/>
                          <a:latin typeface="Arial" pitchFamily="34" charset="0"/>
                          <a:ea typeface="幼圆" pitchFamily="49" charset="-122"/>
                        </a:rPr>
                        <a:t>（向量号</a:t>
                      </a:r>
                      <a:r>
                        <a:rPr kumimoji="0" lang="zh-CN" altLang="zh-CN" sz="2400" b="1" i="0" u="none" strike="noStrike" cap="none" normalizeH="0" baseline="0" dirty="0" smtClean="0">
                          <a:ln>
                            <a:noFill/>
                          </a:ln>
                          <a:solidFill>
                            <a:schemeClr val="tx2"/>
                          </a:solidFill>
                          <a:effectLst/>
                          <a:latin typeface="Arial" pitchFamily="34" charset="0"/>
                          <a:ea typeface="幼圆" pitchFamily="49" charset="-122"/>
                        </a:rPr>
                        <a:t>255</a:t>
                      </a:r>
                      <a:r>
                        <a:rPr kumimoji="0" lang="zh-CN" sz="2400" b="1" i="0" u="none" strike="noStrike" cap="none" normalizeH="0" baseline="0" dirty="0" smtClean="0">
                          <a:ln>
                            <a:noFill/>
                          </a:ln>
                          <a:solidFill>
                            <a:schemeClr val="tx2"/>
                          </a:solidFill>
                          <a:effectLst/>
                          <a:latin typeface="Arial" pitchFamily="34" charset="0"/>
                          <a:ea typeface="幼圆" pitchFamily="49" charset="-122"/>
                        </a:rPr>
                        <a:t>）</a:t>
                      </a:r>
                    </a:p>
                  </a:txBody>
                  <a:tcPr marL="121920" marR="121920" marT="45715" marB="45715"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 xmlns:a16="http://schemas.microsoft.com/office/drawing/2014/main" val="10000"/>
                  </a:ext>
                </a:extLst>
              </a:tr>
              <a:tr h="549211">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dirty="0" smtClean="0">
                          <a:ln>
                            <a:noFill/>
                          </a:ln>
                          <a:solidFill>
                            <a:schemeClr val="tx2"/>
                          </a:solidFill>
                          <a:effectLst/>
                          <a:latin typeface="Arial" pitchFamily="34" charset="0"/>
                          <a:ea typeface="幼圆" pitchFamily="49" charset="-122"/>
                        </a:rPr>
                        <a:t>3FCH</a:t>
                      </a:r>
                    </a:p>
                  </a:txBody>
                  <a:tcPr marL="121920" marR="121920" marT="45715" marB="45715"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sz="2800" b="1" i="0" u="none" strike="noStrike" cap="none" normalizeH="0" baseline="0" smtClean="0">
                          <a:ln>
                            <a:noFill/>
                          </a:ln>
                          <a:solidFill>
                            <a:srgbClr val="9900CC"/>
                          </a:solidFill>
                          <a:effectLst/>
                          <a:latin typeface="Arial" pitchFamily="34" charset="0"/>
                          <a:ea typeface="幼圆" pitchFamily="49" charset="-122"/>
                        </a:rPr>
                        <a:t>向量号</a:t>
                      </a:r>
                      <a:r>
                        <a:rPr kumimoji="0" lang="zh-CN" altLang="zh-CN" sz="2800" b="1" i="0" u="none" strike="noStrike" cap="none" normalizeH="0" baseline="0" smtClean="0">
                          <a:ln>
                            <a:noFill/>
                          </a:ln>
                          <a:solidFill>
                            <a:srgbClr val="9900CC"/>
                          </a:solidFill>
                          <a:effectLst/>
                          <a:latin typeface="Arial" pitchFamily="34" charset="0"/>
                          <a:ea typeface="幼圆" pitchFamily="49" charset="-122"/>
                        </a:rPr>
                        <a:t>255</a:t>
                      </a:r>
                      <a:r>
                        <a:rPr kumimoji="0" lang="zh-CN" sz="2800" b="1" i="0" u="none" strike="noStrike" cap="none" normalizeH="0" baseline="0" smtClean="0">
                          <a:ln>
                            <a:noFill/>
                          </a:ln>
                          <a:solidFill>
                            <a:srgbClr val="9900CC"/>
                          </a:solidFill>
                          <a:effectLst/>
                          <a:latin typeface="Arial" pitchFamily="34" charset="0"/>
                          <a:ea typeface="幼圆" pitchFamily="49" charset="-122"/>
                        </a:rPr>
                        <a:t>的</a:t>
                      </a:r>
                      <a:r>
                        <a:rPr kumimoji="0" lang="zh-CN" altLang="zh-CN" sz="2800" b="1" i="0" u="none" strike="noStrike" cap="none" normalizeH="0" baseline="0" smtClean="0">
                          <a:ln>
                            <a:noFill/>
                          </a:ln>
                          <a:solidFill>
                            <a:srgbClr val="9900CC"/>
                          </a:solidFill>
                          <a:effectLst/>
                          <a:latin typeface="Arial" pitchFamily="34" charset="0"/>
                          <a:ea typeface="幼圆" pitchFamily="49" charset="-122"/>
                        </a:rPr>
                        <a:t>IP</a:t>
                      </a:r>
                      <a:r>
                        <a:rPr kumimoji="0" lang="zh-CN" sz="2800" b="1" i="0" u="none" strike="noStrike" cap="none" normalizeH="0" baseline="0" smtClean="0">
                          <a:ln>
                            <a:noFill/>
                          </a:ln>
                          <a:solidFill>
                            <a:srgbClr val="9900CC"/>
                          </a:solidFill>
                          <a:effectLst/>
                          <a:latin typeface="Arial" pitchFamily="34" charset="0"/>
                          <a:ea typeface="幼圆" pitchFamily="49" charset="-122"/>
                        </a:rPr>
                        <a:t>值</a:t>
                      </a:r>
                    </a:p>
                  </a:txBody>
                  <a:tcPr marL="121920" marR="121920"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 xmlns:a16="http://schemas.microsoft.com/office/drawing/2014/main" val="10001"/>
                  </a:ext>
                </a:extLst>
              </a:tr>
              <a:tr h="1060326">
                <a:tc vMerge="1">
                  <a:txBody>
                    <a:bodyPr/>
                    <a:lstStyle/>
                    <a:p>
                      <a:endParaRPr lang="zh-CN" altLang="en-US"/>
                    </a:p>
                  </a:txBody>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2800" b="1" i="0" u="none" strike="noStrike" cap="none" normalizeH="0" baseline="0" smtClean="0">
                          <a:ln>
                            <a:noFill/>
                          </a:ln>
                          <a:solidFill>
                            <a:srgbClr val="9900CC"/>
                          </a:solidFill>
                          <a:effectLst/>
                          <a:latin typeface="Arial" pitchFamily="34" charset="0"/>
                          <a:ea typeface="幼圆" pitchFamily="49" charset="-122"/>
                        </a:rPr>
                        <a:t>……</a:t>
                      </a:r>
                    </a:p>
                  </a:txBody>
                  <a:tcPr marL="121920" marR="121920"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 xmlns:a16="http://schemas.microsoft.com/office/drawing/2014/main" val="10002"/>
                  </a:ext>
                </a:extLst>
              </a:tr>
              <a:tr h="546036">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sz="2800" b="1" i="0" u="none" strike="noStrike" cap="none" normalizeH="0" baseline="0" smtClean="0">
                          <a:ln>
                            <a:noFill/>
                          </a:ln>
                          <a:solidFill>
                            <a:srgbClr val="9900CC"/>
                          </a:solidFill>
                          <a:effectLst/>
                          <a:latin typeface="Arial" pitchFamily="34" charset="0"/>
                          <a:ea typeface="幼圆" pitchFamily="49" charset="-122"/>
                        </a:rPr>
                        <a:t>向量号</a:t>
                      </a:r>
                      <a:r>
                        <a:rPr kumimoji="0" lang="zh-CN" altLang="zh-CN" sz="2800" b="1" i="0" u="none" strike="noStrike" cap="none" normalizeH="0" baseline="0" smtClean="0">
                          <a:ln>
                            <a:noFill/>
                          </a:ln>
                          <a:solidFill>
                            <a:srgbClr val="9900CC"/>
                          </a:solidFill>
                          <a:effectLst/>
                          <a:latin typeface="Arial" pitchFamily="34" charset="0"/>
                          <a:ea typeface="幼圆" pitchFamily="49" charset="-122"/>
                        </a:rPr>
                        <a:t>2</a:t>
                      </a:r>
                      <a:r>
                        <a:rPr kumimoji="0" lang="zh-CN" sz="2800" b="1" i="0" u="none" strike="noStrike" cap="none" normalizeH="0" baseline="0" smtClean="0">
                          <a:ln>
                            <a:noFill/>
                          </a:ln>
                          <a:solidFill>
                            <a:srgbClr val="9900CC"/>
                          </a:solidFill>
                          <a:effectLst/>
                          <a:latin typeface="Arial" pitchFamily="34" charset="0"/>
                          <a:ea typeface="幼圆" pitchFamily="49" charset="-122"/>
                        </a:rPr>
                        <a:t>的</a:t>
                      </a:r>
                      <a:r>
                        <a:rPr kumimoji="0" lang="zh-CN" altLang="zh-CN" sz="2800" b="1" i="0" u="none" strike="noStrike" cap="none" normalizeH="0" baseline="0" smtClean="0">
                          <a:ln>
                            <a:noFill/>
                          </a:ln>
                          <a:solidFill>
                            <a:srgbClr val="9900CC"/>
                          </a:solidFill>
                          <a:effectLst/>
                          <a:latin typeface="Arial" pitchFamily="34" charset="0"/>
                          <a:ea typeface="幼圆" pitchFamily="49" charset="-122"/>
                        </a:rPr>
                        <a:t>CS</a:t>
                      </a:r>
                      <a:r>
                        <a:rPr kumimoji="0" lang="zh-CN" sz="2800" b="1" i="0" u="none" strike="noStrike" cap="none" normalizeH="0" baseline="0" smtClean="0">
                          <a:ln>
                            <a:noFill/>
                          </a:ln>
                          <a:solidFill>
                            <a:srgbClr val="9900CC"/>
                          </a:solidFill>
                          <a:effectLst/>
                          <a:latin typeface="Arial" pitchFamily="34" charset="0"/>
                          <a:ea typeface="幼圆" pitchFamily="49" charset="-122"/>
                        </a:rPr>
                        <a:t>值</a:t>
                      </a:r>
                    </a:p>
                  </a:txBody>
                  <a:tcPr marL="121920" marR="121920"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sz="2400" b="1" i="0" u="none" strike="noStrike" cap="none" normalizeH="0" baseline="0" dirty="0" smtClean="0">
                          <a:ln>
                            <a:noFill/>
                          </a:ln>
                          <a:solidFill>
                            <a:schemeClr val="tx2"/>
                          </a:solidFill>
                          <a:effectLst/>
                          <a:latin typeface="Arial" pitchFamily="34" charset="0"/>
                          <a:ea typeface="幼圆" pitchFamily="49" charset="-122"/>
                        </a:rPr>
                        <a:t>非屏蔽中断</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sz="2400" b="1" i="0" u="none" strike="noStrike" cap="none" normalizeH="0" baseline="0" dirty="0" smtClean="0">
                          <a:ln>
                            <a:noFill/>
                          </a:ln>
                          <a:solidFill>
                            <a:schemeClr val="tx2"/>
                          </a:solidFill>
                          <a:effectLst/>
                          <a:latin typeface="Arial" pitchFamily="34" charset="0"/>
                          <a:ea typeface="幼圆" pitchFamily="49" charset="-122"/>
                        </a:rPr>
                        <a:t>（向量号</a:t>
                      </a:r>
                      <a:r>
                        <a:rPr kumimoji="0" lang="zh-CN" altLang="zh-CN" sz="2400" b="1" i="0" u="none" strike="noStrike" cap="none" normalizeH="0" baseline="0" dirty="0" smtClean="0">
                          <a:ln>
                            <a:noFill/>
                          </a:ln>
                          <a:solidFill>
                            <a:schemeClr val="tx2"/>
                          </a:solidFill>
                          <a:effectLst/>
                          <a:latin typeface="Arial" pitchFamily="34" charset="0"/>
                          <a:ea typeface="幼圆" pitchFamily="49" charset="-122"/>
                        </a:rPr>
                        <a:t>2</a:t>
                      </a:r>
                      <a:r>
                        <a:rPr kumimoji="0" lang="zh-CN" sz="2400" b="1" i="0" u="none" strike="noStrike" cap="none" normalizeH="0" baseline="0" dirty="0" smtClean="0">
                          <a:ln>
                            <a:noFill/>
                          </a:ln>
                          <a:solidFill>
                            <a:schemeClr val="tx2"/>
                          </a:solidFill>
                          <a:effectLst/>
                          <a:latin typeface="Arial" pitchFamily="34" charset="0"/>
                          <a:ea typeface="幼圆" pitchFamily="49" charset="-122"/>
                        </a:rPr>
                        <a:t>）</a:t>
                      </a:r>
                    </a:p>
                  </a:txBody>
                  <a:tcPr marL="121920" marR="121920" marT="45715" marB="45715"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 xmlns:a16="http://schemas.microsoft.com/office/drawing/2014/main" val="10003"/>
                  </a:ext>
                </a:extLst>
              </a:tr>
              <a:tr h="549211">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dirty="0" smtClean="0">
                          <a:ln>
                            <a:noFill/>
                          </a:ln>
                          <a:solidFill>
                            <a:schemeClr val="tx2"/>
                          </a:solidFill>
                          <a:effectLst/>
                          <a:latin typeface="Arial" pitchFamily="34" charset="0"/>
                          <a:ea typeface="幼圆" pitchFamily="49" charset="-122"/>
                        </a:rPr>
                        <a:t>008H</a:t>
                      </a:r>
                    </a:p>
                  </a:txBody>
                  <a:tcPr marL="121920" marR="121920" marT="45715" marB="45715"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sz="2800" b="1" i="0" u="none" strike="noStrike" cap="none" normalizeH="0" baseline="0" smtClean="0">
                          <a:ln>
                            <a:noFill/>
                          </a:ln>
                          <a:solidFill>
                            <a:srgbClr val="9900CC"/>
                          </a:solidFill>
                          <a:effectLst/>
                          <a:latin typeface="Arial" pitchFamily="34" charset="0"/>
                          <a:ea typeface="幼圆" pitchFamily="49" charset="-122"/>
                        </a:rPr>
                        <a:t>向量号</a:t>
                      </a:r>
                      <a:r>
                        <a:rPr kumimoji="0" lang="zh-CN" altLang="zh-CN" sz="2800" b="1" i="0" u="none" strike="noStrike" cap="none" normalizeH="0" baseline="0" smtClean="0">
                          <a:ln>
                            <a:noFill/>
                          </a:ln>
                          <a:solidFill>
                            <a:srgbClr val="9900CC"/>
                          </a:solidFill>
                          <a:effectLst/>
                          <a:latin typeface="Arial" pitchFamily="34" charset="0"/>
                          <a:ea typeface="幼圆" pitchFamily="49" charset="-122"/>
                        </a:rPr>
                        <a:t>2</a:t>
                      </a:r>
                      <a:r>
                        <a:rPr kumimoji="0" lang="zh-CN" sz="2800" b="1" i="0" u="none" strike="noStrike" cap="none" normalizeH="0" baseline="0" smtClean="0">
                          <a:ln>
                            <a:noFill/>
                          </a:ln>
                          <a:solidFill>
                            <a:srgbClr val="9900CC"/>
                          </a:solidFill>
                          <a:effectLst/>
                          <a:latin typeface="Arial" pitchFamily="34" charset="0"/>
                          <a:ea typeface="幼圆" pitchFamily="49" charset="-122"/>
                        </a:rPr>
                        <a:t>的</a:t>
                      </a:r>
                      <a:r>
                        <a:rPr kumimoji="0" lang="zh-CN" altLang="zh-CN" sz="2800" b="1" i="0" u="none" strike="noStrike" cap="none" normalizeH="0" baseline="0" smtClean="0">
                          <a:ln>
                            <a:noFill/>
                          </a:ln>
                          <a:solidFill>
                            <a:srgbClr val="9900CC"/>
                          </a:solidFill>
                          <a:effectLst/>
                          <a:latin typeface="Arial" pitchFamily="34" charset="0"/>
                          <a:ea typeface="幼圆" pitchFamily="49" charset="-122"/>
                        </a:rPr>
                        <a:t>IP</a:t>
                      </a:r>
                      <a:r>
                        <a:rPr kumimoji="0" lang="zh-CN" sz="2800" b="1" i="0" u="none" strike="noStrike" cap="none" normalizeH="0" baseline="0" smtClean="0">
                          <a:ln>
                            <a:noFill/>
                          </a:ln>
                          <a:solidFill>
                            <a:srgbClr val="9900CC"/>
                          </a:solidFill>
                          <a:effectLst/>
                          <a:latin typeface="Arial" pitchFamily="34" charset="0"/>
                          <a:ea typeface="幼圆" pitchFamily="49" charset="-122"/>
                        </a:rPr>
                        <a:t>值</a:t>
                      </a:r>
                    </a:p>
                  </a:txBody>
                  <a:tcPr marL="121920" marR="121920"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 xmlns:a16="http://schemas.microsoft.com/office/drawing/2014/main" val="10004"/>
                  </a:ext>
                </a:extLst>
              </a:tr>
              <a:tr h="546036">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sz="2800" b="1" i="0" u="none" strike="noStrike" cap="none" normalizeH="0" baseline="0" smtClean="0">
                          <a:ln>
                            <a:noFill/>
                          </a:ln>
                          <a:solidFill>
                            <a:srgbClr val="9900CC"/>
                          </a:solidFill>
                          <a:effectLst/>
                          <a:latin typeface="Arial" pitchFamily="34" charset="0"/>
                          <a:ea typeface="幼圆" pitchFamily="49" charset="-122"/>
                        </a:rPr>
                        <a:t>向量号</a:t>
                      </a:r>
                      <a:r>
                        <a:rPr kumimoji="0" lang="zh-CN" altLang="zh-CN" sz="2800" b="1" i="0" u="none" strike="noStrike" cap="none" normalizeH="0" baseline="0" smtClean="0">
                          <a:ln>
                            <a:noFill/>
                          </a:ln>
                          <a:solidFill>
                            <a:srgbClr val="9900CC"/>
                          </a:solidFill>
                          <a:effectLst/>
                          <a:latin typeface="Arial" pitchFamily="34" charset="0"/>
                          <a:ea typeface="幼圆" pitchFamily="49" charset="-122"/>
                        </a:rPr>
                        <a:t>1</a:t>
                      </a:r>
                      <a:r>
                        <a:rPr kumimoji="0" lang="zh-CN" sz="2800" b="1" i="0" u="none" strike="noStrike" cap="none" normalizeH="0" baseline="0" smtClean="0">
                          <a:ln>
                            <a:noFill/>
                          </a:ln>
                          <a:solidFill>
                            <a:srgbClr val="9900CC"/>
                          </a:solidFill>
                          <a:effectLst/>
                          <a:latin typeface="Arial" pitchFamily="34" charset="0"/>
                          <a:ea typeface="幼圆" pitchFamily="49" charset="-122"/>
                        </a:rPr>
                        <a:t>的</a:t>
                      </a:r>
                      <a:r>
                        <a:rPr kumimoji="0" lang="zh-CN" altLang="zh-CN" sz="2800" b="1" i="0" u="none" strike="noStrike" cap="none" normalizeH="0" baseline="0" smtClean="0">
                          <a:ln>
                            <a:noFill/>
                          </a:ln>
                          <a:solidFill>
                            <a:srgbClr val="9900CC"/>
                          </a:solidFill>
                          <a:effectLst/>
                          <a:latin typeface="Arial" pitchFamily="34" charset="0"/>
                          <a:ea typeface="幼圆" pitchFamily="49" charset="-122"/>
                        </a:rPr>
                        <a:t>CS</a:t>
                      </a:r>
                      <a:r>
                        <a:rPr kumimoji="0" lang="zh-CN" sz="2800" b="1" i="0" u="none" strike="noStrike" cap="none" normalizeH="0" baseline="0" smtClean="0">
                          <a:ln>
                            <a:noFill/>
                          </a:ln>
                          <a:solidFill>
                            <a:srgbClr val="9900CC"/>
                          </a:solidFill>
                          <a:effectLst/>
                          <a:latin typeface="Arial" pitchFamily="34" charset="0"/>
                          <a:ea typeface="幼圆" pitchFamily="49" charset="-122"/>
                        </a:rPr>
                        <a:t>值</a:t>
                      </a:r>
                    </a:p>
                  </a:txBody>
                  <a:tcPr marL="121920" marR="121920"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sz="2400" b="1" i="0" u="none" strike="noStrike" cap="none" normalizeH="0" baseline="0" dirty="0" smtClean="0">
                          <a:ln>
                            <a:noFill/>
                          </a:ln>
                          <a:solidFill>
                            <a:schemeClr val="tx2"/>
                          </a:solidFill>
                          <a:effectLst/>
                          <a:latin typeface="Arial" pitchFamily="34" charset="0"/>
                          <a:ea typeface="幼圆" pitchFamily="49" charset="-122"/>
                        </a:rPr>
                        <a:t>单步中断</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sz="2400" b="1" i="0" u="none" strike="noStrike" cap="none" normalizeH="0" baseline="0" dirty="0" smtClean="0">
                          <a:ln>
                            <a:noFill/>
                          </a:ln>
                          <a:solidFill>
                            <a:schemeClr val="tx2"/>
                          </a:solidFill>
                          <a:effectLst/>
                          <a:latin typeface="Arial" pitchFamily="34" charset="0"/>
                          <a:ea typeface="幼圆" pitchFamily="49" charset="-122"/>
                        </a:rPr>
                        <a:t>（向量号</a:t>
                      </a:r>
                      <a:r>
                        <a:rPr kumimoji="0" lang="zh-CN" altLang="zh-CN" sz="2400" b="1" i="0" u="none" strike="noStrike" cap="none" normalizeH="0" baseline="0" dirty="0" smtClean="0">
                          <a:ln>
                            <a:noFill/>
                          </a:ln>
                          <a:solidFill>
                            <a:schemeClr val="tx2"/>
                          </a:solidFill>
                          <a:effectLst/>
                          <a:latin typeface="Arial" pitchFamily="34" charset="0"/>
                          <a:ea typeface="幼圆" pitchFamily="49" charset="-122"/>
                        </a:rPr>
                        <a:t>1</a:t>
                      </a:r>
                      <a:r>
                        <a:rPr kumimoji="0" lang="zh-CN" sz="2400" b="1" i="0" u="none" strike="noStrike" cap="none" normalizeH="0" baseline="0" dirty="0" smtClean="0">
                          <a:ln>
                            <a:noFill/>
                          </a:ln>
                          <a:solidFill>
                            <a:schemeClr val="tx2"/>
                          </a:solidFill>
                          <a:effectLst/>
                          <a:latin typeface="Arial" pitchFamily="34" charset="0"/>
                          <a:ea typeface="幼圆" pitchFamily="49" charset="-122"/>
                        </a:rPr>
                        <a:t>）</a:t>
                      </a:r>
                    </a:p>
                  </a:txBody>
                  <a:tcPr marL="121920" marR="121920" marT="45715" marB="45715"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 xmlns:a16="http://schemas.microsoft.com/office/drawing/2014/main" val="10005"/>
                  </a:ext>
                </a:extLst>
              </a:tr>
              <a:tr h="546036">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dirty="0" smtClean="0">
                          <a:ln>
                            <a:noFill/>
                          </a:ln>
                          <a:solidFill>
                            <a:schemeClr val="tx2"/>
                          </a:solidFill>
                          <a:effectLst/>
                          <a:latin typeface="Arial" pitchFamily="34" charset="0"/>
                          <a:ea typeface="幼圆" pitchFamily="49" charset="-122"/>
                        </a:rPr>
                        <a:t>004H</a:t>
                      </a:r>
                    </a:p>
                  </a:txBody>
                  <a:tcPr marL="121920" marR="121920" marT="45715" marB="45715"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sz="2800" b="1" i="0" u="none" strike="noStrike" cap="none" normalizeH="0" baseline="0" smtClean="0">
                          <a:ln>
                            <a:noFill/>
                          </a:ln>
                          <a:solidFill>
                            <a:srgbClr val="9900CC"/>
                          </a:solidFill>
                          <a:effectLst/>
                          <a:latin typeface="Arial" pitchFamily="34" charset="0"/>
                          <a:ea typeface="幼圆" pitchFamily="49" charset="-122"/>
                        </a:rPr>
                        <a:t>向量号</a:t>
                      </a:r>
                      <a:r>
                        <a:rPr kumimoji="0" lang="zh-CN" altLang="zh-CN" sz="2800" b="1" i="0" u="none" strike="noStrike" cap="none" normalizeH="0" baseline="0" smtClean="0">
                          <a:ln>
                            <a:noFill/>
                          </a:ln>
                          <a:solidFill>
                            <a:srgbClr val="9900CC"/>
                          </a:solidFill>
                          <a:effectLst/>
                          <a:latin typeface="Arial" pitchFamily="34" charset="0"/>
                          <a:ea typeface="幼圆" pitchFamily="49" charset="-122"/>
                        </a:rPr>
                        <a:t>1</a:t>
                      </a:r>
                      <a:r>
                        <a:rPr kumimoji="0" lang="zh-CN" sz="2800" b="1" i="0" u="none" strike="noStrike" cap="none" normalizeH="0" baseline="0" smtClean="0">
                          <a:ln>
                            <a:noFill/>
                          </a:ln>
                          <a:solidFill>
                            <a:srgbClr val="9900CC"/>
                          </a:solidFill>
                          <a:effectLst/>
                          <a:latin typeface="Arial" pitchFamily="34" charset="0"/>
                          <a:ea typeface="幼圆" pitchFamily="49" charset="-122"/>
                        </a:rPr>
                        <a:t>的</a:t>
                      </a:r>
                      <a:r>
                        <a:rPr kumimoji="0" lang="zh-CN" altLang="zh-CN" sz="2800" b="1" i="0" u="none" strike="noStrike" cap="none" normalizeH="0" baseline="0" smtClean="0">
                          <a:ln>
                            <a:noFill/>
                          </a:ln>
                          <a:solidFill>
                            <a:srgbClr val="9900CC"/>
                          </a:solidFill>
                          <a:effectLst/>
                          <a:latin typeface="Arial" pitchFamily="34" charset="0"/>
                          <a:ea typeface="幼圆" pitchFamily="49" charset="-122"/>
                        </a:rPr>
                        <a:t>IP</a:t>
                      </a:r>
                      <a:r>
                        <a:rPr kumimoji="0" lang="zh-CN" sz="2800" b="1" i="0" u="none" strike="noStrike" cap="none" normalizeH="0" baseline="0" smtClean="0">
                          <a:ln>
                            <a:noFill/>
                          </a:ln>
                          <a:solidFill>
                            <a:srgbClr val="9900CC"/>
                          </a:solidFill>
                          <a:effectLst/>
                          <a:latin typeface="Arial" pitchFamily="34" charset="0"/>
                          <a:ea typeface="幼圆" pitchFamily="49" charset="-122"/>
                        </a:rPr>
                        <a:t>值</a:t>
                      </a:r>
                    </a:p>
                  </a:txBody>
                  <a:tcPr marL="121920" marR="121920"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 xmlns:a16="http://schemas.microsoft.com/office/drawing/2014/main" val="10006"/>
                  </a:ext>
                </a:extLst>
              </a:tr>
              <a:tr h="55873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sz="2800" b="1" i="0" u="none" strike="noStrike" cap="none" normalizeH="0" baseline="0" smtClean="0">
                          <a:ln>
                            <a:noFill/>
                          </a:ln>
                          <a:solidFill>
                            <a:srgbClr val="9900CC"/>
                          </a:solidFill>
                          <a:effectLst/>
                          <a:latin typeface="Arial" pitchFamily="34" charset="0"/>
                          <a:ea typeface="幼圆" pitchFamily="49" charset="-122"/>
                        </a:rPr>
                        <a:t>向量号</a:t>
                      </a:r>
                      <a:r>
                        <a:rPr kumimoji="0" lang="zh-CN" altLang="zh-CN" sz="2800" b="1" i="0" u="none" strike="noStrike" cap="none" normalizeH="0" baseline="0" smtClean="0">
                          <a:ln>
                            <a:noFill/>
                          </a:ln>
                          <a:solidFill>
                            <a:srgbClr val="9900CC"/>
                          </a:solidFill>
                          <a:effectLst/>
                          <a:latin typeface="Arial" pitchFamily="34" charset="0"/>
                          <a:ea typeface="幼圆" pitchFamily="49" charset="-122"/>
                        </a:rPr>
                        <a:t>0</a:t>
                      </a:r>
                      <a:r>
                        <a:rPr kumimoji="0" lang="zh-CN" sz="2800" b="1" i="0" u="none" strike="noStrike" cap="none" normalizeH="0" baseline="0" smtClean="0">
                          <a:ln>
                            <a:noFill/>
                          </a:ln>
                          <a:solidFill>
                            <a:srgbClr val="9900CC"/>
                          </a:solidFill>
                          <a:effectLst/>
                          <a:latin typeface="Arial" pitchFamily="34" charset="0"/>
                          <a:ea typeface="幼圆" pitchFamily="49" charset="-122"/>
                        </a:rPr>
                        <a:t>的</a:t>
                      </a:r>
                      <a:r>
                        <a:rPr kumimoji="0" lang="zh-CN" altLang="zh-CN" sz="2800" b="1" i="0" u="none" strike="noStrike" cap="none" normalizeH="0" baseline="0" smtClean="0">
                          <a:ln>
                            <a:noFill/>
                          </a:ln>
                          <a:solidFill>
                            <a:srgbClr val="9900CC"/>
                          </a:solidFill>
                          <a:effectLst/>
                          <a:latin typeface="Arial" pitchFamily="34" charset="0"/>
                          <a:ea typeface="幼圆" pitchFamily="49" charset="-122"/>
                        </a:rPr>
                        <a:t>CS</a:t>
                      </a:r>
                      <a:r>
                        <a:rPr kumimoji="0" lang="zh-CN" sz="2800" b="1" i="0" u="none" strike="noStrike" cap="none" normalizeH="0" baseline="0" smtClean="0">
                          <a:ln>
                            <a:noFill/>
                          </a:ln>
                          <a:solidFill>
                            <a:srgbClr val="9900CC"/>
                          </a:solidFill>
                          <a:effectLst/>
                          <a:latin typeface="Arial" pitchFamily="34" charset="0"/>
                          <a:ea typeface="幼圆" pitchFamily="49" charset="-122"/>
                        </a:rPr>
                        <a:t>值</a:t>
                      </a:r>
                    </a:p>
                  </a:txBody>
                  <a:tcPr marL="121920" marR="121920"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sz="2400" b="1" i="0" u="none" strike="noStrike" cap="none" normalizeH="0" baseline="0" dirty="0" smtClean="0">
                          <a:ln>
                            <a:noFill/>
                          </a:ln>
                          <a:solidFill>
                            <a:schemeClr val="tx2"/>
                          </a:solidFill>
                          <a:effectLst/>
                          <a:latin typeface="Arial" pitchFamily="34" charset="0"/>
                          <a:ea typeface="幼圆" pitchFamily="49" charset="-122"/>
                        </a:rPr>
                        <a:t>除法错中断</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sz="2400" b="1" i="0" u="none" strike="noStrike" cap="none" normalizeH="0" baseline="0" dirty="0" smtClean="0">
                          <a:ln>
                            <a:noFill/>
                          </a:ln>
                          <a:solidFill>
                            <a:schemeClr val="tx2"/>
                          </a:solidFill>
                          <a:effectLst/>
                          <a:latin typeface="Arial" pitchFamily="34" charset="0"/>
                          <a:ea typeface="幼圆" pitchFamily="49" charset="-122"/>
                        </a:rPr>
                        <a:t>（向量号</a:t>
                      </a:r>
                      <a:r>
                        <a:rPr kumimoji="0" lang="zh-CN" altLang="zh-CN" sz="2400" b="1" i="0" u="none" strike="noStrike" cap="none" normalizeH="0" baseline="0" dirty="0" smtClean="0">
                          <a:ln>
                            <a:noFill/>
                          </a:ln>
                          <a:solidFill>
                            <a:schemeClr val="tx2"/>
                          </a:solidFill>
                          <a:effectLst/>
                          <a:latin typeface="Arial" pitchFamily="34" charset="0"/>
                          <a:ea typeface="幼圆" pitchFamily="49" charset="-122"/>
                        </a:rPr>
                        <a:t>0</a:t>
                      </a:r>
                      <a:r>
                        <a:rPr kumimoji="0" lang="zh-CN" sz="2400" b="1" i="0" u="none" strike="noStrike" cap="none" normalizeH="0" baseline="0" dirty="0" smtClean="0">
                          <a:ln>
                            <a:noFill/>
                          </a:ln>
                          <a:solidFill>
                            <a:schemeClr val="tx2"/>
                          </a:solidFill>
                          <a:effectLst/>
                          <a:latin typeface="Arial" pitchFamily="34" charset="0"/>
                          <a:ea typeface="幼圆" pitchFamily="49" charset="-122"/>
                        </a:rPr>
                        <a:t>）</a:t>
                      </a:r>
                    </a:p>
                  </a:txBody>
                  <a:tcPr marL="121920" marR="121920" marT="45715" marB="45715"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 xmlns:a16="http://schemas.microsoft.com/office/drawing/2014/main" val="10007"/>
                  </a:ext>
                </a:extLst>
              </a:tr>
              <a:tr h="54603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400" b="1" i="0" u="none" strike="noStrike" cap="none" normalizeH="0" baseline="0" dirty="0" smtClean="0">
                          <a:ln>
                            <a:noFill/>
                          </a:ln>
                          <a:solidFill>
                            <a:schemeClr val="tx2"/>
                          </a:solidFill>
                          <a:effectLst/>
                          <a:latin typeface="Arial" pitchFamily="34" charset="0"/>
                          <a:ea typeface="幼圆" pitchFamily="49" charset="-122"/>
                        </a:rPr>
                        <a:t>000H</a:t>
                      </a:r>
                    </a:p>
                  </a:txBody>
                  <a:tcPr marL="121920" marR="121920" marT="45715" marB="45715"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sz="2800" b="1" i="0" u="none" strike="noStrike" cap="none" normalizeH="0" baseline="0" smtClean="0">
                          <a:ln>
                            <a:noFill/>
                          </a:ln>
                          <a:solidFill>
                            <a:srgbClr val="9900CC"/>
                          </a:solidFill>
                          <a:effectLst/>
                          <a:latin typeface="Arial" pitchFamily="34" charset="0"/>
                          <a:ea typeface="幼圆" pitchFamily="49" charset="-122"/>
                        </a:rPr>
                        <a:t>向量号</a:t>
                      </a:r>
                      <a:r>
                        <a:rPr kumimoji="0" lang="zh-CN" altLang="zh-CN" sz="2800" b="1" i="0" u="none" strike="noStrike" cap="none" normalizeH="0" baseline="0" smtClean="0">
                          <a:ln>
                            <a:noFill/>
                          </a:ln>
                          <a:solidFill>
                            <a:srgbClr val="9900CC"/>
                          </a:solidFill>
                          <a:effectLst/>
                          <a:latin typeface="Arial" pitchFamily="34" charset="0"/>
                          <a:ea typeface="幼圆" pitchFamily="49" charset="-122"/>
                        </a:rPr>
                        <a:t>0</a:t>
                      </a:r>
                      <a:r>
                        <a:rPr kumimoji="0" lang="zh-CN" sz="2800" b="1" i="0" u="none" strike="noStrike" cap="none" normalizeH="0" baseline="0" smtClean="0">
                          <a:ln>
                            <a:noFill/>
                          </a:ln>
                          <a:solidFill>
                            <a:srgbClr val="9900CC"/>
                          </a:solidFill>
                          <a:effectLst/>
                          <a:latin typeface="Arial" pitchFamily="34" charset="0"/>
                          <a:ea typeface="幼圆" pitchFamily="49" charset="-122"/>
                        </a:rPr>
                        <a:t>的</a:t>
                      </a:r>
                      <a:r>
                        <a:rPr kumimoji="0" lang="zh-CN" altLang="zh-CN" sz="2800" b="1" i="0" u="none" strike="noStrike" cap="none" normalizeH="0" baseline="0" smtClean="0">
                          <a:ln>
                            <a:noFill/>
                          </a:ln>
                          <a:solidFill>
                            <a:srgbClr val="9900CC"/>
                          </a:solidFill>
                          <a:effectLst/>
                          <a:latin typeface="Arial" pitchFamily="34" charset="0"/>
                          <a:ea typeface="幼圆" pitchFamily="49" charset="-122"/>
                        </a:rPr>
                        <a:t>IP</a:t>
                      </a:r>
                      <a:r>
                        <a:rPr kumimoji="0" lang="zh-CN" sz="2800" b="1" i="0" u="none" strike="noStrike" cap="none" normalizeH="0" baseline="0" smtClean="0">
                          <a:ln>
                            <a:noFill/>
                          </a:ln>
                          <a:solidFill>
                            <a:srgbClr val="9900CC"/>
                          </a:solidFill>
                          <a:effectLst/>
                          <a:latin typeface="Arial" pitchFamily="34" charset="0"/>
                          <a:ea typeface="幼圆" pitchFamily="49" charset="-122"/>
                        </a:rPr>
                        <a:t>值</a:t>
                      </a:r>
                    </a:p>
                  </a:txBody>
                  <a:tcPr marL="121920" marR="121920"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 xmlns:a16="http://schemas.microsoft.com/office/drawing/2014/main" val="10008"/>
                  </a:ext>
                </a:extLst>
              </a:tr>
            </a:tbl>
          </a:graphicData>
        </a:graphic>
      </p:graphicFrame>
      <p:cxnSp>
        <p:nvCxnSpPr>
          <p:cNvPr id="6" name="直接连接符 5"/>
          <p:cNvCxnSpPr/>
          <p:nvPr/>
        </p:nvCxnSpPr>
        <p:spPr>
          <a:xfrm>
            <a:off x="7823200" y="1989138"/>
            <a:ext cx="2785533"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7" name="直接连接符 6"/>
          <p:cNvCxnSpPr/>
          <p:nvPr/>
        </p:nvCxnSpPr>
        <p:spPr>
          <a:xfrm>
            <a:off x="7920568" y="3068638"/>
            <a:ext cx="2783417" cy="0"/>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8" name="直接连接符 7"/>
          <p:cNvCxnSpPr/>
          <p:nvPr/>
        </p:nvCxnSpPr>
        <p:spPr>
          <a:xfrm>
            <a:off x="7920568" y="4149725"/>
            <a:ext cx="2783417" cy="0"/>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9" name="直接连接符 8"/>
          <p:cNvCxnSpPr/>
          <p:nvPr/>
        </p:nvCxnSpPr>
        <p:spPr>
          <a:xfrm>
            <a:off x="7920568" y="5229225"/>
            <a:ext cx="2783417" cy="0"/>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7920568" y="6308725"/>
            <a:ext cx="2783417"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a:off x="7823200" y="908050"/>
            <a:ext cx="2785533" cy="0"/>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3" name="矩形 2"/>
          <p:cNvSpPr/>
          <p:nvPr/>
        </p:nvSpPr>
        <p:spPr>
          <a:xfrm>
            <a:off x="-24549" y="1916832"/>
            <a:ext cx="3960309" cy="1135054"/>
          </a:xfrm>
          <a:prstGeom prst="rect">
            <a:avLst/>
          </a:prstGeom>
          <a:solidFill>
            <a:schemeClr val="bg2"/>
          </a:solidFill>
        </p:spPr>
        <p:txBody>
          <a:bodyPr wrap="square">
            <a:spAutoFit/>
          </a:bodyPr>
          <a:lstStyle/>
          <a:p>
            <a:pPr algn="ctr">
              <a:lnSpc>
                <a:spcPct val="150000"/>
              </a:lnSpc>
            </a:pPr>
            <a:r>
              <a:rPr lang="zh-CN" altLang="en-US" sz="2400" b="1" dirty="0">
                <a:solidFill>
                  <a:srgbClr val="FF0000"/>
                </a:solidFill>
                <a:latin typeface="微软雅黑" pitchFamily="34" charset="-122"/>
                <a:ea typeface="微软雅黑" pitchFamily="34" charset="-122"/>
              </a:rPr>
              <a:t>中断号为N的中断向量在</a:t>
            </a:r>
            <a:r>
              <a:rPr lang="zh-CN" altLang="en-US" sz="2400" b="1" dirty="0" smtClean="0">
                <a:solidFill>
                  <a:srgbClr val="FF0000"/>
                </a:solidFill>
                <a:latin typeface="微软雅黑" pitchFamily="34" charset="-122"/>
                <a:ea typeface="微软雅黑" pitchFamily="34" charset="-122"/>
              </a:rPr>
              <a:t>中断向量</a:t>
            </a:r>
            <a:r>
              <a:rPr lang="zh-CN" altLang="en-US" sz="2400" b="1" dirty="0">
                <a:solidFill>
                  <a:srgbClr val="FF0000"/>
                </a:solidFill>
                <a:latin typeface="微软雅黑" pitchFamily="34" charset="-122"/>
                <a:ea typeface="微软雅黑" pitchFamily="34" charset="-122"/>
              </a:rPr>
              <a:t>表中的地址＝N×4</a:t>
            </a:r>
          </a:p>
        </p:txBody>
      </p:sp>
    </p:spTree>
    <p:extLst>
      <p:ext uri="{BB962C8B-B14F-4D97-AF65-F5344CB8AC3E}">
        <p14:creationId xmlns:p14="http://schemas.microsoft.com/office/powerpoint/2010/main" val="177790066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p:txBody>
          <a:bodyPr/>
          <a:lstStyle/>
          <a:p>
            <a:r>
              <a:rPr lang="en-US" altLang="zh-CN"/>
              <a:t>3. </a:t>
            </a:r>
            <a:r>
              <a:rPr lang="zh-CN" altLang="en-US"/>
              <a:t>中断优先权排队</a:t>
            </a:r>
          </a:p>
        </p:txBody>
      </p:sp>
      <p:sp>
        <p:nvSpPr>
          <p:cNvPr id="500739" name="Rectangle 3"/>
          <p:cNvSpPr>
            <a:spLocks noGrp="1" noChangeArrowheads="1"/>
          </p:cNvSpPr>
          <p:nvPr>
            <p:ph idx="1"/>
          </p:nvPr>
        </p:nvSpPr>
        <p:spPr/>
        <p:txBody>
          <a:bodyPr/>
          <a:lstStyle/>
          <a:p>
            <a:r>
              <a:rPr lang="zh-CN" altLang="en-US" dirty="0"/>
              <a:t>中断优先权</a:t>
            </a:r>
          </a:p>
          <a:p>
            <a:pPr lvl="1"/>
            <a:r>
              <a:rPr lang="zh-CN" altLang="en-US" dirty="0"/>
              <a:t>每个中断源被处理的级别</a:t>
            </a:r>
          </a:p>
          <a:p>
            <a:r>
              <a:rPr lang="zh-CN" altLang="en-US" dirty="0"/>
              <a:t>中断优先权排队</a:t>
            </a:r>
          </a:p>
          <a:p>
            <a:pPr lvl="1"/>
            <a:r>
              <a:rPr lang="zh-CN" altLang="en-US" dirty="0"/>
              <a:t>事先为每个中断源所确定的优先处理顺序</a:t>
            </a:r>
          </a:p>
          <a:p>
            <a:r>
              <a:rPr lang="zh-CN" altLang="en-US" dirty="0"/>
              <a:t>查询中断时</a:t>
            </a:r>
          </a:p>
          <a:p>
            <a:pPr lvl="1"/>
            <a:r>
              <a:rPr lang="zh-CN" altLang="en-US" dirty="0"/>
              <a:t>依次查询，先查询的中断具有较高的优先权</a:t>
            </a:r>
          </a:p>
          <a:p>
            <a:r>
              <a:rPr lang="zh-CN" altLang="en-US" dirty="0"/>
              <a:t>硬件电路实现时</a:t>
            </a:r>
          </a:p>
          <a:p>
            <a:pPr lvl="1"/>
            <a:r>
              <a:rPr lang="zh-CN" altLang="en-US" dirty="0"/>
              <a:t>分布方式</a:t>
            </a:r>
            <a:r>
              <a:rPr lang="zh-CN" altLang="en-US" dirty="0" smtClean="0"/>
              <a:t>的链式优先权排队</a:t>
            </a:r>
            <a:r>
              <a:rPr lang="zh-CN" altLang="en-US" dirty="0"/>
              <a:t>电路</a:t>
            </a:r>
          </a:p>
          <a:p>
            <a:pPr lvl="1"/>
            <a:r>
              <a:rPr lang="zh-CN" altLang="en-US" dirty="0"/>
              <a:t>集中方式的编码电路和比较电路</a:t>
            </a:r>
          </a:p>
        </p:txBody>
      </p:sp>
      <p:sp>
        <p:nvSpPr>
          <p:cNvPr id="500740" name="AutoShape 4"/>
          <p:cNvSpPr>
            <a:spLocks noChangeArrowheads="1"/>
          </p:cNvSpPr>
          <p:nvPr/>
        </p:nvSpPr>
        <p:spPr bwMode="auto">
          <a:xfrm>
            <a:off x="7881950" y="1196752"/>
            <a:ext cx="3758666" cy="1241632"/>
          </a:xfrm>
          <a:prstGeom prst="cloudCallout">
            <a:avLst>
              <a:gd name="adj1" fmla="val -35875"/>
              <a:gd name="adj2" fmla="val 79384"/>
            </a:avLst>
          </a:prstGeom>
          <a:solidFill>
            <a:schemeClr val="accent1">
              <a:lumMod val="20000"/>
              <a:lumOff val="80000"/>
            </a:schemeClr>
          </a:solidFill>
          <a:ln w="28575">
            <a:solidFill>
              <a:schemeClr val="bg2"/>
            </a:solidFill>
            <a:round/>
            <a:headEnd/>
            <a:tailEnd/>
          </a:ln>
          <a:effectLst/>
        </p:spPr>
        <p:txBody>
          <a:bodyPr/>
          <a:lstStyle/>
          <a:p>
            <a:pPr algn="ctr">
              <a:lnSpc>
                <a:spcPct val="90000"/>
              </a:lnSpc>
            </a:pPr>
            <a:r>
              <a:rPr kumimoji="1" lang="zh-CN" altLang="en-US" sz="2800" b="1" dirty="0">
                <a:solidFill>
                  <a:srgbClr val="FF0000"/>
                </a:solidFill>
                <a:ea typeface="方正舒体" pitchFamily="2" charset="-122"/>
              </a:rPr>
              <a:t>多个中断同时请求</a:t>
            </a:r>
          </a:p>
        </p:txBody>
      </p:sp>
    </p:spTree>
  </p:cSld>
  <p:clrMapOvr>
    <a:masterClrMapping/>
  </p:clrMapOvr>
  <p:transition spd="slow"/>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ctr" eaLnBrk="1" hangingPunct="1"/>
            <a:r>
              <a:rPr lang="zh-CN" dirty="0" smtClean="0"/>
              <a:t>链式中断优先权排队电路</a:t>
            </a:r>
            <a:endParaRPr lang="zh-CN" b="0" dirty="0" smtClean="0">
              <a:solidFill>
                <a:srgbClr val="006600"/>
              </a:solidFill>
            </a:endParaRPr>
          </a:p>
        </p:txBody>
      </p:sp>
      <p:grpSp>
        <p:nvGrpSpPr>
          <p:cNvPr id="2" name="Group 3"/>
          <p:cNvGrpSpPr>
            <a:grpSpLocks/>
          </p:cNvGrpSpPr>
          <p:nvPr/>
        </p:nvGrpSpPr>
        <p:grpSpPr bwMode="auto">
          <a:xfrm>
            <a:off x="131234" y="949325"/>
            <a:ext cx="11400367" cy="4711700"/>
            <a:chOff x="0" y="0"/>
            <a:chExt cx="5386" cy="2968"/>
          </a:xfrm>
        </p:grpSpPr>
        <p:sp>
          <p:nvSpPr>
            <p:cNvPr id="17414" name="Oval 4"/>
            <p:cNvSpPr>
              <a:spLocks noChangeArrowheads="1"/>
            </p:cNvSpPr>
            <p:nvPr/>
          </p:nvSpPr>
          <p:spPr bwMode="auto">
            <a:xfrm>
              <a:off x="893" y="1372"/>
              <a:ext cx="50" cy="44"/>
            </a:xfrm>
            <a:prstGeom prst="ellipse">
              <a:avLst/>
            </a:prstGeom>
            <a:solidFill>
              <a:srgbClr val="000000"/>
            </a:solidFill>
            <a:ln w="28575">
              <a:solidFill>
                <a:srgbClr val="000000"/>
              </a:solidFill>
              <a:round/>
              <a:headEnd/>
              <a:tailEnd/>
            </a:ln>
          </p:spPr>
          <p:txBody>
            <a:bodyPr/>
            <a:lstStyle/>
            <a:p>
              <a:endParaRPr lang="zh-CN" altLang="en-US"/>
            </a:p>
          </p:txBody>
        </p:sp>
        <p:sp>
          <p:nvSpPr>
            <p:cNvPr id="17415" name="Rectangle 5"/>
            <p:cNvSpPr>
              <a:spLocks noChangeArrowheads="1"/>
            </p:cNvSpPr>
            <p:nvPr/>
          </p:nvSpPr>
          <p:spPr bwMode="auto">
            <a:xfrm>
              <a:off x="1349" y="1346"/>
              <a:ext cx="390" cy="219"/>
            </a:xfrm>
            <a:prstGeom prst="rect">
              <a:avLst/>
            </a:prstGeom>
            <a:noFill/>
            <a:ln w="9525">
              <a:noFill/>
              <a:miter lim="800000"/>
              <a:headEnd/>
              <a:tailEnd/>
            </a:ln>
          </p:spPr>
          <p:txBody>
            <a:bodyPr lIns="12700" tIns="12700" rIns="12700" bIns="12700"/>
            <a:lstStyle/>
            <a:p>
              <a:pPr eaLnBrk="0" hangingPunct="0"/>
              <a:r>
                <a:rPr lang="zh-CN" altLang="zh-CN" b="1">
                  <a:latin typeface="Times New Roman" pitchFamily="18" charset="0"/>
                </a:rPr>
                <a:t>A2</a:t>
              </a:r>
            </a:p>
          </p:txBody>
        </p:sp>
        <p:sp>
          <p:nvSpPr>
            <p:cNvPr id="17416" name="Rectangle 6"/>
            <p:cNvSpPr>
              <a:spLocks noChangeArrowheads="1"/>
            </p:cNvSpPr>
            <p:nvPr/>
          </p:nvSpPr>
          <p:spPr bwMode="auto">
            <a:xfrm>
              <a:off x="860" y="980"/>
              <a:ext cx="390" cy="219"/>
            </a:xfrm>
            <a:prstGeom prst="rect">
              <a:avLst/>
            </a:prstGeom>
            <a:noFill/>
            <a:ln w="9525">
              <a:noFill/>
              <a:miter lim="800000"/>
              <a:headEnd/>
              <a:tailEnd/>
            </a:ln>
          </p:spPr>
          <p:txBody>
            <a:bodyPr lIns="12700" tIns="12700" rIns="12700" bIns="12700"/>
            <a:lstStyle/>
            <a:p>
              <a:pPr eaLnBrk="0" hangingPunct="0"/>
              <a:r>
                <a:rPr lang="zh-CN" altLang="zh-CN" b="1">
                  <a:latin typeface="Times New Roman" pitchFamily="18" charset="0"/>
                </a:rPr>
                <a:t>A1</a:t>
              </a:r>
            </a:p>
          </p:txBody>
        </p:sp>
        <p:sp>
          <p:nvSpPr>
            <p:cNvPr id="17417" name="Rectangle 7"/>
            <p:cNvSpPr>
              <a:spLocks noChangeArrowheads="1"/>
            </p:cNvSpPr>
            <p:nvPr/>
          </p:nvSpPr>
          <p:spPr bwMode="auto">
            <a:xfrm>
              <a:off x="3508" y="1507"/>
              <a:ext cx="390" cy="219"/>
            </a:xfrm>
            <a:prstGeom prst="rect">
              <a:avLst/>
            </a:prstGeom>
            <a:noFill/>
            <a:ln w="9525">
              <a:noFill/>
              <a:miter lim="800000"/>
              <a:headEnd/>
              <a:tailEnd/>
            </a:ln>
          </p:spPr>
          <p:txBody>
            <a:bodyPr lIns="12700" tIns="12700" rIns="12700" bIns="12700"/>
            <a:lstStyle/>
            <a:p>
              <a:pPr eaLnBrk="0" hangingPunct="0"/>
              <a:r>
                <a:rPr lang="zh-CN" altLang="zh-CN" b="1">
                  <a:latin typeface="Times New Roman" pitchFamily="18" charset="0"/>
                </a:rPr>
                <a:t>C2</a:t>
              </a:r>
            </a:p>
          </p:txBody>
        </p:sp>
        <p:sp>
          <p:nvSpPr>
            <p:cNvPr id="17418" name="Rectangle 8"/>
            <p:cNvSpPr>
              <a:spLocks noChangeArrowheads="1"/>
            </p:cNvSpPr>
            <p:nvPr/>
          </p:nvSpPr>
          <p:spPr bwMode="auto">
            <a:xfrm>
              <a:off x="3019" y="1141"/>
              <a:ext cx="390" cy="220"/>
            </a:xfrm>
            <a:prstGeom prst="rect">
              <a:avLst/>
            </a:prstGeom>
            <a:noFill/>
            <a:ln w="9525">
              <a:noFill/>
              <a:miter lim="800000"/>
              <a:headEnd/>
              <a:tailEnd/>
            </a:ln>
          </p:spPr>
          <p:txBody>
            <a:bodyPr lIns="12700" tIns="12700" rIns="12700" bIns="12700"/>
            <a:lstStyle/>
            <a:p>
              <a:pPr eaLnBrk="0" hangingPunct="0"/>
              <a:r>
                <a:rPr lang="zh-CN" altLang="zh-CN" b="1">
                  <a:latin typeface="Times New Roman" pitchFamily="18" charset="0"/>
                </a:rPr>
                <a:t>C1</a:t>
              </a:r>
            </a:p>
          </p:txBody>
        </p:sp>
        <p:sp>
          <p:nvSpPr>
            <p:cNvPr id="17419" name="Rectangle 9"/>
            <p:cNvSpPr>
              <a:spLocks noChangeArrowheads="1"/>
            </p:cNvSpPr>
            <p:nvPr/>
          </p:nvSpPr>
          <p:spPr bwMode="auto">
            <a:xfrm>
              <a:off x="4588" y="1580"/>
              <a:ext cx="390" cy="220"/>
            </a:xfrm>
            <a:prstGeom prst="rect">
              <a:avLst/>
            </a:prstGeom>
            <a:noFill/>
            <a:ln w="9525">
              <a:noFill/>
              <a:miter lim="800000"/>
              <a:headEnd/>
              <a:tailEnd/>
            </a:ln>
          </p:spPr>
          <p:txBody>
            <a:bodyPr lIns="12700" tIns="12700" rIns="12700" bIns="12700"/>
            <a:lstStyle/>
            <a:p>
              <a:pPr eaLnBrk="0" hangingPunct="0"/>
              <a:r>
                <a:rPr lang="zh-CN" altLang="zh-CN" b="1">
                  <a:latin typeface="Times New Roman" pitchFamily="18" charset="0"/>
                </a:rPr>
                <a:t>D2</a:t>
              </a:r>
            </a:p>
          </p:txBody>
        </p:sp>
        <p:sp>
          <p:nvSpPr>
            <p:cNvPr id="17420" name="Rectangle 10"/>
            <p:cNvSpPr>
              <a:spLocks noChangeArrowheads="1"/>
            </p:cNvSpPr>
            <p:nvPr/>
          </p:nvSpPr>
          <p:spPr bwMode="auto">
            <a:xfrm>
              <a:off x="4132" y="1214"/>
              <a:ext cx="390" cy="220"/>
            </a:xfrm>
            <a:prstGeom prst="rect">
              <a:avLst/>
            </a:prstGeom>
            <a:noFill/>
            <a:ln w="9525">
              <a:noFill/>
              <a:miter lim="800000"/>
              <a:headEnd/>
              <a:tailEnd/>
            </a:ln>
          </p:spPr>
          <p:txBody>
            <a:bodyPr lIns="12700" tIns="12700" rIns="12700" bIns="12700"/>
            <a:lstStyle/>
            <a:p>
              <a:pPr eaLnBrk="0" hangingPunct="0"/>
              <a:r>
                <a:rPr lang="zh-CN" altLang="zh-CN" b="1">
                  <a:latin typeface="Times New Roman" pitchFamily="18" charset="0"/>
                </a:rPr>
                <a:t>D1</a:t>
              </a:r>
            </a:p>
          </p:txBody>
        </p:sp>
        <p:sp>
          <p:nvSpPr>
            <p:cNvPr id="17421" name="Rectangle 11"/>
            <p:cNvSpPr>
              <a:spLocks noChangeArrowheads="1"/>
            </p:cNvSpPr>
            <p:nvPr/>
          </p:nvSpPr>
          <p:spPr bwMode="auto">
            <a:xfrm>
              <a:off x="2429" y="1419"/>
              <a:ext cx="390" cy="220"/>
            </a:xfrm>
            <a:prstGeom prst="rect">
              <a:avLst/>
            </a:prstGeom>
            <a:noFill/>
            <a:ln w="9525">
              <a:noFill/>
              <a:miter lim="800000"/>
              <a:headEnd/>
              <a:tailEnd/>
            </a:ln>
          </p:spPr>
          <p:txBody>
            <a:bodyPr lIns="12700" tIns="12700" rIns="12700" bIns="12700"/>
            <a:lstStyle/>
            <a:p>
              <a:pPr eaLnBrk="0" hangingPunct="0"/>
              <a:r>
                <a:rPr lang="zh-CN" altLang="zh-CN" b="1">
                  <a:latin typeface="Times New Roman" pitchFamily="18" charset="0"/>
                </a:rPr>
                <a:t>B2</a:t>
              </a:r>
            </a:p>
          </p:txBody>
        </p:sp>
        <p:sp>
          <p:nvSpPr>
            <p:cNvPr id="17422" name="Rectangle 12"/>
            <p:cNvSpPr>
              <a:spLocks noChangeArrowheads="1"/>
            </p:cNvSpPr>
            <p:nvPr/>
          </p:nvSpPr>
          <p:spPr bwMode="auto">
            <a:xfrm>
              <a:off x="1940" y="1053"/>
              <a:ext cx="390" cy="220"/>
            </a:xfrm>
            <a:prstGeom prst="rect">
              <a:avLst/>
            </a:prstGeom>
            <a:noFill/>
            <a:ln w="9525">
              <a:noFill/>
              <a:miter lim="800000"/>
              <a:headEnd/>
              <a:tailEnd/>
            </a:ln>
          </p:spPr>
          <p:txBody>
            <a:bodyPr lIns="12700" tIns="12700" rIns="12700" bIns="12700"/>
            <a:lstStyle/>
            <a:p>
              <a:pPr eaLnBrk="0" hangingPunct="0"/>
              <a:r>
                <a:rPr lang="zh-CN" altLang="zh-CN" b="1">
                  <a:latin typeface="Times New Roman" pitchFamily="18" charset="0"/>
                </a:rPr>
                <a:t>B1</a:t>
              </a:r>
            </a:p>
          </p:txBody>
        </p:sp>
        <p:grpSp>
          <p:nvGrpSpPr>
            <p:cNvPr id="3" name="Group 13"/>
            <p:cNvGrpSpPr>
              <a:grpSpLocks/>
            </p:cNvGrpSpPr>
            <p:nvPr/>
          </p:nvGrpSpPr>
          <p:grpSpPr bwMode="auto">
            <a:xfrm>
              <a:off x="777" y="976"/>
              <a:ext cx="372" cy="205"/>
              <a:chOff x="0" y="0"/>
              <a:chExt cx="20000" cy="20000"/>
            </a:xfrm>
          </p:grpSpPr>
          <p:sp>
            <p:nvSpPr>
              <p:cNvPr id="17533" name="Arc 14"/>
              <p:cNvSpPr>
                <a:spLocks/>
              </p:cNvSpPr>
              <p:nvPr/>
            </p:nvSpPr>
            <p:spPr bwMode="auto">
              <a:xfrm>
                <a:off x="10448" y="0"/>
                <a:ext cx="9492" cy="19053"/>
              </a:xfrm>
              <a:custGeom>
                <a:avLst/>
                <a:gdLst>
                  <a:gd name="T0" fmla="*/ 0 w 21600"/>
                  <a:gd name="T1" fmla="*/ 0 h 21600"/>
                  <a:gd name="T2" fmla="*/ 4171 w 21600"/>
                  <a:gd name="T3" fmla="*/ 16806 h 21600"/>
                  <a:gd name="T4" fmla="*/ 0 w 21600"/>
                  <a:gd name="T5" fmla="*/ 1680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cmpd="sng">
                <a:solidFill>
                  <a:srgbClr val="000000"/>
                </a:solidFill>
                <a:round/>
                <a:headEnd/>
                <a:tailEnd/>
              </a:ln>
            </p:spPr>
            <p:txBody>
              <a:bodyPr/>
              <a:lstStyle/>
              <a:p>
                <a:endParaRPr lang="zh-CN" altLang="en-US"/>
              </a:p>
            </p:txBody>
          </p:sp>
          <p:sp>
            <p:nvSpPr>
              <p:cNvPr id="17534" name="Arc 15"/>
              <p:cNvSpPr>
                <a:spLocks/>
              </p:cNvSpPr>
              <p:nvPr/>
            </p:nvSpPr>
            <p:spPr bwMode="auto">
              <a:xfrm flipH="1">
                <a:off x="1031" y="0"/>
                <a:ext cx="9477" cy="19053"/>
              </a:xfrm>
              <a:custGeom>
                <a:avLst/>
                <a:gdLst>
                  <a:gd name="T0" fmla="*/ 0 w 21600"/>
                  <a:gd name="T1" fmla="*/ 0 h 21600"/>
                  <a:gd name="T2" fmla="*/ 4158 w 21600"/>
                  <a:gd name="T3" fmla="*/ 16806 h 21600"/>
                  <a:gd name="T4" fmla="*/ 0 w 21600"/>
                  <a:gd name="T5" fmla="*/ 1680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cmpd="sng">
                <a:solidFill>
                  <a:srgbClr val="000000"/>
                </a:solidFill>
                <a:round/>
                <a:headEnd/>
                <a:tailEnd/>
              </a:ln>
            </p:spPr>
            <p:txBody>
              <a:bodyPr/>
              <a:lstStyle/>
              <a:p>
                <a:endParaRPr lang="zh-CN" altLang="en-US"/>
              </a:p>
            </p:txBody>
          </p:sp>
          <p:sp>
            <p:nvSpPr>
              <p:cNvPr id="17535" name="Line 16"/>
              <p:cNvSpPr>
                <a:spLocks noChangeShapeType="1"/>
              </p:cNvSpPr>
              <p:nvPr/>
            </p:nvSpPr>
            <p:spPr bwMode="auto">
              <a:xfrm flipH="1">
                <a:off x="0" y="19904"/>
                <a:ext cx="20000" cy="96"/>
              </a:xfrm>
              <a:prstGeom prst="line">
                <a:avLst/>
              </a:prstGeom>
              <a:noFill/>
              <a:ln w="28575">
                <a:solidFill>
                  <a:srgbClr val="000000"/>
                </a:solidFill>
                <a:round/>
                <a:headEnd/>
                <a:tailEnd/>
              </a:ln>
            </p:spPr>
            <p:txBody>
              <a:bodyPr/>
              <a:lstStyle/>
              <a:p>
                <a:endParaRPr lang="zh-CN" altLang="en-US"/>
              </a:p>
            </p:txBody>
          </p:sp>
        </p:grpSp>
        <p:grpSp>
          <p:nvGrpSpPr>
            <p:cNvPr id="4" name="Group 17"/>
            <p:cNvGrpSpPr>
              <a:grpSpLocks/>
            </p:cNvGrpSpPr>
            <p:nvPr/>
          </p:nvGrpSpPr>
          <p:grpSpPr bwMode="auto">
            <a:xfrm>
              <a:off x="1350" y="1283"/>
              <a:ext cx="236" cy="323"/>
              <a:chOff x="0" y="0"/>
              <a:chExt cx="20000" cy="20001"/>
            </a:xfrm>
          </p:grpSpPr>
          <p:sp>
            <p:nvSpPr>
              <p:cNvPr id="17530" name="Arc 18"/>
              <p:cNvSpPr>
                <a:spLocks/>
              </p:cNvSpPr>
              <p:nvPr/>
            </p:nvSpPr>
            <p:spPr bwMode="auto">
              <a:xfrm flipV="1">
                <a:off x="942" y="10459"/>
                <a:ext cx="19058" cy="9481"/>
              </a:xfrm>
              <a:custGeom>
                <a:avLst/>
                <a:gdLst>
                  <a:gd name="T0" fmla="*/ 0 w 21600"/>
                  <a:gd name="T1" fmla="*/ 0 h 21600"/>
                  <a:gd name="T2" fmla="*/ 16815 w 21600"/>
                  <a:gd name="T3" fmla="*/ 4162 h 21600"/>
                  <a:gd name="T4" fmla="*/ 0 w 21600"/>
                  <a:gd name="T5" fmla="*/ 416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cmpd="sng">
                <a:solidFill>
                  <a:srgbClr val="000000"/>
                </a:solidFill>
                <a:round/>
                <a:headEnd/>
                <a:tailEnd/>
              </a:ln>
            </p:spPr>
            <p:txBody>
              <a:bodyPr/>
              <a:lstStyle/>
              <a:p>
                <a:endParaRPr lang="zh-CN" altLang="en-US"/>
              </a:p>
            </p:txBody>
          </p:sp>
          <p:sp>
            <p:nvSpPr>
              <p:cNvPr id="17531" name="Arc 19"/>
              <p:cNvSpPr>
                <a:spLocks/>
              </p:cNvSpPr>
              <p:nvPr/>
            </p:nvSpPr>
            <p:spPr bwMode="auto">
              <a:xfrm>
                <a:off x="942" y="1029"/>
                <a:ext cx="19058" cy="9491"/>
              </a:xfrm>
              <a:custGeom>
                <a:avLst/>
                <a:gdLst>
                  <a:gd name="T0" fmla="*/ 0 w 21600"/>
                  <a:gd name="T1" fmla="*/ 0 h 21600"/>
                  <a:gd name="T2" fmla="*/ 16815 w 21600"/>
                  <a:gd name="T3" fmla="*/ 4170 h 21600"/>
                  <a:gd name="T4" fmla="*/ 0 w 21600"/>
                  <a:gd name="T5" fmla="*/ 417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cmpd="sng">
                <a:solidFill>
                  <a:srgbClr val="000000"/>
                </a:solidFill>
                <a:round/>
                <a:headEnd/>
                <a:tailEnd/>
              </a:ln>
            </p:spPr>
            <p:txBody>
              <a:bodyPr/>
              <a:lstStyle/>
              <a:p>
                <a:endParaRPr lang="zh-CN" altLang="en-US"/>
              </a:p>
            </p:txBody>
          </p:sp>
          <p:sp>
            <p:nvSpPr>
              <p:cNvPr id="17532" name="Line 20"/>
              <p:cNvSpPr>
                <a:spLocks noChangeShapeType="1"/>
              </p:cNvSpPr>
              <p:nvPr/>
            </p:nvSpPr>
            <p:spPr bwMode="auto">
              <a:xfrm flipV="1">
                <a:off x="0" y="0"/>
                <a:ext cx="94" cy="20001"/>
              </a:xfrm>
              <a:prstGeom prst="line">
                <a:avLst/>
              </a:prstGeom>
              <a:noFill/>
              <a:ln w="28575">
                <a:solidFill>
                  <a:srgbClr val="000000"/>
                </a:solidFill>
                <a:round/>
                <a:headEnd/>
                <a:tailEnd/>
              </a:ln>
            </p:spPr>
            <p:txBody>
              <a:bodyPr/>
              <a:lstStyle/>
              <a:p>
                <a:endParaRPr lang="zh-CN" altLang="en-US"/>
              </a:p>
            </p:txBody>
          </p:sp>
        </p:grpSp>
        <p:sp>
          <p:nvSpPr>
            <p:cNvPr id="17425" name="Line 21"/>
            <p:cNvSpPr>
              <a:spLocks noChangeShapeType="1"/>
            </p:cNvSpPr>
            <p:nvPr/>
          </p:nvSpPr>
          <p:spPr bwMode="auto">
            <a:xfrm>
              <a:off x="920" y="1187"/>
              <a:ext cx="1" cy="223"/>
            </a:xfrm>
            <a:prstGeom prst="line">
              <a:avLst/>
            </a:prstGeom>
            <a:noFill/>
            <a:ln w="28575">
              <a:solidFill>
                <a:srgbClr val="000000"/>
              </a:solidFill>
              <a:round/>
              <a:headEnd/>
              <a:tailEnd/>
            </a:ln>
          </p:spPr>
          <p:txBody>
            <a:bodyPr/>
            <a:lstStyle/>
            <a:p>
              <a:endParaRPr lang="zh-CN" altLang="en-US"/>
            </a:p>
          </p:txBody>
        </p:sp>
        <p:sp>
          <p:nvSpPr>
            <p:cNvPr id="17426" name="Line 22"/>
            <p:cNvSpPr>
              <a:spLocks noChangeShapeType="1"/>
            </p:cNvSpPr>
            <p:nvPr/>
          </p:nvSpPr>
          <p:spPr bwMode="auto">
            <a:xfrm>
              <a:off x="1071" y="1181"/>
              <a:ext cx="1" cy="762"/>
            </a:xfrm>
            <a:prstGeom prst="line">
              <a:avLst/>
            </a:prstGeom>
            <a:noFill/>
            <a:ln w="28575">
              <a:solidFill>
                <a:srgbClr val="000000"/>
              </a:solidFill>
              <a:round/>
              <a:headEnd/>
              <a:tailEnd/>
            </a:ln>
          </p:spPr>
          <p:txBody>
            <a:bodyPr/>
            <a:lstStyle/>
            <a:p>
              <a:endParaRPr lang="zh-CN" altLang="en-US"/>
            </a:p>
          </p:txBody>
        </p:sp>
        <p:sp>
          <p:nvSpPr>
            <p:cNvPr id="17427" name="Line 23"/>
            <p:cNvSpPr>
              <a:spLocks noChangeShapeType="1"/>
            </p:cNvSpPr>
            <p:nvPr/>
          </p:nvSpPr>
          <p:spPr bwMode="auto">
            <a:xfrm>
              <a:off x="691" y="1387"/>
              <a:ext cx="660" cy="1"/>
            </a:xfrm>
            <a:prstGeom prst="line">
              <a:avLst/>
            </a:prstGeom>
            <a:noFill/>
            <a:ln w="28575">
              <a:solidFill>
                <a:srgbClr val="000000"/>
              </a:solidFill>
              <a:round/>
              <a:headEnd/>
              <a:tailEnd/>
            </a:ln>
          </p:spPr>
          <p:txBody>
            <a:bodyPr/>
            <a:lstStyle/>
            <a:p>
              <a:endParaRPr lang="zh-CN" altLang="en-US"/>
            </a:p>
          </p:txBody>
        </p:sp>
        <p:sp>
          <p:nvSpPr>
            <p:cNvPr id="17428" name="Line 24"/>
            <p:cNvSpPr>
              <a:spLocks noChangeShapeType="1"/>
            </p:cNvSpPr>
            <p:nvPr/>
          </p:nvSpPr>
          <p:spPr bwMode="auto">
            <a:xfrm>
              <a:off x="1062" y="1533"/>
              <a:ext cx="222" cy="1"/>
            </a:xfrm>
            <a:prstGeom prst="line">
              <a:avLst/>
            </a:prstGeom>
            <a:noFill/>
            <a:ln w="28575">
              <a:solidFill>
                <a:srgbClr val="000000"/>
              </a:solidFill>
              <a:round/>
              <a:headEnd/>
              <a:tailEnd/>
            </a:ln>
          </p:spPr>
          <p:txBody>
            <a:bodyPr/>
            <a:lstStyle/>
            <a:p>
              <a:endParaRPr lang="zh-CN" altLang="en-US"/>
            </a:p>
          </p:txBody>
        </p:sp>
        <p:sp>
          <p:nvSpPr>
            <p:cNvPr id="17429" name="Line 25"/>
            <p:cNvSpPr>
              <a:spLocks noChangeShapeType="1"/>
            </p:cNvSpPr>
            <p:nvPr/>
          </p:nvSpPr>
          <p:spPr bwMode="auto">
            <a:xfrm>
              <a:off x="1586" y="1460"/>
              <a:ext cx="845" cy="1"/>
            </a:xfrm>
            <a:prstGeom prst="line">
              <a:avLst/>
            </a:prstGeom>
            <a:noFill/>
            <a:ln w="28575">
              <a:solidFill>
                <a:srgbClr val="000000"/>
              </a:solidFill>
              <a:round/>
              <a:headEnd/>
              <a:tailEnd/>
            </a:ln>
          </p:spPr>
          <p:txBody>
            <a:bodyPr/>
            <a:lstStyle/>
            <a:p>
              <a:endParaRPr lang="zh-CN" altLang="en-US"/>
            </a:p>
          </p:txBody>
        </p:sp>
        <p:grpSp>
          <p:nvGrpSpPr>
            <p:cNvPr id="5" name="Group 26"/>
            <p:cNvGrpSpPr>
              <a:grpSpLocks/>
            </p:cNvGrpSpPr>
            <p:nvPr/>
          </p:nvGrpSpPr>
          <p:grpSpPr bwMode="auto">
            <a:xfrm>
              <a:off x="1856" y="1049"/>
              <a:ext cx="373" cy="205"/>
              <a:chOff x="0" y="0"/>
              <a:chExt cx="20000" cy="20000"/>
            </a:xfrm>
          </p:grpSpPr>
          <p:sp>
            <p:nvSpPr>
              <p:cNvPr id="17527" name="Arc 27"/>
              <p:cNvSpPr>
                <a:spLocks/>
              </p:cNvSpPr>
              <p:nvPr/>
            </p:nvSpPr>
            <p:spPr bwMode="auto">
              <a:xfrm>
                <a:off x="10448" y="0"/>
                <a:ext cx="9492" cy="19053"/>
              </a:xfrm>
              <a:custGeom>
                <a:avLst/>
                <a:gdLst>
                  <a:gd name="T0" fmla="*/ 0 w 21600"/>
                  <a:gd name="T1" fmla="*/ 0 h 21600"/>
                  <a:gd name="T2" fmla="*/ 4171 w 21600"/>
                  <a:gd name="T3" fmla="*/ 16806 h 21600"/>
                  <a:gd name="T4" fmla="*/ 0 w 21600"/>
                  <a:gd name="T5" fmla="*/ 1680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cmpd="sng">
                <a:solidFill>
                  <a:srgbClr val="000000"/>
                </a:solidFill>
                <a:round/>
                <a:headEnd/>
                <a:tailEnd/>
              </a:ln>
            </p:spPr>
            <p:txBody>
              <a:bodyPr/>
              <a:lstStyle/>
              <a:p>
                <a:endParaRPr lang="zh-CN" altLang="en-US"/>
              </a:p>
            </p:txBody>
          </p:sp>
          <p:sp>
            <p:nvSpPr>
              <p:cNvPr id="17528" name="Arc 28"/>
              <p:cNvSpPr>
                <a:spLocks/>
              </p:cNvSpPr>
              <p:nvPr/>
            </p:nvSpPr>
            <p:spPr bwMode="auto">
              <a:xfrm flipH="1">
                <a:off x="1016" y="0"/>
                <a:ext cx="9492" cy="19053"/>
              </a:xfrm>
              <a:custGeom>
                <a:avLst/>
                <a:gdLst>
                  <a:gd name="T0" fmla="*/ 0 w 21600"/>
                  <a:gd name="T1" fmla="*/ 0 h 21600"/>
                  <a:gd name="T2" fmla="*/ 4171 w 21600"/>
                  <a:gd name="T3" fmla="*/ 16806 h 21600"/>
                  <a:gd name="T4" fmla="*/ 0 w 21600"/>
                  <a:gd name="T5" fmla="*/ 1680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cmpd="sng">
                <a:solidFill>
                  <a:srgbClr val="000000"/>
                </a:solidFill>
                <a:round/>
                <a:headEnd/>
                <a:tailEnd/>
              </a:ln>
            </p:spPr>
            <p:txBody>
              <a:bodyPr/>
              <a:lstStyle/>
              <a:p>
                <a:endParaRPr lang="zh-CN" altLang="en-US"/>
              </a:p>
            </p:txBody>
          </p:sp>
          <p:sp>
            <p:nvSpPr>
              <p:cNvPr id="17529" name="Line 29"/>
              <p:cNvSpPr>
                <a:spLocks noChangeShapeType="1"/>
              </p:cNvSpPr>
              <p:nvPr/>
            </p:nvSpPr>
            <p:spPr bwMode="auto">
              <a:xfrm flipH="1">
                <a:off x="0" y="19904"/>
                <a:ext cx="20000" cy="96"/>
              </a:xfrm>
              <a:prstGeom prst="line">
                <a:avLst/>
              </a:prstGeom>
              <a:noFill/>
              <a:ln w="28575">
                <a:solidFill>
                  <a:srgbClr val="000000"/>
                </a:solidFill>
                <a:round/>
                <a:headEnd/>
                <a:tailEnd/>
              </a:ln>
            </p:spPr>
            <p:txBody>
              <a:bodyPr/>
              <a:lstStyle/>
              <a:p>
                <a:endParaRPr lang="zh-CN" altLang="en-US"/>
              </a:p>
            </p:txBody>
          </p:sp>
        </p:grpSp>
        <p:sp>
          <p:nvSpPr>
            <p:cNvPr id="17431" name="Line 30"/>
            <p:cNvSpPr>
              <a:spLocks noChangeShapeType="1"/>
            </p:cNvSpPr>
            <p:nvPr/>
          </p:nvSpPr>
          <p:spPr bwMode="auto">
            <a:xfrm>
              <a:off x="4825" y="1680"/>
              <a:ext cx="558" cy="1"/>
            </a:xfrm>
            <a:prstGeom prst="line">
              <a:avLst/>
            </a:prstGeom>
            <a:noFill/>
            <a:ln w="28575">
              <a:solidFill>
                <a:srgbClr val="000000"/>
              </a:solidFill>
              <a:round/>
              <a:headEnd/>
              <a:tailEnd/>
            </a:ln>
          </p:spPr>
          <p:txBody>
            <a:bodyPr/>
            <a:lstStyle/>
            <a:p>
              <a:endParaRPr lang="zh-CN" altLang="en-US"/>
            </a:p>
          </p:txBody>
        </p:sp>
        <p:grpSp>
          <p:nvGrpSpPr>
            <p:cNvPr id="6" name="Group 31"/>
            <p:cNvGrpSpPr>
              <a:grpSpLocks/>
            </p:cNvGrpSpPr>
            <p:nvPr/>
          </p:nvGrpSpPr>
          <p:grpSpPr bwMode="auto">
            <a:xfrm>
              <a:off x="2430" y="1357"/>
              <a:ext cx="236" cy="323"/>
              <a:chOff x="0" y="0"/>
              <a:chExt cx="20000" cy="20001"/>
            </a:xfrm>
          </p:grpSpPr>
          <p:sp>
            <p:nvSpPr>
              <p:cNvPr id="17524" name="Arc 32"/>
              <p:cNvSpPr>
                <a:spLocks/>
              </p:cNvSpPr>
              <p:nvPr/>
            </p:nvSpPr>
            <p:spPr bwMode="auto">
              <a:xfrm flipV="1">
                <a:off x="942" y="10459"/>
                <a:ext cx="19058" cy="9481"/>
              </a:xfrm>
              <a:custGeom>
                <a:avLst/>
                <a:gdLst>
                  <a:gd name="T0" fmla="*/ 0 w 21600"/>
                  <a:gd name="T1" fmla="*/ 0 h 21600"/>
                  <a:gd name="T2" fmla="*/ 16815 w 21600"/>
                  <a:gd name="T3" fmla="*/ 4162 h 21600"/>
                  <a:gd name="T4" fmla="*/ 0 w 21600"/>
                  <a:gd name="T5" fmla="*/ 416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cmpd="sng">
                <a:solidFill>
                  <a:srgbClr val="000000"/>
                </a:solidFill>
                <a:round/>
                <a:headEnd/>
                <a:tailEnd/>
              </a:ln>
            </p:spPr>
            <p:txBody>
              <a:bodyPr/>
              <a:lstStyle/>
              <a:p>
                <a:endParaRPr lang="zh-CN" altLang="en-US"/>
              </a:p>
            </p:txBody>
          </p:sp>
          <p:sp>
            <p:nvSpPr>
              <p:cNvPr id="17525" name="Arc 33"/>
              <p:cNvSpPr>
                <a:spLocks/>
              </p:cNvSpPr>
              <p:nvPr/>
            </p:nvSpPr>
            <p:spPr bwMode="auto">
              <a:xfrm>
                <a:off x="942" y="1029"/>
                <a:ext cx="19058" cy="9481"/>
              </a:xfrm>
              <a:custGeom>
                <a:avLst/>
                <a:gdLst>
                  <a:gd name="T0" fmla="*/ 0 w 21600"/>
                  <a:gd name="T1" fmla="*/ 0 h 21600"/>
                  <a:gd name="T2" fmla="*/ 16815 w 21600"/>
                  <a:gd name="T3" fmla="*/ 4162 h 21600"/>
                  <a:gd name="T4" fmla="*/ 0 w 21600"/>
                  <a:gd name="T5" fmla="*/ 416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cmpd="sng">
                <a:solidFill>
                  <a:srgbClr val="000000"/>
                </a:solidFill>
                <a:round/>
                <a:headEnd/>
                <a:tailEnd/>
              </a:ln>
            </p:spPr>
            <p:txBody>
              <a:bodyPr/>
              <a:lstStyle/>
              <a:p>
                <a:endParaRPr lang="zh-CN" altLang="en-US"/>
              </a:p>
            </p:txBody>
          </p:sp>
          <p:sp>
            <p:nvSpPr>
              <p:cNvPr id="17526" name="Line 34"/>
              <p:cNvSpPr>
                <a:spLocks noChangeShapeType="1"/>
              </p:cNvSpPr>
              <p:nvPr/>
            </p:nvSpPr>
            <p:spPr bwMode="auto">
              <a:xfrm flipV="1">
                <a:off x="0" y="0"/>
                <a:ext cx="94" cy="20001"/>
              </a:xfrm>
              <a:prstGeom prst="line">
                <a:avLst/>
              </a:prstGeom>
              <a:noFill/>
              <a:ln w="28575">
                <a:solidFill>
                  <a:srgbClr val="000000"/>
                </a:solidFill>
                <a:round/>
                <a:headEnd/>
                <a:tailEnd/>
              </a:ln>
            </p:spPr>
            <p:txBody>
              <a:bodyPr/>
              <a:lstStyle/>
              <a:p>
                <a:endParaRPr lang="zh-CN" altLang="en-US"/>
              </a:p>
            </p:txBody>
          </p:sp>
        </p:grpSp>
        <p:sp>
          <p:nvSpPr>
            <p:cNvPr id="17433" name="Line 35"/>
            <p:cNvSpPr>
              <a:spLocks noChangeShapeType="1"/>
            </p:cNvSpPr>
            <p:nvPr/>
          </p:nvSpPr>
          <p:spPr bwMode="auto">
            <a:xfrm>
              <a:off x="2151" y="1254"/>
              <a:ext cx="1" cy="762"/>
            </a:xfrm>
            <a:prstGeom prst="line">
              <a:avLst/>
            </a:prstGeom>
            <a:noFill/>
            <a:ln w="28575">
              <a:solidFill>
                <a:srgbClr val="000000"/>
              </a:solidFill>
              <a:round/>
              <a:headEnd/>
              <a:tailEnd/>
            </a:ln>
          </p:spPr>
          <p:txBody>
            <a:bodyPr/>
            <a:lstStyle/>
            <a:p>
              <a:endParaRPr lang="zh-CN" altLang="en-US"/>
            </a:p>
          </p:txBody>
        </p:sp>
        <p:sp>
          <p:nvSpPr>
            <p:cNvPr id="17434" name="Line 36"/>
            <p:cNvSpPr>
              <a:spLocks noChangeShapeType="1"/>
            </p:cNvSpPr>
            <p:nvPr/>
          </p:nvSpPr>
          <p:spPr bwMode="auto">
            <a:xfrm>
              <a:off x="2159" y="1606"/>
              <a:ext cx="204" cy="1"/>
            </a:xfrm>
            <a:prstGeom prst="line">
              <a:avLst/>
            </a:prstGeom>
            <a:noFill/>
            <a:ln w="28575">
              <a:solidFill>
                <a:srgbClr val="000000"/>
              </a:solidFill>
              <a:round/>
              <a:headEnd/>
              <a:tailEnd/>
            </a:ln>
          </p:spPr>
          <p:txBody>
            <a:bodyPr/>
            <a:lstStyle/>
            <a:p>
              <a:endParaRPr lang="zh-CN" altLang="en-US"/>
            </a:p>
          </p:txBody>
        </p:sp>
        <p:sp>
          <p:nvSpPr>
            <p:cNvPr id="17435" name="Line 37"/>
            <p:cNvSpPr>
              <a:spLocks noChangeShapeType="1"/>
            </p:cNvSpPr>
            <p:nvPr/>
          </p:nvSpPr>
          <p:spPr bwMode="auto">
            <a:xfrm>
              <a:off x="2666" y="1533"/>
              <a:ext cx="845" cy="1"/>
            </a:xfrm>
            <a:prstGeom prst="line">
              <a:avLst/>
            </a:prstGeom>
            <a:noFill/>
            <a:ln w="28575">
              <a:solidFill>
                <a:srgbClr val="000000"/>
              </a:solidFill>
              <a:round/>
              <a:headEnd/>
              <a:tailEnd/>
            </a:ln>
          </p:spPr>
          <p:txBody>
            <a:bodyPr/>
            <a:lstStyle/>
            <a:p>
              <a:endParaRPr lang="zh-CN" altLang="en-US"/>
            </a:p>
          </p:txBody>
        </p:sp>
        <p:grpSp>
          <p:nvGrpSpPr>
            <p:cNvPr id="7" name="Group 38"/>
            <p:cNvGrpSpPr>
              <a:grpSpLocks/>
            </p:cNvGrpSpPr>
            <p:nvPr/>
          </p:nvGrpSpPr>
          <p:grpSpPr bwMode="auto">
            <a:xfrm>
              <a:off x="2936" y="1122"/>
              <a:ext cx="372" cy="205"/>
              <a:chOff x="0" y="0"/>
              <a:chExt cx="19999" cy="20000"/>
            </a:xfrm>
          </p:grpSpPr>
          <p:sp>
            <p:nvSpPr>
              <p:cNvPr id="17521" name="Arc 39"/>
              <p:cNvSpPr>
                <a:spLocks/>
              </p:cNvSpPr>
              <p:nvPr/>
            </p:nvSpPr>
            <p:spPr bwMode="auto">
              <a:xfrm>
                <a:off x="10455" y="0"/>
                <a:ext cx="9484" cy="19053"/>
              </a:xfrm>
              <a:custGeom>
                <a:avLst/>
                <a:gdLst>
                  <a:gd name="T0" fmla="*/ 0 w 21600"/>
                  <a:gd name="T1" fmla="*/ 0 h 21600"/>
                  <a:gd name="T2" fmla="*/ 4164 w 21600"/>
                  <a:gd name="T3" fmla="*/ 16806 h 21600"/>
                  <a:gd name="T4" fmla="*/ 0 w 21600"/>
                  <a:gd name="T5" fmla="*/ 1680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cmpd="sng">
                <a:solidFill>
                  <a:srgbClr val="000000"/>
                </a:solidFill>
                <a:round/>
                <a:headEnd/>
                <a:tailEnd/>
              </a:ln>
            </p:spPr>
            <p:txBody>
              <a:bodyPr/>
              <a:lstStyle/>
              <a:p>
                <a:endParaRPr lang="zh-CN" altLang="en-US"/>
              </a:p>
            </p:txBody>
          </p:sp>
          <p:sp>
            <p:nvSpPr>
              <p:cNvPr id="17522" name="Arc 40"/>
              <p:cNvSpPr>
                <a:spLocks/>
              </p:cNvSpPr>
              <p:nvPr/>
            </p:nvSpPr>
            <p:spPr bwMode="auto">
              <a:xfrm flipH="1">
                <a:off x="1031" y="0"/>
                <a:ext cx="9484" cy="19053"/>
              </a:xfrm>
              <a:custGeom>
                <a:avLst/>
                <a:gdLst>
                  <a:gd name="T0" fmla="*/ 0 w 21600"/>
                  <a:gd name="T1" fmla="*/ 0 h 21600"/>
                  <a:gd name="T2" fmla="*/ 4164 w 21600"/>
                  <a:gd name="T3" fmla="*/ 16806 h 21600"/>
                  <a:gd name="T4" fmla="*/ 0 w 21600"/>
                  <a:gd name="T5" fmla="*/ 1680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cmpd="sng">
                <a:solidFill>
                  <a:srgbClr val="000000"/>
                </a:solidFill>
                <a:round/>
                <a:headEnd/>
                <a:tailEnd/>
              </a:ln>
            </p:spPr>
            <p:txBody>
              <a:bodyPr/>
              <a:lstStyle/>
              <a:p>
                <a:endParaRPr lang="zh-CN" altLang="en-US"/>
              </a:p>
            </p:txBody>
          </p:sp>
          <p:sp>
            <p:nvSpPr>
              <p:cNvPr id="17523" name="Line 41"/>
              <p:cNvSpPr>
                <a:spLocks noChangeShapeType="1"/>
              </p:cNvSpPr>
              <p:nvPr/>
            </p:nvSpPr>
            <p:spPr bwMode="auto">
              <a:xfrm flipH="1">
                <a:off x="0" y="19904"/>
                <a:ext cx="19999" cy="96"/>
              </a:xfrm>
              <a:prstGeom prst="line">
                <a:avLst/>
              </a:prstGeom>
              <a:noFill/>
              <a:ln w="28575">
                <a:solidFill>
                  <a:srgbClr val="000000"/>
                </a:solidFill>
                <a:round/>
                <a:headEnd/>
                <a:tailEnd/>
              </a:ln>
            </p:spPr>
            <p:txBody>
              <a:bodyPr/>
              <a:lstStyle/>
              <a:p>
                <a:endParaRPr lang="zh-CN" altLang="en-US"/>
              </a:p>
            </p:txBody>
          </p:sp>
        </p:grpSp>
        <p:grpSp>
          <p:nvGrpSpPr>
            <p:cNvPr id="8" name="Group 42"/>
            <p:cNvGrpSpPr>
              <a:grpSpLocks/>
            </p:cNvGrpSpPr>
            <p:nvPr/>
          </p:nvGrpSpPr>
          <p:grpSpPr bwMode="auto">
            <a:xfrm>
              <a:off x="3509" y="1430"/>
              <a:ext cx="237" cy="323"/>
              <a:chOff x="0" y="0"/>
              <a:chExt cx="20000" cy="20001"/>
            </a:xfrm>
          </p:grpSpPr>
          <p:sp>
            <p:nvSpPr>
              <p:cNvPr id="17518" name="Arc 43"/>
              <p:cNvSpPr>
                <a:spLocks/>
              </p:cNvSpPr>
              <p:nvPr/>
            </p:nvSpPr>
            <p:spPr bwMode="auto">
              <a:xfrm flipV="1">
                <a:off x="942" y="10459"/>
                <a:ext cx="19058" cy="9481"/>
              </a:xfrm>
              <a:custGeom>
                <a:avLst/>
                <a:gdLst>
                  <a:gd name="T0" fmla="*/ 0 w 21600"/>
                  <a:gd name="T1" fmla="*/ 0 h 21600"/>
                  <a:gd name="T2" fmla="*/ 16815 w 21600"/>
                  <a:gd name="T3" fmla="*/ 4162 h 21600"/>
                  <a:gd name="T4" fmla="*/ 0 w 21600"/>
                  <a:gd name="T5" fmla="*/ 416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cmpd="sng">
                <a:solidFill>
                  <a:srgbClr val="000000"/>
                </a:solidFill>
                <a:round/>
                <a:headEnd/>
                <a:tailEnd/>
              </a:ln>
            </p:spPr>
            <p:txBody>
              <a:bodyPr/>
              <a:lstStyle/>
              <a:p>
                <a:endParaRPr lang="zh-CN" altLang="en-US"/>
              </a:p>
            </p:txBody>
          </p:sp>
          <p:sp>
            <p:nvSpPr>
              <p:cNvPr id="17519" name="Arc 44"/>
              <p:cNvSpPr>
                <a:spLocks/>
              </p:cNvSpPr>
              <p:nvPr/>
            </p:nvSpPr>
            <p:spPr bwMode="auto">
              <a:xfrm>
                <a:off x="942" y="1029"/>
                <a:ext cx="19058" cy="9481"/>
              </a:xfrm>
              <a:custGeom>
                <a:avLst/>
                <a:gdLst>
                  <a:gd name="T0" fmla="*/ 0 w 21600"/>
                  <a:gd name="T1" fmla="*/ 0 h 21600"/>
                  <a:gd name="T2" fmla="*/ 16815 w 21600"/>
                  <a:gd name="T3" fmla="*/ 4162 h 21600"/>
                  <a:gd name="T4" fmla="*/ 0 w 21600"/>
                  <a:gd name="T5" fmla="*/ 416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cmpd="sng">
                <a:solidFill>
                  <a:srgbClr val="000000"/>
                </a:solidFill>
                <a:round/>
                <a:headEnd/>
                <a:tailEnd/>
              </a:ln>
            </p:spPr>
            <p:txBody>
              <a:bodyPr/>
              <a:lstStyle/>
              <a:p>
                <a:endParaRPr lang="zh-CN" altLang="en-US"/>
              </a:p>
            </p:txBody>
          </p:sp>
          <p:sp>
            <p:nvSpPr>
              <p:cNvPr id="17520" name="Line 45"/>
              <p:cNvSpPr>
                <a:spLocks noChangeShapeType="1"/>
              </p:cNvSpPr>
              <p:nvPr/>
            </p:nvSpPr>
            <p:spPr bwMode="auto">
              <a:xfrm flipV="1">
                <a:off x="0" y="0"/>
                <a:ext cx="94" cy="20001"/>
              </a:xfrm>
              <a:prstGeom prst="line">
                <a:avLst/>
              </a:prstGeom>
              <a:noFill/>
              <a:ln w="28575">
                <a:solidFill>
                  <a:srgbClr val="000000"/>
                </a:solidFill>
                <a:round/>
                <a:headEnd/>
                <a:tailEnd/>
              </a:ln>
            </p:spPr>
            <p:txBody>
              <a:bodyPr/>
              <a:lstStyle/>
              <a:p>
                <a:endParaRPr lang="zh-CN" altLang="en-US"/>
              </a:p>
            </p:txBody>
          </p:sp>
        </p:grpSp>
        <p:sp>
          <p:nvSpPr>
            <p:cNvPr id="17438" name="Line 46"/>
            <p:cNvSpPr>
              <a:spLocks noChangeShapeType="1"/>
            </p:cNvSpPr>
            <p:nvPr/>
          </p:nvSpPr>
          <p:spPr bwMode="auto">
            <a:xfrm>
              <a:off x="3230" y="1327"/>
              <a:ext cx="2" cy="763"/>
            </a:xfrm>
            <a:prstGeom prst="line">
              <a:avLst/>
            </a:prstGeom>
            <a:noFill/>
            <a:ln w="28575">
              <a:solidFill>
                <a:srgbClr val="000000"/>
              </a:solidFill>
              <a:round/>
              <a:headEnd/>
              <a:tailEnd/>
            </a:ln>
          </p:spPr>
          <p:txBody>
            <a:bodyPr/>
            <a:lstStyle/>
            <a:p>
              <a:endParaRPr lang="zh-CN" altLang="en-US"/>
            </a:p>
          </p:txBody>
        </p:sp>
        <p:sp>
          <p:nvSpPr>
            <p:cNvPr id="17439" name="Line 47"/>
            <p:cNvSpPr>
              <a:spLocks noChangeShapeType="1"/>
            </p:cNvSpPr>
            <p:nvPr/>
          </p:nvSpPr>
          <p:spPr bwMode="auto">
            <a:xfrm>
              <a:off x="3221" y="1680"/>
              <a:ext cx="222" cy="1"/>
            </a:xfrm>
            <a:prstGeom prst="line">
              <a:avLst/>
            </a:prstGeom>
            <a:noFill/>
            <a:ln w="28575">
              <a:solidFill>
                <a:srgbClr val="000000"/>
              </a:solidFill>
              <a:round/>
              <a:headEnd/>
              <a:tailEnd/>
            </a:ln>
          </p:spPr>
          <p:txBody>
            <a:bodyPr/>
            <a:lstStyle/>
            <a:p>
              <a:endParaRPr lang="zh-CN" altLang="en-US"/>
            </a:p>
          </p:txBody>
        </p:sp>
        <p:sp>
          <p:nvSpPr>
            <p:cNvPr id="17440" name="Line 48"/>
            <p:cNvSpPr>
              <a:spLocks noChangeShapeType="1"/>
            </p:cNvSpPr>
            <p:nvPr/>
          </p:nvSpPr>
          <p:spPr bwMode="auto">
            <a:xfrm>
              <a:off x="3746" y="1606"/>
              <a:ext cx="844" cy="1"/>
            </a:xfrm>
            <a:prstGeom prst="line">
              <a:avLst/>
            </a:prstGeom>
            <a:noFill/>
            <a:ln w="28575">
              <a:solidFill>
                <a:srgbClr val="000000"/>
              </a:solidFill>
              <a:round/>
              <a:headEnd/>
              <a:tailEnd/>
            </a:ln>
          </p:spPr>
          <p:txBody>
            <a:bodyPr/>
            <a:lstStyle/>
            <a:p>
              <a:endParaRPr lang="zh-CN" altLang="en-US"/>
            </a:p>
          </p:txBody>
        </p:sp>
        <p:grpSp>
          <p:nvGrpSpPr>
            <p:cNvPr id="9" name="Group 49"/>
            <p:cNvGrpSpPr>
              <a:grpSpLocks/>
            </p:cNvGrpSpPr>
            <p:nvPr/>
          </p:nvGrpSpPr>
          <p:grpSpPr bwMode="auto">
            <a:xfrm>
              <a:off x="4015" y="1196"/>
              <a:ext cx="373" cy="204"/>
              <a:chOff x="0" y="0"/>
              <a:chExt cx="19999" cy="20000"/>
            </a:xfrm>
          </p:grpSpPr>
          <p:sp>
            <p:nvSpPr>
              <p:cNvPr id="17515" name="Arc 50"/>
              <p:cNvSpPr>
                <a:spLocks/>
              </p:cNvSpPr>
              <p:nvPr/>
            </p:nvSpPr>
            <p:spPr bwMode="auto">
              <a:xfrm>
                <a:off x="10455" y="0"/>
                <a:ext cx="9469" cy="19053"/>
              </a:xfrm>
              <a:custGeom>
                <a:avLst/>
                <a:gdLst>
                  <a:gd name="T0" fmla="*/ 0 w 21600"/>
                  <a:gd name="T1" fmla="*/ 0 h 21600"/>
                  <a:gd name="T2" fmla="*/ 4151 w 21600"/>
                  <a:gd name="T3" fmla="*/ 16806 h 21600"/>
                  <a:gd name="T4" fmla="*/ 0 w 21600"/>
                  <a:gd name="T5" fmla="*/ 1680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cmpd="sng">
                <a:solidFill>
                  <a:srgbClr val="000000"/>
                </a:solidFill>
                <a:round/>
                <a:headEnd/>
                <a:tailEnd/>
              </a:ln>
            </p:spPr>
            <p:txBody>
              <a:bodyPr/>
              <a:lstStyle/>
              <a:p>
                <a:endParaRPr lang="zh-CN" altLang="en-US"/>
              </a:p>
            </p:txBody>
          </p:sp>
          <p:sp>
            <p:nvSpPr>
              <p:cNvPr id="17516" name="Arc 51"/>
              <p:cNvSpPr>
                <a:spLocks/>
              </p:cNvSpPr>
              <p:nvPr/>
            </p:nvSpPr>
            <p:spPr bwMode="auto">
              <a:xfrm flipH="1">
                <a:off x="1031" y="0"/>
                <a:ext cx="9484" cy="19053"/>
              </a:xfrm>
              <a:custGeom>
                <a:avLst/>
                <a:gdLst>
                  <a:gd name="T0" fmla="*/ 0 w 21600"/>
                  <a:gd name="T1" fmla="*/ 0 h 21600"/>
                  <a:gd name="T2" fmla="*/ 4164 w 21600"/>
                  <a:gd name="T3" fmla="*/ 16806 h 21600"/>
                  <a:gd name="T4" fmla="*/ 0 w 21600"/>
                  <a:gd name="T5" fmla="*/ 1680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cmpd="sng">
                <a:solidFill>
                  <a:srgbClr val="000000"/>
                </a:solidFill>
                <a:round/>
                <a:headEnd/>
                <a:tailEnd/>
              </a:ln>
            </p:spPr>
            <p:txBody>
              <a:bodyPr/>
              <a:lstStyle/>
              <a:p>
                <a:endParaRPr lang="zh-CN" altLang="en-US"/>
              </a:p>
            </p:txBody>
          </p:sp>
          <p:sp>
            <p:nvSpPr>
              <p:cNvPr id="17517" name="Line 52"/>
              <p:cNvSpPr>
                <a:spLocks noChangeShapeType="1"/>
              </p:cNvSpPr>
              <p:nvPr/>
            </p:nvSpPr>
            <p:spPr bwMode="auto">
              <a:xfrm flipH="1">
                <a:off x="0" y="19904"/>
                <a:ext cx="19999" cy="96"/>
              </a:xfrm>
              <a:prstGeom prst="line">
                <a:avLst/>
              </a:prstGeom>
              <a:noFill/>
              <a:ln w="28575">
                <a:solidFill>
                  <a:srgbClr val="000000"/>
                </a:solidFill>
                <a:round/>
                <a:headEnd/>
                <a:tailEnd/>
              </a:ln>
            </p:spPr>
            <p:txBody>
              <a:bodyPr/>
              <a:lstStyle/>
              <a:p>
                <a:endParaRPr lang="zh-CN" altLang="en-US"/>
              </a:p>
            </p:txBody>
          </p:sp>
        </p:grpSp>
        <p:grpSp>
          <p:nvGrpSpPr>
            <p:cNvPr id="10" name="Group 53"/>
            <p:cNvGrpSpPr>
              <a:grpSpLocks/>
            </p:cNvGrpSpPr>
            <p:nvPr/>
          </p:nvGrpSpPr>
          <p:grpSpPr bwMode="auto">
            <a:xfrm>
              <a:off x="4589" y="1503"/>
              <a:ext cx="236" cy="323"/>
              <a:chOff x="0" y="0"/>
              <a:chExt cx="20000" cy="20001"/>
            </a:xfrm>
          </p:grpSpPr>
          <p:sp>
            <p:nvSpPr>
              <p:cNvPr id="17512" name="Arc 54"/>
              <p:cNvSpPr>
                <a:spLocks/>
              </p:cNvSpPr>
              <p:nvPr/>
            </p:nvSpPr>
            <p:spPr bwMode="auto">
              <a:xfrm flipV="1">
                <a:off x="966" y="10459"/>
                <a:ext cx="19034" cy="9481"/>
              </a:xfrm>
              <a:custGeom>
                <a:avLst/>
                <a:gdLst>
                  <a:gd name="T0" fmla="*/ 0 w 21600"/>
                  <a:gd name="T1" fmla="*/ 0 h 21600"/>
                  <a:gd name="T2" fmla="*/ 16773 w 21600"/>
                  <a:gd name="T3" fmla="*/ 4162 h 21600"/>
                  <a:gd name="T4" fmla="*/ 0 w 21600"/>
                  <a:gd name="T5" fmla="*/ 416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cmpd="sng">
                <a:solidFill>
                  <a:srgbClr val="000000"/>
                </a:solidFill>
                <a:round/>
                <a:headEnd/>
                <a:tailEnd/>
              </a:ln>
            </p:spPr>
            <p:txBody>
              <a:bodyPr/>
              <a:lstStyle/>
              <a:p>
                <a:endParaRPr lang="zh-CN" altLang="en-US"/>
              </a:p>
            </p:txBody>
          </p:sp>
          <p:sp>
            <p:nvSpPr>
              <p:cNvPr id="17513" name="Arc 55"/>
              <p:cNvSpPr>
                <a:spLocks/>
              </p:cNvSpPr>
              <p:nvPr/>
            </p:nvSpPr>
            <p:spPr bwMode="auto">
              <a:xfrm>
                <a:off x="966" y="1029"/>
                <a:ext cx="19034" cy="9481"/>
              </a:xfrm>
              <a:custGeom>
                <a:avLst/>
                <a:gdLst>
                  <a:gd name="T0" fmla="*/ 0 w 21600"/>
                  <a:gd name="T1" fmla="*/ 0 h 21600"/>
                  <a:gd name="T2" fmla="*/ 16773 w 21600"/>
                  <a:gd name="T3" fmla="*/ 4162 h 21600"/>
                  <a:gd name="T4" fmla="*/ 0 w 21600"/>
                  <a:gd name="T5" fmla="*/ 416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cmpd="sng">
                <a:solidFill>
                  <a:srgbClr val="000000"/>
                </a:solidFill>
                <a:round/>
                <a:headEnd/>
                <a:tailEnd/>
              </a:ln>
            </p:spPr>
            <p:txBody>
              <a:bodyPr/>
              <a:lstStyle/>
              <a:p>
                <a:endParaRPr lang="zh-CN" altLang="en-US"/>
              </a:p>
            </p:txBody>
          </p:sp>
          <p:sp>
            <p:nvSpPr>
              <p:cNvPr id="17514" name="Line 56"/>
              <p:cNvSpPr>
                <a:spLocks noChangeShapeType="1"/>
              </p:cNvSpPr>
              <p:nvPr/>
            </p:nvSpPr>
            <p:spPr bwMode="auto">
              <a:xfrm flipV="1">
                <a:off x="0" y="0"/>
                <a:ext cx="94" cy="20001"/>
              </a:xfrm>
              <a:prstGeom prst="line">
                <a:avLst/>
              </a:prstGeom>
              <a:noFill/>
              <a:ln w="28575">
                <a:solidFill>
                  <a:srgbClr val="000000"/>
                </a:solidFill>
                <a:round/>
                <a:headEnd/>
                <a:tailEnd/>
              </a:ln>
            </p:spPr>
            <p:txBody>
              <a:bodyPr/>
              <a:lstStyle/>
              <a:p>
                <a:endParaRPr lang="zh-CN" altLang="en-US"/>
              </a:p>
            </p:txBody>
          </p:sp>
        </p:grpSp>
        <p:sp>
          <p:nvSpPr>
            <p:cNvPr id="17443" name="Line 57"/>
            <p:cNvSpPr>
              <a:spLocks noChangeShapeType="1"/>
            </p:cNvSpPr>
            <p:nvPr/>
          </p:nvSpPr>
          <p:spPr bwMode="auto">
            <a:xfrm>
              <a:off x="4310" y="1400"/>
              <a:ext cx="1" cy="763"/>
            </a:xfrm>
            <a:prstGeom prst="line">
              <a:avLst/>
            </a:prstGeom>
            <a:noFill/>
            <a:ln w="28575">
              <a:solidFill>
                <a:srgbClr val="000000"/>
              </a:solidFill>
              <a:round/>
              <a:headEnd/>
              <a:tailEnd/>
            </a:ln>
          </p:spPr>
          <p:txBody>
            <a:bodyPr/>
            <a:lstStyle/>
            <a:p>
              <a:endParaRPr lang="zh-CN" altLang="en-US"/>
            </a:p>
          </p:txBody>
        </p:sp>
        <p:sp>
          <p:nvSpPr>
            <p:cNvPr id="17444" name="Line 58"/>
            <p:cNvSpPr>
              <a:spLocks noChangeShapeType="1"/>
            </p:cNvSpPr>
            <p:nvPr/>
          </p:nvSpPr>
          <p:spPr bwMode="auto">
            <a:xfrm>
              <a:off x="4318" y="1753"/>
              <a:ext cx="205" cy="1"/>
            </a:xfrm>
            <a:prstGeom prst="line">
              <a:avLst/>
            </a:prstGeom>
            <a:noFill/>
            <a:ln w="28575">
              <a:solidFill>
                <a:srgbClr val="000000"/>
              </a:solidFill>
              <a:round/>
              <a:headEnd/>
              <a:tailEnd/>
            </a:ln>
          </p:spPr>
          <p:txBody>
            <a:bodyPr/>
            <a:lstStyle/>
            <a:p>
              <a:endParaRPr lang="zh-CN" altLang="en-US"/>
            </a:p>
          </p:txBody>
        </p:sp>
        <p:grpSp>
          <p:nvGrpSpPr>
            <p:cNvPr id="11" name="Group 59"/>
            <p:cNvGrpSpPr>
              <a:grpSpLocks/>
            </p:cNvGrpSpPr>
            <p:nvPr/>
          </p:nvGrpSpPr>
          <p:grpSpPr bwMode="auto">
            <a:xfrm>
              <a:off x="641" y="1927"/>
              <a:ext cx="845" cy="821"/>
              <a:chOff x="0" y="0"/>
              <a:chExt cx="20000" cy="19999"/>
            </a:xfrm>
          </p:grpSpPr>
          <p:sp>
            <p:nvSpPr>
              <p:cNvPr id="17509" name="Rectangle 60"/>
              <p:cNvSpPr>
                <a:spLocks noChangeArrowheads="1"/>
              </p:cNvSpPr>
              <p:nvPr/>
            </p:nvSpPr>
            <p:spPr bwMode="auto">
              <a:xfrm>
                <a:off x="0" y="13318"/>
                <a:ext cx="20000" cy="6681"/>
              </a:xfrm>
              <a:prstGeom prst="rect">
                <a:avLst/>
              </a:prstGeom>
              <a:noFill/>
              <a:ln w="9525">
                <a:noFill/>
                <a:miter lim="800000"/>
                <a:headEnd/>
                <a:tailEnd/>
              </a:ln>
            </p:spPr>
            <p:txBody>
              <a:bodyPr lIns="12700" tIns="12700" rIns="12700" bIns="12700"/>
              <a:lstStyle/>
              <a:p>
                <a:pPr algn="ctr" eaLnBrk="0" hangingPunct="0"/>
                <a:r>
                  <a:rPr lang="zh-CN" b="1">
                    <a:latin typeface="Times New Roman" pitchFamily="18" charset="0"/>
                  </a:rPr>
                  <a:t>中断源</a:t>
                </a:r>
                <a:r>
                  <a:rPr lang="zh-CN" altLang="zh-CN" b="1">
                    <a:latin typeface="Times New Roman" pitchFamily="18" charset="0"/>
                  </a:rPr>
                  <a:t>A</a:t>
                </a:r>
              </a:p>
            </p:txBody>
          </p:sp>
          <p:sp>
            <p:nvSpPr>
              <p:cNvPr id="17510" name="Rectangle 61"/>
              <p:cNvSpPr>
                <a:spLocks noChangeArrowheads="1"/>
              </p:cNvSpPr>
              <p:nvPr/>
            </p:nvSpPr>
            <p:spPr bwMode="auto">
              <a:xfrm>
                <a:off x="421" y="0"/>
                <a:ext cx="18783" cy="7158"/>
              </a:xfrm>
              <a:prstGeom prst="rect">
                <a:avLst/>
              </a:prstGeom>
              <a:noFill/>
              <a:ln w="28575">
                <a:solidFill>
                  <a:srgbClr val="000000"/>
                </a:solidFill>
                <a:miter lim="800000"/>
                <a:headEnd/>
                <a:tailEnd/>
              </a:ln>
            </p:spPr>
            <p:txBody>
              <a:bodyPr lIns="12700" tIns="12700" rIns="12700" bIns="12700"/>
              <a:lstStyle/>
              <a:p>
                <a:pPr algn="ctr" eaLnBrk="0" hangingPunct="0"/>
                <a:r>
                  <a:rPr lang="zh-CN" b="1">
                    <a:latin typeface="Times New Roman" pitchFamily="18" charset="0"/>
                  </a:rPr>
                  <a:t>触发器</a:t>
                </a:r>
              </a:p>
            </p:txBody>
          </p:sp>
          <p:sp>
            <p:nvSpPr>
              <p:cNvPr id="17511" name="Line 62"/>
              <p:cNvSpPr>
                <a:spLocks noChangeShapeType="1"/>
              </p:cNvSpPr>
              <p:nvPr/>
            </p:nvSpPr>
            <p:spPr bwMode="auto">
              <a:xfrm>
                <a:off x="10184" y="7134"/>
                <a:ext cx="27" cy="5230"/>
              </a:xfrm>
              <a:prstGeom prst="line">
                <a:avLst/>
              </a:prstGeom>
              <a:noFill/>
              <a:ln w="28575">
                <a:solidFill>
                  <a:srgbClr val="000000"/>
                </a:solidFill>
                <a:round/>
                <a:headEnd/>
                <a:tailEnd/>
              </a:ln>
            </p:spPr>
            <p:txBody>
              <a:bodyPr/>
              <a:lstStyle/>
              <a:p>
                <a:endParaRPr lang="zh-CN" altLang="en-US"/>
              </a:p>
            </p:txBody>
          </p:sp>
        </p:grpSp>
        <p:grpSp>
          <p:nvGrpSpPr>
            <p:cNvPr id="12" name="Group 63"/>
            <p:cNvGrpSpPr>
              <a:grpSpLocks/>
            </p:cNvGrpSpPr>
            <p:nvPr/>
          </p:nvGrpSpPr>
          <p:grpSpPr bwMode="auto">
            <a:xfrm>
              <a:off x="1720" y="2001"/>
              <a:ext cx="846" cy="821"/>
              <a:chOff x="0" y="0"/>
              <a:chExt cx="20000" cy="19999"/>
            </a:xfrm>
          </p:grpSpPr>
          <p:sp>
            <p:nvSpPr>
              <p:cNvPr id="17506" name="Rectangle 64"/>
              <p:cNvSpPr>
                <a:spLocks noChangeArrowheads="1"/>
              </p:cNvSpPr>
              <p:nvPr/>
            </p:nvSpPr>
            <p:spPr bwMode="auto">
              <a:xfrm>
                <a:off x="0" y="13318"/>
                <a:ext cx="20000" cy="6681"/>
              </a:xfrm>
              <a:prstGeom prst="rect">
                <a:avLst/>
              </a:prstGeom>
              <a:noFill/>
              <a:ln w="9525">
                <a:noFill/>
                <a:miter lim="800000"/>
                <a:headEnd/>
                <a:tailEnd/>
              </a:ln>
            </p:spPr>
            <p:txBody>
              <a:bodyPr lIns="12700" tIns="12700" rIns="12700" bIns="12700"/>
              <a:lstStyle/>
              <a:p>
                <a:pPr algn="ctr" eaLnBrk="0" hangingPunct="0"/>
                <a:r>
                  <a:rPr lang="zh-CN" b="1">
                    <a:latin typeface="Times New Roman" pitchFamily="18" charset="0"/>
                  </a:rPr>
                  <a:t>中断源</a:t>
                </a:r>
                <a:r>
                  <a:rPr lang="zh-CN" altLang="zh-CN" b="1">
                    <a:latin typeface="Times New Roman" pitchFamily="18" charset="0"/>
                  </a:rPr>
                  <a:t>B</a:t>
                </a:r>
              </a:p>
            </p:txBody>
          </p:sp>
          <p:sp>
            <p:nvSpPr>
              <p:cNvPr id="17507" name="Rectangle 65"/>
              <p:cNvSpPr>
                <a:spLocks noChangeArrowheads="1"/>
              </p:cNvSpPr>
              <p:nvPr/>
            </p:nvSpPr>
            <p:spPr bwMode="auto">
              <a:xfrm>
                <a:off x="427" y="0"/>
                <a:ext cx="18777" cy="7158"/>
              </a:xfrm>
              <a:prstGeom prst="rect">
                <a:avLst/>
              </a:prstGeom>
              <a:noFill/>
              <a:ln w="28575">
                <a:solidFill>
                  <a:srgbClr val="000000"/>
                </a:solidFill>
                <a:miter lim="800000"/>
                <a:headEnd/>
                <a:tailEnd/>
              </a:ln>
            </p:spPr>
            <p:txBody>
              <a:bodyPr lIns="12700" tIns="12700" rIns="12700" bIns="12700"/>
              <a:lstStyle/>
              <a:p>
                <a:pPr algn="ctr" eaLnBrk="0" hangingPunct="0"/>
                <a:r>
                  <a:rPr lang="zh-CN" b="1">
                    <a:latin typeface="Times New Roman" pitchFamily="18" charset="0"/>
                  </a:rPr>
                  <a:t>触发器</a:t>
                </a:r>
              </a:p>
            </p:txBody>
          </p:sp>
          <p:sp>
            <p:nvSpPr>
              <p:cNvPr id="17508" name="Line 66"/>
              <p:cNvSpPr>
                <a:spLocks noChangeShapeType="1"/>
              </p:cNvSpPr>
              <p:nvPr/>
            </p:nvSpPr>
            <p:spPr bwMode="auto">
              <a:xfrm>
                <a:off x="9873" y="7134"/>
                <a:ext cx="27" cy="5230"/>
              </a:xfrm>
              <a:prstGeom prst="line">
                <a:avLst/>
              </a:prstGeom>
              <a:noFill/>
              <a:ln w="28575">
                <a:solidFill>
                  <a:schemeClr val="hlink"/>
                </a:solidFill>
                <a:round/>
                <a:headEnd type="triangle" w="med" len="lg"/>
                <a:tailEnd/>
              </a:ln>
            </p:spPr>
            <p:txBody>
              <a:bodyPr/>
              <a:lstStyle/>
              <a:p>
                <a:endParaRPr lang="zh-CN" altLang="en-US"/>
              </a:p>
            </p:txBody>
          </p:sp>
        </p:grpSp>
        <p:grpSp>
          <p:nvGrpSpPr>
            <p:cNvPr id="13" name="Group 67"/>
            <p:cNvGrpSpPr>
              <a:grpSpLocks/>
            </p:cNvGrpSpPr>
            <p:nvPr/>
          </p:nvGrpSpPr>
          <p:grpSpPr bwMode="auto">
            <a:xfrm>
              <a:off x="2800" y="2074"/>
              <a:ext cx="845" cy="821"/>
              <a:chOff x="0" y="0"/>
              <a:chExt cx="20000" cy="19999"/>
            </a:xfrm>
          </p:grpSpPr>
          <p:sp>
            <p:nvSpPr>
              <p:cNvPr id="17503" name="Rectangle 68"/>
              <p:cNvSpPr>
                <a:spLocks noChangeArrowheads="1"/>
              </p:cNvSpPr>
              <p:nvPr/>
            </p:nvSpPr>
            <p:spPr bwMode="auto">
              <a:xfrm>
                <a:off x="0" y="13318"/>
                <a:ext cx="20000" cy="6681"/>
              </a:xfrm>
              <a:prstGeom prst="rect">
                <a:avLst/>
              </a:prstGeom>
              <a:noFill/>
              <a:ln w="9525">
                <a:noFill/>
                <a:miter lim="800000"/>
                <a:headEnd/>
                <a:tailEnd/>
              </a:ln>
            </p:spPr>
            <p:txBody>
              <a:bodyPr lIns="12700" tIns="12700" rIns="12700" bIns="12700"/>
              <a:lstStyle/>
              <a:p>
                <a:pPr algn="ctr" eaLnBrk="0" hangingPunct="0"/>
                <a:r>
                  <a:rPr lang="zh-CN" b="1">
                    <a:latin typeface="Times New Roman" pitchFamily="18" charset="0"/>
                  </a:rPr>
                  <a:t>中断源</a:t>
                </a:r>
                <a:r>
                  <a:rPr lang="zh-CN" altLang="zh-CN" b="1">
                    <a:latin typeface="Times New Roman" pitchFamily="18" charset="0"/>
                  </a:rPr>
                  <a:t>C</a:t>
                </a:r>
              </a:p>
            </p:txBody>
          </p:sp>
          <p:sp>
            <p:nvSpPr>
              <p:cNvPr id="17504" name="Rectangle 69"/>
              <p:cNvSpPr>
                <a:spLocks noChangeArrowheads="1"/>
              </p:cNvSpPr>
              <p:nvPr/>
            </p:nvSpPr>
            <p:spPr bwMode="auto">
              <a:xfrm>
                <a:off x="427" y="0"/>
                <a:ext cx="18777" cy="7158"/>
              </a:xfrm>
              <a:prstGeom prst="rect">
                <a:avLst/>
              </a:prstGeom>
              <a:noFill/>
              <a:ln w="28575">
                <a:solidFill>
                  <a:srgbClr val="000000"/>
                </a:solidFill>
                <a:miter lim="800000"/>
                <a:headEnd/>
                <a:tailEnd/>
              </a:ln>
            </p:spPr>
            <p:txBody>
              <a:bodyPr lIns="12700" tIns="12700" rIns="12700" bIns="12700"/>
              <a:lstStyle/>
              <a:p>
                <a:pPr algn="ctr" eaLnBrk="0" hangingPunct="0"/>
                <a:r>
                  <a:rPr lang="zh-CN" b="1">
                    <a:latin typeface="Times New Roman" pitchFamily="18" charset="0"/>
                  </a:rPr>
                  <a:t>触发器</a:t>
                </a:r>
              </a:p>
            </p:txBody>
          </p:sp>
          <p:sp>
            <p:nvSpPr>
              <p:cNvPr id="17505" name="Line 70"/>
              <p:cNvSpPr>
                <a:spLocks noChangeShapeType="1"/>
              </p:cNvSpPr>
              <p:nvPr/>
            </p:nvSpPr>
            <p:spPr bwMode="auto">
              <a:xfrm>
                <a:off x="10187" y="7134"/>
                <a:ext cx="27" cy="5230"/>
              </a:xfrm>
              <a:prstGeom prst="line">
                <a:avLst/>
              </a:prstGeom>
              <a:noFill/>
              <a:ln w="28575">
                <a:solidFill>
                  <a:srgbClr val="000000"/>
                </a:solidFill>
                <a:round/>
                <a:headEnd/>
                <a:tailEnd/>
              </a:ln>
            </p:spPr>
            <p:txBody>
              <a:bodyPr/>
              <a:lstStyle/>
              <a:p>
                <a:endParaRPr lang="zh-CN" altLang="en-US"/>
              </a:p>
            </p:txBody>
          </p:sp>
        </p:grpSp>
        <p:sp>
          <p:nvSpPr>
            <p:cNvPr id="17448" name="Rectangle 71"/>
            <p:cNvSpPr>
              <a:spLocks noChangeArrowheads="1"/>
            </p:cNvSpPr>
            <p:nvPr/>
          </p:nvSpPr>
          <p:spPr bwMode="auto">
            <a:xfrm>
              <a:off x="4284" y="220"/>
              <a:ext cx="1102" cy="274"/>
            </a:xfrm>
            <a:prstGeom prst="rect">
              <a:avLst/>
            </a:prstGeom>
            <a:noFill/>
            <a:ln w="9525">
              <a:noFill/>
              <a:miter lim="800000"/>
              <a:headEnd/>
              <a:tailEnd/>
            </a:ln>
          </p:spPr>
          <p:txBody>
            <a:bodyPr lIns="12700" tIns="12700" rIns="12700" bIns="12700"/>
            <a:lstStyle/>
            <a:p>
              <a:pPr eaLnBrk="0" hangingPunct="0"/>
              <a:r>
                <a:rPr lang="zh-CN" b="1">
                  <a:latin typeface="Times New Roman" pitchFamily="18" charset="0"/>
                </a:rPr>
                <a:t>中断矢量</a:t>
              </a:r>
              <a:r>
                <a:rPr lang="zh-CN" altLang="zh-CN" b="1">
                  <a:latin typeface="Times New Roman" pitchFamily="18" charset="0"/>
                </a:rPr>
                <a:t>D</a:t>
              </a:r>
            </a:p>
          </p:txBody>
        </p:sp>
        <p:sp>
          <p:nvSpPr>
            <p:cNvPr id="17449" name="Rectangle 72"/>
            <p:cNvSpPr>
              <a:spLocks noChangeArrowheads="1"/>
            </p:cNvSpPr>
            <p:nvPr/>
          </p:nvSpPr>
          <p:spPr bwMode="auto">
            <a:xfrm>
              <a:off x="3205" y="146"/>
              <a:ext cx="1085" cy="275"/>
            </a:xfrm>
            <a:prstGeom prst="rect">
              <a:avLst/>
            </a:prstGeom>
            <a:noFill/>
            <a:ln w="9525">
              <a:noFill/>
              <a:miter lim="800000"/>
              <a:headEnd/>
              <a:tailEnd/>
            </a:ln>
          </p:spPr>
          <p:txBody>
            <a:bodyPr lIns="12700" tIns="12700" rIns="12700" bIns="12700"/>
            <a:lstStyle/>
            <a:p>
              <a:pPr eaLnBrk="0" hangingPunct="0"/>
              <a:r>
                <a:rPr lang="zh-CN" b="1">
                  <a:latin typeface="Times New Roman" pitchFamily="18" charset="0"/>
                </a:rPr>
                <a:t>中断矢量</a:t>
              </a:r>
              <a:r>
                <a:rPr lang="zh-CN" altLang="zh-CN" b="1">
                  <a:latin typeface="Times New Roman" pitchFamily="18" charset="0"/>
                </a:rPr>
                <a:t>C</a:t>
              </a:r>
            </a:p>
          </p:txBody>
        </p:sp>
        <p:sp>
          <p:nvSpPr>
            <p:cNvPr id="17450" name="Rectangle 73"/>
            <p:cNvSpPr>
              <a:spLocks noChangeArrowheads="1"/>
            </p:cNvSpPr>
            <p:nvPr/>
          </p:nvSpPr>
          <p:spPr bwMode="auto">
            <a:xfrm>
              <a:off x="2125" y="59"/>
              <a:ext cx="1102" cy="274"/>
            </a:xfrm>
            <a:prstGeom prst="rect">
              <a:avLst/>
            </a:prstGeom>
            <a:noFill/>
            <a:ln w="9525">
              <a:noFill/>
              <a:miter lim="800000"/>
              <a:headEnd/>
              <a:tailEnd/>
            </a:ln>
          </p:spPr>
          <p:txBody>
            <a:bodyPr lIns="12700" tIns="12700" rIns="12700" bIns="12700"/>
            <a:lstStyle/>
            <a:p>
              <a:pPr eaLnBrk="0" hangingPunct="0"/>
              <a:r>
                <a:rPr lang="zh-CN" b="1">
                  <a:latin typeface="Times New Roman" pitchFamily="18" charset="0"/>
                </a:rPr>
                <a:t>中断矢量</a:t>
              </a:r>
              <a:r>
                <a:rPr lang="zh-CN" altLang="zh-CN" b="1">
                  <a:latin typeface="Times New Roman" pitchFamily="18" charset="0"/>
                </a:rPr>
                <a:t>B</a:t>
              </a:r>
            </a:p>
          </p:txBody>
        </p:sp>
        <p:sp>
          <p:nvSpPr>
            <p:cNvPr id="17451" name="Rectangle 74"/>
            <p:cNvSpPr>
              <a:spLocks noChangeArrowheads="1"/>
            </p:cNvSpPr>
            <p:nvPr/>
          </p:nvSpPr>
          <p:spPr bwMode="auto">
            <a:xfrm>
              <a:off x="1045" y="0"/>
              <a:ext cx="1069" cy="274"/>
            </a:xfrm>
            <a:prstGeom prst="rect">
              <a:avLst/>
            </a:prstGeom>
            <a:noFill/>
            <a:ln w="9525">
              <a:noFill/>
              <a:miter lim="800000"/>
              <a:headEnd/>
              <a:tailEnd/>
            </a:ln>
          </p:spPr>
          <p:txBody>
            <a:bodyPr lIns="12700" tIns="12700" rIns="12700" bIns="12700"/>
            <a:lstStyle/>
            <a:p>
              <a:pPr eaLnBrk="0" hangingPunct="0"/>
              <a:r>
                <a:rPr lang="zh-CN" b="1">
                  <a:latin typeface="Times New Roman" pitchFamily="18" charset="0"/>
                </a:rPr>
                <a:t>中断矢量</a:t>
              </a:r>
              <a:r>
                <a:rPr lang="zh-CN" altLang="zh-CN" b="1">
                  <a:latin typeface="Times New Roman" pitchFamily="18" charset="0"/>
                </a:rPr>
                <a:t>A</a:t>
              </a:r>
            </a:p>
          </p:txBody>
        </p:sp>
        <p:sp>
          <p:nvSpPr>
            <p:cNvPr id="17452" name="Rectangle 75"/>
            <p:cNvSpPr>
              <a:spLocks noChangeArrowheads="1"/>
            </p:cNvSpPr>
            <p:nvPr/>
          </p:nvSpPr>
          <p:spPr bwMode="auto">
            <a:xfrm>
              <a:off x="3879" y="2694"/>
              <a:ext cx="846" cy="274"/>
            </a:xfrm>
            <a:prstGeom prst="rect">
              <a:avLst/>
            </a:prstGeom>
            <a:noFill/>
            <a:ln w="9525">
              <a:noFill/>
              <a:miter lim="800000"/>
              <a:headEnd/>
              <a:tailEnd/>
            </a:ln>
          </p:spPr>
          <p:txBody>
            <a:bodyPr lIns="12700" tIns="12700" rIns="12700" bIns="12700"/>
            <a:lstStyle/>
            <a:p>
              <a:pPr algn="ctr" eaLnBrk="0" hangingPunct="0"/>
              <a:r>
                <a:rPr lang="zh-CN" b="1">
                  <a:latin typeface="Times New Roman" pitchFamily="18" charset="0"/>
                </a:rPr>
                <a:t>中断源</a:t>
              </a:r>
              <a:r>
                <a:rPr lang="zh-CN" altLang="zh-CN" b="1">
                  <a:latin typeface="Times New Roman" pitchFamily="18" charset="0"/>
                </a:rPr>
                <a:t>D</a:t>
              </a:r>
            </a:p>
          </p:txBody>
        </p:sp>
        <p:sp>
          <p:nvSpPr>
            <p:cNvPr id="17453" name="Rectangle 76"/>
            <p:cNvSpPr>
              <a:spLocks noChangeArrowheads="1"/>
            </p:cNvSpPr>
            <p:nvPr/>
          </p:nvSpPr>
          <p:spPr bwMode="auto">
            <a:xfrm>
              <a:off x="3897" y="2147"/>
              <a:ext cx="794" cy="294"/>
            </a:xfrm>
            <a:prstGeom prst="rect">
              <a:avLst/>
            </a:prstGeom>
            <a:noFill/>
            <a:ln w="28575">
              <a:solidFill>
                <a:srgbClr val="000000"/>
              </a:solidFill>
              <a:miter lim="800000"/>
              <a:headEnd/>
              <a:tailEnd/>
            </a:ln>
          </p:spPr>
          <p:txBody>
            <a:bodyPr lIns="12700" tIns="12700" rIns="12700" bIns="12700"/>
            <a:lstStyle/>
            <a:p>
              <a:pPr algn="ctr" eaLnBrk="0" hangingPunct="0"/>
              <a:r>
                <a:rPr lang="zh-CN" b="1">
                  <a:latin typeface="Times New Roman" pitchFamily="18" charset="0"/>
                </a:rPr>
                <a:t>触发器</a:t>
              </a:r>
            </a:p>
          </p:txBody>
        </p:sp>
        <p:sp>
          <p:nvSpPr>
            <p:cNvPr id="17454" name="Line 77"/>
            <p:cNvSpPr>
              <a:spLocks noChangeShapeType="1"/>
            </p:cNvSpPr>
            <p:nvPr/>
          </p:nvSpPr>
          <p:spPr bwMode="auto">
            <a:xfrm>
              <a:off x="4310" y="2440"/>
              <a:ext cx="1" cy="215"/>
            </a:xfrm>
            <a:prstGeom prst="line">
              <a:avLst/>
            </a:prstGeom>
            <a:noFill/>
            <a:ln w="28575">
              <a:solidFill>
                <a:srgbClr val="000000"/>
              </a:solidFill>
              <a:round/>
              <a:headEnd/>
              <a:tailEnd/>
            </a:ln>
          </p:spPr>
          <p:txBody>
            <a:bodyPr/>
            <a:lstStyle/>
            <a:p>
              <a:endParaRPr lang="zh-CN" altLang="en-US"/>
            </a:p>
          </p:txBody>
        </p:sp>
        <p:sp>
          <p:nvSpPr>
            <p:cNvPr id="17455" name="Line 78"/>
            <p:cNvSpPr>
              <a:spLocks noChangeShapeType="1"/>
            </p:cNvSpPr>
            <p:nvPr/>
          </p:nvSpPr>
          <p:spPr bwMode="auto">
            <a:xfrm>
              <a:off x="1982" y="1267"/>
              <a:ext cx="1" cy="199"/>
            </a:xfrm>
            <a:prstGeom prst="line">
              <a:avLst/>
            </a:prstGeom>
            <a:noFill/>
            <a:ln w="28575">
              <a:solidFill>
                <a:srgbClr val="000000"/>
              </a:solidFill>
              <a:round/>
              <a:headEnd/>
              <a:tailEnd/>
            </a:ln>
          </p:spPr>
          <p:txBody>
            <a:bodyPr/>
            <a:lstStyle/>
            <a:p>
              <a:endParaRPr lang="zh-CN" altLang="en-US"/>
            </a:p>
          </p:txBody>
        </p:sp>
        <p:sp>
          <p:nvSpPr>
            <p:cNvPr id="17456" name="Line 79"/>
            <p:cNvSpPr>
              <a:spLocks noChangeShapeType="1"/>
            </p:cNvSpPr>
            <p:nvPr/>
          </p:nvSpPr>
          <p:spPr bwMode="auto">
            <a:xfrm>
              <a:off x="3062" y="1340"/>
              <a:ext cx="1" cy="214"/>
            </a:xfrm>
            <a:prstGeom prst="line">
              <a:avLst/>
            </a:prstGeom>
            <a:noFill/>
            <a:ln w="28575">
              <a:solidFill>
                <a:srgbClr val="000000"/>
              </a:solidFill>
              <a:round/>
              <a:headEnd/>
              <a:tailEnd/>
            </a:ln>
          </p:spPr>
          <p:txBody>
            <a:bodyPr/>
            <a:lstStyle/>
            <a:p>
              <a:endParaRPr lang="zh-CN" altLang="en-US"/>
            </a:p>
          </p:txBody>
        </p:sp>
        <p:sp>
          <p:nvSpPr>
            <p:cNvPr id="17457" name="Line 80"/>
            <p:cNvSpPr>
              <a:spLocks noChangeShapeType="1"/>
            </p:cNvSpPr>
            <p:nvPr/>
          </p:nvSpPr>
          <p:spPr bwMode="auto">
            <a:xfrm>
              <a:off x="4141" y="1428"/>
              <a:ext cx="1" cy="187"/>
            </a:xfrm>
            <a:prstGeom prst="line">
              <a:avLst/>
            </a:prstGeom>
            <a:noFill/>
            <a:ln w="28575">
              <a:solidFill>
                <a:srgbClr val="000000"/>
              </a:solidFill>
              <a:round/>
              <a:headEnd/>
              <a:tailEnd/>
            </a:ln>
          </p:spPr>
          <p:txBody>
            <a:bodyPr/>
            <a:lstStyle/>
            <a:p>
              <a:endParaRPr lang="zh-CN" altLang="en-US"/>
            </a:p>
          </p:txBody>
        </p:sp>
        <p:sp>
          <p:nvSpPr>
            <p:cNvPr id="17458" name="Oval 81"/>
            <p:cNvSpPr>
              <a:spLocks noChangeArrowheads="1"/>
            </p:cNvSpPr>
            <p:nvPr/>
          </p:nvSpPr>
          <p:spPr bwMode="auto">
            <a:xfrm>
              <a:off x="1044" y="1504"/>
              <a:ext cx="51" cy="44"/>
            </a:xfrm>
            <a:prstGeom prst="ellipse">
              <a:avLst/>
            </a:prstGeom>
            <a:solidFill>
              <a:srgbClr val="000000"/>
            </a:solidFill>
            <a:ln w="28575">
              <a:solidFill>
                <a:srgbClr val="000000"/>
              </a:solidFill>
              <a:round/>
              <a:headEnd/>
              <a:tailEnd/>
            </a:ln>
          </p:spPr>
          <p:txBody>
            <a:bodyPr/>
            <a:lstStyle/>
            <a:p>
              <a:endParaRPr lang="zh-CN" altLang="en-US"/>
            </a:p>
          </p:txBody>
        </p:sp>
        <p:sp>
          <p:nvSpPr>
            <p:cNvPr id="17459" name="Oval 82"/>
            <p:cNvSpPr>
              <a:spLocks noChangeArrowheads="1"/>
            </p:cNvSpPr>
            <p:nvPr/>
          </p:nvSpPr>
          <p:spPr bwMode="auto">
            <a:xfrm>
              <a:off x="2358" y="1587"/>
              <a:ext cx="72" cy="53"/>
            </a:xfrm>
            <a:prstGeom prst="ellipse">
              <a:avLst/>
            </a:prstGeom>
            <a:noFill/>
            <a:ln w="28575">
              <a:solidFill>
                <a:srgbClr val="000000"/>
              </a:solidFill>
              <a:round/>
              <a:headEnd/>
              <a:tailEnd/>
            </a:ln>
          </p:spPr>
          <p:txBody>
            <a:bodyPr/>
            <a:lstStyle/>
            <a:p>
              <a:endParaRPr lang="zh-CN" altLang="en-US"/>
            </a:p>
          </p:txBody>
        </p:sp>
        <p:sp>
          <p:nvSpPr>
            <p:cNvPr id="17460" name="Oval 83"/>
            <p:cNvSpPr>
              <a:spLocks noChangeArrowheads="1"/>
            </p:cNvSpPr>
            <p:nvPr/>
          </p:nvSpPr>
          <p:spPr bwMode="auto">
            <a:xfrm>
              <a:off x="1955" y="1431"/>
              <a:ext cx="51" cy="44"/>
            </a:xfrm>
            <a:prstGeom prst="ellipse">
              <a:avLst/>
            </a:prstGeom>
            <a:solidFill>
              <a:srgbClr val="000000"/>
            </a:solidFill>
            <a:ln w="28575">
              <a:solidFill>
                <a:srgbClr val="000000"/>
              </a:solidFill>
              <a:round/>
              <a:headEnd/>
              <a:tailEnd/>
            </a:ln>
          </p:spPr>
          <p:txBody>
            <a:bodyPr/>
            <a:lstStyle/>
            <a:p>
              <a:endParaRPr lang="zh-CN" altLang="en-US"/>
            </a:p>
          </p:txBody>
        </p:sp>
        <p:sp>
          <p:nvSpPr>
            <p:cNvPr id="17461" name="Oval 84"/>
            <p:cNvSpPr>
              <a:spLocks noChangeArrowheads="1"/>
            </p:cNvSpPr>
            <p:nvPr/>
          </p:nvSpPr>
          <p:spPr bwMode="auto">
            <a:xfrm>
              <a:off x="1278" y="1514"/>
              <a:ext cx="72" cy="52"/>
            </a:xfrm>
            <a:prstGeom prst="ellipse">
              <a:avLst/>
            </a:prstGeom>
            <a:noFill/>
            <a:ln w="28575">
              <a:solidFill>
                <a:srgbClr val="000000"/>
              </a:solidFill>
              <a:round/>
              <a:headEnd/>
              <a:tailEnd/>
            </a:ln>
          </p:spPr>
          <p:txBody>
            <a:bodyPr/>
            <a:lstStyle/>
            <a:p>
              <a:endParaRPr lang="zh-CN" altLang="en-US"/>
            </a:p>
          </p:txBody>
        </p:sp>
        <p:sp>
          <p:nvSpPr>
            <p:cNvPr id="17462" name="Oval 85"/>
            <p:cNvSpPr>
              <a:spLocks noChangeArrowheads="1"/>
            </p:cNvSpPr>
            <p:nvPr/>
          </p:nvSpPr>
          <p:spPr bwMode="auto">
            <a:xfrm>
              <a:off x="2124" y="1592"/>
              <a:ext cx="51" cy="44"/>
            </a:xfrm>
            <a:prstGeom prst="ellipse">
              <a:avLst/>
            </a:prstGeom>
            <a:solidFill>
              <a:srgbClr val="000000"/>
            </a:solidFill>
            <a:ln w="28575">
              <a:solidFill>
                <a:srgbClr val="000000"/>
              </a:solidFill>
              <a:round/>
              <a:headEnd/>
              <a:tailEnd/>
            </a:ln>
          </p:spPr>
          <p:txBody>
            <a:bodyPr/>
            <a:lstStyle/>
            <a:p>
              <a:endParaRPr lang="zh-CN" altLang="en-US"/>
            </a:p>
          </p:txBody>
        </p:sp>
        <p:sp>
          <p:nvSpPr>
            <p:cNvPr id="17463" name="Oval 86"/>
            <p:cNvSpPr>
              <a:spLocks noChangeArrowheads="1"/>
            </p:cNvSpPr>
            <p:nvPr/>
          </p:nvSpPr>
          <p:spPr bwMode="auto">
            <a:xfrm>
              <a:off x="3035" y="1504"/>
              <a:ext cx="50" cy="44"/>
            </a:xfrm>
            <a:prstGeom prst="ellipse">
              <a:avLst/>
            </a:prstGeom>
            <a:solidFill>
              <a:srgbClr val="000000"/>
            </a:solidFill>
            <a:ln w="28575">
              <a:solidFill>
                <a:srgbClr val="000000"/>
              </a:solidFill>
              <a:round/>
              <a:headEnd/>
              <a:tailEnd/>
            </a:ln>
          </p:spPr>
          <p:txBody>
            <a:bodyPr/>
            <a:lstStyle/>
            <a:p>
              <a:endParaRPr lang="zh-CN" altLang="en-US"/>
            </a:p>
          </p:txBody>
        </p:sp>
        <p:sp>
          <p:nvSpPr>
            <p:cNvPr id="17464" name="Oval 87"/>
            <p:cNvSpPr>
              <a:spLocks noChangeArrowheads="1"/>
            </p:cNvSpPr>
            <p:nvPr/>
          </p:nvSpPr>
          <p:spPr bwMode="auto">
            <a:xfrm>
              <a:off x="3437" y="1660"/>
              <a:ext cx="72" cy="53"/>
            </a:xfrm>
            <a:prstGeom prst="ellipse">
              <a:avLst/>
            </a:prstGeom>
            <a:noFill/>
            <a:ln w="28575">
              <a:solidFill>
                <a:srgbClr val="000000"/>
              </a:solidFill>
              <a:round/>
              <a:headEnd/>
              <a:tailEnd/>
            </a:ln>
          </p:spPr>
          <p:txBody>
            <a:bodyPr/>
            <a:lstStyle/>
            <a:p>
              <a:endParaRPr lang="zh-CN" altLang="en-US"/>
            </a:p>
          </p:txBody>
        </p:sp>
        <p:sp>
          <p:nvSpPr>
            <p:cNvPr id="17465" name="Oval 88"/>
            <p:cNvSpPr>
              <a:spLocks noChangeArrowheads="1"/>
            </p:cNvSpPr>
            <p:nvPr/>
          </p:nvSpPr>
          <p:spPr bwMode="auto">
            <a:xfrm>
              <a:off x="3204" y="1650"/>
              <a:ext cx="50" cy="44"/>
            </a:xfrm>
            <a:prstGeom prst="ellipse">
              <a:avLst/>
            </a:prstGeom>
            <a:solidFill>
              <a:srgbClr val="000000"/>
            </a:solidFill>
            <a:ln w="28575">
              <a:solidFill>
                <a:srgbClr val="000000"/>
              </a:solidFill>
              <a:round/>
              <a:headEnd/>
              <a:tailEnd/>
            </a:ln>
          </p:spPr>
          <p:txBody>
            <a:bodyPr/>
            <a:lstStyle/>
            <a:p>
              <a:endParaRPr lang="zh-CN" altLang="en-US"/>
            </a:p>
          </p:txBody>
        </p:sp>
        <p:sp>
          <p:nvSpPr>
            <p:cNvPr id="17466" name="Oval 89"/>
            <p:cNvSpPr>
              <a:spLocks noChangeArrowheads="1"/>
            </p:cNvSpPr>
            <p:nvPr/>
          </p:nvSpPr>
          <p:spPr bwMode="auto">
            <a:xfrm>
              <a:off x="4114" y="1577"/>
              <a:ext cx="51" cy="44"/>
            </a:xfrm>
            <a:prstGeom prst="ellipse">
              <a:avLst/>
            </a:prstGeom>
            <a:solidFill>
              <a:srgbClr val="000000"/>
            </a:solidFill>
            <a:ln w="28575">
              <a:solidFill>
                <a:srgbClr val="000000"/>
              </a:solidFill>
              <a:round/>
              <a:headEnd/>
              <a:tailEnd/>
            </a:ln>
          </p:spPr>
          <p:txBody>
            <a:bodyPr/>
            <a:lstStyle/>
            <a:p>
              <a:endParaRPr lang="zh-CN" altLang="en-US"/>
            </a:p>
          </p:txBody>
        </p:sp>
        <p:sp>
          <p:nvSpPr>
            <p:cNvPr id="17467" name="Oval 90"/>
            <p:cNvSpPr>
              <a:spLocks noChangeArrowheads="1"/>
            </p:cNvSpPr>
            <p:nvPr/>
          </p:nvSpPr>
          <p:spPr bwMode="auto">
            <a:xfrm>
              <a:off x="4517" y="1733"/>
              <a:ext cx="72" cy="53"/>
            </a:xfrm>
            <a:prstGeom prst="ellipse">
              <a:avLst/>
            </a:prstGeom>
            <a:noFill/>
            <a:ln w="28575">
              <a:solidFill>
                <a:srgbClr val="000000"/>
              </a:solidFill>
              <a:round/>
              <a:headEnd/>
              <a:tailEnd/>
            </a:ln>
          </p:spPr>
          <p:txBody>
            <a:bodyPr/>
            <a:lstStyle/>
            <a:p>
              <a:endParaRPr lang="zh-CN" altLang="en-US"/>
            </a:p>
          </p:txBody>
        </p:sp>
        <p:sp>
          <p:nvSpPr>
            <p:cNvPr id="17468" name="Oval 91"/>
            <p:cNvSpPr>
              <a:spLocks noChangeArrowheads="1"/>
            </p:cNvSpPr>
            <p:nvPr/>
          </p:nvSpPr>
          <p:spPr bwMode="auto">
            <a:xfrm>
              <a:off x="4283" y="1724"/>
              <a:ext cx="50" cy="43"/>
            </a:xfrm>
            <a:prstGeom prst="ellipse">
              <a:avLst/>
            </a:prstGeom>
            <a:solidFill>
              <a:srgbClr val="000000"/>
            </a:solidFill>
            <a:ln w="28575">
              <a:solidFill>
                <a:srgbClr val="000000"/>
              </a:solidFill>
              <a:round/>
              <a:headEnd/>
              <a:tailEnd/>
            </a:ln>
          </p:spPr>
          <p:txBody>
            <a:bodyPr/>
            <a:lstStyle/>
            <a:p>
              <a:endParaRPr lang="zh-CN" altLang="en-US"/>
            </a:p>
          </p:txBody>
        </p:sp>
        <p:grpSp>
          <p:nvGrpSpPr>
            <p:cNvPr id="14" name="Group 92"/>
            <p:cNvGrpSpPr>
              <a:grpSpLocks/>
            </p:cNvGrpSpPr>
            <p:nvPr/>
          </p:nvGrpSpPr>
          <p:grpSpPr bwMode="auto">
            <a:xfrm>
              <a:off x="4179" y="440"/>
              <a:ext cx="1018" cy="746"/>
              <a:chOff x="0" y="0"/>
              <a:chExt cx="20000" cy="20001"/>
            </a:xfrm>
          </p:grpSpPr>
          <p:sp>
            <p:nvSpPr>
              <p:cNvPr id="17498" name="Rectangle 93"/>
              <p:cNvSpPr>
                <a:spLocks noChangeArrowheads="1"/>
              </p:cNvSpPr>
              <p:nvPr/>
            </p:nvSpPr>
            <p:spPr bwMode="auto">
              <a:xfrm>
                <a:off x="4399" y="8088"/>
                <a:ext cx="15601" cy="7880"/>
              </a:xfrm>
              <a:prstGeom prst="rect">
                <a:avLst/>
              </a:prstGeom>
              <a:noFill/>
              <a:ln w="28575">
                <a:solidFill>
                  <a:srgbClr val="000000"/>
                </a:solidFill>
                <a:miter lim="800000"/>
                <a:headEnd/>
                <a:tailEnd/>
              </a:ln>
            </p:spPr>
            <p:txBody>
              <a:bodyPr lIns="12700" tIns="12700" rIns="12700" bIns="12700"/>
              <a:lstStyle/>
              <a:p>
                <a:pPr algn="ctr" eaLnBrk="0" hangingPunct="0"/>
                <a:r>
                  <a:rPr lang="zh-CN" b="1">
                    <a:latin typeface="Times New Roman" pitchFamily="18" charset="0"/>
                  </a:rPr>
                  <a:t>缓冲器</a:t>
                </a:r>
              </a:p>
            </p:txBody>
          </p:sp>
          <p:sp>
            <p:nvSpPr>
              <p:cNvPr id="17499" name="Oval 94"/>
              <p:cNvSpPr>
                <a:spLocks noChangeArrowheads="1"/>
              </p:cNvSpPr>
              <p:nvPr/>
            </p:nvSpPr>
            <p:spPr bwMode="auto">
              <a:xfrm>
                <a:off x="2656" y="11516"/>
                <a:ext cx="1410" cy="1416"/>
              </a:xfrm>
              <a:prstGeom prst="ellipse">
                <a:avLst/>
              </a:prstGeom>
              <a:noFill/>
              <a:ln w="28575">
                <a:solidFill>
                  <a:srgbClr val="000000"/>
                </a:solidFill>
                <a:round/>
                <a:headEnd/>
                <a:tailEnd/>
              </a:ln>
            </p:spPr>
            <p:txBody>
              <a:bodyPr/>
              <a:lstStyle/>
              <a:p>
                <a:endParaRPr lang="zh-CN" altLang="en-US"/>
              </a:p>
            </p:txBody>
          </p:sp>
          <p:sp>
            <p:nvSpPr>
              <p:cNvPr id="17500" name="未知"/>
              <p:cNvSpPr>
                <a:spLocks/>
              </p:cNvSpPr>
              <p:nvPr/>
            </p:nvSpPr>
            <p:spPr bwMode="auto">
              <a:xfrm>
                <a:off x="820" y="12174"/>
                <a:ext cx="2251" cy="6362"/>
              </a:xfrm>
              <a:custGeom>
                <a:avLst/>
                <a:gdLst>
                  <a:gd name="T0" fmla="*/ 0 w 20000"/>
                  <a:gd name="T1" fmla="*/ 6336 h 20000"/>
                  <a:gd name="T2" fmla="*/ 0 w 20000"/>
                  <a:gd name="T3" fmla="*/ 0 h 20000"/>
                  <a:gd name="T4" fmla="*/ 2229 w 20000"/>
                  <a:gd name="T5" fmla="*/ 0 h 20000"/>
                  <a:gd name="T6" fmla="*/ 0 60000 65536"/>
                  <a:gd name="T7" fmla="*/ 0 60000 65536"/>
                  <a:gd name="T8" fmla="*/ 0 60000 65536"/>
                  <a:gd name="T9" fmla="*/ 0 w 20000"/>
                  <a:gd name="T10" fmla="*/ 0 h 20000"/>
                  <a:gd name="T11" fmla="*/ 20000 w 20000"/>
                  <a:gd name="T12" fmla="*/ 20000 h 20000"/>
                </a:gdLst>
                <a:ahLst/>
                <a:cxnLst>
                  <a:cxn ang="T6">
                    <a:pos x="T0" y="T1"/>
                  </a:cxn>
                  <a:cxn ang="T7">
                    <a:pos x="T2" y="T3"/>
                  </a:cxn>
                  <a:cxn ang="T8">
                    <a:pos x="T4" y="T5"/>
                  </a:cxn>
                </a:cxnLst>
                <a:rect l="T9" t="T10" r="T11" b="T12"/>
                <a:pathLst>
                  <a:path w="20000" h="20000">
                    <a:moveTo>
                      <a:pt x="0" y="19918"/>
                    </a:moveTo>
                    <a:lnTo>
                      <a:pt x="0" y="0"/>
                    </a:lnTo>
                    <a:lnTo>
                      <a:pt x="19804" y="0"/>
                    </a:lnTo>
                  </a:path>
                </a:pathLst>
              </a:custGeom>
              <a:noFill/>
              <a:ln w="28575" cap="flat" cmpd="sng">
                <a:solidFill>
                  <a:srgbClr val="000000"/>
                </a:solidFill>
                <a:round/>
                <a:headEnd/>
                <a:tailEnd/>
              </a:ln>
            </p:spPr>
            <p:txBody>
              <a:bodyPr/>
              <a:lstStyle/>
              <a:p>
                <a:endParaRPr lang="zh-CN" altLang="en-US"/>
              </a:p>
            </p:txBody>
          </p:sp>
          <p:sp>
            <p:nvSpPr>
              <p:cNvPr id="17501" name="Oval 96"/>
              <p:cNvSpPr>
                <a:spLocks noChangeArrowheads="1"/>
              </p:cNvSpPr>
              <p:nvPr/>
            </p:nvSpPr>
            <p:spPr bwMode="auto">
              <a:xfrm>
                <a:off x="0" y="18585"/>
                <a:ext cx="1416" cy="1416"/>
              </a:xfrm>
              <a:prstGeom prst="ellipse">
                <a:avLst/>
              </a:prstGeom>
              <a:noFill/>
              <a:ln w="28575">
                <a:solidFill>
                  <a:srgbClr val="000000"/>
                </a:solidFill>
                <a:round/>
                <a:headEnd/>
                <a:tailEnd/>
              </a:ln>
            </p:spPr>
            <p:txBody>
              <a:bodyPr/>
              <a:lstStyle/>
              <a:p>
                <a:endParaRPr lang="zh-CN" altLang="en-US"/>
              </a:p>
            </p:txBody>
          </p:sp>
          <p:sp>
            <p:nvSpPr>
              <p:cNvPr id="17502" name="Line 97"/>
              <p:cNvSpPr>
                <a:spLocks noChangeShapeType="1"/>
              </p:cNvSpPr>
              <p:nvPr/>
            </p:nvSpPr>
            <p:spPr bwMode="auto">
              <a:xfrm flipV="1">
                <a:off x="12044" y="0"/>
                <a:ext cx="22" cy="7567"/>
              </a:xfrm>
              <a:prstGeom prst="line">
                <a:avLst/>
              </a:prstGeom>
              <a:noFill/>
              <a:ln w="57150">
                <a:solidFill>
                  <a:srgbClr val="FF0000"/>
                </a:solidFill>
                <a:round/>
                <a:headEnd/>
                <a:tailEnd type="triangle" w="sm" len="sm"/>
              </a:ln>
            </p:spPr>
            <p:txBody>
              <a:bodyPr/>
              <a:lstStyle/>
              <a:p>
                <a:endParaRPr lang="zh-CN" altLang="en-US"/>
              </a:p>
            </p:txBody>
          </p:sp>
        </p:grpSp>
        <p:grpSp>
          <p:nvGrpSpPr>
            <p:cNvPr id="15" name="Group 98"/>
            <p:cNvGrpSpPr>
              <a:grpSpLocks/>
            </p:cNvGrpSpPr>
            <p:nvPr/>
          </p:nvGrpSpPr>
          <p:grpSpPr bwMode="auto">
            <a:xfrm>
              <a:off x="3100" y="367"/>
              <a:ext cx="1018" cy="746"/>
              <a:chOff x="0" y="0"/>
              <a:chExt cx="20000" cy="20001"/>
            </a:xfrm>
          </p:grpSpPr>
          <p:sp>
            <p:nvSpPr>
              <p:cNvPr id="17493" name="Rectangle 99"/>
              <p:cNvSpPr>
                <a:spLocks noChangeArrowheads="1"/>
              </p:cNvSpPr>
              <p:nvPr/>
            </p:nvSpPr>
            <p:spPr bwMode="auto">
              <a:xfrm>
                <a:off x="4395" y="8088"/>
                <a:ext cx="15605" cy="7880"/>
              </a:xfrm>
              <a:prstGeom prst="rect">
                <a:avLst/>
              </a:prstGeom>
              <a:noFill/>
              <a:ln w="28575">
                <a:solidFill>
                  <a:srgbClr val="000000"/>
                </a:solidFill>
                <a:miter lim="800000"/>
                <a:headEnd/>
                <a:tailEnd/>
              </a:ln>
            </p:spPr>
            <p:txBody>
              <a:bodyPr lIns="12700" tIns="12700" rIns="12700" bIns="12700"/>
              <a:lstStyle/>
              <a:p>
                <a:pPr algn="ctr" eaLnBrk="0" hangingPunct="0"/>
                <a:r>
                  <a:rPr lang="zh-CN" b="1">
                    <a:latin typeface="Times New Roman" pitchFamily="18" charset="0"/>
                  </a:rPr>
                  <a:t>缓冲器</a:t>
                </a:r>
              </a:p>
            </p:txBody>
          </p:sp>
          <p:sp>
            <p:nvSpPr>
              <p:cNvPr id="17494" name="Oval 100"/>
              <p:cNvSpPr>
                <a:spLocks noChangeArrowheads="1"/>
              </p:cNvSpPr>
              <p:nvPr/>
            </p:nvSpPr>
            <p:spPr bwMode="auto">
              <a:xfrm>
                <a:off x="2651" y="11521"/>
                <a:ext cx="1416" cy="1411"/>
              </a:xfrm>
              <a:prstGeom prst="ellipse">
                <a:avLst/>
              </a:prstGeom>
              <a:noFill/>
              <a:ln w="28575">
                <a:solidFill>
                  <a:srgbClr val="000000"/>
                </a:solidFill>
                <a:round/>
                <a:headEnd/>
                <a:tailEnd/>
              </a:ln>
            </p:spPr>
            <p:txBody>
              <a:bodyPr/>
              <a:lstStyle/>
              <a:p>
                <a:endParaRPr lang="zh-CN" altLang="en-US"/>
              </a:p>
            </p:txBody>
          </p:sp>
          <p:sp>
            <p:nvSpPr>
              <p:cNvPr id="17495" name="未知"/>
              <p:cNvSpPr>
                <a:spLocks/>
              </p:cNvSpPr>
              <p:nvPr/>
            </p:nvSpPr>
            <p:spPr bwMode="auto">
              <a:xfrm>
                <a:off x="814" y="12174"/>
                <a:ext cx="2258" cy="6362"/>
              </a:xfrm>
              <a:custGeom>
                <a:avLst/>
                <a:gdLst>
                  <a:gd name="T0" fmla="*/ 0 w 20000"/>
                  <a:gd name="T1" fmla="*/ 6336 h 20000"/>
                  <a:gd name="T2" fmla="*/ 0 w 20000"/>
                  <a:gd name="T3" fmla="*/ 0 h 20000"/>
                  <a:gd name="T4" fmla="*/ 2236 w 20000"/>
                  <a:gd name="T5" fmla="*/ 0 h 20000"/>
                  <a:gd name="T6" fmla="*/ 0 60000 65536"/>
                  <a:gd name="T7" fmla="*/ 0 60000 65536"/>
                  <a:gd name="T8" fmla="*/ 0 60000 65536"/>
                  <a:gd name="T9" fmla="*/ 0 w 20000"/>
                  <a:gd name="T10" fmla="*/ 0 h 20000"/>
                  <a:gd name="T11" fmla="*/ 20000 w 20000"/>
                  <a:gd name="T12" fmla="*/ 20000 h 20000"/>
                </a:gdLst>
                <a:ahLst/>
                <a:cxnLst>
                  <a:cxn ang="T6">
                    <a:pos x="T0" y="T1"/>
                  </a:cxn>
                  <a:cxn ang="T7">
                    <a:pos x="T2" y="T3"/>
                  </a:cxn>
                  <a:cxn ang="T8">
                    <a:pos x="T4" y="T5"/>
                  </a:cxn>
                </a:cxnLst>
                <a:rect l="T9" t="T10" r="T11" b="T12"/>
                <a:pathLst>
                  <a:path w="20000" h="20000">
                    <a:moveTo>
                      <a:pt x="0" y="19918"/>
                    </a:moveTo>
                    <a:lnTo>
                      <a:pt x="0" y="0"/>
                    </a:lnTo>
                    <a:lnTo>
                      <a:pt x="19804" y="0"/>
                    </a:lnTo>
                  </a:path>
                </a:pathLst>
              </a:custGeom>
              <a:noFill/>
              <a:ln w="28575" cap="flat" cmpd="sng">
                <a:solidFill>
                  <a:srgbClr val="000000"/>
                </a:solidFill>
                <a:round/>
                <a:headEnd/>
                <a:tailEnd/>
              </a:ln>
            </p:spPr>
            <p:txBody>
              <a:bodyPr/>
              <a:lstStyle/>
              <a:p>
                <a:endParaRPr lang="zh-CN" altLang="en-US"/>
              </a:p>
            </p:txBody>
          </p:sp>
          <p:sp>
            <p:nvSpPr>
              <p:cNvPr id="17496" name="Oval 102"/>
              <p:cNvSpPr>
                <a:spLocks noChangeArrowheads="1"/>
              </p:cNvSpPr>
              <p:nvPr/>
            </p:nvSpPr>
            <p:spPr bwMode="auto">
              <a:xfrm>
                <a:off x="0" y="18585"/>
                <a:ext cx="1410" cy="1416"/>
              </a:xfrm>
              <a:prstGeom prst="ellipse">
                <a:avLst/>
              </a:prstGeom>
              <a:noFill/>
              <a:ln w="28575">
                <a:solidFill>
                  <a:srgbClr val="000000"/>
                </a:solidFill>
                <a:round/>
                <a:headEnd/>
                <a:tailEnd/>
              </a:ln>
            </p:spPr>
            <p:txBody>
              <a:bodyPr/>
              <a:lstStyle/>
              <a:p>
                <a:endParaRPr lang="zh-CN" altLang="en-US"/>
              </a:p>
            </p:txBody>
          </p:sp>
          <p:sp>
            <p:nvSpPr>
              <p:cNvPr id="17497" name="Line 103"/>
              <p:cNvSpPr>
                <a:spLocks noChangeShapeType="1"/>
              </p:cNvSpPr>
              <p:nvPr/>
            </p:nvSpPr>
            <p:spPr bwMode="auto">
              <a:xfrm flipV="1">
                <a:off x="12042" y="0"/>
                <a:ext cx="21" cy="7567"/>
              </a:xfrm>
              <a:prstGeom prst="line">
                <a:avLst/>
              </a:prstGeom>
              <a:noFill/>
              <a:ln w="57150">
                <a:solidFill>
                  <a:srgbClr val="FF0000"/>
                </a:solidFill>
                <a:round/>
                <a:headEnd/>
                <a:tailEnd type="triangle" w="sm" len="sm"/>
              </a:ln>
            </p:spPr>
            <p:txBody>
              <a:bodyPr/>
              <a:lstStyle/>
              <a:p>
                <a:endParaRPr lang="zh-CN" altLang="en-US"/>
              </a:p>
            </p:txBody>
          </p:sp>
        </p:grpSp>
        <p:grpSp>
          <p:nvGrpSpPr>
            <p:cNvPr id="16" name="Group 104"/>
            <p:cNvGrpSpPr>
              <a:grpSpLocks/>
            </p:cNvGrpSpPr>
            <p:nvPr/>
          </p:nvGrpSpPr>
          <p:grpSpPr bwMode="auto">
            <a:xfrm>
              <a:off x="2020" y="294"/>
              <a:ext cx="1018" cy="745"/>
              <a:chOff x="0" y="0"/>
              <a:chExt cx="20000" cy="20001"/>
            </a:xfrm>
          </p:grpSpPr>
          <p:sp>
            <p:nvSpPr>
              <p:cNvPr id="17488" name="Rectangle 105"/>
              <p:cNvSpPr>
                <a:spLocks noChangeArrowheads="1"/>
              </p:cNvSpPr>
              <p:nvPr/>
            </p:nvSpPr>
            <p:spPr bwMode="auto">
              <a:xfrm>
                <a:off x="4400" y="8088"/>
                <a:ext cx="15600" cy="7880"/>
              </a:xfrm>
              <a:prstGeom prst="rect">
                <a:avLst/>
              </a:prstGeom>
              <a:noFill/>
              <a:ln w="28575">
                <a:solidFill>
                  <a:srgbClr val="000000"/>
                </a:solidFill>
                <a:miter lim="800000"/>
                <a:headEnd/>
                <a:tailEnd/>
              </a:ln>
            </p:spPr>
            <p:txBody>
              <a:bodyPr lIns="12700" tIns="12700" rIns="12700" bIns="12700"/>
              <a:lstStyle/>
              <a:p>
                <a:pPr algn="ctr" eaLnBrk="0" hangingPunct="0"/>
                <a:r>
                  <a:rPr lang="zh-CN" b="1">
                    <a:latin typeface="Times New Roman" pitchFamily="18" charset="0"/>
                  </a:rPr>
                  <a:t>缓冲器</a:t>
                </a:r>
              </a:p>
            </p:txBody>
          </p:sp>
          <p:sp>
            <p:nvSpPr>
              <p:cNvPr id="17489" name="Oval 106"/>
              <p:cNvSpPr>
                <a:spLocks noChangeArrowheads="1"/>
              </p:cNvSpPr>
              <p:nvPr/>
            </p:nvSpPr>
            <p:spPr bwMode="auto">
              <a:xfrm>
                <a:off x="2651" y="11521"/>
                <a:ext cx="1416" cy="1411"/>
              </a:xfrm>
              <a:prstGeom prst="ellipse">
                <a:avLst/>
              </a:prstGeom>
              <a:noFill/>
              <a:ln w="28575">
                <a:solidFill>
                  <a:srgbClr val="000000"/>
                </a:solidFill>
                <a:round/>
                <a:headEnd/>
                <a:tailEnd/>
              </a:ln>
            </p:spPr>
            <p:txBody>
              <a:bodyPr/>
              <a:lstStyle/>
              <a:p>
                <a:endParaRPr lang="zh-CN" altLang="en-US"/>
              </a:p>
            </p:txBody>
          </p:sp>
          <p:sp>
            <p:nvSpPr>
              <p:cNvPr id="17490" name="未知"/>
              <p:cNvSpPr>
                <a:spLocks/>
              </p:cNvSpPr>
              <p:nvPr/>
            </p:nvSpPr>
            <p:spPr bwMode="auto">
              <a:xfrm>
                <a:off x="820" y="12174"/>
                <a:ext cx="2252" cy="6362"/>
              </a:xfrm>
              <a:custGeom>
                <a:avLst/>
                <a:gdLst>
                  <a:gd name="T0" fmla="*/ 0 w 20000"/>
                  <a:gd name="T1" fmla="*/ 6336 h 20000"/>
                  <a:gd name="T2" fmla="*/ 0 w 20000"/>
                  <a:gd name="T3" fmla="*/ 0 h 20000"/>
                  <a:gd name="T4" fmla="*/ 2230 w 20000"/>
                  <a:gd name="T5" fmla="*/ 0 h 20000"/>
                  <a:gd name="T6" fmla="*/ 0 60000 65536"/>
                  <a:gd name="T7" fmla="*/ 0 60000 65536"/>
                  <a:gd name="T8" fmla="*/ 0 60000 65536"/>
                  <a:gd name="T9" fmla="*/ 0 w 20000"/>
                  <a:gd name="T10" fmla="*/ 0 h 20000"/>
                  <a:gd name="T11" fmla="*/ 20000 w 20000"/>
                  <a:gd name="T12" fmla="*/ 20000 h 20000"/>
                </a:gdLst>
                <a:ahLst/>
                <a:cxnLst>
                  <a:cxn ang="T6">
                    <a:pos x="T0" y="T1"/>
                  </a:cxn>
                  <a:cxn ang="T7">
                    <a:pos x="T2" y="T3"/>
                  </a:cxn>
                  <a:cxn ang="T8">
                    <a:pos x="T4" y="T5"/>
                  </a:cxn>
                </a:cxnLst>
                <a:rect l="T9" t="T10" r="T11" b="T12"/>
                <a:pathLst>
                  <a:path w="20000" h="20000">
                    <a:moveTo>
                      <a:pt x="0" y="19918"/>
                    </a:moveTo>
                    <a:lnTo>
                      <a:pt x="0" y="0"/>
                    </a:lnTo>
                    <a:lnTo>
                      <a:pt x="19804" y="0"/>
                    </a:lnTo>
                  </a:path>
                </a:pathLst>
              </a:custGeom>
              <a:noFill/>
              <a:ln w="28575" cap="flat" cmpd="sng">
                <a:solidFill>
                  <a:srgbClr val="000000"/>
                </a:solidFill>
                <a:round/>
                <a:headEnd/>
                <a:tailEnd/>
              </a:ln>
            </p:spPr>
            <p:txBody>
              <a:bodyPr/>
              <a:lstStyle/>
              <a:p>
                <a:endParaRPr lang="zh-CN" altLang="en-US"/>
              </a:p>
            </p:txBody>
          </p:sp>
          <p:sp>
            <p:nvSpPr>
              <p:cNvPr id="17491" name="Oval 108"/>
              <p:cNvSpPr>
                <a:spLocks noChangeArrowheads="1"/>
              </p:cNvSpPr>
              <p:nvPr/>
            </p:nvSpPr>
            <p:spPr bwMode="auto">
              <a:xfrm>
                <a:off x="0" y="18585"/>
                <a:ext cx="1416" cy="1416"/>
              </a:xfrm>
              <a:prstGeom prst="ellipse">
                <a:avLst/>
              </a:prstGeom>
              <a:noFill/>
              <a:ln w="28575">
                <a:solidFill>
                  <a:srgbClr val="000000"/>
                </a:solidFill>
                <a:round/>
                <a:headEnd/>
                <a:tailEnd/>
              </a:ln>
            </p:spPr>
            <p:txBody>
              <a:bodyPr/>
              <a:lstStyle/>
              <a:p>
                <a:endParaRPr lang="zh-CN" altLang="en-US"/>
              </a:p>
            </p:txBody>
          </p:sp>
          <p:sp>
            <p:nvSpPr>
              <p:cNvPr id="17492" name="Line 109"/>
              <p:cNvSpPr>
                <a:spLocks noChangeShapeType="1"/>
              </p:cNvSpPr>
              <p:nvPr/>
            </p:nvSpPr>
            <p:spPr bwMode="auto">
              <a:xfrm flipV="1">
                <a:off x="12047" y="0"/>
                <a:ext cx="22" cy="7567"/>
              </a:xfrm>
              <a:prstGeom prst="line">
                <a:avLst/>
              </a:prstGeom>
              <a:noFill/>
              <a:ln w="57150">
                <a:solidFill>
                  <a:srgbClr val="FF0000"/>
                </a:solidFill>
                <a:round/>
                <a:headEnd/>
                <a:tailEnd type="triangle" w="sm" len="sm"/>
              </a:ln>
            </p:spPr>
            <p:txBody>
              <a:bodyPr/>
              <a:lstStyle/>
              <a:p>
                <a:endParaRPr lang="zh-CN" altLang="en-US"/>
              </a:p>
            </p:txBody>
          </p:sp>
        </p:grpSp>
        <p:grpSp>
          <p:nvGrpSpPr>
            <p:cNvPr id="17" name="Group 110"/>
            <p:cNvGrpSpPr>
              <a:grpSpLocks/>
            </p:cNvGrpSpPr>
            <p:nvPr/>
          </p:nvGrpSpPr>
          <p:grpSpPr bwMode="auto">
            <a:xfrm>
              <a:off x="941" y="235"/>
              <a:ext cx="1018" cy="746"/>
              <a:chOff x="0" y="0"/>
              <a:chExt cx="20001" cy="20001"/>
            </a:xfrm>
          </p:grpSpPr>
          <p:sp>
            <p:nvSpPr>
              <p:cNvPr id="17483" name="Rectangle 111"/>
              <p:cNvSpPr>
                <a:spLocks noChangeArrowheads="1"/>
              </p:cNvSpPr>
              <p:nvPr/>
            </p:nvSpPr>
            <p:spPr bwMode="auto">
              <a:xfrm>
                <a:off x="4400" y="8088"/>
                <a:ext cx="15601" cy="7880"/>
              </a:xfrm>
              <a:prstGeom prst="rect">
                <a:avLst/>
              </a:prstGeom>
              <a:noFill/>
              <a:ln w="28575">
                <a:solidFill>
                  <a:srgbClr val="000000"/>
                </a:solidFill>
                <a:miter lim="800000"/>
                <a:headEnd/>
                <a:tailEnd/>
              </a:ln>
            </p:spPr>
            <p:txBody>
              <a:bodyPr lIns="12700" tIns="12700" rIns="12700" bIns="12700"/>
              <a:lstStyle/>
              <a:p>
                <a:pPr algn="ctr" eaLnBrk="0" hangingPunct="0"/>
                <a:r>
                  <a:rPr lang="zh-CN" b="1">
                    <a:latin typeface="Times New Roman" pitchFamily="18" charset="0"/>
                  </a:rPr>
                  <a:t>缓冲器</a:t>
                </a:r>
              </a:p>
            </p:txBody>
          </p:sp>
          <p:sp>
            <p:nvSpPr>
              <p:cNvPr id="17484" name="Oval 112"/>
              <p:cNvSpPr>
                <a:spLocks noChangeArrowheads="1"/>
              </p:cNvSpPr>
              <p:nvPr/>
            </p:nvSpPr>
            <p:spPr bwMode="auto">
              <a:xfrm>
                <a:off x="2651" y="11521"/>
                <a:ext cx="1416" cy="1411"/>
              </a:xfrm>
              <a:prstGeom prst="ellipse">
                <a:avLst/>
              </a:prstGeom>
              <a:noFill/>
              <a:ln w="28575">
                <a:solidFill>
                  <a:srgbClr val="000000"/>
                </a:solidFill>
                <a:round/>
                <a:headEnd/>
                <a:tailEnd/>
              </a:ln>
            </p:spPr>
            <p:txBody>
              <a:bodyPr/>
              <a:lstStyle/>
              <a:p>
                <a:endParaRPr lang="zh-CN" altLang="en-US"/>
              </a:p>
            </p:txBody>
          </p:sp>
          <p:sp>
            <p:nvSpPr>
              <p:cNvPr id="17485" name="未知"/>
              <p:cNvSpPr>
                <a:spLocks/>
              </p:cNvSpPr>
              <p:nvPr/>
            </p:nvSpPr>
            <p:spPr bwMode="auto">
              <a:xfrm>
                <a:off x="820" y="12174"/>
                <a:ext cx="2252" cy="6362"/>
              </a:xfrm>
              <a:custGeom>
                <a:avLst/>
                <a:gdLst>
                  <a:gd name="T0" fmla="*/ 0 w 20000"/>
                  <a:gd name="T1" fmla="*/ 6336 h 20000"/>
                  <a:gd name="T2" fmla="*/ 0 w 20000"/>
                  <a:gd name="T3" fmla="*/ 0 h 20000"/>
                  <a:gd name="T4" fmla="*/ 2230 w 20000"/>
                  <a:gd name="T5" fmla="*/ 0 h 20000"/>
                  <a:gd name="T6" fmla="*/ 0 60000 65536"/>
                  <a:gd name="T7" fmla="*/ 0 60000 65536"/>
                  <a:gd name="T8" fmla="*/ 0 60000 65536"/>
                  <a:gd name="T9" fmla="*/ 0 w 20000"/>
                  <a:gd name="T10" fmla="*/ 0 h 20000"/>
                  <a:gd name="T11" fmla="*/ 20000 w 20000"/>
                  <a:gd name="T12" fmla="*/ 20000 h 20000"/>
                </a:gdLst>
                <a:ahLst/>
                <a:cxnLst>
                  <a:cxn ang="T6">
                    <a:pos x="T0" y="T1"/>
                  </a:cxn>
                  <a:cxn ang="T7">
                    <a:pos x="T2" y="T3"/>
                  </a:cxn>
                  <a:cxn ang="T8">
                    <a:pos x="T4" y="T5"/>
                  </a:cxn>
                </a:cxnLst>
                <a:rect l="T9" t="T10" r="T11" b="T12"/>
                <a:pathLst>
                  <a:path w="20000" h="20000">
                    <a:moveTo>
                      <a:pt x="0" y="19918"/>
                    </a:moveTo>
                    <a:lnTo>
                      <a:pt x="0" y="0"/>
                    </a:lnTo>
                    <a:lnTo>
                      <a:pt x="19804" y="0"/>
                    </a:lnTo>
                  </a:path>
                </a:pathLst>
              </a:custGeom>
              <a:noFill/>
              <a:ln w="28575" cap="flat" cmpd="sng">
                <a:solidFill>
                  <a:srgbClr val="000000"/>
                </a:solidFill>
                <a:round/>
                <a:headEnd/>
                <a:tailEnd/>
              </a:ln>
            </p:spPr>
            <p:txBody>
              <a:bodyPr/>
              <a:lstStyle/>
              <a:p>
                <a:endParaRPr lang="zh-CN" altLang="en-US"/>
              </a:p>
            </p:txBody>
          </p:sp>
          <p:sp>
            <p:nvSpPr>
              <p:cNvPr id="17486" name="Oval 114"/>
              <p:cNvSpPr>
                <a:spLocks noChangeArrowheads="1"/>
              </p:cNvSpPr>
              <p:nvPr/>
            </p:nvSpPr>
            <p:spPr bwMode="auto">
              <a:xfrm>
                <a:off x="0" y="18585"/>
                <a:ext cx="1416" cy="1416"/>
              </a:xfrm>
              <a:prstGeom prst="ellipse">
                <a:avLst/>
              </a:prstGeom>
              <a:noFill/>
              <a:ln w="28575">
                <a:solidFill>
                  <a:srgbClr val="000000"/>
                </a:solidFill>
                <a:round/>
                <a:headEnd/>
                <a:tailEnd/>
              </a:ln>
            </p:spPr>
            <p:txBody>
              <a:bodyPr/>
              <a:lstStyle/>
              <a:p>
                <a:endParaRPr lang="zh-CN" altLang="en-US"/>
              </a:p>
            </p:txBody>
          </p:sp>
          <p:sp>
            <p:nvSpPr>
              <p:cNvPr id="17487" name="Line 115"/>
              <p:cNvSpPr>
                <a:spLocks noChangeShapeType="1"/>
              </p:cNvSpPr>
              <p:nvPr/>
            </p:nvSpPr>
            <p:spPr bwMode="auto">
              <a:xfrm flipV="1">
                <a:off x="12044" y="0"/>
                <a:ext cx="22" cy="7567"/>
              </a:xfrm>
              <a:prstGeom prst="line">
                <a:avLst/>
              </a:prstGeom>
              <a:noFill/>
              <a:ln w="57150">
                <a:solidFill>
                  <a:srgbClr val="FF0000"/>
                </a:solidFill>
                <a:round/>
                <a:headEnd/>
                <a:tailEnd type="triangle" w="sm" len="sm"/>
              </a:ln>
            </p:spPr>
            <p:txBody>
              <a:bodyPr/>
              <a:lstStyle/>
              <a:p>
                <a:endParaRPr lang="zh-CN" altLang="en-US"/>
              </a:p>
            </p:txBody>
          </p:sp>
        </p:grpSp>
        <p:grpSp>
          <p:nvGrpSpPr>
            <p:cNvPr id="18" name="Group 116"/>
            <p:cNvGrpSpPr>
              <a:grpSpLocks/>
            </p:cNvGrpSpPr>
            <p:nvPr/>
          </p:nvGrpSpPr>
          <p:grpSpPr bwMode="auto">
            <a:xfrm>
              <a:off x="388" y="1305"/>
              <a:ext cx="288" cy="176"/>
              <a:chOff x="0" y="0"/>
              <a:chExt cx="20001" cy="20002"/>
            </a:xfrm>
          </p:grpSpPr>
          <p:sp>
            <p:nvSpPr>
              <p:cNvPr id="17478" name="Oval 117"/>
              <p:cNvSpPr>
                <a:spLocks noChangeArrowheads="1"/>
              </p:cNvSpPr>
              <p:nvPr/>
            </p:nvSpPr>
            <p:spPr bwMode="auto">
              <a:xfrm>
                <a:off x="14996" y="7098"/>
                <a:ext cx="5005" cy="6012"/>
              </a:xfrm>
              <a:prstGeom prst="ellipse">
                <a:avLst/>
              </a:prstGeom>
              <a:noFill/>
              <a:ln w="28575">
                <a:solidFill>
                  <a:srgbClr val="000000"/>
                </a:solidFill>
                <a:round/>
                <a:headEnd/>
                <a:tailEnd/>
              </a:ln>
            </p:spPr>
            <p:txBody>
              <a:bodyPr/>
              <a:lstStyle/>
              <a:p>
                <a:endParaRPr lang="zh-CN" altLang="en-US"/>
              </a:p>
            </p:txBody>
          </p:sp>
          <p:grpSp>
            <p:nvGrpSpPr>
              <p:cNvPr id="19" name="Group 118"/>
              <p:cNvGrpSpPr>
                <a:grpSpLocks/>
              </p:cNvGrpSpPr>
              <p:nvPr/>
            </p:nvGrpSpPr>
            <p:grpSpPr bwMode="auto">
              <a:xfrm>
                <a:off x="0" y="0"/>
                <a:ext cx="15305" cy="20002"/>
                <a:chOff x="0" y="0"/>
                <a:chExt cx="20000" cy="20000"/>
              </a:xfrm>
            </p:grpSpPr>
            <p:sp>
              <p:nvSpPr>
                <p:cNvPr id="17480" name="Line 119"/>
                <p:cNvSpPr>
                  <a:spLocks noChangeShapeType="1"/>
                </p:cNvSpPr>
                <p:nvPr/>
              </p:nvSpPr>
              <p:spPr bwMode="auto">
                <a:xfrm>
                  <a:off x="0" y="0"/>
                  <a:ext cx="20000" cy="10225"/>
                </a:xfrm>
                <a:prstGeom prst="line">
                  <a:avLst/>
                </a:prstGeom>
                <a:noFill/>
                <a:ln w="28575">
                  <a:solidFill>
                    <a:srgbClr val="000000"/>
                  </a:solidFill>
                  <a:round/>
                  <a:headEnd/>
                  <a:tailEnd/>
                </a:ln>
              </p:spPr>
              <p:txBody>
                <a:bodyPr/>
                <a:lstStyle/>
                <a:p>
                  <a:endParaRPr lang="zh-CN" altLang="en-US"/>
                </a:p>
              </p:txBody>
            </p:sp>
            <p:sp>
              <p:nvSpPr>
                <p:cNvPr id="17481" name="Line 120"/>
                <p:cNvSpPr>
                  <a:spLocks noChangeShapeType="1"/>
                </p:cNvSpPr>
                <p:nvPr/>
              </p:nvSpPr>
              <p:spPr bwMode="auto">
                <a:xfrm flipV="1">
                  <a:off x="0" y="9663"/>
                  <a:ext cx="20000" cy="10225"/>
                </a:xfrm>
                <a:prstGeom prst="line">
                  <a:avLst/>
                </a:prstGeom>
                <a:noFill/>
                <a:ln w="28575">
                  <a:solidFill>
                    <a:srgbClr val="000000"/>
                  </a:solidFill>
                  <a:round/>
                  <a:headEnd/>
                  <a:tailEnd/>
                </a:ln>
              </p:spPr>
              <p:txBody>
                <a:bodyPr/>
                <a:lstStyle/>
                <a:p>
                  <a:endParaRPr lang="zh-CN" altLang="en-US"/>
                </a:p>
              </p:txBody>
            </p:sp>
            <p:sp>
              <p:nvSpPr>
                <p:cNvPr id="17482" name="Line 121"/>
                <p:cNvSpPr>
                  <a:spLocks noChangeShapeType="1"/>
                </p:cNvSpPr>
                <p:nvPr/>
              </p:nvSpPr>
              <p:spPr bwMode="auto">
                <a:xfrm>
                  <a:off x="0" y="0"/>
                  <a:ext cx="101" cy="20000"/>
                </a:xfrm>
                <a:prstGeom prst="line">
                  <a:avLst/>
                </a:prstGeom>
                <a:noFill/>
                <a:ln w="28575">
                  <a:solidFill>
                    <a:srgbClr val="000000"/>
                  </a:solidFill>
                  <a:round/>
                  <a:headEnd/>
                  <a:tailEnd/>
                </a:ln>
              </p:spPr>
              <p:txBody>
                <a:bodyPr/>
                <a:lstStyle/>
                <a:p>
                  <a:endParaRPr lang="zh-CN" altLang="en-US"/>
                </a:p>
              </p:txBody>
            </p:sp>
          </p:grpSp>
        </p:grpSp>
        <p:sp>
          <p:nvSpPr>
            <p:cNvPr id="17474" name="Line 122"/>
            <p:cNvSpPr>
              <a:spLocks noChangeShapeType="1"/>
            </p:cNvSpPr>
            <p:nvPr/>
          </p:nvSpPr>
          <p:spPr bwMode="auto">
            <a:xfrm>
              <a:off x="0" y="1387"/>
              <a:ext cx="390" cy="1"/>
            </a:xfrm>
            <a:prstGeom prst="line">
              <a:avLst/>
            </a:prstGeom>
            <a:noFill/>
            <a:ln w="28575">
              <a:solidFill>
                <a:srgbClr val="000000"/>
              </a:solidFill>
              <a:round/>
              <a:headEnd/>
              <a:tailEnd/>
            </a:ln>
          </p:spPr>
          <p:txBody>
            <a:bodyPr/>
            <a:lstStyle/>
            <a:p>
              <a:endParaRPr lang="zh-CN" altLang="en-US"/>
            </a:p>
          </p:txBody>
        </p:sp>
        <p:grpSp>
          <p:nvGrpSpPr>
            <p:cNvPr id="20" name="Group 123"/>
            <p:cNvGrpSpPr>
              <a:grpSpLocks/>
            </p:cNvGrpSpPr>
            <p:nvPr/>
          </p:nvGrpSpPr>
          <p:grpSpPr bwMode="auto">
            <a:xfrm>
              <a:off x="43" y="1030"/>
              <a:ext cx="735" cy="274"/>
              <a:chOff x="0" y="0"/>
              <a:chExt cx="735" cy="274"/>
            </a:xfrm>
          </p:grpSpPr>
          <p:sp>
            <p:nvSpPr>
              <p:cNvPr id="17476" name="Rectangle 124"/>
              <p:cNvSpPr>
                <a:spLocks noChangeArrowheads="1"/>
              </p:cNvSpPr>
              <p:nvPr/>
            </p:nvSpPr>
            <p:spPr bwMode="auto">
              <a:xfrm>
                <a:off x="15" y="0"/>
                <a:ext cx="720" cy="274"/>
              </a:xfrm>
              <a:prstGeom prst="rect">
                <a:avLst/>
              </a:prstGeom>
              <a:noFill/>
              <a:ln w="9525">
                <a:noFill/>
                <a:miter lim="800000"/>
                <a:headEnd/>
                <a:tailEnd/>
              </a:ln>
            </p:spPr>
            <p:txBody>
              <a:bodyPr lIns="12700" tIns="12700" rIns="12700" bIns="12700"/>
              <a:lstStyle/>
              <a:p>
                <a:pPr eaLnBrk="0" hangingPunct="0"/>
                <a:r>
                  <a:rPr lang="zh-CN" altLang="zh-CN" b="1">
                    <a:latin typeface="Times New Roman" pitchFamily="18" charset="0"/>
                  </a:rPr>
                  <a:t>INTA</a:t>
                </a:r>
              </a:p>
            </p:txBody>
          </p:sp>
          <p:sp>
            <p:nvSpPr>
              <p:cNvPr id="17477" name="Line 125"/>
              <p:cNvSpPr>
                <a:spLocks noChangeShapeType="1"/>
              </p:cNvSpPr>
              <p:nvPr/>
            </p:nvSpPr>
            <p:spPr bwMode="auto">
              <a:xfrm>
                <a:off x="0" y="8"/>
                <a:ext cx="463" cy="1"/>
              </a:xfrm>
              <a:prstGeom prst="line">
                <a:avLst/>
              </a:prstGeom>
              <a:noFill/>
              <a:ln w="28575">
                <a:solidFill>
                  <a:srgbClr val="000000"/>
                </a:solidFill>
                <a:round/>
                <a:headEnd/>
                <a:tailEnd/>
              </a:ln>
            </p:spPr>
            <p:txBody>
              <a:bodyPr/>
              <a:lstStyle/>
              <a:p>
                <a:endParaRPr lang="zh-CN" altLang="en-US"/>
              </a:p>
            </p:txBody>
          </p:sp>
        </p:grpSp>
      </p:grpSp>
      <p:sp>
        <p:nvSpPr>
          <p:cNvPr id="17412" name="AutoShape 126"/>
          <p:cNvSpPr>
            <a:spLocks noChangeArrowheads="1"/>
          </p:cNvSpPr>
          <p:nvPr/>
        </p:nvSpPr>
        <p:spPr bwMode="auto">
          <a:xfrm>
            <a:off x="2783632" y="5517232"/>
            <a:ext cx="5952067" cy="863600"/>
          </a:xfrm>
          <a:prstGeom prst="cloudCallout">
            <a:avLst>
              <a:gd name="adj1" fmla="val -5086"/>
              <a:gd name="adj2" fmla="val -36397"/>
            </a:avLst>
          </a:prstGeom>
          <a:solidFill>
            <a:schemeClr val="accent1">
              <a:lumMod val="20000"/>
              <a:lumOff val="80000"/>
            </a:schemeClr>
          </a:solidFill>
          <a:ln w="9525">
            <a:solidFill>
              <a:schemeClr val="tx1"/>
            </a:solidFill>
            <a:round/>
            <a:headEnd/>
            <a:tailEnd/>
          </a:ln>
        </p:spPr>
        <p:txBody>
          <a:bodyPr/>
          <a:lstStyle/>
          <a:p>
            <a:pPr algn="ctr"/>
            <a:r>
              <a:rPr lang="zh-CN" sz="2800" b="1" dirty="0">
                <a:solidFill>
                  <a:srgbClr val="FF0000"/>
                </a:solidFill>
              </a:rPr>
              <a:t>优先级</a:t>
            </a:r>
            <a:r>
              <a:rPr lang="zh-CN" altLang="zh-CN" sz="2800" b="1" dirty="0">
                <a:solidFill>
                  <a:srgbClr val="FF0000"/>
                </a:solidFill>
              </a:rPr>
              <a:t>:  A&gt;B&gt;C&gt;D</a:t>
            </a:r>
          </a:p>
        </p:txBody>
      </p:sp>
      <p:sp>
        <p:nvSpPr>
          <p:cNvPr id="17413" name="Line 66"/>
          <p:cNvSpPr>
            <a:spLocks noChangeShapeType="1"/>
          </p:cNvSpPr>
          <p:nvPr/>
        </p:nvSpPr>
        <p:spPr bwMode="auto">
          <a:xfrm>
            <a:off x="2404534" y="4456113"/>
            <a:ext cx="4233" cy="341312"/>
          </a:xfrm>
          <a:prstGeom prst="line">
            <a:avLst/>
          </a:prstGeom>
          <a:noFill/>
          <a:ln w="28575">
            <a:solidFill>
              <a:schemeClr val="hlink"/>
            </a:solidFill>
            <a:round/>
            <a:headEnd type="triangle" w="med" len="lg"/>
            <a:tailEnd/>
          </a:ln>
        </p:spPr>
        <p:txBody>
          <a:bodyPr/>
          <a:lstStyle/>
          <a:p>
            <a:endParaRPr lang="zh-CN" altLang="en-US"/>
          </a:p>
        </p:txBody>
      </p:sp>
    </p:spTree>
  </p:cSld>
  <p:clrMapOvr>
    <a:masterClrMapping/>
  </p:clrMapOvr>
  <p:transition spd="slow"/>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ctr" eaLnBrk="1" hangingPunct="1"/>
            <a:r>
              <a:rPr lang="zh-CN" dirty="0" smtClean="0"/>
              <a:t>中断优先权编码电路</a:t>
            </a:r>
            <a:endParaRPr lang="zh-CN" b="0" dirty="0" smtClean="0">
              <a:solidFill>
                <a:srgbClr val="006600"/>
              </a:solidFill>
            </a:endParaRPr>
          </a:p>
        </p:txBody>
      </p:sp>
      <p:grpSp>
        <p:nvGrpSpPr>
          <p:cNvPr id="2" name="Group 3"/>
          <p:cNvGrpSpPr>
            <a:grpSpLocks/>
          </p:cNvGrpSpPr>
          <p:nvPr/>
        </p:nvGrpSpPr>
        <p:grpSpPr bwMode="auto">
          <a:xfrm>
            <a:off x="767408" y="1124744"/>
            <a:ext cx="10977809" cy="4157315"/>
            <a:chOff x="0" y="0"/>
            <a:chExt cx="5412" cy="2891"/>
          </a:xfrm>
        </p:grpSpPr>
        <p:sp>
          <p:nvSpPr>
            <p:cNvPr id="18438" name="Rectangle 4"/>
            <p:cNvSpPr>
              <a:spLocks noChangeArrowheads="1"/>
            </p:cNvSpPr>
            <p:nvPr/>
          </p:nvSpPr>
          <p:spPr bwMode="auto">
            <a:xfrm>
              <a:off x="1782" y="1229"/>
              <a:ext cx="835" cy="1444"/>
            </a:xfrm>
            <a:prstGeom prst="rect">
              <a:avLst/>
            </a:prstGeom>
            <a:solidFill>
              <a:schemeClr val="accent1">
                <a:lumMod val="20000"/>
                <a:lumOff val="80000"/>
              </a:schemeClr>
            </a:solidFill>
            <a:ln w="28575">
              <a:solidFill>
                <a:srgbClr val="000000"/>
              </a:solidFill>
              <a:miter lim="800000"/>
              <a:headEnd/>
              <a:tailEnd/>
            </a:ln>
          </p:spPr>
          <p:txBody>
            <a:bodyPr/>
            <a:lstStyle/>
            <a:p>
              <a:endParaRPr lang="zh-CN" altLang="en-US"/>
            </a:p>
          </p:txBody>
        </p:sp>
        <p:sp>
          <p:nvSpPr>
            <p:cNvPr id="18439" name="Arc 5"/>
            <p:cNvSpPr>
              <a:spLocks/>
            </p:cNvSpPr>
            <p:nvPr/>
          </p:nvSpPr>
          <p:spPr bwMode="auto">
            <a:xfrm flipH="1" flipV="1">
              <a:off x="3150" y="412"/>
              <a:ext cx="335" cy="415"/>
            </a:xfrm>
            <a:custGeom>
              <a:avLst/>
              <a:gdLst>
                <a:gd name="T0" fmla="*/ 0 w 21600"/>
                <a:gd name="T1" fmla="*/ 0 h 21600"/>
                <a:gd name="T2" fmla="*/ 5 w 21600"/>
                <a:gd name="T3" fmla="*/ 8 h 21600"/>
                <a:gd name="T4" fmla="*/ 0 w 21600"/>
                <a:gd name="T5" fmla="*/ 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cmpd="sng">
              <a:solidFill>
                <a:srgbClr val="000000"/>
              </a:solidFill>
              <a:round/>
              <a:headEnd/>
              <a:tailEnd/>
            </a:ln>
          </p:spPr>
          <p:txBody>
            <a:bodyPr/>
            <a:lstStyle/>
            <a:p>
              <a:endParaRPr lang="zh-CN" altLang="en-US"/>
            </a:p>
          </p:txBody>
        </p:sp>
        <p:sp>
          <p:nvSpPr>
            <p:cNvPr id="18440" name="Arc 6"/>
            <p:cNvSpPr>
              <a:spLocks/>
            </p:cNvSpPr>
            <p:nvPr/>
          </p:nvSpPr>
          <p:spPr bwMode="auto">
            <a:xfrm flipH="1">
              <a:off x="3150" y="0"/>
              <a:ext cx="335" cy="415"/>
            </a:xfrm>
            <a:custGeom>
              <a:avLst/>
              <a:gdLst>
                <a:gd name="T0" fmla="*/ 0 w 21600"/>
                <a:gd name="T1" fmla="*/ 0 h 21600"/>
                <a:gd name="T2" fmla="*/ 5 w 21600"/>
                <a:gd name="T3" fmla="*/ 8 h 21600"/>
                <a:gd name="T4" fmla="*/ 0 w 21600"/>
                <a:gd name="T5" fmla="*/ 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cmpd="sng">
              <a:solidFill>
                <a:srgbClr val="000000"/>
              </a:solidFill>
              <a:round/>
              <a:headEnd/>
              <a:tailEnd/>
            </a:ln>
          </p:spPr>
          <p:txBody>
            <a:bodyPr/>
            <a:lstStyle/>
            <a:p>
              <a:endParaRPr lang="zh-CN" altLang="en-US"/>
            </a:p>
          </p:txBody>
        </p:sp>
        <p:sp>
          <p:nvSpPr>
            <p:cNvPr id="18441" name="Arc 7"/>
            <p:cNvSpPr>
              <a:spLocks/>
            </p:cNvSpPr>
            <p:nvPr/>
          </p:nvSpPr>
          <p:spPr bwMode="auto">
            <a:xfrm flipH="1" flipV="1">
              <a:off x="3401" y="412"/>
              <a:ext cx="113" cy="415"/>
            </a:xfrm>
            <a:custGeom>
              <a:avLst/>
              <a:gdLst>
                <a:gd name="T0" fmla="*/ 0 w 21600"/>
                <a:gd name="T1" fmla="*/ 0 h 21600"/>
                <a:gd name="T2" fmla="*/ 1 w 21600"/>
                <a:gd name="T3" fmla="*/ 8 h 21600"/>
                <a:gd name="T4" fmla="*/ 0 w 21600"/>
                <a:gd name="T5" fmla="*/ 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cmpd="sng">
              <a:solidFill>
                <a:srgbClr val="000000"/>
              </a:solidFill>
              <a:round/>
              <a:headEnd/>
              <a:tailEnd/>
            </a:ln>
          </p:spPr>
          <p:txBody>
            <a:bodyPr/>
            <a:lstStyle/>
            <a:p>
              <a:endParaRPr lang="zh-CN" altLang="en-US"/>
            </a:p>
          </p:txBody>
        </p:sp>
        <p:sp>
          <p:nvSpPr>
            <p:cNvPr id="18442" name="Arc 8"/>
            <p:cNvSpPr>
              <a:spLocks/>
            </p:cNvSpPr>
            <p:nvPr/>
          </p:nvSpPr>
          <p:spPr bwMode="auto">
            <a:xfrm flipH="1">
              <a:off x="3402" y="0"/>
              <a:ext cx="113" cy="415"/>
            </a:xfrm>
            <a:custGeom>
              <a:avLst/>
              <a:gdLst>
                <a:gd name="T0" fmla="*/ 0 w 21600"/>
                <a:gd name="T1" fmla="*/ 0 h 21600"/>
                <a:gd name="T2" fmla="*/ 1 w 21600"/>
                <a:gd name="T3" fmla="*/ 8 h 21600"/>
                <a:gd name="T4" fmla="*/ 0 w 21600"/>
                <a:gd name="T5" fmla="*/ 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cmpd="sng">
              <a:solidFill>
                <a:srgbClr val="000000"/>
              </a:solidFill>
              <a:round/>
              <a:headEnd/>
              <a:tailEnd/>
            </a:ln>
          </p:spPr>
          <p:txBody>
            <a:bodyPr/>
            <a:lstStyle/>
            <a:p>
              <a:endParaRPr lang="zh-CN" altLang="en-US"/>
            </a:p>
          </p:txBody>
        </p:sp>
        <p:sp>
          <p:nvSpPr>
            <p:cNvPr id="18443" name="Line 9"/>
            <p:cNvSpPr>
              <a:spLocks noChangeShapeType="1"/>
            </p:cNvSpPr>
            <p:nvPr/>
          </p:nvSpPr>
          <p:spPr bwMode="auto">
            <a:xfrm flipV="1">
              <a:off x="3416" y="258"/>
              <a:ext cx="792" cy="2"/>
            </a:xfrm>
            <a:prstGeom prst="line">
              <a:avLst/>
            </a:prstGeom>
            <a:noFill/>
            <a:ln w="28575">
              <a:solidFill>
                <a:srgbClr val="000000"/>
              </a:solidFill>
              <a:round/>
              <a:headEnd/>
              <a:tailEnd/>
            </a:ln>
          </p:spPr>
          <p:txBody>
            <a:bodyPr/>
            <a:lstStyle/>
            <a:p>
              <a:endParaRPr lang="zh-CN" altLang="en-US"/>
            </a:p>
          </p:txBody>
        </p:sp>
        <p:sp>
          <p:nvSpPr>
            <p:cNvPr id="18444" name="Line 10"/>
            <p:cNvSpPr>
              <a:spLocks noChangeShapeType="1"/>
            </p:cNvSpPr>
            <p:nvPr/>
          </p:nvSpPr>
          <p:spPr bwMode="auto">
            <a:xfrm>
              <a:off x="3452" y="736"/>
              <a:ext cx="322" cy="1"/>
            </a:xfrm>
            <a:prstGeom prst="line">
              <a:avLst/>
            </a:prstGeom>
            <a:noFill/>
            <a:ln w="28575">
              <a:solidFill>
                <a:srgbClr val="000000"/>
              </a:solidFill>
              <a:round/>
              <a:headEnd/>
              <a:tailEnd/>
            </a:ln>
          </p:spPr>
          <p:txBody>
            <a:bodyPr/>
            <a:lstStyle/>
            <a:p>
              <a:endParaRPr lang="zh-CN" altLang="en-US"/>
            </a:p>
          </p:txBody>
        </p:sp>
        <p:sp>
          <p:nvSpPr>
            <p:cNvPr id="18445" name="Line 11"/>
            <p:cNvSpPr>
              <a:spLocks noChangeShapeType="1"/>
            </p:cNvSpPr>
            <p:nvPr/>
          </p:nvSpPr>
          <p:spPr bwMode="auto">
            <a:xfrm flipV="1">
              <a:off x="4301" y="77"/>
              <a:ext cx="1" cy="997"/>
            </a:xfrm>
            <a:prstGeom prst="line">
              <a:avLst/>
            </a:prstGeom>
            <a:noFill/>
            <a:ln w="28575">
              <a:solidFill>
                <a:srgbClr val="000000"/>
              </a:solidFill>
              <a:round/>
              <a:headEnd/>
              <a:tailEnd/>
            </a:ln>
          </p:spPr>
          <p:txBody>
            <a:bodyPr/>
            <a:lstStyle/>
            <a:p>
              <a:endParaRPr lang="zh-CN" altLang="en-US"/>
            </a:p>
          </p:txBody>
        </p:sp>
        <p:sp>
          <p:nvSpPr>
            <p:cNvPr id="18446" name="Line 12"/>
            <p:cNvSpPr>
              <a:spLocks noChangeShapeType="1"/>
            </p:cNvSpPr>
            <p:nvPr/>
          </p:nvSpPr>
          <p:spPr bwMode="auto">
            <a:xfrm>
              <a:off x="3416" y="440"/>
              <a:ext cx="663" cy="1"/>
            </a:xfrm>
            <a:prstGeom prst="line">
              <a:avLst/>
            </a:prstGeom>
            <a:noFill/>
            <a:ln w="28575">
              <a:solidFill>
                <a:srgbClr val="000000"/>
              </a:solidFill>
              <a:round/>
              <a:headEnd/>
              <a:tailEnd/>
            </a:ln>
          </p:spPr>
          <p:txBody>
            <a:bodyPr/>
            <a:lstStyle/>
            <a:p>
              <a:endParaRPr lang="zh-CN" altLang="en-US"/>
            </a:p>
          </p:txBody>
        </p:sp>
        <p:sp>
          <p:nvSpPr>
            <p:cNvPr id="18447" name="Line 13"/>
            <p:cNvSpPr>
              <a:spLocks noChangeShapeType="1"/>
            </p:cNvSpPr>
            <p:nvPr/>
          </p:nvSpPr>
          <p:spPr bwMode="auto">
            <a:xfrm>
              <a:off x="3448" y="78"/>
              <a:ext cx="872" cy="1"/>
            </a:xfrm>
            <a:prstGeom prst="line">
              <a:avLst/>
            </a:prstGeom>
            <a:noFill/>
            <a:ln w="28575">
              <a:solidFill>
                <a:srgbClr val="000000"/>
              </a:solidFill>
              <a:round/>
              <a:headEnd/>
              <a:tailEnd/>
            </a:ln>
          </p:spPr>
          <p:txBody>
            <a:bodyPr/>
            <a:lstStyle/>
            <a:p>
              <a:endParaRPr lang="zh-CN" altLang="en-US"/>
            </a:p>
          </p:txBody>
        </p:sp>
        <p:sp>
          <p:nvSpPr>
            <p:cNvPr id="18448" name="Line 14"/>
            <p:cNvSpPr>
              <a:spLocks noChangeShapeType="1"/>
            </p:cNvSpPr>
            <p:nvPr/>
          </p:nvSpPr>
          <p:spPr bwMode="auto">
            <a:xfrm>
              <a:off x="1589" y="407"/>
              <a:ext cx="1551" cy="1"/>
            </a:xfrm>
            <a:prstGeom prst="line">
              <a:avLst/>
            </a:prstGeom>
            <a:noFill/>
            <a:ln w="28575">
              <a:solidFill>
                <a:srgbClr val="000000"/>
              </a:solidFill>
              <a:round/>
              <a:headEnd/>
              <a:tailEnd/>
            </a:ln>
          </p:spPr>
          <p:txBody>
            <a:bodyPr/>
            <a:lstStyle/>
            <a:p>
              <a:endParaRPr lang="zh-CN" altLang="en-US"/>
            </a:p>
          </p:txBody>
        </p:sp>
        <p:sp>
          <p:nvSpPr>
            <p:cNvPr id="18449" name="Rectangle 15"/>
            <p:cNvSpPr>
              <a:spLocks noChangeArrowheads="1"/>
            </p:cNvSpPr>
            <p:nvPr/>
          </p:nvSpPr>
          <p:spPr bwMode="auto">
            <a:xfrm>
              <a:off x="1780" y="932"/>
              <a:ext cx="837" cy="380"/>
            </a:xfrm>
            <a:prstGeom prst="rect">
              <a:avLst/>
            </a:prstGeom>
            <a:noFill/>
            <a:ln w="9525">
              <a:noFill/>
              <a:miter lim="800000"/>
              <a:headEnd/>
              <a:tailEnd/>
            </a:ln>
          </p:spPr>
          <p:txBody>
            <a:bodyPr lIns="12700" tIns="12700" rIns="12700" bIns="12700"/>
            <a:lstStyle/>
            <a:p>
              <a:pPr algn="ctr" eaLnBrk="0" hangingPunct="0"/>
              <a:r>
                <a:rPr lang="zh-CN" b="1">
                  <a:solidFill>
                    <a:srgbClr val="A50021"/>
                  </a:solidFill>
                  <a:latin typeface="Times New Roman" pitchFamily="18" charset="0"/>
                </a:rPr>
                <a:t>比较器</a:t>
              </a:r>
            </a:p>
          </p:txBody>
        </p:sp>
        <p:sp>
          <p:nvSpPr>
            <p:cNvPr id="18450" name="Rectangle 16"/>
            <p:cNvSpPr>
              <a:spLocks noChangeArrowheads="1"/>
            </p:cNvSpPr>
            <p:nvPr/>
          </p:nvSpPr>
          <p:spPr bwMode="auto">
            <a:xfrm>
              <a:off x="2889" y="1064"/>
              <a:ext cx="836" cy="807"/>
            </a:xfrm>
            <a:prstGeom prst="rect">
              <a:avLst/>
            </a:prstGeom>
            <a:noFill/>
            <a:ln w="9525">
              <a:noFill/>
              <a:miter lim="800000"/>
              <a:headEnd/>
              <a:tailEnd/>
            </a:ln>
          </p:spPr>
          <p:txBody>
            <a:bodyPr lIns="12700" tIns="12700" rIns="12700" bIns="12700"/>
            <a:lstStyle/>
            <a:p>
              <a:pPr algn="ctr" eaLnBrk="0" hangingPunct="0"/>
              <a:r>
                <a:rPr lang="zh-CN" altLang="zh-CN" b="1">
                  <a:latin typeface="Times New Roman" pitchFamily="18" charset="0"/>
                </a:rPr>
                <a:t>8</a:t>
              </a:r>
              <a:r>
                <a:rPr lang="zh-CN" b="1">
                  <a:latin typeface="Times New Roman" pitchFamily="18" charset="0"/>
                </a:rPr>
                <a:t>：</a:t>
              </a:r>
              <a:r>
                <a:rPr lang="zh-CN" altLang="zh-CN" b="1">
                  <a:latin typeface="Times New Roman" pitchFamily="18" charset="0"/>
                </a:rPr>
                <a:t>3</a:t>
              </a:r>
            </a:p>
            <a:p>
              <a:pPr algn="ctr" eaLnBrk="0" hangingPunct="0"/>
              <a:r>
                <a:rPr lang="zh-CN" b="1">
                  <a:latin typeface="Times New Roman" pitchFamily="18" charset="0"/>
                </a:rPr>
                <a:t>优先权</a:t>
              </a:r>
            </a:p>
            <a:p>
              <a:pPr algn="ctr" eaLnBrk="0" hangingPunct="0"/>
              <a:r>
                <a:rPr lang="zh-CN" b="1">
                  <a:latin typeface="Times New Roman" pitchFamily="18" charset="0"/>
                </a:rPr>
                <a:t>编码器</a:t>
              </a:r>
            </a:p>
          </p:txBody>
        </p:sp>
        <p:sp>
          <p:nvSpPr>
            <p:cNvPr id="18451" name="Rectangle 17"/>
            <p:cNvSpPr>
              <a:spLocks noChangeArrowheads="1"/>
            </p:cNvSpPr>
            <p:nvPr/>
          </p:nvSpPr>
          <p:spPr bwMode="auto">
            <a:xfrm>
              <a:off x="2922" y="998"/>
              <a:ext cx="738" cy="807"/>
            </a:xfrm>
            <a:prstGeom prst="rect">
              <a:avLst/>
            </a:prstGeom>
            <a:noFill/>
            <a:ln w="28575">
              <a:solidFill>
                <a:srgbClr val="000000"/>
              </a:solidFill>
              <a:miter lim="800000"/>
              <a:headEnd/>
              <a:tailEnd/>
            </a:ln>
          </p:spPr>
          <p:txBody>
            <a:bodyPr/>
            <a:lstStyle/>
            <a:p>
              <a:endParaRPr lang="zh-CN" altLang="en-US"/>
            </a:p>
          </p:txBody>
        </p:sp>
        <p:sp>
          <p:nvSpPr>
            <p:cNvPr id="18452" name="Rectangle 18"/>
            <p:cNvSpPr>
              <a:spLocks noChangeArrowheads="1"/>
            </p:cNvSpPr>
            <p:nvPr/>
          </p:nvSpPr>
          <p:spPr bwMode="auto">
            <a:xfrm>
              <a:off x="2938" y="2133"/>
              <a:ext cx="804" cy="758"/>
            </a:xfrm>
            <a:prstGeom prst="rect">
              <a:avLst/>
            </a:prstGeom>
            <a:noFill/>
            <a:ln w="9525">
              <a:noFill/>
              <a:miter lim="800000"/>
              <a:headEnd/>
              <a:tailEnd/>
            </a:ln>
          </p:spPr>
          <p:txBody>
            <a:bodyPr lIns="12700" tIns="12700" rIns="12700" bIns="12700"/>
            <a:lstStyle/>
            <a:p>
              <a:pPr algn="ctr" eaLnBrk="0" hangingPunct="0"/>
              <a:r>
                <a:rPr lang="zh-CN" b="1">
                  <a:latin typeface="Times New Roman" pitchFamily="18" charset="0"/>
                </a:rPr>
                <a:t>优先权</a:t>
              </a:r>
            </a:p>
            <a:p>
              <a:pPr algn="ctr" eaLnBrk="0" hangingPunct="0"/>
              <a:r>
                <a:rPr lang="zh-CN" b="1">
                  <a:latin typeface="Times New Roman" pitchFamily="18" charset="0"/>
                </a:rPr>
                <a:t>寄存器</a:t>
              </a:r>
            </a:p>
          </p:txBody>
        </p:sp>
        <p:sp>
          <p:nvSpPr>
            <p:cNvPr id="18453" name="Rectangle 19"/>
            <p:cNvSpPr>
              <a:spLocks noChangeArrowheads="1"/>
            </p:cNvSpPr>
            <p:nvPr/>
          </p:nvSpPr>
          <p:spPr bwMode="auto">
            <a:xfrm>
              <a:off x="2938" y="2018"/>
              <a:ext cx="740" cy="808"/>
            </a:xfrm>
            <a:prstGeom prst="rect">
              <a:avLst/>
            </a:prstGeom>
            <a:noFill/>
            <a:ln w="28575">
              <a:solidFill>
                <a:srgbClr val="000000"/>
              </a:solidFill>
              <a:miter lim="800000"/>
              <a:headEnd/>
              <a:tailEnd/>
            </a:ln>
          </p:spPr>
          <p:txBody>
            <a:bodyPr/>
            <a:lstStyle/>
            <a:p>
              <a:endParaRPr lang="zh-CN" altLang="en-US"/>
            </a:p>
          </p:txBody>
        </p:sp>
        <p:sp>
          <p:nvSpPr>
            <p:cNvPr id="18454" name="Rectangle 20"/>
            <p:cNvSpPr>
              <a:spLocks noChangeArrowheads="1"/>
            </p:cNvSpPr>
            <p:nvPr/>
          </p:nvSpPr>
          <p:spPr bwMode="auto">
            <a:xfrm>
              <a:off x="4275" y="2304"/>
              <a:ext cx="865" cy="346"/>
            </a:xfrm>
            <a:prstGeom prst="rect">
              <a:avLst/>
            </a:prstGeom>
            <a:noFill/>
            <a:ln w="9525">
              <a:noFill/>
              <a:miter lim="800000"/>
              <a:headEnd/>
              <a:tailEnd/>
            </a:ln>
          </p:spPr>
          <p:txBody>
            <a:bodyPr lIns="12700" tIns="12700" rIns="12700" bIns="12700"/>
            <a:lstStyle/>
            <a:p>
              <a:pPr eaLnBrk="0" hangingPunct="0"/>
              <a:r>
                <a:rPr lang="zh-CN" altLang="zh-CN" b="1">
                  <a:latin typeface="Times New Roman" pitchFamily="18" charset="0"/>
                </a:rPr>
                <a:t>D</a:t>
              </a:r>
              <a:r>
                <a:rPr lang="zh-CN" altLang="zh-CN" b="1" baseline="-25000">
                  <a:latin typeface="Times New Roman" pitchFamily="18" charset="0"/>
                </a:rPr>
                <a:t>0</a:t>
              </a:r>
              <a:r>
                <a:rPr lang="zh-CN" b="1">
                  <a:latin typeface="Times New Roman" pitchFamily="18" charset="0"/>
                </a:rPr>
                <a:t>～</a:t>
              </a:r>
              <a:r>
                <a:rPr lang="zh-CN" altLang="zh-CN" b="1">
                  <a:latin typeface="Times New Roman" pitchFamily="18" charset="0"/>
                </a:rPr>
                <a:t>D</a:t>
              </a:r>
              <a:r>
                <a:rPr lang="zh-CN" altLang="zh-CN" b="1" baseline="-25000">
                  <a:latin typeface="Times New Roman" pitchFamily="18" charset="0"/>
                </a:rPr>
                <a:t>7</a:t>
              </a:r>
              <a:endParaRPr lang="zh-CN" altLang="zh-CN" b="1">
                <a:latin typeface="Times New Roman" pitchFamily="18" charset="0"/>
              </a:endParaRPr>
            </a:p>
          </p:txBody>
        </p:sp>
        <p:sp>
          <p:nvSpPr>
            <p:cNvPr id="18455" name="Line 21"/>
            <p:cNvSpPr>
              <a:spLocks noChangeShapeType="1"/>
            </p:cNvSpPr>
            <p:nvPr/>
          </p:nvSpPr>
          <p:spPr bwMode="auto">
            <a:xfrm>
              <a:off x="3658" y="1069"/>
              <a:ext cx="742" cy="2"/>
            </a:xfrm>
            <a:prstGeom prst="line">
              <a:avLst/>
            </a:prstGeom>
            <a:noFill/>
            <a:ln w="28575">
              <a:solidFill>
                <a:srgbClr val="000000"/>
              </a:solidFill>
              <a:round/>
              <a:headEnd/>
              <a:tailEnd/>
            </a:ln>
          </p:spPr>
          <p:txBody>
            <a:bodyPr/>
            <a:lstStyle/>
            <a:p>
              <a:endParaRPr lang="zh-CN" altLang="en-US"/>
            </a:p>
          </p:txBody>
        </p:sp>
        <p:sp>
          <p:nvSpPr>
            <p:cNvPr id="18456" name="Line 22"/>
            <p:cNvSpPr>
              <a:spLocks noChangeShapeType="1"/>
            </p:cNvSpPr>
            <p:nvPr/>
          </p:nvSpPr>
          <p:spPr bwMode="auto">
            <a:xfrm>
              <a:off x="3658" y="1250"/>
              <a:ext cx="742" cy="2"/>
            </a:xfrm>
            <a:prstGeom prst="line">
              <a:avLst/>
            </a:prstGeom>
            <a:noFill/>
            <a:ln w="28575">
              <a:solidFill>
                <a:srgbClr val="000000"/>
              </a:solidFill>
              <a:round/>
              <a:headEnd/>
              <a:tailEnd/>
            </a:ln>
          </p:spPr>
          <p:txBody>
            <a:bodyPr/>
            <a:lstStyle/>
            <a:p>
              <a:endParaRPr lang="zh-CN" altLang="en-US"/>
            </a:p>
          </p:txBody>
        </p:sp>
        <p:sp>
          <p:nvSpPr>
            <p:cNvPr id="18457" name="Line 23"/>
            <p:cNvSpPr>
              <a:spLocks noChangeShapeType="1"/>
            </p:cNvSpPr>
            <p:nvPr/>
          </p:nvSpPr>
          <p:spPr bwMode="auto">
            <a:xfrm>
              <a:off x="3658" y="1431"/>
              <a:ext cx="742" cy="2"/>
            </a:xfrm>
            <a:prstGeom prst="line">
              <a:avLst/>
            </a:prstGeom>
            <a:noFill/>
            <a:ln w="28575">
              <a:solidFill>
                <a:srgbClr val="000000"/>
              </a:solidFill>
              <a:round/>
              <a:headEnd/>
              <a:tailEnd/>
            </a:ln>
          </p:spPr>
          <p:txBody>
            <a:bodyPr/>
            <a:lstStyle/>
            <a:p>
              <a:endParaRPr lang="zh-CN" altLang="en-US"/>
            </a:p>
          </p:txBody>
        </p:sp>
        <p:sp>
          <p:nvSpPr>
            <p:cNvPr id="18458" name="Line 24"/>
            <p:cNvSpPr>
              <a:spLocks noChangeShapeType="1"/>
            </p:cNvSpPr>
            <p:nvPr/>
          </p:nvSpPr>
          <p:spPr bwMode="auto">
            <a:xfrm>
              <a:off x="3674" y="1728"/>
              <a:ext cx="742" cy="1"/>
            </a:xfrm>
            <a:prstGeom prst="line">
              <a:avLst/>
            </a:prstGeom>
            <a:noFill/>
            <a:ln w="28575">
              <a:solidFill>
                <a:srgbClr val="000000"/>
              </a:solidFill>
              <a:round/>
              <a:headEnd/>
              <a:tailEnd/>
            </a:ln>
          </p:spPr>
          <p:txBody>
            <a:bodyPr/>
            <a:lstStyle/>
            <a:p>
              <a:endParaRPr lang="zh-CN" altLang="en-US"/>
            </a:p>
          </p:txBody>
        </p:sp>
        <p:sp>
          <p:nvSpPr>
            <p:cNvPr id="18459" name="Rectangle 25"/>
            <p:cNvSpPr>
              <a:spLocks noChangeArrowheads="1"/>
            </p:cNvSpPr>
            <p:nvPr/>
          </p:nvSpPr>
          <p:spPr bwMode="auto">
            <a:xfrm>
              <a:off x="1316" y="2037"/>
              <a:ext cx="194" cy="328"/>
            </a:xfrm>
            <a:prstGeom prst="rect">
              <a:avLst/>
            </a:prstGeom>
            <a:noFill/>
            <a:ln w="9525">
              <a:noFill/>
              <a:miter lim="800000"/>
              <a:headEnd/>
              <a:tailEnd/>
            </a:ln>
          </p:spPr>
          <p:txBody>
            <a:bodyPr lIns="12700" tIns="12700" rIns="12700" bIns="12700"/>
            <a:lstStyle/>
            <a:p>
              <a:pPr eaLnBrk="0" hangingPunct="0"/>
              <a:r>
                <a:rPr lang="zh-CN" altLang="zh-CN" b="1">
                  <a:latin typeface="Times New Roman" pitchFamily="18" charset="0"/>
                </a:rPr>
                <a:t>2</a:t>
              </a:r>
            </a:p>
          </p:txBody>
        </p:sp>
        <p:sp>
          <p:nvSpPr>
            <p:cNvPr id="18460" name="Rectangle 26"/>
            <p:cNvSpPr>
              <a:spLocks noChangeArrowheads="1"/>
            </p:cNvSpPr>
            <p:nvPr/>
          </p:nvSpPr>
          <p:spPr bwMode="auto">
            <a:xfrm>
              <a:off x="1300" y="1576"/>
              <a:ext cx="194" cy="328"/>
            </a:xfrm>
            <a:prstGeom prst="rect">
              <a:avLst/>
            </a:prstGeom>
            <a:noFill/>
            <a:ln w="9525">
              <a:noFill/>
              <a:miter lim="800000"/>
              <a:headEnd/>
              <a:tailEnd/>
            </a:ln>
          </p:spPr>
          <p:txBody>
            <a:bodyPr lIns="12700" tIns="12700" rIns="12700" bIns="12700"/>
            <a:lstStyle/>
            <a:p>
              <a:pPr eaLnBrk="0" hangingPunct="0"/>
              <a:r>
                <a:rPr lang="zh-CN" altLang="zh-CN" b="1">
                  <a:latin typeface="Times New Roman" pitchFamily="18" charset="0"/>
                </a:rPr>
                <a:t>1</a:t>
              </a:r>
            </a:p>
          </p:txBody>
        </p:sp>
        <p:sp>
          <p:nvSpPr>
            <p:cNvPr id="18461" name="Rectangle 27"/>
            <p:cNvSpPr>
              <a:spLocks noChangeArrowheads="1"/>
            </p:cNvSpPr>
            <p:nvPr/>
          </p:nvSpPr>
          <p:spPr bwMode="auto">
            <a:xfrm>
              <a:off x="1814" y="1527"/>
              <a:ext cx="675" cy="328"/>
            </a:xfrm>
            <a:prstGeom prst="rect">
              <a:avLst/>
            </a:prstGeom>
            <a:noFill/>
            <a:ln w="9525">
              <a:noFill/>
              <a:miter lim="800000"/>
              <a:headEnd/>
              <a:tailEnd/>
            </a:ln>
          </p:spPr>
          <p:txBody>
            <a:bodyPr lIns="12700" tIns="12700" rIns="12700" bIns="12700"/>
            <a:lstStyle/>
            <a:p>
              <a:pPr eaLnBrk="0" hangingPunct="0"/>
              <a:r>
                <a:rPr lang="zh-CN" altLang="zh-CN" b="1">
                  <a:solidFill>
                    <a:srgbClr val="A50021"/>
                  </a:solidFill>
                  <a:latin typeface="Times New Roman" pitchFamily="18" charset="0"/>
                </a:rPr>
                <a:t>A&gt;B</a:t>
              </a:r>
            </a:p>
          </p:txBody>
        </p:sp>
        <p:sp>
          <p:nvSpPr>
            <p:cNvPr id="18462" name="Rectangle 28"/>
            <p:cNvSpPr>
              <a:spLocks noChangeArrowheads="1"/>
            </p:cNvSpPr>
            <p:nvPr/>
          </p:nvSpPr>
          <p:spPr bwMode="auto">
            <a:xfrm>
              <a:off x="4511" y="902"/>
              <a:ext cx="901" cy="690"/>
            </a:xfrm>
            <a:prstGeom prst="rect">
              <a:avLst/>
            </a:prstGeom>
            <a:noFill/>
            <a:ln w="9525">
              <a:noFill/>
              <a:miter lim="800000"/>
              <a:headEnd/>
              <a:tailEnd/>
            </a:ln>
          </p:spPr>
          <p:txBody>
            <a:bodyPr lIns="12700" tIns="12700" rIns="12700" bIns="12700"/>
            <a:lstStyle/>
            <a:p>
              <a:pPr eaLnBrk="0" hangingPunct="0"/>
              <a:r>
                <a:rPr lang="zh-CN" b="1">
                  <a:latin typeface="Times New Roman" pitchFamily="18" charset="0"/>
                </a:rPr>
                <a:t>中断请求</a:t>
              </a:r>
              <a:r>
                <a:rPr lang="zh-CN" altLang="zh-CN" b="1">
                  <a:latin typeface="Times New Roman" pitchFamily="18" charset="0"/>
                </a:rPr>
                <a:t>0</a:t>
              </a:r>
            </a:p>
            <a:p>
              <a:pPr eaLnBrk="0" hangingPunct="0"/>
              <a:r>
                <a:rPr lang="zh-CN" b="1">
                  <a:latin typeface="Times New Roman" pitchFamily="18" charset="0"/>
                </a:rPr>
                <a:t>中断请求</a:t>
              </a:r>
              <a:r>
                <a:rPr lang="zh-CN" altLang="zh-CN" b="1">
                  <a:latin typeface="Times New Roman" pitchFamily="18" charset="0"/>
                </a:rPr>
                <a:t>1</a:t>
              </a:r>
            </a:p>
            <a:p>
              <a:pPr eaLnBrk="0" hangingPunct="0"/>
              <a:r>
                <a:rPr lang="zh-CN" b="1">
                  <a:latin typeface="Times New Roman" pitchFamily="18" charset="0"/>
                </a:rPr>
                <a:t>中断请求</a:t>
              </a:r>
              <a:r>
                <a:rPr lang="zh-CN" altLang="zh-CN" b="1">
                  <a:latin typeface="Times New Roman" pitchFamily="18" charset="0"/>
                </a:rPr>
                <a:t>2</a:t>
              </a:r>
            </a:p>
          </p:txBody>
        </p:sp>
        <p:sp>
          <p:nvSpPr>
            <p:cNvPr id="18463" name="Rectangle 29"/>
            <p:cNvSpPr>
              <a:spLocks noChangeArrowheads="1"/>
            </p:cNvSpPr>
            <p:nvPr/>
          </p:nvSpPr>
          <p:spPr bwMode="auto">
            <a:xfrm>
              <a:off x="2182" y="1264"/>
              <a:ext cx="436" cy="690"/>
            </a:xfrm>
            <a:prstGeom prst="rect">
              <a:avLst/>
            </a:prstGeom>
            <a:noFill/>
            <a:ln w="9525">
              <a:noFill/>
              <a:miter lim="800000"/>
              <a:headEnd/>
              <a:tailEnd/>
            </a:ln>
          </p:spPr>
          <p:txBody>
            <a:bodyPr lIns="12700" tIns="12700" rIns="12700" bIns="12700"/>
            <a:lstStyle/>
            <a:p>
              <a:pPr algn="r" eaLnBrk="0" hangingPunct="0"/>
              <a:r>
                <a:rPr lang="zh-CN" altLang="zh-CN" sz="1800" b="1" dirty="0">
                  <a:solidFill>
                    <a:srgbClr val="A50021"/>
                  </a:solidFill>
                  <a:latin typeface="Times New Roman" pitchFamily="18" charset="0"/>
                </a:rPr>
                <a:t>A0</a:t>
              </a:r>
            </a:p>
            <a:p>
              <a:pPr algn="r" eaLnBrk="0" hangingPunct="0"/>
              <a:r>
                <a:rPr lang="zh-CN" altLang="zh-CN" sz="1800" b="1" dirty="0">
                  <a:solidFill>
                    <a:srgbClr val="A50021"/>
                  </a:solidFill>
                  <a:latin typeface="Times New Roman" pitchFamily="18" charset="0"/>
                </a:rPr>
                <a:t>A1</a:t>
              </a:r>
            </a:p>
            <a:p>
              <a:pPr algn="r" eaLnBrk="0" hangingPunct="0"/>
              <a:r>
                <a:rPr lang="zh-CN" altLang="zh-CN" sz="1800" b="1" dirty="0">
                  <a:solidFill>
                    <a:srgbClr val="A50021"/>
                  </a:solidFill>
                  <a:latin typeface="Times New Roman" pitchFamily="18" charset="0"/>
                </a:rPr>
                <a:t>A2</a:t>
              </a:r>
            </a:p>
          </p:txBody>
        </p:sp>
        <p:sp>
          <p:nvSpPr>
            <p:cNvPr id="18464" name="Line 30"/>
            <p:cNvSpPr>
              <a:spLocks noChangeShapeType="1"/>
            </p:cNvSpPr>
            <p:nvPr/>
          </p:nvSpPr>
          <p:spPr bwMode="auto">
            <a:xfrm>
              <a:off x="2617" y="1382"/>
              <a:ext cx="313" cy="1"/>
            </a:xfrm>
            <a:prstGeom prst="line">
              <a:avLst/>
            </a:prstGeom>
            <a:noFill/>
            <a:ln w="28575">
              <a:solidFill>
                <a:srgbClr val="000000"/>
              </a:solidFill>
              <a:round/>
              <a:headEnd/>
              <a:tailEnd/>
            </a:ln>
          </p:spPr>
          <p:txBody>
            <a:bodyPr/>
            <a:lstStyle/>
            <a:p>
              <a:endParaRPr lang="zh-CN" altLang="en-US"/>
            </a:p>
          </p:txBody>
        </p:sp>
        <p:sp>
          <p:nvSpPr>
            <p:cNvPr id="18465" name="Line 31"/>
            <p:cNvSpPr>
              <a:spLocks noChangeShapeType="1"/>
            </p:cNvSpPr>
            <p:nvPr/>
          </p:nvSpPr>
          <p:spPr bwMode="auto">
            <a:xfrm>
              <a:off x="2617" y="1563"/>
              <a:ext cx="313" cy="1"/>
            </a:xfrm>
            <a:prstGeom prst="line">
              <a:avLst/>
            </a:prstGeom>
            <a:noFill/>
            <a:ln w="28575">
              <a:solidFill>
                <a:srgbClr val="000000"/>
              </a:solidFill>
              <a:round/>
              <a:headEnd/>
              <a:tailEnd/>
            </a:ln>
          </p:spPr>
          <p:txBody>
            <a:bodyPr/>
            <a:lstStyle/>
            <a:p>
              <a:endParaRPr lang="zh-CN" altLang="en-US"/>
            </a:p>
          </p:txBody>
        </p:sp>
        <p:sp>
          <p:nvSpPr>
            <p:cNvPr id="18466" name="Line 32"/>
            <p:cNvSpPr>
              <a:spLocks noChangeShapeType="1"/>
            </p:cNvSpPr>
            <p:nvPr/>
          </p:nvSpPr>
          <p:spPr bwMode="auto">
            <a:xfrm>
              <a:off x="2617" y="1744"/>
              <a:ext cx="313" cy="1"/>
            </a:xfrm>
            <a:prstGeom prst="line">
              <a:avLst/>
            </a:prstGeom>
            <a:noFill/>
            <a:ln w="28575">
              <a:solidFill>
                <a:srgbClr val="000000"/>
              </a:solidFill>
              <a:round/>
              <a:headEnd/>
              <a:tailEnd/>
            </a:ln>
          </p:spPr>
          <p:txBody>
            <a:bodyPr/>
            <a:lstStyle/>
            <a:p>
              <a:endParaRPr lang="zh-CN" altLang="en-US"/>
            </a:p>
          </p:txBody>
        </p:sp>
        <p:sp>
          <p:nvSpPr>
            <p:cNvPr id="18467" name="Line 33"/>
            <p:cNvSpPr>
              <a:spLocks noChangeShapeType="1"/>
            </p:cNvSpPr>
            <p:nvPr/>
          </p:nvSpPr>
          <p:spPr bwMode="auto">
            <a:xfrm flipV="1">
              <a:off x="4188" y="258"/>
              <a:ext cx="1" cy="997"/>
            </a:xfrm>
            <a:prstGeom prst="line">
              <a:avLst/>
            </a:prstGeom>
            <a:noFill/>
            <a:ln w="28575">
              <a:solidFill>
                <a:srgbClr val="000000"/>
              </a:solidFill>
              <a:round/>
              <a:headEnd/>
              <a:tailEnd/>
            </a:ln>
          </p:spPr>
          <p:txBody>
            <a:bodyPr/>
            <a:lstStyle/>
            <a:p>
              <a:endParaRPr lang="zh-CN" altLang="en-US"/>
            </a:p>
          </p:txBody>
        </p:sp>
        <p:sp>
          <p:nvSpPr>
            <p:cNvPr id="18468" name="Line 34"/>
            <p:cNvSpPr>
              <a:spLocks noChangeShapeType="1"/>
            </p:cNvSpPr>
            <p:nvPr/>
          </p:nvSpPr>
          <p:spPr bwMode="auto">
            <a:xfrm flipV="1">
              <a:off x="4060" y="439"/>
              <a:ext cx="1" cy="997"/>
            </a:xfrm>
            <a:prstGeom prst="line">
              <a:avLst/>
            </a:prstGeom>
            <a:noFill/>
            <a:ln w="28575">
              <a:solidFill>
                <a:srgbClr val="000000"/>
              </a:solidFill>
              <a:round/>
              <a:headEnd/>
              <a:tailEnd/>
            </a:ln>
          </p:spPr>
          <p:txBody>
            <a:bodyPr/>
            <a:lstStyle/>
            <a:p>
              <a:endParaRPr lang="zh-CN" altLang="en-US"/>
            </a:p>
          </p:txBody>
        </p:sp>
        <p:sp>
          <p:nvSpPr>
            <p:cNvPr id="18469" name="Line 35"/>
            <p:cNvSpPr>
              <a:spLocks noChangeShapeType="1"/>
            </p:cNvSpPr>
            <p:nvPr/>
          </p:nvSpPr>
          <p:spPr bwMode="auto">
            <a:xfrm flipV="1">
              <a:off x="3755" y="735"/>
              <a:ext cx="1" cy="997"/>
            </a:xfrm>
            <a:prstGeom prst="line">
              <a:avLst/>
            </a:prstGeom>
            <a:noFill/>
            <a:ln w="28575">
              <a:solidFill>
                <a:srgbClr val="000000"/>
              </a:solidFill>
              <a:round/>
              <a:headEnd/>
              <a:tailEnd/>
            </a:ln>
          </p:spPr>
          <p:txBody>
            <a:bodyPr/>
            <a:lstStyle/>
            <a:p>
              <a:endParaRPr lang="zh-CN" altLang="en-US"/>
            </a:p>
          </p:txBody>
        </p:sp>
        <p:sp>
          <p:nvSpPr>
            <p:cNvPr id="18470" name="Rectangle 36"/>
            <p:cNvSpPr>
              <a:spLocks noChangeArrowheads="1"/>
            </p:cNvSpPr>
            <p:nvPr/>
          </p:nvSpPr>
          <p:spPr bwMode="auto">
            <a:xfrm>
              <a:off x="0" y="1646"/>
              <a:ext cx="610" cy="247"/>
            </a:xfrm>
            <a:prstGeom prst="rect">
              <a:avLst/>
            </a:prstGeom>
            <a:noFill/>
            <a:ln w="9525">
              <a:noFill/>
              <a:miter lim="800000"/>
              <a:headEnd/>
              <a:tailEnd/>
            </a:ln>
          </p:spPr>
          <p:txBody>
            <a:bodyPr lIns="12700" tIns="12700" rIns="12700" bIns="12700"/>
            <a:lstStyle/>
            <a:p>
              <a:pPr algn="ctr" eaLnBrk="0" hangingPunct="0"/>
              <a:r>
                <a:rPr lang="zh-CN" altLang="zh-CN" b="1">
                  <a:latin typeface="Times New Roman" pitchFamily="18" charset="0"/>
                </a:rPr>
                <a:t>INTR</a:t>
              </a:r>
            </a:p>
          </p:txBody>
        </p:sp>
        <p:sp>
          <p:nvSpPr>
            <p:cNvPr id="18471" name="Arc 37"/>
            <p:cNvSpPr>
              <a:spLocks/>
            </p:cNvSpPr>
            <p:nvPr/>
          </p:nvSpPr>
          <p:spPr bwMode="auto">
            <a:xfrm flipH="1">
              <a:off x="642" y="1755"/>
              <a:ext cx="335" cy="172"/>
            </a:xfrm>
            <a:custGeom>
              <a:avLst/>
              <a:gdLst>
                <a:gd name="T0" fmla="*/ 0 w 21600"/>
                <a:gd name="T1" fmla="*/ 0 h 21600"/>
                <a:gd name="T2" fmla="*/ 5 w 21600"/>
                <a:gd name="T3" fmla="*/ 1 h 21600"/>
                <a:gd name="T4" fmla="*/ 0 w 21600"/>
                <a:gd name="T5" fmla="*/ 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cmpd="sng">
              <a:solidFill>
                <a:srgbClr val="000000"/>
              </a:solidFill>
              <a:round/>
              <a:headEnd/>
              <a:tailEnd/>
            </a:ln>
          </p:spPr>
          <p:txBody>
            <a:bodyPr/>
            <a:lstStyle/>
            <a:p>
              <a:endParaRPr lang="zh-CN" altLang="en-US"/>
            </a:p>
          </p:txBody>
        </p:sp>
        <p:sp>
          <p:nvSpPr>
            <p:cNvPr id="18472" name="Arc 38"/>
            <p:cNvSpPr>
              <a:spLocks/>
            </p:cNvSpPr>
            <p:nvPr/>
          </p:nvSpPr>
          <p:spPr bwMode="auto">
            <a:xfrm flipH="1" flipV="1">
              <a:off x="642" y="1926"/>
              <a:ext cx="335" cy="172"/>
            </a:xfrm>
            <a:custGeom>
              <a:avLst/>
              <a:gdLst>
                <a:gd name="T0" fmla="*/ 0 w 21600"/>
                <a:gd name="T1" fmla="*/ 0 h 21600"/>
                <a:gd name="T2" fmla="*/ 5 w 21600"/>
                <a:gd name="T3" fmla="*/ 1 h 21600"/>
                <a:gd name="T4" fmla="*/ 0 w 21600"/>
                <a:gd name="T5" fmla="*/ 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cmpd="sng">
              <a:solidFill>
                <a:srgbClr val="000000"/>
              </a:solidFill>
              <a:round/>
              <a:headEnd/>
              <a:tailEnd/>
            </a:ln>
          </p:spPr>
          <p:txBody>
            <a:bodyPr/>
            <a:lstStyle/>
            <a:p>
              <a:endParaRPr lang="zh-CN" altLang="en-US"/>
            </a:p>
          </p:txBody>
        </p:sp>
        <p:sp>
          <p:nvSpPr>
            <p:cNvPr id="18473" name="Arc 39"/>
            <p:cNvSpPr>
              <a:spLocks/>
            </p:cNvSpPr>
            <p:nvPr/>
          </p:nvSpPr>
          <p:spPr bwMode="auto">
            <a:xfrm flipH="1">
              <a:off x="894" y="1755"/>
              <a:ext cx="112" cy="172"/>
            </a:xfrm>
            <a:custGeom>
              <a:avLst/>
              <a:gdLst>
                <a:gd name="T0" fmla="*/ 0 w 21600"/>
                <a:gd name="T1" fmla="*/ 0 h 21600"/>
                <a:gd name="T2" fmla="*/ 1 w 21600"/>
                <a:gd name="T3" fmla="*/ 1 h 21600"/>
                <a:gd name="T4" fmla="*/ 0 w 21600"/>
                <a:gd name="T5" fmla="*/ 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cmpd="sng">
              <a:solidFill>
                <a:srgbClr val="000000"/>
              </a:solidFill>
              <a:round/>
              <a:headEnd/>
              <a:tailEnd/>
            </a:ln>
          </p:spPr>
          <p:txBody>
            <a:bodyPr/>
            <a:lstStyle/>
            <a:p>
              <a:endParaRPr lang="zh-CN" altLang="en-US"/>
            </a:p>
          </p:txBody>
        </p:sp>
        <p:sp>
          <p:nvSpPr>
            <p:cNvPr id="18474" name="Arc 40"/>
            <p:cNvSpPr>
              <a:spLocks/>
            </p:cNvSpPr>
            <p:nvPr/>
          </p:nvSpPr>
          <p:spPr bwMode="auto">
            <a:xfrm flipH="1" flipV="1">
              <a:off x="895" y="1926"/>
              <a:ext cx="112" cy="172"/>
            </a:xfrm>
            <a:custGeom>
              <a:avLst/>
              <a:gdLst>
                <a:gd name="T0" fmla="*/ 0 w 21600"/>
                <a:gd name="T1" fmla="*/ 0 h 21600"/>
                <a:gd name="T2" fmla="*/ 1 w 21600"/>
                <a:gd name="T3" fmla="*/ 1 h 21600"/>
                <a:gd name="T4" fmla="*/ 0 w 21600"/>
                <a:gd name="T5" fmla="*/ 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cmpd="sng">
              <a:solidFill>
                <a:srgbClr val="000000"/>
              </a:solidFill>
              <a:round/>
              <a:headEnd/>
              <a:tailEnd/>
            </a:ln>
          </p:spPr>
          <p:txBody>
            <a:bodyPr/>
            <a:lstStyle/>
            <a:p>
              <a:endParaRPr lang="zh-CN" altLang="en-US"/>
            </a:p>
          </p:txBody>
        </p:sp>
        <p:sp>
          <p:nvSpPr>
            <p:cNvPr id="18475" name="Line 41"/>
            <p:cNvSpPr>
              <a:spLocks noChangeShapeType="1"/>
            </p:cNvSpPr>
            <p:nvPr/>
          </p:nvSpPr>
          <p:spPr bwMode="auto">
            <a:xfrm>
              <a:off x="352" y="1921"/>
              <a:ext cx="288" cy="1"/>
            </a:xfrm>
            <a:prstGeom prst="line">
              <a:avLst/>
            </a:prstGeom>
            <a:noFill/>
            <a:ln w="57150">
              <a:solidFill>
                <a:srgbClr val="000000"/>
              </a:solidFill>
              <a:round/>
              <a:headEnd type="triangle" w="sm" len="sm"/>
              <a:tailEnd/>
            </a:ln>
          </p:spPr>
          <p:txBody>
            <a:bodyPr/>
            <a:lstStyle/>
            <a:p>
              <a:endParaRPr lang="zh-CN" altLang="en-US"/>
            </a:p>
          </p:txBody>
        </p:sp>
        <p:grpSp>
          <p:nvGrpSpPr>
            <p:cNvPr id="3" name="Group 42"/>
            <p:cNvGrpSpPr>
              <a:grpSpLocks/>
            </p:cNvGrpSpPr>
            <p:nvPr/>
          </p:nvGrpSpPr>
          <p:grpSpPr bwMode="auto">
            <a:xfrm>
              <a:off x="929" y="2003"/>
              <a:ext cx="209" cy="164"/>
              <a:chOff x="0" y="0"/>
              <a:chExt cx="20046" cy="20000"/>
            </a:xfrm>
          </p:grpSpPr>
          <p:sp>
            <p:nvSpPr>
              <p:cNvPr id="18507" name="Line 43"/>
              <p:cNvSpPr>
                <a:spLocks noChangeShapeType="1"/>
              </p:cNvSpPr>
              <p:nvPr/>
            </p:nvSpPr>
            <p:spPr bwMode="auto">
              <a:xfrm>
                <a:off x="19942" y="0"/>
                <a:ext cx="104" cy="20000"/>
              </a:xfrm>
              <a:prstGeom prst="line">
                <a:avLst/>
              </a:prstGeom>
              <a:noFill/>
              <a:ln w="28575">
                <a:solidFill>
                  <a:srgbClr val="000000"/>
                </a:solidFill>
                <a:round/>
                <a:headEnd/>
                <a:tailEnd/>
              </a:ln>
            </p:spPr>
            <p:txBody>
              <a:bodyPr/>
              <a:lstStyle/>
              <a:p>
                <a:endParaRPr lang="zh-CN" altLang="en-US"/>
              </a:p>
            </p:txBody>
          </p:sp>
          <p:sp>
            <p:nvSpPr>
              <p:cNvPr id="18508" name="Line 44"/>
              <p:cNvSpPr>
                <a:spLocks noChangeShapeType="1"/>
              </p:cNvSpPr>
              <p:nvPr/>
            </p:nvSpPr>
            <p:spPr bwMode="auto">
              <a:xfrm>
                <a:off x="0" y="0"/>
                <a:ext cx="20046" cy="145"/>
              </a:xfrm>
              <a:prstGeom prst="line">
                <a:avLst/>
              </a:prstGeom>
              <a:noFill/>
              <a:ln w="28575">
                <a:solidFill>
                  <a:srgbClr val="000000"/>
                </a:solidFill>
                <a:round/>
                <a:headEnd/>
                <a:tailEnd/>
              </a:ln>
            </p:spPr>
            <p:txBody>
              <a:bodyPr/>
              <a:lstStyle/>
              <a:p>
                <a:endParaRPr lang="zh-CN" altLang="en-US"/>
              </a:p>
            </p:txBody>
          </p:sp>
        </p:grpSp>
        <p:grpSp>
          <p:nvGrpSpPr>
            <p:cNvPr id="4" name="Group 45"/>
            <p:cNvGrpSpPr>
              <a:grpSpLocks/>
            </p:cNvGrpSpPr>
            <p:nvPr/>
          </p:nvGrpSpPr>
          <p:grpSpPr bwMode="auto">
            <a:xfrm>
              <a:off x="1235" y="1988"/>
              <a:ext cx="225" cy="363"/>
              <a:chOff x="0" y="0"/>
              <a:chExt cx="20000" cy="20000"/>
            </a:xfrm>
          </p:grpSpPr>
          <p:sp>
            <p:nvSpPr>
              <p:cNvPr id="18504" name="Arc 46"/>
              <p:cNvSpPr>
                <a:spLocks/>
              </p:cNvSpPr>
              <p:nvPr/>
            </p:nvSpPr>
            <p:spPr bwMode="auto">
              <a:xfrm flipH="1">
                <a:off x="0" y="66"/>
                <a:ext cx="19061" cy="9484"/>
              </a:xfrm>
              <a:custGeom>
                <a:avLst/>
                <a:gdLst>
                  <a:gd name="T0" fmla="*/ 0 w 21600"/>
                  <a:gd name="T1" fmla="*/ 0 h 21600"/>
                  <a:gd name="T2" fmla="*/ 16820 w 21600"/>
                  <a:gd name="T3" fmla="*/ 4164 h 21600"/>
                  <a:gd name="T4" fmla="*/ 0 w 21600"/>
                  <a:gd name="T5" fmla="*/ 416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cmpd="sng">
                <a:solidFill>
                  <a:srgbClr val="000000"/>
                </a:solidFill>
                <a:round/>
                <a:headEnd/>
                <a:tailEnd/>
              </a:ln>
            </p:spPr>
            <p:txBody>
              <a:bodyPr/>
              <a:lstStyle/>
              <a:p>
                <a:endParaRPr lang="zh-CN" altLang="en-US"/>
              </a:p>
            </p:txBody>
          </p:sp>
          <p:sp>
            <p:nvSpPr>
              <p:cNvPr id="18505" name="Arc 47"/>
              <p:cNvSpPr>
                <a:spLocks/>
              </p:cNvSpPr>
              <p:nvPr/>
            </p:nvSpPr>
            <p:spPr bwMode="auto">
              <a:xfrm flipH="1" flipV="1">
                <a:off x="0" y="9484"/>
                <a:ext cx="19061" cy="9494"/>
              </a:xfrm>
              <a:custGeom>
                <a:avLst/>
                <a:gdLst>
                  <a:gd name="T0" fmla="*/ 0 w 21600"/>
                  <a:gd name="T1" fmla="*/ 0 h 21600"/>
                  <a:gd name="T2" fmla="*/ 16820 w 21600"/>
                  <a:gd name="T3" fmla="*/ 4173 h 21600"/>
                  <a:gd name="T4" fmla="*/ 0 w 21600"/>
                  <a:gd name="T5" fmla="*/ 417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cmpd="sng">
                <a:solidFill>
                  <a:srgbClr val="000000"/>
                </a:solidFill>
                <a:round/>
                <a:headEnd/>
                <a:tailEnd/>
              </a:ln>
            </p:spPr>
            <p:txBody>
              <a:bodyPr/>
              <a:lstStyle/>
              <a:p>
                <a:endParaRPr lang="zh-CN" altLang="en-US"/>
              </a:p>
            </p:txBody>
          </p:sp>
          <p:sp>
            <p:nvSpPr>
              <p:cNvPr id="18506" name="Line 48"/>
              <p:cNvSpPr>
                <a:spLocks noChangeShapeType="1"/>
              </p:cNvSpPr>
              <p:nvPr/>
            </p:nvSpPr>
            <p:spPr bwMode="auto">
              <a:xfrm>
                <a:off x="19903" y="0"/>
                <a:ext cx="97" cy="20000"/>
              </a:xfrm>
              <a:prstGeom prst="line">
                <a:avLst/>
              </a:prstGeom>
              <a:noFill/>
              <a:ln w="28575">
                <a:solidFill>
                  <a:srgbClr val="000000"/>
                </a:solidFill>
                <a:round/>
                <a:headEnd/>
                <a:tailEnd/>
              </a:ln>
            </p:spPr>
            <p:txBody>
              <a:bodyPr/>
              <a:lstStyle/>
              <a:p>
                <a:endParaRPr lang="zh-CN" altLang="en-US"/>
              </a:p>
            </p:txBody>
          </p:sp>
        </p:grpSp>
        <p:sp>
          <p:nvSpPr>
            <p:cNvPr id="18478" name="Line 49"/>
            <p:cNvSpPr>
              <a:spLocks noChangeShapeType="1"/>
            </p:cNvSpPr>
            <p:nvPr/>
          </p:nvSpPr>
          <p:spPr bwMode="auto">
            <a:xfrm>
              <a:off x="1139" y="2167"/>
              <a:ext cx="95" cy="2"/>
            </a:xfrm>
            <a:prstGeom prst="line">
              <a:avLst/>
            </a:prstGeom>
            <a:noFill/>
            <a:ln w="28575">
              <a:solidFill>
                <a:srgbClr val="000000"/>
              </a:solidFill>
              <a:round/>
              <a:headEnd/>
              <a:tailEnd/>
            </a:ln>
          </p:spPr>
          <p:txBody>
            <a:bodyPr/>
            <a:lstStyle/>
            <a:p>
              <a:endParaRPr lang="zh-CN" altLang="en-US"/>
            </a:p>
          </p:txBody>
        </p:sp>
        <p:sp>
          <p:nvSpPr>
            <p:cNvPr id="18479" name="Line 50"/>
            <p:cNvSpPr>
              <a:spLocks noChangeShapeType="1"/>
            </p:cNvSpPr>
            <p:nvPr/>
          </p:nvSpPr>
          <p:spPr bwMode="auto">
            <a:xfrm>
              <a:off x="1460" y="2085"/>
              <a:ext cx="144" cy="1"/>
            </a:xfrm>
            <a:prstGeom prst="line">
              <a:avLst/>
            </a:prstGeom>
            <a:noFill/>
            <a:ln w="28575">
              <a:solidFill>
                <a:srgbClr val="000000"/>
              </a:solidFill>
              <a:round/>
              <a:headEnd/>
              <a:tailEnd/>
            </a:ln>
          </p:spPr>
          <p:txBody>
            <a:bodyPr/>
            <a:lstStyle/>
            <a:p>
              <a:endParaRPr lang="zh-CN" altLang="en-US"/>
            </a:p>
          </p:txBody>
        </p:sp>
        <p:sp>
          <p:nvSpPr>
            <p:cNvPr id="18480" name="Line 51"/>
            <p:cNvSpPr>
              <a:spLocks noChangeShapeType="1"/>
            </p:cNvSpPr>
            <p:nvPr/>
          </p:nvSpPr>
          <p:spPr bwMode="auto">
            <a:xfrm>
              <a:off x="1460" y="2217"/>
              <a:ext cx="144" cy="1"/>
            </a:xfrm>
            <a:prstGeom prst="line">
              <a:avLst/>
            </a:prstGeom>
            <a:noFill/>
            <a:ln w="28575">
              <a:solidFill>
                <a:srgbClr val="000000"/>
              </a:solidFill>
              <a:round/>
              <a:headEnd/>
              <a:tailEnd/>
            </a:ln>
          </p:spPr>
          <p:txBody>
            <a:bodyPr/>
            <a:lstStyle/>
            <a:p>
              <a:endParaRPr lang="zh-CN" altLang="en-US"/>
            </a:p>
          </p:txBody>
        </p:sp>
        <p:sp>
          <p:nvSpPr>
            <p:cNvPr id="18481" name="Line 52"/>
            <p:cNvSpPr>
              <a:spLocks noChangeShapeType="1"/>
            </p:cNvSpPr>
            <p:nvPr/>
          </p:nvSpPr>
          <p:spPr bwMode="auto">
            <a:xfrm flipV="1">
              <a:off x="1121" y="1694"/>
              <a:ext cx="1" cy="164"/>
            </a:xfrm>
            <a:prstGeom prst="line">
              <a:avLst/>
            </a:prstGeom>
            <a:noFill/>
            <a:ln w="28575">
              <a:solidFill>
                <a:srgbClr val="000000"/>
              </a:solidFill>
              <a:round/>
              <a:headEnd/>
              <a:tailEnd/>
            </a:ln>
          </p:spPr>
          <p:txBody>
            <a:bodyPr/>
            <a:lstStyle/>
            <a:p>
              <a:endParaRPr lang="zh-CN" altLang="en-US"/>
            </a:p>
          </p:txBody>
        </p:sp>
        <p:sp>
          <p:nvSpPr>
            <p:cNvPr id="18482" name="Line 53"/>
            <p:cNvSpPr>
              <a:spLocks noChangeShapeType="1"/>
            </p:cNvSpPr>
            <p:nvPr/>
          </p:nvSpPr>
          <p:spPr bwMode="auto">
            <a:xfrm>
              <a:off x="913" y="1857"/>
              <a:ext cx="209" cy="1"/>
            </a:xfrm>
            <a:prstGeom prst="line">
              <a:avLst/>
            </a:prstGeom>
            <a:noFill/>
            <a:ln w="28575">
              <a:solidFill>
                <a:srgbClr val="000000"/>
              </a:solidFill>
              <a:round/>
              <a:headEnd/>
              <a:tailEnd/>
            </a:ln>
          </p:spPr>
          <p:txBody>
            <a:bodyPr/>
            <a:lstStyle/>
            <a:p>
              <a:endParaRPr lang="zh-CN" altLang="en-US"/>
            </a:p>
          </p:txBody>
        </p:sp>
        <p:sp>
          <p:nvSpPr>
            <p:cNvPr id="18483" name="Arc 54"/>
            <p:cNvSpPr>
              <a:spLocks/>
            </p:cNvSpPr>
            <p:nvPr/>
          </p:nvSpPr>
          <p:spPr bwMode="auto">
            <a:xfrm flipH="1" flipV="1">
              <a:off x="1219" y="1700"/>
              <a:ext cx="215" cy="172"/>
            </a:xfrm>
            <a:custGeom>
              <a:avLst/>
              <a:gdLst>
                <a:gd name="T0" fmla="*/ 0 w 21600"/>
                <a:gd name="T1" fmla="*/ 0 h 21600"/>
                <a:gd name="T2" fmla="*/ 2 w 21600"/>
                <a:gd name="T3" fmla="*/ 1 h 21600"/>
                <a:gd name="T4" fmla="*/ 0 w 21600"/>
                <a:gd name="T5" fmla="*/ 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cmpd="sng">
              <a:solidFill>
                <a:srgbClr val="000000"/>
              </a:solidFill>
              <a:round/>
              <a:headEnd/>
              <a:tailEnd/>
            </a:ln>
          </p:spPr>
          <p:txBody>
            <a:bodyPr/>
            <a:lstStyle/>
            <a:p>
              <a:endParaRPr lang="zh-CN" altLang="en-US"/>
            </a:p>
          </p:txBody>
        </p:sp>
        <p:sp>
          <p:nvSpPr>
            <p:cNvPr id="18484" name="Arc 55"/>
            <p:cNvSpPr>
              <a:spLocks/>
            </p:cNvSpPr>
            <p:nvPr/>
          </p:nvSpPr>
          <p:spPr bwMode="auto">
            <a:xfrm flipH="1">
              <a:off x="1219" y="1529"/>
              <a:ext cx="215" cy="172"/>
            </a:xfrm>
            <a:custGeom>
              <a:avLst/>
              <a:gdLst>
                <a:gd name="T0" fmla="*/ 0 w 21600"/>
                <a:gd name="T1" fmla="*/ 0 h 21600"/>
                <a:gd name="T2" fmla="*/ 2 w 21600"/>
                <a:gd name="T3" fmla="*/ 1 h 21600"/>
                <a:gd name="T4" fmla="*/ 0 w 21600"/>
                <a:gd name="T5" fmla="*/ 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cmpd="sng">
              <a:solidFill>
                <a:srgbClr val="000000"/>
              </a:solidFill>
              <a:round/>
              <a:headEnd/>
              <a:tailEnd/>
            </a:ln>
          </p:spPr>
          <p:txBody>
            <a:bodyPr/>
            <a:lstStyle/>
            <a:p>
              <a:endParaRPr lang="zh-CN" altLang="en-US"/>
            </a:p>
          </p:txBody>
        </p:sp>
        <p:sp>
          <p:nvSpPr>
            <p:cNvPr id="18485" name="Line 56"/>
            <p:cNvSpPr>
              <a:spLocks noChangeShapeType="1"/>
            </p:cNvSpPr>
            <p:nvPr/>
          </p:nvSpPr>
          <p:spPr bwMode="auto">
            <a:xfrm flipV="1">
              <a:off x="1443" y="1510"/>
              <a:ext cx="1" cy="363"/>
            </a:xfrm>
            <a:prstGeom prst="line">
              <a:avLst/>
            </a:prstGeom>
            <a:noFill/>
            <a:ln w="28575">
              <a:solidFill>
                <a:srgbClr val="000000"/>
              </a:solidFill>
              <a:round/>
              <a:headEnd/>
              <a:tailEnd/>
            </a:ln>
          </p:spPr>
          <p:txBody>
            <a:bodyPr/>
            <a:lstStyle/>
            <a:p>
              <a:endParaRPr lang="zh-CN" altLang="en-US"/>
            </a:p>
          </p:txBody>
        </p:sp>
        <p:sp>
          <p:nvSpPr>
            <p:cNvPr id="18486" name="Line 57"/>
            <p:cNvSpPr>
              <a:spLocks noChangeShapeType="1"/>
            </p:cNvSpPr>
            <p:nvPr/>
          </p:nvSpPr>
          <p:spPr bwMode="auto">
            <a:xfrm>
              <a:off x="1123" y="1692"/>
              <a:ext cx="95" cy="2"/>
            </a:xfrm>
            <a:prstGeom prst="line">
              <a:avLst/>
            </a:prstGeom>
            <a:noFill/>
            <a:ln w="28575">
              <a:solidFill>
                <a:srgbClr val="000000"/>
              </a:solidFill>
              <a:round/>
              <a:headEnd/>
              <a:tailEnd/>
            </a:ln>
          </p:spPr>
          <p:txBody>
            <a:bodyPr/>
            <a:lstStyle/>
            <a:p>
              <a:endParaRPr lang="zh-CN" altLang="en-US"/>
            </a:p>
          </p:txBody>
        </p:sp>
        <p:sp>
          <p:nvSpPr>
            <p:cNvPr id="18487" name="Line 58"/>
            <p:cNvSpPr>
              <a:spLocks noChangeShapeType="1"/>
            </p:cNvSpPr>
            <p:nvPr/>
          </p:nvSpPr>
          <p:spPr bwMode="auto">
            <a:xfrm>
              <a:off x="1444" y="1775"/>
              <a:ext cx="144" cy="1"/>
            </a:xfrm>
            <a:prstGeom prst="line">
              <a:avLst/>
            </a:prstGeom>
            <a:noFill/>
            <a:ln w="28575">
              <a:solidFill>
                <a:srgbClr val="000000"/>
              </a:solidFill>
              <a:round/>
              <a:headEnd/>
              <a:tailEnd/>
            </a:ln>
          </p:spPr>
          <p:txBody>
            <a:bodyPr/>
            <a:lstStyle/>
            <a:p>
              <a:endParaRPr lang="zh-CN" altLang="en-US"/>
            </a:p>
          </p:txBody>
        </p:sp>
        <p:sp>
          <p:nvSpPr>
            <p:cNvPr id="18488" name="Line 59"/>
            <p:cNvSpPr>
              <a:spLocks noChangeShapeType="1"/>
            </p:cNvSpPr>
            <p:nvPr/>
          </p:nvSpPr>
          <p:spPr bwMode="auto">
            <a:xfrm>
              <a:off x="1444" y="1643"/>
              <a:ext cx="339" cy="1"/>
            </a:xfrm>
            <a:prstGeom prst="line">
              <a:avLst/>
            </a:prstGeom>
            <a:noFill/>
            <a:ln w="28575">
              <a:solidFill>
                <a:srgbClr val="000000"/>
              </a:solidFill>
              <a:round/>
              <a:headEnd/>
              <a:tailEnd/>
            </a:ln>
          </p:spPr>
          <p:txBody>
            <a:bodyPr/>
            <a:lstStyle/>
            <a:p>
              <a:endParaRPr lang="zh-CN" altLang="en-US"/>
            </a:p>
          </p:txBody>
        </p:sp>
        <p:sp>
          <p:nvSpPr>
            <p:cNvPr id="18489" name="Rectangle 60"/>
            <p:cNvSpPr>
              <a:spLocks noChangeArrowheads="1"/>
            </p:cNvSpPr>
            <p:nvPr/>
          </p:nvSpPr>
          <p:spPr bwMode="auto">
            <a:xfrm>
              <a:off x="2182" y="1971"/>
              <a:ext cx="436" cy="690"/>
            </a:xfrm>
            <a:prstGeom prst="rect">
              <a:avLst/>
            </a:prstGeom>
            <a:noFill/>
            <a:ln w="9525">
              <a:noFill/>
              <a:miter lim="800000"/>
              <a:headEnd/>
              <a:tailEnd/>
            </a:ln>
          </p:spPr>
          <p:txBody>
            <a:bodyPr lIns="12700" tIns="12700" rIns="12700" bIns="12700"/>
            <a:lstStyle/>
            <a:p>
              <a:pPr algn="r" eaLnBrk="0" hangingPunct="0"/>
              <a:r>
                <a:rPr lang="zh-CN" altLang="zh-CN" sz="1800" b="1">
                  <a:solidFill>
                    <a:srgbClr val="A50021"/>
                  </a:solidFill>
                  <a:latin typeface="Times New Roman" pitchFamily="18" charset="0"/>
                </a:rPr>
                <a:t>B0</a:t>
              </a:r>
            </a:p>
            <a:p>
              <a:pPr algn="r" eaLnBrk="0" hangingPunct="0"/>
              <a:r>
                <a:rPr lang="zh-CN" altLang="zh-CN" sz="1800" b="1">
                  <a:solidFill>
                    <a:srgbClr val="A50021"/>
                  </a:solidFill>
                  <a:latin typeface="Times New Roman" pitchFamily="18" charset="0"/>
                </a:rPr>
                <a:t>B1</a:t>
              </a:r>
            </a:p>
            <a:p>
              <a:pPr algn="r" eaLnBrk="0" hangingPunct="0"/>
              <a:r>
                <a:rPr lang="zh-CN" altLang="zh-CN" sz="1800" b="1">
                  <a:solidFill>
                    <a:srgbClr val="A50021"/>
                  </a:solidFill>
                  <a:latin typeface="Times New Roman" pitchFamily="18" charset="0"/>
                </a:rPr>
                <a:t>B2</a:t>
              </a:r>
            </a:p>
          </p:txBody>
        </p:sp>
        <p:grpSp>
          <p:nvGrpSpPr>
            <p:cNvPr id="5" name="Group 61"/>
            <p:cNvGrpSpPr>
              <a:grpSpLocks/>
            </p:cNvGrpSpPr>
            <p:nvPr/>
          </p:nvGrpSpPr>
          <p:grpSpPr bwMode="auto">
            <a:xfrm>
              <a:off x="2633" y="2090"/>
              <a:ext cx="313" cy="363"/>
              <a:chOff x="0" y="0"/>
              <a:chExt cx="20000" cy="19918"/>
            </a:xfrm>
          </p:grpSpPr>
          <p:sp>
            <p:nvSpPr>
              <p:cNvPr id="18501" name="Line 62"/>
              <p:cNvSpPr>
                <a:spLocks noChangeShapeType="1"/>
              </p:cNvSpPr>
              <p:nvPr/>
            </p:nvSpPr>
            <p:spPr bwMode="auto">
              <a:xfrm>
                <a:off x="0" y="0"/>
                <a:ext cx="20000" cy="56"/>
              </a:xfrm>
              <a:prstGeom prst="line">
                <a:avLst/>
              </a:prstGeom>
              <a:noFill/>
              <a:ln w="28575">
                <a:solidFill>
                  <a:srgbClr val="000000"/>
                </a:solidFill>
                <a:round/>
                <a:headEnd/>
                <a:tailEnd/>
              </a:ln>
            </p:spPr>
            <p:txBody>
              <a:bodyPr/>
              <a:lstStyle/>
              <a:p>
                <a:endParaRPr lang="zh-CN" altLang="en-US"/>
              </a:p>
            </p:txBody>
          </p:sp>
          <p:sp>
            <p:nvSpPr>
              <p:cNvPr id="18502" name="Line 63"/>
              <p:cNvSpPr>
                <a:spLocks noChangeShapeType="1"/>
              </p:cNvSpPr>
              <p:nvPr/>
            </p:nvSpPr>
            <p:spPr bwMode="auto">
              <a:xfrm>
                <a:off x="0" y="9931"/>
                <a:ext cx="20000" cy="56"/>
              </a:xfrm>
              <a:prstGeom prst="line">
                <a:avLst/>
              </a:prstGeom>
              <a:noFill/>
              <a:ln w="28575">
                <a:solidFill>
                  <a:srgbClr val="000000"/>
                </a:solidFill>
                <a:round/>
                <a:headEnd/>
                <a:tailEnd/>
              </a:ln>
            </p:spPr>
            <p:txBody>
              <a:bodyPr/>
              <a:lstStyle/>
              <a:p>
                <a:endParaRPr lang="zh-CN" altLang="en-US"/>
              </a:p>
            </p:txBody>
          </p:sp>
          <p:sp>
            <p:nvSpPr>
              <p:cNvPr id="18503" name="Line 64"/>
              <p:cNvSpPr>
                <a:spLocks noChangeShapeType="1"/>
              </p:cNvSpPr>
              <p:nvPr/>
            </p:nvSpPr>
            <p:spPr bwMode="auto">
              <a:xfrm>
                <a:off x="0" y="19853"/>
                <a:ext cx="20000" cy="65"/>
              </a:xfrm>
              <a:prstGeom prst="line">
                <a:avLst/>
              </a:prstGeom>
              <a:noFill/>
              <a:ln w="28575">
                <a:solidFill>
                  <a:srgbClr val="000000"/>
                </a:solidFill>
                <a:round/>
                <a:headEnd/>
                <a:tailEnd/>
              </a:ln>
            </p:spPr>
            <p:txBody>
              <a:bodyPr/>
              <a:lstStyle/>
              <a:p>
                <a:endParaRPr lang="zh-CN" altLang="en-US"/>
              </a:p>
            </p:txBody>
          </p:sp>
        </p:grpSp>
        <p:sp>
          <p:nvSpPr>
            <p:cNvPr id="18491" name="Line 65"/>
            <p:cNvSpPr>
              <a:spLocks noChangeShapeType="1"/>
            </p:cNvSpPr>
            <p:nvPr/>
          </p:nvSpPr>
          <p:spPr bwMode="auto">
            <a:xfrm>
              <a:off x="1588" y="2218"/>
              <a:ext cx="1" cy="558"/>
            </a:xfrm>
            <a:prstGeom prst="line">
              <a:avLst/>
            </a:prstGeom>
            <a:noFill/>
            <a:ln w="28575">
              <a:solidFill>
                <a:srgbClr val="000000"/>
              </a:solidFill>
              <a:round/>
              <a:headEnd/>
              <a:tailEnd/>
            </a:ln>
          </p:spPr>
          <p:txBody>
            <a:bodyPr/>
            <a:lstStyle/>
            <a:p>
              <a:endParaRPr lang="zh-CN" altLang="en-US"/>
            </a:p>
          </p:txBody>
        </p:sp>
        <p:sp>
          <p:nvSpPr>
            <p:cNvPr id="18492" name="Line 66"/>
            <p:cNvSpPr>
              <a:spLocks noChangeShapeType="1"/>
            </p:cNvSpPr>
            <p:nvPr/>
          </p:nvSpPr>
          <p:spPr bwMode="auto">
            <a:xfrm>
              <a:off x="1588" y="406"/>
              <a:ext cx="1" cy="1679"/>
            </a:xfrm>
            <a:prstGeom prst="line">
              <a:avLst/>
            </a:prstGeom>
            <a:noFill/>
            <a:ln w="28575">
              <a:solidFill>
                <a:srgbClr val="000000"/>
              </a:solidFill>
              <a:round/>
              <a:headEnd/>
              <a:tailEnd/>
            </a:ln>
          </p:spPr>
          <p:txBody>
            <a:bodyPr/>
            <a:lstStyle/>
            <a:p>
              <a:endParaRPr lang="zh-CN" altLang="en-US"/>
            </a:p>
          </p:txBody>
        </p:sp>
        <p:sp>
          <p:nvSpPr>
            <p:cNvPr id="18493" name="Line 67"/>
            <p:cNvSpPr>
              <a:spLocks noChangeShapeType="1"/>
            </p:cNvSpPr>
            <p:nvPr/>
          </p:nvSpPr>
          <p:spPr bwMode="auto">
            <a:xfrm>
              <a:off x="1589" y="2760"/>
              <a:ext cx="1350" cy="1"/>
            </a:xfrm>
            <a:prstGeom prst="line">
              <a:avLst/>
            </a:prstGeom>
            <a:noFill/>
            <a:ln w="28575">
              <a:solidFill>
                <a:srgbClr val="FF0000"/>
              </a:solidFill>
              <a:round/>
              <a:headEnd/>
              <a:tailEnd/>
            </a:ln>
          </p:spPr>
          <p:txBody>
            <a:bodyPr/>
            <a:lstStyle/>
            <a:p>
              <a:endParaRPr lang="zh-CN" altLang="en-US"/>
            </a:p>
          </p:txBody>
        </p:sp>
        <p:sp>
          <p:nvSpPr>
            <p:cNvPr id="18494" name="Oval 68"/>
            <p:cNvSpPr>
              <a:spLocks noChangeArrowheads="1"/>
            </p:cNvSpPr>
            <p:nvPr/>
          </p:nvSpPr>
          <p:spPr bwMode="auto">
            <a:xfrm>
              <a:off x="4281" y="1044"/>
              <a:ext cx="49" cy="50"/>
            </a:xfrm>
            <a:prstGeom prst="ellipse">
              <a:avLst/>
            </a:prstGeom>
            <a:solidFill>
              <a:srgbClr val="000000"/>
            </a:solidFill>
            <a:ln w="28575">
              <a:solidFill>
                <a:srgbClr val="000000"/>
              </a:solidFill>
              <a:round/>
              <a:headEnd/>
              <a:tailEnd/>
            </a:ln>
          </p:spPr>
          <p:txBody>
            <a:bodyPr/>
            <a:lstStyle/>
            <a:p>
              <a:endParaRPr lang="zh-CN" altLang="en-US"/>
            </a:p>
          </p:txBody>
        </p:sp>
        <p:sp>
          <p:nvSpPr>
            <p:cNvPr id="18495" name="Oval 69"/>
            <p:cNvSpPr>
              <a:spLocks noChangeArrowheads="1"/>
            </p:cNvSpPr>
            <p:nvPr/>
          </p:nvSpPr>
          <p:spPr bwMode="auto">
            <a:xfrm>
              <a:off x="4153" y="1225"/>
              <a:ext cx="48" cy="50"/>
            </a:xfrm>
            <a:prstGeom prst="ellipse">
              <a:avLst/>
            </a:prstGeom>
            <a:solidFill>
              <a:srgbClr val="000000"/>
            </a:solidFill>
            <a:ln w="28575">
              <a:solidFill>
                <a:srgbClr val="000000"/>
              </a:solidFill>
              <a:round/>
              <a:headEnd/>
              <a:tailEnd/>
            </a:ln>
          </p:spPr>
          <p:txBody>
            <a:bodyPr/>
            <a:lstStyle/>
            <a:p>
              <a:endParaRPr lang="zh-CN" altLang="en-US"/>
            </a:p>
          </p:txBody>
        </p:sp>
        <p:sp>
          <p:nvSpPr>
            <p:cNvPr id="18496" name="Oval 70"/>
            <p:cNvSpPr>
              <a:spLocks noChangeArrowheads="1"/>
            </p:cNvSpPr>
            <p:nvPr/>
          </p:nvSpPr>
          <p:spPr bwMode="auto">
            <a:xfrm>
              <a:off x="4024" y="1390"/>
              <a:ext cx="49" cy="49"/>
            </a:xfrm>
            <a:prstGeom prst="ellipse">
              <a:avLst/>
            </a:prstGeom>
            <a:solidFill>
              <a:srgbClr val="000000"/>
            </a:solidFill>
            <a:ln w="28575">
              <a:solidFill>
                <a:srgbClr val="000000"/>
              </a:solidFill>
              <a:round/>
              <a:headEnd/>
              <a:tailEnd/>
            </a:ln>
          </p:spPr>
          <p:txBody>
            <a:bodyPr/>
            <a:lstStyle/>
            <a:p>
              <a:endParaRPr lang="zh-CN" altLang="en-US"/>
            </a:p>
          </p:txBody>
        </p:sp>
        <p:sp>
          <p:nvSpPr>
            <p:cNvPr id="18497" name="Oval 71"/>
            <p:cNvSpPr>
              <a:spLocks noChangeArrowheads="1"/>
            </p:cNvSpPr>
            <p:nvPr/>
          </p:nvSpPr>
          <p:spPr bwMode="auto">
            <a:xfrm>
              <a:off x="3719" y="1702"/>
              <a:ext cx="49" cy="50"/>
            </a:xfrm>
            <a:prstGeom prst="ellipse">
              <a:avLst/>
            </a:prstGeom>
            <a:solidFill>
              <a:srgbClr val="000000"/>
            </a:solidFill>
            <a:ln w="28575">
              <a:solidFill>
                <a:srgbClr val="000000"/>
              </a:solidFill>
              <a:round/>
              <a:headEnd/>
              <a:tailEnd/>
            </a:ln>
          </p:spPr>
          <p:txBody>
            <a:bodyPr/>
            <a:lstStyle/>
            <a:p>
              <a:endParaRPr lang="zh-CN" altLang="en-US"/>
            </a:p>
          </p:txBody>
        </p:sp>
        <p:sp>
          <p:nvSpPr>
            <p:cNvPr id="18498" name="Oval 72"/>
            <p:cNvSpPr>
              <a:spLocks noChangeArrowheads="1"/>
            </p:cNvSpPr>
            <p:nvPr/>
          </p:nvSpPr>
          <p:spPr bwMode="auto">
            <a:xfrm>
              <a:off x="1551" y="1735"/>
              <a:ext cx="49" cy="50"/>
            </a:xfrm>
            <a:prstGeom prst="ellipse">
              <a:avLst/>
            </a:prstGeom>
            <a:solidFill>
              <a:srgbClr val="000000"/>
            </a:solidFill>
            <a:ln w="28575">
              <a:solidFill>
                <a:srgbClr val="000000"/>
              </a:solidFill>
              <a:round/>
              <a:headEnd/>
              <a:tailEnd/>
            </a:ln>
          </p:spPr>
          <p:txBody>
            <a:bodyPr/>
            <a:lstStyle/>
            <a:p>
              <a:endParaRPr lang="zh-CN" altLang="en-US"/>
            </a:p>
          </p:txBody>
        </p:sp>
        <p:sp>
          <p:nvSpPr>
            <p:cNvPr id="18499" name="Line 73"/>
            <p:cNvSpPr>
              <a:spLocks noChangeShapeType="1"/>
            </p:cNvSpPr>
            <p:nvPr/>
          </p:nvSpPr>
          <p:spPr bwMode="auto">
            <a:xfrm flipH="1">
              <a:off x="3688" y="2415"/>
              <a:ext cx="531" cy="1"/>
            </a:xfrm>
            <a:prstGeom prst="line">
              <a:avLst/>
            </a:prstGeom>
            <a:noFill/>
            <a:ln w="76200">
              <a:solidFill>
                <a:srgbClr val="FF0000"/>
              </a:solidFill>
              <a:round/>
              <a:headEnd/>
              <a:tailEnd type="triangle" w="sm" len="sm"/>
            </a:ln>
          </p:spPr>
          <p:txBody>
            <a:bodyPr/>
            <a:lstStyle/>
            <a:p>
              <a:endParaRPr lang="zh-CN" altLang="en-US"/>
            </a:p>
          </p:txBody>
        </p:sp>
        <p:sp>
          <p:nvSpPr>
            <p:cNvPr id="18500" name="Text Box 74"/>
            <p:cNvSpPr txBox="1">
              <a:spLocks noChangeArrowheads="1"/>
            </p:cNvSpPr>
            <p:nvPr/>
          </p:nvSpPr>
          <p:spPr bwMode="auto">
            <a:xfrm>
              <a:off x="3880" y="1371"/>
              <a:ext cx="347" cy="421"/>
            </a:xfrm>
            <a:prstGeom prst="rect">
              <a:avLst/>
            </a:prstGeom>
            <a:noFill/>
            <a:ln w="9525">
              <a:noFill/>
              <a:miter lim="800000"/>
              <a:headEnd/>
              <a:tailEnd/>
            </a:ln>
          </p:spPr>
          <p:txBody>
            <a:bodyPr vert="eaVert" lIns="12700" tIns="12700" rIns="12700" bIns="12700"/>
            <a:lstStyle/>
            <a:p>
              <a:pPr algn="ctr" eaLnBrk="0" hangingPunct="0"/>
              <a:r>
                <a:rPr lang="zh-CN" altLang="zh-CN" b="1">
                  <a:latin typeface="Times New Roman" pitchFamily="18" charset="0"/>
                </a:rPr>
                <a:t>…</a:t>
              </a:r>
            </a:p>
          </p:txBody>
        </p:sp>
      </p:grpSp>
      <p:sp>
        <p:nvSpPr>
          <p:cNvPr id="18436" name="AutoShape 75"/>
          <p:cNvSpPr>
            <a:spLocks noChangeArrowheads="1"/>
          </p:cNvSpPr>
          <p:nvPr/>
        </p:nvSpPr>
        <p:spPr bwMode="auto">
          <a:xfrm>
            <a:off x="8015817" y="5445125"/>
            <a:ext cx="3361267" cy="648171"/>
          </a:xfrm>
          <a:prstGeom prst="wedgeRoundRectCallout">
            <a:avLst>
              <a:gd name="adj1" fmla="val -45907"/>
              <a:gd name="adj2" fmla="val -84375"/>
              <a:gd name="adj3" fmla="val 16667"/>
            </a:avLst>
          </a:prstGeom>
          <a:solidFill>
            <a:schemeClr val="accent1">
              <a:lumMod val="20000"/>
              <a:lumOff val="80000"/>
            </a:schemeClr>
          </a:solidFill>
          <a:ln w="9525">
            <a:solidFill>
              <a:schemeClr val="tx1"/>
            </a:solidFill>
            <a:miter lim="800000"/>
            <a:headEnd/>
            <a:tailEnd/>
          </a:ln>
        </p:spPr>
        <p:txBody>
          <a:bodyPr/>
          <a:lstStyle/>
          <a:p>
            <a:r>
              <a:rPr lang="zh-CN" sz="2400" b="1"/>
              <a:t>正在处理的中断的编码</a:t>
            </a:r>
          </a:p>
        </p:txBody>
      </p:sp>
      <p:sp>
        <p:nvSpPr>
          <p:cNvPr id="18437" name="AutoShape 76"/>
          <p:cNvSpPr>
            <a:spLocks noChangeArrowheads="1"/>
          </p:cNvSpPr>
          <p:nvPr/>
        </p:nvSpPr>
        <p:spPr bwMode="auto">
          <a:xfrm>
            <a:off x="814918" y="5516563"/>
            <a:ext cx="5209074" cy="864765"/>
          </a:xfrm>
          <a:prstGeom prst="wedgeRoundRectCallout">
            <a:avLst>
              <a:gd name="adj1" fmla="val 36611"/>
              <a:gd name="adj2" fmla="val -93534"/>
              <a:gd name="adj3" fmla="val 16667"/>
            </a:avLst>
          </a:prstGeom>
          <a:solidFill>
            <a:schemeClr val="accent1">
              <a:lumMod val="20000"/>
              <a:lumOff val="80000"/>
            </a:schemeClr>
          </a:solidFill>
          <a:ln w="9525">
            <a:solidFill>
              <a:schemeClr val="tx1"/>
            </a:solidFill>
            <a:miter lim="800000"/>
            <a:headEnd/>
            <a:tailEnd/>
          </a:ln>
        </p:spPr>
        <p:txBody>
          <a:bodyPr/>
          <a:lstStyle/>
          <a:p>
            <a:r>
              <a:rPr lang="zh-CN" sz="2400" b="1">
                <a:solidFill>
                  <a:srgbClr val="FF0000"/>
                </a:solidFill>
              </a:rPr>
              <a:t>比较器失效信号</a:t>
            </a:r>
            <a:r>
              <a:rPr lang="zh-CN" altLang="zh-CN" sz="2400" b="1">
                <a:solidFill>
                  <a:srgbClr val="FF0000"/>
                </a:solidFill>
              </a:rPr>
              <a:t>:</a:t>
            </a:r>
          </a:p>
          <a:p>
            <a:r>
              <a:rPr lang="zh-CN" sz="2400" b="1"/>
              <a:t>即</a:t>
            </a:r>
            <a:r>
              <a:rPr lang="zh-CN" altLang="zh-CN" sz="2400" b="1"/>
              <a:t>CPU</a:t>
            </a:r>
            <a:r>
              <a:rPr lang="zh-CN" sz="2400" b="1"/>
              <a:t>无中断处理时，该线为高电平</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r>
              <a:rPr lang="en-US" altLang="zh-CN"/>
              <a:t>3. </a:t>
            </a:r>
            <a:r>
              <a:rPr lang="zh-CN" altLang="en-US"/>
              <a:t>基本功能</a:t>
            </a:r>
          </a:p>
        </p:txBody>
      </p:sp>
      <p:sp>
        <p:nvSpPr>
          <p:cNvPr id="472067" name="Rectangle 3"/>
          <p:cNvSpPr>
            <a:spLocks noGrp="1" noChangeArrowheads="1"/>
          </p:cNvSpPr>
          <p:nvPr>
            <p:ph type="body" idx="1"/>
          </p:nvPr>
        </p:nvSpPr>
        <p:spPr/>
        <p:txBody>
          <a:bodyPr/>
          <a:lstStyle/>
          <a:p>
            <a:r>
              <a:rPr lang="zh-CN" altLang="en-US" b="1" dirty="0">
                <a:solidFill>
                  <a:srgbClr val="FF0000"/>
                </a:solidFill>
              </a:rPr>
              <a:t>数据缓冲</a:t>
            </a:r>
          </a:p>
          <a:p>
            <a:pPr lvl="1"/>
            <a:r>
              <a:rPr lang="zh-CN" altLang="en-US" b="1" dirty="0"/>
              <a:t>匹配快速的处理器与相对慢速的外设的数据交换</a:t>
            </a:r>
          </a:p>
          <a:p>
            <a:pPr lvl="1"/>
            <a:r>
              <a:rPr lang="zh-CN" altLang="en-US" b="1" dirty="0"/>
              <a:t>缓冲：实现接口双方数据传输的速度匹配</a:t>
            </a:r>
          </a:p>
          <a:p>
            <a:r>
              <a:rPr lang="zh-CN" altLang="en-US" b="1" dirty="0">
                <a:solidFill>
                  <a:srgbClr val="FF0000"/>
                </a:solidFill>
              </a:rPr>
              <a:t>信号变换</a:t>
            </a:r>
          </a:p>
          <a:p>
            <a:pPr lvl="1"/>
            <a:r>
              <a:rPr lang="zh-CN" altLang="en-US" b="1" dirty="0"/>
              <a:t>把信号相互转换为适合对方的形式</a:t>
            </a:r>
          </a:p>
          <a:p>
            <a:pPr lvl="1"/>
            <a:r>
              <a:rPr lang="zh-CN" altLang="en-US" b="1" dirty="0"/>
              <a:t>计算机直接处理的信号</a:t>
            </a:r>
          </a:p>
          <a:p>
            <a:pPr lvl="2">
              <a:buClr>
                <a:srgbClr val="660066"/>
              </a:buClr>
              <a:buSzPct val="90000"/>
              <a:buFont typeface="Wingdings" pitchFamily="2" charset="2"/>
              <a:buChar char="Ø"/>
            </a:pPr>
            <a:r>
              <a:rPr lang="zh-CN" altLang="en-US" sz="2800" b="1" dirty="0"/>
              <a:t>数字量（</a:t>
            </a:r>
            <a:r>
              <a:rPr lang="en-US" altLang="zh-CN" sz="2800" b="1" dirty="0"/>
              <a:t>0</a:t>
            </a:r>
            <a:r>
              <a:rPr lang="zh-CN" altLang="en-US" sz="2800" b="1" dirty="0"/>
              <a:t>和</a:t>
            </a:r>
            <a:r>
              <a:rPr lang="en-US" altLang="zh-CN" sz="2800" b="1" dirty="0"/>
              <a:t>1</a:t>
            </a:r>
            <a:r>
              <a:rPr lang="zh-CN" altLang="en-US" sz="2800" b="1" dirty="0"/>
              <a:t>组成的信号编码）</a:t>
            </a:r>
          </a:p>
          <a:p>
            <a:pPr lvl="2">
              <a:buClr>
                <a:srgbClr val="660066"/>
              </a:buClr>
              <a:buSzPct val="90000"/>
              <a:buFont typeface="Wingdings" pitchFamily="2" charset="2"/>
              <a:buChar char="Ø"/>
            </a:pPr>
            <a:r>
              <a:rPr lang="zh-CN" altLang="en-US" sz="2800" b="1" dirty="0"/>
              <a:t>开关量（只有两种状态的信号）</a:t>
            </a:r>
          </a:p>
          <a:p>
            <a:pPr lvl="2">
              <a:buClr>
                <a:srgbClr val="660066"/>
              </a:buClr>
              <a:buSzPct val="90000"/>
              <a:buFont typeface="Wingdings" pitchFamily="2" charset="2"/>
              <a:buChar char="Ø"/>
            </a:pPr>
            <a:r>
              <a:rPr lang="zh-CN" altLang="en-US" sz="2800" b="1" dirty="0"/>
              <a:t>脉冲量（低脉冲信号，高脉冲信号）</a:t>
            </a:r>
          </a:p>
        </p:txBody>
      </p:sp>
    </p:spTree>
  </p:cSld>
  <p:clrMapOvr>
    <a:masterClrMapping/>
  </p:clrMapOvr>
  <p:transition spd="slow"/>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lstStyle/>
          <a:p>
            <a:r>
              <a:rPr lang="en-US" altLang="zh-CN" dirty="0"/>
              <a:t>4. </a:t>
            </a:r>
            <a:r>
              <a:rPr lang="zh-CN" altLang="en-US" dirty="0"/>
              <a:t>中断嵌套</a:t>
            </a:r>
          </a:p>
        </p:txBody>
      </p:sp>
      <p:sp>
        <p:nvSpPr>
          <p:cNvPr id="501763" name="Rectangle 3"/>
          <p:cNvSpPr>
            <a:spLocks noGrp="1" noChangeArrowheads="1"/>
          </p:cNvSpPr>
          <p:nvPr>
            <p:ph idx="1"/>
          </p:nvPr>
        </p:nvSpPr>
        <p:spPr>
          <a:xfrm>
            <a:off x="914400" y="908720"/>
            <a:ext cx="10726216" cy="4611687"/>
          </a:xfrm>
        </p:spPr>
        <p:txBody>
          <a:bodyPr/>
          <a:lstStyle/>
          <a:p>
            <a:pPr>
              <a:lnSpc>
                <a:spcPct val="150000"/>
              </a:lnSpc>
            </a:pPr>
            <a:r>
              <a:rPr lang="zh-CN" altLang="en-US" sz="2800" dirty="0"/>
              <a:t>即在</a:t>
            </a:r>
            <a:r>
              <a:rPr lang="en-US" altLang="zh-CN" sz="2800" dirty="0"/>
              <a:t>CPU</a:t>
            </a:r>
            <a:r>
              <a:rPr lang="zh-CN" altLang="en-US" sz="2800" dirty="0"/>
              <a:t>正在为某个中断服务时，又</a:t>
            </a:r>
            <a:r>
              <a:rPr lang="zh-CN" altLang="en-US" sz="2800" b="1" dirty="0">
                <a:solidFill>
                  <a:srgbClr val="FF0000"/>
                </a:solidFill>
              </a:rPr>
              <a:t>出现了优先级别更高的中断</a:t>
            </a:r>
            <a:r>
              <a:rPr lang="zh-CN" altLang="en-US" sz="2800" dirty="0"/>
              <a:t>，此时</a:t>
            </a:r>
            <a:r>
              <a:rPr lang="en-US" altLang="zh-CN" sz="2800" dirty="0"/>
              <a:t>CPU</a:t>
            </a:r>
            <a:r>
              <a:rPr lang="zh-CN" altLang="en-US" sz="2800" dirty="0"/>
              <a:t>将会暂时停止当前正在执行的中断而去执行更高级别中断的服务程序；</a:t>
            </a:r>
          </a:p>
          <a:p>
            <a:pPr>
              <a:lnSpc>
                <a:spcPct val="150000"/>
              </a:lnSpc>
            </a:pPr>
            <a:r>
              <a:rPr lang="zh-CN" altLang="en-US" sz="2800" dirty="0"/>
              <a:t>中断嵌套最多可以达到</a:t>
            </a:r>
            <a:r>
              <a:rPr lang="en-US" altLang="zh-CN" sz="2800" dirty="0"/>
              <a:t>8</a:t>
            </a:r>
            <a:r>
              <a:rPr lang="zh-CN" altLang="en-US" sz="2800" dirty="0"/>
              <a:t>级；</a:t>
            </a:r>
          </a:p>
        </p:txBody>
      </p:sp>
      <p:graphicFrame>
        <p:nvGraphicFramePr>
          <p:cNvPr id="6" name="Group 4"/>
          <p:cNvGraphicFramePr>
            <a:graphicFrameLocks/>
          </p:cNvGraphicFramePr>
          <p:nvPr>
            <p:extLst>
              <p:ext uri="{D42A27DB-BD31-4B8C-83A1-F6EECF244321}">
                <p14:modId xmlns:p14="http://schemas.microsoft.com/office/powerpoint/2010/main" val="4024148744"/>
              </p:ext>
            </p:extLst>
          </p:nvPr>
        </p:nvGraphicFramePr>
        <p:xfrm>
          <a:off x="1704719" y="4015629"/>
          <a:ext cx="1803400" cy="2590800"/>
        </p:xfrm>
        <a:graphic>
          <a:graphicData uri="http://schemas.openxmlformats.org/drawingml/2006/table">
            <a:tbl>
              <a:tblPr/>
              <a:tblGrid>
                <a:gridCol w="1803400">
                  <a:extLst>
                    <a:ext uri="{9D8B030D-6E8A-4147-A177-3AD203B41FA5}">
                      <a16:colId xmlns="" xmlns:a16="http://schemas.microsoft.com/office/drawing/2014/main" val="20000"/>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sz="2800" b="1" i="0" u="none" strike="noStrike" cap="none" normalizeH="0" baseline="0" dirty="0" smtClean="0">
                          <a:ln>
                            <a:noFill/>
                          </a:ln>
                          <a:solidFill>
                            <a:schemeClr val="tx2"/>
                          </a:solidFill>
                          <a:effectLst/>
                          <a:latin typeface="Arial" pitchFamily="34" charset="0"/>
                          <a:ea typeface="幼圆" pitchFamily="49" charset="-122"/>
                        </a:rPr>
                        <a:t>源程序</a:t>
                      </a:r>
                    </a:p>
                  </a:txBody>
                  <a:tcPr marL="121920" marR="1219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17525">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smtClean="0">
                        <a:ln>
                          <a:noFill/>
                        </a:ln>
                        <a:solidFill>
                          <a:schemeClr val="accent2"/>
                        </a:solidFill>
                        <a:effectLst/>
                        <a:latin typeface="Arial" pitchFamily="34" charset="0"/>
                        <a:ea typeface="幼圆" pitchFamily="49" charset="-122"/>
                      </a:endParaRPr>
                    </a:p>
                  </a:txBody>
                  <a:tcPr marL="121920" marR="1219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517525">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smtClean="0">
                        <a:ln>
                          <a:noFill/>
                        </a:ln>
                        <a:solidFill>
                          <a:schemeClr val="accent2"/>
                        </a:solidFill>
                        <a:effectLst/>
                        <a:latin typeface="Arial" pitchFamily="34" charset="0"/>
                        <a:ea typeface="幼圆" pitchFamily="49" charset="-122"/>
                      </a:endParaRPr>
                    </a:p>
                  </a:txBody>
                  <a:tcPr marL="121920" marR="1219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517525">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smtClean="0">
                        <a:ln>
                          <a:noFill/>
                        </a:ln>
                        <a:solidFill>
                          <a:schemeClr val="accent2"/>
                        </a:solidFill>
                        <a:effectLst/>
                        <a:latin typeface="Arial" pitchFamily="34" charset="0"/>
                        <a:ea typeface="幼圆" pitchFamily="49" charset="-122"/>
                      </a:endParaRPr>
                    </a:p>
                  </a:txBody>
                  <a:tcPr marL="121920" marR="1219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517525">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smtClean="0">
                        <a:ln>
                          <a:noFill/>
                        </a:ln>
                        <a:solidFill>
                          <a:schemeClr val="accent2"/>
                        </a:solidFill>
                        <a:effectLst/>
                        <a:latin typeface="Arial" pitchFamily="34" charset="0"/>
                        <a:ea typeface="幼圆" pitchFamily="49" charset="-122"/>
                      </a:endParaRPr>
                    </a:p>
                  </a:txBody>
                  <a:tcPr marL="121920" marR="1219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bl>
          </a:graphicData>
        </a:graphic>
      </p:graphicFrame>
      <p:sp>
        <p:nvSpPr>
          <p:cNvPr id="7" name="Line 18"/>
          <p:cNvSpPr>
            <a:spLocks noChangeShapeType="1"/>
          </p:cNvSpPr>
          <p:nvPr/>
        </p:nvSpPr>
        <p:spPr bwMode="auto">
          <a:xfrm>
            <a:off x="263270" y="5377704"/>
            <a:ext cx="1248833" cy="0"/>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 name="Group 19"/>
          <p:cNvGraphicFramePr>
            <a:graphicFrameLocks noGrp="1"/>
          </p:cNvGraphicFramePr>
          <p:nvPr>
            <p:extLst>
              <p:ext uri="{D42A27DB-BD31-4B8C-83A1-F6EECF244321}">
                <p14:modId xmlns:p14="http://schemas.microsoft.com/office/powerpoint/2010/main" val="1132274989"/>
              </p:ext>
            </p:extLst>
          </p:nvPr>
        </p:nvGraphicFramePr>
        <p:xfrm>
          <a:off x="4776003" y="3721942"/>
          <a:ext cx="2400300" cy="3019426"/>
        </p:xfrm>
        <a:graphic>
          <a:graphicData uri="http://schemas.openxmlformats.org/drawingml/2006/table">
            <a:tbl>
              <a:tblPr/>
              <a:tblGrid>
                <a:gridCol w="2400300">
                  <a:extLst>
                    <a:ext uri="{9D8B030D-6E8A-4147-A177-3AD203B41FA5}">
                      <a16:colId xmlns="" xmlns:a16="http://schemas.microsoft.com/office/drawing/2014/main" val="20000"/>
                    </a:ext>
                  </a:extLst>
                </a:gridCol>
              </a:tblGrid>
              <a:tr h="94488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smtClean="0">
                          <a:ln>
                            <a:noFill/>
                          </a:ln>
                          <a:solidFill>
                            <a:srgbClr val="990033"/>
                          </a:solidFill>
                          <a:effectLst/>
                          <a:latin typeface="Arial" pitchFamily="34" charset="0"/>
                          <a:ea typeface="幼圆" pitchFamily="49" charset="-122"/>
                        </a:rPr>
                        <a:t>1</a:t>
                      </a:r>
                      <a:r>
                        <a:rPr kumimoji="0" lang="zh-CN" sz="2800" b="1" i="0" u="none" strike="noStrike" cap="none" normalizeH="0" baseline="0" smtClean="0">
                          <a:ln>
                            <a:noFill/>
                          </a:ln>
                          <a:solidFill>
                            <a:srgbClr val="990033"/>
                          </a:solidFill>
                          <a:effectLst/>
                          <a:latin typeface="Arial" pitchFamily="34" charset="0"/>
                          <a:ea typeface="幼圆" pitchFamily="49" charset="-122"/>
                        </a:rPr>
                        <a:t>号中断服务程序</a:t>
                      </a:r>
                    </a:p>
                  </a:txBody>
                  <a:tcPr marL="121920" marR="1219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19113">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smtClean="0">
                          <a:ln>
                            <a:noFill/>
                          </a:ln>
                          <a:solidFill>
                            <a:schemeClr val="accent2"/>
                          </a:solidFill>
                          <a:effectLst/>
                          <a:latin typeface="Arial" pitchFamily="34" charset="0"/>
                          <a:ea typeface="幼圆" pitchFamily="49" charset="-122"/>
                        </a:rPr>
                        <a:t>……</a:t>
                      </a:r>
                    </a:p>
                  </a:txBody>
                  <a:tcPr marL="121920" marR="1219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51816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smtClean="0">
                        <a:ln>
                          <a:noFill/>
                        </a:ln>
                        <a:solidFill>
                          <a:schemeClr val="accent2"/>
                        </a:solidFill>
                        <a:effectLst/>
                        <a:latin typeface="Arial" pitchFamily="34" charset="0"/>
                        <a:ea typeface="幼圆" pitchFamily="49" charset="-122"/>
                      </a:endParaRPr>
                    </a:p>
                  </a:txBody>
                  <a:tcPr marL="121920" marR="1219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519113">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smtClean="0">
                        <a:ln>
                          <a:noFill/>
                        </a:ln>
                        <a:solidFill>
                          <a:schemeClr val="accent2"/>
                        </a:solidFill>
                        <a:effectLst/>
                        <a:latin typeface="Arial" pitchFamily="34" charset="0"/>
                        <a:ea typeface="幼圆" pitchFamily="49" charset="-122"/>
                      </a:endParaRPr>
                    </a:p>
                  </a:txBody>
                  <a:tcPr marL="121920" marR="1219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51816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smtClean="0">
                          <a:ln>
                            <a:noFill/>
                          </a:ln>
                          <a:solidFill>
                            <a:schemeClr val="accent2"/>
                          </a:solidFill>
                          <a:effectLst/>
                          <a:latin typeface="Arial" pitchFamily="34" charset="0"/>
                          <a:ea typeface="幼圆" pitchFamily="49" charset="-122"/>
                        </a:rPr>
                        <a:t>iret</a:t>
                      </a:r>
                    </a:p>
                  </a:txBody>
                  <a:tcPr marL="121920" marR="1219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bl>
          </a:graphicData>
        </a:graphic>
      </p:graphicFrame>
      <p:graphicFrame>
        <p:nvGraphicFramePr>
          <p:cNvPr id="9" name="Group 33"/>
          <p:cNvGraphicFramePr>
            <a:graphicFrameLocks noGrp="1"/>
          </p:cNvGraphicFramePr>
          <p:nvPr>
            <p:extLst>
              <p:ext uri="{D42A27DB-BD31-4B8C-83A1-F6EECF244321}">
                <p14:modId xmlns:p14="http://schemas.microsoft.com/office/powerpoint/2010/main" val="2972377840"/>
              </p:ext>
            </p:extLst>
          </p:nvPr>
        </p:nvGraphicFramePr>
        <p:xfrm>
          <a:off x="8734169" y="3714004"/>
          <a:ext cx="2186517" cy="3018284"/>
        </p:xfrm>
        <a:graphic>
          <a:graphicData uri="http://schemas.openxmlformats.org/drawingml/2006/table">
            <a:tbl>
              <a:tblPr/>
              <a:tblGrid>
                <a:gridCol w="2186517">
                  <a:extLst>
                    <a:ext uri="{9D8B030D-6E8A-4147-A177-3AD203B41FA5}">
                      <a16:colId xmlns="" xmlns:a16="http://schemas.microsoft.com/office/drawing/2014/main" val="20000"/>
                    </a:ext>
                  </a:extLst>
                </a:gridCol>
              </a:tblGrid>
              <a:tr h="944681">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smtClean="0">
                          <a:ln>
                            <a:noFill/>
                          </a:ln>
                          <a:solidFill>
                            <a:srgbClr val="990033"/>
                          </a:solidFill>
                          <a:effectLst/>
                          <a:latin typeface="Arial" pitchFamily="34" charset="0"/>
                          <a:ea typeface="幼圆" pitchFamily="49" charset="-122"/>
                        </a:rPr>
                        <a:t>2</a:t>
                      </a:r>
                      <a:r>
                        <a:rPr kumimoji="0" lang="zh-CN" sz="2800" b="1" i="0" u="none" strike="noStrike" cap="none" normalizeH="0" baseline="0" smtClean="0">
                          <a:ln>
                            <a:noFill/>
                          </a:ln>
                          <a:solidFill>
                            <a:srgbClr val="990033"/>
                          </a:solidFill>
                          <a:effectLst/>
                          <a:latin typeface="Arial" pitchFamily="34" charset="0"/>
                          <a:ea typeface="幼圆" pitchFamily="49" charset="-122"/>
                        </a:rPr>
                        <a:t>号中断服务程序</a:t>
                      </a:r>
                    </a:p>
                  </a:txBody>
                  <a:tcPr marL="121920" marR="121920"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18051">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smtClean="0">
                        <a:ln>
                          <a:noFill/>
                        </a:ln>
                        <a:solidFill>
                          <a:schemeClr val="accent2"/>
                        </a:solidFill>
                        <a:effectLst/>
                        <a:latin typeface="Arial" pitchFamily="34" charset="0"/>
                        <a:ea typeface="幼圆" pitchFamily="49" charset="-122"/>
                      </a:endParaRPr>
                    </a:p>
                  </a:txBody>
                  <a:tcPr marL="121920" marR="121920"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519004">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smtClean="0">
                          <a:ln>
                            <a:noFill/>
                          </a:ln>
                          <a:solidFill>
                            <a:schemeClr val="accent2"/>
                          </a:solidFill>
                          <a:effectLst/>
                          <a:latin typeface="Arial" pitchFamily="34" charset="0"/>
                          <a:ea typeface="幼圆" pitchFamily="49" charset="-122"/>
                        </a:rPr>
                        <a:t>……</a:t>
                      </a:r>
                    </a:p>
                  </a:txBody>
                  <a:tcPr marL="121920" marR="121920"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518051">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smtClean="0">
                        <a:ln>
                          <a:noFill/>
                        </a:ln>
                        <a:solidFill>
                          <a:schemeClr val="accent2"/>
                        </a:solidFill>
                        <a:effectLst/>
                        <a:latin typeface="Arial" pitchFamily="34" charset="0"/>
                        <a:ea typeface="幼圆" pitchFamily="49" charset="-122"/>
                      </a:endParaRPr>
                    </a:p>
                  </a:txBody>
                  <a:tcPr marL="121920" marR="121920"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518051">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zh-CN" sz="2800" b="1" i="0" u="none" strike="noStrike" cap="none" normalizeH="0" baseline="0" smtClean="0">
                          <a:ln>
                            <a:noFill/>
                          </a:ln>
                          <a:solidFill>
                            <a:schemeClr val="accent2"/>
                          </a:solidFill>
                          <a:effectLst/>
                          <a:latin typeface="Arial" pitchFamily="34" charset="0"/>
                          <a:ea typeface="幼圆" pitchFamily="49" charset="-122"/>
                        </a:rPr>
                        <a:t>iret</a:t>
                      </a:r>
                    </a:p>
                  </a:txBody>
                  <a:tcPr marL="121920" marR="121920"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bl>
          </a:graphicData>
        </a:graphic>
      </p:graphicFrame>
      <p:sp>
        <p:nvSpPr>
          <p:cNvPr id="10" name="Line 47"/>
          <p:cNvSpPr>
            <a:spLocks noChangeShapeType="1"/>
          </p:cNvSpPr>
          <p:nvPr/>
        </p:nvSpPr>
        <p:spPr bwMode="auto">
          <a:xfrm flipV="1">
            <a:off x="3624536" y="4082305"/>
            <a:ext cx="1056217" cy="10080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Line 48"/>
          <p:cNvSpPr>
            <a:spLocks noChangeShapeType="1"/>
          </p:cNvSpPr>
          <p:nvPr/>
        </p:nvSpPr>
        <p:spPr bwMode="auto">
          <a:xfrm flipH="1" flipV="1">
            <a:off x="3529287" y="5522168"/>
            <a:ext cx="1246716" cy="1152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Line 49"/>
          <p:cNvSpPr>
            <a:spLocks noChangeShapeType="1"/>
          </p:cNvSpPr>
          <p:nvPr/>
        </p:nvSpPr>
        <p:spPr bwMode="auto">
          <a:xfrm flipV="1">
            <a:off x="7273670" y="4010867"/>
            <a:ext cx="1248833"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Line 50"/>
          <p:cNvSpPr>
            <a:spLocks noChangeShapeType="1"/>
          </p:cNvSpPr>
          <p:nvPr/>
        </p:nvSpPr>
        <p:spPr bwMode="auto">
          <a:xfrm flipH="1" flipV="1">
            <a:off x="7273669" y="5522168"/>
            <a:ext cx="1344084" cy="936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Line 51"/>
          <p:cNvSpPr>
            <a:spLocks noChangeShapeType="1"/>
          </p:cNvSpPr>
          <p:nvPr/>
        </p:nvSpPr>
        <p:spPr bwMode="auto">
          <a:xfrm>
            <a:off x="4009769" y="5522167"/>
            <a:ext cx="673100" cy="0"/>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Text Box 52"/>
          <p:cNvSpPr txBox="1">
            <a:spLocks noChangeArrowheads="1"/>
          </p:cNvSpPr>
          <p:nvPr/>
        </p:nvSpPr>
        <p:spPr bwMode="auto">
          <a:xfrm>
            <a:off x="119336" y="4874468"/>
            <a:ext cx="1968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zh-CN" altLang="zh-CN" sz="2000" b="1">
                <a:solidFill>
                  <a:schemeClr val="hlink"/>
                </a:solidFill>
              </a:rPr>
              <a:t>1</a:t>
            </a:r>
            <a:r>
              <a:rPr lang="zh-CN" sz="2000" b="1">
                <a:solidFill>
                  <a:schemeClr val="hlink"/>
                </a:solidFill>
              </a:rPr>
              <a:t>号中断</a:t>
            </a:r>
          </a:p>
        </p:txBody>
      </p:sp>
      <p:sp>
        <p:nvSpPr>
          <p:cNvPr id="16" name="Text Box 53"/>
          <p:cNvSpPr txBox="1">
            <a:spLocks noChangeArrowheads="1"/>
          </p:cNvSpPr>
          <p:nvPr/>
        </p:nvSpPr>
        <p:spPr bwMode="auto">
          <a:xfrm>
            <a:off x="3695452" y="5090368"/>
            <a:ext cx="1968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zh-CN" altLang="zh-CN" sz="2000" b="1" dirty="0">
                <a:solidFill>
                  <a:schemeClr val="hlink"/>
                </a:solidFill>
              </a:rPr>
              <a:t>2</a:t>
            </a:r>
            <a:r>
              <a:rPr lang="zh-CN" sz="2000" b="1" dirty="0">
                <a:solidFill>
                  <a:schemeClr val="hlink"/>
                </a:solidFill>
              </a:rPr>
              <a:t>号中断</a:t>
            </a:r>
          </a:p>
        </p:txBody>
      </p:sp>
    </p:spTree>
  </p:cSld>
  <p:clrMapOvr>
    <a:masterClrMapping/>
  </p:clrMapOvr>
  <p:transition spd="slow"/>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r>
              <a:rPr lang="en-US" altLang="zh-CN"/>
              <a:t>7.3.2 IA-32</a:t>
            </a:r>
            <a:r>
              <a:rPr lang="zh-CN" altLang="en-US"/>
              <a:t>中断系统</a:t>
            </a:r>
          </a:p>
        </p:txBody>
      </p:sp>
      <p:sp>
        <p:nvSpPr>
          <p:cNvPr id="502787" name="Rectangle 3"/>
          <p:cNvSpPr>
            <a:spLocks noGrp="1" noChangeArrowheads="1"/>
          </p:cNvSpPr>
          <p:nvPr>
            <p:ph type="body" idx="1"/>
          </p:nvPr>
        </p:nvSpPr>
        <p:spPr/>
        <p:txBody>
          <a:bodyPr/>
          <a:lstStyle/>
          <a:p>
            <a:pPr>
              <a:lnSpc>
                <a:spcPct val="150000"/>
              </a:lnSpc>
            </a:pPr>
            <a:r>
              <a:rPr lang="en-US" altLang="zh-CN" dirty="0" err="1"/>
              <a:t>采用向量中断机制</a:t>
            </a:r>
            <a:endParaRPr lang="en-US" altLang="zh-CN" dirty="0"/>
          </a:p>
          <a:p>
            <a:pPr>
              <a:lnSpc>
                <a:spcPct val="150000"/>
              </a:lnSpc>
            </a:pPr>
            <a:r>
              <a:rPr lang="en-US" altLang="zh-CN" dirty="0"/>
              <a:t>能够处理</a:t>
            </a:r>
            <a:r>
              <a:rPr lang="en-US" altLang="zh-CN" b="1" dirty="0">
                <a:solidFill>
                  <a:srgbClr val="FF0000"/>
                </a:solidFill>
              </a:rPr>
              <a:t>256</a:t>
            </a:r>
            <a:r>
              <a:rPr lang="en-US" altLang="zh-CN" dirty="0"/>
              <a:t>个中断</a:t>
            </a:r>
          </a:p>
          <a:p>
            <a:pPr>
              <a:lnSpc>
                <a:spcPct val="150000"/>
              </a:lnSpc>
            </a:pPr>
            <a:r>
              <a:rPr lang="en-US" altLang="zh-CN" dirty="0"/>
              <a:t>用中断向量号0～255区别</a:t>
            </a:r>
          </a:p>
          <a:p>
            <a:pPr>
              <a:lnSpc>
                <a:spcPct val="150000"/>
              </a:lnSpc>
            </a:pPr>
            <a:r>
              <a:rPr lang="en-US" altLang="zh-CN" dirty="0" err="1"/>
              <a:t>可屏蔽中断需要中断控制器实现优先权管理</a:t>
            </a:r>
            <a:endParaRPr lang="zh-CN" altLang="en-US" dirty="0"/>
          </a:p>
        </p:txBody>
      </p:sp>
    </p:spTree>
  </p:cSld>
  <p:clrMapOvr>
    <a:masterClrMapping/>
  </p:clrMapOvr>
  <p:transition spd="slow"/>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altLang="zh-CN" sz="4000"/>
              <a:t>1. </a:t>
            </a:r>
            <a:r>
              <a:rPr lang="zh-CN" altLang="en-US" sz="4000"/>
              <a:t>内部中断</a:t>
            </a:r>
          </a:p>
        </p:txBody>
      </p:sp>
      <p:pic>
        <p:nvPicPr>
          <p:cNvPr id="153603" name="Picture 3" descr="54">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0769600" y="6289675"/>
            <a:ext cx="11176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153604" name="Picture 4" descr="55">
            <a:hlinkClick r:id="" action="ppaction://hlinkshowjump?jump=previous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550400" y="6248400"/>
            <a:ext cx="1168400" cy="438150"/>
          </a:xfrm>
          <a:prstGeom prst="rect">
            <a:avLst/>
          </a:prstGeom>
          <a:noFill/>
          <a:extLst>
            <a:ext uri="{909E8E84-426E-40DD-AFC4-6F175D3DCCD1}">
              <a14:hiddenFill xmlns:a14="http://schemas.microsoft.com/office/drawing/2010/main">
                <a:solidFill>
                  <a:srgbClr val="FFFFFF"/>
                </a:solidFill>
              </a14:hiddenFill>
            </a:ext>
          </a:extLst>
        </p:spPr>
      </p:pic>
      <p:sp>
        <p:nvSpPr>
          <p:cNvPr id="153605" name="Rectangle 5"/>
          <p:cNvSpPr>
            <a:spLocks noGrp="1" noChangeArrowheads="1"/>
          </p:cNvSpPr>
          <p:nvPr>
            <p:ph type="body" idx="1"/>
          </p:nvPr>
        </p:nvSpPr>
        <p:spPr>
          <a:xfrm>
            <a:off x="709084" y="1504950"/>
            <a:ext cx="10744200" cy="4076700"/>
          </a:xfrm>
          <a:solidFill>
            <a:schemeClr val="bg1"/>
          </a:solidFill>
          <a:ln/>
          <a:extLst>
            <a:ext uri="{91240B29-F687-4F45-9708-019B960494DF}">
              <a14:hiddenLine xmlns:a14="http://schemas.microsoft.com/office/drawing/2010/main" w="76200" cmpd="tri">
                <a:solidFill>
                  <a:srgbClr val="0066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r>
              <a:rPr lang="zh-CN" altLang="en-US" dirty="0">
                <a:latin typeface="Times New Roman" charset="0"/>
              </a:rPr>
              <a:t>内部中断是由于</a:t>
            </a:r>
            <a:r>
              <a:rPr lang="en-US" altLang="zh-CN" dirty="0">
                <a:latin typeface="Times New Roman" charset="0"/>
              </a:rPr>
              <a:t>8088</a:t>
            </a:r>
            <a:r>
              <a:rPr lang="zh-CN" altLang="en-US" dirty="0">
                <a:solidFill>
                  <a:schemeClr val="folHlink"/>
                </a:solidFill>
                <a:latin typeface="Times New Roman" charset="0"/>
              </a:rPr>
              <a:t>内部执行程序出现异常引起</a:t>
            </a:r>
            <a:r>
              <a:rPr lang="zh-CN" altLang="en-US" dirty="0">
                <a:latin typeface="Times New Roman" charset="0"/>
              </a:rPr>
              <a:t>的程序</a:t>
            </a:r>
            <a:r>
              <a:rPr lang="zh-CN" altLang="en-US" dirty="0" smtClean="0">
                <a:latin typeface="Times New Roman" charset="0"/>
              </a:rPr>
              <a:t>中断</a:t>
            </a:r>
            <a:r>
              <a:rPr lang="zh-CN" altLang="en-US" dirty="0"/>
              <a:t>（异常 </a:t>
            </a:r>
            <a:r>
              <a:rPr lang="en-US" altLang="zh-CN" dirty="0"/>
              <a:t>Exception</a:t>
            </a:r>
            <a:r>
              <a:rPr lang="zh-CN" altLang="en-US" dirty="0" smtClean="0"/>
              <a:t>）。</a:t>
            </a:r>
            <a:endParaRPr lang="zh-CN" altLang="en-US" dirty="0"/>
          </a:p>
          <a:p>
            <a:r>
              <a:rPr lang="zh-CN" altLang="en-US" dirty="0">
                <a:latin typeface="Times New Roman" charset="0"/>
              </a:rPr>
              <a:t>利用内部中断，微处理器为用户提供了发现、调试并解决程序执行时异常情况的有效途径</a:t>
            </a:r>
          </a:p>
          <a:p>
            <a:r>
              <a:rPr lang="zh-CN" altLang="en-US" dirty="0">
                <a:latin typeface="Times New Roman" charset="0"/>
              </a:rPr>
              <a:t>例如，</a:t>
            </a:r>
            <a:r>
              <a:rPr lang="en-US" altLang="zh-CN" dirty="0">
                <a:latin typeface="Times New Roman" charset="0"/>
              </a:rPr>
              <a:t>ROM-BIOS</a:t>
            </a:r>
            <a:r>
              <a:rPr lang="zh-CN" altLang="en-US" dirty="0">
                <a:latin typeface="Times New Roman" charset="0"/>
              </a:rPr>
              <a:t>和</a:t>
            </a:r>
            <a:r>
              <a:rPr lang="en-US" altLang="zh-CN" dirty="0">
                <a:latin typeface="Times New Roman" charset="0"/>
              </a:rPr>
              <a:t>DOS</a:t>
            </a:r>
            <a:r>
              <a:rPr lang="zh-CN" altLang="en-US" dirty="0">
                <a:latin typeface="Times New Roman" charset="0"/>
              </a:rPr>
              <a:t>系统利用内部中断为程序员提供了各种功能调用</a:t>
            </a:r>
          </a:p>
        </p:txBody>
      </p:sp>
    </p:spTree>
    <p:extLst>
      <p:ext uri="{BB962C8B-B14F-4D97-AF65-F5344CB8AC3E}">
        <p14:creationId xmlns:p14="http://schemas.microsoft.com/office/powerpoint/2010/main" val="177181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9" presetClass="entr" presetSubtype="0" fill="hold" nodeType="afterEffect">
                                  <p:stCondLst>
                                    <p:cond delay="1000"/>
                                  </p:stCondLst>
                                  <p:childTnLst>
                                    <p:set>
                                      <p:cBhvr>
                                        <p:cTn id="6" dur="1" fill="hold">
                                          <p:stCondLst>
                                            <p:cond delay="0"/>
                                          </p:stCondLst>
                                        </p:cTn>
                                        <p:tgtEl>
                                          <p:spTgt spid="153603"/>
                                        </p:tgtEl>
                                        <p:attrNameLst>
                                          <p:attrName>style.visibility</p:attrName>
                                        </p:attrNameLst>
                                      </p:cBhvr>
                                      <p:to>
                                        <p:strVal val="visible"/>
                                      </p:to>
                                    </p:set>
                                    <p:animEffect transition="in" filter="dissolve">
                                      <p:cBhvr>
                                        <p:cTn id="7" dur="500"/>
                                        <p:tgtEl>
                                          <p:spTgt spid="153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1" name="Rectangle 3"/>
          <p:cNvSpPr>
            <a:spLocks noGrp="1" noChangeArrowheads="1"/>
          </p:cNvSpPr>
          <p:nvPr>
            <p:ph idx="1"/>
          </p:nvPr>
        </p:nvSpPr>
        <p:spPr>
          <a:xfrm>
            <a:off x="914400" y="980728"/>
            <a:ext cx="10726216" cy="5472608"/>
          </a:xfrm>
        </p:spPr>
        <p:txBody>
          <a:bodyPr/>
          <a:lstStyle/>
          <a:p>
            <a:pPr lvl="1"/>
            <a:r>
              <a:rPr lang="zh-CN" altLang="zh-CN" dirty="0" smtClean="0">
                <a:latin typeface="Times New Roman" pitchFamily="18" charset="0"/>
                <a:ea typeface="宋体" charset="-122"/>
              </a:rPr>
              <a:t>指令中断，如中断调用int 21h等 </a:t>
            </a:r>
          </a:p>
          <a:p>
            <a:pPr lvl="1"/>
            <a:r>
              <a:rPr lang="zh-CN" altLang="zh-CN" dirty="0" smtClean="0">
                <a:latin typeface="Times New Roman" pitchFamily="18" charset="0"/>
                <a:ea typeface="宋体" charset="-122"/>
              </a:rPr>
              <a:t>调试中断，如单步中断等</a:t>
            </a:r>
          </a:p>
          <a:p>
            <a:pPr lvl="1"/>
            <a:r>
              <a:rPr lang="zh-CN" altLang="zh-CN" dirty="0" smtClean="0">
                <a:latin typeface="Times New Roman" pitchFamily="18" charset="0"/>
                <a:ea typeface="宋体" charset="-122"/>
              </a:rPr>
              <a:t>异常中断；如除数为0，</a:t>
            </a:r>
          </a:p>
          <a:p>
            <a:pPr lvl="2" algn="just"/>
            <a:r>
              <a:rPr lang="zh-CN" altLang="en-US" sz="2800" b="1" dirty="0" smtClean="0">
                <a:solidFill>
                  <a:srgbClr val="FF0000"/>
                </a:solidFill>
              </a:rPr>
              <a:t>除法</a:t>
            </a:r>
            <a:r>
              <a:rPr lang="zh-CN" altLang="en-US" sz="2800" b="1" dirty="0">
                <a:solidFill>
                  <a:srgbClr val="FF0000"/>
                </a:solidFill>
              </a:rPr>
              <a:t>错异常（向量号</a:t>
            </a:r>
            <a:r>
              <a:rPr lang="en-US" altLang="zh-CN" sz="2800" b="1" dirty="0">
                <a:solidFill>
                  <a:srgbClr val="FF0000"/>
                </a:solidFill>
              </a:rPr>
              <a:t>0</a:t>
            </a:r>
            <a:r>
              <a:rPr lang="zh-CN" altLang="en-US" sz="2800" b="1" dirty="0">
                <a:solidFill>
                  <a:srgbClr val="FF0000"/>
                </a:solidFill>
              </a:rPr>
              <a:t>）</a:t>
            </a:r>
          </a:p>
          <a:p>
            <a:pPr lvl="2" algn="just"/>
            <a:r>
              <a:rPr lang="zh-CN" altLang="en-US" sz="2800" dirty="0"/>
              <a:t>调试异常（向量号</a:t>
            </a:r>
            <a:r>
              <a:rPr lang="en-US" altLang="zh-CN" sz="2800" dirty="0"/>
              <a:t>1</a:t>
            </a:r>
            <a:r>
              <a:rPr lang="zh-CN" altLang="en-US" sz="2800" dirty="0"/>
              <a:t>）</a:t>
            </a:r>
          </a:p>
          <a:p>
            <a:pPr lvl="2" algn="just"/>
            <a:r>
              <a:rPr lang="zh-CN" altLang="en-US" sz="2800" dirty="0"/>
              <a:t>断点异常（向量号</a:t>
            </a:r>
            <a:r>
              <a:rPr lang="en-US" altLang="zh-CN" sz="2800" dirty="0"/>
              <a:t>3</a:t>
            </a:r>
            <a:r>
              <a:rPr lang="zh-CN" altLang="en-US" sz="2800" dirty="0"/>
              <a:t>）</a:t>
            </a:r>
          </a:p>
          <a:p>
            <a:pPr lvl="2" algn="just"/>
            <a:r>
              <a:rPr lang="zh-CN" altLang="en-US" sz="2800" b="1" dirty="0">
                <a:solidFill>
                  <a:srgbClr val="FF0000"/>
                </a:solidFill>
              </a:rPr>
              <a:t>溢出异常（向量号</a:t>
            </a:r>
            <a:r>
              <a:rPr lang="en-US" altLang="zh-CN" sz="2800" b="1" dirty="0">
                <a:solidFill>
                  <a:srgbClr val="FF0000"/>
                </a:solidFill>
              </a:rPr>
              <a:t>4</a:t>
            </a:r>
            <a:r>
              <a:rPr lang="zh-CN" altLang="en-US" sz="2800" b="1" dirty="0">
                <a:solidFill>
                  <a:srgbClr val="FF0000"/>
                </a:solidFill>
              </a:rPr>
              <a:t>）</a:t>
            </a:r>
          </a:p>
          <a:p>
            <a:pPr lvl="2" algn="just"/>
            <a:r>
              <a:rPr lang="zh-CN" altLang="en-US" sz="2800" dirty="0"/>
              <a:t>无效代码异常（向量号</a:t>
            </a:r>
            <a:r>
              <a:rPr lang="en-US" altLang="zh-CN" sz="2800" dirty="0"/>
              <a:t>6</a:t>
            </a:r>
            <a:r>
              <a:rPr lang="zh-CN" altLang="en-US" sz="2800" dirty="0"/>
              <a:t>）</a:t>
            </a:r>
          </a:p>
          <a:p>
            <a:pPr lvl="2" algn="just"/>
            <a:r>
              <a:rPr lang="en-US" altLang="zh-CN" sz="2800" dirty="0" smtClean="0"/>
              <a:t>……</a:t>
            </a:r>
          </a:p>
        </p:txBody>
      </p:sp>
      <p:sp>
        <p:nvSpPr>
          <p:cNvPr id="2" name="标题 1"/>
          <p:cNvSpPr>
            <a:spLocks noGrp="1"/>
          </p:cNvSpPr>
          <p:nvPr>
            <p:ph type="title"/>
          </p:nvPr>
        </p:nvSpPr>
        <p:spPr/>
        <p:txBody>
          <a:bodyPr/>
          <a:lstStyle/>
          <a:p>
            <a:endParaRPr lang="zh-CN" altLang="en-US"/>
          </a:p>
        </p:txBody>
      </p:sp>
      <p:sp>
        <p:nvSpPr>
          <p:cNvPr id="5" name="Rectangle 11" descr="065"/>
          <p:cNvSpPr>
            <a:spLocks noChangeArrowheads="1"/>
          </p:cNvSpPr>
          <p:nvPr/>
        </p:nvSpPr>
        <p:spPr bwMode="auto">
          <a:xfrm>
            <a:off x="983432" y="5229200"/>
            <a:ext cx="9685867" cy="1419225"/>
          </a:xfrm>
          <a:prstGeom prst="rect">
            <a:avLst/>
          </a:prstGeom>
          <a:blipFill dpi="0" rotWithShape="0">
            <a:blip r:embed="rId2"/>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80000"/>
              </a:lnSpc>
              <a:spcBef>
                <a:spcPct val="0"/>
              </a:spcBef>
              <a:buClrTx/>
              <a:buSzTx/>
              <a:buFontTx/>
              <a:buNone/>
            </a:pPr>
            <a:r>
              <a:rPr lang="zh-CN" altLang="en-US" sz="3600" dirty="0" smtClean="0">
                <a:solidFill>
                  <a:srgbClr val="006600"/>
                </a:solidFill>
                <a:latin typeface="Tahoma" pitchFamily="34" charset="0"/>
              </a:rPr>
              <a:t>            内部中断</a:t>
            </a:r>
            <a:r>
              <a:rPr lang="zh-CN" altLang="en-US" sz="3600" dirty="0">
                <a:solidFill>
                  <a:srgbClr val="006600"/>
                </a:solidFill>
                <a:latin typeface="Tahoma" pitchFamily="34" charset="0"/>
              </a:rPr>
              <a:t>的中断向量号已定</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ppt_w/2"/>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ppt_w</p:attrName>
                                        </p:attrNameLst>
                                      </p:cBhvr>
                                      <p:tavLst>
                                        <p:tav tm="0">
                                          <p:val>
                                            <p:fltVal val="0"/>
                                          </p:val>
                                        </p:tav>
                                        <p:tav tm="100000">
                                          <p:val>
                                            <p:strVal val="#ppt_w"/>
                                          </p:val>
                                        </p:tav>
                                      </p:tavLst>
                                    </p:anim>
                                    <p:anim calcmode="lin" valueType="num">
                                      <p:cBhvr>
                                        <p:cTn id="10"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altLang="zh-CN" sz="4000"/>
              <a:t>⑴ </a:t>
            </a:r>
            <a:r>
              <a:rPr lang="zh-CN" altLang="en-US" sz="4000"/>
              <a:t>除法错中断</a:t>
            </a:r>
          </a:p>
        </p:txBody>
      </p:sp>
      <p:pic>
        <p:nvPicPr>
          <p:cNvPr id="235523" name="Picture 3" descr="54">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0769600" y="6289675"/>
            <a:ext cx="11176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235524" name="Picture 4" descr="55">
            <a:hlinkClick r:id="" action="ppaction://hlinkshowjump?jump=previous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550400" y="6248400"/>
            <a:ext cx="1168400" cy="438150"/>
          </a:xfrm>
          <a:prstGeom prst="rect">
            <a:avLst/>
          </a:prstGeom>
          <a:noFill/>
          <a:extLst>
            <a:ext uri="{909E8E84-426E-40DD-AFC4-6F175D3DCCD1}">
              <a14:hiddenFill xmlns:a14="http://schemas.microsoft.com/office/drawing/2010/main">
                <a:solidFill>
                  <a:srgbClr val="FFFFFF"/>
                </a:solidFill>
              </a14:hiddenFill>
            </a:ext>
          </a:extLst>
        </p:spPr>
      </p:pic>
      <p:sp>
        <p:nvSpPr>
          <p:cNvPr id="235525" name="Rectangle 5"/>
          <p:cNvSpPr>
            <a:spLocks noGrp="1" noChangeArrowheads="1"/>
          </p:cNvSpPr>
          <p:nvPr>
            <p:ph type="body" idx="1"/>
          </p:nvPr>
        </p:nvSpPr>
        <p:spPr>
          <a:xfrm>
            <a:off x="709084" y="1504950"/>
            <a:ext cx="10744200" cy="2171700"/>
          </a:xfrm>
          <a:solidFill>
            <a:schemeClr val="bg1"/>
          </a:solidFill>
          <a:ln/>
          <a:extLst>
            <a:ext uri="{91240B29-F687-4F45-9708-019B960494DF}">
              <a14:hiddenLine xmlns:a14="http://schemas.microsoft.com/office/drawing/2010/main" w="76200" cmpd="tri">
                <a:solidFill>
                  <a:srgbClr val="0066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r>
              <a:rPr lang="zh-CN" altLang="en-US">
                <a:latin typeface="Times New Roman" charset="0"/>
              </a:rPr>
              <a:t>在执行除法指令时，若除数为</a:t>
            </a:r>
            <a:r>
              <a:rPr lang="en-US" altLang="zh-CN">
                <a:latin typeface="Times New Roman" charset="0"/>
              </a:rPr>
              <a:t>0</a:t>
            </a:r>
            <a:r>
              <a:rPr lang="zh-CN" altLang="en-US">
                <a:latin typeface="Times New Roman" charset="0"/>
              </a:rPr>
              <a:t>或商超过了寄存器所能表达的范围，则产生一个向量号为</a:t>
            </a:r>
            <a:r>
              <a:rPr lang="en-US" altLang="zh-CN">
                <a:latin typeface="Times New Roman" charset="0"/>
              </a:rPr>
              <a:t>0</a:t>
            </a:r>
            <a:r>
              <a:rPr lang="zh-CN" altLang="en-US">
                <a:latin typeface="Times New Roman" charset="0"/>
              </a:rPr>
              <a:t>的内部中断，称为除法错中断</a:t>
            </a:r>
          </a:p>
          <a:p>
            <a:pPr>
              <a:buFont typeface="Wingdings" pitchFamily="2" charset="2"/>
              <a:buNone/>
            </a:pPr>
            <a:r>
              <a:rPr lang="zh-CN" altLang="en-US">
                <a:solidFill>
                  <a:srgbClr val="0066FF"/>
                </a:solidFill>
                <a:latin typeface="Times New Roman" charset="0"/>
              </a:rPr>
              <a:t>例如：</a:t>
            </a:r>
          </a:p>
        </p:txBody>
      </p:sp>
      <p:sp>
        <p:nvSpPr>
          <p:cNvPr id="235527" name="Text Box 7"/>
          <p:cNvSpPr txBox="1">
            <a:spLocks noChangeArrowheads="1"/>
          </p:cNvSpPr>
          <p:nvPr/>
        </p:nvSpPr>
        <p:spPr bwMode="auto">
          <a:xfrm>
            <a:off x="2351618" y="3127376"/>
            <a:ext cx="9408583" cy="955675"/>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buClrTx/>
              <a:buSzTx/>
              <a:buFontTx/>
              <a:buNone/>
            </a:pPr>
            <a:r>
              <a:rPr kumimoji="0" lang="en-US" altLang="zh-CN" sz="2800">
                <a:solidFill>
                  <a:srgbClr val="0066FF"/>
                </a:solidFill>
                <a:latin typeface="Arial" charset="0"/>
              </a:rPr>
              <a:t>mov bl,0</a:t>
            </a:r>
          </a:p>
          <a:p>
            <a:pPr algn="l">
              <a:spcBef>
                <a:spcPct val="0"/>
              </a:spcBef>
              <a:buClrTx/>
              <a:buSzTx/>
              <a:buFontTx/>
              <a:buNone/>
            </a:pPr>
            <a:r>
              <a:rPr kumimoji="0" lang="en-US" altLang="zh-CN" sz="2800">
                <a:solidFill>
                  <a:srgbClr val="0066FF"/>
                </a:solidFill>
                <a:latin typeface="Arial" charset="0"/>
              </a:rPr>
              <a:t>idiv bl	</a:t>
            </a:r>
            <a:r>
              <a:rPr kumimoji="0" lang="zh-CN" altLang="en-US" sz="2800">
                <a:solidFill>
                  <a:srgbClr val="0066FF"/>
                </a:solidFill>
                <a:latin typeface="Arial" charset="0"/>
              </a:rPr>
              <a:t>；除数</a:t>
            </a:r>
            <a:r>
              <a:rPr kumimoji="0" lang="en-US" altLang="zh-CN" sz="2800">
                <a:solidFill>
                  <a:srgbClr val="0066FF"/>
                </a:solidFill>
                <a:latin typeface="Arial" charset="0"/>
              </a:rPr>
              <a:t>BL</a:t>
            </a:r>
            <a:r>
              <a:rPr kumimoji="0" lang="zh-CN" altLang="en-US" sz="2800">
                <a:solidFill>
                  <a:srgbClr val="0066FF"/>
                </a:solidFill>
                <a:latin typeface="Arial" charset="0"/>
              </a:rPr>
              <a:t>＝</a:t>
            </a:r>
            <a:r>
              <a:rPr kumimoji="0" lang="en-US" altLang="zh-CN" sz="2800">
                <a:solidFill>
                  <a:srgbClr val="0066FF"/>
                </a:solidFill>
                <a:latin typeface="Arial" charset="0"/>
              </a:rPr>
              <a:t>0</a:t>
            </a:r>
            <a:r>
              <a:rPr kumimoji="0" lang="zh-CN" altLang="en-US" sz="2800">
                <a:solidFill>
                  <a:srgbClr val="0066FF"/>
                </a:solidFill>
                <a:latin typeface="Arial" charset="0"/>
              </a:rPr>
              <a:t>，产生除法错中断</a:t>
            </a:r>
            <a:endParaRPr kumimoji="0" lang="zh-CN" altLang="en-US" sz="2800" b="0">
              <a:latin typeface="Arial" charset="0"/>
            </a:endParaRPr>
          </a:p>
        </p:txBody>
      </p:sp>
      <p:sp>
        <p:nvSpPr>
          <p:cNvPr id="235528" name="Text Box 8"/>
          <p:cNvSpPr txBox="1">
            <a:spLocks noChangeArrowheads="1"/>
          </p:cNvSpPr>
          <p:nvPr/>
        </p:nvSpPr>
        <p:spPr bwMode="auto">
          <a:xfrm>
            <a:off x="431800" y="4424363"/>
            <a:ext cx="9696451" cy="180975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0"/>
              </a:spcBef>
              <a:tabLst>
                <a:tab pos="2146300" algn="l"/>
              </a:tabLst>
              <a:defRPr kumimoji="1" sz="2400">
                <a:solidFill>
                  <a:schemeClr val="tx1"/>
                </a:solidFill>
                <a:latin typeface="Times New Roman" charset="0"/>
                <a:ea typeface="宋体" pitchFamily="2" charset="-122"/>
              </a:defRPr>
            </a:lvl1pPr>
            <a:lvl2pPr algn="l">
              <a:spcBef>
                <a:spcPct val="0"/>
              </a:spcBef>
              <a:tabLst>
                <a:tab pos="2146300" algn="l"/>
              </a:tabLst>
              <a:defRPr kumimoji="1" sz="2400">
                <a:solidFill>
                  <a:schemeClr val="tx1"/>
                </a:solidFill>
                <a:latin typeface="Times New Roman" charset="0"/>
                <a:ea typeface="宋体" pitchFamily="2" charset="-122"/>
              </a:defRPr>
            </a:lvl2pPr>
            <a:lvl3pPr algn="l">
              <a:spcBef>
                <a:spcPct val="0"/>
              </a:spcBef>
              <a:tabLst>
                <a:tab pos="2146300" algn="l"/>
              </a:tabLst>
              <a:defRPr kumimoji="1" sz="2400">
                <a:solidFill>
                  <a:schemeClr val="tx1"/>
                </a:solidFill>
                <a:latin typeface="Times New Roman" charset="0"/>
                <a:ea typeface="宋体" pitchFamily="2" charset="-122"/>
              </a:defRPr>
            </a:lvl3pPr>
            <a:lvl4pPr algn="l">
              <a:spcBef>
                <a:spcPct val="0"/>
              </a:spcBef>
              <a:tabLst>
                <a:tab pos="2146300" algn="l"/>
              </a:tabLst>
              <a:defRPr kumimoji="1" sz="2400">
                <a:solidFill>
                  <a:schemeClr val="tx1"/>
                </a:solidFill>
                <a:latin typeface="Times New Roman" charset="0"/>
                <a:ea typeface="宋体" pitchFamily="2" charset="-122"/>
              </a:defRPr>
            </a:lvl4pPr>
            <a:lvl5pPr algn="l">
              <a:spcBef>
                <a:spcPct val="0"/>
              </a:spcBef>
              <a:tabLst>
                <a:tab pos="2146300" algn="l"/>
              </a:tabLst>
              <a:defRPr kumimoji="1" sz="2400">
                <a:solidFill>
                  <a:schemeClr val="tx1"/>
                </a:solidFill>
                <a:latin typeface="Times New Roman" charset="0"/>
                <a:ea typeface="宋体" pitchFamily="2" charset="-122"/>
              </a:defRPr>
            </a:lvl5pPr>
            <a:lvl6pPr fontAlgn="base">
              <a:spcBef>
                <a:spcPct val="0"/>
              </a:spcBef>
              <a:spcAft>
                <a:spcPct val="0"/>
              </a:spcAft>
              <a:tabLst>
                <a:tab pos="2146300" algn="l"/>
              </a:tabLst>
              <a:defRPr kumimoji="1" sz="2400">
                <a:solidFill>
                  <a:schemeClr val="tx1"/>
                </a:solidFill>
                <a:latin typeface="Times New Roman" charset="0"/>
                <a:ea typeface="宋体" pitchFamily="2" charset="-122"/>
              </a:defRPr>
            </a:lvl6pPr>
            <a:lvl7pPr fontAlgn="base">
              <a:spcBef>
                <a:spcPct val="0"/>
              </a:spcBef>
              <a:spcAft>
                <a:spcPct val="0"/>
              </a:spcAft>
              <a:tabLst>
                <a:tab pos="2146300" algn="l"/>
              </a:tabLst>
              <a:defRPr kumimoji="1" sz="2400">
                <a:solidFill>
                  <a:schemeClr val="tx1"/>
                </a:solidFill>
                <a:latin typeface="Times New Roman" charset="0"/>
                <a:ea typeface="宋体" pitchFamily="2" charset="-122"/>
              </a:defRPr>
            </a:lvl7pPr>
            <a:lvl8pPr fontAlgn="base">
              <a:spcBef>
                <a:spcPct val="0"/>
              </a:spcBef>
              <a:spcAft>
                <a:spcPct val="0"/>
              </a:spcAft>
              <a:tabLst>
                <a:tab pos="2146300" algn="l"/>
              </a:tabLst>
              <a:defRPr kumimoji="1" sz="2400">
                <a:solidFill>
                  <a:schemeClr val="tx1"/>
                </a:solidFill>
                <a:latin typeface="Times New Roman" charset="0"/>
                <a:ea typeface="宋体" pitchFamily="2" charset="-122"/>
              </a:defRPr>
            </a:lvl8pPr>
            <a:lvl9pPr fontAlgn="base">
              <a:spcBef>
                <a:spcPct val="0"/>
              </a:spcBef>
              <a:spcAft>
                <a:spcPct val="0"/>
              </a:spcAft>
              <a:tabLst>
                <a:tab pos="2146300" algn="l"/>
              </a:tabLst>
              <a:defRPr kumimoji="1" sz="2400">
                <a:solidFill>
                  <a:schemeClr val="tx1"/>
                </a:solidFill>
                <a:latin typeface="Times New Roman" charset="0"/>
                <a:ea typeface="宋体" pitchFamily="2" charset="-122"/>
              </a:defRPr>
            </a:lvl9pPr>
          </a:lstStyle>
          <a:p>
            <a:pPr>
              <a:buClrTx/>
              <a:buSzTx/>
              <a:buFontTx/>
              <a:buNone/>
            </a:pPr>
            <a:r>
              <a:rPr kumimoji="0" lang="en-US" altLang="zh-CN" sz="2800">
                <a:solidFill>
                  <a:srgbClr val="0066FF"/>
                </a:solidFill>
                <a:latin typeface="Arial" charset="0"/>
              </a:rPr>
              <a:t>mov ax,200h</a:t>
            </a:r>
          </a:p>
          <a:p>
            <a:pPr>
              <a:buClrTx/>
              <a:buSzTx/>
              <a:buFontTx/>
              <a:buNone/>
            </a:pPr>
            <a:r>
              <a:rPr kumimoji="0" lang="en-US" altLang="zh-CN" sz="2800">
                <a:solidFill>
                  <a:srgbClr val="0066FF"/>
                </a:solidFill>
                <a:latin typeface="Arial" charset="0"/>
              </a:rPr>
              <a:t>mov bl,1</a:t>
            </a:r>
          </a:p>
          <a:p>
            <a:pPr>
              <a:buClrTx/>
              <a:buSzTx/>
              <a:buFontTx/>
              <a:buNone/>
            </a:pPr>
            <a:r>
              <a:rPr kumimoji="0" lang="en-US" altLang="zh-CN" sz="2800">
                <a:solidFill>
                  <a:srgbClr val="0066FF"/>
                </a:solidFill>
                <a:latin typeface="Arial" charset="0"/>
              </a:rPr>
              <a:t>div bl	</a:t>
            </a:r>
            <a:r>
              <a:rPr kumimoji="0" lang="zh-CN" altLang="en-US" sz="2800">
                <a:solidFill>
                  <a:srgbClr val="0066FF"/>
                </a:solidFill>
                <a:latin typeface="Arial" charset="0"/>
              </a:rPr>
              <a:t>；商＝</a:t>
            </a:r>
            <a:r>
              <a:rPr kumimoji="0" lang="en-US" altLang="zh-CN" sz="2800">
                <a:solidFill>
                  <a:srgbClr val="0066FF"/>
                </a:solidFill>
                <a:latin typeface="Arial" charset="0"/>
              </a:rPr>
              <a:t>200H</a:t>
            </a:r>
            <a:r>
              <a:rPr kumimoji="0" lang="zh-CN" altLang="en-US" sz="2800">
                <a:solidFill>
                  <a:srgbClr val="0066FF"/>
                </a:solidFill>
                <a:latin typeface="Arial" charset="0"/>
              </a:rPr>
              <a:t>，不能用</a:t>
            </a:r>
            <a:r>
              <a:rPr kumimoji="0" lang="en-US" altLang="zh-CN" sz="2800">
                <a:solidFill>
                  <a:srgbClr val="0066FF"/>
                </a:solidFill>
                <a:latin typeface="Arial" charset="0"/>
              </a:rPr>
              <a:t>AL</a:t>
            </a:r>
            <a:r>
              <a:rPr kumimoji="0" lang="zh-CN" altLang="en-US" sz="2800">
                <a:solidFill>
                  <a:srgbClr val="0066FF"/>
                </a:solidFill>
                <a:latin typeface="Arial" charset="0"/>
              </a:rPr>
              <a:t>表达</a:t>
            </a:r>
          </a:p>
          <a:p>
            <a:pPr>
              <a:buClrTx/>
              <a:buSzTx/>
              <a:buFontTx/>
              <a:buNone/>
            </a:pPr>
            <a:r>
              <a:rPr kumimoji="0" lang="zh-CN" altLang="en-US" sz="2800">
                <a:solidFill>
                  <a:srgbClr val="0066FF"/>
                </a:solidFill>
                <a:latin typeface="Arial" charset="0"/>
              </a:rPr>
              <a:t>	；产生除法错中断</a:t>
            </a:r>
            <a:endParaRPr kumimoji="0" lang="zh-CN" altLang="en-US" sz="2800" b="0">
              <a:latin typeface="Arial" charset="0"/>
            </a:endParaRPr>
          </a:p>
        </p:txBody>
      </p:sp>
    </p:spTree>
    <p:extLst>
      <p:ext uri="{BB962C8B-B14F-4D97-AF65-F5344CB8AC3E}">
        <p14:creationId xmlns:p14="http://schemas.microsoft.com/office/powerpoint/2010/main" val="138446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1000"/>
                                  </p:stCondLst>
                                  <p:childTnLst>
                                    <p:set>
                                      <p:cBhvr>
                                        <p:cTn id="6" dur="1" fill="hold">
                                          <p:stCondLst>
                                            <p:cond delay="0"/>
                                          </p:stCondLst>
                                        </p:cTn>
                                        <p:tgtEl>
                                          <p:spTgt spid="235523"/>
                                        </p:tgtEl>
                                        <p:attrNameLst>
                                          <p:attrName>style.visibility</p:attrName>
                                        </p:attrNameLst>
                                      </p:cBhvr>
                                      <p:to>
                                        <p:strVal val="visible"/>
                                      </p:to>
                                    </p:set>
                                    <p:animEffect transition="in" filter="dissolve">
                                      <p:cBhvr>
                                        <p:cTn id="7" dur="500"/>
                                        <p:tgtEl>
                                          <p:spTgt spid="235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US" altLang="zh-CN" sz="4000"/>
              <a:t>⑵ </a:t>
            </a:r>
            <a:r>
              <a:rPr lang="zh-CN" altLang="en-US" sz="4000"/>
              <a:t>指令中断</a:t>
            </a:r>
          </a:p>
        </p:txBody>
      </p:sp>
      <p:pic>
        <p:nvPicPr>
          <p:cNvPr id="236547" name="Picture 3" descr="54">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0769600" y="6289675"/>
            <a:ext cx="11176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236548" name="Picture 4" descr="55">
            <a:hlinkClick r:id="" action="ppaction://hlinkshowjump?jump=previous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550400" y="6248400"/>
            <a:ext cx="1168400" cy="438150"/>
          </a:xfrm>
          <a:prstGeom prst="rect">
            <a:avLst/>
          </a:prstGeom>
          <a:noFill/>
          <a:extLst>
            <a:ext uri="{909E8E84-426E-40DD-AFC4-6F175D3DCCD1}">
              <a14:hiddenFill xmlns:a14="http://schemas.microsoft.com/office/drawing/2010/main">
                <a:solidFill>
                  <a:srgbClr val="FFFFFF"/>
                </a:solidFill>
              </a14:hiddenFill>
            </a:ext>
          </a:extLst>
        </p:spPr>
      </p:pic>
      <p:sp>
        <p:nvSpPr>
          <p:cNvPr id="236549" name="Rectangle 5"/>
          <p:cNvSpPr>
            <a:spLocks noGrp="1" noChangeArrowheads="1"/>
          </p:cNvSpPr>
          <p:nvPr>
            <p:ph type="body" idx="1"/>
          </p:nvPr>
        </p:nvSpPr>
        <p:spPr>
          <a:xfrm>
            <a:off x="709084" y="1504951"/>
            <a:ext cx="10744200" cy="2836863"/>
          </a:xfrm>
          <a:solidFill>
            <a:schemeClr val="bg1"/>
          </a:solidFill>
          <a:ln/>
          <a:extLst>
            <a:ext uri="{91240B29-F687-4F45-9708-019B960494DF}">
              <a14:hiddenLine xmlns:a14="http://schemas.microsoft.com/office/drawing/2010/main" w="76200" cmpd="tri">
                <a:solidFill>
                  <a:srgbClr val="0066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a:lnSpc>
                <a:spcPct val="90000"/>
              </a:lnSpc>
            </a:pPr>
            <a:r>
              <a:rPr lang="zh-CN" altLang="en-US">
                <a:latin typeface="Times New Roman" charset="0"/>
              </a:rPr>
              <a:t>在执行中断调用指令</a:t>
            </a:r>
            <a:r>
              <a:rPr lang="en-US" altLang="zh-CN">
                <a:latin typeface="Times New Roman" charset="0"/>
              </a:rPr>
              <a:t>INT n</a:t>
            </a:r>
            <a:r>
              <a:rPr lang="zh-CN" altLang="en-US">
                <a:latin typeface="Times New Roman" charset="0"/>
              </a:rPr>
              <a:t>时产生的一个向量号为</a:t>
            </a:r>
            <a:r>
              <a:rPr lang="en-US" altLang="zh-CN">
                <a:latin typeface="Times New Roman" charset="0"/>
              </a:rPr>
              <a:t>n</a:t>
            </a:r>
            <a:r>
              <a:rPr lang="zh-CN" altLang="en-US">
                <a:latin typeface="Times New Roman" charset="0"/>
              </a:rPr>
              <a:t>（</a:t>
            </a:r>
            <a:r>
              <a:rPr lang="en-US" altLang="zh-CN">
                <a:latin typeface="Times New Roman" charset="0"/>
              </a:rPr>
              <a:t>0 ~ 255</a:t>
            </a:r>
            <a:r>
              <a:rPr lang="zh-CN" altLang="en-US">
                <a:latin typeface="Times New Roman" charset="0"/>
              </a:rPr>
              <a:t>）的内部中断，称为指令中断</a:t>
            </a:r>
          </a:p>
          <a:p>
            <a:pPr>
              <a:lnSpc>
                <a:spcPct val="90000"/>
              </a:lnSpc>
            </a:pPr>
            <a:r>
              <a:rPr lang="zh-CN" altLang="en-US">
                <a:latin typeface="Times New Roman" charset="0"/>
              </a:rPr>
              <a:t>其中向量号为</a:t>
            </a:r>
            <a:r>
              <a:rPr lang="en-US" altLang="zh-CN">
                <a:latin typeface="Times New Roman" charset="0"/>
              </a:rPr>
              <a:t>3</a:t>
            </a:r>
            <a:r>
              <a:rPr lang="zh-CN" altLang="en-US">
                <a:latin typeface="Times New Roman" charset="0"/>
              </a:rPr>
              <a:t>的指令中断比较特别（生成一个字节的指令代码：</a:t>
            </a:r>
            <a:r>
              <a:rPr lang="en-US" altLang="zh-CN">
                <a:latin typeface="Times New Roman" charset="0"/>
              </a:rPr>
              <a:t>11001100</a:t>
            </a:r>
            <a:r>
              <a:rPr lang="zh-CN" altLang="en-US">
                <a:latin typeface="Times New Roman" charset="0"/>
              </a:rPr>
              <a:t>），常用于程序调试，被称为断点中断</a:t>
            </a:r>
          </a:p>
        </p:txBody>
      </p:sp>
      <p:sp>
        <p:nvSpPr>
          <p:cNvPr id="236552" name="Text Box 8"/>
          <p:cNvSpPr txBox="1">
            <a:spLocks noChangeArrowheads="1"/>
          </p:cNvSpPr>
          <p:nvPr/>
        </p:nvSpPr>
        <p:spPr bwMode="auto">
          <a:xfrm>
            <a:off x="1085851" y="4684714"/>
            <a:ext cx="10081683" cy="955675"/>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076325" indent="-1076325" algn="l">
              <a:spcBef>
                <a:spcPct val="0"/>
              </a:spcBef>
              <a:defRPr kumimoji="1" sz="2400">
                <a:solidFill>
                  <a:schemeClr val="tx1"/>
                </a:solidFill>
                <a:latin typeface="Times New Roman" charset="0"/>
                <a:ea typeface="宋体" pitchFamily="2" charset="-122"/>
              </a:defRPr>
            </a:lvl1pPr>
            <a:lvl2pPr marL="1255713" algn="l">
              <a:spcBef>
                <a:spcPct val="0"/>
              </a:spcBef>
              <a:defRPr kumimoji="1" sz="2400">
                <a:solidFill>
                  <a:schemeClr val="tx1"/>
                </a:solidFill>
                <a:latin typeface="Times New Roman" charset="0"/>
                <a:ea typeface="宋体" pitchFamily="2" charset="-122"/>
              </a:defRPr>
            </a:lvl2pPr>
            <a:lvl3pPr marL="1435100" algn="l">
              <a:spcBef>
                <a:spcPct val="0"/>
              </a:spcBef>
              <a:defRPr kumimoji="1" sz="2400">
                <a:solidFill>
                  <a:schemeClr val="tx1"/>
                </a:solidFill>
                <a:latin typeface="Times New Roman" charset="0"/>
                <a:ea typeface="宋体" pitchFamily="2" charset="-122"/>
              </a:defRPr>
            </a:lvl3pPr>
            <a:lvl4pPr marL="1614488" algn="l">
              <a:spcBef>
                <a:spcPct val="0"/>
              </a:spcBef>
              <a:defRPr kumimoji="1" sz="2400">
                <a:solidFill>
                  <a:schemeClr val="tx1"/>
                </a:solidFill>
                <a:latin typeface="Times New Roman" charset="0"/>
                <a:ea typeface="宋体" pitchFamily="2" charset="-122"/>
              </a:defRPr>
            </a:lvl4pPr>
            <a:lvl5pPr algn="l">
              <a:spcBef>
                <a:spcPct val="0"/>
              </a:spcBef>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buClrTx/>
              <a:buSzTx/>
              <a:buFontTx/>
              <a:buNone/>
            </a:pPr>
            <a:r>
              <a:rPr kumimoji="0" lang="zh-CN" altLang="en-US" sz="2800">
                <a:solidFill>
                  <a:srgbClr val="0066FF"/>
                </a:solidFill>
                <a:latin typeface="Arial" charset="0"/>
              </a:rPr>
              <a:t>例如：</a:t>
            </a:r>
            <a:r>
              <a:rPr kumimoji="0" lang="en-US" altLang="zh-CN" sz="2800">
                <a:solidFill>
                  <a:srgbClr val="0066FF"/>
                </a:solidFill>
                <a:latin typeface="Arial" charset="0"/>
              </a:rPr>
              <a:t>DEBUG.EXE</a:t>
            </a:r>
            <a:r>
              <a:rPr kumimoji="0" lang="zh-CN" altLang="en-US" sz="2800">
                <a:solidFill>
                  <a:srgbClr val="0066FF"/>
                </a:solidFill>
                <a:latin typeface="Arial" charset="0"/>
              </a:rPr>
              <a:t>调试程序的运行命令</a:t>
            </a:r>
            <a:r>
              <a:rPr kumimoji="0" lang="en-US" altLang="zh-CN" sz="2800">
                <a:solidFill>
                  <a:srgbClr val="0066FF"/>
                </a:solidFill>
                <a:latin typeface="Arial" charset="0"/>
              </a:rPr>
              <a:t>G</a:t>
            </a:r>
            <a:r>
              <a:rPr kumimoji="0" lang="zh-CN" altLang="en-US" sz="2800">
                <a:solidFill>
                  <a:srgbClr val="0066FF"/>
                </a:solidFill>
                <a:latin typeface="Arial" charset="0"/>
              </a:rPr>
              <a:t>设置的断点，就是利用</a:t>
            </a:r>
            <a:r>
              <a:rPr kumimoji="0" lang="en-US" altLang="zh-CN" sz="2800">
                <a:solidFill>
                  <a:srgbClr val="0066FF"/>
                </a:solidFill>
                <a:latin typeface="Arial" charset="0"/>
              </a:rPr>
              <a:t>INT 3</a:t>
            </a:r>
            <a:r>
              <a:rPr kumimoji="0" lang="zh-CN" altLang="en-US" sz="2800">
                <a:solidFill>
                  <a:srgbClr val="0066FF"/>
                </a:solidFill>
                <a:latin typeface="Arial" charset="0"/>
              </a:rPr>
              <a:t>指令实现的</a:t>
            </a:r>
            <a:endParaRPr kumimoji="0" lang="zh-CN" altLang="en-US" sz="2800" b="0">
              <a:latin typeface="Arial" charset="0"/>
            </a:endParaRPr>
          </a:p>
        </p:txBody>
      </p:sp>
    </p:spTree>
    <p:extLst>
      <p:ext uri="{BB962C8B-B14F-4D97-AF65-F5344CB8AC3E}">
        <p14:creationId xmlns:p14="http://schemas.microsoft.com/office/powerpoint/2010/main" val="4162151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1000"/>
                                  </p:stCondLst>
                                  <p:childTnLst>
                                    <p:set>
                                      <p:cBhvr>
                                        <p:cTn id="6" dur="1" fill="hold">
                                          <p:stCondLst>
                                            <p:cond delay="0"/>
                                          </p:stCondLst>
                                        </p:cTn>
                                        <p:tgtEl>
                                          <p:spTgt spid="236547"/>
                                        </p:tgtEl>
                                        <p:attrNameLst>
                                          <p:attrName>style.visibility</p:attrName>
                                        </p:attrNameLst>
                                      </p:cBhvr>
                                      <p:to>
                                        <p:strVal val="visible"/>
                                      </p:to>
                                    </p:set>
                                    <p:animEffect transition="in" filter="dissolve">
                                      <p:cBhvr>
                                        <p:cTn id="7" dur="500"/>
                                        <p:tgtEl>
                                          <p:spTgt spid="236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US" altLang="zh-CN" sz="4000"/>
              <a:t>⑶ </a:t>
            </a:r>
            <a:r>
              <a:rPr lang="zh-CN" altLang="en-US" sz="4000"/>
              <a:t>溢出中断</a:t>
            </a:r>
          </a:p>
        </p:txBody>
      </p:sp>
      <p:pic>
        <p:nvPicPr>
          <p:cNvPr id="237571" name="Picture 3" descr="54">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0769600" y="6289675"/>
            <a:ext cx="11176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237572" name="Picture 4" descr="55">
            <a:hlinkClick r:id="" action="ppaction://hlinkshowjump?jump=previous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550400" y="6248400"/>
            <a:ext cx="1168400" cy="438150"/>
          </a:xfrm>
          <a:prstGeom prst="rect">
            <a:avLst/>
          </a:prstGeom>
          <a:noFill/>
          <a:extLst>
            <a:ext uri="{909E8E84-426E-40DD-AFC4-6F175D3DCCD1}">
              <a14:hiddenFill xmlns:a14="http://schemas.microsoft.com/office/drawing/2010/main">
                <a:solidFill>
                  <a:srgbClr val="FFFFFF"/>
                </a:solidFill>
              </a14:hiddenFill>
            </a:ext>
          </a:extLst>
        </p:spPr>
      </p:pic>
      <p:sp>
        <p:nvSpPr>
          <p:cNvPr id="237573" name="Rectangle 5"/>
          <p:cNvSpPr>
            <a:spLocks noGrp="1" noChangeArrowheads="1"/>
          </p:cNvSpPr>
          <p:nvPr>
            <p:ph type="body" idx="1"/>
          </p:nvPr>
        </p:nvSpPr>
        <p:spPr>
          <a:xfrm>
            <a:off x="709084" y="1504950"/>
            <a:ext cx="10850034" cy="2171700"/>
          </a:xfrm>
          <a:solidFill>
            <a:schemeClr val="bg1"/>
          </a:solidFill>
          <a:ln/>
          <a:extLst>
            <a:ext uri="{91240B29-F687-4F45-9708-019B960494DF}">
              <a14:hiddenLine xmlns:a14="http://schemas.microsoft.com/office/drawing/2010/main" w="76200" cmpd="tri">
                <a:solidFill>
                  <a:srgbClr val="0066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r>
              <a:rPr lang="zh-CN" altLang="en-US" dirty="0">
                <a:latin typeface="Times New Roman" charset="0"/>
              </a:rPr>
              <a:t>在执行溢出中断指令</a:t>
            </a:r>
            <a:r>
              <a:rPr lang="en-US" altLang="zh-CN" dirty="0">
                <a:latin typeface="Times New Roman" charset="0"/>
              </a:rPr>
              <a:t>INTO</a:t>
            </a:r>
            <a:r>
              <a:rPr lang="zh-CN" altLang="en-US" dirty="0">
                <a:latin typeface="Times New Roman" charset="0"/>
              </a:rPr>
              <a:t>时，若溢出标志</a:t>
            </a:r>
            <a:r>
              <a:rPr lang="en-US" altLang="zh-CN" dirty="0">
                <a:latin typeface="Times New Roman" charset="0"/>
              </a:rPr>
              <a:t>OF</a:t>
            </a:r>
            <a:r>
              <a:rPr lang="zh-CN" altLang="en-US" dirty="0">
                <a:latin typeface="Times New Roman" charset="0"/>
              </a:rPr>
              <a:t>为</a:t>
            </a:r>
            <a:r>
              <a:rPr lang="en-US" altLang="zh-CN" dirty="0">
                <a:latin typeface="Times New Roman" charset="0"/>
              </a:rPr>
              <a:t>1</a:t>
            </a:r>
            <a:r>
              <a:rPr lang="zh-CN" altLang="en-US" dirty="0">
                <a:latin typeface="Times New Roman" charset="0"/>
              </a:rPr>
              <a:t>，则产生一个向量号为</a:t>
            </a:r>
            <a:r>
              <a:rPr lang="en-US" altLang="zh-CN" dirty="0">
                <a:latin typeface="Times New Roman" charset="0"/>
              </a:rPr>
              <a:t>4</a:t>
            </a:r>
            <a:r>
              <a:rPr lang="zh-CN" altLang="en-US" dirty="0">
                <a:latin typeface="Times New Roman" charset="0"/>
              </a:rPr>
              <a:t>的内部中断，被称为溢出中断</a:t>
            </a:r>
          </a:p>
          <a:p>
            <a:pPr>
              <a:buFont typeface="Wingdings" pitchFamily="2" charset="2"/>
              <a:buNone/>
            </a:pPr>
            <a:r>
              <a:rPr lang="zh-CN" altLang="en-US" dirty="0">
                <a:latin typeface="Times New Roman" charset="0"/>
              </a:rPr>
              <a:t>例如：</a:t>
            </a:r>
          </a:p>
        </p:txBody>
      </p:sp>
      <p:sp>
        <p:nvSpPr>
          <p:cNvPr id="237574" name="Text Box 6"/>
          <p:cNvSpPr txBox="1">
            <a:spLocks noChangeArrowheads="1"/>
          </p:cNvSpPr>
          <p:nvPr/>
        </p:nvSpPr>
        <p:spPr bwMode="auto">
          <a:xfrm>
            <a:off x="806451" y="3930650"/>
            <a:ext cx="10752667" cy="180975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0"/>
              </a:spcBef>
              <a:tabLst>
                <a:tab pos="1076325" algn="l"/>
              </a:tabLst>
              <a:defRPr kumimoji="1" sz="2400">
                <a:solidFill>
                  <a:schemeClr val="tx1"/>
                </a:solidFill>
                <a:latin typeface="Times New Roman" charset="0"/>
                <a:ea typeface="宋体" pitchFamily="2" charset="-122"/>
              </a:defRPr>
            </a:lvl1pPr>
            <a:lvl2pPr algn="l">
              <a:spcBef>
                <a:spcPct val="0"/>
              </a:spcBef>
              <a:tabLst>
                <a:tab pos="1076325" algn="l"/>
              </a:tabLst>
              <a:defRPr kumimoji="1" sz="2400">
                <a:solidFill>
                  <a:schemeClr val="tx1"/>
                </a:solidFill>
                <a:latin typeface="Times New Roman" charset="0"/>
                <a:ea typeface="宋体" pitchFamily="2" charset="-122"/>
              </a:defRPr>
            </a:lvl2pPr>
            <a:lvl3pPr algn="l">
              <a:spcBef>
                <a:spcPct val="0"/>
              </a:spcBef>
              <a:tabLst>
                <a:tab pos="1076325" algn="l"/>
              </a:tabLst>
              <a:defRPr kumimoji="1" sz="2400">
                <a:solidFill>
                  <a:schemeClr val="tx1"/>
                </a:solidFill>
                <a:latin typeface="Times New Roman" charset="0"/>
                <a:ea typeface="宋体" pitchFamily="2" charset="-122"/>
              </a:defRPr>
            </a:lvl3pPr>
            <a:lvl4pPr algn="l">
              <a:spcBef>
                <a:spcPct val="0"/>
              </a:spcBef>
              <a:tabLst>
                <a:tab pos="1076325" algn="l"/>
              </a:tabLst>
              <a:defRPr kumimoji="1" sz="2400">
                <a:solidFill>
                  <a:schemeClr val="tx1"/>
                </a:solidFill>
                <a:latin typeface="Times New Roman" charset="0"/>
                <a:ea typeface="宋体" pitchFamily="2" charset="-122"/>
              </a:defRPr>
            </a:lvl4pPr>
            <a:lvl5pPr algn="l">
              <a:spcBef>
                <a:spcPct val="0"/>
              </a:spcBef>
              <a:tabLst>
                <a:tab pos="1076325" algn="l"/>
              </a:tabLst>
              <a:defRPr kumimoji="1" sz="2400">
                <a:solidFill>
                  <a:schemeClr val="tx1"/>
                </a:solidFill>
                <a:latin typeface="Times New Roman" charset="0"/>
                <a:ea typeface="宋体" pitchFamily="2" charset="-122"/>
              </a:defRPr>
            </a:lvl5pPr>
            <a:lvl6pPr fontAlgn="base">
              <a:spcBef>
                <a:spcPct val="0"/>
              </a:spcBef>
              <a:spcAft>
                <a:spcPct val="0"/>
              </a:spcAft>
              <a:tabLst>
                <a:tab pos="1076325" algn="l"/>
              </a:tabLst>
              <a:defRPr kumimoji="1" sz="2400">
                <a:solidFill>
                  <a:schemeClr val="tx1"/>
                </a:solidFill>
                <a:latin typeface="Times New Roman" charset="0"/>
                <a:ea typeface="宋体" pitchFamily="2" charset="-122"/>
              </a:defRPr>
            </a:lvl6pPr>
            <a:lvl7pPr fontAlgn="base">
              <a:spcBef>
                <a:spcPct val="0"/>
              </a:spcBef>
              <a:spcAft>
                <a:spcPct val="0"/>
              </a:spcAft>
              <a:tabLst>
                <a:tab pos="1076325" algn="l"/>
              </a:tabLst>
              <a:defRPr kumimoji="1" sz="2400">
                <a:solidFill>
                  <a:schemeClr val="tx1"/>
                </a:solidFill>
                <a:latin typeface="Times New Roman" charset="0"/>
                <a:ea typeface="宋体" pitchFamily="2" charset="-122"/>
              </a:defRPr>
            </a:lvl7pPr>
            <a:lvl8pPr fontAlgn="base">
              <a:spcBef>
                <a:spcPct val="0"/>
              </a:spcBef>
              <a:spcAft>
                <a:spcPct val="0"/>
              </a:spcAft>
              <a:tabLst>
                <a:tab pos="1076325" algn="l"/>
              </a:tabLst>
              <a:defRPr kumimoji="1" sz="2400">
                <a:solidFill>
                  <a:schemeClr val="tx1"/>
                </a:solidFill>
                <a:latin typeface="Times New Roman" charset="0"/>
                <a:ea typeface="宋体" pitchFamily="2" charset="-122"/>
              </a:defRPr>
            </a:lvl8pPr>
            <a:lvl9pPr fontAlgn="base">
              <a:spcBef>
                <a:spcPct val="0"/>
              </a:spcBef>
              <a:spcAft>
                <a:spcPct val="0"/>
              </a:spcAft>
              <a:tabLst>
                <a:tab pos="1076325" algn="l"/>
              </a:tabLst>
              <a:defRPr kumimoji="1" sz="2400">
                <a:solidFill>
                  <a:schemeClr val="tx1"/>
                </a:solidFill>
                <a:latin typeface="Times New Roman" charset="0"/>
                <a:ea typeface="宋体" pitchFamily="2" charset="-122"/>
              </a:defRPr>
            </a:lvl9pPr>
          </a:lstStyle>
          <a:p>
            <a:pPr>
              <a:buClrTx/>
              <a:buSzTx/>
              <a:buFontTx/>
              <a:buNone/>
            </a:pPr>
            <a:r>
              <a:rPr kumimoji="0" lang="en-US" altLang="zh-CN" sz="2800">
                <a:solidFill>
                  <a:srgbClr val="0066FF"/>
                </a:solidFill>
                <a:latin typeface="Arial" charset="0"/>
              </a:rPr>
              <a:t>mov ax,2000h</a:t>
            </a:r>
          </a:p>
          <a:p>
            <a:pPr>
              <a:buClrTx/>
              <a:buSzTx/>
              <a:buFontTx/>
              <a:buNone/>
            </a:pPr>
            <a:r>
              <a:rPr kumimoji="0" lang="en-US" altLang="zh-CN" sz="2800">
                <a:solidFill>
                  <a:srgbClr val="0066FF"/>
                </a:solidFill>
                <a:latin typeface="Arial" charset="0"/>
              </a:rPr>
              <a:t>add ax, 7000h</a:t>
            </a:r>
          </a:p>
          <a:p>
            <a:pPr>
              <a:buClrTx/>
              <a:buSzTx/>
              <a:buFontTx/>
              <a:buNone/>
            </a:pPr>
            <a:r>
              <a:rPr kumimoji="0" lang="en-US" altLang="zh-CN" sz="2800">
                <a:solidFill>
                  <a:srgbClr val="0066FF"/>
                </a:solidFill>
                <a:latin typeface="Arial" charset="0"/>
              </a:rPr>
              <a:t>	</a:t>
            </a:r>
            <a:r>
              <a:rPr kumimoji="0" lang="zh-CN" altLang="en-US" sz="2800">
                <a:solidFill>
                  <a:srgbClr val="0066FF"/>
                </a:solidFill>
                <a:latin typeface="Arial" charset="0"/>
              </a:rPr>
              <a:t>；</a:t>
            </a:r>
            <a:r>
              <a:rPr kumimoji="0" lang="en-US" altLang="zh-CN" sz="2800">
                <a:solidFill>
                  <a:srgbClr val="0066FF"/>
                </a:solidFill>
                <a:latin typeface="Arial" charset="0"/>
              </a:rPr>
              <a:t>2000H</a:t>
            </a:r>
            <a:r>
              <a:rPr kumimoji="0" lang="zh-CN" altLang="en-US" sz="2800">
                <a:solidFill>
                  <a:srgbClr val="0066FF"/>
                </a:solidFill>
                <a:latin typeface="Arial" charset="0"/>
              </a:rPr>
              <a:t>＋</a:t>
            </a:r>
            <a:r>
              <a:rPr kumimoji="0" lang="en-US" altLang="zh-CN" sz="2800">
                <a:solidFill>
                  <a:srgbClr val="0066FF"/>
                </a:solidFill>
                <a:latin typeface="Arial" charset="0"/>
              </a:rPr>
              <a:t>7000H</a:t>
            </a:r>
            <a:r>
              <a:rPr kumimoji="0" lang="zh-CN" altLang="en-US" sz="2800">
                <a:solidFill>
                  <a:srgbClr val="0066FF"/>
                </a:solidFill>
                <a:latin typeface="Arial" charset="0"/>
              </a:rPr>
              <a:t>＝</a:t>
            </a:r>
            <a:r>
              <a:rPr kumimoji="0" lang="en-US" altLang="zh-CN" sz="2800">
                <a:solidFill>
                  <a:srgbClr val="0066FF"/>
                </a:solidFill>
                <a:latin typeface="Arial" charset="0"/>
              </a:rPr>
              <a:t>9000H</a:t>
            </a:r>
            <a:r>
              <a:rPr kumimoji="0" lang="zh-CN" altLang="en-US" sz="2800">
                <a:solidFill>
                  <a:srgbClr val="0066FF"/>
                </a:solidFill>
                <a:latin typeface="Arial" charset="0"/>
              </a:rPr>
              <a:t>，溢出：</a:t>
            </a:r>
            <a:r>
              <a:rPr kumimoji="0" lang="en-US" altLang="zh-CN" sz="2800">
                <a:solidFill>
                  <a:srgbClr val="0066FF"/>
                </a:solidFill>
                <a:latin typeface="Arial" charset="0"/>
              </a:rPr>
              <a:t>OF</a:t>
            </a:r>
            <a:r>
              <a:rPr kumimoji="0" lang="zh-CN" altLang="en-US" sz="2800">
                <a:solidFill>
                  <a:srgbClr val="0066FF"/>
                </a:solidFill>
                <a:latin typeface="Arial" charset="0"/>
              </a:rPr>
              <a:t>＝</a:t>
            </a:r>
            <a:r>
              <a:rPr kumimoji="0" lang="en-US" altLang="zh-CN" sz="2800">
                <a:solidFill>
                  <a:srgbClr val="0066FF"/>
                </a:solidFill>
                <a:latin typeface="Arial" charset="0"/>
              </a:rPr>
              <a:t>1</a:t>
            </a:r>
          </a:p>
          <a:p>
            <a:pPr>
              <a:buClrTx/>
              <a:buSzTx/>
              <a:buFontTx/>
              <a:buNone/>
            </a:pPr>
            <a:r>
              <a:rPr kumimoji="0" lang="en-US" altLang="zh-CN" sz="2800">
                <a:solidFill>
                  <a:srgbClr val="0066FF"/>
                </a:solidFill>
                <a:latin typeface="Arial" charset="0"/>
              </a:rPr>
              <a:t>into	</a:t>
            </a:r>
            <a:r>
              <a:rPr kumimoji="0" lang="zh-CN" altLang="en-US" sz="2800">
                <a:solidFill>
                  <a:srgbClr val="0066FF"/>
                </a:solidFill>
                <a:latin typeface="Arial" charset="0"/>
              </a:rPr>
              <a:t>；因为</a:t>
            </a:r>
            <a:r>
              <a:rPr kumimoji="0" lang="en-US" altLang="zh-CN" sz="2800">
                <a:solidFill>
                  <a:srgbClr val="0066FF"/>
                </a:solidFill>
                <a:latin typeface="Arial" charset="0"/>
              </a:rPr>
              <a:t>OF</a:t>
            </a:r>
            <a:r>
              <a:rPr kumimoji="0" lang="zh-CN" altLang="en-US" sz="2800">
                <a:solidFill>
                  <a:srgbClr val="0066FF"/>
                </a:solidFill>
                <a:latin typeface="Arial" charset="0"/>
              </a:rPr>
              <a:t>＝</a:t>
            </a:r>
            <a:r>
              <a:rPr kumimoji="0" lang="en-US" altLang="zh-CN" sz="2800">
                <a:solidFill>
                  <a:srgbClr val="0066FF"/>
                </a:solidFill>
                <a:latin typeface="Arial" charset="0"/>
              </a:rPr>
              <a:t>1</a:t>
            </a:r>
            <a:r>
              <a:rPr kumimoji="0" lang="zh-CN" altLang="en-US" sz="2800">
                <a:solidFill>
                  <a:srgbClr val="0066FF"/>
                </a:solidFill>
                <a:latin typeface="Arial" charset="0"/>
              </a:rPr>
              <a:t>，所以产生溢出中断</a:t>
            </a:r>
            <a:endParaRPr kumimoji="0" lang="zh-CN" altLang="en-US" sz="2800" b="0">
              <a:latin typeface="Arial" charset="0"/>
            </a:endParaRPr>
          </a:p>
        </p:txBody>
      </p:sp>
    </p:spTree>
    <p:extLst>
      <p:ext uri="{BB962C8B-B14F-4D97-AF65-F5344CB8AC3E}">
        <p14:creationId xmlns:p14="http://schemas.microsoft.com/office/powerpoint/2010/main" val="293014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1000"/>
                                  </p:stCondLst>
                                  <p:childTnLst>
                                    <p:set>
                                      <p:cBhvr>
                                        <p:cTn id="6" dur="1" fill="hold">
                                          <p:stCondLst>
                                            <p:cond delay="0"/>
                                          </p:stCondLst>
                                        </p:cTn>
                                        <p:tgtEl>
                                          <p:spTgt spid="237571"/>
                                        </p:tgtEl>
                                        <p:attrNameLst>
                                          <p:attrName>style.visibility</p:attrName>
                                        </p:attrNameLst>
                                      </p:cBhvr>
                                      <p:to>
                                        <p:strVal val="visible"/>
                                      </p:to>
                                    </p:set>
                                    <p:animEffect transition="in" filter="dissolve">
                                      <p:cBhvr>
                                        <p:cTn id="7" dur="500"/>
                                        <p:tgtEl>
                                          <p:spTgt spid="237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en-US" altLang="zh-CN" sz="4000"/>
              <a:t>⑷</a:t>
            </a:r>
            <a:r>
              <a:rPr lang="zh-CN" altLang="en-US" sz="4000"/>
              <a:t>单步中断</a:t>
            </a:r>
          </a:p>
        </p:txBody>
      </p:sp>
      <p:pic>
        <p:nvPicPr>
          <p:cNvPr id="238595" name="Picture 3" descr="54">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0769600" y="6289675"/>
            <a:ext cx="11176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238596" name="Picture 4" descr="55">
            <a:hlinkClick r:id="" action="ppaction://hlinkshowjump?jump=previous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550400" y="6248400"/>
            <a:ext cx="1168400" cy="438150"/>
          </a:xfrm>
          <a:prstGeom prst="rect">
            <a:avLst/>
          </a:prstGeom>
          <a:noFill/>
          <a:extLst>
            <a:ext uri="{909E8E84-426E-40DD-AFC4-6F175D3DCCD1}">
              <a14:hiddenFill xmlns:a14="http://schemas.microsoft.com/office/drawing/2010/main">
                <a:solidFill>
                  <a:srgbClr val="FFFFFF"/>
                </a:solidFill>
              </a14:hiddenFill>
            </a:ext>
          </a:extLst>
        </p:spPr>
      </p:pic>
      <p:sp>
        <p:nvSpPr>
          <p:cNvPr id="238597" name="Rectangle 5"/>
          <p:cNvSpPr>
            <a:spLocks noGrp="1" noChangeArrowheads="1"/>
          </p:cNvSpPr>
          <p:nvPr>
            <p:ph type="body" idx="1"/>
          </p:nvPr>
        </p:nvSpPr>
        <p:spPr>
          <a:xfrm>
            <a:off x="709084" y="1504950"/>
            <a:ext cx="10744200" cy="2171700"/>
          </a:xfrm>
          <a:solidFill>
            <a:schemeClr val="bg1"/>
          </a:solidFill>
          <a:ln/>
          <a:extLst>
            <a:ext uri="{91240B29-F687-4F45-9708-019B960494DF}">
              <a14:hiddenLine xmlns:a14="http://schemas.microsoft.com/office/drawing/2010/main" w="76200" cmpd="tri">
                <a:solidFill>
                  <a:srgbClr val="0066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r>
              <a:rPr lang="zh-CN" altLang="en-US">
                <a:latin typeface="Times New Roman" charset="0"/>
              </a:rPr>
              <a:t>若单步中断</a:t>
            </a:r>
            <a:r>
              <a:rPr lang="en-US" altLang="zh-CN">
                <a:latin typeface="Times New Roman" charset="0"/>
              </a:rPr>
              <a:t>TF</a:t>
            </a:r>
            <a:r>
              <a:rPr lang="zh-CN" altLang="en-US">
                <a:latin typeface="Times New Roman" charset="0"/>
              </a:rPr>
              <a:t>为</a:t>
            </a:r>
            <a:r>
              <a:rPr lang="en-US" altLang="zh-CN">
                <a:latin typeface="Times New Roman" charset="0"/>
              </a:rPr>
              <a:t>1</a:t>
            </a:r>
            <a:r>
              <a:rPr lang="zh-CN" altLang="en-US">
                <a:latin typeface="Times New Roman" charset="0"/>
              </a:rPr>
              <a:t>，则在每条指令执行结束后产生一个向量号为</a:t>
            </a:r>
            <a:r>
              <a:rPr lang="en-US" altLang="zh-CN">
                <a:latin typeface="Times New Roman" charset="0"/>
              </a:rPr>
              <a:t>1</a:t>
            </a:r>
            <a:r>
              <a:rPr lang="zh-CN" altLang="en-US">
                <a:latin typeface="Times New Roman" charset="0"/>
              </a:rPr>
              <a:t>的内部中断，称为单步中断</a:t>
            </a:r>
          </a:p>
        </p:txBody>
      </p:sp>
      <p:sp>
        <p:nvSpPr>
          <p:cNvPr id="238598" name="Text Box 6"/>
          <p:cNvSpPr txBox="1">
            <a:spLocks noChangeArrowheads="1"/>
          </p:cNvSpPr>
          <p:nvPr/>
        </p:nvSpPr>
        <p:spPr bwMode="auto">
          <a:xfrm>
            <a:off x="1153584" y="3873501"/>
            <a:ext cx="10081683" cy="955675"/>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076325" indent="-1076325" algn="l">
              <a:spcBef>
                <a:spcPct val="0"/>
              </a:spcBef>
              <a:defRPr kumimoji="1" sz="2400">
                <a:solidFill>
                  <a:schemeClr val="tx1"/>
                </a:solidFill>
                <a:latin typeface="Times New Roman" charset="0"/>
                <a:ea typeface="宋体" pitchFamily="2" charset="-122"/>
              </a:defRPr>
            </a:lvl1pPr>
            <a:lvl2pPr marL="1255713" algn="l">
              <a:spcBef>
                <a:spcPct val="0"/>
              </a:spcBef>
              <a:defRPr kumimoji="1" sz="2400">
                <a:solidFill>
                  <a:schemeClr val="tx1"/>
                </a:solidFill>
                <a:latin typeface="Times New Roman" charset="0"/>
                <a:ea typeface="宋体" pitchFamily="2" charset="-122"/>
              </a:defRPr>
            </a:lvl2pPr>
            <a:lvl3pPr marL="1435100" algn="l">
              <a:spcBef>
                <a:spcPct val="0"/>
              </a:spcBef>
              <a:defRPr kumimoji="1" sz="2400">
                <a:solidFill>
                  <a:schemeClr val="tx1"/>
                </a:solidFill>
                <a:latin typeface="Times New Roman" charset="0"/>
                <a:ea typeface="宋体" pitchFamily="2" charset="-122"/>
              </a:defRPr>
            </a:lvl3pPr>
            <a:lvl4pPr marL="1614488" algn="l">
              <a:spcBef>
                <a:spcPct val="0"/>
              </a:spcBef>
              <a:defRPr kumimoji="1" sz="2400">
                <a:solidFill>
                  <a:schemeClr val="tx1"/>
                </a:solidFill>
                <a:latin typeface="Times New Roman" charset="0"/>
                <a:ea typeface="宋体" pitchFamily="2" charset="-122"/>
              </a:defRPr>
            </a:lvl4pPr>
            <a:lvl5pPr algn="l">
              <a:spcBef>
                <a:spcPct val="0"/>
              </a:spcBef>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buClrTx/>
              <a:buSzTx/>
              <a:buFontTx/>
              <a:buNone/>
            </a:pPr>
            <a:r>
              <a:rPr kumimoji="0" lang="zh-CN" altLang="en-US" sz="2800">
                <a:solidFill>
                  <a:srgbClr val="0066FF"/>
                </a:solidFill>
                <a:latin typeface="Arial" charset="0"/>
              </a:rPr>
              <a:t>例如：</a:t>
            </a:r>
            <a:r>
              <a:rPr kumimoji="0" lang="en-US" altLang="zh-CN" sz="2800">
                <a:solidFill>
                  <a:srgbClr val="0066FF"/>
                </a:solidFill>
                <a:latin typeface="Arial" charset="0"/>
              </a:rPr>
              <a:t>DEBUG.EXE</a:t>
            </a:r>
            <a:r>
              <a:rPr kumimoji="0" lang="zh-CN" altLang="en-US" sz="2800">
                <a:solidFill>
                  <a:srgbClr val="0066FF"/>
                </a:solidFill>
                <a:latin typeface="Arial" charset="0"/>
              </a:rPr>
              <a:t>调试程序的单步命令</a:t>
            </a:r>
            <a:r>
              <a:rPr kumimoji="0" lang="en-US" altLang="zh-CN" sz="2800">
                <a:solidFill>
                  <a:srgbClr val="0066FF"/>
                </a:solidFill>
                <a:latin typeface="Arial" charset="0"/>
              </a:rPr>
              <a:t>T</a:t>
            </a:r>
            <a:r>
              <a:rPr kumimoji="0" lang="zh-CN" altLang="en-US" sz="2800">
                <a:solidFill>
                  <a:srgbClr val="0066FF"/>
                </a:solidFill>
                <a:latin typeface="Arial" charset="0"/>
              </a:rPr>
              <a:t>就利用单步中断实现对程序的单步调试</a:t>
            </a:r>
            <a:endParaRPr kumimoji="0" lang="zh-CN" altLang="en-US" sz="2800" b="0">
              <a:latin typeface="Arial" charset="0"/>
            </a:endParaRPr>
          </a:p>
        </p:txBody>
      </p:sp>
    </p:spTree>
    <p:extLst>
      <p:ext uri="{BB962C8B-B14F-4D97-AF65-F5344CB8AC3E}">
        <p14:creationId xmlns:p14="http://schemas.microsoft.com/office/powerpoint/2010/main" val="3289262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1000"/>
                                  </p:stCondLst>
                                  <p:childTnLst>
                                    <p:set>
                                      <p:cBhvr>
                                        <p:cTn id="6" dur="1" fill="hold">
                                          <p:stCondLst>
                                            <p:cond delay="0"/>
                                          </p:stCondLst>
                                        </p:cTn>
                                        <p:tgtEl>
                                          <p:spTgt spid="238595"/>
                                        </p:tgtEl>
                                        <p:attrNameLst>
                                          <p:attrName>style.visibility</p:attrName>
                                        </p:attrNameLst>
                                      </p:cBhvr>
                                      <p:to>
                                        <p:strVal val="visible"/>
                                      </p:to>
                                    </p:set>
                                    <p:animEffect transition="in" filter="dissolve">
                                      <p:cBhvr>
                                        <p:cTn id="7" dur="500"/>
                                        <p:tgtEl>
                                          <p:spTgt spid="238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en-US" altLang="zh-CN"/>
              <a:t>2. </a:t>
            </a:r>
            <a:r>
              <a:rPr lang="zh-CN" altLang="en-US"/>
              <a:t>外部中断</a:t>
            </a:r>
          </a:p>
        </p:txBody>
      </p:sp>
      <p:sp>
        <p:nvSpPr>
          <p:cNvPr id="506883" name="Rectangle 3"/>
          <p:cNvSpPr>
            <a:spLocks noGrp="1" noChangeArrowheads="1"/>
          </p:cNvSpPr>
          <p:nvPr>
            <p:ph idx="1"/>
          </p:nvPr>
        </p:nvSpPr>
        <p:spPr/>
        <p:txBody>
          <a:bodyPr/>
          <a:lstStyle/>
          <a:p>
            <a:pPr>
              <a:buNone/>
            </a:pPr>
            <a:r>
              <a:rPr lang="zh-CN" altLang="en-US" sz="2800" dirty="0" smtClean="0">
                <a:latin typeface="Times New Roman" pitchFamily="18" charset="0"/>
              </a:rPr>
              <a:t>是由于</a:t>
            </a:r>
            <a:r>
              <a:rPr lang="en-US" altLang="zh-CN" sz="2800" dirty="0" smtClean="0">
                <a:latin typeface="Times New Roman" pitchFamily="18" charset="0"/>
              </a:rPr>
              <a:t>CPU</a:t>
            </a:r>
            <a:r>
              <a:rPr lang="zh-CN" altLang="en-US" sz="2800" b="1" dirty="0" smtClean="0">
                <a:solidFill>
                  <a:srgbClr val="0000FF"/>
                </a:solidFill>
                <a:latin typeface="Times New Roman" pitchFamily="18" charset="0"/>
              </a:rPr>
              <a:t>外部硬件提出中断请求引起</a:t>
            </a:r>
            <a:r>
              <a:rPr lang="zh-CN" altLang="en-US" sz="2800" dirty="0" smtClean="0">
                <a:latin typeface="Times New Roman" pitchFamily="18" charset="0"/>
              </a:rPr>
              <a:t>的程序中断，可分为</a:t>
            </a:r>
            <a:endParaRPr lang="en-US" altLang="zh-CN" sz="2800" dirty="0" smtClean="0"/>
          </a:p>
          <a:p>
            <a:r>
              <a:rPr lang="zh-CN" altLang="en-US" sz="2800" b="1" dirty="0" smtClean="0">
                <a:solidFill>
                  <a:srgbClr val="FF0000"/>
                </a:solidFill>
              </a:rPr>
              <a:t>非屏蔽中断</a:t>
            </a:r>
            <a:endParaRPr lang="zh-CN" altLang="en-US" sz="2800" b="1" dirty="0">
              <a:solidFill>
                <a:srgbClr val="FF0000"/>
              </a:solidFill>
            </a:endParaRPr>
          </a:p>
          <a:p>
            <a:pPr lvl="1"/>
            <a:r>
              <a:rPr lang="zh-CN" altLang="en-US" sz="2400" dirty="0"/>
              <a:t>外部通过</a:t>
            </a:r>
            <a:r>
              <a:rPr lang="zh-CN" altLang="en-US" sz="2400" b="1" dirty="0">
                <a:solidFill>
                  <a:srgbClr val="FF0000"/>
                </a:solidFill>
              </a:rPr>
              <a:t>非屏蔽中断</a:t>
            </a:r>
            <a:r>
              <a:rPr lang="en-US" altLang="zh-CN" sz="2400" b="1" dirty="0">
                <a:solidFill>
                  <a:srgbClr val="FF0000"/>
                </a:solidFill>
              </a:rPr>
              <a:t>NMI</a:t>
            </a:r>
            <a:r>
              <a:rPr lang="zh-CN" altLang="en-US" sz="2400" b="1" dirty="0">
                <a:solidFill>
                  <a:srgbClr val="FF0000"/>
                </a:solidFill>
              </a:rPr>
              <a:t>请求信号</a:t>
            </a:r>
            <a:r>
              <a:rPr lang="zh-CN" altLang="en-US" sz="2400" dirty="0"/>
              <a:t>提出的中断</a:t>
            </a:r>
          </a:p>
          <a:p>
            <a:pPr lvl="1"/>
            <a:r>
              <a:rPr lang="zh-CN" altLang="en-US" sz="2400" dirty="0"/>
              <a:t>处理器在当前指令执行结束予以响应</a:t>
            </a:r>
          </a:p>
          <a:p>
            <a:pPr lvl="1"/>
            <a:r>
              <a:rPr lang="zh-CN" altLang="en-US" sz="2400" dirty="0"/>
              <a:t>非屏蔽中断的</a:t>
            </a:r>
            <a:r>
              <a:rPr lang="zh-CN" altLang="en-US" sz="2400" b="1" dirty="0"/>
              <a:t>中断向量号是</a:t>
            </a:r>
            <a:r>
              <a:rPr lang="en-US" altLang="zh-CN" sz="2400" b="1" dirty="0"/>
              <a:t>2</a:t>
            </a:r>
            <a:endParaRPr lang="zh-CN" altLang="en-US" sz="2400" b="1" dirty="0"/>
          </a:p>
          <a:p>
            <a:pPr lvl="1"/>
            <a:r>
              <a:rPr lang="zh-CN" altLang="en-US" sz="2400" dirty="0"/>
              <a:t>非屏蔽中断主要用于处理系统的意外或故障</a:t>
            </a:r>
          </a:p>
          <a:p>
            <a:r>
              <a:rPr lang="zh-CN" altLang="en-US" sz="2800" b="1" dirty="0">
                <a:solidFill>
                  <a:srgbClr val="FF0000"/>
                </a:solidFill>
              </a:rPr>
              <a:t>可屏蔽中断</a:t>
            </a:r>
          </a:p>
          <a:p>
            <a:pPr lvl="1"/>
            <a:r>
              <a:rPr lang="zh-CN" altLang="en-US" sz="2400" dirty="0"/>
              <a:t>外部通过</a:t>
            </a:r>
            <a:r>
              <a:rPr lang="zh-CN" altLang="en-US" sz="2400" b="1" dirty="0">
                <a:solidFill>
                  <a:srgbClr val="FF0000"/>
                </a:solidFill>
              </a:rPr>
              <a:t>可屏蔽中断</a:t>
            </a:r>
            <a:r>
              <a:rPr lang="en-US" altLang="zh-CN" sz="2400" b="1" dirty="0">
                <a:solidFill>
                  <a:srgbClr val="FF0000"/>
                </a:solidFill>
              </a:rPr>
              <a:t>INTR</a:t>
            </a:r>
            <a:r>
              <a:rPr lang="zh-CN" altLang="en-US" sz="2400" b="1" dirty="0">
                <a:solidFill>
                  <a:srgbClr val="FF0000"/>
                </a:solidFill>
              </a:rPr>
              <a:t>请求信号</a:t>
            </a:r>
            <a:r>
              <a:rPr lang="zh-CN" altLang="en-US" sz="2400" dirty="0"/>
              <a:t>提出的中断</a:t>
            </a:r>
          </a:p>
          <a:p>
            <a:pPr lvl="1"/>
            <a:r>
              <a:rPr lang="zh-CN" altLang="en-US" sz="2400" b="1" dirty="0"/>
              <a:t>允许可屏蔽中断</a:t>
            </a:r>
            <a:r>
              <a:rPr lang="zh-CN" altLang="en-US" sz="2400" dirty="0"/>
              <a:t>的条件下、当前指令执行结束予以响应</a:t>
            </a:r>
          </a:p>
          <a:p>
            <a:pPr lvl="1"/>
            <a:r>
              <a:rPr lang="zh-CN" altLang="en-US" sz="2400" dirty="0" smtClean="0"/>
              <a:t>输出中断</a:t>
            </a:r>
            <a:r>
              <a:rPr lang="zh-CN" altLang="en-US" sz="2400" b="1" dirty="0" smtClean="0"/>
              <a:t>响应</a:t>
            </a:r>
            <a:r>
              <a:rPr lang="zh-CN" altLang="en-US" sz="2400" b="1" dirty="0"/>
              <a:t>信号</a:t>
            </a:r>
            <a:r>
              <a:rPr lang="en-US" altLang="zh-CN" sz="2400" b="1" dirty="0"/>
              <a:t>INTA*</a:t>
            </a:r>
            <a:r>
              <a:rPr lang="zh-CN" altLang="en-US" sz="2400" dirty="0"/>
              <a:t>，</a:t>
            </a:r>
            <a:r>
              <a:rPr lang="zh-CN" altLang="en-US" sz="2400" dirty="0" smtClean="0"/>
              <a:t>产生中断</a:t>
            </a:r>
            <a:r>
              <a:rPr lang="zh-CN" altLang="en-US" sz="2400" dirty="0"/>
              <a:t>响应总线周期，</a:t>
            </a:r>
            <a:r>
              <a:rPr lang="zh-CN" altLang="en-US" sz="2400" b="1" dirty="0">
                <a:solidFill>
                  <a:srgbClr val="FF0000"/>
                </a:solidFill>
              </a:rPr>
              <a:t>读取中断向量号</a:t>
            </a:r>
          </a:p>
          <a:p>
            <a:pPr lvl="1"/>
            <a:r>
              <a:rPr lang="zh-CN" altLang="en-US" sz="2400" dirty="0"/>
              <a:t>需要中断控制器负责处理中断优先权排队等管理</a:t>
            </a:r>
            <a:r>
              <a:rPr lang="zh-CN" altLang="en-US" sz="2400" dirty="0" smtClean="0"/>
              <a:t>工作</a:t>
            </a:r>
          </a:p>
          <a:p>
            <a:pPr lvl="1"/>
            <a:r>
              <a:rPr lang="zh-CN" altLang="en-US" sz="2400" dirty="0" smtClean="0"/>
              <a:t>可屏蔽中断主要用于与外设进行数据交换</a:t>
            </a:r>
            <a:endParaRPr lang="zh-CN" altLang="en-US" sz="2400" dirty="0"/>
          </a:p>
        </p:txBody>
      </p:sp>
    </p:spTree>
  </p:cSld>
  <p:clrMapOvr>
    <a:masterClrMapping/>
  </p:clrMapOvr>
  <p:transition spd="slow"/>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zh-CN" altLang="en-US" sz="4000"/>
              <a:t>中断标志</a:t>
            </a:r>
            <a:r>
              <a:rPr lang="en-US" altLang="zh-CN" sz="4000"/>
              <a:t>IF</a:t>
            </a:r>
            <a:r>
              <a:rPr lang="zh-CN" altLang="en-US" sz="4000"/>
              <a:t>的状态</a:t>
            </a:r>
          </a:p>
        </p:txBody>
      </p:sp>
      <p:pic>
        <p:nvPicPr>
          <p:cNvPr id="155651" name="Picture 3" descr="54">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0769600" y="6289675"/>
            <a:ext cx="11176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155652" name="Picture 4" descr="55">
            <a:hlinkClick r:id="" action="ppaction://hlinkshowjump?jump=previous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550400" y="6248400"/>
            <a:ext cx="1168400" cy="438150"/>
          </a:xfrm>
          <a:prstGeom prst="rect">
            <a:avLst/>
          </a:prstGeom>
          <a:noFill/>
          <a:extLst>
            <a:ext uri="{909E8E84-426E-40DD-AFC4-6F175D3DCCD1}">
              <a14:hiddenFill xmlns:a14="http://schemas.microsoft.com/office/drawing/2010/main">
                <a:solidFill>
                  <a:srgbClr val="FFFFFF"/>
                </a:solidFill>
              </a14:hiddenFill>
            </a:ext>
          </a:extLst>
        </p:spPr>
      </p:pic>
      <p:sp>
        <p:nvSpPr>
          <p:cNvPr id="155653" name="Rectangle 5"/>
          <p:cNvSpPr>
            <a:spLocks noGrp="1" noChangeArrowheads="1"/>
          </p:cNvSpPr>
          <p:nvPr>
            <p:ph type="body" idx="1"/>
          </p:nvPr>
        </p:nvSpPr>
        <p:spPr>
          <a:xfrm>
            <a:off x="742951" y="1143408"/>
            <a:ext cx="10585449" cy="4462463"/>
          </a:xfrm>
          <a:solidFill>
            <a:schemeClr val="bg1"/>
          </a:solidFill>
          <a:ln/>
          <a:extLst>
            <a:ext uri="{91240B29-F687-4F45-9708-019B960494DF}">
              <a14:hiddenLine xmlns:a14="http://schemas.microsoft.com/office/drawing/2010/main" w="76200" cmpd="tri">
                <a:solidFill>
                  <a:srgbClr val="0066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a:lnSpc>
                <a:spcPct val="90000"/>
              </a:lnSpc>
            </a:pPr>
            <a:r>
              <a:rPr lang="en-US" altLang="zh-CN" b="1" dirty="0">
                <a:latin typeface="Times New Roman" charset="0"/>
              </a:rPr>
              <a:t>IF</a:t>
            </a:r>
            <a:r>
              <a:rPr lang="zh-CN" altLang="en-US" b="1" dirty="0">
                <a:latin typeface="Times New Roman" charset="0"/>
              </a:rPr>
              <a:t>＝</a:t>
            </a:r>
            <a:r>
              <a:rPr lang="en-US" altLang="zh-CN" b="1" dirty="0">
                <a:latin typeface="Times New Roman" charset="0"/>
              </a:rPr>
              <a:t>0</a:t>
            </a:r>
            <a:r>
              <a:rPr lang="zh-CN" altLang="en-US" b="1" dirty="0">
                <a:latin typeface="Times New Roman" charset="0"/>
              </a:rPr>
              <a:t>：可屏蔽中断不会被响应</a:t>
            </a:r>
          </a:p>
          <a:p>
            <a:pPr lvl="1">
              <a:lnSpc>
                <a:spcPct val="90000"/>
              </a:lnSpc>
            </a:pPr>
            <a:r>
              <a:rPr lang="zh-CN" altLang="en-US" b="1" dirty="0">
                <a:latin typeface="Times New Roman" charset="0"/>
              </a:rPr>
              <a:t>关中断、禁止中断、中断屏蔽</a:t>
            </a:r>
          </a:p>
          <a:p>
            <a:pPr lvl="1">
              <a:lnSpc>
                <a:spcPct val="90000"/>
              </a:lnSpc>
            </a:pPr>
            <a:r>
              <a:rPr lang="zh-CN" altLang="en-US" b="1" dirty="0">
                <a:latin typeface="Times New Roman" charset="0"/>
              </a:rPr>
              <a:t>系统复位，使</a:t>
            </a:r>
            <a:r>
              <a:rPr lang="en-US" altLang="zh-CN" b="1" dirty="0">
                <a:latin typeface="Times New Roman" charset="0"/>
              </a:rPr>
              <a:t>IF</a:t>
            </a:r>
            <a:r>
              <a:rPr lang="zh-CN" altLang="en-US" b="1" dirty="0">
                <a:latin typeface="Times New Roman" charset="0"/>
              </a:rPr>
              <a:t>＝</a:t>
            </a:r>
            <a:r>
              <a:rPr lang="en-US" altLang="zh-CN" b="1" dirty="0">
                <a:latin typeface="Times New Roman" charset="0"/>
              </a:rPr>
              <a:t>0</a:t>
            </a:r>
          </a:p>
          <a:p>
            <a:pPr lvl="1">
              <a:lnSpc>
                <a:spcPct val="90000"/>
              </a:lnSpc>
            </a:pPr>
            <a:r>
              <a:rPr lang="zh-CN" altLang="en-US" b="1" dirty="0">
                <a:latin typeface="Times New Roman" charset="0"/>
              </a:rPr>
              <a:t>任何一个中断被响应，使</a:t>
            </a:r>
            <a:r>
              <a:rPr lang="en-US" altLang="zh-CN" b="1" dirty="0">
                <a:latin typeface="Times New Roman" charset="0"/>
              </a:rPr>
              <a:t>IF</a:t>
            </a:r>
            <a:r>
              <a:rPr lang="zh-CN" altLang="en-US" b="1" dirty="0">
                <a:latin typeface="Times New Roman" charset="0"/>
              </a:rPr>
              <a:t>＝</a:t>
            </a:r>
            <a:r>
              <a:rPr lang="en-US" altLang="zh-CN" b="1" dirty="0">
                <a:latin typeface="Times New Roman" charset="0"/>
              </a:rPr>
              <a:t>0</a:t>
            </a:r>
          </a:p>
          <a:p>
            <a:pPr lvl="1">
              <a:lnSpc>
                <a:spcPct val="90000"/>
              </a:lnSpc>
            </a:pPr>
            <a:r>
              <a:rPr lang="zh-CN" altLang="en-US" b="1" dirty="0">
                <a:latin typeface="Times New Roman" charset="0"/>
              </a:rPr>
              <a:t>执行指令</a:t>
            </a:r>
            <a:r>
              <a:rPr lang="en-US" altLang="zh-CN" b="1" dirty="0">
                <a:latin typeface="Times New Roman" charset="0"/>
              </a:rPr>
              <a:t>CLI</a:t>
            </a:r>
            <a:r>
              <a:rPr lang="zh-CN" altLang="en-US" b="1" dirty="0">
                <a:latin typeface="Times New Roman" charset="0"/>
              </a:rPr>
              <a:t>，使</a:t>
            </a:r>
            <a:r>
              <a:rPr lang="en-US" altLang="zh-CN" b="1" dirty="0">
                <a:latin typeface="Times New Roman" charset="0"/>
              </a:rPr>
              <a:t>IF</a:t>
            </a:r>
            <a:r>
              <a:rPr lang="zh-CN" altLang="en-US" b="1" dirty="0">
                <a:latin typeface="Times New Roman" charset="0"/>
              </a:rPr>
              <a:t>＝</a:t>
            </a:r>
            <a:r>
              <a:rPr lang="en-US" altLang="zh-CN" b="1" dirty="0">
                <a:latin typeface="Times New Roman" charset="0"/>
              </a:rPr>
              <a:t>0</a:t>
            </a:r>
          </a:p>
          <a:p>
            <a:pPr>
              <a:lnSpc>
                <a:spcPct val="90000"/>
              </a:lnSpc>
            </a:pPr>
            <a:r>
              <a:rPr lang="en-US" altLang="zh-CN" b="1" dirty="0">
                <a:latin typeface="Times New Roman" charset="0"/>
              </a:rPr>
              <a:t>IF</a:t>
            </a:r>
            <a:r>
              <a:rPr lang="zh-CN" altLang="en-US" b="1" dirty="0">
                <a:latin typeface="Times New Roman" charset="0"/>
              </a:rPr>
              <a:t>＝</a:t>
            </a:r>
            <a:r>
              <a:rPr lang="en-US" altLang="zh-CN" b="1" dirty="0">
                <a:latin typeface="Times New Roman" charset="0"/>
              </a:rPr>
              <a:t>1</a:t>
            </a:r>
            <a:r>
              <a:rPr lang="zh-CN" altLang="en-US" b="1" dirty="0">
                <a:latin typeface="Times New Roman" charset="0"/>
              </a:rPr>
              <a:t>：可屏蔽中断会被响应</a:t>
            </a:r>
          </a:p>
          <a:p>
            <a:pPr lvl="1">
              <a:lnSpc>
                <a:spcPct val="90000"/>
              </a:lnSpc>
            </a:pPr>
            <a:r>
              <a:rPr lang="zh-CN" altLang="en-US" b="1" dirty="0">
                <a:latin typeface="Times New Roman" charset="0"/>
              </a:rPr>
              <a:t>开中断、允许中断、中断开放</a:t>
            </a:r>
          </a:p>
          <a:p>
            <a:pPr lvl="1">
              <a:lnSpc>
                <a:spcPct val="90000"/>
              </a:lnSpc>
            </a:pPr>
            <a:r>
              <a:rPr lang="zh-CN" altLang="en-US" b="1" dirty="0">
                <a:latin typeface="Times New Roman" charset="0"/>
              </a:rPr>
              <a:t>执行指令</a:t>
            </a:r>
            <a:r>
              <a:rPr lang="en-US" altLang="zh-CN" b="1" dirty="0">
                <a:latin typeface="Times New Roman" charset="0"/>
              </a:rPr>
              <a:t>STI</a:t>
            </a:r>
            <a:r>
              <a:rPr lang="zh-CN" altLang="en-US" b="1" dirty="0">
                <a:latin typeface="Times New Roman" charset="0"/>
              </a:rPr>
              <a:t>，使</a:t>
            </a:r>
            <a:r>
              <a:rPr lang="en-US" altLang="zh-CN" b="1" dirty="0">
                <a:latin typeface="Times New Roman" charset="0"/>
              </a:rPr>
              <a:t>IF</a:t>
            </a:r>
            <a:r>
              <a:rPr lang="zh-CN" altLang="en-US" b="1" dirty="0">
                <a:latin typeface="Times New Roman" charset="0"/>
              </a:rPr>
              <a:t>＝</a:t>
            </a:r>
            <a:r>
              <a:rPr lang="en-US" altLang="zh-CN" b="1" dirty="0">
                <a:latin typeface="Times New Roman" charset="0"/>
              </a:rPr>
              <a:t>1</a:t>
            </a:r>
          </a:p>
          <a:p>
            <a:pPr>
              <a:lnSpc>
                <a:spcPct val="90000"/>
              </a:lnSpc>
            </a:pPr>
            <a:r>
              <a:rPr lang="zh-CN" altLang="en-US" b="1" dirty="0">
                <a:latin typeface="Times New Roman" charset="0"/>
              </a:rPr>
              <a:t>执行指令</a:t>
            </a:r>
            <a:r>
              <a:rPr lang="en-US" altLang="zh-CN" b="1" dirty="0">
                <a:latin typeface="Times New Roman" charset="0"/>
              </a:rPr>
              <a:t>IRET</a:t>
            </a:r>
            <a:r>
              <a:rPr lang="zh-CN" altLang="en-US" b="1" dirty="0">
                <a:latin typeface="Times New Roman" charset="0"/>
              </a:rPr>
              <a:t>恢复原</a:t>
            </a:r>
            <a:r>
              <a:rPr lang="en-US" altLang="zh-CN" b="1" dirty="0">
                <a:latin typeface="Times New Roman" charset="0"/>
              </a:rPr>
              <a:t>IF</a:t>
            </a:r>
            <a:r>
              <a:rPr lang="zh-CN" altLang="en-US" b="1" dirty="0">
                <a:latin typeface="Times New Roman" charset="0"/>
              </a:rPr>
              <a:t>状态</a:t>
            </a:r>
          </a:p>
        </p:txBody>
      </p:sp>
      <p:sp>
        <p:nvSpPr>
          <p:cNvPr id="155654" name="Rectangle 6" descr="065"/>
          <p:cNvSpPr>
            <a:spLocks noChangeArrowheads="1"/>
          </p:cNvSpPr>
          <p:nvPr/>
        </p:nvSpPr>
        <p:spPr bwMode="auto">
          <a:xfrm>
            <a:off x="1247604" y="4922838"/>
            <a:ext cx="9685867" cy="1419225"/>
          </a:xfrm>
          <a:prstGeom prst="rect">
            <a:avLst/>
          </a:prstGeom>
          <a:blipFill dpi="0" rotWithShape="0">
            <a:blip r:embed="rId4"/>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80000"/>
              </a:lnSpc>
              <a:spcBef>
                <a:spcPct val="0"/>
              </a:spcBef>
              <a:buClrTx/>
              <a:buSzTx/>
              <a:buFontTx/>
              <a:buNone/>
            </a:pPr>
            <a:r>
              <a:rPr lang="zh-CN" altLang="en-US" sz="3600" dirty="0" smtClean="0">
                <a:solidFill>
                  <a:srgbClr val="006600"/>
                </a:solidFill>
                <a:latin typeface="Tahoma" pitchFamily="34" charset="0"/>
              </a:rPr>
              <a:t>          明确</a:t>
            </a:r>
            <a:r>
              <a:rPr lang="en-US" altLang="zh-CN" sz="3600" dirty="0">
                <a:solidFill>
                  <a:srgbClr val="006600"/>
                </a:solidFill>
                <a:latin typeface="Tahoma" pitchFamily="34" charset="0"/>
              </a:rPr>
              <a:t>IF</a:t>
            </a:r>
            <a:r>
              <a:rPr lang="zh-CN" altLang="en-US" sz="3600" dirty="0">
                <a:solidFill>
                  <a:srgbClr val="006600"/>
                </a:solidFill>
                <a:latin typeface="Tahoma" pitchFamily="34" charset="0"/>
              </a:rPr>
              <a:t>标志的状态是关键</a:t>
            </a:r>
          </a:p>
        </p:txBody>
      </p:sp>
    </p:spTree>
    <p:extLst>
      <p:ext uri="{BB962C8B-B14F-4D97-AF65-F5344CB8AC3E}">
        <p14:creationId xmlns:p14="http://schemas.microsoft.com/office/powerpoint/2010/main" val="3997821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55654"/>
                                        </p:tgtEl>
                                        <p:attrNameLst>
                                          <p:attrName>style.visibility</p:attrName>
                                        </p:attrNameLst>
                                      </p:cBhvr>
                                      <p:to>
                                        <p:strVal val="visible"/>
                                      </p:to>
                                    </p:set>
                                    <p:anim calcmode="lin" valueType="num">
                                      <p:cBhvr>
                                        <p:cTn id="7" dur="500" fill="hold"/>
                                        <p:tgtEl>
                                          <p:spTgt spid="155654"/>
                                        </p:tgtEl>
                                        <p:attrNameLst>
                                          <p:attrName>ppt_x</p:attrName>
                                        </p:attrNameLst>
                                      </p:cBhvr>
                                      <p:tavLst>
                                        <p:tav tm="0">
                                          <p:val>
                                            <p:strVal val="#ppt_x-#ppt_w/2"/>
                                          </p:val>
                                        </p:tav>
                                        <p:tav tm="100000">
                                          <p:val>
                                            <p:strVal val="#ppt_x"/>
                                          </p:val>
                                        </p:tav>
                                      </p:tavLst>
                                    </p:anim>
                                    <p:anim calcmode="lin" valueType="num">
                                      <p:cBhvr>
                                        <p:cTn id="8" dur="500" fill="hold"/>
                                        <p:tgtEl>
                                          <p:spTgt spid="155654"/>
                                        </p:tgtEl>
                                        <p:attrNameLst>
                                          <p:attrName>ppt_y</p:attrName>
                                        </p:attrNameLst>
                                      </p:cBhvr>
                                      <p:tavLst>
                                        <p:tav tm="0">
                                          <p:val>
                                            <p:strVal val="#ppt_y"/>
                                          </p:val>
                                        </p:tav>
                                        <p:tav tm="100000">
                                          <p:val>
                                            <p:strVal val="#ppt_y"/>
                                          </p:val>
                                        </p:tav>
                                      </p:tavLst>
                                    </p:anim>
                                    <p:anim calcmode="lin" valueType="num">
                                      <p:cBhvr>
                                        <p:cTn id="9" dur="500" fill="hold"/>
                                        <p:tgtEl>
                                          <p:spTgt spid="155654"/>
                                        </p:tgtEl>
                                        <p:attrNameLst>
                                          <p:attrName>ppt_w</p:attrName>
                                        </p:attrNameLst>
                                      </p:cBhvr>
                                      <p:tavLst>
                                        <p:tav tm="0">
                                          <p:val>
                                            <p:fltVal val="0"/>
                                          </p:val>
                                        </p:tav>
                                        <p:tav tm="100000">
                                          <p:val>
                                            <p:strVal val="#ppt_w"/>
                                          </p:val>
                                        </p:tav>
                                      </p:tavLst>
                                    </p:anim>
                                    <p:anim calcmode="lin" valueType="num">
                                      <p:cBhvr>
                                        <p:cTn id="10" dur="500" fill="hold"/>
                                        <p:tgtEl>
                                          <p:spTgt spid="155654"/>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9" presetClass="entr" presetSubtype="0" fill="hold" nodeType="afterEffect">
                                  <p:stCondLst>
                                    <p:cond delay="1000"/>
                                  </p:stCondLst>
                                  <p:childTnLst>
                                    <p:set>
                                      <p:cBhvr>
                                        <p:cTn id="13" dur="1" fill="hold">
                                          <p:stCondLst>
                                            <p:cond delay="0"/>
                                          </p:stCondLst>
                                        </p:cTn>
                                        <p:tgtEl>
                                          <p:spTgt spid="155651"/>
                                        </p:tgtEl>
                                        <p:attrNameLst>
                                          <p:attrName>style.visibility</p:attrName>
                                        </p:attrNameLst>
                                      </p:cBhvr>
                                      <p:to>
                                        <p:strVal val="visible"/>
                                      </p:to>
                                    </p:set>
                                    <p:animEffect transition="in" filter="dissolve">
                                      <p:cBhvr>
                                        <p:cTn id="14" dur="500"/>
                                        <p:tgtEl>
                                          <p:spTgt spid="155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4"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p:txBody>
          <a:bodyPr/>
          <a:lstStyle/>
          <a:p>
            <a:r>
              <a:rPr lang="en-US" altLang="zh-CN"/>
              <a:t>4. </a:t>
            </a:r>
            <a:r>
              <a:rPr lang="zh-CN" altLang="en-US"/>
              <a:t>软件编程</a:t>
            </a:r>
          </a:p>
        </p:txBody>
      </p:sp>
      <p:sp>
        <p:nvSpPr>
          <p:cNvPr id="473091" name="Rectangle 3"/>
          <p:cNvSpPr>
            <a:spLocks noGrp="1" noChangeArrowheads="1"/>
          </p:cNvSpPr>
          <p:nvPr>
            <p:ph type="body" idx="1"/>
          </p:nvPr>
        </p:nvSpPr>
        <p:spPr>
          <a:xfrm>
            <a:off x="950954" y="1028712"/>
            <a:ext cx="11074400" cy="4114800"/>
          </a:xfrm>
        </p:spPr>
        <p:txBody>
          <a:bodyPr/>
          <a:lstStyle/>
          <a:p>
            <a:r>
              <a:rPr lang="zh-CN" altLang="en-US" dirty="0"/>
              <a:t>接口芯片具有可编程性（</a:t>
            </a:r>
            <a:r>
              <a:rPr lang="en-US" altLang="zh-CN" dirty="0"/>
              <a:t>Programmable</a:t>
            </a:r>
            <a:r>
              <a:rPr lang="zh-CN" altLang="en-US" dirty="0"/>
              <a:t>）</a:t>
            </a:r>
          </a:p>
          <a:p>
            <a:r>
              <a:rPr lang="zh-CN" altLang="en-US" b="1" dirty="0">
                <a:solidFill>
                  <a:srgbClr val="FF0000"/>
                </a:solidFill>
              </a:rPr>
              <a:t>命令字（控制字）</a:t>
            </a:r>
          </a:p>
          <a:p>
            <a:pPr lvl="1"/>
            <a:r>
              <a:rPr lang="zh-CN" altLang="en-US" dirty="0"/>
              <a:t>写入接口芯片、选择工作方式、控制数据传输</a:t>
            </a:r>
          </a:p>
          <a:p>
            <a:r>
              <a:rPr lang="zh-CN" altLang="en-US" b="1" dirty="0">
                <a:solidFill>
                  <a:srgbClr val="FF0000"/>
                </a:solidFill>
              </a:rPr>
              <a:t>初始化程序</a:t>
            </a:r>
          </a:p>
          <a:p>
            <a:pPr lvl="1"/>
            <a:r>
              <a:rPr lang="zh-CN" altLang="en-US" dirty="0"/>
              <a:t>选择</a:t>
            </a:r>
            <a:r>
              <a:rPr lang="en-US" altLang="zh-CN" dirty="0"/>
              <a:t>I/O</a:t>
            </a:r>
            <a:r>
              <a:rPr lang="zh-CN" altLang="en-US" dirty="0"/>
              <a:t>接口工作方式、设置原始工作状态等</a:t>
            </a:r>
          </a:p>
          <a:p>
            <a:r>
              <a:rPr lang="zh-CN" altLang="en-US" b="1" dirty="0">
                <a:solidFill>
                  <a:srgbClr val="FF0000"/>
                </a:solidFill>
              </a:rPr>
              <a:t>驱动程序</a:t>
            </a:r>
          </a:p>
          <a:p>
            <a:pPr lvl="1"/>
            <a:r>
              <a:rPr lang="zh-CN" altLang="en-US" dirty="0"/>
              <a:t>操纵</a:t>
            </a:r>
            <a:r>
              <a:rPr lang="en-US" altLang="zh-CN" dirty="0"/>
              <a:t>I/O</a:t>
            </a:r>
            <a:r>
              <a:rPr lang="zh-CN" altLang="en-US" dirty="0"/>
              <a:t>接口完成具体工作</a:t>
            </a:r>
          </a:p>
        </p:txBody>
      </p:sp>
      <p:sp>
        <p:nvSpPr>
          <p:cNvPr id="473092" name="filecab3"/>
          <p:cNvSpPr>
            <a:spLocks noEditPoints="1" noChangeArrowheads="1"/>
          </p:cNvSpPr>
          <p:nvPr/>
        </p:nvSpPr>
        <p:spPr bwMode="auto">
          <a:xfrm flipV="1">
            <a:off x="1738282" y="5357825"/>
            <a:ext cx="8760354" cy="785818"/>
          </a:xfrm>
          <a:custGeom>
            <a:avLst/>
            <a:gdLst>
              <a:gd name="T0" fmla="*/ 10800 w 21600"/>
              <a:gd name="T1" fmla="*/ 0 h 21600"/>
              <a:gd name="T2" fmla="*/ 0 w 21600"/>
              <a:gd name="T3" fmla="*/ 0 h 21600"/>
              <a:gd name="T4" fmla="*/ 0 w 21600"/>
              <a:gd name="T5" fmla="*/ 10800 h 21600"/>
              <a:gd name="T6" fmla="*/ 0 w 21600"/>
              <a:gd name="T7" fmla="*/ 20367 h 21600"/>
              <a:gd name="T8" fmla="*/ 10800 w 21600"/>
              <a:gd name="T9" fmla="*/ 21600 h 21600"/>
              <a:gd name="T10" fmla="*/ 21600 w 21600"/>
              <a:gd name="T11" fmla="*/ 20367 h 21600"/>
              <a:gd name="T12" fmla="*/ 21600 w 21600"/>
              <a:gd name="T13" fmla="*/ 10800 h 21600"/>
              <a:gd name="T14" fmla="*/ 21600 w 21600"/>
              <a:gd name="T15" fmla="*/ 0 h 21600"/>
              <a:gd name="T16" fmla="*/ 1004 w 21600"/>
              <a:gd name="T17" fmla="*/ 511 h 21600"/>
              <a:gd name="T18" fmla="*/ 20542 w 21600"/>
              <a:gd name="T19" fmla="*/ 18765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788" y="0"/>
                </a:moveTo>
                <a:lnTo>
                  <a:pt x="0" y="0"/>
                </a:lnTo>
                <a:lnTo>
                  <a:pt x="0" y="10800"/>
                </a:lnTo>
                <a:lnTo>
                  <a:pt x="0" y="19099"/>
                </a:lnTo>
                <a:lnTo>
                  <a:pt x="8466" y="19099"/>
                </a:lnTo>
                <a:lnTo>
                  <a:pt x="8490" y="19440"/>
                </a:lnTo>
                <a:lnTo>
                  <a:pt x="8537" y="20008"/>
                </a:lnTo>
                <a:lnTo>
                  <a:pt x="8607" y="20349"/>
                </a:lnTo>
                <a:lnTo>
                  <a:pt x="8701" y="20691"/>
                </a:lnTo>
                <a:lnTo>
                  <a:pt x="8842" y="21145"/>
                </a:lnTo>
                <a:lnTo>
                  <a:pt x="9053" y="21373"/>
                </a:lnTo>
                <a:lnTo>
                  <a:pt x="9264" y="21600"/>
                </a:lnTo>
                <a:lnTo>
                  <a:pt x="9545" y="21600"/>
                </a:lnTo>
                <a:lnTo>
                  <a:pt x="10718" y="21600"/>
                </a:lnTo>
                <a:lnTo>
                  <a:pt x="11891" y="21600"/>
                </a:lnTo>
                <a:lnTo>
                  <a:pt x="12266" y="21600"/>
                </a:lnTo>
                <a:lnTo>
                  <a:pt x="12477" y="21429"/>
                </a:lnTo>
                <a:lnTo>
                  <a:pt x="12618" y="21202"/>
                </a:lnTo>
                <a:lnTo>
                  <a:pt x="12758" y="20861"/>
                </a:lnTo>
                <a:lnTo>
                  <a:pt x="12922" y="20349"/>
                </a:lnTo>
                <a:lnTo>
                  <a:pt x="12993" y="19952"/>
                </a:lnTo>
                <a:lnTo>
                  <a:pt x="13016" y="19440"/>
                </a:lnTo>
                <a:lnTo>
                  <a:pt x="13063" y="19099"/>
                </a:lnTo>
                <a:lnTo>
                  <a:pt x="21600" y="19099"/>
                </a:lnTo>
                <a:lnTo>
                  <a:pt x="21600" y="10800"/>
                </a:lnTo>
                <a:lnTo>
                  <a:pt x="21600" y="0"/>
                </a:lnTo>
                <a:lnTo>
                  <a:pt x="10788" y="0"/>
                </a:lnTo>
                <a:close/>
                <a:moveTo>
                  <a:pt x="9053" y="19099"/>
                </a:moveTo>
                <a:lnTo>
                  <a:pt x="9053" y="19440"/>
                </a:lnTo>
                <a:lnTo>
                  <a:pt x="9076" y="19611"/>
                </a:lnTo>
                <a:lnTo>
                  <a:pt x="9123" y="19781"/>
                </a:lnTo>
                <a:lnTo>
                  <a:pt x="9193" y="20008"/>
                </a:lnTo>
                <a:lnTo>
                  <a:pt x="9264" y="20179"/>
                </a:lnTo>
                <a:lnTo>
                  <a:pt x="9334" y="20293"/>
                </a:lnTo>
                <a:lnTo>
                  <a:pt x="9405" y="20349"/>
                </a:lnTo>
                <a:lnTo>
                  <a:pt x="9545" y="20349"/>
                </a:lnTo>
                <a:lnTo>
                  <a:pt x="11891" y="20349"/>
                </a:lnTo>
                <a:lnTo>
                  <a:pt x="12031" y="20349"/>
                </a:lnTo>
                <a:lnTo>
                  <a:pt x="12172" y="20236"/>
                </a:lnTo>
                <a:lnTo>
                  <a:pt x="12266" y="20179"/>
                </a:lnTo>
                <a:lnTo>
                  <a:pt x="12336" y="20008"/>
                </a:lnTo>
                <a:lnTo>
                  <a:pt x="12383" y="19838"/>
                </a:lnTo>
                <a:lnTo>
                  <a:pt x="12430" y="19611"/>
                </a:lnTo>
                <a:lnTo>
                  <a:pt x="12477" y="19440"/>
                </a:lnTo>
                <a:lnTo>
                  <a:pt x="12477" y="19099"/>
                </a:lnTo>
                <a:lnTo>
                  <a:pt x="9053" y="19099"/>
                </a:lnTo>
                <a:close/>
              </a:path>
              <a:path w="21600" h="21600" extrusionOk="0">
                <a:moveTo>
                  <a:pt x="9053" y="19099"/>
                </a:moveTo>
                <a:lnTo>
                  <a:pt x="0" y="19099"/>
                </a:lnTo>
                <a:lnTo>
                  <a:pt x="21600" y="19099"/>
                </a:lnTo>
              </a:path>
            </a:pathLst>
          </a:custGeom>
          <a:solidFill>
            <a:schemeClr val="accent3">
              <a:lumMod val="20000"/>
              <a:lumOff val="80000"/>
            </a:schemeClr>
          </a:solidFill>
          <a:ln w="9525" cap="rnd">
            <a:solidFill>
              <a:schemeClr val="tx1"/>
            </a:solidFill>
            <a:prstDash val="sysDot"/>
            <a:miter lim="800000"/>
            <a:headEnd/>
            <a:tailEnd/>
          </a:ln>
          <a:effectLst>
            <a:outerShdw dist="107763" dir="2700000" algn="ctr" rotWithShape="0">
              <a:srgbClr val="808080"/>
            </a:outerShdw>
          </a:effectLst>
        </p:spPr>
        <p:txBody>
          <a:bodyPr rot="10800000"/>
          <a:lstStyle/>
          <a:p>
            <a:pPr algn="ctr"/>
            <a:r>
              <a:rPr lang="zh-CN" altLang="en-US" sz="3200" b="1" dirty="0">
                <a:solidFill>
                  <a:srgbClr val="0000FF"/>
                </a:solidFill>
                <a:ea typeface="宋体" charset="-122"/>
              </a:rPr>
              <a:t>硬件接口电路需要软件编程配合工作</a:t>
            </a:r>
          </a:p>
        </p:txBody>
      </p:sp>
    </p:spTree>
  </p:cSld>
  <p:clrMapOvr>
    <a:masterClrMapping/>
  </p:clrMapOvr>
  <p:transition spd="slow"/>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altLang="zh-CN" dirty="0"/>
              <a:t>3. </a:t>
            </a:r>
            <a:r>
              <a:rPr lang="zh-CN" altLang="en-US" dirty="0"/>
              <a:t>中断和异常的响应过程</a:t>
            </a:r>
          </a:p>
        </p:txBody>
      </p:sp>
      <p:grpSp>
        <p:nvGrpSpPr>
          <p:cNvPr id="4" name="组合 3"/>
          <p:cNvGrpSpPr/>
          <p:nvPr/>
        </p:nvGrpSpPr>
        <p:grpSpPr>
          <a:xfrm>
            <a:off x="8256240" y="1124744"/>
            <a:ext cx="3563937" cy="5256213"/>
            <a:chOff x="1401763" y="981075"/>
            <a:chExt cx="3563937" cy="5256213"/>
          </a:xfrm>
        </p:grpSpPr>
        <p:sp>
          <p:nvSpPr>
            <p:cNvPr id="5" name="Rectangle 3"/>
            <p:cNvSpPr>
              <a:spLocks noChangeArrowheads="1"/>
            </p:cNvSpPr>
            <p:nvPr/>
          </p:nvSpPr>
          <p:spPr bwMode="auto">
            <a:xfrm>
              <a:off x="3800475" y="1676400"/>
              <a:ext cx="887413" cy="279400"/>
            </a:xfrm>
            <a:prstGeom prst="rect">
              <a:avLst/>
            </a:prstGeom>
            <a:noFill/>
            <a:ln w="9525">
              <a:noFill/>
              <a:miter lim="800000"/>
              <a:headEnd/>
              <a:tailEnd/>
            </a:ln>
          </p:spPr>
          <p:txBody>
            <a:bodyPr lIns="12700" tIns="12700" rIns="12700" bIns="12700"/>
            <a:lstStyle/>
            <a:p>
              <a:pPr algn="ctr" eaLnBrk="0" hangingPunct="0"/>
              <a:r>
                <a:rPr lang="zh-CN" altLang="zh-CN" sz="1800" b="1">
                  <a:latin typeface="Times New Roman" pitchFamily="18" charset="0"/>
                </a:rPr>
                <a:t>N</a:t>
              </a:r>
            </a:p>
          </p:txBody>
        </p:sp>
        <p:sp>
          <p:nvSpPr>
            <p:cNvPr id="6" name="Line 4"/>
            <p:cNvSpPr>
              <a:spLocks noChangeShapeType="1"/>
            </p:cNvSpPr>
            <p:nvPr/>
          </p:nvSpPr>
          <p:spPr bwMode="auto">
            <a:xfrm flipH="1">
              <a:off x="1639888" y="1647825"/>
              <a:ext cx="1219200" cy="236538"/>
            </a:xfrm>
            <a:prstGeom prst="line">
              <a:avLst/>
            </a:prstGeom>
            <a:noFill/>
            <a:ln w="28575">
              <a:solidFill>
                <a:srgbClr val="000000"/>
              </a:solidFill>
              <a:round/>
              <a:headEnd/>
              <a:tailEnd/>
            </a:ln>
          </p:spPr>
          <p:txBody>
            <a:bodyPr/>
            <a:lstStyle/>
            <a:p>
              <a:endParaRPr lang="zh-CN" altLang="en-US"/>
            </a:p>
          </p:txBody>
        </p:sp>
        <p:sp>
          <p:nvSpPr>
            <p:cNvPr id="7" name="Line 5"/>
            <p:cNvSpPr>
              <a:spLocks noChangeShapeType="1"/>
            </p:cNvSpPr>
            <p:nvPr/>
          </p:nvSpPr>
          <p:spPr bwMode="auto">
            <a:xfrm flipH="1" flipV="1">
              <a:off x="1639888" y="1876425"/>
              <a:ext cx="1219200" cy="236538"/>
            </a:xfrm>
            <a:prstGeom prst="line">
              <a:avLst/>
            </a:prstGeom>
            <a:noFill/>
            <a:ln w="28575">
              <a:solidFill>
                <a:srgbClr val="000000"/>
              </a:solidFill>
              <a:round/>
              <a:headEnd/>
              <a:tailEnd/>
            </a:ln>
          </p:spPr>
          <p:txBody>
            <a:bodyPr/>
            <a:lstStyle/>
            <a:p>
              <a:endParaRPr lang="zh-CN" altLang="en-US"/>
            </a:p>
          </p:txBody>
        </p:sp>
        <p:sp>
          <p:nvSpPr>
            <p:cNvPr id="8" name="Line 6"/>
            <p:cNvSpPr>
              <a:spLocks noChangeShapeType="1"/>
            </p:cNvSpPr>
            <p:nvPr/>
          </p:nvSpPr>
          <p:spPr bwMode="auto">
            <a:xfrm flipV="1">
              <a:off x="2859088" y="1876425"/>
              <a:ext cx="1219200" cy="236538"/>
            </a:xfrm>
            <a:prstGeom prst="line">
              <a:avLst/>
            </a:prstGeom>
            <a:noFill/>
            <a:ln w="28575">
              <a:solidFill>
                <a:srgbClr val="000000"/>
              </a:solidFill>
              <a:round/>
              <a:headEnd/>
              <a:tailEnd/>
            </a:ln>
          </p:spPr>
          <p:txBody>
            <a:bodyPr/>
            <a:lstStyle/>
            <a:p>
              <a:endParaRPr lang="zh-CN" altLang="en-US"/>
            </a:p>
          </p:txBody>
        </p:sp>
        <p:sp>
          <p:nvSpPr>
            <p:cNvPr id="9" name="Line 7"/>
            <p:cNvSpPr>
              <a:spLocks noChangeShapeType="1"/>
            </p:cNvSpPr>
            <p:nvPr/>
          </p:nvSpPr>
          <p:spPr bwMode="auto">
            <a:xfrm>
              <a:off x="2859088" y="1647825"/>
              <a:ext cx="1219200" cy="236538"/>
            </a:xfrm>
            <a:prstGeom prst="line">
              <a:avLst/>
            </a:prstGeom>
            <a:noFill/>
            <a:ln w="28575">
              <a:solidFill>
                <a:srgbClr val="000000"/>
              </a:solidFill>
              <a:round/>
              <a:headEnd/>
              <a:tailEnd/>
            </a:ln>
          </p:spPr>
          <p:txBody>
            <a:bodyPr/>
            <a:lstStyle/>
            <a:p>
              <a:endParaRPr lang="zh-CN" altLang="en-US"/>
            </a:p>
          </p:txBody>
        </p:sp>
        <p:sp>
          <p:nvSpPr>
            <p:cNvPr id="10" name="Rectangle 8"/>
            <p:cNvSpPr>
              <a:spLocks noChangeArrowheads="1"/>
            </p:cNvSpPr>
            <p:nvPr/>
          </p:nvSpPr>
          <p:spPr bwMode="auto">
            <a:xfrm>
              <a:off x="1801813" y="1765300"/>
              <a:ext cx="2219325" cy="282575"/>
            </a:xfrm>
            <a:prstGeom prst="rect">
              <a:avLst/>
            </a:prstGeom>
            <a:noFill/>
            <a:ln w="9525">
              <a:noFill/>
              <a:miter lim="800000"/>
              <a:headEnd/>
              <a:tailEnd/>
            </a:ln>
          </p:spPr>
          <p:txBody>
            <a:bodyPr lIns="12700" tIns="12700" rIns="12700" bIns="12700"/>
            <a:lstStyle/>
            <a:p>
              <a:pPr algn="ctr" eaLnBrk="0" hangingPunct="0">
                <a:lnSpc>
                  <a:spcPct val="90000"/>
                </a:lnSpc>
              </a:pPr>
              <a:r>
                <a:rPr lang="zh-CN" sz="1800" b="1">
                  <a:latin typeface="Times New Roman" pitchFamily="18" charset="0"/>
                </a:rPr>
                <a:t>指令结束</a:t>
              </a:r>
            </a:p>
          </p:txBody>
        </p:sp>
        <p:sp>
          <p:nvSpPr>
            <p:cNvPr id="11" name="Line 9"/>
            <p:cNvSpPr>
              <a:spLocks noChangeShapeType="1"/>
            </p:cNvSpPr>
            <p:nvPr/>
          </p:nvSpPr>
          <p:spPr bwMode="auto">
            <a:xfrm flipH="1">
              <a:off x="1639888" y="2328863"/>
              <a:ext cx="1219200" cy="236537"/>
            </a:xfrm>
            <a:prstGeom prst="line">
              <a:avLst/>
            </a:prstGeom>
            <a:noFill/>
            <a:ln w="28575">
              <a:solidFill>
                <a:srgbClr val="000000"/>
              </a:solidFill>
              <a:round/>
              <a:headEnd/>
              <a:tailEnd/>
            </a:ln>
          </p:spPr>
          <p:txBody>
            <a:bodyPr/>
            <a:lstStyle/>
            <a:p>
              <a:endParaRPr lang="zh-CN" altLang="en-US"/>
            </a:p>
          </p:txBody>
        </p:sp>
        <p:sp>
          <p:nvSpPr>
            <p:cNvPr id="12" name="Line 10"/>
            <p:cNvSpPr>
              <a:spLocks noChangeShapeType="1"/>
            </p:cNvSpPr>
            <p:nvPr/>
          </p:nvSpPr>
          <p:spPr bwMode="auto">
            <a:xfrm flipH="1" flipV="1">
              <a:off x="1639888" y="2559050"/>
              <a:ext cx="1219200" cy="236538"/>
            </a:xfrm>
            <a:prstGeom prst="line">
              <a:avLst/>
            </a:prstGeom>
            <a:noFill/>
            <a:ln w="28575">
              <a:solidFill>
                <a:srgbClr val="000000"/>
              </a:solidFill>
              <a:round/>
              <a:headEnd/>
              <a:tailEnd/>
            </a:ln>
          </p:spPr>
          <p:txBody>
            <a:bodyPr/>
            <a:lstStyle/>
            <a:p>
              <a:endParaRPr lang="zh-CN" altLang="en-US"/>
            </a:p>
          </p:txBody>
        </p:sp>
        <p:sp>
          <p:nvSpPr>
            <p:cNvPr id="13" name="Line 11"/>
            <p:cNvSpPr>
              <a:spLocks noChangeShapeType="1"/>
            </p:cNvSpPr>
            <p:nvPr/>
          </p:nvSpPr>
          <p:spPr bwMode="auto">
            <a:xfrm flipV="1">
              <a:off x="2859088" y="2559050"/>
              <a:ext cx="1219200" cy="236538"/>
            </a:xfrm>
            <a:prstGeom prst="line">
              <a:avLst/>
            </a:prstGeom>
            <a:noFill/>
            <a:ln w="28575">
              <a:solidFill>
                <a:srgbClr val="000000"/>
              </a:solidFill>
              <a:round/>
              <a:headEnd/>
              <a:tailEnd/>
            </a:ln>
          </p:spPr>
          <p:txBody>
            <a:bodyPr/>
            <a:lstStyle/>
            <a:p>
              <a:endParaRPr lang="zh-CN" altLang="en-US"/>
            </a:p>
          </p:txBody>
        </p:sp>
        <p:sp>
          <p:nvSpPr>
            <p:cNvPr id="14" name="Line 12"/>
            <p:cNvSpPr>
              <a:spLocks noChangeShapeType="1"/>
            </p:cNvSpPr>
            <p:nvPr/>
          </p:nvSpPr>
          <p:spPr bwMode="auto">
            <a:xfrm>
              <a:off x="2859088" y="2327275"/>
              <a:ext cx="1219200" cy="236538"/>
            </a:xfrm>
            <a:prstGeom prst="line">
              <a:avLst/>
            </a:prstGeom>
            <a:noFill/>
            <a:ln w="28575">
              <a:solidFill>
                <a:srgbClr val="000000"/>
              </a:solidFill>
              <a:round/>
              <a:headEnd/>
              <a:tailEnd/>
            </a:ln>
          </p:spPr>
          <p:txBody>
            <a:bodyPr/>
            <a:lstStyle/>
            <a:p>
              <a:endParaRPr lang="zh-CN" altLang="en-US"/>
            </a:p>
          </p:txBody>
        </p:sp>
        <p:sp>
          <p:nvSpPr>
            <p:cNvPr id="15" name="Rectangle 13"/>
            <p:cNvSpPr>
              <a:spLocks noChangeArrowheads="1"/>
            </p:cNvSpPr>
            <p:nvPr/>
          </p:nvSpPr>
          <p:spPr bwMode="auto">
            <a:xfrm>
              <a:off x="1801813" y="2447925"/>
              <a:ext cx="2219325" cy="277813"/>
            </a:xfrm>
            <a:prstGeom prst="rect">
              <a:avLst/>
            </a:prstGeom>
            <a:noFill/>
            <a:ln w="9525">
              <a:noFill/>
              <a:miter lim="800000"/>
              <a:headEnd/>
              <a:tailEnd/>
            </a:ln>
          </p:spPr>
          <p:txBody>
            <a:bodyPr lIns="12700" tIns="12700" rIns="12700" bIns="12700"/>
            <a:lstStyle/>
            <a:p>
              <a:pPr algn="ctr" eaLnBrk="0" hangingPunct="0">
                <a:lnSpc>
                  <a:spcPct val="90000"/>
                </a:lnSpc>
              </a:pPr>
              <a:r>
                <a:rPr lang="zh-CN" sz="1800" b="1">
                  <a:latin typeface="Times New Roman" pitchFamily="18" charset="0"/>
                </a:rPr>
                <a:t>有中断请求</a:t>
              </a:r>
            </a:p>
          </p:txBody>
        </p:sp>
        <p:sp>
          <p:nvSpPr>
            <p:cNvPr id="16" name="Line 14"/>
            <p:cNvSpPr>
              <a:spLocks noChangeShapeType="1"/>
            </p:cNvSpPr>
            <p:nvPr/>
          </p:nvSpPr>
          <p:spPr bwMode="auto">
            <a:xfrm>
              <a:off x="2843213" y="5205413"/>
              <a:ext cx="3175" cy="239712"/>
            </a:xfrm>
            <a:prstGeom prst="line">
              <a:avLst/>
            </a:prstGeom>
            <a:noFill/>
            <a:ln w="28575">
              <a:solidFill>
                <a:srgbClr val="000000"/>
              </a:solidFill>
              <a:round/>
              <a:headEnd/>
              <a:tailEnd type="triangle" w="sm" len="sm"/>
            </a:ln>
          </p:spPr>
          <p:txBody>
            <a:bodyPr/>
            <a:lstStyle/>
            <a:p>
              <a:endParaRPr lang="zh-CN" altLang="en-US"/>
            </a:p>
          </p:txBody>
        </p:sp>
        <p:sp>
          <p:nvSpPr>
            <p:cNvPr id="17" name="Rectangle 15"/>
            <p:cNvSpPr>
              <a:spLocks noChangeArrowheads="1"/>
            </p:cNvSpPr>
            <p:nvPr/>
          </p:nvSpPr>
          <p:spPr bwMode="auto">
            <a:xfrm>
              <a:off x="1401763" y="4941888"/>
              <a:ext cx="2882900" cy="280987"/>
            </a:xfrm>
            <a:prstGeom prst="rect">
              <a:avLst/>
            </a:prstGeom>
            <a:noFill/>
            <a:ln w="28575">
              <a:solidFill>
                <a:srgbClr val="000000"/>
              </a:solidFill>
              <a:miter lim="800000"/>
              <a:headEnd/>
              <a:tailEnd/>
            </a:ln>
          </p:spPr>
          <p:txBody>
            <a:bodyPr lIns="12700" tIns="12700" rIns="12700" bIns="12700"/>
            <a:lstStyle/>
            <a:p>
              <a:pPr algn="ctr" eaLnBrk="0" hangingPunct="0">
                <a:lnSpc>
                  <a:spcPct val="90000"/>
                </a:lnSpc>
              </a:pPr>
              <a:r>
                <a:rPr lang="zh-CN" sz="1800" b="1">
                  <a:latin typeface="Times New Roman" pitchFamily="18" charset="0"/>
                </a:rPr>
                <a:t>恢复现场</a:t>
              </a:r>
            </a:p>
          </p:txBody>
        </p:sp>
        <p:sp>
          <p:nvSpPr>
            <p:cNvPr id="18" name="Line 16"/>
            <p:cNvSpPr>
              <a:spLocks noChangeShapeType="1"/>
            </p:cNvSpPr>
            <p:nvPr/>
          </p:nvSpPr>
          <p:spPr bwMode="auto">
            <a:xfrm>
              <a:off x="2843213" y="5759450"/>
              <a:ext cx="0" cy="190500"/>
            </a:xfrm>
            <a:prstGeom prst="line">
              <a:avLst/>
            </a:prstGeom>
            <a:noFill/>
            <a:ln w="28575">
              <a:solidFill>
                <a:srgbClr val="000000"/>
              </a:solidFill>
              <a:round/>
              <a:headEnd/>
              <a:tailEnd type="triangle" w="sm" len="sm"/>
            </a:ln>
          </p:spPr>
          <p:txBody>
            <a:bodyPr/>
            <a:lstStyle/>
            <a:p>
              <a:endParaRPr lang="zh-CN" altLang="en-US"/>
            </a:p>
          </p:txBody>
        </p:sp>
        <p:sp>
          <p:nvSpPr>
            <p:cNvPr id="19" name="Line 17"/>
            <p:cNvSpPr>
              <a:spLocks noChangeShapeType="1"/>
            </p:cNvSpPr>
            <p:nvPr/>
          </p:nvSpPr>
          <p:spPr bwMode="auto">
            <a:xfrm>
              <a:off x="2859088" y="981075"/>
              <a:ext cx="0" cy="185738"/>
            </a:xfrm>
            <a:prstGeom prst="line">
              <a:avLst/>
            </a:prstGeom>
            <a:noFill/>
            <a:ln w="28575">
              <a:solidFill>
                <a:srgbClr val="000000"/>
              </a:solidFill>
              <a:round/>
              <a:headEnd/>
              <a:tailEnd type="triangle" w="sm" len="sm"/>
            </a:ln>
          </p:spPr>
          <p:txBody>
            <a:bodyPr/>
            <a:lstStyle/>
            <a:p>
              <a:endParaRPr lang="zh-CN" altLang="en-US"/>
            </a:p>
          </p:txBody>
        </p:sp>
        <p:sp>
          <p:nvSpPr>
            <p:cNvPr id="20" name="Rectangle 18"/>
            <p:cNvSpPr>
              <a:spLocks noChangeArrowheads="1"/>
            </p:cNvSpPr>
            <p:nvPr/>
          </p:nvSpPr>
          <p:spPr bwMode="auto">
            <a:xfrm>
              <a:off x="1416050" y="1166813"/>
              <a:ext cx="2882900" cy="280987"/>
            </a:xfrm>
            <a:prstGeom prst="rect">
              <a:avLst/>
            </a:prstGeom>
            <a:noFill/>
            <a:ln w="28575">
              <a:solidFill>
                <a:srgbClr val="000000"/>
              </a:solidFill>
              <a:miter lim="800000"/>
              <a:headEnd/>
              <a:tailEnd/>
            </a:ln>
          </p:spPr>
          <p:txBody>
            <a:bodyPr lIns="12700" tIns="12700" rIns="12700" bIns="12700"/>
            <a:lstStyle/>
            <a:p>
              <a:pPr algn="ctr" eaLnBrk="0" hangingPunct="0">
                <a:lnSpc>
                  <a:spcPct val="90000"/>
                </a:lnSpc>
              </a:pPr>
              <a:r>
                <a:rPr lang="zh-CN" sz="1800" b="1">
                  <a:latin typeface="Times New Roman" pitchFamily="18" charset="0"/>
                </a:rPr>
                <a:t>执行下一条指令</a:t>
              </a:r>
            </a:p>
          </p:txBody>
        </p:sp>
        <p:sp>
          <p:nvSpPr>
            <p:cNvPr id="21" name="Line 19"/>
            <p:cNvSpPr>
              <a:spLocks noChangeShapeType="1"/>
            </p:cNvSpPr>
            <p:nvPr/>
          </p:nvSpPr>
          <p:spPr bwMode="auto">
            <a:xfrm>
              <a:off x="2859088" y="1447800"/>
              <a:ext cx="0" cy="185738"/>
            </a:xfrm>
            <a:prstGeom prst="line">
              <a:avLst/>
            </a:prstGeom>
            <a:noFill/>
            <a:ln w="28575">
              <a:solidFill>
                <a:srgbClr val="000000"/>
              </a:solidFill>
              <a:round/>
              <a:headEnd/>
              <a:tailEnd type="triangle" w="sm" len="sm"/>
            </a:ln>
          </p:spPr>
          <p:txBody>
            <a:bodyPr/>
            <a:lstStyle/>
            <a:p>
              <a:endParaRPr lang="zh-CN" altLang="en-US"/>
            </a:p>
          </p:txBody>
        </p:sp>
        <p:sp>
          <p:nvSpPr>
            <p:cNvPr id="22" name="Line 20"/>
            <p:cNvSpPr>
              <a:spLocks noChangeShapeType="1"/>
            </p:cNvSpPr>
            <p:nvPr/>
          </p:nvSpPr>
          <p:spPr bwMode="auto">
            <a:xfrm>
              <a:off x="2859088" y="2127250"/>
              <a:ext cx="0" cy="187325"/>
            </a:xfrm>
            <a:prstGeom prst="line">
              <a:avLst/>
            </a:prstGeom>
            <a:noFill/>
            <a:ln w="28575">
              <a:solidFill>
                <a:srgbClr val="000000"/>
              </a:solidFill>
              <a:round/>
              <a:headEnd/>
              <a:tailEnd type="triangle" w="sm" len="sm"/>
            </a:ln>
          </p:spPr>
          <p:txBody>
            <a:bodyPr/>
            <a:lstStyle/>
            <a:p>
              <a:endParaRPr lang="zh-CN" altLang="en-US"/>
            </a:p>
          </p:txBody>
        </p:sp>
        <p:sp>
          <p:nvSpPr>
            <p:cNvPr id="23" name="Line 21"/>
            <p:cNvSpPr>
              <a:spLocks noChangeShapeType="1"/>
            </p:cNvSpPr>
            <p:nvPr/>
          </p:nvSpPr>
          <p:spPr bwMode="auto">
            <a:xfrm>
              <a:off x="2859088" y="2820988"/>
              <a:ext cx="0" cy="187325"/>
            </a:xfrm>
            <a:prstGeom prst="line">
              <a:avLst/>
            </a:prstGeom>
            <a:noFill/>
            <a:ln w="28575">
              <a:solidFill>
                <a:srgbClr val="000000"/>
              </a:solidFill>
              <a:round/>
              <a:headEnd/>
              <a:tailEnd type="triangle" w="sm" len="sm"/>
            </a:ln>
          </p:spPr>
          <p:txBody>
            <a:bodyPr/>
            <a:lstStyle/>
            <a:p>
              <a:endParaRPr lang="zh-CN" altLang="en-US"/>
            </a:p>
          </p:txBody>
        </p:sp>
        <p:sp>
          <p:nvSpPr>
            <p:cNvPr id="24" name="Rectangle 22"/>
            <p:cNvSpPr>
              <a:spLocks noChangeArrowheads="1"/>
            </p:cNvSpPr>
            <p:nvPr/>
          </p:nvSpPr>
          <p:spPr bwMode="auto">
            <a:xfrm>
              <a:off x="1416050" y="3021013"/>
              <a:ext cx="2882900" cy="280987"/>
            </a:xfrm>
            <a:prstGeom prst="rect">
              <a:avLst/>
            </a:prstGeom>
            <a:noFill/>
            <a:ln w="28575">
              <a:solidFill>
                <a:srgbClr val="000000"/>
              </a:solidFill>
              <a:miter lim="800000"/>
              <a:headEnd/>
              <a:tailEnd/>
            </a:ln>
          </p:spPr>
          <p:txBody>
            <a:bodyPr lIns="12700" tIns="12700" rIns="12700" bIns="12700"/>
            <a:lstStyle/>
            <a:p>
              <a:pPr algn="ctr" eaLnBrk="0" hangingPunct="0">
                <a:lnSpc>
                  <a:spcPct val="90000"/>
                </a:lnSpc>
              </a:pPr>
              <a:r>
                <a:rPr lang="zh-CN" sz="1800" b="1">
                  <a:latin typeface="Times New Roman" pitchFamily="18" charset="0"/>
                </a:rPr>
                <a:t>禁止中断</a:t>
              </a:r>
            </a:p>
          </p:txBody>
        </p:sp>
        <p:sp>
          <p:nvSpPr>
            <p:cNvPr id="25" name="Line 23"/>
            <p:cNvSpPr>
              <a:spLocks noChangeShapeType="1"/>
            </p:cNvSpPr>
            <p:nvPr/>
          </p:nvSpPr>
          <p:spPr bwMode="auto">
            <a:xfrm>
              <a:off x="2859088" y="3302000"/>
              <a:ext cx="0" cy="185738"/>
            </a:xfrm>
            <a:prstGeom prst="line">
              <a:avLst/>
            </a:prstGeom>
            <a:noFill/>
            <a:ln w="28575">
              <a:solidFill>
                <a:srgbClr val="000000"/>
              </a:solidFill>
              <a:round/>
              <a:headEnd/>
              <a:tailEnd type="triangle" w="sm" len="sm"/>
            </a:ln>
          </p:spPr>
          <p:txBody>
            <a:bodyPr/>
            <a:lstStyle/>
            <a:p>
              <a:endParaRPr lang="zh-CN" altLang="en-US"/>
            </a:p>
          </p:txBody>
        </p:sp>
        <p:sp>
          <p:nvSpPr>
            <p:cNvPr id="26" name="Rectangle 24"/>
            <p:cNvSpPr>
              <a:spLocks noChangeArrowheads="1"/>
            </p:cNvSpPr>
            <p:nvPr/>
          </p:nvSpPr>
          <p:spPr bwMode="auto">
            <a:xfrm>
              <a:off x="1416050" y="3502025"/>
              <a:ext cx="2882900" cy="279400"/>
            </a:xfrm>
            <a:prstGeom prst="rect">
              <a:avLst/>
            </a:prstGeom>
            <a:noFill/>
            <a:ln w="28575">
              <a:solidFill>
                <a:srgbClr val="000000"/>
              </a:solidFill>
              <a:miter lim="800000"/>
              <a:headEnd/>
              <a:tailEnd/>
            </a:ln>
          </p:spPr>
          <p:txBody>
            <a:bodyPr lIns="12700" tIns="12700" rIns="12700" bIns="12700"/>
            <a:lstStyle/>
            <a:p>
              <a:pPr algn="ctr" eaLnBrk="0" hangingPunct="0">
                <a:lnSpc>
                  <a:spcPct val="90000"/>
                </a:lnSpc>
              </a:pPr>
              <a:r>
                <a:rPr lang="zh-CN" sz="1800" b="1">
                  <a:latin typeface="Times New Roman" pitchFamily="18" charset="0"/>
                </a:rPr>
                <a:t>保留现场</a:t>
              </a:r>
            </a:p>
          </p:txBody>
        </p:sp>
        <p:sp>
          <p:nvSpPr>
            <p:cNvPr id="27" name="Line 25"/>
            <p:cNvSpPr>
              <a:spLocks noChangeShapeType="1"/>
            </p:cNvSpPr>
            <p:nvPr/>
          </p:nvSpPr>
          <p:spPr bwMode="auto">
            <a:xfrm>
              <a:off x="2859088" y="3781425"/>
              <a:ext cx="0" cy="187325"/>
            </a:xfrm>
            <a:prstGeom prst="line">
              <a:avLst/>
            </a:prstGeom>
            <a:noFill/>
            <a:ln w="28575">
              <a:solidFill>
                <a:srgbClr val="000000"/>
              </a:solidFill>
              <a:round/>
              <a:headEnd/>
              <a:tailEnd type="triangle" w="sm" len="sm"/>
            </a:ln>
          </p:spPr>
          <p:txBody>
            <a:bodyPr/>
            <a:lstStyle/>
            <a:p>
              <a:endParaRPr lang="zh-CN" altLang="en-US"/>
            </a:p>
          </p:txBody>
        </p:sp>
        <p:sp>
          <p:nvSpPr>
            <p:cNvPr id="28" name="Rectangle 26"/>
            <p:cNvSpPr>
              <a:spLocks noChangeArrowheads="1"/>
            </p:cNvSpPr>
            <p:nvPr/>
          </p:nvSpPr>
          <p:spPr bwMode="auto">
            <a:xfrm>
              <a:off x="1416050" y="3968750"/>
              <a:ext cx="2882900" cy="277813"/>
            </a:xfrm>
            <a:prstGeom prst="rect">
              <a:avLst/>
            </a:prstGeom>
            <a:noFill/>
            <a:ln w="28575">
              <a:solidFill>
                <a:srgbClr val="000000"/>
              </a:solidFill>
              <a:miter lim="800000"/>
              <a:headEnd/>
              <a:tailEnd/>
            </a:ln>
          </p:spPr>
          <p:txBody>
            <a:bodyPr lIns="12700" tIns="12700" rIns="12700" bIns="12700"/>
            <a:lstStyle/>
            <a:p>
              <a:pPr algn="ctr" eaLnBrk="0" hangingPunct="0">
                <a:lnSpc>
                  <a:spcPct val="90000"/>
                </a:lnSpc>
              </a:pPr>
              <a:r>
                <a:rPr lang="zh-CN" sz="1800" b="1">
                  <a:latin typeface="Times New Roman" pitchFamily="18" charset="0"/>
                </a:rPr>
                <a:t>处理中断</a:t>
              </a:r>
              <a:r>
                <a:rPr lang="zh-CN" altLang="zh-CN" sz="1800" b="1">
                  <a:latin typeface="Times New Roman" pitchFamily="18" charset="0"/>
                </a:rPr>
                <a:t>(</a:t>
              </a:r>
              <a:r>
                <a:rPr lang="zh-CN" sz="1800" b="1">
                  <a:latin typeface="Times New Roman" pitchFamily="18" charset="0"/>
                </a:rPr>
                <a:t>中断服务</a:t>
              </a:r>
              <a:r>
                <a:rPr lang="zh-CN" altLang="zh-CN" sz="1800" b="1">
                  <a:latin typeface="Times New Roman" pitchFamily="18" charset="0"/>
                </a:rPr>
                <a:t>)</a:t>
              </a:r>
            </a:p>
          </p:txBody>
        </p:sp>
        <p:sp>
          <p:nvSpPr>
            <p:cNvPr id="29" name="Line 27"/>
            <p:cNvSpPr>
              <a:spLocks noChangeShapeType="1"/>
            </p:cNvSpPr>
            <p:nvPr/>
          </p:nvSpPr>
          <p:spPr bwMode="auto">
            <a:xfrm>
              <a:off x="2859088" y="4246563"/>
              <a:ext cx="0" cy="187325"/>
            </a:xfrm>
            <a:prstGeom prst="line">
              <a:avLst/>
            </a:prstGeom>
            <a:noFill/>
            <a:ln w="28575">
              <a:solidFill>
                <a:srgbClr val="000000"/>
              </a:solidFill>
              <a:round/>
              <a:headEnd/>
              <a:tailEnd type="triangle" w="sm" len="sm"/>
            </a:ln>
          </p:spPr>
          <p:txBody>
            <a:bodyPr/>
            <a:lstStyle/>
            <a:p>
              <a:endParaRPr lang="zh-CN" altLang="en-US"/>
            </a:p>
          </p:txBody>
        </p:sp>
        <p:sp>
          <p:nvSpPr>
            <p:cNvPr id="30" name="Rectangle 28"/>
            <p:cNvSpPr>
              <a:spLocks noChangeArrowheads="1"/>
            </p:cNvSpPr>
            <p:nvPr/>
          </p:nvSpPr>
          <p:spPr bwMode="auto">
            <a:xfrm>
              <a:off x="1403350" y="4437063"/>
              <a:ext cx="2882900" cy="282575"/>
            </a:xfrm>
            <a:prstGeom prst="rect">
              <a:avLst/>
            </a:prstGeom>
            <a:noFill/>
            <a:ln w="28575">
              <a:solidFill>
                <a:srgbClr val="000000"/>
              </a:solidFill>
              <a:miter lim="800000"/>
              <a:headEnd/>
              <a:tailEnd/>
            </a:ln>
          </p:spPr>
          <p:txBody>
            <a:bodyPr lIns="12700" tIns="12700" rIns="12700" bIns="12700"/>
            <a:lstStyle/>
            <a:p>
              <a:pPr algn="ctr" eaLnBrk="0" hangingPunct="0">
                <a:lnSpc>
                  <a:spcPct val="90000"/>
                </a:lnSpc>
              </a:pPr>
              <a:r>
                <a:rPr lang="zh-CN" sz="1800" b="1">
                  <a:latin typeface="Times New Roman" pitchFamily="18" charset="0"/>
                </a:rPr>
                <a:t>撤消中断请求</a:t>
              </a:r>
            </a:p>
          </p:txBody>
        </p:sp>
        <p:sp>
          <p:nvSpPr>
            <p:cNvPr id="31" name="Line 29"/>
            <p:cNvSpPr>
              <a:spLocks noChangeShapeType="1"/>
            </p:cNvSpPr>
            <p:nvPr/>
          </p:nvSpPr>
          <p:spPr bwMode="auto">
            <a:xfrm>
              <a:off x="2859088" y="4724400"/>
              <a:ext cx="0" cy="188913"/>
            </a:xfrm>
            <a:prstGeom prst="line">
              <a:avLst/>
            </a:prstGeom>
            <a:noFill/>
            <a:ln w="28575">
              <a:solidFill>
                <a:srgbClr val="000000"/>
              </a:solidFill>
              <a:round/>
              <a:headEnd/>
              <a:tailEnd type="triangle" w="sm" len="sm"/>
            </a:ln>
          </p:spPr>
          <p:txBody>
            <a:bodyPr/>
            <a:lstStyle/>
            <a:p>
              <a:endParaRPr lang="zh-CN" altLang="en-US"/>
            </a:p>
          </p:txBody>
        </p:sp>
        <p:sp>
          <p:nvSpPr>
            <p:cNvPr id="32" name="Line 30"/>
            <p:cNvSpPr>
              <a:spLocks noChangeShapeType="1"/>
            </p:cNvSpPr>
            <p:nvPr/>
          </p:nvSpPr>
          <p:spPr bwMode="auto">
            <a:xfrm>
              <a:off x="4075113" y="2555875"/>
              <a:ext cx="890587" cy="0"/>
            </a:xfrm>
            <a:prstGeom prst="line">
              <a:avLst/>
            </a:prstGeom>
            <a:noFill/>
            <a:ln w="28575">
              <a:solidFill>
                <a:srgbClr val="000000"/>
              </a:solidFill>
              <a:round/>
              <a:headEnd/>
              <a:tailEnd type="triangle" w="sm" len="sm"/>
            </a:ln>
          </p:spPr>
          <p:txBody>
            <a:bodyPr/>
            <a:lstStyle/>
            <a:p>
              <a:endParaRPr lang="zh-CN" altLang="en-US"/>
            </a:p>
          </p:txBody>
        </p:sp>
        <p:sp>
          <p:nvSpPr>
            <p:cNvPr id="33" name="Line 31"/>
            <p:cNvSpPr>
              <a:spLocks noChangeShapeType="1"/>
            </p:cNvSpPr>
            <p:nvPr/>
          </p:nvSpPr>
          <p:spPr bwMode="auto">
            <a:xfrm>
              <a:off x="4075113" y="1874838"/>
              <a:ext cx="890587" cy="1587"/>
            </a:xfrm>
            <a:prstGeom prst="line">
              <a:avLst/>
            </a:prstGeom>
            <a:noFill/>
            <a:ln w="28575">
              <a:solidFill>
                <a:srgbClr val="000000"/>
              </a:solidFill>
              <a:round/>
              <a:headEnd/>
              <a:tailEnd type="triangle" w="sm" len="sm"/>
            </a:ln>
          </p:spPr>
          <p:txBody>
            <a:bodyPr/>
            <a:lstStyle/>
            <a:p>
              <a:endParaRPr lang="zh-CN" altLang="en-US"/>
            </a:p>
          </p:txBody>
        </p:sp>
        <p:sp>
          <p:nvSpPr>
            <p:cNvPr id="34" name="Line 32"/>
            <p:cNvSpPr>
              <a:spLocks noChangeShapeType="1"/>
            </p:cNvSpPr>
            <p:nvPr/>
          </p:nvSpPr>
          <p:spPr bwMode="auto">
            <a:xfrm flipH="1" flipV="1">
              <a:off x="4932363" y="1085850"/>
              <a:ext cx="30162" cy="1470025"/>
            </a:xfrm>
            <a:prstGeom prst="line">
              <a:avLst/>
            </a:prstGeom>
            <a:noFill/>
            <a:ln w="28575">
              <a:solidFill>
                <a:srgbClr val="000000"/>
              </a:solidFill>
              <a:round/>
              <a:headEnd/>
              <a:tailEnd/>
            </a:ln>
          </p:spPr>
          <p:txBody>
            <a:bodyPr/>
            <a:lstStyle/>
            <a:p>
              <a:endParaRPr lang="zh-CN" altLang="en-US"/>
            </a:p>
          </p:txBody>
        </p:sp>
        <p:sp>
          <p:nvSpPr>
            <p:cNvPr id="35" name="Rectangle 33"/>
            <p:cNvSpPr>
              <a:spLocks noChangeArrowheads="1"/>
            </p:cNvSpPr>
            <p:nvPr/>
          </p:nvSpPr>
          <p:spPr bwMode="auto">
            <a:xfrm>
              <a:off x="2719388" y="2757488"/>
              <a:ext cx="887412" cy="277812"/>
            </a:xfrm>
            <a:prstGeom prst="rect">
              <a:avLst/>
            </a:prstGeom>
            <a:noFill/>
            <a:ln w="9525">
              <a:noFill/>
              <a:miter lim="800000"/>
              <a:headEnd/>
              <a:tailEnd/>
            </a:ln>
          </p:spPr>
          <p:txBody>
            <a:bodyPr lIns="12700" tIns="12700" rIns="12700" bIns="12700"/>
            <a:lstStyle/>
            <a:p>
              <a:pPr algn="ctr" eaLnBrk="0" hangingPunct="0"/>
              <a:r>
                <a:rPr lang="zh-CN" altLang="zh-CN" sz="2000" b="1">
                  <a:latin typeface="Times New Roman" pitchFamily="18" charset="0"/>
                </a:rPr>
                <a:t>Y</a:t>
              </a:r>
            </a:p>
          </p:txBody>
        </p:sp>
        <p:sp>
          <p:nvSpPr>
            <p:cNvPr id="36" name="Rectangle 34"/>
            <p:cNvSpPr>
              <a:spLocks noChangeArrowheads="1"/>
            </p:cNvSpPr>
            <p:nvPr/>
          </p:nvSpPr>
          <p:spPr bwMode="auto">
            <a:xfrm>
              <a:off x="2719388" y="2074863"/>
              <a:ext cx="887412" cy="282575"/>
            </a:xfrm>
            <a:prstGeom prst="rect">
              <a:avLst/>
            </a:prstGeom>
            <a:noFill/>
            <a:ln w="9525">
              <a:noFill/>
              <a:miter lim="800000"/>
              <a:headEnd/>
              <a:tailEnd/>
            </a:ln>
          </p:spPr>
          <p:txBody>
            <a:bodyPr lIns="12700" tIns="12700" rIns="12700" bIns="12700"/>
            <a:lstStyle/>
            <a:p>
              <a:pPr algn="ctr" eaLnBrk="0" hangingPunct="0"/>
              <a:r>
                <a:rPr lang="zh-CN" altLang="zh-CN" sz="2000" b="1">
                  <a:latin typeface="Times New Roman" pitchFamily="18" charset="0"/>
                </a:rPr>
                <a:t>Y</a:t>
              </a:r>
            </a:p>
          </p:txBody>
        </p:sp>
        <p:sp>
          <p:nvSpPr>
            <p:cNvPr id="37" name="Rectangle 35"/>
            <p:cNvSpPr>
              <a:spLocks noChangeArrowheads="1"/>
            </p:cNvSpPr>
            <p:nvPr/>
          </p:nvSpPr>
          <p:spPr bwMode="auto">
            <a:xfrm>
              <a:off x="3824288" y="2343150"/>
              <a:ext cx="892175" cy="280988"/>
            </a:xfrm>
            <a:prstGeom prst="rect">
              <a:avLst/>
            </a:prstGeom>
            <a:noFill/>
            <a:ln w="9525">
              <a:noFill/>
              <a:miter lim="800000"/>
              <a:headEnd/>
              <a:tailEnd/>
            </a:ln>
          </p:spPr>
          <p:txBody>
            <a:bodyPr lIns="12700" tIns="12700" rIns="12700" bIns="12700"/>
            <a:lstStyle/>
            <a:p>
              <a:pPr algn="ctr" eaLnBrk="0" hangingPunct="0"/>
              <a:r>
                <a:rPr lang="zh-CN" altLang="zh-CN" sz="1800" b="1">
                  <a:latin typeface="Times New Roman" pitchFamily="18" charset="0"/>
                </a:rPr>
                <a:t>N</a:t>
              </a:r>
            </a:p>
          </p:txBody>
        </p:sp>
        <p:sp>
          <p:nvSpPr>
            <p:cNvPr id="38" name="Line 36"/>
            <p:cNvSpPr>
              <a:spLocks noChangeShapeType="1"/>
            </p:cNvSpPr>
            <p:nvPr/>
          </p:nvSpPr>
          <p:spPr bwMode="auto">
            <a:xfrm flipH="1">
              <a:off x="2863850" y="1085850"/>
              <a:ext cx="2089150" cy="0"/>
            </a:xfrm>
            <a:prstGeom prst="line">
              <a:avLst/>
            </a:prstGeom>
            <a:noFill/>
            <a:ln w="28575">
              <a:solidFill>
                <a:srgbClr val="000000"/>
              </a:solidFill>
              <a:round/>
              <a:headEnd/>
              <a:tailEnd type="triangle" w="sm" len="sm"/>
            </a:ln>
          </p:spPr>
          <p:txBody>
            <a:bodyPr/>
            <a:lstStyle/>
            <a:p>
              <a:endParaRPr lang="zh-CN" altLang="en-US"/>
            </a:p>
          </p:txBody>
        </p:sp>
        <p:sp>
          <p:nvSpPr>
            <p:cNvPr id="39" name="Rectangle 37"/>
            <p:cNvSpPr>
              <a:spLocks noChangeArrowheads="1"/>
            </p:cNvSpPr>
            <p:nvPr/>
          </p:nvSpPr>
          <p:spPr bwMode="auto">
            <a:xfrm>
              <a:off x="1403350" y="5445125"/>
              <a:ext cx="2882900" cy="280988"/>
            </a:xfrm>
            <a:prstGeom prst="rect">
              <a:avLst/>
            </a:prstGeom>
            <a:noFill/>
            <a:ln w="28575">
              <a:solidFill>
                <a:srgbClr val="000000"/>
              </a:solidFill>
              <a:miter lim="800000"/>
              <a:headEnd/>
              <a:tailEnd/>
            </a:ln>
          </p:spPr>
          <p:txBody>
            <a:bodyPr lIns="12700" tIns="12700" rIns="12700" bIns="12700"/>
            <a:lstStyle/>
            <a:p>
              <a:pPr algn="ctr" eaLnBrk="0" hangingPunct="0">
                <a:lnSpc>
                  <a:spcPct val="90000"/>
                </a:lnSpc>
              </a:pPr>
              <a:r>
                <a:rPr lang="zh-CN" sz="1800" b="1">
                  <a:latin typeface="Times New Roman" pitchFamily="18" charset="0"/>
                </a:rPr>
                <a:t>开中断</a:t>
              </a:r>
            </a:p>
          </p:txBody>
        </p:sp>
        <p:sp>
          <p:nvSpPr>
            <p:cNvPr id="40" name="Rectangle 38"/>
            <p:cNvSpPr>
              <a:spLocks noChangeArrowheads="1"/>
            </p:cNvSpPr>
            <p:nvPr/>
          </p:nvSpPr>
          <p:spPr bwMode="auto">
            <a:xfrm>
              <a:off x="1403350" y="5956300"/>
              <a:ext cx="2882900" cy="280988"/>
            </a:xfrm>
            <a:prstGeom prst="rect">
              <a:avLst/>
            </a:prstGeom>
            <a:noFill/>
            <a:ln w="28575">
              <a:solidFill>
                <a:srgbClr val="000000"/>
              </a:solidFill>
              <a:miter lim="800000"/>
              <a:headEnd/>
              <a:tailEnd/>
            </a:ln>
          </p:spPr>
          <p:txBody>
            <a:bodyPr lIns="12700" tIns="12700" rIns="12700" bIns="12700"/>
            <a:lstStyle/>
            <a:p>
              <a:pPr algn="ctr" eaLnBrk="0" hangingPunct="0">
                <a:lnSpc>
                  <a:spcPct val="90000"/>
                </a:lnSpc>
              </a:pPr>
              <a:r>
                <a:rPr lang="zh-CN" sz="1800" b="1">
                  <a:latin typeface="Times New Roman" pitchFamily="18" charset="0"/>
                </a:rPr>
                <a:t>返回</a:t>
              </a:r>
            </a:p>
          </p:txBody>
        </p:sp>
      </p:grpSp>
      <p:sp>
        <p:nvSpPr>
          <p:cNvPr id="41" name="内容占位符 40"/>
          <p:cNvSpPr>
            <a:spLocks noGrp="1"/>
          </p:cNvSpPr>
          <p:nvPr>
            <p:ph idx="1"/>
          </p:nvPr>
        </p:nvSpPr>
        <p:spPr>
          <a:xfrm>
            <a:off x="914400" y="1071546"/>
            <a:ext cx="6405736" cy="4611687"/>
          </a:xfrm>
        </p:spPr>
        <p:txBody>
          <a:bodyPr/>
          <a:lstStyle/>
          <a:p>
            <a:pPr marL="609600" indent="-609600" algn="just">
              <a:lnSpc>
                <a:spcPct val="120000"/>
              </a:lnSpc>
              <a:buClr>
                <a:srgbClr val="FF0000"/>
              </a:buClr>
              <a:buSzPct val="90000"/>
              <a:buFont typeface="Wingdings" pitchFamily="2" charset="2"/>
              <a:buAutoNum type="circleNumDbPlain"/>
            </a:pPr>
            <a:r>
              <a:rPr lang="zh-CN" altLang="en-US" sz="2400" dirty="0" smtClean="0"/>
              <a:t>标志寄存器压入堆栈，保护标志位；被中断指令的逻辑地址压入堆栈，保护断点</a:t>
            </a:r>
          </a:p>
          <a:p>
            <a:pPr marL="609600" indent="-609600" algn="just">
              <a:lnSpc>
                <a:spcPct val="120000"/>
              </a:lnSpc>
              <a:buClr>
                <a:srgbClr val="FF0000"/>
              </a:buClr>
              <a:buSzPct val="90000"/>
              <a:buFont typeface="Wingdings" pitchFamily="2" charset="2"/>
              <a:buAutoNum type="circleNumDbPlain"/>
            </a:pPr>
            <a:r>
              <a:rPr lang="zh-CN" altLang="en-US" sz="2400" dirty="0" smtClean="0"/>
              <a:t>如果有错误代码，将其压入堆栈</a:t>
            </a:r>
          </a:p>
          <a:p>
            <a:pPr marL="609600" indent="-609600" algn="just">
              <a:lnSpc>
                <a:spcPct val="120000"/>
              </a:lnSpc>
              <a:buClr>
                <a:srgbClr val="FF0000"/>
              </a:buClr>
              <a:buSzPct val="90000"/>
              <a:buFont typeface="Wingdings" pitchFamily="2" charset="2"/>
              <a:buNone/>
            </a:pPr>
            <a:r>
              <a:rPr lang="zh-CN" altLang="en-US" sz="2400" dirty="0" smtClean="0"/>
              <a:t>	实地址方式的异常不返回错误代码</a:t>
            </a:r>
          </a:p>
          <a:p>
            <a:pPr marL="609600" indent="-609600" algn="just">
              <a:lnSpc>
                <a:spcPct val="120000"/>
              </a:lnSpc>
              <a:buClr>
                <a:srgbClr val="FF0000"/>
              </a:buClr>
              <a:buSzPct val="90000"/>
              <a:buFont typeface="Wingdings" pitchFamily="2" charset="2"/>
              <a:buAutoNum type="circleNumDbPlain" startAt="3"/>
            </a:pPr>
            <a:r>
              <a:rPr lang="zh-CN" altLang="en-US" sz="2400" dirty="0" smtClean="0"/>
              <a:t>根据向量号获得中断服务程序（中断或异常的处理程序）的段选择器和指令指针</a:t>
            </a:r>
          </a:p>
          <a:p>
            <a:pPr marL="609600" indent="-609600" algn="just">
              <a:lnSpc>
                <a:spcPct val="120000"/>
              </a:lnSpc>
              <a:buClr>
                <a:srgbClr val="FF0000"/>
              </a:buClr>
              <a:buSzPct val="90000"/>
              <a:buFont typeface="Wingdings" pitchFamily="2" charset="2"/>
              <a:buAutoNum type="circleNumDbPlain" startAt="3"/>
            </a:pPr>
            <a:r>
              <a:rPr lang="zh-CN" altLang="en-US" sz="2400" dirty="0" smtClean="0"/>
              <a:t>对于中断，设置</a:t>
            </a:r>
            <a:r>
              <a:rPr lang="en-US" altLang="zh-CN" sz="2400" dirty="0" smtClean="0"/>
              <a:t>IF</a:t>
            </a:r>
            <a:r>
              <a:rPr lang="zh-CN" altLang="en-US" sz="2400" dirty="0" smtClean="0"/>
              <a:t>为</a:t>
            </a:r>
            <a:r>
              <a:rPr lang="en-US" altLang="zh-CN" sz="2400" dirty="0" smtClean="0"/>
              <a:t>0</a:t>
            </a:r>
            <a:r>
              <a:rPr lang="zh-CN" altLang="en-US" sz="2400" dirty="0" smtClean="0"/>
              <a:t>，禁止可屏蔽中断</a:t>
            </a:r>
          </a:p>
          <a:p>
            <a:pPr marL="609600" indent="-609600" algn="just">
              <a:lnSpc>
                <a:spcPct val="120000"/>
              </a:lnSpc>
              <a:buClr>
                <a:srgbClr val="FF0000"/>
              </a:buClr>
              <a:buSzPct val="90000"/>
              <a:buFont typeface="Wingdings" pitchFamily="2" charset="2"/>
              <a:buAutoNum type="circleNumDbPlain" startAt="3"/>
            </a:pPr>
            <a:r>
              <a:rPr lang="zh-CN" altLang="en-US" sz="2400" dirty="0" smtClean="0"/>
              <a:t>控制转移至中断服务程序入口地址，开始执行中断或异常处理程序</a:t>
            </a:r>
          </a:p>
          <a:p>
            <a:pPr algn="just">
              <a:lnSpc>
                <a:spcPct val="120000"/>
              </a:lnSpc>
              <a:buClr>
                <a:srgbClr val="FF0000"/>
              </a:buClr>
            </a:pPr>
            <a:endParaRPr lang="zh-CN" altLang="en-US" sz="2400" dirty="0"/>
          </a:p>
        </p:txBody>
      </p:sp>
    </p:spTree>
  </p:cSld>
  <p:clrMapOvr>
    <a:masterClrMapping/>
  </p:clrMapOvr>
  <p:transition spd="slow"/>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lstStyle/>
          <a:p>
            <a:r>
              <a:rPr lang="en-US" altLang="zh-CN"/>
              <a:t>4. </a:t>
            </a:r>
            <a:r>
              <a:rPr lang="zh-CN" altLang="en-US"/>
              <a:t>中断描述符表和中断向量表</a:t>
            </a:r>
          </a:p>
        </p:txBody>
      </p:sp>
      <p:sp>
        <p:nvSpPr>
          <p:cNvPr id="508931" name="Rectangle 3"/>
          <p:cNvSpPr>
            <a:spLocks noGrp="1" noChangeArrowheads="1"/>
          </p:cNvSpPr>
          <p:nvPr>
            <p:ph idx="1"/>
          </p:nvPr>
        </p:nvSpPr>
        <p:spPr>
          <a:xfrm>
            <a:off x="914400" y="1071546"/>
            <a:ext cx="10363200" cy="5381790"/>
          </a:xfrm>
        </p:spPr>
        <p:txBody>
          <a:bodyPr/>
          <a:lstStyle/>
          <a:p>
            <a:r>
              <a:rPr lang="zh-CN" altLang="en-US" dirty="0" smtClean="0"/>
              <a:t>实</a:t>
            </a:r>
            <a:r>
              <a:rPr lang="zh-CN" altLang="en-US" dirty="0"/>
              <a:t>地址方式下，使用</a:t>
            </a:r>
            <a:r>
              <a:rPr lang="zh-CN" altLang="en-US" b="1" dirty="0">
                <a:solidFill>
                  <a:srgbClr val="FF0000"/>
                </a:solidFill>
              </a:rPr>
              <a:t>中断向量表</a:t>
            </a:r>
          </a:p>
          <a:p>
            <a:pPr lvl="1"/>
            <a:r>
              <a:rPr lang="zh-CN" altLang="en-US" dirty="0"/>
              <a:t>物理地址</a:t>
            </a:r>
            <a:r>
              <a:rPr lang="en-US" altLang="zh-CN" dirty="0"/>
              <a:t>00000H</a:t>
            </a:r>
            <a:r>
              <a:rPr lang="zh-CN" altLang="en-US" dirty="0"/>
              <a:t>，对应向量号从</a:t>
            </a:r>
            <a:r>
              <a:rPr lang="en-US" altLang="zh-CN" dirty="0"/>
              <a:t>0</a:t>
            </a:r>
            <a:r>
              <a:rPr lang="zh-CN" altLang="en-US" dirty="0"/>
              <a:t>开始</a:t>
            </a:r>
          </a:p>
          <a:p>
            <a:pPr lvl="1"/>
            <a:r>
              <a:rPr lang="zh-CN" altLang="en-US" dirty="0"/>
              <a:t>依次</a:t>
            </a:r>
            <a:r>
              <a:rPr lang="zh-CN" altLang="en-US" b="1" dirty="0">
                <a:solidFill>
                  <a:srgbClr val="FF0000"/>
                </a:solidFill>
              </a:rPr>
              <a:t>每</a:t>
            </a:r>
            <a:r>
              <a:rPr lang="en-US" altLang="zh-CN" b="1" dirty="0">
                <a:solidFill>
                  <a:srgbClr val="FF0000"/>
                </a:solidFill>
              </a:rPr>
              <a:t>4</a:t>
            </a:r>
            <a:r>
              <a:rPr lang="zh-CN" altLang="en-US" b="1" dirty="0">
                <a:solidFill>
                  <a:srgbClr val="FF0000"/>
                </a:solidFill>
              </a:rPr>
              <a:t>个字节安排一个中断向量</a:t>
            </a:r>
          </a:p>
          <a:p>
            <a:pPr lvl="2"/>
            <a:r>
              <a:rPr lang="zh-CN" altLang="en-US" dirty="0"/>
              <a:t>含有</a:t>
            </a:r>
            <a:r>
              <a:rPr lang="en-US" altLang="zh-CN" dirty="0"/>
              <a:t>16</a:t>
            </a:r>
            <a:r>
              <a:rPr lang="zh-CN" altLang="en-US" dirty="0"/>
              <a:t>位段地址和</a:t>
            </a:r>
            <a:r>
              <a:rPr lang="en-US" altLang="zh-CN" dirty="0"/>
              <a:t>16</a:t>
            </a:r>
            <a:r>
              <a:rPr lang="zh-CN" altLang="en-US" dirty="0"/>
              <a:t>位偏移地址的逻辑地址</a:t>
            </a:r>
          </a:p>
          <a:p>
            <a:pPr lvl="2"/>
            <a:r>
              <a:rPr lang="zh-CN" altLang="en-US" dirty="0"/>
              <a:t>低字部分是偏移地址、高字部分是段地址</a:t>
            </a:r>
          </a:p>
          <a:p>
            <a:pPr lvl="1"/>
            <a:r>
              <a:rPr lang="en-US" altLang="zh-CN" dirty="0"/>
              <a:t>256</a:t>
            </a:r>
            <a:r>
              <a:rPr lang="zh-CN" altLang="en-US" dirty="0"/>
              <a:t>个中断占用</a:t>
            </a:r>
            <a:r>
              <a:rPr lang="en-US" altLang="zh-CN" dirty="0"/>
              <a:t>1KB</a:t>
            </a:r>
            <a:r>
              <a:rPr lang="zh-CN" altLang="en-US" dirty="0"/>
              <a:t>区域，形成中断向量</a:t>
            </a:r>
            <a:r>
              <a:rPr lang="zh-CN" altLang="en-US" dirty="0" smtClean="0"/>
              <a:t>表</a:t>
            </a:r>
            <a:endParaRPr lang="en-US" altLang="zh-CN" dirty="0" smtClean="0"/>
          </a:p>
          <a:p>
            <a:r>
              <a:rPr lang="zh-CN" altLang="en-US" dirty="0" smtClean="0"/>
              <a:t>保护方式下，使用中断描述符表</a:t>
            </a:r>
            <a:r>
              <a:rPr lang="en-US" altLang="zh-CN" dirty="0" smtClean="0"/>
              <a:t>IDT</a:t>
            </a:r>
            <a:endParaRPr lang="zh-CN" altLang="en-US" dirty="0" smtClean="0"/>
          </a:p>
          <a:p>
            <a:pPr lvl="1"/>
            <a:r>
              <a:rPr lang="zh-CN" altLang="en-US" dirty="0" smtClean="0"/>
              <a:t>中断服务程序由中断描述符指向</a:t>
            </a:r>
          </a:p>
          <a:p>
            <a:pPr lvl="1"/>
            <a:r>
              <a:rPr lang="zh-CN" altLang="en-US" dirty="0" smtClean="0"/>
              <a:t>每个中断描述符包含</a:t>
            </a:r>
            <a:r>
              <a:rPr lang="en-US" altLang="zh-CN" dirty="0" smtClean="0"/>
              <a:t>8</a:t>
            </a:r>
            <a:r>
              <a:rPr lang="zh-CN" altLang="en-US" dirty="0" smtClean="0"/>
              <a:t>个字节，保存</a:t>
            </a:r>
          </a:p>
          <a:p>
            <a:pPr lvl="2"/>
            <a:r>
              <a:rPr lang="en-US" altLang="zh-CN" dirty="0" smtClean="0"/>
              <a:t>16</a:t>
            </a:r>
            <a:r>
              <a:rPr lang="zh-CN" altLang="en-US" dirty="0" smtClean="0"/>
              <a:t>位段选择器和</a:t>
            </a:r>
            <a:r>
              <a:rPr lang="en-US" altLang="zh-CN" dirty="0" smtClean="0"/>
              <a:t>32</a:t>
            </a:r>
            <a:r>
              <a:rPr lang="zh-CN" altLang="en-US" dirty="0" smtClean="0"/>
              <a:t>位偏移地址</a:t>
            </a:r>
          </a:p>
          <a:p>
            <a:pPr lvl="2"/>
            <a:r>
              <a:rPr lang="zh-CN" altLang="en-US" dirty="0" smtClean="0"/>
              <a:t>中断特权层</a:t>
            </a:r>
            <a:endParaRPr lang="zh-CN" altLang="en-US" dirty="0"/>
          </a:p>
        </p:txBody>
      </p:sp>
      <p:sp>
        <p:nvSpPr>
          <p:cNvPr id="508932" name="AutoShape 4">
            <a:hlinkClick r:id="rId2" action="ppaction://hlinksldjump" highlightClick="1"/>
          </p:cNvPr>
          <p:cNvSpPr>
            <a:spLocks noChangeArrowheads="1"/>
          </p:cNvSpPr>
          <p:nvPr/>
        </p:nvSpPr>
        <p:spPr bwMode="auto">
          <a:xfrm>
            <a:off x="8760296" y="1196752"/>
            <a:ext cx="1435224" cy="648072"/>
          </a:xfrm>
          <a:prstGeom prst="flowChartAlternateProcess">
            <a:avLst/>
          </a:prstGeom>
          <a:solidFill>
            <a:schemeClr val="accent1">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lnSpc>
                <a:spcPct val="90000"/>
              </a:lnSpc>
            </a:pPr>
            <a:r>
              <a:rPr lang="zh-CN" altLang="en-US" sz="2400" b="1" dirty="0">
                <a:solidFill>
                  <a:schemeClr val="tx2"/>
                </a:solidFill>
                <a:ea typeface="楷体_GB2312" pitchFamily="49" charset="-122"/>
              </a:rPr>
              <a:t>示意图</a:t>
            </a:r>
          </a:p>
        </p:txBody>
      </p:sp>
    </p:spTree>
  </p:cSld>
  <p:clrMapOvr>
    <a:masterClrMapping/>
  </p:clrMapOvr>
  <p:transition spd="slow"/>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pPr algn="ctr"/>
            <a:r>
              <a:rPr lang="zh-CN" altLang="en-US" dirty="0" smtClean="0"/>
              <a:t>实地址方式</a:t>
            </a:r>
            <a:r>
              <a:rPr lang="zh-CN" altLang="en-US" dirty="0"/>
              <a:t>的中断向量表结构</a:t>
            </a:r>
          </a:p>
        </p:txBody>
      </p:sp>
      <p:sp>
        <p:nvSpPr>
          <p:cNvPr id="538627" name="AutoShape 3">
            <a:hlinkClick r:id="" action="ppaction://hlinkshowjump?jump=lastslideviewed"/>
          </p:cNvPr>
          <p:cNvSpPr>
            <a:spLocks noChangeArrowheads="1"/>
          </p:cNvSpPr>
          <p:nvPr/>
        </p:nvSpPr>
        <p:spPr bwMode="auto">
          <a:xfrm>
            <a:off x="11231034" y="6524625"/>
            <a:ext cx="960967" cy="317500"/>
          </a:xfrm>
          <a:prstGeom prst="flowChartAlternateProcess">
            <a:avLst/>
          </a:prstGeom>
          <a:solidFill>
            <a:schemeClr val="accent1"/>
          </a:solidFill>
          <a:ln w="9525">
            <a:solidFill>
              <a:srgbClr val="193C7D"/>
            </a:solidFill>
            <a:miter lim="800000"/>
            <a:headEnd/>
            <a:tailEnd/>
          </a:ln>
          <a:effectLst/>
        </p:spPr>
        <p:txBody>
          <a:bodyPr wrap="none" anchor="ctr"/>
          <a:lstStyle/>
          <a:p>
            <a:pPr algn="ctr">
              <a:lnSpc>
                <a:spcPct val="90000"/>
              </a:lnSpc>
            </a:pPr>
            <a:r>
              <a:rPr lang="zh-CN" altLang="en-US" b="1">
                <a:solidFill>
                  <a:schemeClr val="tx2"/>
                </a:solidFill>
                <a:ea typeface="楷体_GB2312" pitchFamily="49" charset="-122"/>
              </a:rPr>
              <a:t>返回</a:t>
            </a:r>
          </a:p>
        </p:txBody>
      </p:sp>
      <p:pic>
        <p:nvPicPr>
          <p:cNvPr id="538632" name="Picture 8" descr="fig0711"/>
          <p:cNvPicPr>
            <a:picLocks noChangeAspect="1" noChangeArrowheads="1"/>
          </p:cNvPicPr>
          <p:nvPr/>
        </p:nvPicPr>
        <p:blipFill>
          <a:blip r:embed="rId2" cstate="print"/>
          <a:srcRect/>
          <a:stretch>
            <a:fillRect/>
          </a:stretch>
        </p:blipFill>
        <p:spPr bwMode="auto">
          <a:xfrm>
            <a:off x="881026" y="1142984"/>
            <a:ext cx="10792885" cy="5119702"/>
          </a:xfrm>
          <a:prstGeom prst="rect">
            <a:avLst/>
          </a:prstGeom>
          <a:noFill/>
        </p:spPr>
      </p:pic>
      <p:sp>
        <p:nvSpPr>
          <p:cNvPr id="5" name="Rectangle 4" descr="065"/>
          <p:cNvSpPr>
            <a:spLocks noChangeArrowheads="1"/>
          </p:cNvSpPr>
          <p:nvPr/>
        </p:nvSpPr>
        <p:spPr bwMode="auto">
          <a:xfrm>
            <a:off x="5375921" y="1772816"/>
            <a:ext cx="6264695" cy="1584177"/>
          </a:xfrm>
          <a:prstGeom prst="rect">
            <a:avLst/>
          </a:prstGeom>
          <a:blipFill dpi="0" rotWithShape="0">
            <a:blip r:embed="rId3" cstate="print"/>
            <a:srcRect/>
            <a:stretch>
              <a:fillRect/>
            </a:stretch>
          </a:blipFill>
          <a:ln w="9525">
            <a:solidFill>
              <a:schemeClr val="tx1"/>
            </a:solidFill>
            <a:miter lim="800000"/>
            <a:headEnd/>
            <a:tailEnd/>
          </a:ln>
        </p:spPr>
        <p:txBody>
          <a:bodyPr wrap="none" anchor="ctr"/>
          <a:lstStyle/>
          <a:p>
            <a:pPr algn="ctr">
              <a:lnSpc>
                <a:spcPct val="80000"/>
              </a:lnSpc>
            </a:pPr>
            <a:r>
              <a:rPr lang="zh-CN" altLang="en-US" sz="3200" b="1" dirty="0">
                <a:solidFill>
                  <a:srgbClr val="006600"/>
                </a:solidFill>
                <a:latin typeface="Times New Roman" pitchFamily="18" charset="0"/>
              </a:rPr>
              <a:t>中断号为</a:t>
            </a:r>
            <a:r>
              <a:rPr lang="zh-CN" altLang="en-US" sz="3200" b="1" dirty="0">
                <a:solidFill>
                  <a:srgbClr val="006600"/>
                </a:solidFill>
                <a:latin typeface="Tahoma" pitchFamily="34" charset="0"/>
              </a:rPr>
              <a:t>N</a:t>
            </a:r>
            <a:r>
              <a:rPr lang="zh-CN" altLang="en-US" sz="3200" b="1" dirty="0">
                <a:solidFill>
                  <a:srgbClr val="006600"/>
                </a:solidFill>
                <a:latin typeface="Times New Roman" pitchFamily="18" charset="0"/>
              </a:rPr>
              <a:t>的中断向量在中断</a:t>
            </a:r>
          </a:p>
          <a:p>
            <a:pPr algn="ctr">
              <a:lnSpc>
                <a:spcPct val="80000"/>
              </a:lnSpc>
            </a:pPr>
            <a:r>
              <a:rPr lang="zh-CN" altLang="en-US" sz="3200" b="1" dirty="0">
                <a:solidFill>
                  <a:srgbClr val="006600"/>
                </a:solidFill>
                <a:latin typeface="Times New Roman" pitchFamily="18" charset="0"/>
              </a:rPr>
              <a:t>向量表中的地址＝</a:t>
            </a:r>
            <a:r>
              <a:rPr lang="zh-CN" altLang="en-US" sz="3200" b="1" dirty="0">
                <a:solidFill>
                  <a:srgbClr val="006600"/>
                </a:solidFill>
                <a:latin typeface="Tahoma" pitchFamily="34" charset="0"/>
              </a:rPr>
              <a:t>N</a:t>
            </a:r>
            <a:r>
              <a:rPr lang="zh-CN" altLang="en-US" sz="3200" b="1" dirty="0">
                <a:solidFill>
                  <a:srgbClr val="006600"/>
                </a:solidFill>
                <a:latin typeface="Times New Roman" pitchFamily="18" charset="0"/>
              </a:rPr>
              <a:t>×</a:t>
            </a:r>
            <a:r>
              <a:rPr lang="zh-CN" altLang="en-US" sz="3200" b="1" dirty="0">
                <a:solidFill>
                  <a:srgbClr val="006600"/>
                </a:solidFill>
                <a:latin typeface="Tahoma" pitchFamily="34" charset="0"/>
              </a:rPr>
              <a:t>4</a:t>
            </a:r>
          </a:p>
        </p:txBody>
      </p:sp>
    </p:spTree>
  </p:cSld>
  <p:clrMapOvr>
    <a:masterClrMapping/>
  </p:clrMapOvr>
  <p:transition spd="slow" advClick="0"/>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p:txBody>
          <a:bodyPr/>
          <a:lstStyle/>
          <a:p>
            <a:r>
              <a:rPr lang="en-US" altLang="zh-CN" dirty="0"/>
              <a:t>7.3.3 </a:t>
            </a:r>
            <a:r>
              <a:rPr lang="zh-CN" altLang="en-US" dirty="0"/>
              <a:t>内部中断</a:t>
            </a:r>
            <a:r>
              <a:rPr lang="zh-CN" altLang="en-US" dirty="0" smtClean="0"/>
              <a:t>服务程序（略）</a:t>
            </a:r>
            <a:endParaRPr lang="zh-CN" altLang="en-US" dirty="0"/>
          </a:p>
        </p:txBody>
      </p:sp>
      <p:sp>
        <p:nvSpPr>
          <p:cNvPr id="509955" name="Rectangle 3"/>
          <p:cNvSpPr>
            <a:spLocks noGrp="1" noChangeArrowheads="1"/>
          </p:cNvSpPr>
          <p:nvPr>
            <p:ph type="body" idx="1"/>
          </p:nvPr>
        </p:nvSpPr>
        <p:spPr/>
        <p:txBody>
          <a:bodyPr/>
          <a:lstStyle/>
          <a:p>
            <a:r>
              <a:rPr lang="zh-CN" altLang="en-US">
                <a:latin typeface="Times New Roman" pitchFamily="18" charset="0"/>
              </a:rPr>
              <a:t>编写内部中断服务程序与编写子程序类似</a:t>
            </a:r>
          </a:p>
          <a:p>
            <a:pPr lvl="1"/>
            <a:r>
              <a:rPr lang="zh-CN" altLang="en-US">
                <a:latin typeface="Times New Roman" pitchFamily="18" charset="0"/>
              </a:rPr>
              <a:t>利用过程定义伪指令</a:t>
            </a:r>
            <a:r>
              <a:rPr lang="en-US" altLang="zh-CN">
                <a:latin typeface="Times New Roman" pitchFamily="18" charset="0"/>
              </a:rPr>
              <a:t>PROC/ENDP</a:t>
            </a:r>
          </a:p>
          <a:p>
            <a:pPr lvl="1"/>
            <a:r>
              <a:rPr lang="zh-CN" altLang="en-US">
                <a:latin typeface="Times New Roman" pitchFamily="18" charset="0"/>
              </a:rPr>
              <a:t>第</a:t>
            </a:r>
            <a:r>
              <a:rPr lang="en-US" altLang="zh-CN">
                <a:latin typeface="Times New Roman" pitchFamily="18" charset="0"/>
              </a:rPr>
              <a:t>1</a:t>
            </a:r>
            <a:r>
              <a:rPr lang="zh-CN" altLang="en-US">
                <a:latin typeface="Times New Roman" pitchFamily="18" charset="0"/>
              </a:rPr>
              <a:t>条指令通常为开中断指令</a:t>
            </a:r>
            <a:r>
              <a:rPr lang="en-US" altLang="zh-CN">
                <a:latin typeface="Times New Roman" pitchFamily="18" charset="0"/>
              </a:rPr>
              <a:t>STI</a:t>
            </a:r>
          </a:p>
          <a:p>
            <a:pPr lvl="1"/>
            <a:r>
              <a:rPr lang="zh-CN" altLang="en-US">
                <a:latin typeface="Times New Roman" pitchFamily="18" charset="0"/>
              </a:rPr>
              <a:t>最后用中断返回指令</a:t>
            </a:r>
            <a:r>
              <a:rPr lang="en-US" altLang="zh-CN">
                <a:latin typeface="Times New Roman" pitchFamily="18" charset="0"/>
              </a:rPr>
              <a:t>IRET</a:t>
            </a:r>
          </a:p>
          <a:p>
            <a:pPr lvl="1"/>
            <a:r>
              <a:rPr lang="zh-CN" altLang="en-US">
                <a:latin typeface="Times New Roman" pitchFamily="18" charset="0"/>
              </a:rPr>
              <a:t>通常采用寄存器传递参数</a:t>
            </a:r>
          </a:p>
          <a:p>
            <a:r>
              <a:rPr lang="zh-CN" altLang="en-US">
                <a:latin typeface="Times New Roman" pitchFamily="18" charset="0"/>
              </a:rPr>
              <a:t>主程序需要调用中断服务程序</a:t>
            </a:r>
          </a:p>
          <a:p>
            <a:pPr lvl="1"/>
            <a:r>
              <a:rPr lang="zh-CN" altLang="en-US">
                <a:latin typeface="Times New Roman" pitchFamily="18" charset="0"/>
              </a:rPr>
              <a:t>调用前，需要设置中断向量表对应项</a:t>
            </a:r>
          </a:p>
          <a:p>
            <a:pPr lvl="1"/>
            <a:r>
              <a:rPr lang="zh-CN" altLang="en-US">
                <a:latin typeface="Times New Roman" pitchFamily="18" charset="0"/>
              </a:rPr>
              <a:t>利用</a:t>
            </a:r>
            <a:r>
              <a:rPr lang="en-US" altLang="zh-CN">
                <a:latin typeface="Times New Roman" pitchFamily="18" charset="0"/>
              </a:rPr>
              <a:t>INT n</a:t>
            </a:r>
            <a:r>
              <a:rPr lang="zh-CN" altLang="en-US">
                <a:latin typeface="Times New Roman" pitchFamily="18" charset="0"/>
              </a:rPr>
              <a:t>指令调用中断服务程序</a:t>
            </a:r>
          </a:p>
          <a:p>
            <a:r>
              <a:rPr lang="zh-CN" altLang="en-US"/>
              <a:t>设置中断向量表项：</a:t>
            </a:r>
            <a:r>
              <a:rPr lang="en-US" altLang="zh-CN"/>
              <a:t>AH</a:t>
            </a:r>
            <a:r>
              <a:rPr lang="zh-CN" altLang="en-US"/>
              <a:t>＝</a:t>
            </a:r>
            <a:r>
              <a:rPr lang="en-US" altLang="zh-CN"/>
              <a:t>25H</a:t>
            </a:r>
            <a:r>
              <a:rPr lang="zh-CN" altLang="en-US"/>
              <a:t>号</a:t>
            </a:r>
            <a:r>
              <a:rPr lang="en-US" altLang="zh-CN"/>
              <a:t>DOS</a:t>
            </a:r>
            <a:r>
              <a:rPr lang="zh-CN" altLang="en-US"/>
              <a:t>功能调用</a:t>
            </a:r>
          </a:p>
          <a:p>
            <a:r>
              <a:rPr lang="zh-CN" altLang="en-US"/>
              <a:t>获取中断向量表项：</a:t>
            </a:r>
            <a:r>
              <a:rPr lang="en-US" altLang="zh-CN"/>
              <a:t>AH</a:t>
            </a:r>
            <a:r>
              <a:rPr lang="zh-CN" altLang="en-US"/>
              <a:t>＝</a:t>
            </a:r>
            <a:r>
              <a:rPr lang="en-US" altLang="zh-CN"/>
              <a:t>35H</a:t>
            </a:r>
            <a:r>
              <a:rPr lang="zh-CN" altLang="en-US"/>
              <a:t>号</a:t>
            </a:r>
            <a:r>
              <a:rPr lang="en-US" altLang="zh-CN"/>
              <a:t>DOS</a:t>
            </a:r>
            <a:r>
              <a:rPr lang="zh-CN" altLang="en-US"/>
              <a:t>功能调用</a:t>
            </a:r>
          </a:p>
        </p:txBody>
      </p:sp>
    </p:spTree>
  </p:cSld>
  <p:clrMapOvr>
    <a:masterClrMapping/>
  </p:clrMapOvr>
  <p:transition spd="slow"/>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p:nvPr>
        </p:nvSpPr>
        <p:spPr/>
        <p:txBody>
          <a:bodyPr/>
          <a:lstStyle/>
          <a:p>
            <a:r>
              <a:rPr lang="en-US" altLang="zh-CN"/>
              <a:t>7.3.4 </a:t>
            </a:r>
            <a:r>
              <a:rPr lang="zh-CN" altLang="en-US"/>
              <a:t>中断控制器</a:t>
            </a:r>
          </a:p>
        </p:txBody>
      </p:sp>
      <p:sp>
        <p:nvSpPr>
          <p:cNvPr id="512003" name="Rectangle 3"/>
          <p:cNvSpPr>
            <a:spLocks noGrp="1" noChangeArrowheads="1"/>
          </p:cNvSpPr>
          <p:nvPr>
            <p:ph type="body" idx="1"/>
          </p:nvPr>
        </p:nvSpPr>
        <p:spPr>
          <a:xfrm>
            <a:off x="407368" y="908720"/>
            <a:ext cx="10726216" cy="4877734"/>
          </a:xfrm>
        </p:spPr>
        <p:txBody>
          <a:bodyPr/>
          <a:lstStyle/>
          <a:p>
            <a:pPr algn="just">
              <a:lnSpc>
                <a:spcPct val="140000"/>
              </a:lnSpc>
            </a:pPr>
            <a:r>
              <a:rPr lang="zh-CN" altLang="en-US" sz="2800" b="1" dirty="0"/>
              <a:t>管理多个中断请求并进行优先权排队等</a:t>
            </a:r>
            <a:r>
              <a:rPr lang="zh-CN" altLang="en-US" sz="2800" b="1" dirty="0" smtClean="0"/>
              <a:t>工作。</a:t>
            </a:r>
            <a:r>
              <a:rPr lang="zh-CN" altLang="en-US" sz="2800" b="1" dirty="0">
                <a:latin typeface="Times New Roman" charset="0"/>
              </a:rPr>
              <a:t>可用于管理</a:t>
            </a:r>
            <a:r>
              <a:rPr lang="en-US" altLang="zh-CN" sz="2800" b="1" dirty="0">
                <a:latin typeface="Times New Roman" charset="0"/>
              </a:rPr>
              <a:t>Intel 8080/8085</a:t>
            </a:r>
            <a:r>
              <a:rPr lang="zh-CN" altLang="en-US" sz="2800" b="1" dirty="0">
                <a:latin typeface="Times New Roman" charset="0"/>
              </a:rPr>
              <a:t>、</a:t>
            </a:r>
            <a:r>
              <a:rPr lang="en-US" altLang="zh-CN" sz="2800" b="1" dirty="0">
                <a:latin typeface="Times New Roman" charset="0"/>
              </a:rPr>
              <a:t>8086/8088</a:t>
            </a:r>
            <a:r>
              <a:rPr lang="zh-CN" altLang="en-US" sz="2800" b="1" dirty="0">
                <a:latin typeface="Times New Roman" charset="0"/>
              </a:rPr>
              <a:t>、</a:t>
            </a:r>
            <a:r>
              <a:rPr lang="en-US" altLang="zh-CN" sz="2800" b="1" dirty="0">
                <a:latin typeface="Times New Roman" charset="0"/>
              </a:rPr>
              <a:t>80286/80386</a:t>
            </a:r>
            <a:r>
              <a:rPr lang="zh-CN" altLang="en-US" sz="2800" b="1" dirty="0">
                <a:latin typeface="Times New Roman" charset="0"/>
              </a:rPr>
              <a:t>的可</a:t>
            </a:r>
            <a:r>
              <a:rPr lang="zh-CN" altLang="en-US" sz="2800" b="1" dirty="0" smtClean="0">
                <a:latin typeface="Times New Roman" charset="0"/>
              </a:rPr>
              <a:t>屏蔽中断。</a:t>
            </a:r>
            <a:endParaRPr lang="zh-CN" altLang="en-US" sz="2800" b="1" dirty="0"/>
          </a:p>
          <a:p>
            <a:pPr algn="just">
              <a:lnSpc>
                <a:spcPct val="140000"/>
              </a:lnSpc>
            </a:pPr>
            <a:r>
              <a:rPr lang="en-US" altLang="zh-CN" sz="2800" b="1" dirty="0"/>
              <a:t>IBM PC/AT</a:t>
            </a:r>
            <a:r>
              <a:rPr lang="zh-CN" altLang="en-US" sz="2800" b="1" dirty="0"/>
              <a:t>机</a:t>
            </a:r>
            <a:r>
              <a:rPr lang="zh-CN" altLang="en-US" sz="2800" b="1" dirty="0" smtClean="0"/>
              <a:t>使用 </a:t>
            </a:r>
            <a:r>
              <a:rPr lang="en-US" altLang="zh-CN" sz="2800" b="1" dirty="0" smtClean="0">
                <a:solidFill>
                  <a:srgbClr val="FF0000"/>
                </a:solidFill>
              </a:rPr>
              <a:t>2 </a:t>
            </a:r>
            <a:r>
              <a:rPr lang="zh-CN" altLang="en-US" sz="2800" b="1" dirty="0" smtClean="0">
                <a:solidFill>
                  <a:srgbClr val="FF0000"/>
                </a:solidFill>
              </a:rPr>
              <a:t>个</a:t>
            </a:r>
            <a:r>
              <a:rPr lang="en-US" altLang="zh-CN" sz="2800" b="1" dirty="0">
                <a:solidFill>
                  <a:srgbClr val="FF0000"/>
                </a:solidFill>
              </a:rPr>
              <a:t>Intel 8259A</a:t>
            </a:r>
            <a:r>
              <a:rPr lang="zh-CN" altLang="en-US" sz="2800" b="1" dirty="0"/>
              <a:t>可编程中断控制器</a:t>
            </a:r>
            <a:r>
              <a:rPr lang="en-US" altLang="zh-CN" sz="2800" b="1" dirty="0"/>
              <a:t>PIC</a:t>
            </a:r>
            <a:r>
              <a:rPr lang="zh-CN" altLang="en-US" sz="2800" b="1" dirty="0"/>
              <a:t>，</a:t>
            </a:r>
            <a:r>
              <a:rPr lang="en-US" altLang="zh-CN" sz="2800" b="1" dirty="0"/>
              <a:t>32</a:t>
            </a:r>
            <a:r>
              <a:rPr lang="zh-CN" altLang="en-US" sz="2800" b="1" dirty="0"/>
              <a:t>位</a:t>
            </a:r>
            <a:r>
              <a:rPr lang="en-US" altLang="zh-CN" sz="2800" b="1" dirty="0"/>
              <a:t>PC</a:t>
            </a:r>
            <a:r>
              <a:rPr lang="zh-CN" altLang="en-US" sz="2800" b="1" dirty="0"/>
              <a:t>机兼容了它们的功能 </a:t>
            </a:r>
          </a:p>
          <a:p>
            <a:pPr lvl="1" algn="just">
              <a:lnSpc>
                <a:spcPct val="140000"/>
              </a:lnSpc>
            </a:pPr>
            <a:r>
              <a:rPr lang="zh-CN" altLang="en-US" sz="2400" b="1" dirty="0"/>
              <a:t>每个管理</a:t>
            </a:r>
            <a:r>
              <a:rPr lang="en-US" altLang="zh-CN" sz="2400" b="1" dirty="0"/>
              <a:t>8</a:t>
            </a:r>
            <a:r>
              <a:rPr lang="zh-CN" altLang="en-US" sz="2400" b="1" dirty="0"/>
              <a:t>级中断，请求引脚：</a:t>
            </a:r>
            <a:r>
              <a:rPr lang="en-US" altLang="zh-CN" sz="2400" b="1" dirty="0">
                <a:solidFill>
                  <a:srgbClr val="FF0000"/>
                </a:solidFill>
              </a:rPr>
              <a:t>IR0</a:t>
            </a:r>
            <a:r>
              <a:rPr lang="zh-CN" altLang="en-US" sz="2400" b="1" dirty="0">
                <a:solidFill>
                  <a:srgbClr val="FF0000"/>
                </a:solidFill>
              </a:rPr>
              <a:t>～</a:t>
            </a:r>
            <a:r>
              <a:rPr lang="en-US" altLang="zh-CN" sz="2400" b="1" dirty="0">
                <a:solidFill>
                  <a:srgbClr val="FF0000"/>
                </a:solidFill>
              </a:rPr>
              <a:t>IR7</a:t>
            </a:r>
          </a:p>
          <a:p>
            <a:pPr lvl="1" algn="just">
              <a:lnSpc>
                <a:spcPct val="140000"/>
              </a:lnSpc>
            </a:pPr>
            <a:r>
              <a:rPr lang="zh-CN" altLang="en-US" sz="2400" b="1" dirty="0"/>
              <a:t>每一级中断可单独被屏蔽或允许</a:t>
            </a:r>
          </a:p>
          <a:p>
            <a:pPr lvl="1" algn="just">
              <a:lnSpc>
                <a:spcPct val="140000"/>
              </a:lnSpc>
            </a:pPr>
            <a:r>
              <a:rPr lang="zh-CN" altLang="en-US" sz="2400" b="1" dirty="0"/>
              <a:t>多个芯片级联最多扩展至</a:t>
            </a:r>
            <a:r>
              <a:rPr lang="en-US" altLang="zh-CN" sz="2400" b="1" dirty="0">
                <a:solidFill>
                  <a:srgbClr val="FF0000"/>
                </a:solidFill>
              </a:rPr>
              <a:t>64</a:t>
            </a:r>
            <a:r>
              <a:rPr lang="zh-CN" altLang="en-US" sz="2400" b="1" dirty="0"/>
              <a:t>级中断</a:t>
            </a:r>
          </a:p>
          <a:p>
            <a:pPr lvl="1" algn="just">
              <a:lnSpc>
                <a:spcPct val="140000"/>
              </a:lnSpc>
            </a:pPr>
            <a:r>
              <a:rPr lang="zh-CN" altLang="en-US" sz="2400" b="1" dirty="0"/>
              <a:t>为每级中断提供中断向量号</a:t>
            </a:r>
          </a:p>
          <a:p>
            <a:pPr algn="just">
              <a:lnSpc>
                <a:spcPct val="140000"/>
              </a:lnSpc>
            </a:pPr>
            <a:r>
              <a:rPr lang="en-US" altLang="zh-CN" sz="2800" b="1" dirty="0"/>
              <a:t>Pentium</a:t>
            </a:r>
            <a:r>
              <a:rPr lang="zh-CN" altLang="en-US" sz="2800" b="1" dirty="0"/>
              <a:t>处理器内部集成局部</a:t>
            </a:r>
            <a:r>
              <a:rPr lang="en-US" altLang="zh-CN" sz="2800" b="1" dirty="0" smtClean="0"/>
              <a:t>APIC</a:t>
            </a:r>
            <a:r>
              <a:rPr lang="zh-CN" altLang="en-US" sz="2800" b="1" dirty="0" smtClean="0"/>
              <a:t>（</a:t>
            </a:r>
            <a:r>
              <a:rPr lang="zh-CN" altLang="en-US" sz="2800" b="1" dirty="0" smtClean="0">
                <a:solidFill>
                  <a:srgbClr val="0000FF"/>
                </a:solidFill>
              </a:rPr>
              <a:t>高级可编程中断控制器</a:t>
            </a:r>
            <a:r>
              <a:rPr lang="zh-CN" altLang="en-US" sz="2800" b="1" dirty="0" smtClean="0"/>
              <a:t>）</a:t>
            </a:r>
            <a:endParaRPr lang="zh-CN" altLang="en-US" sz="2800" b="1" dirty="0"/>
          </a:p>
        </p:txBody>
      </p:sp>
    </p:spTree>
  </p:cSld>
  <p:clrMapOvr>
    <a:masterClrMapping/>
  </p:clrMapOvr>
  <p:transition spd="slow"/>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p:txBody>
          <a:bodyPr/>
          <a:lstStyle/>
          <a:p>
            <a:r>
              <a:rPr lang="en-US" altLang="zh-CN"/>
              <a:t>1. 8259A</a:t>
            </a:r>
            <a:r>
              <a:rPr lang="zh-CN" altLang="en-US"/>
              <a:t>的寄存器</a:t>
            </a:r>
          </a:p>
        </p:txBody>
      </p:sp>
      <p:sp>
        <p:nvSpPr>
          <p:cNvPr id="513027" name="Rectangle 3"/>
          <p:cNvSpPr>
            <a:spLocks noGrp="1" noChangeArrowheads="1"/>
          </p:cNvSpPr>
          <p:nvPr>
            <p:ph idx="1"/>
          </p:nvPr>
        </p:nvSpPr>
        <p:spPr/>
        <p:txBody>
          <a:bodyPr/>
          <a:lstStyle/>
          <a:p>
            <a:r>
              <a:rPr lang="zh-CN" altLang="en-US" b="1" dirty="0">
                <a:solidFill>
                  <a:srgbClr val="FF0000"/>
                </a:solidFill>
              </a:rPr>
              <a:t>中断请求</a:t>
            </a:r>
            <a:r>
              <a:rPr lang="zh-CN" altLang="en-US" b="1" dirty="0" smtClean="0">
                <a:solidFill>
                  <a:srgbClr val="FF0000"/>
                </a:solidFill>
              </a:rPr>
              <a:t>寄存器 </a:t>
            </a:r>
            <a:r>
              <a:rPr lang="en-US" altLang="zh-CN" b="1" dirty="0" smtClean="0">
                <a:solidFill>
                  <a:srgbClr val="FF0000"/>
                </a:solidFill>
              </a:rPr>
              <a:t>IRR</a:t>
            </a:r>
            <a:endParaRPr lang="zh-CN" altLang="en-US" b="1" dirty="0">
              <a:solidFill>
                <a:srgbClr val="FF0000"/>
              </a:solidFill>
            </a:endParaRPr>
          </a:p>
          <a:p>
            <a:pPr lvl="1"/>
            <a:r>
              <a:rPr lang="zh-CN" altLang="en-US" dirty="0"/>
              <a:t>保存</a:t>
            </a:r>
            <a:r>
              <a:rPr lang="en-US" altLang="zh-CN" dirty="0"/>
              <a:t>8</a:t>
            </a:r>
            <a:r>
              <a:rPr lang="zh-CN" altLang="en-US" dirty="0"/>
              <a:t>条外界中断请求信号</a:t>
            </a:r>
            <a:r>
              <a:rPr lang="en-US" altLang="zh-CN" dirty="0"/>
              <a:t>IR0</a:t>
            </a:r>
            <a:r>
              <a:rPr lang="zh-CN" altLang="en-US" dirty="0"/>
              <a:t>～</a:t>
            </a:r>
            <a:r>
              <a:rPr lang="en-US" altLang="zh-CN" dirty="0"/>
              <a:t>IR7</a:t>
            </a:r>
            <a:r>
              <a:rPr lang="zh-CN" altLang="en-US" dirty="0"/>
              <a:t>的请求状态</a:t>
            </a:r>
          </a:p>
          <a:p>
            <a:pPr lvl="1"/>
            <a:r>
              <a:rPr lang="en-US" altLang="zh-CN" dirty="0"/>
              <a:t>Di</a:t>
            </a:r>
            <a:r>
              <a:rPr lang="zh-CN" altLang="en-US" dirty="0"/>
              <a:t>位为</a:t>
            </a:r>
            <a:r>
              <a:rPr lang="en-US" altLang="zh-CN" dirty="0"/>
              <a:t>1</a:t>
            </a:r>
            <a:r>
              <a:rPr lang="zh-CN" altLang="en-US" dirty="0"/>
              <a:t>表示</a:t>
            </a:r>
            <a:r>
              <a:rPr lang="en-US" altLang="zh-CN" dirty="0" err="1"/>
              <a:t>IRi</a:t>
            </a:r>
            <a:r>
              <a:rPr lang="zh-CN" altLang="en-US" dirty="0"/>
              <a:t>引脚有中断请求</a:t>
            </a:r>
          </a:p>
          <a:p>
            <a:r>
              <a:rPr lang="zh-CN" altLang="en-US" b="1" dirty="0">
                <a:solidFill>
                  <a:srgbClr val="FF0000"/>
                </a:solidFill>
              </a:rPr>
              <a:t>中断服务</a:t>
            </a:r>
            <a:r>
              <a:rPr lang="zh-CN" altLang="en-US" b="1" dirty="0" smtClean="0">
                <a:solidFill>
                  <a:srgbClr val="FF0000"/>
                </a:solidFill>
              </a:rPr>
              <a:t>寄存器 </a:t>
            </a:r>
            <a:r>
              <a:rPr lang="en-US" altLang="zh-CN" b="1" dirty="0" smtClean="0">
                <a:solidFill>
                  <a:srgbClr val="FF0000"/>
                </a:solidFill>
              </a:rPr>
              <a:t>ISR</a:t>
            </a:r>
            <a:endParaRPr lang="zh-CN" altLang="en-US" b="1" dirty="0">
              <a:solidFill>
                <a:srgbClr val="FF0000"/>
              </a:solidFill>
            </a:endParaRPr>
          </a:p>
          <a:p>
            <a:pPr lvl="1"/>
            <a:r>
              <a:rPr lang="zh-CN" altLang="en-US" dirty="0"/>
              <a:t>保存正在被</a:t>
            </a:r>
            <a:r>
              <a:rPr lang="en-US" altLang="zh-CN" dirty="0"/>
              <a:t>8259A</a:t>
            </a:r>
            <a:r>
              <a:rPr lang="zh-CN" altLang="en-US" dirty="0"/>
              <a:t>服务的中断状态</a:t>
            </a:r>
          </a:p>
          <a:p>
            <a:pPr lvl="1"/>
            <a:r>
              <a:rPr lang="en-US" altLang="zh-CN" dirty="0"/>
              <a:t>Di</a:t>
            </a:r>
            <a:r>
              <a:rPr lang="zh-CN" altLang="en-US" dirty="0"/>
              <a:t>位为</a:t>
            </a:r>
            <a:r>
              <a:rPr lang="en-US" altLang="zh-CN" dirty="0"/>
              <a:t>1</a:t>
            </a:r>
            <a:r>
              <a:rPr lang="zh-CN" altLang="en-US" dirty="0"/>
              <a:t>表示</a:t>
            </a:r>
            <a:r>
              <a:rPr lang="en-US" altLang="zh-CN" dirty="0" err="1"/>
              <a:t>IRi</a:t>
            </a:r>
            <a:r>
              <a:rPr lang="zh-CN" altLang="en-US" dirty="0"/>
              <a:t>中断正在服务中</a:t>
            </a:r>
          </a:p>
          <a:p>
            <a:r>
              <a:rPr lang="zh-CN" altLang="en-US" b="1" dirty="0">
                <a:solidFill>
                  <a:srgbClr val="FF0000"/>
                </a:solidFill>
              </a:rPr>
              <a:t>中断屏蔽</a:t>
            </a:r>
            <a:r>
              <a:rPr lang="zh-CN" altLang="en-US" b="1" dirty="0" smtClean="0">
                <a:solidFill>
                  <a:srgbClr val="FF0000"/>
                </a:solidFill>
              </a:rPr>
              <a:t>寄存器 </a:t>
            </a:r>
            <a:r>
              <a:rPr lang="en-US" altLang="zh-CN" b="1" dirty="0" smtClean="0">
                <a:solidFill>
                  <a:srgbClr val="FF0000"/>
                </a:solidFill>
              </a:rPr>
              <a:t>IMR</a:t>
            </a:r>
            <a:endParaRPr lang="zh-CN" altLang="en-US" b="1" dirty="0">
              <a:solidFill>
                <a:srgbClr val="FF0000"/>
              </a:solidFill>
            </a:endParaRPr>
          </a:p>
          <a:p>
            <a:pPr lvl="1"/>
            <a:r>
              <a:rPr lang="zh-CN" altLang="en-US" dirty="0"/>
              <a:t>保存对中断请求信号</a:t>
            </a:r>
            <a:r>
              <a:rPr lang="en-US" altLang="zh-CN" dirty="0"/>
              <a:t>IR</a:t>
            </a:r>
            <a:r>
              <a:rPr lang="zh-CN" altLang="en-US" dirty="0"/>
              <a:t>的屏蔽状态</a:t>
            </a:r>
          </a:p>
          <a:p>
            <a:pPr lvl="1"/>
            <a:r>
              <a:rPr lang="en-US" altLang="zh-CN" dirty="0"/>
              <a:t>Di</a:t>
            </a:r>
            <a:r>
              <a:rPr lang="zh-CN" altLang="en-US" dirty="0"/>
              <a:t>位为</a:t>
            </a:r>
            <a:r>
              <a:rPr lang="en-US" altLang="zh-CN" dirty="0"/>
              <a:t>1</a:t>
            </a:r>
            <a:r>
              <a:rPr lang="zh-CN" altLang="en-US" dirty="0"/>
              <a:t>表示</a:t>
            </a:r>
            <a:r>
              <a:rPr lang="en-US" altLang="zh-CN" dirty="0" err="1"/>
              <a:t>IRi</a:t>
            </a:r>
            <a:r>
              <a:rPr lang="zh-CN" altLang="en-US" dirty="0"/>
              <a:t>中断被屏蔽（禁止）</a:t>
            </a:r>
          </a:p>
        </p:txBody>
      </p:sp>
    </p:spTree>
  </p:cSld>
  <p:clrMapOvr>
    <a:masterClrMapping/>
  </p:clrMapOvr>
  <p:transition spd="slow"/>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ctr" eaLnBrk="1" hangingPunct="1"/>
            <a:r>
              <a:rPr lang="zh-CN" altLang="zh-CN" dirty="0" smtClean="0"/>
              <a:t>8259A</a:t>
            </a:r>
            <a:r>
              <a:rPr lang="zh-CN" dirty="0" smtClean="0"/>
              <a:t>的内部结构</a:t>
            </a:r>
          </a:p>
        </p:txBody>
      </p:sp>
      <p:grpSp>
        <p:nvGrpSpPr>
          <p:cNvPr id="2" name="Group 3"/>
          <p:cNvGrpSpPr>
            <a:grpSpLocks/>
          </p:cNvGrpSpPr>
          <p:nvPr/>
        </p:nvGrpSpPr>
        <p:grpSpPr bwMode="auto">
          <a:xfrm>
            <a:off x="46567" y="1379539"/>
            <a:ext cx="10797117" cy="4281487"/>
            <a:chOff x="0" y="0"/>
            <a:chExt cx="5328" cy="3241"/>
          </a:xfrm>
        </p:grpSpPr>
        <p:sp>
          <p:nvSpPr>
            <p:cNvPr id="29703" name="AutoShape 4"/>
            <p:cNvSpPr>
              <a:spLocks noChangeArrowheads="1"/>
            </p:cNvSpPr>
            <p:nvPr/>
          </p:nvSpPr>
          <p:spPr bwMode="auto">
            <a:xfrm>
              <a:off x="96" y="730"/>
              <a:ext cx="816" cy="301"/>
            </a:xfrm>
            <a:prstGeom prst="leftRightArrow">
              <a:avLst>
                <a:gd name="adj1" fmla="val 50000"/>
                <a:gd name="adj2" fmla="val 54219"/>
              </a:avLst>
            </a:prstGeom>
            <a:noFill/>
            <a:ln w="9525">
              <a:solidFill>
                <a:schemeClr val="tx1"/>
              </a:solidFill>
              <a:miter lim="800000"/>
              <a:headEnd/>
              <a:tailEnd/>
            </a:ln>
          </p:spPr>
          <p:txBody>
            <a:bodyPr wrap="none" anchor="ctr"/>
            <a:lstStyle/>
            <a:p>
              <a:endParaRPr lang="zh-CN" altLang="en-US"/>
            </a:p>
          </p:txBody>
        </p:sp>
        <p:sp>
          <p:nvSpPr>
            <p:cNvPr id="29704" name="Text Box 5"/>
            <p:cNvSpPr txBox="1">
              <a:spLocks noChangeArrowheads="1"/>
            </p:cNvSpPr>
            <p:nvPr/>
          </p:nvSpPr>
          <p:spPr bwMode="auto">
            <a:xfrm>
              <a:off x="192" y="472"/>
              <a:ext cx="960" cy="278"/>
            </a:xfrm>
            <a:prstGeom prst="rect">
              <a:avLst/>
            </a:prstGeom>
            <a:noFill/>
            <a:ln w="9525">
              <a:noFill/>
              <a:miter lim="800000"/>
              <a:headEnd/>
              <a:tailEnd/>
            </a:ln>
          </p:spPr>
          <p:txBody>
            <a:bodyPr>
              <a:spAutoFit/>
            </a:bodyPr>
            <a:lstStyle/>
            <a:p>
              <a:pPr>
                <a:spcBef>
                  <a:spcPct val="50000"/>
                </a:spcBef>
              </a:pPr>
              <a:r>
                <a:rPr lang="en-US" altLang="zh-CN" sz="1800" b="1">
                  <a:latin typeface="Times New Roman" pitchFamily="18" charset="0"/>
                </a:rPr>
                <a:t>D</a:t>
              </a:r>
              <a:r>
                <a:rPr lang="en-US" altLang="zh-CN" sz="1800" b="1" baseline="-25000">
                  <a:latin typeface="Times New Roman" pitchFamily="18" charset="0"/>
                </a:rPr>
                <a:t>7</a:t>
              </a:r>
              <a:r>
                <a:rPr lang="en-US" altLang="zh-CN" sz="1800" b="1">
                  <a:latin typeface="Times New Roman" pitchFamily="18" charset="0"/>
                </a:rPr>
                <a:t>~D</a:t>
              </a:r>
              <a:r>
                <a:rPr lang="en-US" altLang="zh-CN" sz="1800" b="1" baseline="-25000">
                  <a:latin typeface="Times New Roman" pitchFamily="18" charset="0"/>
                </a:rPr>
                <a:t>0</a:t>
              </a:r>
              <a:endParaRPr lang="zh-CN" altLang="en-US" sz="1800" b="1">
                <a:latin typeface="Times New Roman" pitchFamily="18" charset="0"/>
              </a:endParaRPr>
            </a:p>
          </p:txBody>
        </p:sp>
        <p:sp>
          <p:nvSpPr>
            <p:cNvPr id="29705" name="Line 6"/>
            <p:cNvSpPr>
              <a:spLocks noChangeShapeType="1"/>
            </p:cNvSpPr>
            <p:nvPr/>
          </p:nvSpPr>
          <p:spPr bwMode="auto">
            <a:xfrm flipH="1">
              <a:off x="4320" y="301"/>
              <a:ext cx="384" cy="0"/>
            </a:xfrm>
            <a:prstGeom prst="line">
              <a:avLst/>
            </a:prstGeom>
            <a:noFill/>
            <a:ln w="9525">
              <a:solidFill>
                <a:schemeClr val="tx1"/>
              </a:solidFill>
              <a:round/>
              <a:headEnd/>
              <a:tailEnd type="triangle" w="lg" len="lg"/>
            </a:ln>
          </p:spPr>
          <p:txBody>
            <a:bodyPr wrap="none" anchor="ctr"/>
            <a:lstStyle/>
            <a:p>
              <a:endParaRPr lang="zh-CN" altLang="en-US"/>
            </a:p>
          </p:txBody>
        </p:sp>
        <p:sp>
          <p:nvSpPr>
            <p:cNvPr id="29706" name="Text Box 7"/>
            <p:cNvSpPr txBox="1">
              <a:spLocks noChangeArrowheads="1"/>
            </p:cNvSpPr>
            <p:nvPr/>
          </p:nvSpPr>
          <p:spPr bwMode="auto">
            <a:xfrm>
              <a:off x="4320" y="0"/>
              <a:ext cx="1008" cy="278"/>
            </a:xfrm>
            <a:prstGeom prst="rect">
              <a:avLst/>
            </a:prstGeom>
            <a:noFill/>
            <a:ln w="9525">
              <a:noFill/>
              <a:miter lim="800000"/>
              <a:headEnd/>
              <a:tailEnd/>
            </a:ln>
          </p:spPr>
          <p:txBody>
            <a:bodyPr>
              <a:spAutoFit/>
            </a:bodyPr>
            <a:lstStyle/>
            <a:p>
              <a:pPr>
                <a:spcBef>
                  <a:spcPct val="50000"/>
                </a:spcBef>
              </a:pPr>
              <a:r>
                <a:rPr lang="zh-CN" altLang="zh-CN" sz="1800" b="1">
                  <a:latin typeface="Times New Roman" pitchFamily="18" charset="0"/>
                </a:rPr>
                <a:t>INTA</a:t>
              </a:r>
            </a:p>
          </p:txBody>
        </p:sp>
        <p:sp>
          <p:nvSpPr>
            <p:cNvPr id="29707" name="Line 8"/>
            <p:cNvSpPr>
              <a:spLocks noChangeShapeType="1"/>
            </p:cNvSpPr>
            <p:nvPr/>
          </p:nvSpPr>
          <p:spPr bwMode="auto">
            <a:xfrm>
              <a:off x="4320" y="429"/>
              <a:ext cx="432" cy="0"/>
            </a:xfrm>
            <a:prstGeom prst="line">
              <a:avLst/>
            </a:prstGeom>
            <a:noFill/>
            <a:ln w="9525">
              <a:solidFill>
                <a:schemeClr val="tx1"/>
              </a:solidFill>
              <a:round/>
              <a:headEnd/>
              <a:tailEnd type="triangle" w="lg" len="lg"/>
            </a:ln>
          </p:spPr>
          <p:txBody>
            <a:bodyPr wrap="none" anchor="ctr"/>
            <a:lstStyle/>
            <a:p>
              <a:endParaRPr lang="zh-CN" altLang="en-US"/>
            </a:p>
          </p:txBody>
        </p:sp>
        <p:sp>
          <p:nvSpPr>
            <p:cNvPr id="29708" name="Text Box 9"/>
            <p:cNvSpPr txBox="1">
              <a:spLocks noChangeArrowheads="1"/>
            </p:cNvSpPr>
            <p:nvPr/>
          </p:nvSpPr>
          <p:spPr bwMode="auto">
            <a:xfrm>
              <a:off x="4368" y="429"/>
              <a:ext cx="768" cy="277"/>
            </a:xfrm>
            <a:prstGeom prst="rect">
              <a:avLst/>
            </a:prstGeom>
            <a:noFill/>
            <a:ln w="9525">
              <a:noFill/>
              <a:miter lim="800000"/>
              <a:headEnd/>
              <a:tailEnd/>
            </a:ln>
          </p:spPr>
          <p:txBody>
            <a:bodyPr>
              <a:spAutoFit/>
            </a:bodyPr>
            <a:lstStyle/>
            <a:p>
              <a:pPr>
                <a:spcBef>
                  <a:spcPct val="50000"/>
                </a:spcBef>
              </a:pPr>
              <a:r>
                <a:rPr lang="zh-CN" altLang="zh-CN" sz="1800" b="1">
                  <a:latin typeface="Times New Roman" pitchFamily="18" charset="0"/>
                </a:rPr>
                <a:t>INT</a:t>
              </a:r>
            </a:p>
          </p:txBody>
        </p:sp>
        <p:sp>
          <p:nvSpPr>
            <p:cNvPr id="29709" name="Line 10"/>
            <p:cNvSpPr>
              <a:spLocks noChangeShapeType="1"/>
            </p:cNvSpPr>
            <p:nvPr/>
          </p:nvSpPr>
          <p:spPr bwMode="auto">
            <a:xfrm>
              <a:off x="4368" y="0"/>
              <a:ext cx="432" cy="0"/>
            </a:xfrm>
            <a:prstGeom prst="line">
              <a:avLst/>
            </a:prstGeom>
            <a:noFill/>
            <a:ln w="9525">
              <a:solidFill>
                <a:schemeClr val="tx1"/>
              </a:solidFill>
              <a:round/>
              <a:headEnd/>
              <a:tailEnd/>
            </a:ln>
          </p:spPr>
          <p:txBody>
            <a:bodyPr wrap="none" anchor="ctr"/>
            <a:lstStyle/>
            <a:p>
              <a:endParaRPr lang="zh-CN" altLang="en-US"/>
            </a:p>
          </p:txBody>
        </p:sp>
        <p:sp>
          <p:nvSpPr>
            <p:cNvPr id="29710" name="Rectangle 11"/>
            <p:cNvSpPr>
              <a:spLocks noChangeArrowheads="1"/>
            </p:cNvSpPr>
            <p:nvPr/>
          </p:nvSpPr>
          <p:spPr bwMode="auto">
            <a:xfrm>
              <a:off x="4128" y="1074"/>
              <a:ext cx="389" cy="1374"/>
            </a:xfrm>
            <a:prstGeom prst="rect">
              <a:avLst/>
            </a:prstGeom>
            <a:solidFill>
              <a:schemeClr val="bg1"/>
            </a:solidFill>
            <a:ln w="28575">
              <a:solidFill>
                <a:srgbClr val="FF0000"/>
              </a:solidFill>
              <a:miter lim="800000"/>
              <a:headEnd/>
              <a:tailEnd/>
            </a:ln>
          </p:spPr>
          <p:txBody>
            <a:bodyPr vert="eaVert" wrap="none" anchor="ctr"/>
            <a:lstStyle/>
            <a:p>
              <a:pPr algn="ctr"/>
              <a:r>
                <a:rPr lang="zh-CN" sz="1800" b="1" dirty="0">
                  <a:solidFill>
                    <a:srgbClr val="0000FF"/>
                  </a:solidFill>
                  <a:latin typeface="Times New Roman" pitchFamily="18" charset="0"/>
                </a:rPr>
                <a:t>中断请求寄存器</a:t>
              </a:r>
            </a:p>
          </p:txBody>
        </p:sp>
        <p:sp>
          <p:nvSpPr>
            <p:cNvPr id="25612" name="Rectangle 12"/>
            <p:cNvSpPr>
              <a:spLocks noChangeArrowheads="1"/>
            </p:cNvSpPr>
            <p:nvPr/>
          </p:nvSpPr>
          <p:spPr bwMode="auto">
            <a:xfrm>
              <a:off x="2784" y="2748"/>
              <a:ext cx="2112" cy="299"/>
            </a:xfrm>
            <a:prstGeom prst="rect">
              <a:avLst/>
            </a:prstGeom>
            <a:solidFill>
              <a:schemeClr val="bg1"/>
            </a:solidFill>
            <a:ln w="28575" cmpd="sng">
              <a:solidFill>
                <a:srgbClr val="FF0000"/>
              </a:solidFill>
              <a:miter lim="800000"/>
              <a:headEnd/>
              <a:tailEnd/>
            </a:ln>
          </p:spPr>
          <p:txBody>
            <a:bodyPr wrap="none" anchor="ctr"/>
            <a:lstStyle/>
            <a:p>
              <a:pPr algn="ctr">
                <a:defRPr/>
              </a:pPr>
              <a:r>
                <a:rPr lang="zh-CN" sz="2000" b="1" dirty="0">
                  <a:solidFill>
                    <a:srgbClr val="0000FF"/>
                  </a:solidFill>
                  <a:effectLst>
                    <a:outerShdw blurRad="38100" dist="38100" dir="2700000" algn="tl">
                      <a:srgbClr val="C0C0C0"/>
                    </a:outerShdw>
                  </a:effectLst>
                  <a:latin typeface="Times New Roman" pitchFamily="18" charset="0"/>
                  <a:ea typeface="宋体" pitchFamily="2" charset="-122"/>
                </a:rPr>
                <a:t>中断屏蔽寄存器</a:t>
              </a:r>
            </a:p>
          </p:txBody>
        </p:sp>
        <p:sp>
          <p:nvSpPr>
            <p:cNvPr id="29712" name="Rectangle 13"/>
            <p:cNvSpPr>
              <a:spLocks noChangeArrowheads="1"/>
            </p:cNvSpPr>
            <p:nvPr/>
          </p:nvSpPr>
          <p:spPr bwMode="auto">
            <a:xfrm>
              <a:off x="912" y="515"/>
              <a:ext cx="720" cy="730"/>
            </a:xfrm>
            <a:prstGeom prst="rect">
              <a:avLst/>
            </a:prstGeom>
            <a:noFill/>
            <a:ln w="9525">
              <a:solidFill>
                <a:schemeClr val="tx1"/>
              </a:solidFill>
              <a:miter lim="800000"/>
              <a:headEnd/>
              <a:tailEnd/>
            </a:ln>
          </p:spPr>
          <p:txBody>
            <a:bodyPr wrap="none" anchor="ctr"/>
            <a:lstStyle/>
            <a:p>
              <a:pPr algn="ctr"/>
              <a:r>
                <a:rPr lang="zh-CN" sz="1800" b="1">
                  <a:latin typeface="Times New Roman" pitchFamily="18" charset="0"/>
                </a:rPr>
                <a:t>数据</a:t>
              </a:r>
            </a:p>
            <a:p>
              <a:pPr algn="ctr"/>
              <a:r>
                <a:rPr lang="zh-CN" sz="1800" b="1">
                  <a:latin typeface="Times New Roman" pitchFamily="18" charset="0"/>
                </a:rPr>
                <a:t>总线</a:t>
              </a:r>
            </a:p>
            <a:p>
              <a:pPr algn="ctr"/>
              <a:r>
                <a:rPr lang="zh-CN" sz="1800" b="1">
                  <a:latin typeface="Times New Roman" pitchFamily="18" charset="0"/>
                </a:rPr>
                <a:t>缓冲器</a:t>
              </a:r>
            </a:p>
          </p:txBody>
        </p:sp>
        <p:sp>
          <p:nvSpPr>
            <p:cNvPr id="29713" name="Line 14"/>
            <p:cNvSpPr>
              <a:spLocks noChangeShapeType="1"/>
            </p:cNvSpPr>
            <p:nvPr/>
          </p:nvSpPr>
          <p:spPr bwMode="auto">
            <a:xfrm flipH="1">
              <a:off x="4512" y="1417"/>
              <a:ext cx="576" cy="0"/>
            </a:xfrm>
            <a:prstGeom prst="line">
              <a:avLst/>
            </a:prstGeom>
            <a:noFill/>
            <a:ln w="9525">
              <a:solidFill>
                <a:schemeClr val="tx1"/>
              </a:solidFill>
              <a:round/>
              <a:headEnd/>
              <a:tailEnd type="triangle" w="lg" len="lg"/>
            </a:ln>
          </p:spPr>
          <p:txBody>
            <a:bodyPr wrap="none" anchor="ctr"/>
            <a:lstStyle/>
            <a:p>
              <a:endParaRPr lang="zh-CN" altLang="en-US"/>
            </a:p>
          </p:txBody>
        </p:sp>
        <p:sp>
          <p:nvSpPr>
            <p:cNvPr id="29714" name="Line 15"/>
            <p:cNvSpPr>
              <a:spLocks noChangeShapeType="1"/>
            </p:cNvSpPr>
            <p:nvPr/>
          </p:nvSpPr>
          <p:spPr bwMode="auto">
            <a:xfrm flipH="1">
              <a:off x="4512" y="2233"/>
              <a:ext cx="576" cy="0"/>
            </a:xfrm>
            <a:prstGeom prst="line">
              <a:avLst/>
            </a:prstGeom>
            <a:noFill/>
            <a:ln w="9525">
              <a:solidFill>
                <a:schemeClr val="tx1"/>
              </a:solidFill>
              <a:round/>
              <a:headEnd/>
              <a:tailEnd type="triangle" w="lg" len="lg"/>
            </a:ln>
          </p:spPr>
          <p:txBody>
            <a:bodyPr wrap="none" anchor="ctr"/>
            <a:lstStyle/>
            <a:p>
              <a:endParaRPr lang="zh-CN" altLang="en-US"/>
            </a:p>
          </p:txBody>
        </p:sp>
        <p:sp>
          <p:nvSpPr>
            <p:cNvPr id="29715" name="Line 16"/>
            <p:cNvSpPr>
              <a:spLocks noChangeShapeType="1"/>
            </p:cNvSpPr>
            <p:nvPr/>
          </p:nvSpPr>
          <p:spPr bwMode="auto">
            <a:xfrm>
              <a:off x="4944" y="1417"/>
              <a:ext cx="0" cy="515"/>
            </a:xfrm>
            <a:prstGeom prst="line">
              <a:avLst/>
            </a:prstGeom>
            <a:noFill/>
            <a:ln w="38100" cap="rnd">
              <a:solidFill>
                <a:schemeClr val="tx1"/>
              </a:solidFill>
              <a:prstDash val="sysDot"/>
              <a:round/>
              <a:headEnd/>
              <a:tailEnd/>
            </a:ln>
          </p:spPr>
          <p:txBody>
            <a:bodyPr wrap="none" anchor="ctr"/>
            <a:lstStyle/>
            <a:p>
              <a:endParaRPr lang="zh-CN" altLang="en-US"/>
            </a:p>
          </p:txBody>
        </p:sp>
        <p:sp>
          <p:nvSpPr>
            <p:cNvPr id="29716" name="Text Box 17"/>
            <p:cNvSpPr txBox="1">
              <a:spLocks noChangeArrowheads="1"/>
            </p:cNvSpPr>
            <p:nvPr/>
          </p:nvSpPr>
          <p:spPr bwMode="auto">
            <a:xfrm>
              <a:off x="4752" y="1116"/>
              <a:ext cx="528" cy="278"/>
            </a:xfrm>
            <a:prstGeom prst="rect">
              <a:avLst/>
            </a:prstGeom>
            <a:noFill/>
            <a:ln w="9525">
              <a:noFill/>
              <a:miter lim="800000"/>
              <a:headEnd/>
              <a:tailEnd/>
            </a:ln>
          </p:spPr>
          <p:txBody>
            <a:bodyPr>
              <a:spAutoFit/>
            </a:bodyPr>
            <a:lstStyle/>
            <a:p>
              <a:pPr>
                <a:spcBef>
                  <a:spcPct val="50000"/>
                </a:spcBef>
              </a:pPr>
              <a:r>
                <a:rPr lang="zh-CN" altLang="zh-CN" sz="1800" b="1">
                  <a:latin typeface="Times New Roman" pitchFamily="18" charset="0"/>
                </a:rPr>
                <a:t>IR0</a:t>
              </a:r>
            </a:p>
          </p:txBody>
        </p:sp>
        <p:sp>
          <p:nvSpPr>
            <p:cNvPr id="29717" name="Text Box 18"/>
            <p:cNvSpPr txBox="1">
              <a:spLocks noChangeArrowheads="1"/>
            </p:cNvSpPr>
            <p:nvPr/>
          </p:nvSpPr>
          <p:spPr bwMode="auto">
            <a:xfrm>
              <a:off x="4757" y="1932"/>
              <a:ext cx="528" cy="278"/>
            </a:xfrm>
            <a:prstGeom prst="rect">
              <a:avLst/>
            </a:prstGeom>
            <a:noFill/>
            <a:ln w="9525">
              <a:noFill/>
              <a:miter lim="800000"/>
              <a:headEnd/>
              <a:tailEnd/>
            </a:ln>
          </p:spPr>
          <p:txBody>
            <a:bodyPr>
              <a:spAutoFit/>
            </a:bodyPr>
            <a:lstStyle/>
            <a:p>
              <a:pPr>
                <a:spcBef>
                  <a:spcPct val="50000"/>
                </a:spcBef>
              </a:pPr>
              <a:r>
                <a:rPr lang="zh-CN" altLang="zh-CN" sz="1800" b="1">
                  <a:latin typeface="Times New Roman" pitchFamily="18" charset="0"/>
                </a:rPr>
                <a:t>IR7</a:t>
              </a:r>
            </a:p>
          </p:txBody>
        </p:sp>
        <p:sp>
          <p:nvSpPr>
            <p:cNvPr id="29718" name="Rectangle 19"/>
            <p:cNvSpPr>
              <a:spLocks noChangeArrowheads="1"/>
            </p:cNvSpPr>
            <p:nvPr/>
          </p:nvSpPr>
          <p:spPr bwMode="auto">
            <a:xfrm>
              <a:off x="912" y="1331"/>
              <a:ext cx="720" cy="730"/>
            </a:xfrm>
            <a:prstGeom prst="rect">
              <a:avLst/>
            </a:prstGeom>
            <a:noFill/>
            <a:ln w="9525">
              <a:solidFill>
                <a:schemeClr val="tx1"/>
              </a:solidFill>
              <a:miter lim="800000"/>
              <a:headEnd/>
              <a:tailEnd/>
            </a:ln>
          </p:spPr>
          <p:txBody>
            <a:bodyPr wrap="none" anchor="ctr"/>
            <a:lstStyle/>
            <a:p>
              <a:pPr algn="ctr"/>
              <a:r>
                <a:rPr lang="zh-CN" sz="1800" b="1">
                  <a:latin typeface="Times New Roman" pitchFamily="18" charset="0"/>
                </a:rPr>
                <a:t>读</a:t>
              </a:r>
              <a:r>
                <a:rPr lang="zh-CN" altLang="zh-CN" sz="1800" b="1">
                  <a:latin typeface="Times New Roman" pitchFamily="18" charset="0"/>
                </a:rPr>
                <a:t>/</a:t>
              </a:r>
              <a:r>
                <a:rPr lang="zh-CN" sz="1800" b="1">
                  <a:latin typeface="Times New Roman" pitchFamily="18" charset="0"/>
                </a:rPr>
                <a:t>写</a:t>
              </a:r>
            </a:p>
            <a:p>
              <a:pPr algn="ctr"/>
              <a:r>
                <a:rPr lang="zh-CN" sz="1800" b="1">
                  <a:latin typeface="Times New Roman" pitchFamily="18" charset="0"/>
                </a:rPr>
                <a:t>控制</a:t>
              </a:r>
            </a:p>
            <a:p>
              <a:pPr algn="ctr"/>
              <a:r>
                <a:rPr lang="zh-CN" sz="1800" b="1">
                  <a:latin typeface="Times New Roman" pitchFamily="18" charset="0"/>
                </a:rPr>
                <a:t>逻辑</a:t>
              </a:r>
            </a:p>
          </p:txBody>
        </p:sp>
        <p:sp>
          <p:nvSpPr>
            <p:cNvPr id="29719" name="Rectangle 20"/>
            <p:cNvSpPr>
              <a:spLocks noChangeArrowheads="1"/>
            </p:cNvSpPr>
            <p:nvPr/>
          </p:nvSpPr>
          <p:spPr bwMode="auto">
            <a:xfrm>
              <a:off x="912" y="2362"/>
              <a:ext cx="720" cy="730"/>
            </a:xfrm>
            <a:prstGeom prst="rect">
              <a:avLst/>
            </a:prstGeom>
            <a:noFill/>
            <a:ln w="9525">
              <a:solidFill>
                <a:schemeClr val="tx1"/>
              </a:solidFill>
              <a:miter lim="800000"/>
              <a:headEnd/>
              <a:tailEnd/>
            </a:ln>
          </p:spPr>
          <p:txBody>
            <a:bodyPr wrap="none" anchor="ctr"/>
            <a:lstStyle/>
            <a:p>
              <a:pPr algn="ctr"/>
              <a:r>
                <a:rPr lang="zh-CN" sz="1800" b="1">
                  <a:latin typeface="Times New Roman" pitchFamily="18" charset="0"/>
                </a:rPr>
                <a:t>级联</a:t>
              </a:r>
            </a:p>
            <a:p>
              <a:pPr algn="ctr"/>
              <a:r>
                <a:rPr lang="zh-CN" sz="1800" b="1">
                  <a:latin typeface="Times New Roman" pitchFamily="18" charset="0"/>
                </a:rPr>
                <a:t>缓冲器</a:t>
              </a:r>
            </a:p>
            <a:p>
              <a:pPr algn="ctr"/>
              <a:r>
                <a:rPr lang="zh-CN" sz="1800" b="1">
                  <a:latin typeface="Times New Roman" pitchFamily="18" charset="0"/>
                </a:rPr>
                <a:t>比较器</a:t>
              </a:r>
            </a:p>
          </p:txBody>
        </p:sp>
        <p:grpSp>
          <p:nvGrpSpPr>
            <p:cNvPr id="3" name="Group 21"/>
            <p:cNvGrpSpPr>
              <a:grpSpLocks/>
            </p:cNvGrpSpPr>
            <p:nvPr/>
          </p:nvGrpSpPr>
          <p:grpSpPr bwMode="auto">
            <a:xfrm>
              <a:off x="240" y="1245"/>
              <a:ext cx="672" cy="923"/>
              <a:chOff x="0" y="0"/>
              <a:chExt cx="672" cy="1031"/>
            </a:xfrm>
          </p:grpSpPr>
          <p:sp>
            <p:nvSpPr>
              <p:cNvPr id="29756" name="Line 22"/>
              <p:cNvSpPr>
                <a:spLocks noChangeShapeType="1"/>
              </p:cNvSpPr>
              <p:nvPr/>
            </p:nvSpPr>
            <p:spPr bwMode="auto">
              <a:xfrm>
                <a:off x="384" y="144"/>
                <a:ext cx="288" cy="0"/>
              </a:xfrm>
              <a:prstGeom prst="line">
                <a:avLst/>
              </a:prstGeom>
              <a:noFill/>
              <a:ln w="12700" cap="sq">
                <a:solidFill>
                  <a:schemeClr val="tx1"/>
                </a:solidFill>
                <a:round/>
                <a:headEnd/>
                <a:tailEnd type="triangle" w="lg" len="lg"/>
              </a:ln>
            </p:spPr>
            <p:txBody>
              <a:bodyPr wrap="none" anchor="ctr"/>
              <a:lstStyle/>
              <a:p>
                <a:endParaRPr lang="zh-CN" altLang="en-US"/>
              </a:p>
            </p:txBody>
          </p:sp>
          <p:sp>
            <p:nvSpPr>
              <p:cNvPr id="29757" name="Line 23"/>
              <p:cNvSpPr>
                <a:spLocks noChangeShapeType="1"/>
              </p:cNvSpPr>
              <p:nvPr/>
            </p:nvSpPr>
            <p:spPr bwMode="auto">
              <a:xfrm>
                <a:off x="384" y="384"/>
                <a:ext cx="288" cy="0"/>
              </a:xfrm>
              <a:prstGeom prst="line">
                <a:avLst/>
              </a:prstGeom>
              <a:noFill/>
              <a:ln w="12700" cap="sq">
                <a:solidFill>
                  <a:schemeClr val="tx1"/>
                </a:solidFill>
                <a:round/>
                <a:headEnd/>
                <a:tailEnd type="triangle" w="lg" len="lg"/>
              </a:ln>
            </p:spPr>
            <p:txBody>
              <a:bodyPr wrap="none" anchor="ctr"/>
              <a:lstStyle/>
              <a:p>
                <a:endParaRPr lang="zh-CN" altLang="en-US"/>
              </a:p>
            </p:txBody>
          </p:sp>
          <p:sp>
            <p:nvSpPr>
              <p:cNvPr id="29758" name="Line 24"/>
              <p:cNvSpPr>
                <a:spLocks noChangeShapeType="1"/>
              </p:cNvSpPr>
              <p:nvPr/>
            </p:nvSpPr>
            <p:spPr bwMode="auto">
              <a:xfrm>
                <a:off x="384" y="624"/>
                <a:ext cx="288" cy="0"/>
              </a:xfrm>
              <a:prstGeom prst="line">
                <a:avLst/>
              </a:prstGeom>
              <a:noFill/>
              <a:ln w="12700" cap="sq">
                <a:solidFill>
                  <a:schemeClr val="tx1"/>
                </a:solidFill>
                <a:round/>
                <a:headEnd/>
                <a:tailEnd type="triangle" w="lg" len="lg"/>
              </a:ln>
            </p:spPr>
            <p:txBody>
              <a:bodyPr wrap="none" anchor="ctr"/>
              <a:lstStyle/>
              <a:p>
                <a:endParaRPr lang="zh-CN" altLang="en-US"/>
              </a:p>
            </p:txBody>
          </p:sp>
          <p:sp>
            <p:nvSpPr>
              <p:cNvPr id="29759" name="Line 25"/>
              <p:cNvSpPr>
                <a:spLocks noChangeShapeType="1"/>
              </p:cNvSpPr>
              <p:nvPr/>
            </p:nvSpPr>
            <p:spPr bwMode="auto">
              <a:xfrm>
                <a:off x="384" y="864"/>
                <a:ext cx="288" cy="0"/>
              </a:xfrm>
              <a:prstGeom prst="line">
                <a:avLst/>
              </a:prstGeom>
              <a:noFill/>
              <a:ln w="12700" cap="sq">
                <a:solidFill>
                  <a:schemeClr val="tx1"/>
                </a:solidFill>
                <a:round/>
                <a:headEnd/>
                <a:tailEnd type="triangle" w="lg" len="lg"/>
              </a:ln>
            </p:spPr>
            <p:txBody>
              <a:bodyPr wrap="none" anchor="ctr"/>
              <a:lstStyle/>
              <a:p>
                <a:endParaRPr lang="zh-CN" altLang="en-US"/>
              </a:p>
            </p:txBody>
          </p:sp>
          <p:sp>
            <p:nvSpPr>
              <p:cNvPr id="29760" name="Text Box 26"/>
              <p:cNvSpPr txBox="1">
                <a:spLocks noChangeArrowheads="1"/>
              </p:cNvSpPr>
              <p:nvPr/>
            </p:nvSpPr>
            <p:spPr bwMode="auto">
              <a:xfrm>
                <a:off x="0" y="0"/>
                <a:ext cx="432" cy="310"/>
              </a:xfrm>
              <a:prstGeom prst="rect">
                <a:avLst/>
              </a:prstGeom>
              <a:noFill/>
              <a:ln w="9525">
                <a:noFill/>
                <a:miter lim="800000"/>
                <a:headEnd/>
                <a:tailEnd/>
              </a:ln>
            </p:spPr>
            <p:txBody>
              <a:bodyPr>
                <a:spAutoFit/>
              </a:bodyPr>
              <a:lstStyle/>
              <a:p>
                <a:pPr>
                  <a:spcBef>
                    <a:spcPct val="50000"/>
                  </a:spcBef>
                </a:pPr>
                <a:r>
                  <a:rPr lang="zh-CN" altLang="zh-CN" sz="1800" b="1">
                    <a:latin typeface="Times New Roman" pitchFamily="18" charset="0"/>
                  </a:rPr>
                  <a:t>RD</a:t>
                </a:r>
              </a:p>
            </p:txBody>
          </p:sp>
          <p:sp>
            <p:nvSpPr>
              <p:cNvPr id="29761" name="Text Box 27"/>
              <p:cNvSpPr txBox="1">
                <a:spLocks noChangeArrowheads="1"/>
              </p:cNvSpPr>
              <p:nvPr/>
            </p:nvSpPr>
            <p:spPr bwMode="auto">
              <a:xfrm>
                <a:off x="0" y="240"/>
                <a:ext cx="672" cy="310"/>
              </a:xfrm>
              <a:prstGeom prst="rect">
                <a:avLst/>
              </a:prstGeom>
              <a:noFill/>
              <a:ln w="9525">
                <a:noFill/>
                <a:miter lim="800000"/>
                <a:headEnd/>
                <a:tailEnd/>
              </a:ln>
            </p:spPr>
            <p:txBody>
              <a:bodyPr>
                <a:spAutoFit/>
              </a:bodyPr>
              <a:lstStyle/>
              <a:p>
                <a:pPr>
                  <a:spcBef>
                    <a:spcPct val="50000"/>
                  </a:spcBef>
                </a:pPr>
                <a:r>
                  <a:rPr lang="zh-CN" altLang="zh-CN" sz="1800" b="1">
                    <a:latin typeface="Times New Roman" pitchFamily="18" charset="0"/>
                  </a:rPr>
                  <a:t>WR</a:t>
                </a:r>
              </a:p>
            </p:txBody>
          </p:sp>
          <p:sp>
            <p:nvSpPr>
              <p:cNvPr id="29762" name="Text Box 28"/>
              <p:cNvSpPr txBox="1">
                <a:spLocks noChangeArrowheads="1"/>
              </p:cNvSpPr>
              <p:nvPr/>
            </p:nvSpPr>
            <p:spPr bwMode="auto">
              <a:xfrm>
                <a:off x="0" y="480"/>
                <a:ext cx="432" cy="310"/>
              </a:xfrm>
              <a:prstGeom prst="rect">
                <a:avLst/>
              </a:prstGeom>
              <a:noFill/>
              <a:ln w="9525">
                <a:noFill/>
                <a:miter lim="800000"/>
                <a:headEnd/>
                <a:tailEnd/>
              </a:ln>
            </p:spPr>
            <p:txBody>
              <a:bodyPr>
                <a:spAutoFit/>
              </a:bodyPr>
              <a:lstStyle/>
              <a:p>
                <a:pPr>
                  <a:spcBef>
                    <a:spcPct val="50000"/>
                  </a:spcBef>
                </a:pPr>
                <a:r>
                  <a:rPr lang="zh-CN" altLang="zh-CN" sz="1800" b="1">
                    <a:latin typeface="Times New Roman" pitchFamily="18" charset="0"/>
                  </a:rPr>
                  <a:t>A</a:t>
                </a:r>
                <a:r>
                  <a:rPr lang="zh-CN" altLang="zh-CN" sz="1800" b="1" baseline="-25000">
                    <a:latin typeface="Times New Roman" pitchFamily="18" charset="0"/>
                  </a:rPr>
                  <a:t>0</a:t>
                </a:r>
                <a:endParaRPr lang="zh-CN" altLang="zh-CN" sz="1800" b="1">
                  <a:latin typeface="Times New Roman" pitchFamily="18" charset="0"/>
                </a:endParaRPr>
              </a:p>
            </p:txBody>
          </p:sp>
          <p:sp>
            <p:nvSpPr>
              <p:cNvPr id="29763" name="Text Box 29"/>
              <p:cNvSpPr txBox="1">
                <a:spLocks noChangeArrowheads="1"/>
              </p:cNvSpPr>
              <p:nvPr/>
            </p:nvSpPr>
            <p:spPr bwMode="auto">
              <a:xfrm>
                <a:off x="0" y="721"/>
                <a:ext cx="432" cy="310"/>
              </a:xfrm>
              <a:prstGeom prst="rect">
                <a:avLst/>
              </a:prstGeom>
              <a:noFill/>
              <a:ln w="9525">
                <a:noFill/>
                <a:miter lim="800000"/>
                <a:headEnd/>
                <a:tailEnd/>
              </a:ln>
            </p:spPr>
            <p:txBody>
              <a:bodyPr>
                <a:spAutoFit/>
              </a:bodyPr>
              <a:lstStyle/>
              <a:p>
                <a:pPr>
                  <a:spcBef>
                    <a:spcPct val="50000"/>
                  </a:spcBef>
                </a:pPr>
                <a:r>
                  <a:rPr lang="zh-CN" altLang="zh-CN" sz="1800" b="1">
                    <a:latin typeface="Times New Roman" pitchFamily="18" charset="0"/>
                  </a:rPr>
                  <a:t>CS</a:t>
                </a:r>
              </a:p>
            </p:txBody>
          </p:sp>
          <p:sp>
            <p:nvSpPr>
              <p:cNvPr id="29764" name="Line 30"/>
              <p:cNvSpPr>
                <a:spLocks noChangeShapeType="1"/>
              </p:cNvSpPr>
              <p:nvPr/>
            </p:nvSpPr>
            <p:spPr bwMode="auto">
              <a:xfrm>
                <a:off x="48" y="48"/>
                <a:ext cx="288" cy="0"/>
              </a:xfrm>
              <a:prstGeom prst="line">
                <a:avLst/>
              </a:prstGeom>
              <a:noFill/>
              <a:ln w="12700" cap="sq">
                <a:solidFill>
                  <a:schemeClr val="tx1"/>
                </a:solidFill>
                <a:round/>
                <a:headEnd/>
                <a:tailEnd/>
              </a:ln>
            </p:spPr>
            <p:txBody>
              <a:bodyPr wrap="none" anchor="ctr"/>
              <a:lstStyle/>
              <a:p>
                <a:endParaRPr lang="zh-CN" altLang="en-US"/>
              </a:p>
            </p:txBody>
          </p:sp>
          <p:sp>
            <p:nvSpPr>
              <p:cNvPr id="29765" name="Line 31"/>
              <p:cNvSpPr>
                <a:spLocks noChangeShapeType="1"/>
              </p:cNvSpPr>
              <p:nvPr/>
            </p:nvSpPr>
            <p:spPr bwMode="auto">
              <a:xfrm>
                <a:off x="48" y="240"/>
                <a:ext cx="384" cy="0"/>
              </a:xfrm>
              <a:prstGeom prst="line">
                <a:avLst/>
              </a:prstGeom>
              <a:noFill/>
              <a:ln w="12700" cap="sq">
                <a:solidFill>
                  <a:schemeClr val="tx1"/>
                </a:solidFill>
                <a:round/>
                <a:headEnd/>
                <a:tailEnd/>
              </a:ln>
            </p:spPr>
            <p:txBody>
              <a:bodyPr wrap="none" anchor="ctr"/>
              <a:lstStyle/>
              <a:p>
                <a:endParaRPr lang="zh-CN" altLang="en-US"/>
              </a:p>
            </p:txBody>
          </p:sp>
          <p:sp>
            <p:nvSpPr>
              <p:cNvPr id="29766" name="Line 32"/>
              <p:cNvSpPr>
                <a:spLocks noChangeShapeType="1"/>
              </p:cNvSpPr>
              <p:nvPr/>
            </p:nvSpPr>
            <p:spPr bwMode="auto">
              <a:xfrm>
                <a:off x="48" y="768"/>
                <a:ext cx="240" cy="0"/>
              </a:xfrm>
              <a:prstGeom prst="line">
                <a:avLst/>
              </a:prstGeom>
              <a:noFill/>
              <a:ln w="12700" cap="sq">
                <a:solidFill>
                  <a:schemeClr val="tx1"/>
                </a:solidFill>
                <a:round/>
                <a:headEnd/>
                <a:tailEnd/>
              </a:ln>
            </p:spPr>
            <p:txBody>
              <a:bodyPr wrap="none" anchor="ctr"/>
              <a:lstStyle/>
              <a:p>
                <a:endParaRPr lang="zh-CN" altLang="en-US"/>
              </a:p>
            </p:txBody>
          </p:sp>
        </p:grpSp>
        <p:sp>
          <p:nvSpPr>
            <p:cNvPr id="29721" name="Line 33"/>
            <p:cNvSpPr>
              <a:spLocks noChangeShapeType="1"/>
            </p:cNvSpPr>
            <p:nvPr/>
          </p:nvSpPr>
          <p:spPr bwMode="auto">
            <a:xfrm>
              <a:off x="624" y="2448"/>
              <a:ext cx="288" cy="0"/>
            </a:xfrm>
            <a:prstGeom prst="line">
              <a:avLst/>
            </a:prstGeom>
            <a:noFill/>
            <a:ln w="12700" cap="sq">
              <a:solidFill>
                <a:schemeClr val="tx1"/>
              </a:solidFill>
              <a:round/>
              <a:headEnd type="triangle" w="lg" len="lg"/>
              <a:tailEnd type="triangle" w="lg" len="lg"/>
            </a:ln>
          </p:spPr>
          <p:txBody>
            <a:bodyPr wrap="none" anchor="ctr"/>
            <a:lstStyle/>
            <a:p>
              <a:endParaRPr lang="zh-CN" altLang="en-US"/>
            </a:p>
          </p:txBody>
        </p:sp>
        <p:sp>
          <p:nvSpPr>
            <p:cNvPr id="29722" name="Line 34"/>
            <p:cNvSpPr>
              <a:spLocks noChangeShapeType="1"/>
            </p:cNvSpPr>
            <p:nvPr/>
          </p:nvSpPr>
          <p:spPr bwMode="auto">
            <a:xfrm>
              <a:off x="624" y="2662"/>
              <a:ext cx="288" cy="0"/>
            </a:xfrm>
            <a:prstGeom prst="line">
              <a:avLst/>
            </a:prstGeom>
            <a:noFill/>
            <a:ln w="12700" cap="sq">
              <a:solidFill>
                <a:schemeClr val="tx1"/>
              </a:solidFill>
              <a:round/>
              <a:headEnd type="triangle" w="lg" len="lg"/>
              <a:tailEnd type="triangle" w="lg" len="lg"/>
            </a:ln>
          </p:spPr>
          <p:txBody>
            <a:bodyPr wrap="none" anchor="ctr"/>
            <a:lstStyle/>
            <a:p>
              <a:endParaRPr lang="zh-CN" altLang="en-US"/>
            </a:p>
          </p:txBody>
        </p:sp>
        <p:sp>
          <p:nvSpPr>
            <p:cNvPr id="29723" name="Line 35"/>
            <p:cNvSpPr>
              <a:spLocks noChangeShapeType="1"/>
            </p:cNvSpPr>
            <p:nvPr/>
          </p:nvSpPr>
          <p:spPr bwMode="auto">
            <a:xfrm>
              <a:off x="624" y="2877"/>
              <a:ext cx="288" cy="0"/>
            </a:xfrm>
            <a:prstGeom prst="line">
              <a:avLst/>
            </a:prstGeom>
            <a:noFill/>
            <a:ln w="12700" cap="sq">
              <a:solidFill>
                <a:schemeClr val="tx1"/>
              </a:solidFill>
              <a:round/>
              <a:headEnd type="triangle" w="lg" len="lg"/>
              <a:tailEnd type="triangle" w="lg" len="lg"/>
            </a:ln>
          </p:spPr>
          <p:txBody>
            <a:bodyPr wrap="none" anchor="ctr"/>
            <a:lstStyle/>
            <a:p>
              <a:endParaRPr lang="zh-CN" altLang="en-US"/>
            </a:p>
          </p:txBody>
        </p:sp>
        <p:sp>
          <p:nvSpPr>
            <p:cNvPr id="29724" name="Line 36"/>
            <p:cNvSpPr>
              <a:spLocks noChangeShapeType="1"/>
            </p:cNvSpPr>
            <p:nvPr/>
          </p:nvSpPr>
          <p:spPr bwMode="auto">
            <a:xfrm>
              <a:off x="624" y="3092"/>
              <a:ext cx="288" cy="0"/>
            </a:xfrm>
            <a:prstGeom prst="line">
              <a:avLst/>
            </a:prstGeom>
            <a:noFill/>
            <a:ln w="12700" cap="sq">
              <a:solidFill>
                <a:schemeClr val="tx1"/>
              </a:solidFill>
              <a:round/>
              <a:headEnd type="triangle" w="lg" len="lg"/>
              <a:tailEnd type="triangle" w="lg" len="lg"/>
            </a:ln>
          </p:spPr>
          <p:txBody>
            <a:bodyPr wrap="none" anchor="ctr"/>
            <a:lstStyle/>
            <a:p>
              <a:endParaRPr lang="zh-CN" altLang="en-US"/>
            </a:p>
          </p:txBody>
        </p:sp>
        <p:sp>
          <p:nvSpPr>
            <p:cNvPr id="29725" name="Text Box 37"/>
            <p:cNvSpPr txBox="1">
              <a:spLocks noChangeArrowheads="1"/>
            </p:cNvSpPr>
            <p:nvPr/>
          </p:nvSpPr>
          <p:spPr bwMode="auto">
            <a:xfrm>
              <a:off x="48" y="2319"/>
              <a:ext cx="624" cy="277"/>
            </a:xfrm>
            <a:prstGeom prst="rect">
              <a:avLst/>
            </a:prstGeom>
            <a:noFill/>
            <a:ln w="9525">
              <a:noFill/>
              <a:miter lim="800000"/>
              <a:headEnd/>
              <a:tailEnd/>
            </a:ln>
          </p:spPr>
          <p:txBody>
            <a:bodyPr>
              <a:spAutoFit/>
            </a:bodyPr>
            <a:lstStyle/>
            <a:p>
              <a:pPr>
                <a:spcBef>
                  <a:spcPct val="50000"/>
                </a:spcBef>
              </a:pPr>
              <a:r>
                <a:rPr lang="zh-CN" altLang="zh-CN" sz="1800" b="1">
                  <a:latin typeface="Times New Roman" pitchFamily="18" charset="0"/>
                </a:rPr>
                <a:t>CAS0</a:t>
              </a:r>
            </a:p>
          </p:txBody>
        </p:sp>
        <p:sp>
          <p:nvSpPr>
            <p:cNvPr id="29726" name="Text Box 38"/>
            <p:cNvSpPr txBox="1">
              <a:spLocks noChangeArrowheads="1"/>
            </p:cNvSpPr>
            <p:nvPr/>
          </p:nvSpPr>
          <p:spPr bwMode="auto">
            <a:xfrm>
              <a:off x="48" y="2534"/>
              <a:ext cx="912" cy="278"/>
            </a:xfrm>
            <a:prstGeom prst="rect">
              <a:avLst/>
            </a:prstGeom>
            <a:noFill/>
            <a:ln w="9525">
              <a:noFill/>
              <a:miter lim="800000"/>
              <a:headEnd/>
              <a:tailEnd/>
            </a:ln>
          </p:spPr>
          <p:txBody>
            <a:bodyPr>
              <a:spAutoFit/>
            </a:bodyPr>
            <a:lstStyle/>
            <a:p>
              <a:pPr>
                <a:spcBef>
                  <a:spcPct val="50000"/>
                </a:spcBef>
              </a:pPr>
              <a:r>
                <a:rPr lang="zh-CN" altLang="zh-CN" sz="1800" b="1">
                  <a:latin typeface="Times New Roman" pitchFamily="18" charset="0"/>
                </a:rPr>
                <a:t>CSA1</a:t>
              </a:r>
            </a:p>
          </p:txBody>
        </p:sp>
        <p:sp>
          <p:nvSpPr>
            <p:cNvPr id="29727" name="Text Box 39"/>
            <p:cNvSpPr txBox="1">
              <a:spLocks noChangeArrowheads="1"/>
            </p:cNvSpPr>
            <p:nvPr/>
          </p:nvSpPr>
          <p:spPr bwMode="auto">
            <a:xfrm>
              <a:off x="48" y="2748"/>
              <a:ext cx="624" cy="277"/>
            </a:xfrm>
            <a:prstGeom prst="rect">
              <a:avLst/>
            </a:prstGeom>
            <a:noFill/>
            <a:ln w="9525">
              <a:noFill/>
              <a:miter lim="800000"/>
              <a:headEnd/>
              <a:tailEnd/>
            </a:ln>
          </p:spPr>
          <p:txBody>
            <a:bodyPr>
              <a:spAutoFit/>
            </a:bodyPr>
            <a:lstStyle/>
            <a:p>
              <a:pPr>
                <a:spcBef>
                  <a:spcPct val="50000"/>
                </a:spcBef>
              </a:pPr>
              <a:r>
                <a:rPr lang="zh-CN" altLang="zh-CN" sz="1800" b="1">
                  <a:latin typeface="Times New Roman" pitchFamily="18" charset="0"/>
                </a:rPr>
                <a:t>CAS2</a:t>
              </a:r>
            </a:p>
          </p:txBody>
        </p:sp>
        <p:sp>
          <p:nvSpPr>
            <p:cNvPr id="29728" name="Text Box 40"/>
            <p:cNvSpPr txBox="1">
              <a:spLocks noChangeArrowheads="1"/>
            </p:cNvSpPr>
            <p:nvPr/>
          </p:nvSpPr>
          <p:spPr bwMode="auto">
            <a:xfrm>
              <a:off x="48" y="2963"/>
              <a:ext cx="912" cy="278"/>
            </a:xfrm>
            <a:prstGeom prst="rect">
              <a:avLst/>
            </a:prstGeom>
            <a:noFill/>
            <a:ln w="9525">
              <a:noFill/>
              <a:miter lim="800000"/>
              <a:headEnd/>
              <a:tailEnd/>
            </a:ln>
          </p:spPr>
          <p:txBody>
            <a:bodyPr>
              <a:spAutoFit/>
            </a:bodyPr>
            <a:lstStyle/>
            <a:p>
              <a:pPr>
                <a:spcBef>
                  <a:spcPct val="50000"/>
                </a:spcBef>
              </a:pPr>
              <a:r>
                <a:rPr lang="zh-CN" altLang="zh-CN" sz="1800" b="1">
                  <a:latin typeface="Times New Roman" pitchFamily="18" charset="0"/>
                </a:rPr>
                <a:t>SP/EN</a:t>
              </a:r>
            </a:p>
          </p:txBody>
        </p:sp>
        <p:sp>
          <p:nvSpPr>
            <p:cNvPr id="29729" name="Line 41"/>
            <p:cNvSpPr>
              <a:spLocks noChangeShapeType="1"/>
            </p:cNvSpPr>
            <p:nvPr/>
          </p:nvSpPr>
          <p:spPr bwMode="auto">
            <a:xfrm>
              <a:off x="384" y="3006"/>
              <a:ext cx="336" cy="0"/>
            </a:xfrm>
            <a:prstGeom prst="line">
              <a:avLst/>
            </a:prstGeom>
            <a:noFill/>
            <a:ln w="12700" cap="sq">
              <a:solidFill>
                <a:schemeClr val="tx1"/>
              </a:solidFill>
              <a:round/>
              <a:headEnd/>
              <a:tailEnd/>
            </a:ln>
          </p:spPr>
          <p:txBody>
            <a:bodyPr wrap="none" anchor="ctr"/>
            <a:lstStyle/>
            <a:p>
              <a:endParaRPr lang="zh-CN" altLang="en-US"/>
            </a:p>
          </p:txBody>
        </p:sp>
        <p:sp>
          <p:nvSpPr>
            <p:cNvPr id="29730" name="Line 42"/>
            <p:cNvSpPr>
              <a:spLocks noChangeShapeType="1"/>
            </p:cNvSpPr>
            <p:nvPr/>
          </p:nvSpPr>
          <p:spPr bwMode="auto">
            <a:xfrm>
              <a:off x="0" y="3006"/>
              <a:ext cx="336" cy="0"/>
            </a:xfrm>
            <a:prstGeom prst="line">
              <a:avLst/>
            </a:prstGeom>
            <a:noFill/>
            <a:ln w="12700" cap="sq">
              <a:solidFill>
                <a:schemeClr val="tx1"/>
              </a:solidFill>
              <a:round/>
              <a:headEnd/>
              <a:tailEnd/>
            </a:ln>
          </p:spPr>
          <p:txBody>
            <a:bodyPr wrap="none" anchor="ctr"/>
            <a:lstStyle/>
            <a:p>
              <a:endParaRPr lang="zh-CN" altLang="en-US"/>
            </a:p>
          </p:txBody>
        </p:sp>
        <p:sp>
          <p:nvSpPr>
            <p:cNvPr id="29731" name="Rectangle 43"/>
            <p:cNvSpPr>
              <a:spLocks noChangeArrowheads="1"/>
            </p:cNvSpPr>
            <p:nvPr/>
          </p:nvSpPr>
          <p:spPr bwMode="auto">
            <a:xfrm>
              <a:off x="3504" y="1074"/>
              <a:ext cx="389" cy="1374"/>
            </a:xfrm>
            <a:prstGeom prst="rect">
              <a:avLst/>
            </a:prstGeom>
            <a:noFill/>
            <a:ln w="9525">
              <a:solidFill>
                <a:schemeClr val="tx1"/>
              </a:solidFill>
              <a:miter lim="800000"/>
              <a:headEnd/>
              <a:tailEnd/>
            </a:ln>
          </p:spPr>
          <p:txBody>
            <a:bodyPr vert="eaVert" wrap="none" anchor="ctr"/>
            <a:lstStyle/>
            <a:p>
              <a:pPr algn="ctr"/>
              <a:r>
                <a:rPr lang="zh-CN" sz="1800" b="1" dirty="0">
                  <a:latin typeface="Times New Roman" pitchFamily="18" charset="0"/>
                </a:rPr>
                <a:t>优先权判别电路</a:t>
              </a:r>
            </a:p>
          </p:txBody>
        </p:sp>
        <p:sp>
          <p:nvSpPr>
            <p:cNvPr id="25644" name="Rectangle 44"/>
            <p:cNvSpPr>
              <a:spLocks noChangeArrowheads="1"/>
            </p:cNvSpPr>
            <p:nvPr/>
          </p:nvSpPr>
          <p:spPr bwMode="auto">
            <a:xfrm>
              <a:off x="2832" y="1074"/>
              <a:ext cx="391" cy="1374"/>
            </a:xfrm>
            <a:prstGeom prst="rect">
              <a:avLst/>
            </a:prstGeom>
            <a:solidFill>
              <a:schemeClr val="bg1"/>
            </a:solidFill>
            <a:ln w="28575" cmpd="sng">
              <a:solidFill>
                <a:srgbClr val="FF0000"/>
              </a:solidFill>
              <a:miter lim="800000"/>
              <a:headEnd/>
              <a:tailEnd/>
            </a:ln>
          </p:spPr>
          <p:txBody>
            <a:bodyPr vert="eaVert" wrap="none" anchor="ctr"/>
            <a:lstStyle/>
            <a:p>
              <a:pPr algn="ctr">
                <a:defRPr/>
              </a:pPr>
              <a:r>
                <a:rPr lang="zh-CN" sz="1800" b="1" dirty="0">
                  <a:solidFill>
                    <a:srgbClr val="0000FF"/>
                  </a:solidFill>
                  <a:latin typeface="Times New Roman" pitchFamily="18" charset="0"/>
                  <a:ea typeface="宋体" pitchFamily="2" charset="-122"/>
                </a:rPr>
                <a:t>中断服务寄存器</a:t>
              </a:r>
            </a:p>
          </p:txBody>
        </p:sp>
        <p:sp>
          <p:nvSpPr>
            <p:cNvPr id="29733" name="Line 45"/>
            <p:cNvSpPr>
              <a:spLocks noChangeShapeType="1"/>
            </p:cNvSpPr>
            <p:nvPr/>
          </p:nvSpPr>
          <p:spPr bwMode="auto">
            <a:xfrm>
              <a:off x="2400" y="301"/>
              <a:ext cx="0" cy="2920"/>
            </a:xfrm>
            <a:prstGeom prst="line">
              <a:avLst/>
            </a:prstGeom>
            <a:noFill/>
            <a:ln w="76200" cap="sq">
              <a:solidFill>
                <a:schemeClr val="tx1"/>
              </a:solidFill>
              <a:round/>
              <a:headEnd/>
              <a:tailEnd/>
            </a:ln>
          </p:spPr>
          <p:txBody>
            <a:bodyPr wrap="none" anchor="ctr"/>
            <a:lstStyle/>
            <a:p>
              <a:endParaRPr lang="zh-CN" altLang="en-US"/>
            </a:p>
          </p:txBody>
        </p:sp>
        <p:sp>
          <p:nvSpPr>
            <p:cNvPr id="29734" name="AutoShape 46"/>
            <p:cNvSpPr>
              <a:spLocks noChangeArrowheads="1"/>
            </p:cNvSpPr>
            <p:nvPr/>
          </p:nvSpPr>
          <p:spPr bwMode="auto">
            <a:xfrm>
              <a:off x="1632" y="816"/>
              <a:ext cx="720" cy="258"/>
            </a:xfrm>
            <a:prstGeom prst="leftRightArrow">
              <a:avLst>
                <a:gd name="adj1" fmla="val 50000"/>
                <a:gd name="adj2" fmla="val 55814"/>
              </a:avLst>
            </a:prstGeom>
            <a:noFill/>
            <a:ln w="12700" cap="sq">
              <a:solidFill>
                <a:schemeClr val="tx1"/>
              </a:solidFill>
              <a:miter lim="800000"/>
              <a:headEnd/>
              <a:tailEnd/>
            </a:ln>
          </p:spPr>
          <p:txBody>
            <a:bodyPr wrap="none" anchor="ctr"/>
            <a:lstStyle/>
            <a:p>
              <a:endParaRPr lang="zh-CN" altLang="en-US"/>
            </a:p>
          </p:txBody>
        </p:sp>
        <p:sp>
          <p:nvSpPr>
            <p:cNvPr id="29735" name="AutoShape 47"/>
            <p:cNvSpPr>
              <a:spLocks noChangeArrowheads="1"/>
            </p:cNvSpPr>
            <p:nvPr/>
          </p:nvSpPr>
          <p:spPr bwMode="auto">
            <a:xfrm>
              <a:off x="3888" y="1675"/>
              <a:ext cx="240" cy="171"/>
            </a:xfrm>
            <a:prstGeom prst="leftArrow">
              <a:avLst>
                <a:gd name="adj1" fmla="val 50000"/>
                <a:gd name="adj2" fmla="val 35088"/>
              </a:avLst>
            </a:prstGeom>
            <a:noFill/>
            <a:ln w="12700" cap="sq">
              <a:solidFill>
                <a:schemeClr val="tx1"/>
              </a:solidFill>
              <a:miter lim="800000"/>
              <a:headEnd/>
              <a:tailEnd/>
            </a:ln>
          </p:spPr>
          <p:txBody>
            <a:bodyPr wrap="none" anchor="ctr"/>
            <a:lstStyle/>
            <a:p>
              <a:endParaRPr lang="zh-CN" altLang="en-US"/>
            </a:p>
          </p:txBody>
        </p:sp>
        <p:sp>
          <p:nvSpPr>
            <p:cNvPr id="29736" name="AutoShape 48"/>
            <p:cNvSpPr>
              <a:spLocks noChangeArrowheads="1"/>
            </p:cNvSpPr>
            <p:nvPr/>
          </p:nvSpPr>
          <p:spPr bwMode="auto">
            <a:xfrm>
              <a:off x="3216" y="1675"/>
              <a:ext cx="288" cy="171"/>
            </a:xfrm>
            <a:prstGeom prst="leftRightArrow">
              <a:avLst>
                <a:gd name="adj1" fmla="val 50000"/>
                <a:gd name="adj2" fmla="val 33684"/>
              </a:avLst>
            </a:prstGeom>
            <a:noFill/>
            <a:ln w="12700" cap="sq">
              <a:solidFill>
                <a:schemeClr val="tx1"/>
              </a:solidFill>
              <a:miter lim="800000"/>
              <a:headEnd/>
              <a:tailEnd/>
            </a:ln>
          </p:spPr>
          <p:txBody>
            <a:bodyPr wrap="none" anchor="ctr"/>
            <a:lstStyle/>
            <a:p>
              <a:endParaRPr lang="zh-CN" altLang="en-US"/>
            </a:p>
          </p:txBody>
        </p:sp>
        <p:sp>
          <p:nvSpPr>
            <p:cNvPr id="29737" name="AutoShape 49"/>
            <p:cNvSpPr>
              <a:spLocks noChangeArrowheads="1"/>
            </p:cNvSpPr>
            <p:nvPr/>
          </p:nvSpPr>
          <p:spPr bwMode="auto">
            <a:xfrm>
              <a:off x="2400" y="2834"/>
              <a:ext cx="336" cy="129"/>
            </a:xfrm>
            <a:prstGeom prst="leftRightArrow">
              <a:avLst>
                <a:gd name="adj1" fmla="val 50000"/>
                <a:gd name="adj2" fmla="val 52093"/>
              </a:avLst>
            </a:prstGeom>
            <a:noFill/>
            <a:ln w="12700" cap="sq">
              <a:solidFill>
                <a:schemeClr val="tx1"/>
              </a:solidFill>
              <a:miter lim="800000"/>
              <a:headEnd/>
              <a:tailEnd/>
            </a:ln>
          </p:spPr>
          <p:txBody>
            <a:bodyPr wrap="none" anchor="ctr"/>
            <a:lstStyle/>
            <a:p>
              <a:endParaRPr lang="zh-CN" altLang="en-US"/>
            </a:p>
          </p:txBody>
        </p:sp>
        <p:sp>
          <p:nvSpPr>
            <p:cNvPr id="29738" name="Line 50"/>
            <p:cNvSpPr>
              <a:spLocks noChangeShapeType="1"/>
            </p:cNvSpPr>
            <p:nvPr/>
          </p:nvSpPr>
          <p:spPr bwMode="auto">
            <a:xfrm flipV="1">
              <a:off x="3024" y="2448"/>
              <a:ext cx="0" cy="300"/>
            </a:xfrm>
            <a:prstGeom prst="line">
              <a:avLst/>
            </a:prstGeom>
            <a:noFill/>
            <a:ln w="12700" cap="sq">
              <a:solidFill>
                <a:schemeClr val="tx1"/>
              </a:solidFill>
              <a:round/>
              <a:headEnd/>
              <a:tailEnd type="triangle" w="lg" len="lg"/>
            </a:ln>
          </p:spPr>
          <p:txBody>
            <a:bodyPr wrap="none" anchor="ctr"/>
            <a:lstStyle/>
            <a:p>
              <a:endParaRPr lang="zh-CN" altLang="en-US"/>
            </a:p>
          </p:txBody>
        </p:sp>
        <p:sp>
          <p:nvSpPr>
            <p:cNvPr id="29739" name="Line 51"/>
            <p:cNvSpPr>
              <a:spLocks noChangeShapeType="1"/>
            </p:cNvSpPr>
            <p:nvPr/>
          </p:nvSpPr>
          <p:spPr bwMode="auto">
            <a:xfrm flipV="1">
              <a:off x="3696" y="2448"/>
              <a:ext cx="0" cy="300"/>
            </a:xfrm>
            <a:prstGeom prst="line">
              <a:avLst/>
            </a:prstGeom>
            <a:noFill/>
            <a:ln w="12700" cap="sq">
              <a:solidFill>
                <a:schemeClr val="tx1"/>
              </a:solidFill>
              <a:round/>
              <a:headEnd/>
              <a:tailEnd type="triangle" w="lg" len="lg"/>
            </a:ln>
          </p:spPr>
          <p:txBody>
            <a:bodyPr wrap="none" anchor="ctr"/>
            <a:lstStyle/>
            <a:p>
              <a:endParaRPr lang="zh-CN" altLang="en-US"/>
            </a:p>
          </p:txBody>
        </p:sp>
        <p:sp>
          <p:nvSpPr>
            <p:cNvPr id="29740" name="Line 52"/>
            <p:cNvSpPr>
              <a:spLocks noChangeShapeType="1"/>
            </p:cNvSpPr>
            <p:nvPr/>
          </p:nvSpPr>
          <p:spPr bwMode="auto">
            <a:xfrm flipV="1">
              <a:off x="4272" y="2448"/>
              <a:ext cx="0" cy="300"/>
            </a:xfrm>
            <a:prstGeom prst="line">
              <a:avLst/>
            </a:prstGeom>
            <a:noFill/>
            <a:ln w="12700" cap="sq">
              <a:solidFill>
                <a:schemeClr val="tx1"/>
              </a:solidFill>
              <a:round/>
              <a:headEnd/>
              <a:tailEnd type="triangle" w="lg" len="lg"/>
            </a:ln>
          </p:spPr>
          <p:txBody>
            <a:bodyPr wrap="none" anchor="ctr"/>
            <a:lstStyle/>
            <a:p>
              <a:endParaRPr lang="zh-CN" altLang="en-US"/>
            </a:p>
          </p:txBody>
        </p:sp>
        <p:sp>
          <p:nvSpPr>
            <p:cNvPr id="29741" name="Rectangle 53"/>
            <p:cNvSpPr>
              <a:spLocks noChangeArrowheads="1"/>
            </p:cNvSpPr>
            <p:nvPr/>
          </p:nvSpPr>
          <p:spPr bwMode="auto">
            <a:xfrm>
              <a:off x="2784" y="258"/>
              <a:ext cx="1536" cy="257"/>
            </a:xfrm>
            <a:prstGeom prst="rect">
              <a:avLst/>
            </a:prstGeom>
            <a:noFill/>
            <a:ln w="9525">
              <a:solidFill>
                <a:schemeClr val="tx1"/>
              </a:solidFill>
              <a:miter lim="800000"/>
              <a:headEnd/>
              <a:tailEnd/>
            </a:ln>
          </p:spPr>
          <p:txBody>
            <a:bodyPr wrap="none" anchor="ctr"/>
            <a:lstStyle/>
            <a:p>
              <a:pPr algn="ctr"/>
              <a:r>
                <a:rPr lang="zh-CN" sz="1800" b="1">
                  <a:latin typeface="Times New Roman" pitchFamily="18" charset="0"/>
                </a:rPr>
                <a:t>控制逻辑</a:t>
              </a:r>
            </a:p>
          </p:txBody>
        </p:sp>
        <p:sp>
          <p:nvSpPr>
            <p:cNvPr id="29742" name="AutoShape 54"/>
            <p:cNvSpPr>
              <a:spLocks noChangeArrowheads="1"/>
            </p:cNvSpPr>
            <p:nvPr/>
          </p:nvSpPr>
          <p:spPr bwMode="auto">
            <a:xfrm>
              <a:off x="2448" y="301"/>
              <a:ext cx="336" cy="128"/>
            </a:xfrm>
            <a:prstGeom prst="leftRightArrow">
              <a:avLst>
                <a:gd name="adj1" fmla="val 50000"/>
                <a:gd name="adj2" fmla="val 52500"/>
              </a:avLst>
            </a:prstGeom>
            <a:noFill/>
            <a:ln w="12700" cap="sq">
              <a:solidFill>
                <a:schemeClr val="tx1"/>
              </a:solidFill>
              <a:miter lim="800000"/>
              <a:headEnd/>
              <a:tailEnd/>
            </a:ln>
          </p:spPr>
          <p:txBody>
            <a:bodyPr wrap="none" anchor="ctr"/>
            <a:lstStyle/>
            <a:p>
              <a:endParaRPr lang="zh-CN" altLang="en-US"/>
            </a:p>
          </p:txBody>
        </p:sp>
        <p:sp>
          <p:nvSpPr>
            <p:cNvPr id="29743" name="Line 55"/>
            <p:cNvSpPr>
              <a:spLocks noChangeShapeType="1"/>
            </p:cNvSpPr>
            <p:nvPr/>
          </p:nvSpPr>
          <p:spPr bwMode="auto">
            <a:xfrm>
              <a:off x="2448" y="773"/>
              <a:ext cx="2208" cy="0"/>
            </a:xfrm>
            <a:prstGeom prst="line">
              <a:avLst/>
            </a:prstGeom>
            <a:noFill/>
            <a:ln w="76200" cap="sq">
              <a:solidFill>
                <a:schemeClr val="tx1"/>
              </a:solidFill>
              <a:round/>
              <a:headEnd/>
              <a:tailEnd/>
            </a:ln>
          </p:spPr>
          <p:txBody>
            <a:bodyPr wrap="none" anchor="ctr"/>
            <a:lstStyle/>
            <a:p>
              <a:endParaRPr lang="zh-CN" altLang="en-US"/>
            </a:p>
          </p:txBody>
        </p:sp>
        <p:sp>
          <p:nvSpPr>
            <p:cNvPr id="29744" name="AutoShape 56"/>
            <p:cNvSpPr>
              <a:spLocks noChangeArrowheads="1"/>
            </p:cNvSpPr>
            <p:nvPr/>
          </p:nvSpPr>
          <p:spPr bwMode="auto">
            <a:xfrm>
              <a:off x="2928" y="816"/>
              <a:ext cx="144" cy="258"/>
            </a:xfrm>
            <a:prstGeom prst="upArrow">
              <a:avLst>
                <a:gd name="adj1" fmla="val 50000"/>
                <a:gd name="adj2" fmla="val 44792"/>
              </a:avLst>
            </a:prstGeom>
            <a:noFill/>
            <a:ln w="12700" cap="sq">
              <a:solidFill>
                <a:schemeClr val="tx1"/>
              </a:solidFill>
              <a:miter lim="800000"/>
              <a:headEnd/>
              <a:tailEnd/>
            </a:ln>
          </p:spPr>
          <p:txBody>
            <a:bodyPr vert="eaVert" wrap="none" anchor="ctr"/>
            <a:lstStyle/>
            <a:p>
              <a:endParaRPr lang="zh-CN" altLang="en-US"/>
            </a:p>
          </p:txBody>
        </p:sp>
        <p:sp>
          <p:nvSpPr>
            <p:cNvPr id="29745" name="AutoShape 57"/>
            <p:cNvSpPr>
              <a:spLocks noChangeArrowheads="1"/>
            </p:cNvSpPr>
            <p:nvPr/>
          </p:nvSpPr>
          <p:spPr bwMode="auto">
            <a:xfrm>
              <a:off x="4224" y="816"/>
              <a:ext cx="144" cy="258"/>
            </a:xfrm>
            <a:prstGeom prst="upArrow">
              <a:avLst>
                <a:gd name="adj1" fmla="val 50000"/>
                <a:gd name="adj2" fmla="val 44792"/>
              </a:avLst>
            </a:prstGeom>
            <a:noFill/>
            <a:ln w="12700" cap="sq">
              <a:solidFill>
                <a:schemeClr val="tx1"/>
              </a:solidFill>
              <a:miter lim="800000"/>
              <a:headEnd/>
              <a:tailEnd/>
            </a:ln>
          </p:spPr>
          <p:txBody>
            <a:bodyPr vert="eaVert" wrap="none" anchor="ctr"/>
            <a:lstStyle/>
            <a:p>
              <a:endParaRPr lang="zh-CN" altLang="en-US"/>
            </a:p>
          </p:txBody>
        </p:sp>
        <p:sp>
          <p:nvSpPr>
            <p:cNvPr id="29746" name="Line 58"/>
            <p:cNvSpPr>
              <a:spLocks noChangeShapeType="1"/>
            </p:cNvSpPr>
            <p:nvPr/>
          </p:nvSpPr>
          <p:spPr bwMode="auto">
            <a:xfrm>
              <a:off x="3696" y="515"/>
              <a:ext cx="0" cy="559"/>
            </a:xfrm>
            <a:prstGeom prst="line">
              <a:avLst/>
            </a:prstGeom>
            <a:noFill/>
            <a:ln w="12700" cap="sq">
              <a:solidFill>
                <a:schemeClr val="tx1"/>
              </a:solidFill>
              <a:round/>
              <a:headEnd/>
              <a:tailEnd type="triangle" w="lg" len="lg"/>
            </a:ln>
          </p:spPr>
          <p:txBody>
            <a:bodyPr wrap="none" anchor="ctr"/>
            <a:lstStyle/>
            <a:p>
              <a:endParaRPr lang="zh-CN" altLang="en-US"/>
            </a:p>
          </p:txBody>
        </p:sp>
        <p:sp>
          <p:nvSpPr>
            <p:cNvPr id="29747" name="Line 59"/>
            <p:cNvSpPr>
              <a:spLocks noChangeShapeType="1"/>
            </p:cNvSpPr>
            <p:nvPr/>
          </p:nvSpPr>
          <p:spPr bwMode="auto">
            <a:xfrm>
              <a:off x="3360" y="515"/>
              <a:ext cx="0" cy="644"/>
            </a:xfrm>
            <a:prstGeom prst="line">
              <a:avLst/>
            </a:prstGeom>
            <a:noFill/>
            <a:ln w="12700" cap="sq">
              <a:solidFill>
                <a:schemeClr val="tx1"/>
              </a:solidFill>
              <a:round/>
              <a:headEnd/>
              <a:tailEnd/>
            </a:ln>
          </p:spPr>
          <p:txBody>
            <a:bodyPr wrap="none" anchor="ctr"/>
            <a:lstStyle/>
            <a:p>
              <a:endParaRPr lang="zh-CN" altLang="en-US"/>
            </a:p>
          </p:txBody>
        </p:sp>
        <p:sp>
          <p:nvSpPr>
            <p:cNvPr id="29748" name="Line 60"/>
            <p:cNvSpPr>
              <a:spLocks noChangeShapeType="1"/>
            </p:cNvSpPr>
            <p:nvPr/>
          </p:nvSpPr>
          <p:spPr bwMode="auto">
            <a:xfrm flipH="1">
              <a:off x="3216" y="1159"/>
              <a:ext cx="144" cy="0"/>
            </a:xfrm>
            <a:prstGeom prst="line">
              <a:avLst/>
            </a:prstGeom>
            <a:noFill/>
            <a:ln w="12700" cap="sq">
              <a:solidFill>
                <a:schemeClr val="tx1"/>
              </a:solidFill>
              <a:round/>
              <a:headEnd/>
              <a:tailEnd type="triangle" w="lg" len="lg"/>
            </a:ln>
          </p:spPr>
          <p:txBody>
            <a:bodyPr wrap="none" anchor="ctr"/>
            <a:lstStyle/>
            <a:p>
              <a:endParaRPr lang="zh-CN" altLang="en-US"/>
            </a:p>
          </p:txBody>
        </p:sp>
        <p:sp>
          <p:nvSpPr>
            <p:cNvPr id="29749" name="Line 61"/>
            <p:cNvSpPr>
              <a:spLocks noChangeShapeType="1"/>
            </p:cNvSpPr>
            <p:nvPr/>
          </p:nvSpPr>
          <p:spPr bwMode="auto">
            <a:xfrm flipV="1">
              <a:off x="4032" y="515"/>
              <a:ext cx="0" cy="644"/>
            </a:xfrm>
            <a:prstGeom prst="line">
              <a:avLst/>
            </a:prstGeom>
            <a:noFill/>
            <a:ln w="12700" cap="sq">
              <a:solidFill>
                <a:schemeClr val="tx1"/>
              </a:solidFill>
              <a:round/>
              <a:headEnd/>
              <a:tailEnd type="triangle" w="lg" len="lg"/>
            </a:ln>
          </p:spPr>
          <p:txBody>
            <a:bodyPr wrap="none" anchor="ctr"/>
            <a:lstStyle/>
            <a:p>
              <a:endParaRPr lang="zh-CN" altLang="en-US"/>
            </a:p>
          </p:txBody>
        </p:sp>
        <p:sp>
          <p:nvSpPr>
            <p:cNvPr id="29750" name="Line 62"/>
            <p:cNvSpPr>
              <a:spLocks noChangeShapeType="1"/>
            </p:cNvSpPr>
            <p:nvPr/>
          </p:nvSpPr>
          <p:spPr bwMode="auto">
            <a:xfrm flipH="1">
              <a:off x="4032" y="1159"/>
              <a:ext cx="48" cy="0"/>
            </a:xfrm>
            <a:prstGeom prst="line">
              <a:avLst/>
            </a:prstGeom>
            <a:noFill/>
            <a:ln w="12700" cap="sq">
              <a:solidFill>
                <a:schemeClr val="tx1"/>
              </a:solidFill>
              <a:round/>
              <a:headEnd/>
              <a:tailEnd/>
            </a:ln>
          </p:spPr>
          <p:txBody>
            <a:bodyPr wrap="none" anchor="ctr"/>
            <a:lstStyle/>
            <a:p>
              <a:endParaRPr lang="zh-CN" altLang="en-US"/>
            </a:p>
          </p:txBody>
        </p:sp>
        <p:sp>
          <p:nvSpPr>
            <p:cNvPr id="29751" name="Line 63"/>
            <p:cNvSpPr>
              <a:spLocks noChangeShapeType="1"/>
            </p:cNvSpPr>
            <p:nvPr/>
          </p:nvSpPr>
          <p:spPr bwMode="auto">
            <a:xfrm>
              <a:off x="3024" y="515"/>
              <a:ext cx="0" cy="172"/>
            </a:xfrm>
            <a:prstGeom prst="line">
              <a:avLst/>
            </a:prstGeom>
            <a:noFill/>
            <a:ln w="12700" cap="sq">
              <a:solidFill>
                <a:schemeClr val="tx1"/>
              </a:solidFill>
              <a:round/>
              <a:headEnd/>
              <a:tailEnd/>
            </a:ln>
          </p:spPr>
          <p:txBody>
            <a:bodyPr wrap="none" anchor="ctr"/>
            <a:lstStyle/>
            <a:p>
              <a:endParaRPr lang="zh-CN" altLang="en-US"/>
            </a:p>
          </p:txBody>
        </p:sp>
        <p:sp>
          <p:nvSpPr>
            <p:cNvPr id="29752" name="Line 64"/>
            <p:cNvSpPr>
              <a:spLocks noChangeShapeType="1"/>
            </p:cNvSpPr>
            <p:nvPr/>
          </p:nvSpPr>
          <p:spPr bwMode="auto">
            <a:xfrm flipH="1">
              <a:off x="2064" y="687"/>
              <a:ext cx="960" cy="0"/>
            </a:xfrm>
            <a:prstGeom prst="line">
              <a:avLst/>
            </a:prstGeom>
            <a:noFill/>
            <a:ln w="12700" cap="sq">
              <a:solidFill>
                <a:schemeClr val="tx1"/>
              </a:solidFill>
              <a:round/>
              <a:headEnd/>
              <a:tailEnd/>
            </a:ln>
          </p:spPr>
          <p:txBody>
            <a:bodyPr wrap="none" anchor="ctr"/>
            <a:lstStyle/>
            <a:p>
              <a:endParaRPr lang="zh-CN" altLang="en-US"/>
            </a:p>
          </p:txBody>
        </p:sp>
        <p:sp>
          <p:nvSpPr>
            <p:cNvPr id="29753" name="Line 65"/>
            <p:cNvSpPr>
              <a:spLocks noChangeShapeType="1"/>
            </p:cNvSpPr>
            <p:nvPr/>
          </p:nvSpPr>
          <p:spPr bwMode="auto">
            <a:xfrm>
              <a:off x="2064" y="687"/>
              <a:ext cx="0" cy="2061"/>
            </a:xfrm>
            <a:prstGeom prst="line">
              <a:avLst/>
            </a:prstGeom>
            <a:noFill/>
            <a:ln w="12700" cap="sq">
              <a:solidFill>
                <a:schemeClr val="tx1"/>
              </a:solidFill>
              <a:round/>
              <a:headEnd/>
              <a:tailEnd/>
            </a:ln>
          </p:spPr>
          <p:txBody>
            <a:bodyPr wrap="none" anchor="ctr"/>
            <a:lstStyle/>
            <a:p>
              <a:endParaRPr lang="zh-CN" altLang="en-US"/>
            </a:p>
          </p:txBody>
        </p:sp>
        <p:sp>
          <p:nvSpPr>
            <p:cNvPr id="29754" name="Line 66"/>
            <p:cNvSpPr>
              <a:spLocks noChangeShapeType="1"/>
            </p:cNvSpPr>
            <p:nvPr/>
          </p:nvSpPr>
          <p:spPr bwMode="auto">
            <a:xfrm flipH="1">
              <a:off x="1680" y="2748"/>
              <a:ext cx="384" cy="0"/>
            </a:xfrm>
            <a:prstGeom prst="line">
              <a:avLst/>
            </a:prstGeom>
            <a:noFill/>
            <a:ln w="12700" cap="sq">
              <a:solidFill>
                <a:schemeClr val="tx1"/>
              </a:solidFill>
              <a:round/>
              <a:headEnd/>
              <a:tailEnd type="triangle" w="lg" len="lg"/>
            </a:ln>
          </p:spPr>
          <p:txBody>
            <a:bodyPr wrap="none" anchor="ctr"/>
            <a:lstStyle/>
            <a:p>
              <a:endParaRPr lang="zh-CN" altLang="en-US"/>
            </a:p>
          </p:txBody>
        </p:sp>
        <p:sp>
          <p:nvSpPr>
            <p:cNvPr id="29755" name="Line 67"/>
            <p:cNvSpPr>
              <a:spLocks noChangeShapeType="1"/>
            </p:cNvSpPr>
            <p:nvPr/>
          </p:nvSpPr>
          <p:spPr bwMode="auto">
            <a:xfrm flipH="1">
              <a:off x="1680" y="1675"/>
              <a:ext cx="384" cy="0"/>
            </a:xfrm>
            <a:prstGeom prst="line">
              <a:avLst/>
            </a:prstGeom>
            <a:noFill/>
            <a:ln w="12700" cap="sq">
              <a:solidFill>
                <a:schemeClr val="tx1"/>
              </a:solidFill>
              <a:round/>
              <a:headEnd/>
              <a:tailEnd type="triangle" w="lg" len="lg"/>
            </a:ln>
          </p:spPr>
          <p:txBody>
            <a:bodyPr wrap="none" anchor="ctr"/>
            <a:lstStyle/>
            <a:p>
              <a:endParaRPr lang="zh-CN" altLang="en-US"/>
            </a:p>
          </p:txBody>
        </p:sp>
      </p:grpSp>
      <p:sp>
        <p:nvSpPr>
          <p:cNvPr id="25668" name="AutoShape 68"/>
          <p:cNvSpPr>
            <a:spLocks noChangeArrowheads="1"/>
          </p:cNvSpPr>
          <p:nvPr/>
        </p:nvSpPr>
        <p:spPr bwMode="auto">
          <a:xfrm>
            <a:off x="624418" y="5734050"/>
            <a:ext cx="8279894" cy="935310"/>
          </a:xfrm>
          <a:prstGeom prst="wedgeRoundRectCallout">
            <a:avLst>
              <a:gd name="adj1" fmla="val 36917"/>
              <a:gd name="adj2" fmla="val -73870"/>
              <a:gd name="adj3" fmla="val 16667"/>
            </a:avLst>
          </a:prstGeom>
          <a:solidFill>
            <a:schemeClr val="accent1">
              <a:lumMod val="20000"/>
              <a:lumOff val="80000"/>
            </a:schemeClr>
          </a:solidFill>
          <a:ln w="9525" cmpd="sng">
            <a:solidFill>
              <a:schemeClr val="tx1"/>
            </a:solidFill>
            <a:miter lim="800000"/>
            <a:headEnd/>
            <a:tailEnd/>
          </a:ln>
          <a:effectLst/>
        </p:spPr>
        <p:txBody>
          <a:bodyPr/>
          <a:lstStyle/>
          <a:p>
            <a:pPr lvl="1">
              <a:defRPr/>
            </a:pPr>
            <a:r>
              <a:rPr lang="zh-CN" altLang="zh-CN" sz="2400" b="1" dirty="0" smtClean="0">
                <a:solidFill>
                  <a:srgbClr val="0000FF"/>
                </a:solidFill>
                <a:effectLst>
                  <a:outerShdw blurRad="38100" dist="38100" dir="2700000" algn="tl">
                    <a:srgbClr val="C0C0C0"/>
                  </a:outerShdw>
                </a:effectLst>
                <a:latin typeface="Times New Roman" pitchFamily="18" charset="0"/>
                <a:ea typeface="宋体" pitchFamily="2" charset="-122"/>
              </a:rPr>
              <a:t>中断屏蔽寄存器</a:t>
            </a:r>
            <a:r>
              <a:rPr lang="zh-CN" altLang="zh-CN" sz="2400" b="1" dirty="0" smtClean="0">
                <a:solidFill>
                  <a:srgbClr val="FF0000"/>
                </a:solidFill>
                <a:latin typeface="Arial" pitchFamily="34" charset="0"/>
                <a:ea typeface="宋体" pitchFamily="2" charset="-122"/>
              </a:rPr>
              <a:t>IMR</a:t>
            </a:r>
            <a:r>
              <a:rPr lang="zh-CN" altLang="zh-CN" sz="2400" b="1" dirty="0">
                <a:solidFill>
                  <a:srgbClr val="FF0000"/>
                </a:solidFill>
                <a:latin typeface="Arial" pitchFamily="34" charset="0"/>
                <a:ea typeface="宋体" pitchFamily="2" charset="-122"/>
              </a:rPr>
              <a:t>:</a:t>
            </a:r>
            <a:r>
              <a:rPr lang="zh-CN" sz="2400" b="1" dirty="0">
                <a:latin typeface="Arial" pitchFamily="34" charset="0"/>
                <a:ea typeface="宋体" pitchFamily="2" charset="-122"/>
              </a:rPr>
              <a:t>保存对中断请求信号</a:t>
            </a:r>
            <a:r>
              <a:rPr lang="zh-CN" altLang="zh-CN" sz="2400" b="1" dirty="0">
                <a:latin typeface="Arial" pitchFamily="34" charset="0"/>
                <a:ea typeface="宋体" pitchFamily="2" charset="-122"/>
              </a:rPr>
              <a:t>IR</a:t>
            </a:r>
            <a:r>
              <a:rPr lang="zh-CN" sz="2400" b="1" dirty="0">
                <a:latin typeface="Arial" pitchFamily="34" charset="0"/>
                <a:ea typeface="宋体" pitchFamily="2" charset="-122"/>
              </a:rPr>
              <a:t>的屏蔽状态</a:t>
            </a:r>
          </a:p>
          <a:p>
            <a:pPr lvl="1">
              <a:defRPr/>
            </a:pPr>
            <a:r>
              <a:rPr lang="zh-CN" altLang="zh-CN" sz="2400" b="1" dirty="0">
                <a:latin typeface="Arial" pitchFamily="34" charset="0"/>
                <a:ea typeface="宋体" pitchFamily="2" charset="-122"/>
              </a:rPr>
              <a:t>Di</a:t>
            </a:r>
            <a:r>
              <a:rPr lang="zh-CN" sz="2400" b="1" dirty="0">
                <a:latin typeface="Arial" pitchFamily="34" charset="0"/>
                <a:ea typeface="宋体" pitchFamily="2" charset="-122"/>
              </a:rPr>
              <a:t>位为</a:t>
            </a:r>
            <a:r>
              <a:rPr lang="zh-CN" altLang="zh-CN" sz="2400" b="1" dirty="0">
                <a:latin typeface="Arial" pitchFamily="34" charset="0"/>
                <a:ea typeface="宋体" pitchFamily="2" charset="-122"/>
              </a:rPr>
              <a:t>1</a:t>
            </a:r>
            <a:r>
              <a:rPr lang="zh-CN" sz="2400" b="1" dirty="0">
                <a:latin typeface="Arial" pitchFamily="34" charset="0"/>
                <a:ea typeface="宋体" pitchFamily="2" charset="-122"/>
              </a:rPr>
              <a:t>表示</a:t>
            </a:r>
            <a:r>
              <a:rPr lang="zh-CN" altLang="zh-CN" sz="2400" b="1" dirty="0">
                <a:latin typeface="Arial" pitchFamily="34" charset="0"/>
                <a:ea typeface="宋体" pitchFamily="2" charset="-122"/>
              </a:rPr>
              <a:t>IRi</a:t>
            </a:r>
            <a:r>
              <a:rPr lang="zh-CN" sz="2400" b="1" dirty="0">
                <a:latin typeface="Arial" pitchFamily="34" charset="0"/>
                <a:ea typeface="宋体" pitchFamily="2" charset="-122"/>
              </a:rPr>
              <a:t>中断被屏蔽（禁止）；为</a:t>
            </a:r>
            <a:r>
              <a:rPr lang="zh-CN" altLang="zh-CN" sz="2400" b="1" dirty="0">
                <a:latin typeface="Arial" pitchFamily="34" charset="0"/>
                <a:ea typeface="宋体" pitchFamily="2" charset="-122"/>
              </a:rPr>
              <a:t>0</a:t>
            </a:r>
            <a:r>
              <a:rPr lang="zh-CN" sz="2400" b="1" dirty="0">
                <a:latin typeface="Arial" pitchFamily="34" charset="0"/>
                <a:ea typeface="宋体" pitchFamily="2" charset="-122"/>
              </a:rPr>
              <a:t>表示允许</a:t>
            </a:r>
          </a:p>
        </p:txBody>
      </p:sp>
      <p:sp>
        <p:nvSpPr>
          <p:cNvPr id="25669" name="AutoShape 69"/>
          <p:cNvSpPr>
            <a:spLocks noChangeArrowheads="1"/>
          </p:cNvSpPr>
          <p:nvPr/>
        </p:nvSpPr>
        <p:spPr bwMode="auto">
          <a:xfrm>
            <a:off x="623392" y="1052736"/>
            <a:ext cx="6696744" cy="936104"/>
          </a:xfrm>
          <a:prstGeom prst="wedgeRoundRectCallout">
            <a:avLst>
              <a:gd name="adj1" fmla="val 26931"/>
              <a:gd name="adj2" fmla="val 122800"/>
              <a:gd name="adj3" fmla="val 16667"/>
            </a:avLst>
          </a:prstGeom>
          <a:solidFill>
            <a:schemeClr val="accent1">
              <a:lumMod val="20000"/>
              <a:lumOff val="80000"/>
            </a:schemeClr>
          </a:solidFill>
          <a:ln w="9525" cmpd="sng">
            <a:solidFill>
              <a:schemeClr val="tx1"/>
            </a:solidFill>
            <a:miter lim="800000"/>
            <a:headEnd/>
            <a:tailEnd/>
          </a:ln>
          <a:effectLst/>
        </p:spPr>
        <p:txBody>
          <a:bodyPr/>
          <a:lstStyle/>
          <a:p>
            <a:pPr marL="0" lvl="1">
              <a:defRPr/>
            </a:pPr>
            <a:r>
              <a:rPr lang="zh-CN" altLang="zh-CN" sz="2000" b="1" dirty="0" smtClean="0">
                <a:solidFill>
                  <a:srgbClr val="0000FF"/>
                </a:solidFill>
                <a:latin typeface="Times New Roman" pitchFamily="18" charset="0"/>
                <a:ea typeface="宋体" pitchFamily="2" charset="-122"/>
              </a:rPr>
              <a:t>中断服务寄存器</a:t>
            </a:r>
            <a:r>
              <a:rPr lang="zh-CN" altLang="zh-CN" sz="2000" b="1" dirty="0" smtClean="0">
                <a:solidFill>
                  <a:srgbClr val="FF0000"/>
                </a:solidFill>
                <a:latin typeface="Arial" pitchFamily="34" charset="0"/>
                <a:ea typeface="宋体" pitchFamily="2" charset="-122"/>
              </a:rPr>
              <a:t>ISR</a:t>
            </a:r>
            <a:r>
              <a:rPr lang="zh-CN" altLang="zh-CN" sz="2000" b="1" dirty="0">
                <a:solidFill>
                  <a:srgbClr val="FF0000"/>
                </a:solidFill>
                <a:latin typeface="Arial" pitchFamily="34" charset="0"/>
                <a:ea typeface="宋体" pitchFamily="2" charset="-122"/>
              </a:rPr>
              <a:t>:</a:t>
            </a:r>
            <a:r>
              <a:rPr lang="zh-CN" sz="2000" b="1" dirty="0">
                <a:latin typeface="Arial" pitchFamily="34" charset="0"/>
                <a:ea typeface="宋体" pitchFamily="2" charset="-122"/>
              </a:rPr>
              <a:t>保存正在被</a:t>
            </a:r>
            <a:r>
              <a:rPr lang="zh-CN" altLang="zh-CN" sz="2000" b="1" dirty="0">
                <a:latin typeface="Arial" pitchFamily="34" charset="0"/>
                <a:ea typeface="宋体" pitchFamily="2" charset="-122"/>
              </a:rPr>
              <a:t>8259A</a:t>
            </a:r>
            <a:r>
              <a:rPr lang="zh-CN" sz="2000" b="1" dirty="0" smtClean="0">
                <a:latin typeface="Arial" pitchFamily="34" charset="0"/>
                <a:ea typeface="宋体" pitchFamily="2" charset="-122"/>
              </a:rPr>
              <a:t>服务的</a:t>
            </a:r>
            <a:r>
              <a:rPr lang="zh-CN" sz="2000" b="1" dirty="0">
                <a:latin typeface="Arial" pitchFamily="34" charset="0"/>
                <a:ea typeface="宋体" pitchFamily="2" charset="-122"/>
              </a:rPr>
              <a:t>中断</a:t>
            </a:r>
            <a:r>
              <a:rPr lang="zh-CN" sz="2000" b="1" dirty="0" smtClean="0">
                <a:latin typeface="Arial" pitchFamily="34" charset="0"/>
                <a:ea typeface="宋体" pitchFamily="2" charset="-122"/>
              </a:rPr>
              <a:t>状态</a:t>
            </a:r>
            <a:endParaRPr lang="en-US" altLang="zh-CN" sz="2000" b="1" dirty="0" smtClean="0">
              <a:latin typeface="Arial" pitchFamily="34" charset="0"/>
              <a:ea typeface="宋体" pitchFamily="2" charset="-122"/>
            </a:endParaRPr>
          </a:p>
          <a:p>
            <a:pPr marL="0" lvl="1">
              <a:defRPr/>
            </a:pPr>
            <a:r>
              <a:rPr lang="en-US" altLang="zh-CN" sz="2000" b="1" dirty="0" smtClean="0">
                <a:latin typeface="Arial" pitchFamily="34" charset="0"/>
                <a:ea typeface="宋体" pitchFamily="2" charset="-122"/>
              </a:rPr>
              <a:t> </a:t>
            </a:r>
            <a:r>
              <a:rPr lang="zh-CN" altLang="zh-CN" sz="2000" b="1" dirty="0" smtClean="0">
                <a:latin typeface="Arial" pitchFamily="34" charset="0"/>
                <a:ea typeface="宋体" pitchFamily="2" charset="-122"/>
              </a:rPr>
              <a:t>Di</a:t>
            </a:r>
            <a:r>
              <a:rPr lang="zh-CN" sz="2000" b="1" dirty="0">
                <a:latin typeface="Arial" pitchFamily="34" charset="0"/>
                <a:ea typeface="宋体" pitchFamily="2" charset="-122"/>
              </a:rPr>
              <a:t>位为</a:t>
            </a:r>
            <a:r>
              <a:rPr lang="zh-CN" altLang="zh-CN" sz="2000" b="1" dirty="0">
                <a:latin typeface="Arial" pitchFamily="34" charset="0"/>
                <a:ea typeface="宋体" pitchFamily="2" charset="-122"/>
              </a:rPr>
              <a:t>1</a:t>
            </a:r>
            <a:r>
              <a:rPr lang="zh-CN" sz="2000" b="1" dirty="0">
                <a:latin typeface="Arial" pitchFamily="34" charset="0"/>
                <a:ea typeface="宋体" pitchFamily="2" charset="-122"/>
              </a:rPr>
              <a:t>表示</a:t>
            </a:r>
            <a:r>
              <a:rPr lang="zh-CN" altLang="zh-CN" sz="2000" b="1" dirty="0">
                <a:latin typeface="Arial" pitchFamily="34" charset="0"/>
                <a:ea typeface="宋体" pitchFamily="2" charset="-122"/>
              </a:rPr>
              <a:t>IRi</a:t>
            </a:r>
            <a:r>
              <a:rPr lang="zh-CN" sz="2000" b="1" dirty="0">
                <a:latin typeface="Arial" pitchFamily="34" charset="0"/>
                <a:ea typeface="宋体" pitchFamily="2" charset="-122"/>
              </a:rPr>
              <a:t>中断正在服务中；为</a:t>
            </a:r>
            <a:r>
              <a:rPr lang="zh-CN" altLang="zh-CN" sz="2000" b="1" dirty="0">
                <a:latin typeface="Arial" pitchFamily="34" charset="0"/>
                <a:ea typeface="宋体" pitchFamily="2" charset="-122"/>
              </a:rPr>
              <a:t>0</a:t>
            </a:r>
            <a:r>
              <a:rPr lang="zh-CN" sz="2000" b="1" dirty="0">
                <a:latin typeface="Arial" pitchFamily="34" charset="0"/>
                <a:ea typeface="宋体" pitchFamily="2" charset="-122"/>
              </a:rPr>
              <a:t>表示没有被服务</a:t>
            </a:r>
          </a:p>
        </p:txBody>
      </p:sp>
      <p:sp>
        <p:nvSpPr>
          <p:cNvPr id="25670" name="AutoShape 70"/>
          <p:cNvSpPr>
            <a:spLocks noChangeArrowheads="1"/>
          </p:cNvSpPr>
          <p:nvPr/>
        </p:nvSpPr>
        <p:spPr bwMode="auto">
          <a:xfrm>
            <a:off x="10608733" y="404663"/>
            <a:ext cx="1247907" cy="6119961"/>
          </a:xfrm>
          <a:prstGeom prst="wedgeRoundRectCallout">
            <a:avLst>
              <a:gd name="adj1" fmla="val -153530"/>
              <a:gd name="adj2" fmla="val -10507"/>
              <a:gd name="adj3" fmla="val 16667"/>
            </a:avLst>
          </a:prstGeom>
          <a:solidFill>
            <a:schemeClr val="accent1">
              <a:lumMod val="20000"/>
              <a:lumOff val="80000"/>
            </a:schemeClr>
          </a:solidFill>
          <a:ln w="9525" cmpd="sng">
            <a:solidFill>
              <a:schemeClr val="tx1"/>
            </a:solidFill>
            <a:miter lim="800000"/>
            <a:headEnd/>
            <a:tailEnd/>
          </a:ln>
          <a:effectLst/>
        </p:spPr>
        <p:txBody>
          <a:bodyPr vert="eaVert"/>
          <a:lstStyle/>
          <a:p>
            <a:pPr lvl="1">
              <a:defRPr/>
            </a:pPr>
            <a:r>
              <a:rPr lang="zh-CN" altLang="zh-CN" sz="2000" b="1" dirty="0" smtClean="0">
                <a:solidFill>
                  <a:srgbClr val="0000FF"/>
                </a:solidFill>
                <a:latin typeface="Times New Roman" pitchFamily="18" charset="0"/>
              </a:rPr>
              <a:t>中断请求寄存器</a:t>
            </a:r>
            <a:r>
              <a:rPr lang="zh-CN" altLang="zh-CN" sz="2000" b="1" dirty="0" smtClean="0">
                <a:solidFill>
                  <a:srgbClr val="FF0000"/>
                </a:solidFill>
                <a:latin typeface="Arial" pitchFamily="34" charset="0"/>
                <a:ea typeface="宋体" pitchFamily="2" charset="-122"/>
              </a:rPr>
              <a:t>IRR</a:t>
            </a:r>
            <a:r>
              <a:rPr lang="zh-CN" altLang="zh-CN" sz="2000" b="1" dirty="0">
                <a:solidFill>
                  <a:srgbClr val="FF0000"/>
                </a:solidFill>
                <a:latin typeface="Arial" pitchFamily="34" charset="0"/>
                <a:ea typeface="宋体" pitchFamily="2" charset="-122"/>
              </a:rPr>
              <a:t>:</a:t>
            </a:r>
          </a:p>
          <a:p>
            <a:pPr lvl="1">
              <a:defRPr/>
            </a:pPr>
            <a:r>
              <a:rPr lang="zh-CN" sz="2000" b="1" dirty="0">
                <a:latin typeface="Arial" pitchFamily="34" charset="0"/>
                <a:ea typeface="宋体" pitchFamily="2" charset="-122"/>
              </a:rPr>
              <a:t>保存</a:t>
            </a:r>
            <a:r>
              <a:rPr lang="zh-CN" altLang="zh-CN" sz="2000" b="1" dirty="0">
                <a:latin typeface="Arial" pitchFamily="34" charset="0"/>
                <a:ea typeface="宋体" pitchFamily="2" charset="-122"/>
              </a:rPr>
              <a:t>8</a:t>
            </a:r>
            <a:r>
              <a:rPr lang="zh-CN" sz="2000" b="1" dirty="0">
                <a:latin typeface="Arial" pitchFamily="34" charset="0"/>
                <a:ea typeface="宋体" pitchFamily="2" charset="-122"/>
              </a:rPr>
              <a:t>条外界中断请求信号</a:t>
            </a:r>
            <a:r>
              <a:rPr lang="zh-CN" altLang="zh-CN" sz="2000" b="1" dirty="0">
                <a:latin typeface="Arial" pitchFamily="34" charset="0"/>
                <a:ea typeface="宋体" pitchFamily="2" charset="-122"/>
              </a:rPr>
              <a:t>IR0</a:t>
            </a:r>
            <a:r>
              <a:rPr lang="zh-CN" sz="2000" b="1" dirty="0">
                <a:latin typeface="Arial" pitchFamily="34" charset="0"/>
                <a:ea typeface="宋体" pitchFamily="2" charset="-122"/>
              </a:rPr>
              <a:t>～</a:t>
            </a:r>
            <a:r>
              <a:rPr lang="zh-CN" altLang="zh-CN" sz="2000" b="1" dirty="0">
                <a:latin typeface="Arial" pitchFamily="34" charset="0"/>
                <a:ea typeface="宋体" pitchFamily="2" charset="-122"/>
              </a:rPr>
              <a:t>IR7</a:t>
            </a:r>
            <a:r>
              <a:rPr lang="zh-CN" sz="2000" b="1" dirty="0">
                <a:latin typeface="Arial" pitchFamily="34" charset="0"/>
                <a:ea typeface="宋体" pitchFamily="2" charset="-122"/>
              </a:rPr>
              <a:t>的请求状态</a:t>
            </a:r>
            <a:r>
              <a:rPr lang="zh-CN" altLang="zh-CN" sz="2000" b="1" dirty="0">
                <a:latin typeface="Arial" pitchFamily="34" charset="0"/>
                <a:ea typeface="宋体" pitchFamily="2" charset="-122"/>
              </a:rPr>
              <a:t>;</a:t>
            </a:r>
          </a:p>
          <a:p>
            <a:pPr lvl="1">
              <a:defRPr/>
            </a:pPr>
            <a:r>
              <a:rPr lang="zh-CN" altLang="zh-CN" sz="2000" b="1" dirty="0">
                <a:latin typeface="Arial" pitchFamily="34" charset="0"/>
                <a:ea typeface="宋体" pitchFamily="2" charset="-122"/>
              </a:rPr>
              <a:t>Di</a:t>
            </a:r>
            <a:r>
              <a:rPr lang="zh-CN" sz="2000" b="1" dirty="0">
                <a:latin typeface="Arial" pitchFamily="34" charset="0"/>
                <a:ea typeface="宋体" pitchFamily="2" charset="-122"/>
              </a:rPr>
              <a:t>位为</a:t>
            </a:r>
            <a:r>
              <a:rPr lang="zh-CN" altLang="zh-CN" sz="2000" b="1" dirty="0">
                <a:latin typeface="Arial" pitchFamily="34" charset="0"/>
                <a:ea typeface="宋体" pitchFamily="2" charset="-122"/>
              </a:rPr>
              <a:t>1</a:t>
            </a:r>
            <a:r>
              <a:rPr lang="zh-CN" sz="2000" b="1" dirty="0">
                <a:latin typeface="Arial" pitchFamily="34" charset="0"/>
                <a:ea typeface="宋体" pitchFamily="2" charset="-122"/>
              </a:rPr>
              <a:t>表示</a:t>
            </a:r>
            <a:r>
              <a:rPr lang="zh-CN" altLang="zh-CN" sz="2000" b="1" dirty="0">
                <a:latin typeface="Arial" pitchFamily="34" charset="0"/>
                <a:ea typeface="宋体" pitchFamily="2" charset="-122"/>
              </a:rPr>
              <a:t>IRi</a:t>
            </a:r>
            <a:r>
              <a:rPr lang="zh-CN" sz="2000" b="1" dirty="0">
                <a:latin typeface="Arial" pitchFamily="34" charset="0"/>
                <a:ea typeface="宋体" pitchFamily="2" charset="-122"/>
              </a:rPr>
              <a:t>引脚有中断请求；为</a:t>
            </a:r>
            <a:r>
              <a:rPr lang="zh-CN" altLang="zh-CN" sz="2000" b="1" dirty="0">
                <a:latin typeface="Arial" pitchFamily="34" charset="0"/>
                <a:ea typeface="宋体" pitchFamily="2" charset="-122"/>
              </a:rPr>
              <a:t>0</a:t>
            </a:r>
            <a:r>
              <a:rPr lang="zh-CN" sz="2000" b="1" dirty="0">
                <a:latin typeface="Arial" pitchFamily="34" charset="0"/>
                <a:ea typeface="宋体" pitchFamily="2" charset="-122"/>
              </a:rPr>
              <a:t>表示无请求</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5670"/>
                                        </p:tgtEl>
                                        <p:attrNameLst>
                                          <p:attrName>style.visibility</p:attrName>
                                        </p:attrNameLst>
                                      </p:cBhvr>
                                      <p:to>
                                        <p:strVal val="visible"/>
                                      </p:to>
                                    </p:set>
                                    <p:animEffect transition="in" filter="box(in)">
                                      <p:cBhvr>
                                        <p:cTn id="7" dur="500"/>
                                        <p:tgtEl>
                                          <p:spTgt spid="25670"/>
                                        </p:tgtEl>
                                      </p:cBhvr>
                                    </p:animEffect>
                                  </p:childTnLst>
                                  <p:subTnLst>
                                    <p:set>
                                      <p:cBhvr override="childStyle">
                                        <p:cTn dur="1" fill="hold" display="0" masterRel="nextClick" afterEffect="1"/>
                                        <p:tgtEl>
                                          <p:spTgt spid="2567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5669"/>
                                        </p:tgtEl>
                                        <p:attrNameLst>
                                          <p:attrName>style.visibility</p:attrName>
                                        </p:attrNameLst>
                                      </p:cBhvr>
                                      <p:to>
                                        <p:strVal val="visible"/>
                                      </p:to>
                                    </p:set>
                                    <p:animEffect transition="in" filter="diamond(in)">
                                      <p:cBhvr>
                                        <p:cTn id="12" dur="2000"/>
                                        <p:tgtEl>
                                          <p:spTgt spid="25669"/>
                                        </p:tgtEl>
                                      </p:cBhvr>
                                    </p:animEffect>
                                  </p:childTnLst>
                                  <p:subTnLst>
                                    <p:set>
                                      <p:cBhvr override="childStyle">
                                        <p:cTn dur="1" fill="hold" display="0" masterRel="nextClick" afterEffect="1"/>
                                        <p:tgtEl>
                                          <p:spTgt spid="25669"/>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5668"/>
                                        </p:tgtEl>
                                        <p:attrNameLst>
                                          <p:attrName>style.visibility</p:attrName>
                                        </p:attrNameLst>
                                      </p:cBhvr>
                                      <p:to>
                                        <p:strVal val="visible"/>
                                      </p:to>
                                    </p:set>
                                    <p:animEffect transition="in" filter="checkerboard(across)">
                                      <p:cBhvr>
                                        <p:cTn id="17" dur="500"/>
                                        <p:tgtEl>
                                          <p:spTgt spid="25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68" grpId="0" animBg="1" autoUpdateAnimBg="0"/>
      <p:bldP spid="25669" grpId="0" animBg="1" autoUpdateAnimBg="0"/>
      <p:bldP spid="25670" grpId="0" animBg="1"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983432" y="68932"/>
            <a:ext cx="10397067" cy="839788"/>
          </a:xfrm>
        </p:spPr>
        <p:txBody>
          <a:bodyPr/>
          <a:lstStyle/>
          <a:p>
            <a:pPr algn="ctr"/>
            <a:r>
              <a:rPr lang="en-US" altLang="zh-CN" dirty="0" smtClean="0"/>
              <a:t>8259</a:t>
            </a:r>
            <a:r>
              <a:rPr lang="zh-CN" altLang="en-US" dirty="0" smtClean="0"/>
              <a:t>响应多个中断的过程</a:t>
            </a:r>
            <a:endParaRPr lang="zh-CN" altLang="en-US" dirty="0"/>
          </a:p>
        </p:txBody>
      </p:sp>
    </p:spTree>
    <p:controls>
      <mc:AlternateContent xmlns:mc="http://schemas.openxmlformats.org/markup-compatibility/2006">
        <mc:Choice xmlns:v="urn:schemas-microsoft-com:vml" Requires="v">
          <p:control spid="149527" name="ShockwaveFlash1" r:id="rId2" imgW="1828800" imgH="1828800"/>
        </mc:Choice>
        <mc:Fallback>
          <p:control name="ShockwaveFlash1" r:id="rId2" imgW="1828800" imgH="1828800">
            <p:pic>
              <p:nvPicPr>
                <p:cNvPr id="0" name="ShockwaveFlash1"/>
                <p:cNvPicPr preferRelativeResize="0">
                  <a:picLocks noChangeAspect="1"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1847850" y="1052513"/>
                  <a:ext cx="8999538" cy="460692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no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control>
        </mc:Fallback>
      </mc:AlternateContent>
    </p:controls>
  </p:cSld>
  <p:clrMapOvr>
    <a:masterClrMapping/>
  </p:clrMapOvr>
  <p:transition spd="slow" advClick="0"/>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zh-CN" smtClean="0"/>
              <a:t>8259A</a:t>
            </a:r>
            <a:r>
              <a:rPr lang="zh-CN" smtClean="0"/>
              <a:t>引脚图</a:t>
            </a:r>
          </a:p>
        </p:txBody>
      </p:sp>
      <p:sp>
        <p:nvSpPr>
          <p:cNvPr id="28675" name="Rectangle 3"/>
          <p:cNvSpPr>
            <a:spLocks noGrp="1" noChangeArrowheads="1"/>
          </p:cNvSpPr>
          <p:nvPr>
            <p:ph type="body" idx="1"/>
          </p:nvPr>
        </p:nvSpPr>
        <p:spPr>
          <a:xfrm>
            <a:off x="911424" y="1052736"/>
            <a:ext cx="7200800" cy="5328592"/>
          </a:xfrm>
        </p:spPr>
        <p:txBody>
          <a:bodyPr/>
          <a:lstStyle/>
          <a:p>
            <a:pPr marL="268288" indent="-268288" eaLnBrk="1" hangingPunct="1">
              <a:lnSpc>
                <a:spcPct val="130000"/>
              </a:lnSpc>
            </a:pPr>
            <a:r>
              <a:rPr lang="zh-CN" altLang="zh-CN" sz="2800" dirty="0" smtClean="0"/>
              <a:t> 8259A</a:t>
            </a:r>
            <a:r>
              <a:rPr lang="zh-CN" sz="2800" dirty="0" smtClean="0"/>
              <a:t>的主要引脚有</a:t>
            </a:r>
            <a:r>
              <a:rPr lang="zh-CN" altLang="zh-CN" sz="2800" dirty="0" smtClean="0"/>
              <a:t>:</a:t>
            </a:r>
          </a:p>
          <a:p>
            <a:pPr marL="896938" lvl="1" indent="-358775" eaLnBrk="1" hangingPunct="1">
              <a:lnSpc>
                <a:spcPct val="130000"/>
              </a:lnSpc>
            </a:pPr>
            <a:r>
              <a:rPr lang="zh-CN" altLang="zh-CN" sz="2400" b="1" dirty="0" smtClean="0">
                <a:solidFill>
                  <a:schemeClr val="hlink"/>
                </a:solidFill>
                <a:ea typeface="宋体" charset="-122"/>
              </a:rPr>
              <a:t>IR0~IR7</a:t>
            </a:r>
            <a:r>
              <a:rPr lang="zh-CN" sz="2400" b="1" dirty="0" smtClean="0">
                <a:solidFill>
                  <a:schemeClr val="hlink"/>
                </a:solidFill>
                <a:ea typeface="宋体" charset="-122"/>
              </a:rPr>
              <a:t>：</a:t>
            </a:r>
            <a:r>
              <a:rPr lang="zh-CN" sz="2400" b="1" dirty="0" smtClean="0">
                <a:ea typeface="宋体" charset="-122"/>
              </a:rPr>
              <a:t>从外设来的中断请求由这些引脚输入到</a:t>
            </a:r>
            <a:r>
              <a:rPr lang="zh-CN" altLang="zh-CN" sz="2400" b="1" dirty="0" smtClean="0">
                <a:ea typeface="宋体" charset="-122"/>
              </a:rPr>
              <a:t>8259A</a:t>
            </a:r>
            <a:r>
              <a:rPr lang="zh-CN" sz="2400" b="1" dirty="0" smtClean="0">
                <a:ea typeface="宋体" charset="-122"/>
              </a:rPr>
              <a:t>。</a:t>
            </a:r>
          </a:p>
          <a:p>
            <a:pPr marL="896938" lvl="1" indent="-358775" eaLnBrk="1" hangingPunct="1">
              <a:lnSpc>
                <a:spcPct val="130000"/>
              </a:lnSpc>
            </a:pPr>
            <a:r>
              <a:rPr lang="zh-CN" altLang="zh-CN" sz="2400" b="1" dirty="0" smtClean="0">
                <a:solidFill>
                  <a:schemeClr val="hlink"/>
                </a:solidFill>
                <a:ea typeface="宋体" charset="-122"/>
              </a:rPr>
              <a:t>A0</a:t>
            </a:r>
            <a:r>
              <a:rPr lang="zh-CN" sz="2400" b="1" dirty="0" smtClean="0">
                <a:solidFill>
                  <a:schemeClr val="hlink"/>
                </a:solidFill>
                <a:ea typeface="宋体" charset="-122"/>
              </a:rPr>
              <a:t>：</a:t>
            </a:r>
            <a:r>
              <a:rPr lang="zh-CN" sz="2400" b="1" dirty="0" smtClean="0">
                <a:ea typeface="宋体" charset="-122"/>
              </a:rPr>
              <a:t>地址线，用于寻址</a:t>
            </a:r>
            <a:r>
              <a:rPr lang="zh-CN" altLang="zh-CN" sz="2400" b="1" dirty="0" smtClean="0">
                <a:ea typeface="宋体" charset="-122"/>
              </a:rPr>
              <a:t>8259A</a:t>
            </a:r>
            <a:r>
              <a:rPr lang="zh-CN" sz="2400" b="1" dirty="0" smtClean="0">
                <a:ea typeface="宋体" charset="-122"/>
              </a:rPr>
              <a:t>的</a:t>
            </a:r>
            <a:r>
              <a:rPr lang="zh-CN" sz="2400" b="1" dirty="0" smtClean="0">
                <a:solidFill>
                  <a:srgbClr val="FF0000"/>
                </a:solidFill>
                <a:ea typeface="宋体" charset="-122"/>
              </a:rPr>
              <a:t>两个端口</a:t>
            </a:r>
          </a:p>
          <a:p>
            <a:pPr marL="896938" lvl="1" indent="-358775" eaLnBrk="1" hangingPunct="1">
              <a:lnSpc>
                <a:spcPct val="130000"/>
              </a:lnSpc>
            </a:pPr>
            <a:r>
              <a:rPr lang="zh-CN" altLang="zh-CN" sz="2400" b="1" dirty="0" smtClean="0">
                <a:solidFill>
                  <a:schemeClr val="hlink"/>
                </a:solidFill>
                <a:ea typeface="宋体" charset="-122"/>
              </a:rPr>
              <a:t>INT</a:t>
            </a:r>
            <a:r>
              <a:rPr lang="zh-CN" sz="2400" b="1" dirty="0" smtClean="0">
                <a:solidFill>
                  <a:schemeClr val="hlink"/>
                </a:solidFill>
                <a:ea typeface="宋体" charset="-122"/>
              </a:rPr>
              <a:t>：</a:t>
            </a:r>
            <a:r>
              <a:rPr lang="zh-CN" sz="2400" b="1" dirty="0" smtClean="0">
                <a:ea typeface="宋体" charset="-122"/>
              </a:rPr>
              <a:t>当</a:t>
            </a:r>
            <a:r>
              <a:rPr lang="zh-CN" altLang="zh-CN" sz="2400" b="1" dirty="0" smtClean="0">
                <a:ea typeface="宋体" charset="-122"/>
              </a:rPr>
              <a:t>8259A</a:t>
            </a:r>
            <a:r>
              <a:rPr lang="zh-CN" sz="2400" b="1" dirty="0" smtClean="0">
                <a:ea typeface="宋体" charset="-122"/>
              </a:rPr>
              <a:t>接到外设的中断请求，对</a:t>
            </a:r>
            <a:r>
              <a:rPr lang="zh-CN" altLang="zh-CN" sz="2400" b="1" dirty="0" smtClean="0">
                <a:ea typeface="宋体" charset="-122"/>
              </a:rPr>
              <a:t>CPU</a:t>
            </a:r>
            <a:r>
              <a:rPr lang="zh-CN" sz="2400" b="1" dirty="0" smtClean="0">
                <a:ea typeface="宋体" charset="-122"/>
              </a:rPr>
              <a:t>提出中断请求线，该引脚连接到</a:t>
            </a:r>
            <a:r>
              <a:rPr lang="zh-CN" altLang="zh-CN" sz="2400" b="1" dirty="0" smtClean="0">
                <a:ea typeface="宋体" charset="-122"/>
              </a:rPr>
              <a:t>CPU</a:t>
            </a:r>
            <a:r>
              <a:rPr lang="zh-CN" sz="2400" b="1" dirty="0" smtClean="0">
                <a:ea typeface="宋体" charset="-122"/>
              </a:rPr>
              <a:t>的</a:t>
            </a:r>
            <a:r>
              <a:rPr lang="zh-CN" altLang="zh-CN" sz="2400" b="1" dirty="0" smtClean="0">
                <a:ea typeface="宋体" charset="-122"/>
              </a:rPr>
              <a:t>INTR</a:t>
            </a:r>
            <a:r>
              <a:rPr lang="zh-CN" sz="2400" b="1" dirty="0" smtClean="0">
                <a:ea typeface="宋体" charset="-122"/>
              </a:rPr>
              <a:t>上。</a:t>
            </a:r>
          </a:p>
          <a:p>
            <a:pPr marL="896938" lvl="1" indent="-358775" eaLnBrk="1" hangingPunct="1">
              <a:lnSpc>
                <a:spcPct val="130000"/>
              </a:lnSpc>
            </a:pPr>
            <a:r>
              <a:rPr lang="zh-CN" altLang="zh-CN" sz="2400" b="1" dirty="0" smtClean="0">
                <a:solidFill>
                  <a:schemeClr val="hlink"/>
                </a:solidFill>
                <a:ea typeface="宋体" charset="-122"/>
              </a:rPr>
              <a:t>INTA*</a:t>
            </a:r>
            <a:r>
              <a:rPr lang="zh-CN" sz="2400" b="1" dirty="0" smtClean="0">
                <a:solidFill>
                  <a:schemeClr val="hlink"/>
                </a:solidFill>
                <a:ea typeface="宋体" charset="-122"/>
              </a:rPr>
              <a:t>：</a:t>
            </a:r>
            <a:r>
              <a:rPr lang="zh-CN" altLang="zh-CN" sz="2400" b="1" dirty="0" smtClean="0">
                <a:ea typeface="宋体" charset="-122"/>
              </a:rPr>
              <a:t>CPU</a:t>
            </a:r>
            <a:r>
              <a:rPr lang="zh-CN" sz="2400" b="1" dirty="0" smtClean="0">
                <a:ea typeface="宋体" charset="-122"/>
              </a:rPr>
              <a:t>接到中断请求后送回的中断应答信号。</a:t>
            </a:r>
          </a:p>
          <a:p>
            <a:pPr marL="896938" lvl="1" indent="-358775" eaLnBrk="1" hangingPunct="1">
              <a:lnSpc>
                <a:spcPct val="130000"/>
              </a:lnSpc>
            </a:pPr>
            <a:r>
              <a:rPr lang="zh-CN" altLang="zh-CN" sz="2400" b="1" dirty="0" smtClean="0">
                <a:solidFill>
                  <a:schemeClr val="hlink"/>
                </a:solidFill>
                <a:ea typeface="宋体" charset="-122"/>
              </a:rPr>
              <a:t>CAS0~CAS2</a:t>
            </a:r>
            <a:r>
              <a:rPr lang="zh-CN" sz="2400" b="1" dirty="0" smtClean="0">
                <a:solidFill>
                  <a:schemeClr val="hlink"/>
                </a:solidFill>
                <a:ea typeface="宋体" charset="-122"/>
              </a:rPr>
              <a:t>：</a:t>
            </a:r>
            <a:r>
              <a:rPr lang="zh-CN" sz="2400" b="1" dirty="0" smtClean="0">
                <a:ea typeface="宋体" charset="-122"/>
              </a:rPr>
              <a:t>主</a:t>
            </a:r>
            <a:r>
              <a:rPr lang="zh-CN" altLang="zh-CN" sz="2400" b="1" dirty="0" smtClean="0">
                <a:ea typeface="宋体" charset="-122"/>
              </a:rPr>
              <a:t>8259A</a:t>
            </a:r>
            <a:r>
              <a:rPr lang="zh-CN" sz="2400" b="1" dirty="0" smtClean="0">
                <a:ea typeface="宋体" charset="-122"/>
              </a:rPr>
              <a:t>与从</a:t>
            </a:r>
            <a:r>
              <a:rPr lang="zh-CN" altLang="zh-CN" sz="2400" b="1" dirty="0" smtClean="0">
                <a:ea typeface="宋体" charset="-122"/>
              </a:rPr>
              <a:t>8259A</a:t>
            </a:r>
            <a:r>
              <a:rPr lang="zh-CN" sz="2400" b="1" dirty="0" smtClean="0">
                <a:ea typeface="宋体" charset="-122"/>
              </a:rPr>
              <a:t>的级连线，对于主</a:t>
            </a:r>
            <a:r>
              <a:rPr lang="zh-CN" altLang="zh-CN" sz="2400" b="1" dirty="0" smtClean="0">
                <a:ea typeface="宋体" charset="-122"/>
              </a:rPr>
              <a:t>8259A</a:t>
            </a:r>
            <a:r>
              <a:rPr lang="zh-CN" sz="2400" b="1" dirty="0" smtClean="0">
                <a:ea typeface="宋体" charset="-122"/>
              </a:rPr>
              <a:t>该引脚为输出，从</a:t>
            </a:r>
            <a:r>
              <a:rPr lang="zh-CN" altLang="zh-CN" sz="2400" b="1" dirty="0" smtClean="0">
                <a:ea typeface="宋体" charset="-122"/>
              </a:rPr>
              <a:t>8259A</a:t>
            </a:r>
            <a:r>
              <a:rPr lang="zh-CN" sz="2400" b="1" dirty="0" smtClean="0">
                <a:ea typeface="宋体" charset="-122"/>
              </a:rPr>
              <a:t>为输入。</a:t>
            </a:r>
          </a:p>
        </p:txBody>
      </p:sp>
      <p:pic>
        <p:nvPicPr>
          <p:cNvPr id="144386" name="Picture 2" descr="https://ss0.bdstatic.com/70cFvHSh_Q1YnxGkpoWK1HF6hhy/it/u=822338717,3600309767&amp;fm=27&amp;gp=0.jpg"/>
          <p:cNvPicPr>
            <a:picLocks noChangeAspect="1" noChangeArrowheads="1"/>
          </p:cNvPicPr>
          <p:nvPr/>
        </p:nvPicPr>
        <p:blipFill>
          <a:blip r:embed="rId2" cstate="print"/>
          <a:srcRect/>
          <a:stretch>
            <a:fillRect/>
          </a:stretch>
        </p:blipFill>
        <p:spPr bwMode="auto">
          <a:xfrm>
            <a:off x="8256240" y="1436779"/>
            <a:ext cx="3600400" cy="4512501"/>
          </a:xfrm>
          <a:prstGeom prst="rect">
            <a:avLst/>
          </a:prstGeom>
          <a:noFill/>
        </p:spPr>
      </p:pic>
    </p:spTree>
    <p:extLst>
      <p:ext uri="{BB962C8B-B14F-4D97-AF65-F5344CB8AC3E}">
        <p14:creationId xmlns:p14="http://schemas.microsoft.com/office/powerpoint/2010/main" val="1022139123"/>
      </p:ext>
    </p:extLst>
  </p:cSld>
  <p:clrMapOvr>
    <a:masterClrMapping/>
  </p:clrMapOvr>
  <p:transition spd="slow"/>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altLang="zh-CN" sz="4000"/>
              <a:t>7.3.3 8259A</a:t>
            </a:r>
            <a:r>
              <a:rPr lang="zh-CN" altLang="en-US" sz="4000"/>
              <a:t>的工作方式</a:t>
            </a:r>
          </a:p>
        </p:txBody>
      </p:sp>
      <p:pic>
        <p:nvPicPr>
          <p:cNvPr id="210947" name="Picture 3" descr="54">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0769600" y="6289675"/>
            <a:ext cx="11176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210948" name="Picture 4" descr="55">
            <a:hlinkClick r:id="" action="ppaction://hlinkshowjump?jump=previous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550400" y="6248400"/>
            <a:ext cx="1168400" cy="438150"/>
          </a:xfrm>
          <a:prstGeom prst="rect">
            <a:avLst/>
          </a:prstGeom>
          <a:noFill/>
          <a:extLst>
            <a:ext uri="{909E8E84-426E-40DD-AFC4-6F175D3DCCD1}">
              <a14:hiddenFill xmlns:a14="http://schemas.microsoft.com/office/drawing/2010/main">
                <a:solidFill>
                  <a:srgbClr val="FFFFFF"/>
                </a:solidFill>
              </a14:hiddenFill>
            </a:ext>
          </a:extLst>
        </p:spPr>
      </p:pic>
      <p:grpSp>
        <p:nvGrpSpPr>
          <p:cNvPr id="211000" name="Group 56"/>
          <p:cNvGrpSpPr>
            <a:grpSpLocks/>
          </p:cNvGrpSpPr>
          <p:nvPr/>
        </p:nvGrpSpPr>
        <p:grpSpPr bwMode="auto">
          <a:xfrm>
            <a:off x="696381" y="1268414"/>
            <a:ext cx="10511370" cy="5122863"/>
            <a:chOff x="329" y="799"/>
            <a:chExt cx="4966" cy="3227"/>
          </a:xfrm>
        </p:grpSpPr>
        <p:sp>
          <p:nvSpPr>
            <p:cNvPr id="210956" name="Text Box 12"/>
            <p:cNvSpPr txBox="1">
              <a:spLocks noChangeArrowheads="1"/>
            </p:cNvSpPr>
            <p:nvPr/>
          </p:nvSpPr>
          <p:spPr bwMode="auto">
            <a:xfrm>
              <a:off x="2786" y="799"/>
              <a:ext cx="1795"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r" eaLnBrk="0" hangingPunct="0">
                <a:spcBef>
                  <a:spcPct val="0"/>
                </a:spcBef>
                <a:buClrTx/>
                <a:buSzTx/>
                <a:buFontTx/>
                <a:buNone/>
              </a:pPr>
              <a:r>
                <a:rPr kumimoji="0" lang="zh-CN" altLang="en-US" sz="2800" dirty="0">
                  <a:solidFill>
                    <a:schemeClr val="hlink"/>
                  </a:solidFill>
                </a:rPr>
                <a:t>普通全嵌套方式</a:t>
              </a:r>
            </a:p>
          </p:txBody>
        </p:sp>
        <p:sp>
          <p:nvSpPr>
            <p:cNvPr id="210957" name="Text Box 13"/>
            <p:cNvSpPr txBox="1">
              <a:spLocks noChangeArrowheads="1"/>
            </p:cNvSpPr>
            <p:nvPr/>
          </p:nvSpPr>
          <p:spPr bwMode="auto">
            <a:xfrm>
              <a:off x="2778" y="1071"/>
              <a:ext cx="1795"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r" eaLnBrk="0" hangingPunct="0">
                <a:spcBef>
                  <a:spcPct val="0"/>
                </a:spcBef>
                <a:buClrTx/>
                <a:buSzTx/>
                <a:buFontTx/>
                <a:buNone/>
              </a:pPr>
              <a:r>
                <a:rPr kumimoji="0" lang="zh-CN" altLang="en-US" sz="2800" dirty="0"/>
                <a:t>特殊全嵌套方式</a:t>
              </a:r>
            </a:p>
          </p:txBody>
        </p:sp>
        <p:sp>
          <p:nvSpPr>
            <p:cNvPr id="210958" name="AutoShape 14"/>
            <p:cNvSpPr>
              <a:spLocks/>
            </p:cNvSpPr>
            <p:nvPr/>
          </p:nvSpPr>
          <p:spPr bwMode="auto">
            <a:xfrm>
              <a:off x="3254" y="988"/>
              <a:ext cx="75" cy="255"/>
            </a:xfrm>
            <a:prstGeom prst="leftBrace">
              <a:avLst>
                <a:gd name="adj1" fmla="val 28333"/>
                <a:gd name="adj2" fmla="val 50000"/>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endParaRPr lang="zh-CN" altLang="en-US"/>
            </a:p>
          </p:txBody>
        </p:sp>
        <p:grpSp>
          <p:nvGrpSpPr>
            <p:cNvPr id="210959" name="Group 15"/>
            <p:cNvGrpSpPr>
              <a:grpSpLocks/>
            </p:cNvGrpSpPr>
            <p:nvPr/>
          </p:nvGrpSpPr>
          <p:grpSpPr bwMode="auto">
            <a:xfrm>
              <a:off x="3252" y="1348"/>
              <a:ext cx="1925" cy="499"/>
              <a:chOff x="4889" y="7288"/>
              <a:chExt cx="1544" cy="636"/>
            </a:xfrm>
          </p:grpSpPr>
          <p:sp>
            <p:nvSpPr>
              <p:cNvPr id="210960" name="Text Box 16"/>
              <p:cNvSpPr txBox="1">
                <a:spLocks noChangeArrowheads="1"/>
              </p:cNvSpPr>
              <p:nvPr/>
            </p:nvSpPr>
            <p:spPr bwMode="auto">
              <a:xfrm>
                <a:off x="4972" y="7288"/>
                <a:ext cx="144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spcBef>
                    <a:spcPct val="0"/>
                  </a:spcBef>
                  <a:buClrTx/>
                  <a:buSzTx/>
                  <a:buFontTx/>
                  <a:buNone/>
                </a:pPr>
                <a:r>
                  <a:rPr kumimoji="0" lang="zh-CN" altLang="en-US" sz="2800" dirty="0"/>
                  <a:t>自动循环方式</a:t>
                </a:r>
              </a:p>
            </p:txBody>
          </p:sp>
          <p:sp>
            <p:nvSpPr>
              <p:cNvPr id="210961" name="Text Box 17"/>
              <p:cNvSpPr txBox="1">
                <a:spLocks noChangeArrowheads="1"/>
              </p:cNvSpPr>
              <p:nvPr/>
            </p:nvSpPr>
            <p:spPr bwMode="auto">
              <a:xfrm>
                <a:off x="4993" y="7636"/>
                <a:ext cx="144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spcBef>
                    <a:spcPct val="0"/>
                  </a:spcBef>
                  <a:buClrTx/>
                  <a:buSzTx/>
                  <a:buFontTx/>
                  <a:buNone/>
                </a:pPr>
                <a:r>
                  <a:rPr kumimoji="0" lang="zh-CN" altLang="en-US" sz="2800" dirty="0"/>
                  <a:t>特殊循环方式</a:t>
                </a:r>
              </a:p>
            </p:txBody>
          </p:sp>
          <p:sp>
            <p:nvSpPr>
              <p:cNvPr id="210962" name="AutoShape 18"/>
              <p:cNvSpPr>
                <a:spLocks/>
              </p:cNvSpPr>
              <p:nvPr/>
            </p:nvSpPr>
            <p:spPr bwMode="auto">
              <a:xfrm>
                <a:off x="4889" y="7416"/>
                <a:ext cx="60" cy="324"/>
              </a:xfrm>
              <a:prstGeom prst="leftBrace">
                <a:avLst>
                  <a:gd name="adj1" fmla="val 45000"/>
                  <a:gd name="adj2" fmla="val 50000"/>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endParaRPr lang="zh-CN" altLang="en-US"/>
              </a:p>
            </p:txBody>
          </p:sp>
        </p:grpSp>
        <p:grpSp>
          <p:nvGrpSpPr>
            <p:cNvPr id="210963" name="Group 19"/>
            <p:cNvGrpSpPr>
              <a:grpSpLocks/>
            </p:cNvGrpSpPr>
            <p:nvPr/>
          </p:nvGrpSpPr>
          <p:grpSpPr bwMode="auto">
            <a:xfrm>
              <a:off x="1707" y="1004"/>
              <a:ext cx="1954" cy="684"/>
              <a:chOff x="3636" y="7432"/>
              <a:chExt cx="1567" cy="872"/>
            </a:xfrm>
          </p:grpSpPr>
          <p:sp>
            <p:nvSpPr>
              <p:cNvPr id="210964" name="AutoShape 20"/>
              <p:cNvSpPr>
                <a:spLocks/>
              </p:cNvSpPr>
              <p:nvPr/>
            </p:nvSpPr>
            <p:spPr bwMode="auto">
              <a:xfrm>
                <a:off x="3636" y="7560"/>
                <a:ext cx="84" cy="600"/>
              </a:xfrm>
              <a:prstGeom prst="leftBrace">
                <a:avLst>
                  <a:gd name="adj1" fmla="val 59524"/>
                  <a:gd name="adj2" fmla="val 50000"/>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endParaRPr lang="zh-CN" altLang="en-US"/>
              </a:p>
            </p:txBody>
          </p:sp>
          <p:sp>
            <p:nvSpPr>
              <p:cNvPr id="210965" name="Text Box 21"/>
              <p:cNvSpPr txBox="1">
                <a:spLocks noChangeArrowheads="1"/>
              </p:cNvSpPr>
              <p:nvPr/>
            </p:nvSpPr>
            <p:spPr bwMode="auto">
              <a:xfrm>
                <a:off x="3762" y="7432"/>
                <a:ext cx="144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spcBef>
                    <a:spcPct val="0"/>
                  </a:spcBef>
                  <a:buClrTx/>
                  <a:buSzTx/>
                  <a:buFontTx/>
                  <a:buNone/>
                </a:pPr>
                <a:r>
                  <a:rPr kumimoji="0" lang="zh-CN" altLang="en-US" sz="2800" dirty="0"/>
                  <a:t>优先权固定方式</a:t>
                </a:r>
              </a:p>
            </p:txBody>
          </p:sp>
          <p:sp>
            <p:nvSpPr>
              <p:cNvPr id="210966" name="Text Box 22"/>
              <p:cNvSpPr txBox="1">
                <a:spLocks noChangeArrowheads="1"/>
              </p:cNvSpPr>
              <p:nvPr/>
            </p:nvSpPr>
            <p:spPr bwMode="auto">
              <a:xfrm>
                <a:off x="3763" y="8016"/>
                <a:ext cx="144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spcBef>
                    <a:spcPct val="0"/>
                  </a:spcBef>
                  <a:buClrTx/>
                  <a:buSzTx/>
                  <a:buFontTx/>
                  <a:buNone/>
                </a:pPr>
                <a:r>
                  <a:rPr kumimoji="0" lang="zh-CN" altLang="en-US" sz="2800" dirty="0"/>
                  <a:t>优先权循环方式</a:t>
                </a:r>
              </a:p>
            </p:txBody>
          </p:sp>
        </p:grpSp>
        <p:sp>
          <p:nvSpPr>
            <p:cNvPr id="210967" name="Text Box 23"/>
            <p:cNvSpPr txBox="1">
              <a:spLocks noChangeArrowheads="1"/>
            </p:cNvSpPr>
            <p:nvPr/>
          </p:nvSpPr>
          <p:spPr bwMode="auto">
            <a:xfrm>
              <a:off x="363" y="1221"/>
              <a:ext cx="1795"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spcBef>
                  <a:spcPct val="0"/>
                </a:spcBef>
                <a:buClrTx/>
                <a:buSzTx/>
                <a:buFontTx/>
                <a:buNone/>
              </a:pPr>
              <a:r>
                <a:rPr kumimoji="0" lang="zh-CN" altLang="en-US" sz="2800" dirty="0"/>
                <a:t>设置优先权方式</a:t>
              </a:r>
            </a:p>
          </p:txBody>
        </p:sp>
        <p:sp>
          <p:nvSpPr>
            <p:cNvPr id="210970" name="Text Box 26"/>
            <p:cNvSpPr txBox="1">
              <a:spLocks noChangeArrowheads="1"/>
            </p:cNvSpPr>
            <p:nvPr/>
          </p:nvSpPr>
          <p:spPr bwMode="auto">
            <a:xfrm>
              <a:off x="3500" y="2115"/>
              <a:ext cx="1795"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spcBef>
                  <a:spcPct val="0"/>
                </a:spcBef>
                <a:buClrTx/>
                <a:buSzTx/>
                <a:buFontTx/>
                <a:buNone/>
              </a:pPr>
              <a:r>
                <a:rPr kumimoji="0" lang="zh-CN" altLang="en-US" sz="2800" dirty="0">
                  <a:solidFill>
                    <a:schemeClr val="hlink"/>
                  </a:solidFill>
                </a:rPr>
                <a:t>普通中断结束方式</a:t>
              </a:r>
            </a:p>
          </p:txBody>
        </p:sp>
        <p:sp>
          <p:nvSpPr>
            <p:cNvPr id="210971" name="Text Box 27"/>
            <p:cNvSpPr txBox="1">
              <a:spLocks noChangeArrowheads="1"/>
            </p:cNvSpPr>
            <p:nvPr/>
          </p:nvSpPr>
          <p:spPr bwMode="auto">
            <a:xfrm>
              <a:off x="3492" y="2492"/>
              <a:ext cx="1795"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spcBef>
                  <a:spcPct val="0"/>
                </a:spcBef>
                <a:buClrTx/>
                <a:buSzTx/>
                <a:buFontTx/>
                <a:buNone/>
              </a:pPr>
              <a:r>
                <a:rPr kumimoji="0" lang="zh-CN" altLang="en-US" sz="2800" dirty="0"/>
                <a:t>特殊中断结束方式</a:t>
              </a:r>
            </a:p>
          </p:txBody>
        </p:sp>
        <p:sp>
          <p:nvSpPr>
            <p:cNvPr id="210972" name="AutoShape 28"/>
            <p:cNvSpPr>
              <a:spLocks/>
            </p:cNvSpPr>
            <p:nvPr/>
          </p:nvSpPr>
          <p:spPr bwMode="auto">
            <a:xfrm>
              <a:off x="3417" y="2285"/>
              <a:ext cx="75" cy="255"/>
            </a:xfrm>
            <a:prstGeom prst="leftBrace">
              <a:avLst>
                <a:gd name="adj1" fmla="val 28333"/>
                <a:gd name="adj2" fmla="val 50000"/>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endParaRPr lang="zh-CN" altLang="en-US"/>
            </a:p>
          </p:txBody>
        </p:sp>
        <p:sp>
          <p:nvSpPr>
            <p:cNvPr id="210973" name="AutoShape 29"/>
            <p:cNvSpPr>
              <a:spLocks/>
            </p:cNvSpPr>
            <p:nvPr/>
          </p:nvSpPr>
          <p:spPr bwMode="auto">
            <a:xfrm>
              <a:off x="1723" y="1966"/>
              <a:ext cx="104" cy="470"/>
            </a:xfrm>
            <a:prstGeom prst="leftBrace">
              <a:avLst>
                <a:gd name="adj1" fmla="val 37660"/>
                <a:gd name="adj2" fmla="val 50000"/>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endParaRPr lang="zh-CN" altLang="en-US"/>
            </a:p>
          </p:txBody>
        </p:sp>
        <p:sp>
          <p:nvSpPr>
            <p:cNvPr id="210975" name="Text Box 31"/>
            <p:cNvSpPr txBox="1">
              <a:spLocks noChangeArrowheads="1"/>
            </p:cNvSpPr>
            <p:nvPr/>
          </p:nvSpPr>
          <p:spPr bwMode="auto">
            <a:xfrm>
              <a:off x="1859" y="1889"/>
              <a:ext cx="1796"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spcBef>
                  <a:spcPct val="0"/>
                </a:spcBef>
                <a:buClrTx/>
                <a:buSzTx/>
                <a:buFontTx/>
                <a:buNone/>
              </a:pPr>
              <a:r>
                <a:rPr kumimoji="0" lang="zh-CN" altLang="en-US" sz="2800" dirty="0"/>
                <a:t>自动中断结束方式</a:t>
              </a:r>
            </a:p>
          </p:txBody>
        </p:sp>
        <p:sp>
          <p:nvSpPr>
            <p:cNvPr id="210976" name="Text Box 32"/>
            <p:cNvSpPr txBox="1">
              <a:spLocks noChangeArrowheads="1"/>
            </p:cNvSpPr>
            <p:nvPr/>
          </p:nvSpPr>
          <p:spPr bwMode="auto">
            <a:xfrm>
              <a:off x="1832" y="2251"/>
              <a:ext cx="1796"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spcBef>
                  <a:spcPct val="0"/>
                </a:spcBef>
                <a:buClrTx/>
                <a:buSzTx/>
                <a:buFontTx/>
                <a:buNone/>
              </a:pPr>
              <a:r>
                <a:rPr kumimoji="0" lang="zh-CN" altLang="en-US" sz="2800" dirty="0"/>
                <a:t>非自动中断结束方式</a:t>
              </a:r>
            </a:p>
          </p:txBody>
        </p:sp>
        <p:sp>
          <p:nvSpPr>
            <p:cNvPr id="210977" name="Text Box 33"/>
            <p:cNvSpPr txBox="1">
              <a:spLocks noChangeArrowheads="1"/>
            </p:cNvSpPr>
            <p:nvPr/>
          </p:nvSpPr>
          <p:spPr bwMode="auto">
            <a:xfrm>
              <a:off x="329" y="2046"/>
              <a:ext cx="1795"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spcBef>
                  <a:spcPct val="0"/>
                </a:spcBef>
                <a:buClrTx/>
                <a:buSzTx/>
                <a:buFontTx/>
                <a:buNone/>
              </a:pPr>
              <a:r>
                <a:rPr kumimoji="0" lang="zh-CN" altLang="en-US" sz="2800" dirty="0"/>
                <a:t>结束中断处理方式</a:t>
              </a:r>
            </a:p>
          </p:txBody>
        </p:sp>
        <p:sp>
          <p:nvSpPr>
            <p:cNvPr id="210980" name="Text Box 36"/>
            <p:cNvSpPr txBox="1">
              <a:spLocks noChangeArrowheads="1"/>
            </p:cNvSpPr>
            <p:nvPr/>
          </p:nvSpPr>
          <p:spPr bwMode="auto">
            <a:xfrm>
              <a:off x="363" y="2750"/>
              <a:ext cx="1795"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spcBef>
                  <a:spcPct val="0"/>
                </a:spcBef>
                <a:buClrTx/>
                <a:buSzTx/>
                <a:buFontTx/>
                <a:buNone/>
              </a:pPr>
              <a:r>
                <a:rPr kumimoji="0" lang="zh-CN" altLang="en-US" sz="2800" dirty="0"/>
                <a:t>屏蔽中断源方式</a:t>
              </a:r>
            </a:p>
          </p:txBody>
        </p:sp>
        <p:sp>
          <p:nvSpPr>
            <p:cNvPr id="210982" name="Text Box 38"/>
            <p:cNvSpPr txBox="1">
              <a:spLocks noChangeArrowheads="1"/>
            </p:cNvSpPr>
            <p:nvPr/>
          </p:nvSpPr>
          <p:spPr bwMode="auto">
            <a:xfrm>
              <a:off x="1885" y="2568"/>
              <a:ext cx="1795"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spcBef>
                  <a:spcPct val="0"/>
                </a:spcBef>
                <a:buClrTx/>
                <a:buSzTx/>
                <a:buFontTx/>
                <a:buNone/>
              </a:pPr>
              <a:r>
                <a:rPr kumimoji="0" lang="zh-CN" altLang="en-US" sz="2800" dirty="0">
                  <a:solidFill>
                    <a:schemeClr val="hlink"/>
                  </a:solidFill>
                </a:rPr>
                <a:t>普通屏蔽方式</a:t>
              </a:r>
            </a:p>
          </p:txBody>
        </p:sp>
        <p:sp>
          <p:nvSpPr>
            <p:cNvPr id="210983" name="Text Box 39"/>
            <p:cNvSpPr txBox="1">
              <a:spLocks noChangeArrowheads="1"/>
            </p:cNvSpPr>
            <p:nvPr/>
          </p:nvSpPr>
          <p:spPr bwMode="auto">
            <a:xfrm>
              <a:off x="1888" y="2886"/>
              <a:ext cx="1795"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spcBef>
                  <a:spcPct val="0"/>
                </a:spcBef>
                <a:buClrTx/>
                <a:buSzTx/>
                <a:buFontTx/>
                <a:buNone/>
              </a:pPr>
              <a:r>
                <a:rPr kumimoji="0" lang="zh-CN" altLang="en-US" sz="2800" dirty="0"/>
                <a:t>特殊屏蔽方式</a:t>
              </a:r>
            </a:p>
          </p:txBody>
        </p:sp>
        <p:sp>
          <p:nvSpPr>
            <p:cNvPr id="210984" name="AutoShape 40"/>
            <p:cNvSpPr>
              <a:spLocks/>
            </p:cNvSpPr>
            <p:nvPr/>
          </p:nvSpPr>
          <p:spPr bwMode="auto">
            <a:xfrm>
              <a:off x="1723" y="2755"/>
              <a:ext cx="75" cy="255"/>
            </a:xfrm>
            <a:prstGeom prst="leftBrace">
              <a:avLst>
                <a:gd name="adj1" fmla="val 28333"/>
                <a:gd name="adj2" fmla="val 50000"/>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endParaRPr lang="zh-CN" altLang="en-US"/>
            </a:p>
          </p:txBody>
        </p:sp>
        <p:sp>
          <p:nvSpPr>
            <p:cNvPr id="210986" name="Text Box 42"/>
            <p:cNvSpPr txBox="1">
              <a:spLocks noChangeArrowheads="1"/>
            </p:cNvSpPr>
            <p:nvPr/>
          </p:nvSpPr>
          <p:spPr bwMode="auto">
            <a:xfrm>
              <a:off x="337" y="3245"/>
              <a:ext cx="1795"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spcBef>
                  <a:spcPct val="0"/>
                </a:spcBef>
                <a:buClrTx/>
                <a:buSzTx/>
                <a:buFontTx/>
                <a:buNone/>
              </a:pPr>
              <a:r>
                <a:rPr kumimoji="0" lang="zh-CN" altLang="en-US" sz="2800" dirty="0"/>
                <a:t>中断触发方式</a:t>
              </a:r>
            </a:p>
          </p:txBody>
        </p:sp>
        <p:sp>
          <p:nvSpPr>
            <p:cNvPr id="210988" name="Text Box 44"/>
            <p:cNvSpPr txBox="1">
              <a:spLocks noChangeArrowheads="1"/>
            </p:cNvSpPr>
            <p:nvPr/>
          </p:nvSpPr>
          <p:spPr bwMode="auto">
            <a:xfrm>
              <a:off x="1893" y="3113"/>
              <a:ext cx="1795"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spcBef>
                  <a:spcPct val="0"/>
                </a:spcBef>
                <a:buClrTx/>
                <a:buSzTx/>
                <a:buFontTx/>
                <a:buNone/>
              </a:pPr>
              <a:r>
                <a:rPr kumimoji="0" lang="zh-CN" altLang="en-US" sz="2800" dirty="0">
                  <a:solidFill>
                    <a:schemeClr val="hlink"/>
                  </a:solidFill>
                </a:rPr>
                <a:t>边沿触发方式</a:t>
              </a:r>
            </a:p>
          </p:txBody>
        </p:sp>
        <p:sp>
          <p:nvSpPr>
            <p:cNvPr id="210989" name="Text Box 45"/>
            <p:cNvSpPr txBox="1">
              <a:spLocks noChangeArrowheads="1"/>
            </p:cNvSpPr>
            <p:nvPr/>
          </p:nvSpPr>
          <p:spPr bwMode="auto">
            <a:xfrm>
              <a:off x="1867" y="3339"/>
              <a:ext cx="1795"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spcBef>
                  <a:spcPct val="0"/>
                </a:spcBef>
                <a:buClrTx/>
                <a:buSzTx/>
                <a:buFontTx/>
                <a:buNone/>
              </a:pPr>
              <a:r>
                <a:rPr kumimoji="0" lang="zh-CN" altLang="en-US" sz="2800" dirty="0"/>
                <a:t>电平触发方式</a:t>
              </a:r>
            </a:p>
          </p:txBody>
        </p:sp>
        <p:sp>
          <p:nvSpPr>
            <p:cNvPr id="210990" name="AutoShape 46"/>
            <p:cNvSpPr>
              <a:spLocks/>
            </p:cNvSpPr>
            <p:nvPr/>
          </p:nvSpPr>
          <p:spPr bwMode="auto">
            <a:xfrm>
              <a:off x="1723" y="3207"/>
              <a:ext cx="75" cy="254"/>
            </a:xfrm>
            <a:prstGeom prst="leftBrace">
              <a:avLst>
                <a:gd name="adj1" fmla="val 28222"/>
                <a:gd name="adj2" fmla="val 50000"/>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endParaRPr lang="zh-CN" altLang="en-US"/>
            </a:p>
          </p:txBody>
        </p:sp>
        <p:grpSp>
          <p:nvGrpSpPr>
            <p:cNvPr id="210991" name="Group 47"/>
            <p:cNvGrpSpPr>
              <a:grpSpLocks/>
            </p:cNvGrpSpPr>
            <p:nvPr/>
          </p:nvGrpSpPr>
          <p:grpSpPr bwMode="auto">
            <a:xfrm>
              <a:off x="335" y="3574"/>
              <a:ext cx="3324" cy="452"/>
              <a:chOff x="3078" y="9804"/>
              <a:chExt cx="2666" cy="576"/>
            </a:xfrm>
          </p:grpSpPr>
          <p:sp>
            <p:nvSpPr>
              <p:cNvPr id="210992" name="Text Box 48"/>
              <p:cNvSpPr txBox="1">
                <a:spLocks noChangeArrowheads="1"/>
              </p:cNvSpPr>
              <p:nvPr/>
            </p:nvSpPr>
            <p:spPr bwMode="auto">
              <a:xfrm>
                <a:off x="3078" y="9996"/>
                <a:ext cx="144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spcBef>
                    <a:spcPct val="0"/>
                  </a:spcBef>
                  <a:buClrTx/>
                  <a:buSzTx/>
                  <a:buFontTx/>
                  <a:buNone/>
                </a:pPr>
                <a:r>
                  <a:rPr kumimoji="0" lang="zh-CN" altLang="en-US" sz="2800" dirty="0"/>
                  <a:t>数据线连接方式</a:t>
                </a:r>
              </a:p>
            </p:txBody>
          </p:sp>
          <p:grpSp>
            <p:nvGrpSpPr>
              <p:cNvPr id="210993" name="Group 49"/>
              <p:cNvGrpSpPr>
                <a:grpSpLocks/>
              </p:cNvGrpSpPr>
              <p:nvPr/>
            </p:nvGrpSpPr>
            <p:grpSpPr bwMode="auto">
              <a:xfrm>
                <a:off x="4190" y="9804"/>
                <a:ext cx="1554" cy="576"/>
                <a:chOff x="4946" y="7272"/>
                <a:chExt cx="1554" cy="576"/>
              </a:xfrm>
            </p:grpSpPr>
            <p:sp>
              <p:nvSpPr>
                <p:cNvPr id="210994" name="Text Box 50"/>
                <p:cNvSpPr txBox="1">
                  <a:spLocks noChangeArrowheads="1"/>
                </p:cNvSpPr>
                <p:nvPr/>
              </p:nvSpPr>
              <p:spPr bwMode="auto">
                <a:xfrm>
                  <a:off x="5060" y="7272"/>
                  <a:ext cx="144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spcBef>
                      <a:spcPct val="0"/>
                    </a:spcBef>
                    <a:buClrTx/>
                    <a:buSzTx/>
                    <a:buFontTx/>
                    <a:buNone/>
                  </a:pPr>
                  <a:r>
                    <a:rPr kumimoji="0" lang="zh-CN" altLang="en-US" sz="2800" dirty="0"/>
                    <a:t>缓冲方式</a:t>
                  </a:r>
                </a:p>
              </p:txBody>
            </p:sp>
            <p:sp>
              <p:nvSpPr>
                <p:cNvPr id="210995" name="Text Box 51"/>
                <p:cNvSpPr txBox="1">
                  <a:spLocks noChangeArrowheads="1"/>
                </p:cNvSpPr>
                <p:nvPr/>
              </p:nvSpPr>
              <p:spPr bwMode="auto">
                <a:xfrm>
                  <a:off x="5034" y="7560"/>
                  <a:ext cx="144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spcBef>
                      <a:spcPct val="0"/>
                    </a:spcBef>
                    <a:buClrTx/>
                    <a:buSzTx/>
                    <a:buFontTx/>
                    <a:buNone/>
                  </a:pPr>
                  <a:r>
                    <a:rPr kumimoji="0" lang="zh-CN" altLang="en-US" sz="2800" dirty="0"/>
                    <a:t>非缓冲方式</a:t>
                  </a:r>
                </a:p>
              </p:txBody>
            </p:sp>
            <p:sp>
              <p:nvSpPr>
                <p:cNvPr id="210996" name="AutoShape 52"/>
                <p:cNvSpPr>
                  <a:spLocks/>
                </p:cNvSpPr>
                <p:nvPr/>
              </p:nvSpPr>
              <p:spPr bwMode="auto">
                <a:xfrm>
                  <a:off x="4946" y="7416"/>
                  <a:ext cx="60" cy="324"/>
                </a:xfrm>
                <a:prstGeom prst="leftBrace">
                  <a:avLst>
                    <a:gd name="adj1" fmla="val 45000"/>
                    <a:gd name="adj2" fmla="val 50000"/>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endParaRPr lang="zh-CN" altLang="en-US"/>
                </a:p>
              </p:txBody>
            </p:sp>
          </p:grpSp>
        </p:grpSp>
      </p:grpSp>
    </p:spTree>
    <p:extLst>
      <p:ext uri="{BB962C8B-B14F-4D97-AF65-F5344CB8AC3E}">
        <p14:creationId xmlns:p14="http://schemas.microsoft.com/office/powerpoint/2010/main" val="1022041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5.4"/>
</p:tagLst>
</file>

<file path=ppt/tags/tag2.xml><?xml version="1.0" encoding="utf-8"?>
<p:tagLst xmlns:a="http://schemas.openxmlformats.org/drawingml/2006/main" xmlns:r="http://schemas.openxmlformats.org/officeDocument/2006/relationships" xmlns:p="http://schemas.openxmlformats.org/presentationml/2006/main">
  <p:tag name="TIMING" val="|5.4"/>
</p:tagLst>
</file>

<file path=ppt/tags/tag3.xml><?xml version="1.0" encoding="utf-8"?>
<p:tagLst xmlns:a="http://schemas.openxmlformats.org/drawingml/2006/main" xmlns:r="http://schemas.openxmlformats.org/officeDocument/2006/relationships" xmlns:p="http://schemas.openxmlformats.org/presentationml/2006/main">
  <p:tag name="TIMING" val="|5.4"/>
</p:tagLst>
</file>

<file path=ppt/tags/tag4.xml><?xml version="1.0" encoding="utf-8"?>
<p:tagLst xmlns:a="http://schemas.openxmlformats.org/drawingml/2006/main" xmlns:r="http://schemas.openxmlformats.org/officeDocument/2006/relationships" xmlns:p="http://schemas.openxmlformats.org/presentationml/2006/main">
  <p:tag name="TIMING" val="|5.4"/>
</p:tagLst>
</file>

<file path=ppt/tags/tag5.xml><?xml version="1.0" encoding="utf-8"?>
<p:tagLst xmlns:a="http://schemas.openxmlformats.org/drawingml/2006/main" xmlns:r="http://schemas.openxmlformats.org/officeDocument/2006/relationships" xmlns:p="http://schemas.openxmlformats.org/presentationml/2006/main">
  <p:tag name="TIMING" val="|5.4"/>
</p:tagLst>
</file>

<file path=ppt/tags/tag6.xml><?xml version="1.0" encoding="utf-8"?>
<p:tagLst xmlns:a="http://schemas.openxmlformats.org/drawingml/2006/main" xmlns:r="http://schemas.openxmlformats.org/officeDocument/2006/relationships" xmlns:p="http://schemas.openxmlformats.org/presentationml/2006/main">
  <p:tag name="TIMING" val="|5.4"/>
</p:tagLst>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4266</TotalTime>
  <Words>8868</Words>
  <Application>Microsoft Office PowerPoint</Application>
  <PresentationFormat>自定义</PresentationFormat>
  <Paragraphs>1936</Paragraphs>
  <Slides>156</Slides>
  <Notes>36</Notes>
  <HiddenSlides>31</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156</vt:i4>
      </vt:variant>
    </vt:vector>
  </HeadingPairs>
  <TitlesOfParts>
    <vt:vector size="159" baseType="lpstr">
      <vt:lpstr>Office 主题</vt:lpstr>
      <vt:lpstr>Microsoft Drawing</vt:lpstr>
      <vt:lpstr>Image</vt:lpstr>
      <vt:lpstr>PowerPoint 演示文稿</vt:lpstr>
      <vt:lpstr>PowerPoint 演示文稿</vt:lpstr>
      <vt:lpstr>PowerPoint 演示文稿</vt:lpstr>
      <vt:lpstr>7.1 I/O接口概述</vt:lpstr>
      <vt:lpstr>7.1.1 I/O接口的典型结构</vt:lpstr>
      <vt:lpstr>1. 内部结构</vt:lpstr>
      <vt:lpstr>2. 外部特性</vt:lpstr>
      <vt:lpstr>3. 基本功能</vt:lpstr>
      <vt:lpstr>4. 软件编程</vt:lpstr>
      <vt:lpstr>7.1.2 I/O端口的编址</vt:lpstr>
      <vt:lpstr>7.1.2 I/O端口的编址</vt:lpstr>
      <vt:lpstr>7.1.2 I/O端口的编址</vt:lpstr>
      <vt:lpstr>1. I/O端口与存储器地址独立编址</vt:lpstr>
      <vt:lpstr>2. I/O端口与存储器地址统一编址</vt:lpstr>
      <vt:lpstr>3. I/O地址译码</vt:lpstr>
      <vt:lpstr>1、计算机中的数字电路基础 </vt:lpstr>
      <vt:lpstr>1、计算机中的数字电路基础 </vt:lpstr>
      <vt:lpstr>1、计算机中的数字电路基础</vt:lpstr>
      <vt:lpstr>2、计算机中如何实现译码 </vt:lpstr>
      <vt:lpstr>微机寻址多个外设示意图-1</vt:lpstr>
      <vt:lpstr>微机寻址多个外设示意图-2</vt:lpstr>
      <vt:lpstr>最简单的译码电路：门电路译码</vt:lpstr>
      <vt:lpstr>最简单的译码电路：门电路译码</vt:lpstr>
      <vt:lpstr>3-8译码器应用示例 </vt:lpstr>
      <vt:lpstr>跳线式可选端口译码 </vt:lpstr>
      <vt:lpstr>开关式可选端口译码 </vt:lpstr>
      <vt:lpstr>7.1.3 输入输出指令</vt:lpstr>
      <vt:lpstr>1. I/O寻址方式</vt:lpstr>
      <vt:lpstr>2. I/O数据传输量</vt:lpstr>
      <vt:lpstr>3. I/O保护</vt:lpstr>
      <vt:lpstr>7.1.4  16位DOS应用程序（略）</vt:lpstr>
      <vt:lpstr>1. DOS平台的源程序框架（略）</vt:lpstr>
      <vt:lpstr>〔例7-1〕DOS应用程序</vt:lpstr>
      <vt:lpstr>DOS应用程序</vt:lpstr>
      <vt:lpstr>2. DOS功能调用（略）</vt:lpstr>
      <vt:lpstr>输出一个字符</vt:lpstr>
      <vt:lpstr>输出字符串</vt:lpstr>
      <vt:lpstr>输入一个字符</vt:lpstr>
      <vt:lpstr>输入字符串</vt:lpstr>
      <vt:lpstr>〔例7-2〕读取CMOS RAM数据程序－1</vt:lpstr>
      <vt:lpstr>〔例7-2〕读取CMOS RAM数据程序－2</vt:lpstr>
      <vt:lpstr>PowerPoint 演示文稿</vt:lpstr>
      <vt:lpstr>PowerPoint 演示文稿</vt:lpstr>
      <vt:lpstr>7.2 无条件传送和程序查询传送</vt:lpstr>
      <vt:lpstr>7.2.1 无条件传送</vt:lpstr>
      <vt:lpstr>接口的分类及特点</vt:lpstr>
      <vt:lpstr>接口特点</vt:lpstr>
      <vt:lpstr>1. 三态缓冲器</vt:lpstr>
      <vt:lpstr>三态缓冲器</vt:lpstr>
      <vt:lpstr>2. 锁存器</vt:lpstr>
      <vt:lpstr>D触发器</vt:lpstr>
      <vt:lpstr>第7章：无条件传送：输入示例</vt:lpstr>
      <vt:lpstr>第7章：无条件传送：输入实例</vt:lpstr>
      <vt:lpstr>第7章：无条件传送：输出示例</vt:lpstr>
      <vt:lpstr>第7章：无条件传送：输出实例</vt:lpstr>
      <vt:lpstr>3. 接口电路</vt:lpstr>
      <vt:lpstr>无条件传送接口</vt:lpstr>
      <vt:lpstr>7.2.2 程序查询传送</vt:lpstr>
      <vt:lpstr>1. 查询过程</vt:lpstr>
      <vt:lpstr>2. 查询输入接口</vt:lpstr>
      <vt:lpstr>3. 查询输出接口</vt:lpstr>
      <vt:lpstr>PowerPoint 演示文稿</vt:lpstr>
      <vt:lpstr>PowerPoint 演示文稿</vt:lpstr>
      <vt:lpstr>7.3 中断控制系统</vt:lpstr>
      <vt:lpstr>7.3.1 中断传送</vt:lpstr>
      <vt:lpstr>8088的中断类型</vt:lpstr>
      <vt:lpstr> 内部中断</vt:lpstr>
      <vt:lpstr>外部中断</vt:lpstr>
      <vt:lpstr>外部中断执行流程</vt:lpstr>
      <vt:lpstr>1. 中断工作过程</vt:lpstr>
      <vt:lpstr>2. 中断源的识别</vt:lpstr>
      <vt:lpstr>PowerPoint 演示文稿</vt:lpstr>
      <vt:lpstr>2. 中断源的识别</vt:lpstr>
      <vt:lpstr>中断查询接口与流程</vt:lpstr>
      <vt:lpstr>2. 中断源的识别</vt:lpstr>
      <vt:lpstr>8086的中断向量表</vt:lpstr>
      <vt:lpstr>3. 中断优先权排队</vt:lpstr>
      <vt:lpstr>链式中断优先权排队电路</vt:lpstr>
      <vt:lpstr>中断优先权编码电路</vt:lpstr>
      <vt:lpstr>4. 中断嵌套</vt:lpstr>
      <vt:lpstr>7.3.2 IA-32中断系统</vt:lpstr>
      <vt:lpstr>1. 内部中断</vt:lpstr>
      <vt:lpstr>PowerPoint 演示文稿</vt:lpstr>
      <vt:lpstr>⑴ 除法错中断</vt:lpstr>
      <vt:lpstr>⑵ 指令中断</vt:lpstr>
      <vt:lpstr>⑶ 溢出中断</vt:lpstr>
      <vt:lpstr>⑷单步中断</vt:lpstr>
      <vt:lpstr>2. 外部中断</vt:lpstr>
      <vt:lpstr>中断标志IF的状态</vt:lpstr>
      <vt:lpstr>3. 中断和异常的响应过程</vt:lpstr>
      <vt:lpstr>4. 中断描述符表和中断向量表</vt:lpstr>
      <vt:lpstr>实地址方式的中断向量表结构</vt:lpstr>
      <vt:lpstr>7.3.3 内部中断服务程序（略）</vt:lpstr>
      <vt:lpstr>7.3.4 中断控制器</vt:lpstr>
      <vt:lpstr>1. 8259A的寄存器</vt:lpstr>
      <vt:lpstr>8259A的内部结构</vt:lpstr>
      <vt:lpstr>8259响应多个中断的过程</vt:lpstr>
      <vt:lpstr>8259A引脚图</vt:lpstr>
      <vt:lpstr>7.3.3 8259A的工作方式</vt:lpstr>
      <vt:lpstr>1. 设置优先权方式</vt:lpstr>
      <vt:lpstr>1. 设置优先权方式</vt:lpstr>
      <vt:lpstr>1. 设置优先权方式</vt:lpstr>
      <vt:lpstr>1. 设置优先权方式</vt:lpstr>
      <vt:lpstr>2）结束中断处理方式</vt:lpstr>
      <vt:lpstr> 2）结束中断处理方式</vt:lpstr>
      <vt:lpstr>3）. 屏蔽中断源方式</vt:lpstr>
      <vt:lpstr>4）中断触发方式</vt:lpstr>
      <vt:lpstr>5）数据线连接方式</vt:lpstr>
      <vt:lpstr>3. 中断级连</vt:lpstr>
      <vt:lpstr>PowerPoint 演示文稿</vt:lpstr>
      <vt:lpstr>PowerPoint 演示文稿</vt:lpstr>
      <vt:lpstr>3. 8259A的编程</vt:lpstr>
      <vt:lpstr>1. 初始化命令字ICW</vt:lpstr>
      <vt:lpstr>PowerPoint 演示文稿</vt:lpstr>
      <vt:lpstr>（1）ICW1</vt:lpstr>
      <vt:lpstr>（2）ICW2（中断向量命令字）</vt:lpstr>
      <vt:lpstr>（3）ICW3（级联控制字)</vt:lpstr>
      <vt:lpstr>PowerPoint 演示文稿</vt:lpstr>
      <vt:lpstr>（4）ICW4（中断方式字 ）</vt:lpstr>
      <vt:lpstr>PowerPoint 演示文稿</vt:lpstr>
      <vt:lpstr>2. 操作命令字OCW</vt:lpstr>
      <vt:lpstr>（1）OCW1（中断屏蔽命令字）</vt:lpstr>
      <vt:lpstr>（2）OCW2（中断结束命令）</vt:lpstr>
      <vt:lpstr>优先权循环方式</vt:lpstr>
      <vt:lpstr>OCW2的功能：</vt:lpstr>
      <vt:lpstr>(3) OCW3</vt:lpstr>
      <vt:lpstr>屏蔽中断源方式</vt:lpstr>
      <vt:lpstr>PowerPoint 演示文稿</vt:lpstr>
      <vt:lpstr>3. 读取状态字</vt:lpstr>
      <vt:lpstr>查询字</vt:lpstr>
      <vt:lpstr>4. 命令字和状态字的区别方法</vt:lpstr>
      <vt:lpstr>PowerPoint 演示文稿</vt:lpstr>
      <vt:lpstr>8259A在IBM PC系列机上的应用</vt:lpstr>
      <vt:lpstr> 8259A在IBM PC系列机上的应用</vt:lpstr>
      <vt:lpstr>PowerPoint 演示文稿</vt:lpstr>
      <vt:lpstr>8259A应用注意事项</vt:lpstr>
      <vt:lpstr>7.3.5 可屏蔽中断服务程序</vt:lpstr>
      <vt:lpstr>〔例7-6〕可屏蔽中断服务程序－1</vt:lpstr>
      <vt:lpstr>〔例7-6〕可屏蔽中断服务程序－2</vt:lpstr>
      <vt:lpstr>〔例7-6〕可屏蔽中断服务程序－3</vt:lpstr>
      <vt:lpstr>〔例7-6〕可屏蔽中断服务程序－4</vt:lpstr>
      <vt:lpstr>〔例7-6〕可屏蔽中断服务程序－5</vt:lpstr>
      <vt:lpstr>7.3.6 驻留中断服务程序</vt:lpstr>
      <vt:lpstr>〔例7-7〕驻留中断服务程序－1</vt:lpstr>
      <vt:lpstr>〔例7-7〕驻留中断服务程序－2</vt:lpstr>
      <vt:lpstr>〔例7-7〕驻留中断服务程序－3</vt:lpstr>
      <vt:lpstr>〔例7-7〕驻留中断服务程序－4</vt:lpstr>
      <vt:lpstr>驻留中断服务程序</vt:lpstr>
      <vt:lpstr>驻留中断服务程序</vt:lpstr>
      <vt:lpstr>7.4 DMA传送</vt:lpstr>
      <vt:lpstr>7.4.1 DMA传送过程</vt:lpstr>
      <vt:lpstr>DMA传送流程</vt:lpstr>
      <vt:lpstr>DMA传送示意</vt:lpstr>
      <vt:lpstr>7.4.2 DMA控制器</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ww-PC</cp:lastModifiedBy>
  <cp:revision>4524</cp:revision>
  <dcterms:created xsi:type="dcterms:W3CDTF">2012-10-07T00:28:00Z</dcterms:created>
  <dcterms:modified xsi:type="dcterms:W3CDTF">2020-11-03T01:33:37Z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ies>
</file>