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748" r:id="rId2"/>
    <p:sldId id="846" r:id="rId3"/>
    <p:sldId id="711" r:id="rId4"/>
    <p:sldId id="1136" r:id="rId5"/>
    <p:sldId id="1137" r:id="rId6"/>
    <p:sldId id="1138" r:id="rId7"/>
    <p:sldId id="1139" r:id="rId8"/>
    <p:sldId id="1140" r:id="rId9"/>
    <p:sldId id="1141" r:id="rId10"/>
    <p:sldId id="1142" r:id="rId11"/>
    <p:sldId id="1187" r:id="rId12"/>
    <p:sldId id="1232" r:id="rId13"/>
    <p:sldId id="1188" r:id="rId14"/>
    <p:sldId id="1189" r:id="rId15"/>
    <p:sldId id="1190" r:id="rId16"/>
    <p:sldId id="1191" r:id="rId17"/>
    <p:sldId id="1192" r:id="rId18"/>
    <p:sldId id="1193" r:id="rId19"/>
    <p:sldId id="1194" r:id="rId20"/>
    <p:sldId id="1195" r:id="rId21"/>
    <p:sldId id="1196" r:id="rId22"/>
    <p:sldId id="1197" r:id="rId23"/>
    <p:sldId id="1198" r:id="rId24"/>
    <p:sldId id="1199" r:id="rId25"/>
    <p:sldId id="1200" r:id="rId26"/>
    <p:sldId id="1233" r:id="rId27"/>
    <p:sldId id="1182" r:id="rId28"/>
    <p:sldId id="1183" r:id="rId29"/>
    <p:sldId id="1150" r:id="rId30"/>
    <p:sldId id="1144" r:id="rId31"/>
    <p:sldId id="1145" r:id="rId32"/>
    <p:sldId id="1151" r:id="rId33"/>
    <p:sldId id="1152" r:id="rId34"/>
    <p:sldId id="1153" r:id="rId35"/>
    <p:sldId id="1154" r:id="rId36"/>
    <p:sldId id="1231" r:id="rId37"/>
    <p:sldId id="1228" r:id="rId38"/>
    <p:sldId id="1229" r:id="rId39"/>
    <p:sldId id="1230" r:id="rId40"/>
    <p:sldId id="1184" r:id="rId41"/>
    <p:sldId id="1185" r:id="rId42"/>
    <p:sldId id="1172" r:id="rId43"/>
    <p:sldId id="1173" r:id="rId44"/>
    <p:sldId id="1174" r:id="rId45"/>
    <p:sldId id="1175" r:id="rId46"/>
    <p:sldId id="1176" r:id="rId47"/>
    <p:sldId id="1177" r:id="rId48"/>
    <p:sldId id="1178" r:id="rId49"/>
    <p:sldId id="1179" r:id="rId50"/>
    <p:sldId id="1180" r:id="rId51"/>
    <p:sldId id="1065" r:id="rId52"/>
    <p:sldId id="771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0000FF"/>
    <a:srgbClr val="FFFFFF"/>
    <a:srgbClr val="E20000"/>
    <a:srgbClr val="E46C0A"/>
    <a:srgbClr val="990000"/>
    <a:srgbClr val="88A705"/>
    <a:srgbClr val="DBDBDB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7117" autoAdjust="0"/>
  </p:normalViewPr>
  <p:slideViewPr>
    <p:cSldViewPr>
      <p:cViewPr varScale="1">
        <p:scale>
          <a:sx n="99" d="100"/>
          <a:sy n="99" d="100"/>
        </p:scale>
        <p:origin x="876" y="72"/>
      </p:cViewPr>
      <p:guideLst>
        <p:guide orient="horz" pos="215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7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1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计数完之后，</a:t>
            </a:r>
            <a:r>
              <a:rPr lang="en-US" altLang="zh-CN" dirty="0"/>
              <a:t>OUT</a:t>
            </a:r>
            <a:r>
              <a:rPr lang="zh-CN" altLang="en-US" dirty="0"/>
              <a:t>输出高电平，我们可以利用这个输出去接</a:t>
            </a:r>
            <a:r>
              <a:rPr lang="en-US" altLang="zh-CN" dirty="0"/>
              <a:t>8259</a:t>
            </a:r>
            <a:r>
              <a:rPr lang="zh-CN" altLang="en-US" dirty="0"/>
              <a:t>，申请中断。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6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ADA52B7-FDCE-4A66-B899-60363867A990}" type="datetime1">
              <a:rPr lang="zh-CN" altLang="en-US" smtClean="0"/>
              <a:pPr>
                <a:defRPr/>
              </a:pPr>
              <a:t>2021/1/12</a:t>
            </a:fld>
            <a:endParaRPr lang="zh-CN" altLang="en-US" sz="1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84C9B-5151-4DDF-B08D-42B273192CED}" type="slidenum">
              <a:rPr lang="zh-CN" altLang="en-US" smtClean="0"/>
              <a:pPr>
                <a:defRPr/>
              </a:pPr>
              <a:t>52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346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首页">
    <p:bg>
      <p:bgPr>
        <a:blipFill dpi="0" rotWithShape="1">
          <a:blip r:embed="rId2" cstate="print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73" y="692256"/>
            <a:ext cx="3383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中国人力资源管理的四个阶段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第三章</a:t>
            </a:r>
            <a:endParaRPr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8" y="692254"/>
            <a:ext cx="291556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en-US" altLang="zh-CN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HR</a:t>
            </a:r>
            <a:r>
              <a:rPr lang="zh-CN" altLang="en-US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职业发展前景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如何成为顶尖</a:t>
            </a:r>
            <a:r>
              <a:rPr lang="en-US" altLang="zh-CN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HR</a:t>
            </a:r>
            <a:r>
              <a:rPr lang="zh-CN" altLang="en-US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高手？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017706" y="692696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的七大通病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314661" y="69269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8314661" y="1052736"/>
            <a:ext cx="3095539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/>
          <p:nvPr userDrawn="1"/>
        </p:nvSpPr>
        <p:spPr>
          <a:xfrm>
            <a:off x="2280568" y="692256"/>
            <a:ext cx="2159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40249" y="692254"/>
            <a:ext cx="3095539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4.2 </a:t>
            </a:r>
            <a:r>
              <a:rPr lang="en-US" altLang="zh-CN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如何成为顶尖</a:t>
            </a:r>
            <a:r>
              <a:rPr lang="en-US" altLang="zh-CN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HR</a:t>
            </a:r>
            <a:r>
              <a:rPr lang="zh-CN" altLang="en-US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高手？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D113-544D-42C8-A1A8-4157321161CD}" type="datetimeFigureOut">
              <a:rPr lang="zh-CN" altLang="en-US"/>
              <a:pPr>
                <a:defRPr/>
              </a:pPr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A4149-6E4A-4024-A1F5-EA955721A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 userDrawn="1"/>
        </p:nvSpPr>
        <p:spPr>
          <a:xfrm>
            <a:off x="952464" y="71414"/>
            <a:ext cx="7215238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783" y="88882"/>
            <a:ext cx="10397067" cy="83978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71546"/>
            <a:ext cx="10363200" cy="461168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4417" y="6524625"/>
            <a:ext cx="102616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64" y="88882"/>
            <a:ext cx="10397067" cy="83978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4000" b="1" kern="0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71546"/>
            <a:ext cx="10363200" cy="461168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4417" y="6524625"/>
            <a:ext cx="102616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4841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CONTENTS</a:t>
            </a:r>
          </a:p>
          <a:p>
            <a:pPr algn="ctr"/>
            <a:r>
              <a:rPr lang="en-US" altLang="zh-CN" sz="16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PAGE</a:t>
            </a:r>
          </a:p>
        </p:txBody>
      </p:sp>
      <p:grpSp>
        <p:nvGrpSpPr>
          <p:cNvPr id="4" name="Group 4"/>
          <p:cNvGrpSpPr/>
          <p:nvPr userDrawn="1"/>
        </p:nvGrpSpPr>
        <p:grpSpPr bwMode="auto">
          <a:xfrm>
            <a:off x="3504508" y="1707158"/>
            <a:ext cx="6911975" cy="1092200"/>
            <a:chOff x="0" y="0"/>
            <a:chExt cx="4354" cy="6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11"/>
          <p:cNvGrpSpPr/>
          <p:nvPr userDrawn="1"/>
        </p:nvGrpSpPr>
        <p:grpSpPr bwMode="auto">
          <a:xfrm>
            <a:off x="3504508" y="2772370"/>
            <a:ext cx="6911975" cy="1092200"/>
            <a:chOff x="0" y="0"/>
            <a:chExt cx="4354" cy="688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18"/>
          <p:cNvGrpSpPr/>
          <p:nvPr userDrawn="1"/>
        </p:nvGrpSpPr>
        <p:grpSpPr bwMode="auto">
          <a:xfrm>
            <a:off x="3504508" y="3810595"/>
            <a:ext cx="6911975" cy="1092200"/>
            <a:chOff x="0" y="0"/>
            <a:chExt cx="4354" cy="688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5"/>
          <p:cNvGrpSpPr/>
          <p:nvPr userDrawn="1"/>
        </p:nvGrpSpPr>
        <p:grpSpPr bwMode="auto">
          <a:xfrm>
            <a:off x="3504508" y="4875808"/>
            <a:ext cx="6911975" cy="1092200"/>
            <a:chOff x="0" y="0"/>
            <a:chExt cx="4354" cy="688"/>
          </a:xfrm>
        </p:grpSpPr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i="1" kern="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6" name="TextBox 1"/>
          <p:cNvSpPr txBox="1"/>
          <p:nvPr userDrawn="1"/>
        </p:nvSpPr>
        <p:spPr>
          <a:xfrm>
            <a:off x="4195069" y="1700811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27" name="TextBox 65"/>
          <p:cNvSpPr txBox="1"/>
          <p:nvPr userDrawn="1"/>
        </p:nvSpPr>
        <p:spPr>
          <a:xfrm>
            <a:off x="4204597" y="27707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28" name="TextBox 66"/>
          <p:cNvSpPr txBox="1"/>
          <p:nvPr userDrawn="1"/>
        </p:nvSpPr>
        <p:spPr>
          <a:xfrm>
            <a:off x="4204597" y="3818537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29" name="TextBox 67"/>
          <p:cNvSpPr txBox="1"/>
          <p:nvPr userDrawn="1"/>
        </p:nvSpPr>
        <p:spPr>
          <a:xfrm>
            <a:off x="4204597" y="4878988"/>
            <a:ext cx="17287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30" name="TextBox 64"/>
          <p:cNvSpPr txBox="1"/>
          <p:nvPr userDrawn="1"/>
        </p:nvSpPr>
        <p:spPr>
          <a:xfrm>
            <a:off x="6647761" y="1924645"/>
            <a:ext cx="34575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69"/>
          <p:cNvSpPr txBox="1"/>
          <p:nvPr userDrawn="1"/>
        </p:nvSpPr>
        <p:spPr>
          <a:xfrm>
            <a:off x="6662049" y="2989858"/>
            <a:ext cx="34575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0"/>
          <p:cNvSpPr txBox="1"/>
          <p:nvPr userDrawn="1"/>
        </p:nvSpPr>
        <p:spPr>
          <a:xfrm>
            <a:off x="6662043" y="4056658"/>
            <a:ext cx="37449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中国人力资源管理的四个阶段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1"/>
          <p:cNvSpPr txBox="1"/>
          <p:nvPr userDrawn="1"/>
        </p:nvSpPr>
        <p:spPr>
          <a:xfrm>
            <a:off x="6662045" y="5104408"/>
            <a:ext cx="3455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人力资源从业概述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68"/>
          <p:cNvSpPr txBox="1"/>
          <p:nvPr userDrawn="1"/>
        </p:nvSpPr>
        <p:spPr>
          <a:xfrm>
            <a:off x="2235113" y="2672365"/>
            <a:ext cx="923330" cy="2973387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260350"/>
            <a:ext cx="11243733" cy="504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7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TRANSITION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第一部分</a:t>
            </a: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资源</a:t>
            </a:r>
            <a:r>
              <a:rPr lang="en-US" altLang="zh-CN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</a:p>
        </p:txBody>
      </p:sp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第一部分</a:t>
            </a: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67176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资源</a:t>
            </a:r>
            <a:r>
              <a:rPr lang="en-US" altLang="zh-CN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 userDrawn="1"/>
        </p:nvSpPr>
        <p:spPr>
          <a:xfrm>
            <a:off x="2280569" y="692254"/>
            <a:ext cx="24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资源与人力资源</a:t>
            </a:r>
          </a:p>
        </p:txBody>
      </p:sp>
      <p:sp>
        <p:nvSpPr>
          <p:cNvPr id="8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第一章</a:t>
            </a:r>
            <a:endParaRPr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188288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en-US" altLang="zh-CN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人力资源</a:t>
            </a:r>
            <a:r>
              <a:rPr lang="en-US" altLang="zh-CN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2.1 </a:t>
            </a:r>
            <a:r>
              <a:rPr lang="en-US" altLang="zh-CN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人事管理</a:t>
            </a:r>
            <a:r>
              <a:rPr lang="en-US" altLang="zh-CN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088151" y="692254"/>
            <a:ext cx="22676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2.2 </a:t>
            </a:r>
            <a:r>
              <a:rPr lang="en-US" altLang="zh-CN" sz="18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1800" b="0" baseline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人力资源管理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280573" y="692256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7" name="矩形 24"/>
          <p:cNvSpPr>
            <a:spLocks noChangeArrowheads="1"/>
          </p:cNvSpPr>
          <p:nvPr userDrawn="1"/>
        </p:nvSpPr>
        <p:spPr bwMode="auto">
          <a:xfrm>
            <a:off x="1056757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b="0" dirty="0">
                <a:solidFill>
                  <a:schemeClr val="bg1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b="0" dirty="0">
              <a:solidFill>
                <a:schemeClr val="bg1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6746465">
            <a:off x="5734413" y="6451453"/>
            <a:ext cx="720000" cy="7196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554163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6741368"/>
            <a:ext cx="5634665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/>
        </p:nvSpPr>
        <p:spPr>
          <a:xfrm>
            <a:off x="5626604" y="6343232"/>
            <a:ext cx="935617" cy="936104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TextBox 15"/>
          <p:cNvSpPr txBox="1"/>
          <p:nvPr/>
        </p:nvSpPr>
        <p:spPr>
          <a:xfrm>
            <a:off x="5894212" y="653199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52464" y="928670"/>
            <a:ext cx="10715700" cy="1588"/>
          </a:xfrm>
          <a:prstGeom prst="line">
            <a:avLst/>
          </a:prstGeom>
          <a:ln w="1016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 descr="C:\Users\Puhb\Pictures\川农图片\川农图标.jpg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9336" y="116632"/>
            <a:ext cx="785818" cy="78581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/>
          <p:nvPr/>
        </p:nvSpPr>
        <p:spPr>
          <a:xfrm>
            <a:off x="551384" y="404664"/>
            <a:ext cx="11668164" cy="3093494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600" dirty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微机原理与接口技术</a:t>
            </a:r>
            <a:endParaRPr lang="en-US" altLang="zh-CN" sz="3600" dirty="0">
              <a:solidFill>
                <a:srgbClr val="FFFF00"/>
              </a:solidFill>
              <a:effectLst>
                <a:glow rad="139700">
                  <a:srgbClr val="FF0000"/>
                </a:glow>
              </a:effectLst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914400" indent="-9144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8800" dirty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第</a:t>
            </a:r>
            <a:r>
              <a:rPr lang="en-US" altLang="zh-CN" sz="8800" dirty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8.1</a:t>
            </a:r>
            <a:r>
              <a:rPr lang="zh-CN" altLang="en-US" sz="8800" dirty="0">
                <a:solidFill>
                  <a:srgbClr val="FFFF00"/>
                </a:solidFill>
                <a:effectLst>
                  <a:glow rad="139700">
                    <a:srgbClr val="FF0000"/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  定时控制接口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/>
              <a:t>2. </a:t>
            </a:r>
            <a:r>
              <a:rPr lang="zh-CN" altLang="en-US" sz="3200"/>
              <a:t>与处理器接口</a:t>
            </a:r>
          </a:p>
        </p:txBody>
      </p:sp>
      <p:sp>
        <p:nvSpPr>
          <p:cNvPr id="12291" name="内容占位符 12290"/>
          <p:cNvSpPr>
            <a:spLocks noGrp="1"/>
          </p:cNvSpPr>
          <p:nvPr>
            <p:ph idx="1"/>
          </p:nvPr>
        </p:nvSpPr>
        <p:spPr>
          <a:xfrm>
            <a:off x="914400" y="999791"/>
            <a:ext cx="10363200" cy="4611687"/>
          </a:xfrm>
        </p:spPr>
        <p:txBody>
          <a:bodyPr/>
          <a:lstStyle/>
          <a:p>
            <a:pPr defTabSz="0">
              <a:lnSpc>
                <a:spcPct val="150000"/>
              </a:lnSpc>
              <a:spcBef>
                <a:spcPct val="0"/>
              </a:spcBef>
              <a:tabLst>
                <a:tab pos="3586480" algn="l"/>
              </a:tabLst>
            </a:pPr>
            <a:r>
              <a:rPr lang="en-US" altLang="zh-CN" dirty="0">
                <a:solidFill>
                  <a:schemeClr val="hlink"/>
                </a:solidFill>
              </a:rPr>
              <a:t>D</a:t>
            </a:r>
            <a:r>
              <a:rPr lang="en-US" altLang="zh-CN" sz="2400" dirty="0">
                <a:solidFill>
                  <a:schemeClr val="hlink"/>
                </a:solidFill>
              </a:rPr>
              <a:t>0</a:t>
            </a:r>
            <a:r>
              <a:rPr lang="en-US" altLang="zh-CN" dirty="0">
                <a:solidFill>
                  <a:schemeClr val="hlink"/>
                </a:solidFill>
              </a:rPr>
              <a:t> ~ D</a:t>
            </a:r>
            <a:r>
              <a:rPr lang="en-US" altLang="zh-CN" sz="2400" dirty="0">
                <a:solidFill>
                  <a:schemeClr val="hlink"/>
                </a:solidFill>
              </a:rPr>
              <a:t>7</a:t>
            </a:r>
            <a:r>
              <a:rPr lang="zh-CN" altLang="en-US" dirty="0">
                <a:latin typeface="Times New Roman" panose="02020603050405020304" pitchFamily="18" charset="0"/>
              </a:rPr>
              <a:t>数据线	</a:t>
            </a:r>
            <a:r>
              <a:rPr lang="en-US" altLang="zh-CN" dirty="0">
                <a:solidFill>
                  <a:schemeClr val="hlink"/>
                </a:solidFill>
              </a:rPr>
              <a:t>A</a:t>
            </a:r>
            <a:r>
              <a:rPr lang="en-US" altLang="zh-CN" sz="2400" dirty="0">
                <a:solidFill>
                  <a:schemeClr val="hlink"/>
                </a:solidFill>
              </a:rPr>
              <a:t>0</a:t>
            </a:r>
            <a:r>
              <a:rPr lang="en-US" altLang="zh-CN" dirty="0">
                <a:solidFill>
                  <a:schemeClr val="hlink"/>
                </a:solidFill>
              </a:rPr>
              <a:t> ~ A</a:t>
            </a:r>
            <a:r>
              <a:rPr lang="en-US" altLang="zh-CN" sz="2400" dirty="0">
                <a:solidFill>
                  <a:schemeClr val="hlink"/>
                </a:solidFill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地址线</a:t>
            </a:r>
          </a:p>
          <a:p>
            <a:pPr defTabSz="0">
              <a:lnSpc>
                <a:spcPct val="150000"/>
              </a:lnSpc>
              <a:spcBef>
                <a:spcPct val="0"/>
              </a:spcBef>
              <a:tabLst>
                <a:tab pos="3586480" algn="l"/>
              </a:tabLst>
            </a:pPr>
            <a:r>
              <a:rPr lang="en-US" altLang="zh-CN" dirty="0">
                <a:solidFill>
                  <a:schemeClr val="hlink"/>
                </a:solidFill>
              </a:rPr>
              <a:t>RD*</a:t>
            </a:r>
            <a:r>
              <a:rPr lang="zh-CN" altLang="en-US" dirty="0">
                <a:latin typeface="Times New Roman" panose="02020603050405020304" pitchFamily="18" charset="0"/>
              </a:rPr>
              <a:t>读信号	</a:t>
            </a:r>
            <a:r>
              <a:rPr lang="en-US" altLang="zh-CN" dirty="0">
                <a:solidFill>
                  <a:schemeClr val="hlink"/>
                </a:solidFill>
              </a:rPr>
              <a:t>WR*</a:t>
            </a:r>
            <a:r>
              <a:rPr lang="zh-CN" altLang="en-US" dirty="0">
                <a:latin typeface="Times New Roman" panose="02020603050405020304" pitchFamily="18" charset="0"/>
              </a:rPr>
              <a:t>写信号</a:t>
            </a:r>
          </a:p>
          <a:p>
            <a:pPr defTabSz="0">
              <a:lnSpc>
                <a:spcPct val="150000"/>
              </a:lnSpc>
              <a:spcBef>
                <a:spcPct val="0"/>
              </a:spcBef>
              <a:tabLst>
                <a:tab pos="3586480" algn="l"/>
              </a:tabLst>
            </a:pPr>
            <a:r>
              <a:rPr lang="en-US" altLang="zh-CN" dirty="0">
                <a:solidFill>
                  <a:schemeClr val="hlink"/>
                </a:solidFill>
              </a:rPr>
              <a:t>CS*</a:t>
            </a:r>
            <a:r>
              <a:rPr lang="zh-CN" altLang="en-US" dirty="0">
                <a:latin typeface="Times New Roman" panose="02020603050405020304" pitchFamily="18" charset="0"/>
              </a:rPr>
              <a:t>片选信号</a:t>
            </a:r>
          </a:p>
        </p:txBody>
      </p:sp>
      <p:graphicFrame>
        <p:nvGraphicFramePr>
          <p:cNvPr id="12292" name="表格 12291"/>
          <p:cNvGraphicFramePr/>
          <p:nvPr>
            <p:extLst>
              <p:ext uri="{D42A27DB-BD31-4B8C-83A1-F6EECF244321}">
                <p14:modId xmlns:p14="http://schemas.microsoft.com/office/powerpoint/2010/main" val="1283909017"/>
              </p:ext>
            </p:extLst>
          </p:nvPr>
        </p:nvGraphicFramePr>
        <p:xfrm>
          <a:off x="1741488" y="3589362"/>
          <a:ext cx="8772525" cy="264795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CS* A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地址（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机）</a:t>
                      </a:r>
                    </a:p>
                  </a:txBody>
                  <a:tcPr marL="90000" marR="90000" marT="46800" marB="46800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读操作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RD*</a:t>
                      </a:r>
                    </a:p>
                  </a:txBody>
                  <a:tcPr marL="90000" marR="90000" marT="46800" marB="46800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写操作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WR*</a:t>
                      </a:r>
                    </a:p>
                  </a:txBody>
                  <a:tcPr marL="90000" marR="90000" marT="46800" marB="46800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0"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0    0    0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0    0    1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0    1    0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0    1    1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40H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41H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42H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43H</a:t>
                      </a:r>
                    </a:p>
                  </a:txBody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读计数器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的计数值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读计数器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的计数值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读计数器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的计数值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无操作</a:t>
                      </a:r>
                    </a:p>
                  </a:txBody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DC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写初值到计数器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写初值到计数器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写初值到计数器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写控制字</a:t>
                      </a:r>
                    </a:p>
                  </a:txBody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/>
              <a:t>3</a:t>
            </a:r>
            <a:r>
              <a:rPr lang="zh-CN" altLang="zh-CN" sz="3200"/>
              <a:t>、</a:t>
            </a:r>
            <a:r>
              <a:rPr lang="en-US" altLang="zh-CN" sz="3200"/>
              <a:t>8253/8254</a:t>
            </a:r>
            <a:r>
              <a:rPr lang="zh-CN" altLang="en-US" sz="3200"/>
              <a:t>的工作方式</a:t>
            </a:r>
          </a:p>
        </p:txBody>
      </p:sp>
      <p:sp>
        <p:nvSpPr>
          <p:cNvPr id="26627" name="内容占位符 26626"/>
          <p:cNvSpPr>
            <a:spLocks noGrp="1"/>
          </p:cNvSpPr>
          <p:nvPr>
            <p:ph idx="1"/>
          </p:nvPr>
        </p:nvSpPr>
        <p:spPr>
          <a:xfrm>
            <a:off x="914400" y="1071245"/>
            <a:ext cx="10724515" cy="46113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8253</a:t>
            </a:r>
            <a:r>
              <a:rPr lang="zh-CN" altLang="en-US" sz="2800" dirty="0"/>
              <a:t>有</a:t>
            </a:r>
            <a:r>
              <a:rPr lang="en-US" altLang="zh-CN" sz="2800" dirty="0"/>
              <a:t>6</a:t>
            </a:r>
            <a:r>
              <a:rPr lang="zh-CN" altLang="en-US" sz="2800" dirty="0"/>
              <a:t>种工作方式，由方式控制字确定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熟悉每种工作方式的特点才能根据实际应用问题，选择正确的工作方式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每种工作方式的过程类似：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⑴ </a:t>
            </a:r>
            <a:r>
              <a:rPr lang="zh-CN" altLang="en-US" sz="2400" b="1" dirty="0">
                <a:solidFill>
                  <a:srgbClr val="0000FF"/>
                </a:solidFill>
              </a:rPr>
              <a:t>设定工作方式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⑵ </a:t>
            </a:r>
            <a:r>
              <a:rPr lang="zh-CN" altLang="en-US" sz="2400" b="1" dirty="0">
                <a:solidFill>
                  <a:srgbClr val="0000FF"/>
                </a:solidFill>
              </a:rPr>
              <a:t>设定计数初值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〔 </a:t>
            </a:r>
            <a:r>
              <a:rPr lang="en-US" altLang="zh-CN" sz="2400" b="1" dirty="0">
                <a:solidFill>
                  <a:srgbClr val="FF0000"/>
                </a:solidFill>
              </a:rPr>
              <a:t>⑶ </a:t>
            </a:r>
            <a:r>
              <a:rPr lang="zh-CN" altLang="en-US" sz="2400" b="1" dirty="0">
                <a:solidFill>
                  <a:srgbClr val="FF0000"/>
                </a:solidFill>
              </a:rPr>
              <a:t>硬件启动（个别工作方式需要） </a:t>
            </a:r>
            <a:r>
              <a:rPr lang="zh-CN" altLang="en-US" sz="2400" b="1" dirty="0"/>
              <a:t>〕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⑷ </a:t>
            </a:r>
            <a:r>
              <a:rPr lang="zh-CN" altLang="en-US" sz="2400" b="1" dirty="0">
                <a:solidFill>
                  <a:srgbClr val="0000FF"/>
                </a:solidFill>
              </a:rPr>
              <a:t>计数初值进入减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计数器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⑸ </a:t>
            </a:r>
            <a:r>
              <a:rPr lang="zh-CN" altLang="en-US" sz="2400" b="1" dirty="0">
                <a:solidFill>
                  <a:srgbClr val="0000FF"/>
                </a:solidFill>
              </a:rPr>
              <a:t>每输入一个时钟计数器减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的计数过程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⑹ </a:t>
            </a:r>
            <a:r>
              <a:rPr lang="zh-CN" altLang="en-US" sz="2400" b="1" dirty="0">
                <a:solidFill>
                  <a:srgbClr val="0000FF"/>
                </a:solidFill>
              </a:rPr>
              <a:t>计数过程结束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 dirty="0"/>
              <a:t>计数启动方式</a:t>
            </a:r>
          </a:p>
        </p:txBody>
      </p:sp>
      <p:sp>
        <p:nvSpPr>
          <p:cNvPr id="26627" name="内容占位符 26626"/>
          <p:cNvSpPr>
            <a:spLocks noGrp="1"/>
          </p:cNvSpPr>
          <p:nvPr>
            <p:ph idx="1"/>
          </p:nvPr>
        </p:nvSpPr>
        <p:spPr>
          <a:xfrm>
            <a:off x="914400" y="1071245"/>
            <a:ext cx="10724515" cy="46113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启动方式由</a:t>
            </a:r>
            <a:r>
              <a:rPr lang="en-US" altLang="zh-CN" b="1" dirty="0"/>
              <a:t>GATE</a:t>
            </a:r>
            <a:r>
              <a:rPr lang="zh-CN" altLang="en-US" b="1" dirty="0"/>
              <a:t>端信号的形式决定</a:t>
            </a:r>
            <a:endParaRPr lang="en-US" altLang="zh-CN" b="1" dirty="0"/>
          </a:p>
          <a:p>
            <a:pPr lvl="1">
              <a:lnSpc>
                <a:spcPct val="20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软件启动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硬件启动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117920" y="2708920"/>
            <a:ext cx="11521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11824" y="244731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GATE</a:t>
            </a:r>
            <a:r>
              <a:rPr lang="zh-CN" altLang="en-US" sz="2800" b="1" dirty="0">
                <a:latin typeface="+mn-ea"/>
              </a:rPr>
              <a:t>端为高电平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117920" y="3645024"/>
            <a:ext cx="11521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1824" y="3383414"/>
            <a:ext cx="380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GATE</a:t>
            </a:r>
            <a:r>
              <a:rPr lang="zh-CN" altLang="en-US" sz="2800" b="1" dirty="0">
                <a:latin typeface="+mn-ea"/>
              </a:rPr>
              <a:t>端有一个上升沿</a:t>
            </a:r>
          </a:p>
        </p:txBody>
      </p:sp>
    </p:spTree>
    <p:extLst>
      <p:ext uri="{BB962C8B-B14F-4D97-AF65-F5344CB8AC3E}">
        <p14:creationId xmlns:p14="http://schemas.microsoft.com/office/powerpoint/2010/main" val="316172818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方式</a:t>
            </a:r>
            <a:r>
              <a:rPr lang="en-US" altLang="zh-CN" dirty="0"/>
              <a:t>0  </a:t>
            </a:r>
            <a:r>
              <a:rPr lang="zh-CN" altLang="en-US" dirty="0"/>
              <a:t>计数结束中断</a:t>
            </a:r>
          </a:p>
        </p:txBody>
      </p:sp>
      <p:grpSp>
        <p:nvGrpSpPr>
          <p:cNvPr id="2" name="组合 27650"/>
          <p:cNvGrpSpPr/>
          <p:nvPr/>
        </p:nvGrpSpPr>
        <p:grpSpPr>
          <a:xfrm>
            <a:off x="3190875" y="2691531"/>
            <a:ext cx="627063" cy="730250"/>
            <a:chOff x="0" y="0"/>
            <a:chExt cx="316" cy="466"/>
          </a:xfrm>
        </p:grpSpPr>
        <p:sp>
          <p:nvSpPr>
            <p:cNvPr id="27652" name="矩形 27651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27653" name="直接连接符 27652"/>
            <p:cNvSpPr/>
            <p:nvPr/>
          </p:nvSpPr>
          <p:spPr>
            <a:xfrm>
              <a:off x="154" y="238"/>
              <a:ext cx="0" cy="22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3" name="组合 27653"/>
          <p:cNvGrpSpPr/>
          <p:nvPr/>
        </p:nvGrpSpPr>
        <p:grpSpPr>
          <a:xfrm>
            <a:off x="4456113" y="2691531"/>
            <a:ext cx="631825" cy="730250"/>
            <a:chOff x="0" y="0"/>
            <a:chExt cx="316" cy="466"/>
          </a:xfrm>
        </p:grpSpPr>
        <p:sp>
          <p:nvSpPr>
            <p:cNvPr id="27655" name="矩形 27654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27656" name="直接连接符 27655"/>
            <p:cNvSpPr/>
            <p:nvPr/>
          </p:nvSpPr>
          <p:spPr>
            <a:xfrm>
              <a:off x="154" y="238"/>
              <a:ext cx="0" cy="22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4" name="组合 27656"/>
          <p:cNvGrpSpPr/>
          <p:nvPr/>
        </p:nvGrpSpPr>
        <p:grpSpPr>
          <a:xfrm>
            <a:off x="5843588" y="2691531"/>
            <a:ext cx="628650" cy="1597025"/>
            <a:chOff x="0" y="0"/>
            <a:chExt cx="316" cy="1018"/>
          </a:xfrm>
        </p:grpSpPr>
        <p:sp>
          <p:nvSpPr>
            <p:cNvPr id="27658" name="矩形 27657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⑤</a:t>
              </a:r>
            </a:p>
          </p:txBody>
        </p:sp>
        <p:sp>
          <p:nvSpPr>
            <p:cNvPr id="27659" name="直接连接符 27658"/>
            <p:cNvSpPr/>
            <p:nvPr/>
          </p:nvSpPr>
          <p:spPr>
            <a:xfrm>
              <a:off x="154" y="238"/>
              <a:ext cx="0" cy="78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5" name="组合 27659"/>
          <p:cNvGrpSpPr/>
          <p:nvPr/>
        </p:nvGrpSpPr>
        <p:grpSpPr>
          <a:xfrm>
            <a:off x="5002213" y="2691531"/>
            <a:ext cx="631825" cy="1597025"/>
            <a:chOff x="0" y="0"/>
            <a:chExt cx="316" cy="1018"/>
          </a:xfrm>
        </p:grpSpPr>
        <p:sp>
          <p:nvSpPr>
            <p:cNvPr id="27661" name="矩形 27660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27662" name="直接连接符 27661"/>
            <p:cNvSpPr/>
            <p:nvPr/>
          </p:nvSpPr>
          <p:spPr>
            <a:xfrm>
              <a:off x="154" y="238"/>
              <a:ext cx="0" cy="78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6" name="组合 27662"/>
          <p:cNvGrpSpPr/>
          <p:nvPr/>
        </p:nvGrpSpPr>
        <p:grpSpPr>
          <a:xfrm>
            <a:off x="6826250" y="2691531"/>
            <a:ext cx="631825" cy="1577975"/>
            <a:chOff x="0" y="0"/>
            <a:chExt cx="316" cy="1006"/>
          </a:xfrm>
        </p:grpSpPr>
        <p:sp>
          <p:nvSpPr>
            <p:cNvPr id="27664" name="矩形 27663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⑥</a:t>
              </a:r>
            </a:p>
          </p:txBody>
        </p:sp>
        <p:sp>
          <p:nvSpPr>
            <p:cNvPr id="27665" name="直接连接符 27664"/>
            <p:cNvSpPr/>
            <p:nvPr/>
          </p:nvSpPr>
          <p:spPr>
            <a:xfrm>
              <a:off x="154" y="238"/>
              <a:ext cx="0" cy="7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7" name="组合 27665"/>
          <p:cNvGrpSpPr/>
          <p:nvPr/>
        </p:nvGrpSpPr>
        <p:grpSpPr>
          <a:xfrm>
            <a:off x="1524000" y="3456706"/>
            <a:ext cx="6583363" cy="3068638"/>
            <a:chOff x="0" y="0"/>
            <a:chExt cx="4097" cy="1998"/>
          </a:xfrm>
        </p:grpSpPr>
        <p:sp>
          <p:nvSpPr>
            <p:cNvPr id="27667" name="矩形 27666"/>
            <p:cNvSpPr/>
            <p:nvPr/>
          </p:nvSpPr>
          <p:spPr>
            <a:xfrm>
              <a:off x="56" y="1004"/>
              <a:ext cx="687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27668" name="矩形 27667"/>
            <p:cNvSpPr/>
            <p:nvPr/>
          </p:nvSpPr>
          <p:spPr>
            <a:xfrm>
              <a:off x="44" y="1699"/>
              <a:ext cx="715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27669" name="矩形 27668"/>
            <p:cNvSpPr/>
            <p:nvPr/>
          </p:nvSpPr>
          <p:spPr>
            <a:xfrm>
              <a:off x="132" y="618"/>
              <a:ext cx="536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27670" name="矩形 27669"/>
            <p:cNvSpPr/>
            <p:nvPr/>
          </p:nvSpPr>
          <p:spPr>
            <a:xfrm>
              <a:off x="0" y="151"/>
              <a:ext cx="762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8" name="组合 27670"/>
            <p:cNvGrpSpPr/>
            <p:nvPr/>
          </p:nvGrpSpPr>
          <p:grpSpPr>
            <a:xfrm>
              <a:off x="803" y="603"/>
              <a:ext cx="435" cy="220"/>
              <a:chOff x="0" y="0"/>
              <a:chExt cx="348" cy="222"/>
            </a:xfrm>
          </p:grpSpPr>
          <p:sp>
            <p:nvSpPr>
              <p:cNvPr id="27672" name="直接连接符 27671"/>
              <p:cNvSpPr/>
              <p:nvPr/>
            </p:nvSpPr>
            <p:spPr>
              <a:xfrm>
                <a:off x="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73" name="直接连接符 27672"/>
              <p:cNvSpPr/>
              <p:nvPr/>
            </p:nvSpPr>
            <p:spPr>
              <a:xfrm>
                <a:off x="12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74" name="直接连接符 27673"/>
              <p:cNvSpPr/>
              <p:nvPr/>
            </p:nvSpPr>
            <p:spPr>
              <a:xfrm>
                <a:off x="0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9" name="组合 27674"/>
              <p:cNvGrpSpPr/>
              <p:nvPr/>
            </p:nvGrpSpPr>
            <p:grpSpPr>
              <a:xfrm>
                <a:off x="120" y="5"/>
                <a:ext cx="120" cy="217"/>
                <a:chOff x="0" y="0"/>
                <a:chExt cx="120" cy="217"/>
              </a:xfrm>
            </p:grpSpPr>
            <p:sp>
              <p:nvSpPr>
                <p:cNvPr id="27676" name="直接连接符 27675"/>
                <p:cNvSpPr/>
                <p:nvPr/>
              </p:nvSpPr>
              <p:spPr>
                <a:xfrm>
                  <a:off x="113" y="0"/>
                  <a:ext cx="1" cy="217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77" name="直接连接符 27676"/>
                <p:cNvSpPr/>
                <p:nvPr/>
              </p:nvSpPr>
              <p:spPr>
                <a:xfrm>
                  <a:off x="0" y="199"/>
                  <a:ext cx="12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7678" name="直接连接符 27677"/>
              <p:cNvSpPr/>
              <p:nvPr/>
            </p:nvSpPr>
            <p:spPr>
              <a:xfrm>
                <a:off x="228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7679" name="直接连接符 27678"/>
            <p:cNvSpPr/>
            <p:nvPr/>
          </p:nvSpPr>
          <p:spPr>
            <a:xfrm>
              <a:off x="1129" y="230"/>
              <a:ext cx="3" cy="20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0" name="直接连接符 27679"/>
            <p:cNvSpPr/>
            <p:nvPr/>
          </p:nvSpPr>
          <p:spPr>
            <a:xfrm>
              <a:off x="1386" y="230"/>
              <a:ext cx="3" cy="20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1" name="直接连接符 27680"/>
            <p:cNvSpPr/>
            <p:nvPr/>
          </p:nvSpPr>
          <p:spPr>
            <a:xfrm>
              <a:off x="1132" y="415"/>
              <a:ext cx="26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2" name="直接连接符 27681"/>
            <p:cNvSpPr/>
            <p:nvPr/>
          </p:nvSpPr>
          <p:spPr>
            <a:xfrm>
              <a:off x="1389" y="225"/>
              <a:ext cx="46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" name="组合 27682"/>
            <p:cNvGrpSpPr/>
            <p:nvPr/>
          </p:nvGrpSpPr>
          <p:grpSpPr>
            <a:xfrm>
              <a:off x="1223" y="603"/>
              <a:ext cx="2244" cy="220"/>
              <a:chOff x="0" y="0"/>
              <a:chExt cx="1788" cy="222"/>
            </a:xfrm>
          </p:grpSpPr>
          <p:grpSp>
            <p:nvGrpSpPr>
              <p:cNvPr id="11" name="组合 27683"/>
              <p:cNvGrpSpPr/>
              <p:nvPr/>
            </p:nvGrpSpPr>
            <p:grpSpPr>
              <a:xfrm>
                <a:off x="0" y="0"/>
                <a:ext cx="900" cy="222"/>
                <a:chOff x="0" y="0"/>
                <a:chExt cx="900" cy="222"/>
              </a:xfrm>
            </p:grpSpPr>
            <p:grpSp>
              <p:nvGrpSpPr>
                <p:cNvPr id="12" name="组合 27684"/>
                <p:cNvGrpSpPr/>
                <p:nvPr/>
              </p:nvGrpSpPr>
              <p:grpSpPr>
                <a:xfrm>
                  <a:off x="0" y="0"/>
                  <a:ext cx="456" cy="222"/>
                  <a:chOff x="0" y="0"/>
                  <a:chExt cx="456" cy="222"/>
                </a:xfrm>
              </p:grpSpPr>
              <p:grpSp>
                <p:nvGrpSpPr>
                  <p:cNvPr id="13" name="组合 27685"/>
                  <p:cNvGrpSpPr/>
                  <p:nvPr/>
                </p:nvGrpSpPr>
                <p:grpSpPr>
                  <a:xfrm>
                    <a:off x="0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7687" name="直接连接符 27686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14" name="组合 27687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7689" name="直接连接符 27688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7690" name="直接连接符 27689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7691" name="直接连接符 27690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5" name="组合 27691"/>
                  <p:cNvGrpSpPr/>
                  <p:nvPr/>
                </p:nvGrpSpPr>
                <p:grpSpPr>
                  <a:xfrm>
                    <a:off x="228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7693" name="直接连接符 27692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16" name="组合 27693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7695" name="直接连接符 27694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7696" name="直接连接符 27695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7697" name="直接连接符 27696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7" name="组合 27697"/>
                <p:cNvGrpSpPr/>
                <p:nvPr/>
              </p:nvGrpSpPr>
              <p:grpSpPr>
                <a:xfrm>
                  <a:off x="444" y="0"/>
                  <a:ext cx="456" cy="222"/>
                  <a:chOff x="0" y="0"/>
                  <a:chExt cx="456" cy="222"/>
                </a:xfrm>
              </p:grpSpPr>
              <p:grpSp>
                <p:nvGrpSpPr>
                  <p:cNvPr id="18" name="组合 27698"/>
                  <p:cNvGrpSpPr/>
                  <p:nvPr/>
                </p:nvGrpSpPr>
                <p:grpSpPr>
                  <a:xfrm>
                    <a:off x="0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7700" name="直接连接符 27699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19" name="组合 27700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7702" name="直接连接符 27701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7703" name="直接连接符 27702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7704" name="直接连接符 27703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0" name="组合 27704"/>
                  <p:cNvGrpSpPr/>
                  <p:nvPr/>
                </p:nvGrpSpPr>
                <p:grpSpPr>
                  <a:xfrm>
                    <a:off x="228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7706" name="直接连接符 27705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21" name="组合 27706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7708" name="直接连接符 27707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7709" name="直接连接符 27708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7710" name="直接连接符 27709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  <p:grpSp>
            <p:nvGrpSpPr>
              <p:cNvPr id="22" name="组合 27710"/>
              <p:cNvGrpSpPr/>
              <p:nvPr/>
            </p:nvGrpSpPr>
            <p:grpSpPr>
              <a:xfrm>
                <a:off x="888" y="0"/>
                <a:ext cx="900" cy="222"/>
                <a:chOff x="0" y="0"/>
                <a:chExt cx="900" cy="222"/>
              </a:xfrm>
            </p:grpSpPr>
            <p:grpSp>
              <p:nvGrpSpPr>
                <p:cNvPr id="23" name="组合 27711"/>
                <p:cNvGrpSpPr/>
                <p:nvPr/>
              </p:nvGrpSpPr>
              <p:grpSpPr>
                <a:xfrm>
                  <a:off x="0" y="0"/>
                  <a:ext cx="456" cy="222"/>
                  <a:chOff x="0" y="0"/>
                  <a:chExt cx="456" cy="222"/>
                </a:xfrm>
              </p:grpSpPr>
              <p:grpSp>
                <p:nvGrpSpPr>
                  <p:cNvPr id="24" name="组合 27712"/>
                  <p:cNvGrpSpPr/>
                  <p:nvPr/>
                </p:nvGrpSpPr>
                <p:grpSpPr>
                  <a:xfrm>
                    <a:off x="0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7714" name="直接连接符 27713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25" name="组合 27714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7716" name="直接连接符 27715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7717" name="直接连接符 27716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7718" name="直接连接符 27717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6" name="组合 27718"/>
                  <p:cNvGrpSpPr/>
                  <p:nvPr/>
                </p:nvGrpSpPr>
                <p:grpSpPr>
                  <a:xfrm>
                    <a:off x="228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7720" name="直接连接符 27719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27" name="组合 27720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7722" name="直接连接符 27721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7723" name="直接连接符 27722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7724" name="直接连接符 27723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8" name="组合 27724"/>
                <p:cNvGrpSpPr/>
                <p:nvPr/>
              </p:nvGrpSpPr>
              <p:grpSpPr>
                <a:xfrm>
                  <a:off x="444" y="0"/>
                  <a:ext cx="456" cy="222"/>
                  <a:chOff x="0" y="0"/>
                  <a:chExt cx="456" cy="222"/>
                </a:xfrm>
              </p:grpSpPr>
              <p:grpSp>
                <p:nvGrpSpPr>
                  <p:cNvPr id="29" name="组合 27725"/>
                  <p:cNvGrpSpPr/>
                  <p:nvPr/>
                </p:nvGrpSpPr>
                <p:grpSpPr>
                  <a:xfrm>
                    <a:off x="0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7727" name="直接连接符 27726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30" name="组合 27727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7729" name="直接连接符 27728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7730" name="直接连接符 27729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7731" name="直接连接符 27730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1" name="组合 27731"/>
                  <p:cNvGrpSpPr/>
                  <p:nvPr/>
                </p:nvGrpSpPr>
                <p:grpSpPr>
                  <a:xfrm>
                    <a:off x="228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7733" name="直接连接符 27732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27784" name="组合 27733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7735" name="直接连接符 27734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7736" name="直接连接符 27735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7737" name="直接连接符 27736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</p:grpSp>
        <p:grpSp>
          <p:nvGrpSpPr>
            <p:cNvPr id="27785" name="组合 27737"/>
            <p:cNvGrpSpPr/>
            <p:nvPr/>
          </p:nvGrpSpPr>
          <p:grpSpPr>
            <a:xfrm>
              <a:off x="3467" y="603"/>
              <a:ext cx="572" cy="220"/>
              <a:chOff x="0" y="0"/>
              <a:chExt cx="456" cy="222"/>
            </a:xfrm>
          </p:grpSpPr>
          <p:grpSp>
            <p:nvGrpSpPr>
              <p:cNvPr id="27786" name="组合 27738"/>
              <p:cNvGrpSpPr/>
              <p:nvPr/>
            </p:nvGrpSpPr>
            <p:grpSpPr>
              <a:xfrm>
                <a:off x="0" y="0"/>
                <a:ext cx="228" cy="222"/>
                <a:chOff x="0" y="0"/>
                <a:chExt cx="228" cy="222"/>
              </a:xfrm>
            </p:grpSpPr>
            <p:sp>
              <p:nvSpPr>
                <p:cNvPr id="27740" name="直接连接符 27739"/>
                <p:cNvSpPr/>
                <p:nvPr/>
              </p:nvSpPr>
              <p:spPr>
                <a:xfrm>
                  <a:off x="5" y="5"/>
                  <a:ext cx="1" cy="217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7787" name="组合 27740"/>
                <p:cNvGrpSpPr/>
                <p:nvPr/>
              </p:nvGrpSpPr>
              <p:grpSpPr>
                <a:xfrm>
                  <a:off x="0" y="5"/>
                  <a:ext cx="120" cy="217"/>
                  <a:chOff x="0" y="0"/>
                  <a:chExt cx="120" cy="217"/>
                </a:xfrm>
              </p:grpSpPr>
              <p:sp>
                <p:nvSpPr>
                  <p:cNvPr id="27742" name="直接连接符 27741"/>
                  <p:cNvSpPr/>
                  <p:nvPr/>
                </p:nvSpPr>
                <p:spPr>
                  <a:xfrm>
                    <a:off x="113" y="0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43" name="直接连接符 27742"/>
                  <p:cNvSpPr/>
                  <p:nvPr/>
                </p:nvSpPr>
                <p:spPr>
                  <a:xfrm>
                    <a:off x="0" y="199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7744" name="直接连接符 27743"/>
                <p:cNvSpPr/>
                <p:nvPr/>
              </p:nvSpPr>
              <p:spPr>
                <a:xfrm>
                  <a:off x="108" y="0"/>
                  <a:ext cx="12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7788" name="组合 27744"/>
              <p:cNvGrpSpPr/>
              <p:nvPr/>
            </p:nvGrpSpPr>
            <p:grpSpPr>
              <a:xfrm>
                <a:off x="228" y="0"/>
                <a:ext cx="228" cy="222"/>
                <a:chOff x="0" y="0"/>
                <a:chExt cx="228" cy="222"/>
              </a:xfrm>
            </p:grpSpPr>
            <p:sp>
              <p:nvSpPr>
                <p:cNvPr id="27746" name="直接连接符 27745"/>
                <p:cNvSpPr/>
                <p:nvPr/>
              </p:nvSpPr>
              <p:spPr>
                <a:xfrm>
                  <a:off x="5" y="5"/>
                  <a:ext cx="1" cy="217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7789" name="组合 27746"/>
                <p:cNvGrpSpPr/>
                <p:nvPr/>
              </p:nvGrpSpPr>
              <p:grpSpPr>
                <a:xfrm>
                  <a:off x="0" y="5"/>
                  <a:ext cx="120" cy="217"/>
                  <a:chOff x="0" y="0"/>
                  <a:chExt cx="120" cy="217"/>
                </a:xfrm>
              </p:grpSpPr>
              <p:sp>
                <p:nvSpPr>
                  <p:cNvPr id="27748" name="直接连接符 27747"/>
                  <p:cNvSpPr/>
                  <p:nvPr/>
                </p:nvSpPr>
                <p:spPr>
                  <a:xfrm>
                    <a:off x="113" y="0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749" name="直接连接符 27748"/>
                  <p:cNvSpPr/>
                  <p:nvPr/>
                </p:nvSpPr>
                <p:spPr>
                  <a:xfrm>
                    <a:off x="0" y="199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7750" name="直接连接符 27749"/>
                <p:cNvSpPr/>
                <p:nvPr/>
              </p:nvSpPr>
              <p:spPr>
                <a:xfrm>
                  <a:off x="108" y="0"/>
                  <a:ext cx="12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7751" name="直接连接符 27750"/>
            <p:cNvSpPr/>
            <p:nvPr/>
          </p:nvSpPr>
          <p:spPr>
            <a:xfrm>
              <a:off x="743" y="225"/>
              <a:ext cx="40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2" name="直接连接符 27751"/>
            <p:cNvSpPr/>
            <p:nvPr/>
          </p:nvSpPr>
          <p:spPr>
            <a:xfrm>
              <a:off x="1853" y="230"/>
              <a:ext cx="0" cy="20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3" name="直接连接符 27752"/>
            <p:cNvSpPr/>
            <p:nvPr/>
          </p:nvSpPr>
          <p:spPr>
            <a:xfrm>
              <a:off x="2110" y="230"/>
              <a:ext cx="0" cy="20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4" name="直接连接符 27753"/>
            <p:cNvSpPr/>
            <p:nvPr/>
          </p:nvSpPr>
          <p:spPr>
            <a:xfrm>
              <a:off x="1856" y="415"/>
              <a:ext cx="27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5" name="直接连接符 27754"/>
            <p:cNvSpPr/>
            <p:nvPr/>
          </p:nvSpPr>
          <p:spPr>
            <a:xfrm>
              <a:off x="2113" y="225"/>
              <a:ext cx="194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6" name="直接连接符 27755"/>
            <p:cNvSpPr/>
            <p:nvPr/>
          </p:nvSpPr>
          <p:spPr>
            <a:xfrm>
              <a:off x="803" y="1044"/>
              <a:ext cx="327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7790" name="组合 27756"/>
            <p:cNvGrpSpPr/>
            <p:nvPr/>
          </p:nvGrpSpPr>
          <p:grpSpPr>
            <a:xfrm>
              <a:off x="2342" y="819"/>
              <a:ext cx="1132" cy="1179"/>
              <a:chOff x="0" y="0"/>
              <a:chExt cx="901" cy="1156"/>
            </a:xfrm>
          </p:grpSpPr>
          <p:sp>
            <p:nvSpPr>
              <p:cNvPr id="27758" name="直接连接符 27757"/>
              <p:cNvSpPr/>
              <p:nvPr/>
            </p:nvSpPr>
            <p:spPr>
              <a:xfrm>
                <a:off x="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7759" name="直接连接符 27758"/>
              <p:cNvSpPr/>
              <p:nvPr/>
            </p:nvSpPr>
            <p:spPr>
              <a:xfrm>
                <a:off x="225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7760" name="直接连接符 27759"/>
              <p:cNvSpPr/>
              <p:nvPr/>
            </p:nvSpPr>
            <p:spPr>
              <a:xfrm>
                <a:off x="438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7761" name="直接连接符 27760"/>
              <p:cNvSpPr/>
              <p:nvPr/>
            </p:nvSpPr>
            <p:spPr>
              <a:xfrm>
                <a:off x="663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7762" name="直接连接符 27761"/>
              <p:cNvSpPr/>
              <p:nvPr/>
            </p:nvSpPr>
            <p:spPr>
              <a:xfrm>
                <a:off x="90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27763" name="直接连接符 27762"/>
            <p:cNvSpPr/>
            <p:nvPr/>
          </p:nvSpPr>
          <p:spPr>
            <a:xfrm>
              <a:off x="1430" y="1736"/>
              <a:ext cx="3" cy="20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4" name="直接连接符 27763"/>
            <p:cNvSpPr/>
            <p:nvPr/>
          </p:nvSpPr>
          <p:spPr>
            <a:xfrm>
              <a:off x="3465" y="1736"/>
              <a:ext cx="0" cy="20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5" name="直接连接符 27764"/>
            <p:cNvSpPr/>
            <p:nvPr/>
          </p:nvSpPr>
          <p:spPr>
            <a:xfrm>
              <a:off x="1433" y="1921"/>
              <a:ext cx="201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6" name="直接连接符 27765"/>
            <p:cNvSpPr/>
            <p:nvPr/>
          </p:nvSpPr>
          <p:spPr>
            <a:xfrm>
              <a:off x="683" y="1731"/>
              <a:ext cx="766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67" name="直接连接符 27766"/>
            <p:cNvSpPr/>
            <p:nvPr/>
          </p:nvSpPr>
          <p:spPr>
            <a:xfrm>
              <a:off x="652" y="1921"/>
              <a:ext cx="768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68" name="直接连接符 27767"/>
            <p:cNvSpPr/>
            <p:nvPr/>
          </p:nvSpPr>
          <p:spPr>
            <a:xfrm>
              <a:off x="3468" y="1731"/>
              <a:ext cx="62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9" name="矩形 27768"/>
            <p:cNvSpPr/>
            <p:nvPr/>
          </p:nvSpPr>
          <p:spPr>
            <a:xfrm>
              <a:off x="3440" y="1424"/>
              <a:ext cx="395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770" name="矩形 27769"/>
            <p:cNvSpPr/>
            <p:nvPr/>
          </p:nvSpPr>
          <p:spPr>
            <a:xfrm>
              <a:off x="2565" y="1424"/>
              <a:ext cx="398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771" name="矩形 27770"/>
            <p:cNvSpPr/>
            <p:nvPr/>
          </p:nvSpPr>
          <p:spPr>
            <a:xfrm>
              <a:off x="3139" y="1424"/>
              <a:ext cx="395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772" name="矩形 27771"/>
            <p:cNvSpPr/>
            <p:nvPr/>
          </p:nvSpPr>
          <p:spPr>
            <a:xfrm>
              <a:off x="2850" y="1424"/>
              <a:ext cx="398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773" name="矩形 27772"/>
            <p:cNvSpPr/>
            <p:nvPr/>
          </p:nvSpPr>
          <p:spPr>
            <a:xfrm>
              <a:off x="2279" y="1424"/>
              <a:ext cx="396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774" name="矩形 27773"/>
            <p:cNvSpPr/>
            <p:nvPr/>
          </p:nvSpPr>
          <p:spPr>
            <a:xfrm>
              <a:off x="1797" y="25"/>
              <a:ext cx="398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775" name="矩形 27774"/>
            <p:cNvSpPr/>
            <p:nvPr/>
          </p:nvSpPr>
          <p:spPr>
            <a:xfrm>
              <a:off x="925" y="0"/>
              <a:ext cx="771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方式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776" name="矩形 27775"/>
            <p:cNvSpPr/>
            <p:nvPr/>
          </p:nvSpPr>
          <p:spPr>
            <a:xfrm>
              <a:off x="132" y="178"/>
              <a:ext cx="536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27777" name="直接连接符 27776"/>
            <p:cNvSpPr/>
            <p:nvPr/>
          </p:nvSpPr>
          <p:spPr>
            <a:xfrm>
              <a:off x="223" y="187"/>
              <a:ext cx="32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7778" name="竖卷形 27777" descr="水滴"/>
          <p:cNvSpPr/>
          <p:nvPr/>
        </p:nvSpPr>
        <p:spPr>
          <a:xfrm flipH="1">
            <a:off x="10107295" y="1391920"/>
            <a:ext cx="1231265" cy="51384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①</a:t>
            </a:r>
          </a:p>
          <a:p>
            <a:pPr algn="ctr"/>
            <a:endParaRPr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工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作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方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式</a:t>
            </a:r>
            <a:endParaRPr lang="zh-CN" altLang="en-US" sz="32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7779" name="竖卷形 27778" descr="水滴"/>
          <p:cNvSpPr/>
          <p:nvPr/>
        </p:nvSpPr>
        <p:spPr>
          <a:xfrm flipH="1">
            <a:off x="9973945" y="1247775"/>
            <a:ext cx="1231265" cy="51384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②</a:t>
            </a:r>
          </a:p>
          <a:p>
            <a:pPr algn="ctr"/>
            <a:endParaRPr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初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</p:txBody>
      </p:sp>
      <p:sp>
        <p:nvSpPr>
          <p:cNvPr id="27780" name="竖卷形 27779" descr="水滴"/>
          <p:cNvSpPr/>
          <p:nvPr/>
        </p:nvSpPr>
        <p:spPr>
          <a:xfrm flipH="1">
            <a:off x="9827895" y="1152525"/>
            <a:ext cx="1231265" cy="51384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④</a:t>
            </a:r>
          </a:p>
          <a:p>
            <a:pPr algn="ctr"/>
            <a:endParaRPr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送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入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计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数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器</a:t>
            </a:r>
          </a:p>
        </p:txBody>
      </p:sp>
      <p:sp>
        <p:nvSpPr>
          <p:cNvPr id="27781" name="竖卷形 27780" descr="水滴"/>
          <p:cNvSpPr/>
          <p:nvPr/>
        </p:nvSpPr>
        <p:spPr>
          <a:xfrm flipH="1">
            <a:off x="9716770" y="1114425"/>
            <a:ext cx="1231265" cy="51384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⑤</a:t>
            </a:r>
          </a:p>
          <a:p>
            <a:pPr algn="ctr"/>
            <a:endParaRPr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过</a:t>
            </a:r>
          </a:p>
          <a:p>
            <a:pPr algn="ctr"/>
            <a:r>
              <a:rPr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程</a:t>
            </a:r>
          </a:p>
        </p:txBody>
      </p:sp>
      <p:sp>
        <p:nvSpPr>
          <p:cNvPr id="27782" name="竖卷形 27781" descr="水滴"/>
          <p:cNvSpPr/>
          <p:nvPr/>
        </p:nvSpPr>
        <p:spPr>
          <a:xfrm flipH="1">
            <a:off x="9585325" y="1042670"/>
            <a:ext cx="1231265" cy="51384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 b="1" dirty="0">
                <a:solidFill>
                  <a:schemeClr val="hlink"/>
                </a:solidFill>
                <a:latin typeface="Tahoma" panose="020B0604030504040204" pitchFamily="34" charset="0"/>
              </a:rPr>
              <a:t>⑥</a:t>
            </a:r>
          </a:p>
          <a:p>
            <a:pPr algn="ctr"/>
            <a:endParaRPr lang="en-US" altLang="zh-CN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/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/>
            <a:r>
              <a:rPr lang="zh-CN" altLang="en-US" sz="3200" b="1" dirty="0">
                <a:solidFill>
                  <a:schemeClr val="hlink"/>
                </a:solidFill>
                <a:latin typeface="Tahoma" panose="020B0604030504040204" pitchFamily="34" charset="0"/>
              </a:rPr>
              <a:t>结</a:t>
            </a:r>
          </a:p>
          <a:p>
            <a:pPr algn="ctr"/>
            <a:r>
              <a:rPr lang="zh-CN" altLang="en-US" sz="3200" b="1" dirty="0">
                <a:solidFill>
                  <a:schemeClr val="hlink"/>
                </a:solidFill>
                <a:latin typeface="Tahoma" panose="020B0604030504040204" pitchFamily="34" charset="0"/>
              </a:rPr>
              <a:t>束</a:t>
            </a:r>
          </a:p>
        </p:txBody>
      </p:sp>
      <p:sp>
        <p:nvSpPr>
          <p:cNvPr id="27783" name="内容占位符 27782"/>
          <p:cNvSpPr>
            <a:spLocks noGrp="1"/>
          </p:cNvSpPr>
          <p:nvPr>
            <p:ph idx="1"/>
          </p:nvPr>
        </p:nvSpPr>
        <p:spPr>
          <a:xfrm>
            <a:off x="914400" y="1071245"/>
            <a:ext cx="8670290" cy="461137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工作过程：</a:t>
            </a:r>
            <a:r>
              <a:rPr lang="zh-CN" altLang="en-US" sz="2800" dirty="0"/>
              <a:t>在这种方式下，</a:t>
            </a:r>
            <a:r>
              <a:rPr lang="zh-CN" altLang="en-US" sz="2800" b="1" dirty="0">
                <a:solidFill>
                  <a:srgbClr val="FF0000"/>
                </a:solidFill>
              </a:rPr>
              <a:t>当</a:t>
            </a:r>
            <a:r>
              <a:rPr lang="en-US" altLang="zh-CN" sz="2800" b="1" dirty="0">
                <a:solidFill>
                  <a:srgbClr val="FF0000"/>
                </a:solidFill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</a:rPr>
              <a:t>写入控制字</a:t>
            </a:r>
            <a:r>
              <a:rPr lang="en-US" altLang="zh-CN" sz="2800" b="1" dirty="0">
                <a:solidFill>
                  <a:srgbClr val="FF0000"/>
                </a:solidFill>
              </a:rPr>
              <a:t>CW</a:t>
            </a:r>
            <a:r>
              <a:rPr lang="zh-CN" altLang="en-US" sz="2800" b="1" dirty="0">
                <a:solidFill>
                  <a:srgbClr val="FF0000"/>
                </a:solidFill>
              </a:rPr>
              <a:t>后，</a:t>
            </a:r>
            <a:r>
              <a:rPr lang="en-US" altLang="zh-CN" sz="2800" b="1" dirty="0">
                <a:solidFill>
                  <a:srgbClr val="FF0000"/>
                </a:solidFill>
              </a:rPr>
              <a:t>OUT</a:t>
            </a:r>
            <a:r>
              <a:rPr lang="zh-CN" altLang="en-US" sz="2800" b="1" dirty="0">
                <a:solidFill>
                  <a:srgbClr val="FF0000"/>
                </a:solidFill>
              </a:rPr>
              <a:t>立即变低电平</a:t>
            </a:r>
            <a:r>
              <a:rPr lang="zh-CN" altLang="en-US" sz="2800" dirty="0"/>
              <a:t>（即使没写入初值），当写入初值后计数器开始计数，</a:t>
            </a:r>
            <a:r>
              <a:rPr lang="zh-CN" altLang="en-US" sz="2800" b="1" dirty="0">
                <a:solidFill>
                  <a:srgbClr val="FF0000"/>
                </a:solidFill>
              </a:rPr>
              <a:t>计数结束后</a:t>
            </a:r>
            <a:r>
              <a:rPr lang="en-US" altLang="zh-CN" sz="2800" b="1" dirty="0">
                <a:solidFill>
                  <a:srgbClr val="FF0000"/>
                </a:solidFill>
              </a:rPr>
              <a:t>OUT</a:t>
            </a:r>
            <a:r>
              <a:rPr lang="zh-CN" altLang="en-US" sz="2800" b="1" dirty="0">
                <a:solidFill>
                  <a:srgbClr val="FF0000"/>
                </a:solidFill>
              </a:rPr>
              <a:t>变为高电平</a:t>
            </a:r>
            <a:r>
              <a:rPr lang="zh-CN" altLang="en-US" sz="2800" dirty="0"/>
              <a:t>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7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7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7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7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7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7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7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8" grpId="0" bldLvl="0" animBg="1"/>
      <p:bldP spid="27779" grpId="0" bldLvl="0" animBg="1"/>
      <p:bldP spid="27780" grpId="0" bldLvl="0" animBg="1"/>
      <p:bldP spid="27781" grpId="0" bldLvl="0" animBg="1"/>
      <p:bldP spid="2778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方式</a:t>
            </a:r>
            <a:r>
              <a:rPr lang="en-US" altLang="zh-CN"/>
              <a:t>0  </a:t>
            </a:r>
            <a:r>
              <a:rPr lang="zh-CN" altLang="en-US"/>
              <a:t>计数结束中断（续）</a:t>
            </a:r>
          </a:p>
        </p:txBody>
      </p:sp>
      <p:sp>
        <p:nvSpPr>
          <p:cNvPr id="28675" name="内容占位符 286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</a:rPr>
              <a:t>方式的特点：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zh-CN" altLang="en-US" sz="2400" dirty="0"/>
              <a:t>计数器只计一遍数；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zh-CN" altLang="en-US" sz="2400" dirty="0"/>
              <a:t>计数是在写入计数值后的</a:t>
            </a:r>
            <a:r>
              <a:rPr lang="en-US" altLang="zh-CN" sz="2400" dirty="0"/>
              <a:t>CLK</a:t>
            </a:r>
            <a:r>
              <a:rPr lang="zh-CN" altLang="en-US" sz="2400" dirty="0"/>
              <a:t>的下降沿开始的；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zh-CN" altLang="en-US" sz="2400" dirty="0"/>
              <a:t>计数过程中，当</a:t>
            </a:r>
            <a:r>
              <a:rPr lang="en-US" altLang="zh-CN" sz="2400" dirty="0"/>
              <a:t>GATE=0</a:t>
            </a:r>
            <a:r>
              <a:rPr lang="zh-CN" altLang="en-US" sz="2400" dirty="0"/>
              <a:t>时，计数暂停；</a:t>
            </a:r>
            <a:r>
              <a:rPr lang="en-US" altLang="zh-CN" sz="2400" b="1" dirty="0">
                <a:solidFill>
                  <a:srgbClr val="0000FF"/>
                </a:solidFill>
              </a:rPr>
              <a:t>GATE=1</a:t>
            </a:r>
            <a:r>
              <a:rPr lang="zh-CN" altLang="en-US" sz="2400" b="1" dirty="0">
                <a:solidFill>
                  <a:srgbClr val="0000FF"/>
                </a:solidFill>
              </a:rPr>
              <a:t>时，接着计数</a:t>
            </a:r>
            <a:r>
              <a:rPr lang="zh-CN" altLang="en-US" sz="2400" dirty="0"/>
              <a:t>；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zh-CN" altLang="en-US" sz="2400" dirty="0"/>
              <a:t>在计数过程中，若改变初值，计数器将重新开始计数；</a:t>
            </a:r>
          </a:p>
        </p:txBody>
      </p:sp>
      <p:grpSp>
        <p:nvGrpSpPr>
          <p:cNvPr id="2" name="组合 28675"/>
          <p:cNvGrpSpPr/>
          <p:nvPr/>
        </p:nvGrpSpPr>
        <p:grpSpPr>
          <a:xfrm>
            <a:off x="1127448" y="3562350"/>
            <a:ext cx="5346700" cy="2586038"/>
            <a:chOff x="0" y="0"/>
            <a:chExt cx="3368" cy="1629"/>
          </a:xfrm>
        </p:grpSpPr>
        <p:pic>
          <p:nvPicPr>
            <p:cNvPr id="28677" name="图片 2867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368" cy="16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678" name="文本框 28677"/>
            <p:cNvSpPr txBox="1"/>
            <p:nvPr/>
          </p:nvSpPr>
          <p:spPr>
            <a:xfrm>
              <a:off x="2460" y="562"/>
              <a:ext cx="31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" name="组合 28678"/>
          <p:cNvGrpSpPr/>
          <p:nvPr/>
        </p:nvGrpSpPr>
        <p:grpSpPr>
          <a:xfrm>
            <a:off x="6756400" y="3535363"/>
            <a:ext cx="3911600" cy="2290762"/>
            <a:chOff x="0" y="0"/>
            <a:chExt cx="2464" cy="1443"/>
          </a:xfrm>
        </p:grpSpPr>
        <p:pic>
          <p:nvPicPr>
            <p:cNvPr id="28680" name="图片 2867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"/>
              <a:ext cx="2464" cy="1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681" name="直接连接符 28680"/>
            <p:cNvSpPr/>
            <p:nvPr/>
          </p:nvSpPr>
          <p:spPr>
            <a:xfrm>
              <a:off x="1544" y="0"/>
              <a:ext cx="0" cy="472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ysDot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effectLst/>
              </a:rPr>
              <a:t>方式</a:t>
            </a:r>
            <a:r>
              <a:rPr lang="en-US" altLang="zh-CN" dirty="0">
                <a:effectLst/>
              </a:rPr>
              <a:t>1  </a:t>
            </a:r>
            <a:r>
              <a:rPr lang="zh-CN" altLang="en-US" dirty="0">
                <a:effectLst/>
              </a:rPr>
              <a:t>可编程单稳脉冲</a:t>
            </a:r>
          </a:p>
        </p:txBody>
      </p:sp>
      <p:grpSp>
        <p:nvGrpSpPr>
          <p:cNvPr id="2" name="组合 29698"/>
          <p:cNvGrpSpPr/>
          <p:nvPr/>
        </p:nvGrpSpPr>
        <p:grpSpPr>
          <a:xfrm>
            <a:off x="3586163" y="2928938"/>
            <a:ext cx="627062" cy="730250"/>
            <a:chOff x="0" y="0"/>
            <a:chExt cx="316" cy="466"/>
          </a:xfrm>
        </p:grpSpPr>
        <p:sp>
          <p:nvSpPr>
            <p:cNvPr id="29700" name="矩形 29699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29701" name="直接连接符 29700"/>
            <p:cNvSpPr/>
            <p:nvPr/>
          </p:nvSpPr>
          <p:spPr>
            <a:xfrm>
              <a:off x="154" y="238"/>
              <a:ext cx="0" cy="22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3" name="组合 29701"/>
          <p:cNvGrpSpPr/>
          <p:nvPr/>
        </p:nvGrpSpPr>
        <p:grpSpPr>
          <a:xfrm>
            <a:off x="4684713" y="2928938"/>
            <a:ext cx="631825" cy="730250"/>
            <a:chOff x="0" y="0"/>
            <a:chExt cx="316" cy="466"/>
          </a:xfrm>
        </p:grpSpPr>
        <p:sp>
          <p:nvSpPr>
            <p:cNvPr id="29703" name="矩形 29702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29704" name="直接连接符 29703"/>
            <p:cNvSpPr/>
            <p:nvPr/>
          </p:nvSpPr>
          <p:spPr>
            <a:xfrm>
              <a:off x="154" y="238"/>
              <a:ext cx="0" cy="22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4" name="组合 29704"/>
          <p:cNvGrpSpPr/>
          <p:nvPr/>
        </p:nvGrpSpPr>
        <p:grpSpPr>
          <a:xfrm>
            <a:off x="6143625" y="2928938"/>
            <a:ext cx="628650" cy="1597025"/>
            <a:chOff x="0" y="0"/>
            <a:chExt cx="316" cy="1018"/>
          </a:xfrm>
        </p:grpSpPr>
        <p:sp>
          <p:nvSpPr>
            <p:cNvPr id="29706" name="矩形 29705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⑤</a:t>
              </a:r>
            </a:p>
          </p:txBody>
        </p:sp>
        <p:sp>
          <p:nvSpPr>
            <p:cNvPr id="29707" name="直接连接符 29706"/>
            <p:cNvSpPr/>
            <p:nvPr/>
          </p:nvSpPr>
          <p:spPr>
            <a:xfrm>
              <a:off x="154" y="238"/>
              <a:ext cx="0" cy="78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5" name="组合 29707"/>
          <p:cNvGrpSpPr/>
          <p:nvPr/>
        </p:nvGrpSpPr>
        <p:grpSpPr>
          <a:xfrm>
            <a:off x="5376863" y="2928938"/>
            <a:ext cx="631825" cy="1597025"/>
            <a:chOff x="0" y="0"/>
            <a:chExt cx="316" cy="1018"/>
          </a:xfrm>
        </p:grpSpPr>
        <p:sp>
          <p:nvSpPr>
            <p:cNvPr id="29709" name="矩形 29708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29710" name="直接连接符 29709"/>
            <p:cNvSpPr/>
            <p:nvPr/>
          </p:nvSpPr>
          <p:spPr>
            <a:xfrm>
              <a:off x="154" y="238"/>
              <a:ext cx="0" cy="78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6" name="组合 29710"/>
          <p:cNvGrpSpPr/>
          <p:nvPr/>
        </p:nvGrpSpPr>
        <p:grpSpPr>
          <a:xfrm>
            <a:off x="7192963" y="2928938"/>
            <a:ext cx="631825" cy="1577975"/>
            <a:chOff x="0" y="0"/>
            <a:chExt cx="316" cy="1006"/>
          </a:xfrm>
        </p:grpSpPr>
        <p:sp>
          <p:nvSpPr>
            <p:cNvPr id="29712" name="矩形 29711"/>
            <p:cNvSpPr/>
            <p:nvPr/>
          </p:nvSpPr>
          <p:spPr>
            <a:xfrm>
              <a:off x="0" y="0"/>
              <a:ext cx="316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⑥</a:t>
              </a:r>
            </a:p>
          </p:txBody>
        </p:sp>
        <p:sp>
          <p:nvSpPr>
            <p:cNvPr id="29713" name="直接连接符 29712"/>
            <p:cNvSpPr/>
            <p:nvPr/>
          </p:nvSpPr>
          <p:spPr>
            <a:xfrm>
              <a:off x="154" y="238"/>
              <a:ext cx="0" cy="7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</p:grpSp>
      <p:sp>
        <p:nvSpPr>
          <p:cNvPr id="29714" name="竖卷形 29713" descr="水滴"/>
          <p:cNvSpPr/>
          <p:nvPr/>
        </p:nvSpPr>
        <p:spPr>
          <a:xfrm flipH="1">
            <a:off x="10494645" y="1735455"/>
            <a:ext cx="1224280" cy="48717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ahoma" panose="020B0604030504040204" pitchFamily="34" charset="0"/>
              </a:rPr>
              <a:t>①</a:t>
            </a:r>
          </a:p>
          <a:p>
            <a:pPr algn="ctr"/>
            <a:endParaRPr lang="en-US" altLang="zh-CN" sz="32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工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作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方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式</a:t>
            </a:r>
            <a:endParaRPr lang="zh-CN" altLang="en-US" sz="32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9715" name="竖卷形 29714" descr="水滴"/>
          <p:cNvSpPr/>
          <p:nvPr/>
        </p:nvSpPr>
        <p:spPr>
          <a:xfrm flipH="1">
            <a:off x="10348595" y="1591310"/>
            <a:ext cx="1224280" cy="48717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ahoma" panose="020B0604030504040204" pitchFamily="34" charset="0"/>
              </a:rPr>
              <a:t>②</a:t>
            </a:r>
          </a:p>
          <a:p>
            <a:pPr algn="ctr"/>
            <a:endParaRPr lang="en-US" altLang="zh-CN" sz="32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初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</p:txBody>
      </p:sp>
      <p:grpSp>
        <p:nvGrpSpPr>
          <p:cNvPr id="7" name="组合 29715"/>
          <p:cNvGrpSpPr/>
          <p:nvPr/>
        </p:nvGrpSpPr>
        <p:grpSpPr>
          <a:xfrm>
            <a:off x="3160713" y="5454650"/>
            <a:ext cx="1501775" cy="393700"/>
            <a:chOff x="0" y="0"/>
            <a:chExt cx="946" cy="248"/>
          </a:xfrm>
        </p:grpSpPr>
        <p:sp>
          <p:nvSpPr>
            <p:cNvPr id="29717" name="矩形 29716"/>
            <p:cNvSpPr/>
            <p:nvPr/>
          </p:nvSpPr>
          <p:spPr>
            <a:xfrm>
              <a:off x="0" y="0"/>
              <a:ext cx="409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29718" name="直接连接符 29717"/>
            <p:cNvSpPr/>
            <p:nvPr/>
          </p:nvSpPr>
          <p:spPr>
            <a:xfrm flipV="1">
              <a:off x="387" y="23"/>
              <a:ext cx="559" cy="105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triangle" w="sm" len="sm"/>
            </a:ln>
          </p:spPr>
        </p:sp>
      </p:grpSp>
      <p:sp>
        <p:nvSpPr>
          <p:cNvPr id="29719" name="竖卷形 29718" descr="水滴"/>
          <p:cNvSpPr/>
          <p:nvPr/>
        </p:nvSpPr>
        <p:spPr>
          <a:xfrm flipH="1">
            <a:off x="10202545" y="1496060"/>
            <a:ext cx="1224280" cy="48717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ahoma" panose="020B0604030504040204" pitchFamily="34" charset="0"/>
              </a:rPr>
              <a:t>③</a:t>
            </a:r>
          </a:p>
          <a:p>
            <a:pPr algn="ctr"/>
            <a:endParaRPr lang="en-US" altLang="zh-CN" sz="32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硬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件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启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动</a:t>
            </a:r>
          </a:p>
        </p:txBody>
      </p:sp>
      <p:sp>
        <p:nvSpPr>
          <p:cNvPr id="29720" name="竖卷形 29719" descr="水滴"/>
          <p:cNvSpPr/>
          <p:nvPr/>
        </p:nvSpPr>
        <p:spPr>
          <a:xfrm flipH="1">
            <a:off x="10018395" y="1360805"/>
            <a:ext cx="1224280" cy="48717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ahoma" panose="020B0604030504040204" pitchFamily="34" charset="0"/>
              </a:rPr>
              <a:t>④</a:t>
            </a:r>
          </a:p>
          <a:p>
            <a:pPr algn="ctr"/>
            <a:endParaRPr lang="en-US" altLang="zh-CN" sz="32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送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入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计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数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器</a:t>
            </a:r>
          </a:p>
        </p:txBody>
      </p:sp>
      <p:sp>
        <p:nvSpPr>
          <p:cNvPr id="29721" name="竖卷形 29720" descr="水滴"/>
          <p:cNvSpPr/>
          <p:nvPr/>
        </p:nvSpPr>
        <p:spPr>
          <a:xfrm flipH="1">
            <a:off x="9850120" y="1203960"/>
            <a:ext cx="1224280" cy="48717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ahoma" panose="020B0604030504040204" pitchFamily="34" charset="0"/>
              </a:rPr>
              <a:t>⑤</a:t>
            </a:r>
          </a:p>
          <a:p>
            <a:pPr algn="ctr"/>
            <a:endParaRPr lang="en-US" altLang="zh-CN" sz="32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过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程</a:t>
            </a:r>
          </a:p>
        </p:txBody>
      </p:sp>
      <p:sp>
        <p:nvSpPr>
          <p:cNvPr id="29722" name="竖卷形 29721" descr="水滴"/>
          <p:cNvSpPr/>
          <p:nvPr/>
        </p:nvSpPr>
        <p:spPr>
          <a:xfrm flipH="1">
            <a:off x="9681845" y="1061085"/>
            <a:ext cx="1224280" cy="4871720"/>
          </a:xfrm>
          <a:prstGeom prst="verticalScroll">
            <a:avLst>
              <a:gd name="adj" fmla="val 8463"/>
            </a:avLst>
          </a:prstGeom>
          <a:blipFill rotWithShape="0">
            <a:blip r:embed="rId2" cstate="print"/>
          </a:blip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hlink"/>
                </a:solidFill>
                <a:latin typeface="Tahoma" panose="020B0604030504040204" pitchFamily="34" charset="0"/>
              </a:rPr>
              <a:t>⑥</a:t>
            </a:r>
          </a:p>
          <a:p>
            <a:pPr algn="ctr"/>
            <a:endParaRPr lang="en-US" altLang="zh-CN" sz="32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结</a:t>
            </a:r>
          </a:p>
          <a:p>
            <a:pPr algn="ctr"/>
            <a:r>
              <a:rPr lang="zh-CN" altLang="en-US" sz="3200">
                <a:solidFill>
                  <a:schemeClr val="hlink"/>
                </a:solidFill>
                <a:latin typeface="Tahoma" panose="020B0604030504040204" pitchFamily="34" charset="0"/>
              </a:rPr>
              <a:t>束</a:t>
            </a:r>
          </a:p>
        </p:txBody>
      </p:sp>
      <p:grpSp>
        <p:nvGrpSpPr>
          <p:cNvPr id="8" name="组合 29722"/>
          <p:cNvGrpSpPr/>
          <p:nvPr/>
        </p:nvGrpSpPr>
        <p:grpSpPr>
          <a:xfrm>
            <a:off x="1752600" y="3619500"/>
            <a:ext cx="6599238" cy="2951163"/>
            <a:chOff x="0" y="0"/>
            <a:chExt cx="4206" cy="2197"/>
          </a:xfrm>
        </p:grpSpPr>
        <p:grpSp>
          <p:nvGrpSpPr>
            <p:cNvPr id="9" name="组合 29723"/>
            <p:cNvGrpSpPr/>
            <p:nvPr/>
          </p:nvGrpSpPr>
          <p:grpSpPr>
            <a:xfrm>
              <a:off x="1284" y="664"/>
              <a:ext cx="2316" cy="241"/>
              <a:chOff x="0" y="0"/>
              <a:chExt cx="1788" cy="222"/>
            </a:xfrm>
          </p:grpSpPr>
          <p:grpSp>
            <p:nvGrpSpPr>
              <p:cNvPr id="10" name="组合 29724"/>
              <p:cNvGrpSpPr/>
              <p:nvPr/>
            </p:nvGrpSpPr>
            <p:grpSpPr>
              <a:xfrm>
                <a:off x="0" y="0"/>
                <a:ext cx="900" cy="222"/>
                <a:chOff x="0" y="0"/>
                <a:chExt cx="900" cy="222"/>
              </a:xfrm>
            </p:grpSpPr>
            <p:grpSp>
              <p:nvGrpSpPr>
                <p:cNvPr id="11" name="组合 29725"/>
                <p:cNvGrpSpPr/>
                <p:nvPr/>
              </p:nvGrpSpPr>
              <p:grpSpPr>
                <a:xfrm>
                  <a:off x="0" y="0"/>
                  <a:ext cx="456" cy="222"/>
                  <a:chOff x="0" y="0"/>
                  <a:chExt cx="456" cy="222"/>
                </a:xfrm>
              </p:grpSpPr>
              <p:grpSp>
                <p:nvGrpSpPr>
                  <p:cNvPr id="12" name="组合 29726"/>
                  <p:cNvGrpSpPr/>
                  <p:nvPr/>
                </p:nvGrpSpPr>
                <p:grpSpPr>
                  <a:xfrm>
                    <a:off x="0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9728" name="直接连接符 29727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13" name="组合 29728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9730" name="直接连接符 29729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1" name="直接连接符 29730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9732" name="直接连接符 29731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4" name="组合 29732"/>
                  <p:cNvGrpSpPr/>
                  <p:nvPr/>
                </p:nvGrpSpPr>
                <p:grpSpPr>
                  <a:xfrm>
                    <a:off x="228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9734" name="直接连接符 29733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15" name="组合 29734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9736" name="直接连接符 29735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37" name="直接连接符 29736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9738" name="直接连接符 29737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6" name="组合 29738"/>
                <p:cNvGrpSpPr/>
                <p:nvPr/>
              </p:nvGrpSpPr>
              <p:grpSpPr>
                <a:xfrm>
                  <a:off x="444" y="0"/>
                  <a:ext cx="456" cy="222"/>
                  <a:chOff x="0" y="0"/>
                  <a:chExt cx="456" cy="222"/>
                </a:xfrm>
              </p:grpSpPr>
              <p:grpSp>
                <p:nvGrpSpPr>
                  <p:cNvPr id="17" name="组合 29739"/>
                  <p:cNvGrpSpPr/>
                  <p:nvPr/>
                </p:nvGrpSpPr>
                <p:grpSpPr>
                  <a:xfrm>
                    <a:off x="0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9741" name="直接连接符 29740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18" name="组合 29741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9743" name="直接连接符 29742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44" name="直接连接符 29743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9745" name="直接连接符 29744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9" name="组合 29745"/>
                  <p:cNvGrpSpPr/>
                  <p:nvPr/>
                </p:nvGrpSpPr>
                <p:grpSpPr>
                  <a:xfrm>
                    <a:off x="228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9747" name="直接连接符 29746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20" name="组合 29747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9749" name="直接连接符 29748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50" name="直接连接符 29749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9751" name="直接连接符 29750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  <p:grpSp>
            <p:nvGrpSpPr>
              <p:cNvPr id="21" name="组合 29751"/>
              <p:cNvGrpSpPr/>
              <p:nvPr/>
            </p:nvGrpSpPr>
            <p:grpSpPr>
              <a:xfrm>
                <a:off x="888" y="0"/>
                <a:ext cx="900" cy="222"/>
                <a:chOff x="0" y="0"/>
                <a:chExt cx="900" cy="222"/>
              </a:xfrm>
            </p:grpSpPr>
            <p:grpSp>
              <p:nvGrpSpPr>
                <p:cNvPr id="22" name="组合 29752"/>
                <p:cNvGrpSpPr/>
                <p:nvPr/>
              </p:nvGrpSpPr>
              <p:grpSpPr>
                <a:xfrm>
                  <a:off x="0" y="0"/>
                  <a:ext cx="456" cy="222"/>
                  <a:chOff x="0" y="0"/>
                  <a:chExt cx="456" cy="222"/>
                </a:xfrm>
              </p:grpSpPr>
              <p:grpSp>
                <p:nvGrpSpPr>
                  <p:cNvPr id="23" name="组合 29753"/>
                  <p:cNvGrpSpPr/>
                  <p:nvPr/>
                </p:nvGrpSpPr>
                <p:grpSpPr>
                  <a:xfrm>
                    <a:off x="0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9755" name="直接连接符 29754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24" name="组合 29755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9757" name="直接连接符 29756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58" name="直接连接符 29757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9759" name="直接连接符 29758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5" name="组合 29759"/>
                  <p:cNvGrpSpPr/>
                  <p:nvPr/>
                </p:nvGrpSpPr>
                <p:grpSpPr>
                  <a:xfrm>
                    <a:off x="228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9761" name="直接连接符 29760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26" name="组合 29761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9763" name="直接连接符 29762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64" name="直接连接符 29763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9765" name="直接连接符 29764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7" name="组合 29765"/>
                <p:cNvGrpSpPr/>
                <p:nvPr/>
              </p:nvGrpSpPr>
              <p:grpSpPr>
                <a:xfrm>
                  <a:off x="444" y="0"/>
                  <a:ext cx="456" cy="222"/>
                  <a:chOff x="0" y="0"/>
                  <a:chExt cx="456" cy="222"/>
                </a:xfrm>
              </p:grpSpPr>
              <p:grpSp>
                <p:nvGrpSpPr>
                  <p:cNvPr id="28" name="组合 29766"/>
                  <p:cNvGrpSpPr/>
                  <p:nvPr/>
                </p:nvGrpSpPr>
                <p:grpSpPr>
                  <a:xfrm>
                    <a:off x="0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9768" name="直接连接符 29767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29" name="组合 29768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9770" name="直接连接符 29769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71" name="直接连接符 29770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9772" name="直接连接符 29771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0" name="组合 29772"/>
                  <p:cNvGrpSpPr/>
                  <p:nvPr/>
                </p:nvGrpSpPr>
                <p:grpSpPr>
                  <a:xfrm>
                    <a:off x="228" y="0"/>
                    <a:ext cx="228" cy="222"/>
                    <a:chOff x="0" y="0"/>
                    <a:chExt cx="228" cy="222"/>
                  </a:xfrm>
                </p:grpSpPr>
                <p:sp>
                  <p:nvSpPr>
                    <p:cNvPr id="29774" name="直接连接符 29773"/>
                    <p:cNvSpPr/>
                    <p:nvPr/>
                  </p:nvSpPr>
                  <p:spPr>
                    <a:xfrm>
                      <a:off x="5" y="5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31" name="组合 29774"/>
                    <p:cNvGrpSpPr/>
                    <p:nvPr/>
                  </p:nvGrpSpPr>
                  <p:grpSpPr>
                    <a:xfrm>
                      <a:off x="0" y="5"/>
                      <a:ext cx="120" cy="217"/>
                      <a:chOff x="0" y="0"/>
                      <a:chExt cx="120" cy="217"/>
                    </a:xfrm>
                  </p:grpSpPr>
                  <p:sp>
                    <p:nvSpPr>
                      <p:cNvPr id="29776" name="直接连接符 29775"/>
                      <p:cNvSpPr/>
                      <p:nvPr/>
                    </p:nvSpPr>
                    <p:spPr>
                      <a:xfrm>
                        <a:off x="113" y="0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9777" name="直接连接符 29776"/>
                      <p:cNvSpPr/>
                      <p:nvPr/>
                    </p:nvSpPr>
                    <p:spPr>
                      <a:xfrm>
                        <a:off x="0" y="199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29778" name="直接连接符 29777"/>
                    <p:cNvSpPr/>
                    <p:nvPr/>
                  </p:nvSpPr>
                  <p:spPr>
                    <a:xfrm>
                      <a:off x="108" y="0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</p:grpSp>
        <p:grpSp>
          <p:nvGrpSpPr>
            <p:cNvPr id="29792" name="组合 29778"/>
            <p:cNvGrpSpPr/>
            <p:nvPr/>
          </p:nvGrpSpPr>
          <p:grpSpPr>
            <a:xfrm>
              <a:off x="3600" y="664"/>
              <a:ext cx="295" cy="241"/>
              <a:chOff x="0" y="0"/>
              <a:chExt cx="228" cy="222"/>
            </a:xfrm>
          </p:grpSpPr>
          <p:sp>
            <p:nvSpPr>
              <p:cNvPr id="29780" name="直接连接符 29779"/>
              <p:cNvSpPr/>
              <p:nvPr/>
            </p:nvSpPr>
            <p:spPr>
              <a:xfrm>
                <a:off x="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9833" name="组合 29780"/>
              <p:cNvGrpSpPr/>
              <p:nvPr/>
            </p:nvGrpSpPr>
            <p:grpSpPr>
              <a:xfrm>
                <a:off x="0" y="5"/>
                <a:ext cx="120" cy="217"/>
                <a:chOff x="0" y="0"/>
                <a:chExt cx="120" cy="217"/>
              </a:xfrm>
            </p:grpSpPr>
            <p:sp>
              <p:nvSpPr>
                <p:cNvPr id="29782" name="直接连接符 29781"/>
                <p:cNvSpPr/>
                <p:nvPr/>
              </p:nvSpPr>
              <p:spPr>
                <a:xfrm>
                  <a:off x="113" y="0"/>
                  <a:ext cx="1" cy="217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83" name="直接连接符 29782"/>
                <p:cNvSpPr/>
                <p:nvPr/>
              </p:nvSpPr>
              <p:spPr>
                <a:xfrm>
                  <a:off x="0" y="199"/>
                  <a:ext cx="12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9784" name="直接连接符 29783"/>
              <p:cNvSpPr/>
              <p:nvPr/>
            </p:nvSpPr>
            <p:spPr>
              <a:xfrm>
                <a:off x="108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9785" name="矩形 29784"/>
            <p:cNvSpPr/>
            <p:nvPr/>
          </p:nvSpPr>
          <p:spPr>
            <a:xfrm>
              <a:off x="0" y="1103"/>
              <a:ext cx="709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29786" name="矩形 29785"/>
            <p:cNvSpPr/>
            <p:nvPr/>
          </p:nvSpPr>
          <p:spPr>
            <a:xfrm>
              <a:off x="3" y="1866"/>
              <a:ext cx="74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29787" name="矩形 29786"/>
            <p:cNvSpPr/>
            <p:nvPr/>
          </p:nvSpPr>
          <p:spPr>
            <a:xfrm>
              <a:off x="156" y="679"/>
              <a:ext cx="553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29788" name="矩形 29787"/>
            <p:cNvSpPr/>
            <p:nvPr/>
          </p:nvSpPr>
          <p:spPr>
            <a:xfrm>
              <a:off x="19" y="166"/>
              <a:ext cx="787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789" name="直接连接符 29788"/>
            <p:cNvSpPr/>
            <p:nvPr/>
          </p:nvSpPr>
          <p:spPr>
            <a:xfrm>
              <a:off x="856" y="669"/>
              <a:ext cx="1" cy="23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0" name="直接连接符 29789"/>
            <p:cNvSpPr/>
            <p:nvPr/>
          </p:nvSpPr>
          <p:spPr>
            <a:xfrm>
              <a:off x="1011" y="669"/>
              <a:ext cx="1" cy="23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1" name="直接连接符 29790"/>
            <p:cNvSpPr/>
            <p:nvPr/>
          </p:nvSpPr>
          <p:spPr>
            <a:xfrm>
              <a:off x="849" y="664"/>
              <a:ext cx="15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9834" name="组合 29791"/>
            <p:cNvGrpSpPr/>
            <p:nvPr/>
          </p:nvGrpSpPr>
          <p:grpSpPr>
            <a:xfrm>
              <a:off x="1004" y="669"/>
              <a:ext cx="155" cy="236"/>
              <a:chOff x="0" y="0"/>
              <a:chExt cx="120" cy="217"/>
            </a:xfrm>
          </p:grpSpPr>
          <p:sp>
            <p:nvSpPr>
              <p:cNvPr id="29793" name="直接连接符 29792"/>
              <p:cNvSpPr/>
              <p:nvPr/>
            </p:nvSpPr>
            <p:spPr>
              <a:xfrm>
                <a:off x="113" y="0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94" name="直接连接符 29793"/>
              <p:cNvSpPr/>
              <p:nvPr/>
            </p:nvSpPr>
            <p:spPr>
              <a:xfrm>
                <a:off x="0" y="199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9795" name="直接连接符 29794"/>
            <p:cNvSpPr/>
            <p:nvPr/>
          </p:nvSpPr>
          <p:spPr>
            <a:xfrm>
              <a:off x="1144" y="664"/>
              <a:ext cx="15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6" name="直接连接符 29795"/>
            <p:cNvSpPr/>
            <p:nvPr/>
          </p:nvSpPr>
          <p:spPr>
            <a:xfrm>
              <a:off x="1187" y="251"/>
              <a:ext cx="2" cy="22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7" name="直接连接符 29796"/>
            <p:cNvSpPr/>
            <p:nvPr/>
          </p:nvSpPr>
          <p:spPr>
            <a:xfrm>
              <a:off x="1452" y="251"/>
              <a:ext cx="3" cy="22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8" name="直接连接符 29797"/>
            <p:cNvSpPr/>
            <p:nvPr/>
          </p:nvSpPr>
          <p:spPr>
            <a:xfrm>
              <a:off x="1190" y="456"/>
              <a:ext cx="27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9" name="直接连接符 29798"/>
            <p:cNvSpPr/>
            <p:nvPr/>
          </p:nvSpPr>
          <p:spPr>
            <a:xfrm>
              <a:off x="1456" y="246"/>
              <a:ext cx="48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0" name="直接连接符 29799"/>
            <p:cNvSpPr/>
            <p:nvPr/>
          </p:nvSpPr>
          <p:spPr>
            <a:xfrm>
              <a:off x="788" y="246"/>
              <a:ext cx="41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1" name="直接连接符 29800"/>
            <p:cNvSpPr/>
            <p:nvPr/>
          </p:nvSpPr>
          <p:spPr>
            <a:xfrm>
              <a:off x="1933" y="251"/>
              <a:ext cx="2" cy="22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2" name="直接连接符 29801"/>
            <p:cNvSpPr/>
            <p:nvPr/>
          </p:nvSpPr>
          <p:spPr>
            <a:xfrm>
              <a:off x="2199" y="251"/>
              <a:ext cx="2" cy="22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3" name="直接连接符 29802"/>
            <p:cNvSpPr/>
            <p:nvPr/>
          </p:nvSpPr>
          <p:spPr>
            <a:xfrm>
              <a:off x="1936" y="456"/>
              <a:ext cx="27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4" name="直接连接符 29803"/>
            <p:cNvSpPr/>
            <p:nvPr/>
          </p:nvSpPr>
          <p:spPr>
            <a:xfrm>
              <a:off x="2202" y="246"/>
              <a:ext cx="200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5" name="直接连接符 29804"/>
            <p:cNvSpPr/>
            <p:nvPr/>
          </p:nvSpPr>
          <p:spPr>
            <a:xfrm>
              <a:off x="2296" y="1147"/>
              <a:ext cx="172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6" name="直接连接符 29805"/>
            <p:cNvSpPr/>
            <p:nvPr/>
          </p:nvSpPr>
          <p:spPr>
            <a:xfrm>
              <a:off x="2440" y="900"/>
              <a:ext cx="2" cy="129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07" name="直接连接符 29806"/>
            <p:cNvSpPr/>
            <p:nvPr/>
          </p:nvSpPr>
          <p:spPr>
            <a:xfrm>
              <a:off x="2732" y="900"/>
              <a:ext cx="1" cy="129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08" name="直接连接符 29807"/>
            <p:cNvSpPr/>
            <p:nvPr/>
          </p:nvSpPr>
          <p:spPr>
            <a:xfrm>
              <a:off x="3008" y="900"/>
              <a:ext cx="1" cy="129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09" name="直接连接符 29808"/>
            <p:cNvSpPr/>
            <p:nvPr/>
          </p:nvSpPr>
          <p:spPr>
            <a:xfrm>
              <a:off x="3299" y="900"/>
              <a:ext cx="2" cy="129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10" name="直接连接符 29809"/>
            <p:cNvSpPr/>
            <p:nvPr/>
          </p:nvSpPr>
          <p:spPr>
            <a:xfrm>
              <a:off x="3607" y="900"/>
              <a:ext cx="1" cy="129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11" name="直接连接符 29810"/>
            <p:cNvSpPr/>
            <p:nvPr/>
          </p:nvSpPr>
          <p:spPr>
            <a:xfrm>
              <a:off x="1498" y="1908"/>
              <a:ext cx="2" cy="2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12" name="直接连接符 29811"/>
            <p:cNvSpPr/>
            <p:nvPr/>
          </p:nvSpPr>
          <p:spPr>
            <a:xfrm>
              <a:off x="3615" y="1908"/>
              <a:ext cx="2" cy="2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13" name="直接连接符 29812"/>
            <p:cNvSpPr/>
            <p:nvPr/>
          </p:nvSpPr>
          <p:spPr>
            <a:xfrm>
              <a:off x="2453" y="2113"/>
              <a:ext cx="116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14" name="直接连接符 29813"/>
            <p:cNvSpPr/>
            <p:nvPr/>
          </p:nvSpPr>
          <p:spPr>
            <a:xfrm>
              <a:off x="726" y="1904"/>
              <a:ext cx="791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15" name="直接连接符 29814"/>
            <p:cNvSpPr/>
            <p:nvPr/>
          </p:nvSpPr>
          <p:spPr>
            <a:xfrm>
              <a:off x="694" y="2112"/>
              <a:ext cx="792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9816" name="矩形 29815"/>
            <p:cNvSpPr/>
            <p:nvPr/>
          </p:nvSpPr>
          <p:spPr>
            <a:xfrm>
              <a:off x="3572" y="1566"/>
              <a:ext cx="409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817" name="矩形 29816"/>
            <p:cNvSpPr/>
            <p:nvPr/>
          </p:nvSpPr>
          <p:spPr>
            <a:xfrm>
              <a:off x="2670" y="1566"/>
              <a:ext cx="409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818" name="矩形 29817"/>
            <p:cNvSpPr/>
            <p:nvPr/>
          </p:nvSpPr>
          <p:spPr>
            <a:xfrm>
              <a:off x="3261" y="1566"/>
              <a:ext cx="409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819" name="矩形 29818"/>
            <p:cNvSpPr/>
            <p:nvPr/>
          </p:nvSpPr>
          <p:spPr>
            <a:xfrm>
              <a:off x="2965" y="1566"/>
              <a:ext cx="409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820" name="矩形 29819"/>
            <p:cNvSpPr/>
            <p:nvPr/>
          </p:nvSpPr>
          <p:spPr>
            <a:xfrm>
              <a:off x="2375" y="1566"/>
              <a:ext cx="409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821" name="矩形 29820"/>
            <p:cNvSpPr/>
            <p:nvPr/>
          </p:nvSpPr>
          <p:spPr>
            <a:xfrm>
              <a:off x="1877" y="26"/>
              <a:ext cx="4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822" name="矩形 29821"/>
            <p:cNvSpPr/>
            <p:nvPr/>
          </p:nvSpPr>
          <p:spPr>
            <a:xfrm>
              <a:off x="975" y="0"/>
              <a:ext cx="799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方式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823" name="直接连接符 29822"/>
            <p:cNvSpPr/>
            <p:nvPr/>
          </p:nvSpPr>
          <p:spPr>
            <a:xfrm>
              <a:off x="2026" y="1152"/>
              <a:ext cx="3" cy="22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4" name="直接连接符 29823"/>
            <p:cNvSpPr/>
            <p:nvPr/>
          </p:nvSpPr>
          <p:spPr>
            <a:xfrm>
              <a:off x="2291" y="1152"/>
              <a:ext cx="4" cy="22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5" name="直接连接符 29824"/>
            <p:cNvSpPr/>
            <p:nvPr/>
          </p:nvSpPr>
          <p:spPr>
            <a:xfrm>
              <a:off x="2030" y="1357"/>
              <a:ext cx="27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6" name="直接连接符 29825"/>
            <p:cNvSpPr/>
            <p:nvPr/>
          </p:nvSpPr>
          <p:spPr>
            <a:xfrm>
              <a:off x="850" y="1147"/>
              <a:ext cx="119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7" name="直接连接符 29826"/>
            <p:cNvSpPr/>
            <p:nvPr/>
          </p:nvSpPr>
          <p:spPr>
            <a:xfrm>
              <a:off x="1501" y="1905"/>
              <a:ext cx="93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8" name="直接连接符 29827"/>
            <p:cNvSpPr/>
            <p:nvPr/>
          </p:nvSpPr>
          <p:spPr>
            <a:xfrm>
              <a:off x="2431" y="1908"/>
              <a:ext cx="3" cy="2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9" name="直接连接符 29828"/>
            <p:cNvSpPr/>
            <p:nvPr/>
          </p:nvSpPr>
          <p:spPr>
            <a:xfrm>
              <a:off x="3609" y="1905"/>
              <a:ext cx="36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30" name="矩形 29829"/>
            <p:cNvSpPr/>
            <p:nvPr/>
          </p:nvSpPr>
          <p:spPr>
            <a:xfrm>
              <a:off x="137" y="240"/>
              <a:ext cx="536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29831" name="直接连接符 29830"/>
            <p:cNvSpPr/>
            <p:nvPr/>
          </p:nvSpPr>
          <p:spPr>
            <a:xfrm>
              <a:off x="228" y="249"/>
              <a:ext cx="32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832" name="内容占位符 29831"/>
          <p:cNvSpPr>
            <a:spLocks noGrp="1"/>
          </p:cNvSpPr>
          <p:nvPr>
            <p:ph idx="1"/>
          </p:nvPr>
        </p:nvSpPr>
        <p:spPr>
          <a:xfrm>
            <a:off x="914400" y="1071245"/>
            <a:ext cx="8626475" cy="461137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工作过程：</a:t>
            </a:r>
            <a:r>
              <a:rPr lang="zh-CN" altLang="en-US" sz="2400" dirty="0"/>
              <a:t>当</a:t>
            </a:r>
            <a:r>
              <a:rPr lang="en-US" altLang="zh-CN" sz="2400" dirty="0"/>
              <a:t>CPU</a:t>
            </a:r>
            <a:r>
              <a:rPr lang="zh-CN" altLang="en-US" sz="2400" dirty="0"/>
              <a:t>写入控制字后</a:t>
            </a:r>
            <a:r>
              <a:rPr lang="en-US" altLang="zh-CN" sz="2400" dirty="0"/>
              <a:t>(WR</a:t>
            </a:r>
            <a:r>
              <a:rPr lang="zh-CN" altLang="en-US" sz="2400" dirty="0"/>
              <a:t>上升沿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OUT</a:t>
            </a:r>
            <a:r>
              <a:rPr lang="zh-CN" altLang="en-US" sz="2400" dirty="0"/>
              <a:t>保持高电平，写入初值后并不开始计数，</a:t>
            </a:r>
            <a:r>
              <a:rPr lang="zh-CN" altLang="en-US" sz="2400" b="1" dirty="0">
                <a:solidFill>
                  <a:srgbClr val="FF0000"/>
                </a:solidFill>
              </a:rPr>
              <a:t>直到门控脉冲</a:t>
            </a:r>
            <a:r>
              <a:rPr lang="en-US" altLang="zh-CN" sz="2400" b="1" dirty="0">
                <a:solidFill>
                  <a:srgbClr val="FF0000"/>
                </a:solidFill>
              </a:rPr>
              <a:t>GATE</a:t>
            </a:r>
            <a:r>
              <a:rPr lang="zh-CN" altLang="en-US" sz="2400" b="1" dirty="0">
                <a:solidFill>
                  <a:srgbClr val="FF0000"/>
                </a:solidFill>
              </a:rPr>
              <a:t>启动后</a:t>
            </a:r>
            <a:r>
              <a:rPr lang="zh-CN" altLang="en-US" sz="2400" dirty="0"/>
              <a:t>的下一个</a:t>
            </a:r>
            <a:r>
              <a:rPr lang="en-US" altLang="zh-CN" sz="2400" dirty="0"/>
              <a:t>CLK</a:t>
            </a:r>
            <a:r>
              <a:rPr lang="zh-CN" altLang="en-US" sz="2400" dirty="0"/>
              <a:t>的下降沿才开始计数，如下图所示。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 bldLvl="0" animBg="1"/>
      <p:bldP spid="29715" grpId="0" bldLvl="0" animBg="1"/>
      <p:bldP spid="29719" grpId="0" bldLvl="0" animBg="1"/>
      <p:bldP spid="29720" grpId="0" bldLvl="0" animBg="1"/>
      <p:bldP spid="29721" grpId="0" bldLvl="0" animBg="1"/>
      <p:bldP spid="2972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effectLst/>
              </a:rPr>
              <a:t>方式</a:t>
            </a:r>
            <a:r>
              <a:rPr lang="en-US" altLang="zh-CN">
                <a:effectLst/>
              </a:rPr>
              <a:t>1  </a:t>
            </a:r>
            <a:r>
              <a:rPr lang="zh-CN" altLang="en-US">
                <a:effectLst/>
              </a:rPr>
              <a:t>可编程单稳脉冲</a:t>
            </a:r>
          </a:p>
        </p:txBody>
      </p:sp>
      <p:sp>
        <p:nvSpPr>
          <p:cNvPr id="30723" name="内容占位符 30722"/>
          <p:cNvSpPr>
            <a:spLocks noGrp="1"/>
          </p:cNvSpPr>
          <p:nvPr>
            <p:ph idx="1"/>
          </p:nvPr>
        </p:nvSpPr>
        <p:spPr>
          <a:xfrm>
            <a:off x="914400" y="1071245"/>
            <a:ext cx="10744835" cy="4611370"/>
          </a:xfrm>
        </p:spPr>
        <p:txBody>
          <a:bodyPr/>
          <a:lstStyle/>
          <a:p>
            <a:pPr marL="381000" indent="-381000" algn="just"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1</a:t>
            </a:r>
            <a:r>
              <a:rPr lang="zh-CN" altLang="en-US" sz="280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方式特点：</a:t>
            </a:r>
          </a:p>
          <a:p>
            <a:pPr algn="just">
              <a:lnSpc>
                <a:spcPct val="90000"/>
              </a:lnSpc>
              <a:buFont typeface="Wingdings" panose="05000000000000000000" charset="0"/>
              <a:buChar char=""/>
            </a:pPr>
            <a:r>
              <a:rPr lang="zh-CN" altLang="en-US" sz="2400"/>
              <a:t>若计数初值为</a:t>
            </a:r>
            <a:r>
              <a:rPr lang="en-US" altLang="zh-CN" sz="2400"/>
              <a:t>N</a:t>
            </a:r>
            <a:r>
              <a:rPr lang="zh-CN" altLang="en-US" sz="2400"/>
              <a:t>，则单拍脉冲宽度为</a:t>
            </a:r>
            <a:r>
              <a:rPr lang="en-US" altLang="zh-CN" sz="2400"/>
              <a:t>N</a:t>
            </a:r>
            <a:r>
              <a:rPr lang="zh-CN" altLang="en-US" sz="2400"/>
              <a:t>个输入脉冲间隔：</a:t>
            </a:r>
          </a:p>
          <a:p>
            <a:pPr algn="just">
              <a:lnSpc>
                <a:spcPct val="90000"/>
              </a:lnSpc>
              <a:buFont typeface="Wingdings" panose="05000000000000000000" charset="0"/>
              <a:buChar char=""/>
            </a:pPr>
            <a:r>
              <a:rPr lang="zh-CN" altLang="en-US" sz="2400">
                <a:solidFill>
                  <a:srgbClr val="FF0000"/>
                </a:solidFill>
              </a:rPr>
              <a:t>当计数到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>
                <a:solidFill>
                  <a:srgbClr val="FF0000"/>
                </a:solidFill>
              </a:rPr>
              <a:t>后，可再次由</a:t>
            </a:r>
            <a:r>
              <a:rPr lang="en-US" altLang="zh-CN" sz="2400">
                <a:solidFill>
                  <a:srgbClr val="FF0000"/>
                </a:solidFill>
              </a:rPr>
              <a:t>GATE</a:t>
            </a:r>
            <a:r>
              <a:rPr lang="zh-CN" altLang="en-US" sz="2400">
                <a:solidFill>
                  <a:srgbClr val="FF0000"/>
                </a:solidFill>
              </a:rPr>
              <a:t>触发启动下一次计数；</a:t>
            </a:r>
          </a:p>
          <a:p>
            <a:pPr algn="just">
              <a:lnSpc>
                <a:spcPct val="90000"/>
              </a:lnSpc>
              <a:buFont typeface="Wingdings" panose="05000000000000000000" charset="0"/>
              <a:buChar char=""/>
            </a:pPr>
            <a:r>
              <a:rPr lang="zh-CN" altLang="en-US" sz="2400"/>
              <a:t>在计数过程中，可通过</a:t>
            </a:r>
            <a:r>
              <a:rPr lang="en-US" altLang="zh-CN" sz="2400"/>
              <a:t>GATE</a:t>
            </a:r>
            <a:r>
              <a:rPr lang="zh-CN" altLang="en-US" sz="2400"/>
              <a:t>脉冲再触发。在再触发脉冲上升沿后的</a:t>
            </a:r>
            <a:r>
              <a:rPr lang="en-US" altLang="zh-CN" sz="2400"/>
              <a:t>CLK</a:t>
            </a:r>
            <a:r>
              <a:rPr lang="zh-CN" altLang="en-US" sz="2400"/>
              <a:t>的下降沿，计数器重新开始计数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algn="just">
              <a:lnSpc>
                <a:spcPct val="90000"/>
              </a:lnSpc>
              <a:buFont typeface="Wingdings" panose="05000000000000000000" charset="0"/>
              <a:buChar char=""/>
            </a:pPr>
            <a:r>
              <a:rPr lang="zh-CN" altLang="en-US" sz="2400"/>
              <a:t>在计数过程中，若改变初值，计数器不受影响。若再次由</a:t>
            </a:r>
            <a:r>
              <a:rPr lang="en-US" altLang="zh-CN" sz="2400"/>
              <a:t>GATE</a:t>
            </a:r>
            <a:r>
              <a:rPr lang="zh-CN" altLang="en-US" sz="2400"/>
              <a:t>触发，则以新的计数值开始计数（即计数值是下次有效）。 </a:t>
            </a:r>
          </a:p>
        </p:txBody>
      </p:sp>
      <p:pic>
        <p:nvPicPr>
          <p:cNvPr id="30724" name="图片 307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895725"/>
            <a:ext cx="8978900" cy="254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方式</a:t>
            </a:r>
            <a:r>
              <a:rPr lang="en-US" altLang="zh-CN"/>
              <a:t>2  </a:t>
            </a:r>
            <a:r>
              <a:rPr lang="zh-CN" altLang="en-US"/>
              <a:t>频率发生器（分频器）</a:t>
            </a:r>
          </a:p>
        </p:txBody>
      </p:sp>
      <p:grpSp>
        <p:nvGrpSpPr>
          <p:cNvPr id="2" name="组合 31746"/>
          <p:cNvGrpSpPr/>
          <p:nvPr/>
        </p:nvGrpSpPr>
        <p:grpSpPr>
          <a:xfrm>
            <a:off x="1708150" y="2970213"/>
            <a:ext cx="8542338" cy="3268662"/>
            <a:chOff x="0" y="0"/>
            <a:chExt cx="5760" cy="2602"/>
          </a:xfrm>
        </p:grpSpPr>
        <p:grpSp>
          <p:nvGrpSpPr>
            <p:cNvPr id="3" name="组合 31747"/>
            <p:cNvGrpSpPr/>
            <p:nvPr/>
          </p:nvGrpSpPr>
          <p:grpSpPr>
            <a:xfrm>
              <a:off x="1884" y="1194"/>
              <a:ext cx="901" cy="1408"/>
              <a:chOff x="0" y="0"/>
              <a:chExt cx="901" cy="1156"/>
            </a:xfrm>
          </p:grpSpPr>
          <p:sp>
            <p:nvSpPr>
              <p:cNvPr id="31749" name="直接连接符 31748"/>
              <p:cNvSpPr/>
              <p:nvPr/>
            </p:nvSpPr>
            <p:spPr>
              <a:xfrm>
                <a:off x="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1750" name="直接连接符 31749"/>
              <p:cNvSpPr/>
              <p:nvPr/>
            </p:nvSpPr>
            <p:spPr>
              <a:xfrm>
                <a:off x="225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1751" name="直接连接符 31750"/>
              <p:cNvSpPr/>
              <p:nvPr/>
            </p:nvSpPr>
            <p:spPr>
              <a:xfrm>
                <a:off x="438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1752" name="直接连接符 31751"/>
              <p:cNvSpPr/>
              <p:nvPr/>
            </p:nvSpPr>
            <p:spPr>
              <a:xfrm>
                <a:off x="663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1753" name="直接连接符 31752"/>
              <p:cNvSpPr/>
              <p:nvPr/>
            </p:nvSpPr>
            <p:spPr>
              <a:xfrm>
                <a:off x="90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31754" name="直接连接符 31753"/>
            <p:cNvSpPr/>
            <p:nvPr/>
          </p:nvSpPr>
          <p:spPr>
            <a:xfrm>
              <a:off x="2777" y="2272"/>
              <a:ext cx="2" cy="29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5" name="直接连接符 31754"/>
            <p:cNvSpPr/>
            <p:nvPr/>
          </p:nvSpPr>
          <p:spPr>
            <a:xfrm>
              <a:off x="2551" y="2543"/>
              <a:ext cx="23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6" name="矩形 31755"/>
            <p:cNvSpPr/>
            <p:nvPr/>
          </p:nvSpPr>
          <p:spPr>
            <a:xfrm>
              <a:off x="2781" y="1817"/>
              <a:ext cx="315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57" name="矩形 31756"/>
            <p:cNvSpPr/>
            <p:nvPr/>
          </p:nvSpPr>
          <p:spPr>
            <a:xfrm>
              <a:off x="2085" y="1817"/>
              <a:ext cx="316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58" name="矩形 31757"/>
            <p:cNvSpPr/>
            <p:nvPr/>
          </p:nvSpPr>
          <p:spPr>
            <a:xfrm>
              <a:off x="2541" y="1817"/>
              <a:ext cx="316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59" name="矩形 31758"/>
            <p:cNvSpPr/>
            <p:nvPr/>
          </p:nvSpPr>
          <p:spPr>
            <a:xfrm>
              <a:off x="2313" y="1817"/>
              <a:ext cx="316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0" name="矩形 31759"/>
            <p:cNvSpPr/>
            <p:nvPr/>
          </p:nvSpPr>
          <p:spPr>
            <a:xfrm>
              <a:off x="1857" y="1817"/>
              <a:ext cx="316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61" name="直接连接符 31760"/>
            <p:cNvSpPr/>
            <p:nvPr/>
          </p:nvSpPr>
          <p:spPr>
            <a:xfrm>
              <a:off x="2549" y="2272"/>
              <a:ext cx="2" cy="29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2" name="矩形 31761"/>
            <p:cNvSpPr/>
            <p:nvPr/>
          </p:nvSpPr>
          <p:spPr>
            <a:xfrm>
              <a:off x="0" y="1463"/>
              <a:ext cx="70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31763" name="矩形 31762"/>
            <p:cNvSpPr/>
            <p:nvPr/>
          </p:nvSpPr>
          <p:spPr>
            <a:xfrm>
              <a:off x="3" y="2215"/>
              <a:ext cx="733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1764" name="矩形 31763"/>
            <p:cNvSpPr/>
            <p:nvPr/>
          </p:nvSpPr>
          <p:spPr>
            <a:xfrm>
              <a:off x="120" y="900"/>
              <a:ext cx="548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31765" name="矩形 31764"/>
            <p:cNvSpPr/>
            <p:nvPr/>
          </p:nvSpPr>
          <p:spPr>
            <a:xfrm>
              <a:off x="15" y="221"/>
              <a:ext cx="607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" name="组合 31765"/>
            <p:cNvGrpSpPr/>
            <p:nvPr/>
          </p:nvGrpSpPr>
          <p:grpSpPr>
            <a:xfrm>
              <a:off x="655" y="880"/>
              <a:ext cx="348" cy="320"/>
              <a:chOff x="0" y="0"/>
              <a:chExt cx="348" cy="222"/>
            </a:xfrm>
          </p:grpSpPr>
          <p:sp>
            <p:nvSpPr>
              <p:cNvPr id="31767" name="直接连接符 31766"/>
              <p:cNvSpPr/>
              <p:nvPr/>
            </p:nvSpPr>
            <p:spPr>
              <a:xfrm>
                <a:off x="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8" name="直接连接符 31767"/>
              <p:cNvSpPr/>
              <p:nvPr/>
            </p:nvSpPr>
            <p:spPr>
              <a:xfrm>
                <a:off x="12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9" name="直接连接符 31768"/>
              <p:cNvSpPr/>
              <p:nvPr/>
            </p:nvSpPr>
            <p:spPr>
              <a:xfrm>
                <a:off x="0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" name="组合 31769"/>
              <p:cNvGrpSpPr/>
              <p:nvPr/>
            </p:nvGrpSpPr>
            <p:grpSpPr>
              <a:xfrm>
                <a:off x="120" y="5"/>
                <a:ext cx="120" cy="217"/>
                <a:chOff x="0" y="0"/>
                <a:chExt cx="120" cy="217"/>
              </a:xfrm>
            </p:grpSpPr>
            <p:sp>
              <p:nvSpPr>
                <p:cNvPr id="31771" name="直接连接符 31770"/>
                <p:cNvSpPr/>
                <p:nvPr/>
              </p:nvSpPr>
              <p:spPr>
                <a:xfrm>
                  <a:off x="113" y="0"/>
                  <a:ext cx="1" cy="217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772" name="直接连接符 31771"/>
                <p:cNvSpPr/>
                <p:nvPr/>
              </p:nvSpPr>
              <p:spPr>
                <a:xfrm>
                  <a:off x="0" y="199"/>
                  <a:ext cx="12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1773" name="直接连接符 31772"/>
              <p:cNvSpPr/>
              <p:nvPr/>
            </p:nvSpPr>
            <p:spPr>
              <a:xfrm>
                <a:off x="228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1774" name="直接连接符 31773"/>
            <p:cNvSpPr/>
            <p:nvPr/>
          </p:nvSpPr>
          <p:spPr>
            <a:xfrm>
              <a:off x="916" y="333"/>
              <a:ext cx="2" cy="29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5" name="直接连接符 31774"/>
            <p:cNvSpPr/>
            <p:nvPr/>
          </p:nvSpPr>
          <p:spPr>
            <a:xfrm>
              <a:off x="1121" y="333"/>
              <a:ext cx="2" cy="29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6" name="直接连接符 31775"/>
            <p:cNvSpPr/>
            <p:nvPr/>
          </p:nvSpPr>
          <p:spPr>
            <a:xfrm>
              <a:off x="919" y="604"/>
              <a:ext cx="21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7" name="直接连接符 31776"/>
            <p:cNvSpPr/>
            <p:nvPr/>
          </p:nvSpPr>
          <p:spPr>
            <a:xfrm>
              <a:off x="1124" y="326"/>
              <a:ext cx="37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" name="组合 31777"/>
            <p:cNvGrpSpPr/>
            <p:nvPr/>
          </p:nvGrpSpPr>
          <p:grpSpPr>
            <a:xfrm>
              <a:off x="991" y="880"/>
              <a:ext cx="3575" cy="320"/>
              <a:chOff x="0" y="0"/>
              <a:chExt cx="3576" cy="222"/>
            </a:xfrm>
          </p:grpSpPr>
          <p:grpSp>
            <p:nvGrpSpPr>
              <p:cNvPr id="7" name="组合 31778"/>
              <p:cNvGrpSpPr/>
              <p:nvPr/>
            </p:nvGrpSpPr>
            <p:grpSpPr>
              <a:xfrm>
                <a:off x="0" y="0"/>
                <a:ext cx="1788" cy="222"/>
                <a:chOff x="0" y="0"/>
                <a:chExt cx="1788" cy="222"/>
              </a:xfrm>
            </p:grpSpPr>
            <p:grpSp>
              <p:nvGrpSpPr>
                <p:cNvPr id="8" name="组合 31779"/>
                <p:cNvGrpSpPr/>
                <p:nvPr/>
              </p:nvGrpSpPr>
              <p:grpSpPr>
                <a:xfrm>
                  <a:off x="0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9" name="组合 31780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10" name="组合 31781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783" name="直接连接符 31782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1" name="组合 31783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785" name="直接连接符 31784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786" name="直接连接符 31785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787" name="直接连接符 31786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2" name="组合 31787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789" name="直接连接符 31788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3" name="组合 31789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791" name="直接连接符 31790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792" name="直接连接符 31791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793" name="直接连接符 31792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14" name="组合 31793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15" name="组合 31794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796" name="直接连接符 31795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6" name="组合 31796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798" name="直接连接符 31797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799" name="直接连接符 31798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00" name="直接连接符 31799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7" name="组合 31800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02" name="直接连接符 31801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8" name="组合 31802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04" name="直接连接符 31803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05" name="直接连接符 31804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06" name="直接连接符 31805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grpSp>
              <p:nvGrpSpPr>
                <p:cNvPr id="19" name="组合 31806"/>
                <p:cNvGrpSpPr/>
                <p:nvPr/>
              </p:nvGrpSpPr>
              <p:grpSpPr>
                <a:xfrm>
                  <a:off x="888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20" name="组合 31807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21" name="组合 31808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10" name="直接连接符 31809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2" name="组合 31810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12" name="直接连接符 31811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13" name="直接连接符 31812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14" name="直接连接符 31813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3" name="组合 31814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16" name="直接连接符 31815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4" name="组合 31816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18" name="直接连接符 31817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19" name="直接连接符 31818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20" name="直接连接符 31819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" name="组合 31820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26" name="组合 31821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23" name="直接连接符 31822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7" name="组合 31823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25" name="直接连接符 31824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26" name="直接连接符 31825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27" name="直接连接符 31826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8" name="组合 31827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29" name="直接连接符 31828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9" name="组合 31829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31" name="直接连接符 31830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32" name="直接连接符 31831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33" name="直接连接符 31832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</p:grpSp>
          <p:grpSp>
            <p:nvGrpSpPr>
              <p:cNvPr id="30" name="组合 31833"/>
              <p:cNvGrpSpPr/>
              <p:nvPr/>
            </p:nvGrpSpPr>
            <p:grpSpPr>
              <a:xfrm>
                <a:off x="1788" y="0"/>
                <a:ext cx="1788" cy="222"/>
                <a:chOff x="0" y="0"/>
                <a:chExt cx="1788" cy="222"/>
              </a:xfrm>
            </p:grpSpPr>
            <p:grpSp>
              <p:nvGrpSpPr>
                <p:cNvPr id="31" name="组合 31834"/>
                <p:cNvGrpSpPr/>
                <p:nvPr/>
              </p:nvGrpSpPr>
              <p:grpSpPr>
                <a:xfrm>
                  <a:off x="0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31808" name="组合 31835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1809" name="组合 31836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38" name="直接连接符 31837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1811" name="组合 31838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40" name="直接连接符 31839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41" name="直接连接符 31840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42" name="直接连接符 31841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1815" name="组合 31842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44" name="直接连接符 31843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1817" name="组合 31844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46" name="直接连接符 31845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47" name="直接连接符 31846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48" name="直接连接符 31847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31821" name="组合 31848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1822" name="组合 31849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51" name="直接连接符 31850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1824" name="组合 31851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53" name="直接连接符 31852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54" name="直接连接符 31853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55" name="直接连接符 31854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1828" name="组合 31855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57" name="直接连接符 31856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1830" name="组合 31857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59" name="直接连接符 31858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60" name="直接连接符 31859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61" name="直接连接符 31860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grpSp>
              <p:nvGrpSpPr>
                <p:cNvPr id="31834" name="组合 31861"/>
                <p:cNvGrpSpPr/>
                <p:nvPr/>
              </p:nvGrpSpPr>
              <p:grpSpPr>
                <a:xfrm>
                  <a:off x="888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31835" name="组合 31862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1836" name="组合 31863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65" name="直接连接符 31864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1837" name="组合 31865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67" name="直接连接符 31866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68" name="直接连接符 31867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69" name="直接连接符 31868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1839" name="组合 31869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71" name="直接连接符 31870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1843" name="组合 31871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73" name="直接连接符 31872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74" name="直接连接符 31873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75" name="直接连接符 31874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31845" name="组合 31875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1849" name="组合 31876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78" name="直接连接符 31877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1850" name="组合 31878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80" name="直接连接符 31879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81" name="直接连接符 31880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82" name="直接连接符 31881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1852" name="组合 31882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1884" name="直接连接符 31883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1856" name="组合 31884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1886" name="直接连接符 31885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1887" name="直接连接符 31886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1888" name="直接连接符 31887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</p:grpSp>
        </p:grpSp>
        <p:grpSp>
          <p:nvGrpSpPr>
            <p:cNvPr id="31858" name="组合 31888"/>
            <p:cNvGrpSpPr/>
            <p:nvPr/>
          </p:nvGrpSpPr>
          <p:grpSpPr>
            <a:xfrm>
              <a:off x="4566" y="880"/>
              <a:ext cx="900" cy="320"/>
              <a:chOff x="0" y="0"/>
              <a:chExt cx="900" cy="222"/>
            </a:xfrm>
          </p:grpSpPr>
          <p:grpSp>
            <p:nvGrpSpPr>
              <p:cNvPr id="31862" name="组合 31889"/>
              <p:cNvGrpSpPr/>
              <p:nvPr/>
            </p:nvGrpSpPr>
            <p:grpSpPr>
              <a:xfrm>
                <a:off x="0" y="0"/>
                <a:ext cx="456" cy="222"/>
                <a:chOff x="0" y="0"/>
                <a:chExt cx="456" cy="222"/>
              </a:xfrm>
            </p:grpSpPr>
            <p:grpSp>
              <p:nvGrpSpPr>
                <p:cNvPr id="31863" name="组合 31890"/>
                <p:cNvGrpSpPr/>
                <p:nvPr/>
              </p:nvGrpSpPr>
              <p:grpSpPr>
                <a:xfrm>
                  <a:off x="0" y="0"/>
                  <a:ext cx="228" cy="222"/>
                  <a:chOff x="0" y="0"/>
                  <a:chExt cx="228" cy="222"/>
                </a:xfrm>
              </p:grpSpPr>
              <p:sp>
                <p:nvSpPr>
                  <p:cNvPr id="31892" name="直接连接符 31891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1864" name="组合 31892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1894" name="直接连接符 31893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1895" name="直接连接符 31894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1896" name="直接连接符 31895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1866" name="组合 31896"/>
                <p:cNvGrpSpPr/>
                <p:nvPr/>
              </p:nvGrpSpPr>
              <p:grpSpPr>
                <a:xfrm>
                  <a:off x="228" y="0"/>
                  <a:ext cx="228" cy="222"/>
                  <a:chOff x="0" y="0"/>
                  <a:chExt cx="228" cy="222"/>
                </a:xfrm>
              </p:grpSpPr>
              <p:sp>
                <p:nvSpPr>
                  <p:cNvPr id="31898" name="直接连接符 31897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1870" name="组合 31898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1900" name="直接连接符 31899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1901" name="直接连接符 31900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1902" name="直接连接符 31901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31872" name="组合 31902"/>
              <p:cNvGrpSpPr/>
              <p:nvPr/>
            </p:nvGrpSpPr>
            <p:grpSpPr>
              <a:xfrm>
                <a:off x="444" y="0"/>
                <a:ext cx="456" cy="222"/>
                <a:chOff x="0" y="0"/>
                <a:chExt cx="456" cy="222"/>
              </a:xfrm>
            </p:grpSpPr>
            <p:grpSp>
              <p:nvGrpSpPr>
                <p:cNvPr id="31876" name="组合 31903"/>
                <p:cNvGrpSpPr/>
                <p:nvPr/>
              </p:nvGrpSpPr>
              <p:grpSpPr>
                <a:xfrm>
                  <a:off x="0" y="0"/>
                  <a:ext cx="228" cy="222"/>
                  <a:chOff x="0" y="0"/>
                  <a:chExt cx="228" cy="222"/>
                </a:xfrm>
              </p:grpSpPr>
              <p:sp>
                <p:nvSpPr>
                  <p:cNvPr id="31905" name="直接连接符 31904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1877" name="组合 31905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1907" name="直接连接符 31906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1908" name="直接连接符 31907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1909" name="直接连接符 31908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1879" name="组合 31909"/>
                <p:cNvGrpSpPr/>
                <p:nvPr/>
              </p:nvGrpSpPr>
              <p:grpSpPr>
                <a:xfrm>
                  <a:off x="228" y="0"/>
                  <a:ext cx="228" cy="222"/>
                  <a:chOff x="0" y="0"/>
                  <a:chExt cx="228" cy="222"/>
                </a:xfrm>
              </p:grpSpPr>
              <p:sp>
                <p:nvSpPr>
                  <p:cNvPr id="31911" name="直接连接符 31910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1883" name="组合 31911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1913" name="直接连接符 31912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1914" name="直接连接符 31913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1915" name="直接连接符 31914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31916" name="直接连接符 31915"/>
            <p:cNvSpPr/>
            <p:nvPr/>
          </p:nvSpPr>
          <p:spPr>
            <a:xfrm>
              <a:off x="608" y="326"/>
              <a:ext cx="32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17" name="直接连接符 31916"/>
            <p:cNvSpPr/>
            <p:nvPr/>
          </p:nvSpPr>
          <p:spPr>
            <a:xfrm>
              <a:off x="1492" y="333"/>
              <a:ext cx="2" cy="29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18" name="直接连接符 31917"/>
            <p:cNvSpPr/>
            <p:nvPr/>
          </p:nvSpPr>
          <p:spPr>
            <a:xfrm>
              <a:off x="1697" y="333"/>
              <a:ext cx="2" cy="29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19" name="直接连接符 31918"/>
            <p:cNvSpPr/>
            <p:nvPr/>
          </p:nvSpPr>
          <p:spPr>
            <a:xfrm>
              <a:off x="1495" y="604"/>
              <a:ext cx="21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0" name="直接连接符 31919"/>
            <p:cNvSpPr/>
            <p:nvPr/>
          </p:nvSpPr>
          <p:spPr>
            <a:xfrm>
              <a:off x="1700" y="326"/>
              <a:ext cx="110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1" name="直接连接符 31920"/>
            <p:cNvSpPr/>
            <p:nvPr/>
          </p:nvSpPr>
          <p:spPr>
            <a:xfrm>
              <a:off x="1168" y="2272"/>
              <a:ext cx="2" cy="29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2" name="直接连接符 31921"/>
            <p:cNvSpPr/>
            <p:nvPr/>
          </p:nvSpPr>
          <p:spPr>
            <a:xfrm>
              <a:off x="560" y="2264"/>
              <a:ext cx="611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23" name="直接连接符 31922"/>
            <p:cNvSpPr/>
            <p:nvPr/>
          </p:nvSpPr>
          <p:spPr>
            <a:xfrm>
              <a:off x="536" y="2541"/>
              <a:ext cx="611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24" name="直接连接符 31923"/>
            <p:cNvSpPr/>
            <p:nvPr/>
          </p:nvSpPr>
          <p:spPr>
            <a:xfrm>
              <a:off x="2792" y="2264"/>
              <a:ext cx="65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5" name="矩形 31924"/>
            <p:cNvSpPr/>
            <p:nvPr/>
          </p:nvSpPr>
          <p:spPr>
            <a:xfrm>
              <a:off x="1449" y="35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926" name="矩形 31925"/>
            <p:cNvSpPr/>
            <p:nvPr/>
          </p:nvSpPr>
          <p:spPr>
            <a:xfrm>
              <a:off x="753" y="0"/>
              <a:ext cx="616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方式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927" name="直接连接符 31926"/>
            <p:cNvSpPr/>
            <p:nvPr/>
          </p:nvSpPr>
          <p:spPr>
            <a:xfrm>
              <a:off x="3663" y="2272"/>
              <a:ext cx="2" cy="29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8" name="直接连接符 31927"/>
            <p:cNvSpPr/>
            <p:nvPr/>
          </p:nvSpPr>
          <p:spPr>
            <a:xfrm>
              <a:off x="656" y="1520"/>
              <a:ext cx="496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9" name="直接连接符 31928"/>
            <p:cNvSpPr/>
            <p:nvPr/>
          </p:nvSpPr>
          <p:spPr>
            <a:xfrm>
              <a:off x="1183" y="2266"/>
              <a:ext cx="136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30" name="直接连接符 31929"/>
            <p:cNvSpPr/>
            <p:nvPr/>
          </p:nvSpPr>
          <p:spPr>
            <a:xfrm>
              <a:off x="3008" y="1194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31" name="直接连接符 31930"/>
            <p:cNvSpPr/>
            <p:nvPr/>
          </p:nvSpPr>
          <p:spPr>
            <a:xfrm>
              <a:off x="3221" y="1194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32" name="直接连接符 31931"/>
            <p:cNvSpPr/>
            <p:nvPr/>
          </p:nvSpPr>
          <p:spPr>
            <a:xfrm>
              <a:off x="3446" y="1194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33" name="直接连接符 31932"/>
            <p:cNvSpPr/>
            <p:nvPr/>
          </p:nvSpPr>
          <p:spPr>
            <a:xfrm>
              <a:off x="3671" y="1194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34" name="直接连接符 31933"/>
            <p:cNvSpPr/>
            <p:nvPr/>
          </p:nvSpPr>
          <p:spPr>
            <a:xfrm>
              <a:off x="3462" y="2543"/>
              <a:ext cx="21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35" name="矩形 31934"/>
            <p:cNvSpPr/>
            <p:nvPr/>
          </p:nvSpPr>
          <p:spPr>
            <a:xfrm>
              <a:off x="3656" y="1540"/>
              <a:ext cx="316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936" name="矩形 31935"/>
            <p:cNvSpPr/>
            <p:nvPr/>
          </p:nvSpPr>
          <p:spPr>
            <a:xfrm>
              <a:off x="2960" y="1540"/>
              <a:ext cx="316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937" name="矩形 31936"/>
            <p:cNvSpPr/>
            <p:nvPr/>
          </p:nvSpPr>
          <p:spPr>
            <a:xfrm>
              <a:off x="3416" y="1540"/>
              <a:ext cx="316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938" name="矩形 31937"/>
            <p:cNvSpPr/>
            <p:nvPr/>
          </p:nvSpPr>
          <p:spPr>
            <a:xfrm>
              <a:off x="3188" y="1540"/>
              <a:ext cx="316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939" name="矩形 31938"/>
            <p:cNvSpPr/>
            <p:nvPr/>
          </p:nvSpPr>
          <p:spPr>
            <a:xfrm>
              <a:off x="2733" y="1540"/>
              <a:ext cx="315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940" name="直接连接符 31939"/>
            <p:cNvSpPr/>
            <p:nvPr/>
          </p:nvSpPr>
          <p:spPr>
            <a:xfrm>
              <a:off x="3448" y="2272"/>
              <a:ext cx="2" cy="29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41" name="直接连接符 31940"/>
            <p:cNvSpPr/>
            <p:nvPr/>
          </p:nvSpPr>
          <p:spPr>
            <a:xfrm>
              <a:off x="3896" y="1177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42" name="直接连接符 31941"/>
            <p:cNvSpPr/>
            <p:nvPr/>
          </p:nvSpPr>
          <p:spPr>
            <a:xfrm>
              <a:off x="4109" y="1177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43" name="直接连接符 31942"/>
            <p:cNvSpPr/>
            <p:nvPr/>
          </p:nvSpPr>
          <p:spPr>
            <a:xfrm>
              <a:off x="4334" y="1177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44" name="直接连接符 31943"/>
            <p:cNvSpPr/>
            <p:nvPr/>
          </p:nvSpPr>
          <p:spPr>
            <a:xfrm>
              <a:off x="4571" y="1177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45" name="直接连接符 31944"/>
            <p:cNvSpPr/>
            <p:nvPr/>
          </p:nvSpPr>
          <p:spPr>
            <a:xfrm>
              <a:off x="4564" y="2254"/>
              <a:ext cx="2" cy="29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46" name="直接连接符 31945"/>
            <p:cNvSpPr/>
            <p:nvPr/>
          </p:nvSpPr>
          <p:spPr>
            <a:xfrm>
              <a:off x="4338" y="2543"/>
              <a:ext cx="23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47" name="矩形 31946"/>
            <p:cNvSpPr/>
            <p:nvPr/>
          </p:nvSpPr>
          <p:spPr>
            <a:xfrm>
              <a:off x="4568" y="1800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948" name="矩形 31947"/>
            <p:cNvSpPr/>
            <p:nvPr/>
          </p:nvSpPr>
          <p:spPr>
            <a:xfrm>
              <a:off x="3872" y="1800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949" name="矩形 31948"/>
            <p:cNvSpPr/>
            <p:nvPr/>
          </p:nvSpPr>
          <p:spPr>
            <a:xfrm>
              <a:off x="4328" y="1800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950" name="矩形 31949"/>
            <p:cNvSpPr/>
            <p:nvPr/>
          </p:nvSpPr>
          <p:spPr>
            <a:xfrm>
              <a:off x="4100" y="1800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951" name="矩形 31950"/>
            <p:cNvSpPr/>
            <p:nvPr/>
          </p:nvSpPr>
          <p:spPr>
            <a:xfrm>
              <a:off x="3644" y="1800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952" name="直接连接符 31951"/>
            <p:cNvSpPr/>
            <p:nvPr/>
          </p:nvSpPr>
          <p:spPr>
            <a:xfrm>
              <a:off x="4336" y="2254"/>
              <a:ext cx="2" cy="29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53" name="直接连接符 31952"/>
            <p:cNvSpPr/>
            <p:nvPr/>
          </p:nvSpPr>
          <p:spPr>
            <a:xfrm>
              <a:off x="4567" y="2264"/>
              <a:ext cx="65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54" name="直接连接符 31953"/>
            <p:cNvSpPr/>
            <p:nvPr/>
          </p:nvSpPr>
          <p:spPr>
            <a:xfrm>
              <a:off x="5451" y="2254"/>
              <a:ext cx="2" cy="29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55" name="直接连接符 31954"/>
            <p:cNvSpPr/>
            <p:nvPr/>
          </p:nvSpPr>
          <p:spPr>
            <a:xfrm>
              <a:off x="4796" y="1177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56" name="直接连接符 31955"/>
            <p:cNvSpPr/>
            <p:nvPr/>
          </p:nvSpPr>
          <p:spPr>
            <a:xfrm>
              <a:off x="5009" y="1177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57" name="直接连接符 31956"/>
            <p:cNvSpPr/>
            <p:nvPr/>
          </p:nvSpPr>
          <p:spPr>
            <a:xfrm>
              <a:off x="5234" y="1177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58" name="直接连接符 31957"/>
            <p:cNvSpPr/>
            <p:nvPr/>
          </p:nvSpPr>
          <p:spPr>
            <a:xfrm>
              <a:off x="5459" y="1177"/>
              <a:ext cx="1" cy="1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1959" name="直接连接符 31958"/>
            <p:cNvSpPr/>
            <p:nvPr/>
          </p:nvSpPr>
          <p:spPr>
            <a:xfrm>
              <a:off x="5250" y="2543"/>
              <a:ext cx="21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60" name="矩形 31959"/>
            <p:cNvSpPr/>
            <p:nvPr/>
          </p:nvSpPr>
          <p:spPr>
            <a:xfrm>
              <a:off x="5444" y="1523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961" name="矩形 31960"/>
            <p:cNvSpPr/>
            <p:nvPr/>
          </p:nvSpPr>
          <p:spPr>
            <a:xfrm>
              <a:off x="4748" y="1523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962" name="矩形 31961"/>
            <p:cNvSpPr/>
            <p:nvPr/>
          </p:nvSpPr>
          <p:spPr>
            <a:xfrm>
              <a:off x="5204" y="1523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963" name="矩形 31962"/>
            <p:cNvSpPr/>
            <p:nvPr/>
          </p:nvSpPr>
          <p:spPr>
            <a:xfrm>
              <a:off x="4976" y="1523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964" name="矩形 31963"/>
            <p:cNvSpPr/>
            <p:nvPr/>
          </p:nvSpPr>
          <p:spPr>
            <a:xfrm>
              <a:off x="4520" y="1523"/>
              <a:ext cx="3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965" name="直接连接符 31964"/>
            <p:cNvSpPr/>
            <p:nvPr/>
          </p:nvSpPr>
          <p:spPr>
            <a:xfrm>
              <a:off x="5236" y="2254"/>
              <a:ext cx="2" cy="29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66" name="直接连接符 31965"/>
            <p:cNvSpPr/>
            <p:nvPr/>
          </p:nvSpPr>
          <p:spPr>
            <a:xfrm>
              <a:off x="3679" y="2264"/>
              <a:ext cx="65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67" name="矩形 31966"/>
            <p:cNvSpPr/>
            <p:nvPr/>
          </p:nvSpPr>
          <p:spPr>
            <a:xfrm>
              <a:off x="77" y="356"/>
              <a:ext cx="536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31968" name="直接连接符 31967"/>
            <p:cNvSpPr/>
            <p:nvPr/>
          </p:nvSpPr>
          <p:spPr>
            <a:xfrm>
              <a:off x="168" y="365"/>
              <a:ext cx="32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1969" name="内容占位符 31968"/>
          <p:cNvSpPr>
            <a:spLocks noGrp="1"/>
          </p:cNvSpPr>
          <p:nvPr>
            <p:ph idx="1"/>
          </p:nvPr>
        </p:nvSpPr>
        <p:spPr>
          <a:xfrm>
            <a:off x="914400" y="908720"/>
            <a:ext cx="10942240" cy="461137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工作过程：</a:t>
            </a:r>
            <a:r>
              <a:rPr lang="zh-CN" altLang="en-US" sz="2400" dirty="0"/>
              <a:t>当</a:t>
            </a:r>
            <a:r>
              <a:rPr lang="en-US" altLang="zh-CN" sz="2400" dirty="0"/>
              <a:t>CPU</a:t>
            </a:r>
            <a:r>
              <a:rPr lang="zh-CN" altLang="en-US" sz="2400" dirty="0"/>
              <a:t>写入控制字后（</a:t>
            </a:r>
            <a:r>
              <a:rPr lang="en-US" altLang="zh-CN" sz="2400" dirty="0"/>
              <a:t>WR</a:t>
            </a:r>
            <a:r>
              <a:rPr lang="zh-CN" altLang="en-US" sz="2400" dirty="0"/>
              <a:t>上升沿），</a:t>
            </a:r>
            <a:r>
              <a:rPr lang="en-US" altLang="zh-CN" sz="2400" dirty="0"/>
              <a:t>OUT</a:t>
            </a:r>
            <a:r>
              <a:rPr lang="zh-CN" altLang="en-US" sz="2400" dirty="0"/>
              <a:t>变为高电平，写入初值后立即自动开始计数，在计数过程中</a:t>
            </a:r>
            <a:r>
              <a:rPr lang="en-US" altLang="zh-CN" sz="2400" dirty="0"/>
              <a:t>OUT</a:t>
            </a:r>
            <a:r>
              <a:rPr lang="zh-CN" altLang="en-US" sz="2400" dirty="0"/>
              <a:t>一直保持高电平，直到</a:t>
            </a:r>
            <a:r>
              <a:rPr lang="zh-CN" altLang="en-US" sz="2400" b="1" dirty="0">
                <a:solidFill>
                  <a:srgbClr val="FF0000"/>
                </a:solidFill>
              </a:rPr>
              <a:t>计数器减到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1 </a:t>
            </a:r>
            <a:r>
              <a:rPr lang="zh-CN" altLang="en-US" sz="2400" b="1" dirty="0">
                <a:solidFill>
                  <a:srgbClr val="FF0000"/>
                </a:solidFill>
              </a:rPr>
              <a:t>时</a:t>
            </a:r>
            <a:r>
              <a:rPr lang="en-US" altLang="zh-CN" sz="2400" b="1" dirty="0">
                <a:solidFill>
                  <a:srgbClr val="FF0000"/>
                </a:solidFill>
              </a:rPr>
              <a:t>OUT</a:t>
            </a:r>
            <a:r>
              <a:rPr lang="zh-CN" altLang="en-US" sz="2400" b="1" dirty="0">
                <a:solidFill>
                  <a:srgbClr val="FF0000"/>
                </a:solidFill>
              </a:rPr>
              <a:t>变为低，经过一个</a:t>
            </a:r>
            <a:r>
              <a:rPr lang="en-US" altLang="zh-CN" sz="2400" b="1" dirty="0">
                <a:solidFill>
                  <a:srgbClr val="FF0000"/>
                </a:solidFill>
              </a:rPr>
              <a:t>CLK</a:t>
            </a:r>
            <a:r>
              <a:rPr lang="zh-CN" altLang="en-US" sz="2400" b="1" dirty="0">
                <a:solidFill>
                  <a:srgbClr val="FF0000"/>
                </a:solidFill>
              </a:rPr>
              <a:t>后，</a:t>
            </a:r>
            <a:r>
              <a:rPr lang="en-US" altLang="zh-CN" sz="2400" b="1" dirty="0">
                <a:solidFill>
                  <a:srgbClr val="FF0000"/>
                </a:solidFill>
              </a:rPr>
              <a:t>OUT</a:t>
            </a:r>
            <a:r>
              <a:rPr lang="zh-CN" altLang="en-US" sz="2400" b="1" dirty="0">
                <a:solidFill>
                  <a:srgbClr val="FF0000"/>
                </a:solidFill>
              </a:rPr>
              <a:t>又变为高</a:t>
            </a:r>
            <a:r>
              <a:rPr lang="zh-CN" altLang="en-US" sz="2400" dirty="0"/>
              <a:t>，且计数器重新开始工作。</a:t>
            </a:r>
            <a:r>
              <a:rPr lang="zh-CN" altLang="en-US" sz="2800" dirty="0"/>
              <a:t> 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983432" y="44624"/>
            <a:ext cx="10397067" cy="839788"/>
          </a:xfrm>
        </p:spPr>
        <p:txBody>
          <a:bodyPr anchor="ctr"/>
          <a:lstStyle/>
          <a:p>
            <a:r>
              <a:rPr lang="zh-CN" altLang="en-US" dirty="0"/>
              <a:t>方式</a:t>
            </a:r>
            <a:r>
              <a:rPr lang="en-US" altLang="zh-CN" dirty="0"/>
              <a:t>2  </a:t>
            </a:r>
            <a:r>
              <a:rPr lang="zh-CN" altLang="en-US" dirty="0"/>
              <a:t>频率发生器（分频器）（续）</a:t>
            </a:r>
          </a:p>
        </p:txBody>
      </p:sp>
      <p:sp>
        <p:nvSpPr>
          <p:cNvPr id="32771" name="内容占位符 32770"/>
          <p:cNvSpPr>
            <a:spLocks noGrp="1"/>
          </p:cNvSpPr>
          <p:nvPr>
            <p:ph idx="1"/>
          </p:nvPr>
        </p:nvSpPr>
        <p:spPr>
          <a:xfrm>
            <a:off x="914400" y="1071245"/>
            <a:ext cx="10724515" cy="461137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hlink"/>
                </a:solidFill>
                <a:effectLst/>
              </a:rPr>
              <a:t>特点：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sz="2400" dirty="0"/>
              <a:t>不用重新设置计数初值，就</a:t>
            </a:r>
            <a:r>
              <a:rPr lang="zh-CN" altLang="en-US" sz="2400" b="1" dirty="0">
                <a:solidFill>
                  <a:srgbClr val="FF0000"/>
                </a:solidFill>
              </a:rPr>
              <a:t>能够连续计数，输出固定频率的脉冲</a:t>
            </a:r>
            <a:r>
              <a:rPr lang="zh-CN" altLang="en-US" sz="2400" dirty="0"/>
              <a:t>；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sz="2400" dirty="0"/>
              <a:t>在计数过程中，若</a:t>
            </a:r>
            <a:r>
              <a:rPr lang="en-US" altLang="zh-CN" sz="2400" dirty="0"/>
              <a:t>GATE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计数暂停，当</a:t>
            </a:r>
            <a:r>
              <a:rPr lang="en-US" altLang="zh-CN" sz="2400" dirty="0"/>
              <a:t>GATE</a:t>
            </a:r>
            <a:r>
              <a:rPr lang="zh-CN" altLang="en-US" sz="2400" dirty="0"/>
              <a:t>恢复为高后的下一个</a:t>
            </a:r>
            <a:r>
              <a:rPr lang="en-US" altLang="zh-CN" sz="2400" dirty="0"/>
              <a:t>CLK</a:t>
            </a:r>
            <a:r>
              <a:rPr lang="zh-CN" altLang="en-US" sz="2400" dirty="0"/>
              <a:t>脉冲，计数器恢复初值重新计数；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 sz="2400" dirty="0"/>
              <a:t>在计数过程中，若改变初值，计数器不受影响。在下次计数时，则以新的计数值开始计数（即计数值是下次有效）。 </a:t>
            </a:r>
          </a:p>
        </p:txBody>
      </p:sp>
      <p:pic>
        <p:nvPicPr>
          <p:cNvPr id="32772" name="图片 3277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6713" y="3643313"/>
            <a:ext cx="8974137" cy="2424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方式</a:t>
            </a:r>
            <a:r>
              <a:rPr lang="en-US" altLang="zh-CN"/>
              <a:t>3  </a:t>
            </a:r>
            <a:r>
              <a:rPr lang="zh-CN" altLang="en-US"/>
              <a:t>方波发生器</a:t>
            </a:r>
          </a:p>
        </p:txBody>
      </p:sp>
      <p:grpSp>
        <p:nvGrpSpPr>
          <p:cNvPr id="2" name="组合 33794"/>
          <p:cNvGrpSpPr/>
          <p:nvPr/>
        </p:nvGrpSpPr>
        <p:grpSpPr>
          <a:xfrm>
            <a:off x="2071688" y="3044973"/>
            <a:ext cx="8374062" cy="3408363"/>
            <a:chOff x="0" y="0"/>
            <a:chExt cx="5760" cy="2344"/>
          </a:xfrm>
        </p:grpSpPr>
        <p:grpSp>
          <p:nvGrpSpPr>
            <p:cNvPr id="3" name="组合 33795"/>
            <p:cNvGrpSpPr/>
            <p:nvPr/>
          </p:nvGrpSpPr>
          <p:grpSpPr>
            <a:xfrm>
              <a:off x="1884" y="1076"/>
              <a:ext cx="901" cy="1268"/>
              <a:chOff x="0" y="0"/>
              <a:chExt cx="901" cy="1156"/>
            </a:xfrm>
          </p:grpSpPr>
          <p:sp>
            <p:nvSpPr>
              <p:cNvPr id="33797" name="直接连接符 33796"/>
              <p:cNvSpPr/>
              <p:nvPr/>
            </p:nvSpPr>
            <p:spPr>
              <a:xfrm>
                <a:off x="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3798" name="直接连接符 33797"/>
              <p:cNvSpPr/>
              <p:nvPr/>
            </p:nvSpPr>
            <p:spPr>
              <a:xfrm>
                <a:off x="225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3799" name="直接连接符 33798"/>
              <p:cNvSpPr/>
              <p:nvPr/>
            </p:nvSpPr>
            <p:spPr>
              <a:xfrm>
                <a:off x="438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3800" name="直接连接符 33799"/>
              <p:cNvSpPr/>
              <p:nvPr/>
            </p:nvSpPr>
            <p:spPr>
              <a:xfrm>
                <a:off x="663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3801" name="直接连接符 33800"/>
              <p:cNvSpPr/>
              <p:nvPr/>
            </p:nvSpPr>
            <p:spPr>
              <a:xfrm>
                <a:off x="90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33802" name="直接连接符 33801"/>
            <p:cNvSpPr/>
            <p:nvPr/>
          </p:nvSpPr>
          <p:spPr>
            <a:xfrm>
              <a:off x="2777" y="2046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3" name="直接连接符 33802"/>
            <p:cNvSpPr/>
            <p:nvPr/>
          </p:nvSpPr>
          <p:spPr>
            <a:xfrm>
              <a:off x="2311" y="2291"/>
              <a:ext cx="47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4" name="矩形 33803"/>
            <p:cNvSpPr/>
            <p:nvPr/>
          </p:nvSpPr>
          <p:spPr>
            <a:xfrm>
              <a:off x="2781" y="1637"/>
              <a:ext cx="315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805" name="矩形 33804"/>
            <p:cNvSpPr/>
            <p:nvPr/>
          </p:nvSpPr>
          <p:spPr>
            <a:xfrm>
              <a:off x="2085" y="1637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806" name="矩形 33805"/>
            <p:cNvSpPr/>
            <p:nvPr/>
          </p:nvSpPr>
          <p:spPr>
            <a:xfrm>
              <a:off x="2541" y="1637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807" name="矩形 33806"/>
            <p:cNvSpPr/>
            <p:nvPr/>
          </p:nvSpPr>
          <p:spPr>
            <a:xfrm>
              <a:off x="2313" y="1637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808" name="矩形 33807"/>
            <p:cNvSpPr/>
            <p:nvPr/>
          </p:nvSpPr>
          <p:spPr>
            <a:xfrm>
              <a:off x="1857" y="1637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809" name="直接连接符 33808"/>
            <p:cNvSpPr/>
            <p:nvPr/>
          </p:nvSpPr>
          <p:spPr>
            <a:xfrm>
              <a:off x="2321" y="2046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0" name="矩形 33809"/>
            <p:cNvSpPr/>
            <p:nvPr/>
          </p:nvSpPr>
          <p:spPr>
            <a:xfrm>
              <a:off x="0" y="1318"/>
              <a:ext cx="668" cy="3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33811" name="矩形 33810"/>
            <p:cNvSpPr/>
            <p:nvPr/>
          </p:nvSpPr>
          <p:spPr>
            <a:xfrm>
              <a:off x="3" y="1996"/>
              <a:ext cx="697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3812" name="矩形 33811"/>
            <p:cNvSpPr/>
            <p:nvPr/>
          </p:nvSpPr>
          <p:spPr>
            <a:xfrm>
              <a:off x="120" y="811"/>
              <a:ext cx="52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33813" name="矩形 33812"/>
            <p:cNvSpPr/>
            <p:nvPr/>
          </p:nvSpPr>
          <p:spPr>
            <a:xfrm>
              <a:off x="15" y="199"/>
              <a:ext cx="607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" name="组合 33813"/>
            <p:cNvGrpSpPr/>
            <p:nvPr/>
          </p:nvGrpSpPr>
          <p:grpSpPr>
            <a:xfrm>
              <a:off x="655" y="793"/>
              <a:ext cx="348" cy="288"/>
              <a:chOff x="0" y="0"/>
              <a:chExt cx="348" cy="222"/>
            </a:xfrm>
          </p:grpSpPr>
          <p:sp>
            <p:nvSpPr>
              <p:cNvPr id="33815" name="直接连接符 33814"/>
              <p:cNvSpPr/>
              <p:nvPr/>
            </p:nvSpPr>
            <p:spPr>
              <a:xfrm>
                <a:off x="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6" name="直接连接符 33815"/>
              <p:cNvSpPr/>
              <p:nvPr/>
            </p:nvSpPr>
            <p:spPr>
              <a:xfrm>
                <a:off x="12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7" name="直接连接符 33816"/>
              <p:cNvSpPr/>
              <p:nvPr/>
            </p:nvSpPr>
            <p:spPr>
              <a:xfrm>
                <a:off x="0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" name="组合 33817"/>
              <p:cNvGrpSpPr/>
              <p:nvPr/>
            </p:nvGrpSpPr>
            <p:grpSpPr>
              <a:xfrm>
                <a:off x="120" y="5"/>
                <a:ext cx="120" cy="217"/>
                <a:chOff x="0" y="0"/>
                <a:chExt cx="120" cy="217"/>
              </a:xfrm>
            </p:grpSpPr>
            <p:sp>
              <p:nvSpPr>
                <p:cNvPr id="33819" name="直接连接符 33818"/>
                <p:cNvSpPr/>
                <p:nvPr/>
              </p:nvSpPr>
              <p:spPr>
                <a:xfrm>
                  <a:off x="113" y="0"/>
                  <a:ext cx="1" cy="217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3820" name="直接连接符 33819"/>
                <p:cNvSpPr/>
                <p:nvPr/>
              </p:nvSpPr>
              <p:spPr>
                <a:xfrm>
                  <a:off x="0" y="199"/>
                  <a:ext cx="12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821" name="直接连接符 33820"/>
              <p:cNvSpPr/>
              <p:nvPr/>
            </p:nvSpPr>
            <p:spPr>
              <a:xfrm>
                <a:off x="228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3822" name="直接连接符 33821"/>
            <p:cNvSpPr/>
            <p:nvPr/>
          </p:nvSpPr>
          <p:spPr>
            <a:xfrm>
              <a:off x="916" y="300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3" name="直接连接符 33822"/>
            <p:cNvSpPr/>
            <p:nvPr/>
          </p:nvSpPr>
          <p:spPr>
            <a:xfrm>
              <a:off x="1121" y="300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4" name="直接连接符 33823"/>
            <p:cNvSpPr/>
            <p:nvPr/>
          </p:nvSpPr>
          <p:spPr>
            <a:xfrm>
              <a:off x="919" y="544"/>
              <a:ext cx="21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5" name="直接连接符 33824"/>
            <p:cNvSpPr/>
            <p:nvPr/>
          </p:nvSpPr>
          <p:spPr>
            <a:xfrm>
              <a:off x="1124" y="294"/>
              <a:ext cx="37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" name="组合 33825"/>
            <p:cNvGrpSpPr/>
            <p:nvPr/>
          </p:nvGrpSpPr>
          <p:grpSpPr>
            <a:xfrm>
              <a:off x="991" y="793"/>
              <a:ext cx="3575" cy="288"/>
              <a:chOff x="0" y="0"/>
              <a:chExt cx="3576" cy="222"/>
            </a:xfrm>
          </p:grpSpPr>
          <p:grpSp>
            <p:nvGrpSpPr>
              <p:cNvPr id="7" name="组合 33826"/>
              <p:cNvGrpSpPr/>
              <p:nvPr/>
            </p:nvGrpSpPr>
            <p:grpSpPr>
              <a:xfrm>
                <a:off x="0" y="0"/>
                <a:ext cx="1788" cy="222"/>
                <a:chOff x="0" y="0"/>
                <a:chExt cx="1788" cy="222"/>
              </a:xfrm>
            </p:grpSpPr>
            <p:grpSp>
              <p:nvGrpSpPr>
                <p:cNvPr id="8" name="组合 33827"/>
                <p:cNvGrpSpPr/>
                <p:nvPr/>
              </p:nvGrpSpPr>
              <p:grpSpPr>
                <a:xfrm>
                  <a:off x="0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9" name="组合 33828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10" name="组合 33829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31" name="直接连接符 33830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1" name="组合 33831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33" name="直接连接符 33832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34" name="直接连接符 33833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35" name="直接连接符 33834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2" name="组合 33835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37" name="直接连接符 33836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3" name="组合 33837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39" name="直接连接符 33838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40" name="直接连接符 33839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41" name="直接连接符 33840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14" name="组合 33841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15" name="组合 33842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44" name="直接连接符 33843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6" name="组合 33844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46" name="直接连接符 33845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47" name="直接连接符 33846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48" name="直接连接符 33847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7" name="组合 33848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50" name="直接连接符 33849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8" name="组合 33850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52" name="直接连接符 33851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53" name="直接连接符 33852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54" name="直接连接符 33853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grpSp>
              <p:nvGrpSpPr>
                <p:cNvPr id="19" name="组合 33854"/>
                <p:cNvGrpSpPr/>
                <p:nvPr/>
              </p:nvGrpSpPr>
              <p:grpSpPr>
                <a:xfrm>
                  <a:off x="888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20" name="组合 33855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21" name="组合 33856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58" name="直接连接符 33857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2" name="组合 33858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60" name="直接连接符 33859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61" name="直接连接符 33860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62" name="直接连接符 33861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3" name="组合 33862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64" name="直接连接符 33863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4" name="组合 33864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66" name="直接连接符 33865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67" name="直接连接符 33866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68" name="直接连接符 33867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5" name="组合 33868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26" name="组合 33869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71" name="直接连接符 33870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7" name="组合 33871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73" name="直接连接符 33872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74" name="直接连接符 33873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75" name="直接连接符 33874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8" name="组合 33875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77" name="直接连接符 33876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9" name="组合 33877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79" name="直接连接符 33878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80" name="直接连接符 33879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81" name="直接连接符 33880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</p:grpSp>
          <p:grpSp>
            <p:nvGrpSpPr>
              <p:cNvPr id="30" name="组合 33881"/>
              <p:cNvGrpSpPr/>
              <p:nvPr/>
            </p:nvGrpSpPr>
            <p:grpSpPr>
              <a:xfrm>
                <a:off x="1788" y="0"/>
                <a:ext cx="1788" cy="222"/>
                <a:chOff x="0" y="0"/>
                <a:chExt cx="1788" cy="222"/>
              </a:xfrm>
            </p:grpSpPr>
            <p:grpSp>
              <p:nvGrpSpPr>
                <p:cNvPr id="31" name="组合 33882"/>
                <p:cNvGrpSpPr/>
                <p:nvPr/>
              </p:nvGrpSpPr>
              <p:grpSpPr>
                <a:xfrm>
                  <a:off x="0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33826" name="组合 33883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3827" name="组合 33884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86" name="直接连接符 33885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3828" name="组合 33886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88" name="直接连接符 33887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89" name="直接连接符 33888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90" name="直接连接符 33889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3829" name="组合 33890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92" name="直接连接符 33891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3830" name="组合 33892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894" name="直接连接符 33893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895" name="直接连接符 33894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896" name="直接连接符 33895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33832" name="组合 33896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3836" name="组合 33897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899" name="直接连接符 33898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3838" name="组合 33899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901" name="直接连接符 33900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902" name="直接连接符 33901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903" name="直接连接符 33902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3842" name="组合 33903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905" name="直接连接符 33904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3843" name="组合 33905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907" name="直接连接符 33906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908" name="直接连接符 33907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909" name="直接连接符 33908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grpSp>
              <p:nvGrpSpPr>
                <p:cNvPr id="33845" name="组合 33909"/>
                <p:cNvGrpSpPr/>
                <p:nvPr/>
              </p:nvGrpSpPr>
              <p:grpSpPr>
                <a:xfrm>
                  <a:off x="888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33849" name="组合 33910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3851" name="组合 33911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913" name="直接连接符 33912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3855" name="组合 33913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915" name="直接连接符 33914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916" name="直接连接符 33915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917" name="直接连接符 33916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3856" name="组合 33917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919" name="直接连接符 33918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3857" name="组合 33919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921" name="直接连接符 33920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922" name="直接连接符 33921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923" name="直接连接符 33922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33859" name="组合 33923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3863" name="组合 33924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926" name="直接连接符 33925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3865" name="组合 33926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928" name="直接连接符 33927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929" name="直接连接符 33928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930" name="直接连接符 33929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3869" name="组合 33930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3932" name="直接连接符 33931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3870" name="组合 33932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3934" name="直接连接符 33933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3935" name="直接连接符 33934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3936" name="直接连接符 33935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</p:grpSp>
        </p:grpSp>
        <p:grpSp>
          <p:nvGrpSpPr>
            <p:cNvPr id="33872" name="组合 33936"/>
            <p:cNvGrpSpPr/>
            <p:nvPr/>
          </p:nvGrpSpPr>
          <p:grpSpPr>
            <a:xfrm>
              <a:off x="4566" y="793"/>
              <a:ext cx="900" cy="288"/>
              <a:chOff x="0" y="0"/>
              <a:chExt cx="900" cy="222"/>
            </a:xfrm>
          </p:grpSpPr>
          <p:grpSp>
            <p:nvGrpSpPr>
              <p:cNvPr id="33876" name="组合 33937"/>
              <p:cNvGrpSpPr/>
              <p:nvPr/>
            </p:nvGrpSpPr>
            <p:grpSpPr>
              <a:xfrm>
                <a:off x="0" y="0"/>
                <a:ext cx="456" cy="222"/>
                <a:chOff x="0" y="0"/>
                <a:chExt cx="456" cy="222"/>
              </a:xfrm>
            </p:grpSpPr>
            <p:grpSp>
              <p:nvGrpSpPr>
                <p:cNvPr id="33878" name="组合 33938"/>
                <p:cNvGrpSpPr/>
                <p:nvPr/>
              </p:nvGrpSpPr>
              <p:grpSpPr>
                <a:xfrm>
                  <a:off x="0" y="0"/>
                  <a:ext cx="228" cy="222"/>
                  <a:chOff x="0" y="0"/>
                  <a:chExt cx="228" cy="222"/>
                </a:xfrm>
              </p:grpSpPr>
              <p:sp>
                <p:nvSpPr>
                  <p:cNvPr id="33940" name="直接连接符 33939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3882" name="组合 33940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3942" name="直接连接符 33941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3943" name="直接连接符 33942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3944" name="直接连接符 33943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3883" name="组合 33944"/>
                <p:cNvGrpSpPr/>
                <p:nvPr/>
              </p:nvGrpSpPr>
              <p:grpSpPr>
                <a:xfrm>
                  <a:off x="228" y="0"/>
                  <a:ext cx="228" cy="222"/>
                  <a:chOff x="0" y="0"/>
                  <a:chExt cx="228" cy="222"/>
                </a:xfrm>
              </p:grpSpPr>
              <p:sp>
                <p:nvSpPr>
                  <p:cNvPr id="33946" name="直接连接符 33945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3884" name="组合 33946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3948" name="直接连接符 33947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3949" name="直接连接符 33948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3950" name="直接连接符 33949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33885" name="组合 33950"/>
              <p:cNvGrpSpPr/>
              <p:nvPr/>
            </p:nvGrpSpPr>
            <p:grpSpPr>
              <a:xfrm>
                <a:off x="444" y="0"/>
                <a:ext cx="456" cy="222"/>
                <a:chOff x="0" y="0"/>
                <a:chExt cx="456" cy="222"/>
              </a:xfrm>
            </p:grpSpPr>
            <p:grpSp>
              <p:nvGrpSpPr>
                <p:cNvPr id="33887" name="组合 33951"/>
                <p:cNvGrpSpPr/>
                <p:nvPr/>
              </p:nvGrpSpPr>
              <p:grpSpPr>
                <a:xfrm>
                  <a:off x="0" y="0"/>
                  <a:ext cx="228" cy="222"/>
                  <a:chOff x="0" y="0"/>
                  <a:chExt cx="228" cy="222"/>
                </a:xfrm>
              </p:grpSpPr>
              <p:sp>
                <p:nvSpPr>
                  <p:cNvPr id="33953" name="直接连接符 33952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3891" name="组合 33953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3955" name="直接连接符 33954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3956" name="直接连接符 33955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3957" name="直接连接符 33956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3893" name="组合 33957"/>
                <p:cNvGrpSpPr/>
                <p:nvPr/>
              </p:nvGrpSpPr>
              <p:grpSpPr>
                <a:xfrm>
                  <a:off x="228" y="0"/>
                  <a:ext cx="228" cy="222"/>
                  <a:chOff x="0" y="0"/>
                  <a:chExt cx="228" cy="222"/>
                </a:xfrm>
              </p:grpSpPr>
              <p:sp>
                <p:nvSpPr>
                  <p:cNvPr id="33959" name="直接连接符 33958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3897" name="组合 33959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3961" name="直接连接符 33960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3962" name="直接连接符 33961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3963" name="直接连接符 33962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33964" name="直接连接符 33963"/>
            <p:cNvSpPr/>
            <p:nvPr/>
          </p:nvSpPr>
          <p:spPr>
            <a:xfrm>
              <a:off x="608" y="294"/>
              <a:ext cx="32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65" name="直接连接符 33964"/>
            <p:cNvSpPr/>
            <p:nvPr/>
          </p:nvSpPr>
          <p:spPr>
            <a:xfrm>
              <a:off x="1492" y="300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66" name="直接连接符 33965"/>
            <p:cNvSpPr/>
            <p:nvPr/>
          </p:nvSpPr>
          <p:spPr>
            <a:xfrm>
              <a:off x="1697" y="300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67" name="直接连接符 33966"/>
            <p:cNvSpPr/>
            <p:nvPr/>
          </p:nvSpPr>
          <p:spPr>
            <a:xfrm>
              <a:off x="1495" y="544"/>
              <a:ext cx="21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68" name="直接连接符 33967"/>
            <p:cNvSpPr/>
            <p:nvPr/>
          </p:nvSpPr>
          <p:spPr>
            <a:xfrm>
              <a:off x="1700" y="294"/>
              <a:ext cx="110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69" name="直接连接符 33968"/>
            <p:cNvSpPr/>
            <p:nvPr/>
          </p:nvSpPr>
          <p:spPr>
            <a:xfrm>
              <a:off x="1168" y="2046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70" name="直接连接符 33969"/>
            <p:cNvSpPr/>
            <p:nvPr/>
          </p:nvSpPr>
          <p:spPr>
            <a:xfrm>
              <a:off x="560" y="2040"/>
              <a:ext cx="611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71" name="直接连接符 33970"/>
            <p:cNvSpPr/>
            <p:nvPr/>
          </p:nvSpPr>
          <p:spPr>
            <a:xfrm>
              <a:off x="536" y="2289"/>
              <a:ext cx="611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72" name="直接连接符 33971"/>
            <p:cNvSpPr/>
            <p:nvPr/>
          </p:nvSpPr>
          <p:spPr>
            <a:xfrm>
              <a:off x="2792" y="2040"/>
              <a:ext cx="43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73" name="矩形 33972"/>
            <p:cNvSpPr/>
            <p:nvPr/>
          </p:nvSpPr>
          <p:spPr>
            <a:xfrm>
              <a:off x="1449" y="31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974" name="矩形 33973"/>
            <p:cNvSpPr/>
            <p:nvPr/>
          </p:nvSpPr>
          <p:spPr>
            <a:xfrm>
              <a:off x="753" y="0"/>
              <a:ext cx="616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方式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75" name="直接连接符 33974"/>
            <p:cNvSpPr/>
            <p:nvPr/>
          </p:nvSpPr>
          <p:spPr>
            <a:xfrm>
              <a:off x="3663" y="2046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76" name="直接连接符 33975"/>
            <p:cNvSpPr/>
            <p:nvPr/>
          </p:nvSpPr>
          <p:spPr>
            <a:xfrm>
              <a:off x="656" y="1369"/>
              <a:ext cx="496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77" name="直接连接符 33976"/>
            <p:cNvSpPr/>
            <p:nvPr/>
          </p:nvSpPr>
          <p:spPr>
            <a:xfrm>
              <a:off x="1183" y="2041"/>
              <a:ext cx="115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78" name="直接连接符 33977"/>
            <p:cNvSpPr/>
            <p:nvPr/>
          </p:nvSpPr>
          <p:spPr>
            <a:xfrm>
              <a:off x="3008" y="1076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79" name="直接连接符 33978"/>
            <p:cNvSpPr/>
            <p:nvPr/>
          </p:nvSpPr>
          <p:spPr>
            <a:xfrm>
              <a:off x="3221" y="1076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80" name="直接连接符 33979"/>
            <p:cNvSpPr/>
            <p:nvPr/>
          </p:nvSpPr>
          <p:spPr>
            <a:xfrm>
              <a:off x="3446" y="1076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81" name="直接连接符 33980"/>
            <p:cNvSpPr/>
            <p:nvPr/>
          </p:nvSpPr>
          <p:spPr>
            <a:xfrm>
              <a:off x="3671" y="1076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82" name="直接连接符 33981"/>
            <p:cNvSpPr/>
            <p:nvPr/>
          </p:nvSpPr>
          <p:spPr>
            <a:xfrm>
              <a:off x="3222" y="2291"/>
              <a:ext cx="45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83" name="矩形 33982"/>
            <p:cNvSpPr/>
            <p:nvPr/>
          </p:nvSpPr>
          <p:spPr>
            <a:xfrm>
              <a:off x="3656" y="1388"/>
              <a:ext cx="31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984" name="矩形 33983"/>
            <p:cNvSpPr/>
            <p:nvPr/>
          </p:nvSpPr>
          <p:spPr>
            <a:xfrm>
              <a:off x="2960" y="1388"/>
              <a:ext cx="31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85" name="矩形 33984"/>
            <p:cNvSpPr/>
            <p:nvPr/>
          </p:nvSpPr>
          <p:spPr>
            <a:xfrm>
              <a:off x="3416" y="1388"/>
              <a:ext cx="31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986" name="矩形 33985"/>
            <p:cNvSpPr/>
            <p:nvPr/>
          </p:nvSpPr>
          <p:spPr>
            <a:xfrm>
              <a:off x="3188" y="1388"/>
              <a:ext cx="31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987" name="矩形 33986"/>
            <p:cNvSpPr/>
            <p:nvPr/>
          </p:nvSpPr>
          <p:spPr>
            <a:xfrm>
              <a:off x="2733" y="1388"/>
              <a:ext cx="315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988" name="直接连接符 33987"/>
            <p:cNvSpPr/>
            <p:nvPr/>
          </p:nvSpPr>
          <p:spPr>
            <a:xfrm>
              <a:off x="3220" y="2046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89" name="直接连接符 33988"/>
            <p:cNvSpPr/>
            <p:nvPr/>
          </p:nvSpPr>
          <p:spPr>
            <a:xfrm>
              <a:off x="3896" y="1060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90" name="直接连接符 33989"/>
            <p:cNvSpPr/>
            <p:nvPr/>
          </p:nvSpPr>
          <p:spPr>
            <a:xfrm>
              <a:off x="4109" y="1060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91" name="直接连接符 33990"/>
            <p:cNvSpPr/>
            <p:nvPr/>
          </p:nvSpPr>
          <p:spPr>
            <a:xfrm>
              <a:off x="4334" y="1060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92" name="直接连接符 33991"/>
            <p:cNvSpPr/>
            <p:nvPr/>
          </p:nvSpPr>
          <p:spPr>
            <a:xfrm>
              <a:off x="4571" y="1060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993" name="直接连接符 33992"/>
            <p:cNvSpPr/>
            <p:nvPr/>
          </p:nvSpPr>
          <p:spPr>
            <a:xfrm>
              <a:off x="4564" y="2031"/>
              <a:ext cx="2" cy="26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94" name="直接连接符 33993"/>
            <p:cNvSpPr/>
            <p:nvPr/>
          </p:nvSpPr>
          <p:spPr>
            <a:xfrm>
              <a:off x="4086" y="2291"/>
              <a:ext cx="49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995" name="矩形 33994"/>
            <p:cNvSpPr/>
            <p:nvPr/>
          </p:nvSpPr>
          <p:spPr>
            <a:xfrm>
              <a:off x="4568" y="1622"/>
              <a:ext cx="31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996" name="矩形 33995"/>
            <p:cNvSpPr/>
            <p:nvPr/>
          </p:nvSpPr>
          <p:spPr>
            <a:xfrm>
              <a:off x="3872" y="1622"/>
              <a:ext cx="31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97" name="矩形 33996"/>
            <p:cNvSpPr/>
            <p:nvPr/>
          </p:nvSpPr>
          <p:spPr>
            <a:xfrm>
              <a:off x="4328" y="1622"/>
              <a:ext cx="31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998" name="矩形 33997"/>
            <p:cNvSpPr/>
            <p:nvPr/>
          </p:nvSpPr>
          <p:spPr>
            <a:xfrm>
              <a:off x="4100" y="1622"/>
              <a:ext cx="31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999" name="矩形 33998"/>
            <p:cNvSpPr/>
            <p:nvPr/>
          </p:nvSpPr>
          <p:spPr>
            <a:xfrm>
              <a:off x="3644" y="1622"/>
              <a:ext cx="316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00" name="直接连接符 33999"/>
            <p:cNvSpPr/>
            <p:nvPr/>
          </p:nvSpPr>
          <p:spPr>
            <a:xfrm>
              <a:off x="4108" y="2031"/>
              <a:ext cx="2" cy="26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001" name="直接连接符 34000"/>
            <p:cNvSpPr/>
            <p:nvPr/>
          </p:nvSpPr>
          <p:spPr>
            <a:xfrm>
              <a:off x="4579" y="2040"/>
              <a:ext cx="41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002" name="直接连接符 34001"/>
            <p:cNvSpPr/>
            <p:nvPr/>
          </p:nvSpPr>
          <p:spPr>
            <a:xfrm>
              <a:off x="5451" y="2031"/>
              <a:ext cx="2" cy="26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003" name="直接连接符 34002"/>
            <p:cNvSpPr/>
            <p:nvPr/>
          </p:nvSpPr>
          <p:spPr>
            <a:xfrm>
              <a:off x="4796" y="1060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004" name="直接连接符 34003"/>
            <p:cNvSpPr/>
            <p:nvPr/>
          </p:nvSpPr>
          <p:spPr>
            <a:xfrm>
              <a:off x="5009" y="1060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005" name="直接连接符 34004"/>
            <p:cNvSpPr/>
            <p:nvPr/>
          </p:nvSpPr>
          <p:spPr>
            <a:xfrm>
              <a:off x="5234" y="1060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006" name="直接连接符 34005"/>
            <p:cNvSpPr/>
            <p:nvPr/>
          </p:nvSpPr>
          <p:spPr>
            <a:xfrm>
              <a:off x="5459" y="1060"/>
              <a:ext cx="1" cy="12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007" name="直接连接符 34006"/>
            <p:cNvSpPr/>
            <p:nvPr/>
          </p:nvSpPr>
          <p:spPr>
            <a:xfrm>
              <a:off x="5010" y="2291"/>
              <a:ext cx="45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008" name="矩形 34007"/>
            <p:cNvSpPr/>
            <p:nvPr/>
          </p:nvSpPr>
          <p:spPr>
            <a:xfrm>
              <a:off x="5444" y="1372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009" name="矩形 34008"/>
            <p:cNvSpPr/>
            <p:nvPr/>
          </p:nvSpPr>
          <p:spPr>
            <a:xfrm>
              <a:off x="4748" y="1372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010" name="矩形 34009"/>
            <p:cNvSpPr/>
            <p:nvPr/>
          </p:nvSpPr>
          <p:spPr>
            <a:xfrm>
              <a:off x="5204" y="1372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4011" name="矩形 34010"/>
            <p:cNvSpPr/>
            <p:nvPr/>
          </p:nvSpPr>
          <p:spPr>
            <a:xfrm>
              <a:off x="4976" y="1372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012" name="矩形 34011"/>
            <p:cNvSpPr/>
            <p:nvPr/>
          </p:nvSpPr>
          <p:spPr>
            <a:xfrm>
              <a:off x="4520" y="1372"/>
              <a:ext cx="31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13" name="直接连接符 34012"/>
            <p:cNvSpPr/>
            <p:nvPr/>
          </p:nvSpPr>
          <p:spPr>
            <a:xfrm>
              <a:off x="5008" y="2031"/>
              <a:ext cx="2" cy="26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014" name="直接连接符 34013"/>
            <p:cNvSpPr/>
            <p:nvPr/>
          </p:nvSpPr>
          <p:spPr>
            <a:xfrm>
              <a:off x="3679" y="2040"/>
              <a:ext cx="43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015" name="矩形 34014"/>
            <p:cNvSpPr/>
            <p:nvPr/>
          </p:nvSpPr>
          <p:spPr>
            <a:xfrm>
              <a:off x="92" y="314"/>
              <a:ext cx="536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34016" name="直接连接符 34015"/>
            <p:cNvSpPr/>
            <p:nvPr/>
          </p:nvSpPr>
          <p:spPr>
            <a:xfrm>
              <a:off x="183" y="323"/>
              <a:ext cx="32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4017" name="内容占位符 34016"/>
          <p:cNvSpPr>
            <a:spLocks noGrp="1"/>
          </p:cNvSpPr>
          <p:nvPr>
            <p:ph idx="1"/>
          </p:nvPr>
        </p:nvSpPr>
        <p:spPr>
          <a:xfrm>
            <a:off x="914400" y="999490"/>
            <a:ext cx="10734675" cy="461137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effectLst/>
              </a:rPr>
              <a:t>工作过程：</a:t>
            </a:r>
            <a:r>
              <a:rPr lang="zh-CN" altLang="en-US" sz="2800" dirty="0"/>
              <a:t>当</a:t>
            </a:r>
            <a:r>
              <a:rPr lang="en-US" altLang="zh-CN" sz="2800" dirty="0"/>
              <a:t>CPU</a:t>
            </a:r>
            <a:r>
              <a:rPr lang="zh-CN" altLang="en-US" sz="2800" dirty="0"/>
              <a:t>写入控制字后，</a:t>
            </a:r>
            <a:r>
              <a:rPr lang="en-US" altLang="zh-CN" sz="2800" dirty="0"/>
              <a:t>OUT</a:t>
            </a:r>
            <a:r>
              <a:rPr lang="zh-CN" altLang="en-US" sz="2800" dirty="0"/>
              <a:t>变为高电平，写入初值后立即自动开始计数，在计数过程中</a:t>
            </a:r>
            <a:r>
              <a:rPr lang="en-US" altLang="zh-CN" sz="2800" dirty="0"/>
              <a:t>OUT</a:t>
            </a:r>
            <a:r>
              <a:rPr lang="zh-CN" altLang="en-US" sz="2800" dirty="0"/>
              <a:t>保持高；当计数到</a:t>
            </a:r>
            <a:r>
              <a:rPr lang="zh-CN" altLang="en-US" sz="2800" b="1" dirty="0">
                <a:solidFill>
                  <a:srgbClr val="FF0000"/>
                </a:solidFill>
              </a:rPr>
              <a:t>一半值时</a:t>
            </a:r>
            <a:r>
              <a:rPr lang="en-US" altLang="zh-CN" sz="2800" b="1" dirty="0">
                <a:solidFill>
                  <a:srgbClr val="FF0000"/>
                </a:solidFill>
              </a:rPr>
              <a:t>OUT</a:t>
            </a:r>
            <a:r>
              <a:rPr lang="zh-CN" altLang="en-US" sz="2800" b="1" dirty="0">
                <a:solidFill>
                  <a:srgbClr val="FF0000"/>
                </a:solidFill>
              </a:rPr>
              <a:t>变低</a:t>
            </a:r>
            <a:r>
              <a:rPr lang="zh-CN" altLang="en-US" sz="2800" dirty="0"/>
              <a:t>，</a:t>
            </a:r>
            <a:r>
              <a:rPr lang="zh-CN" altLang="en-US" sz="2800" b="1" dirty="0">
                <a:solidFill>
                  <a:srgbClr val="FF0000"/>
                </a:solidFill>
              </a:rPr>
              <a:t>直至计数器到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时</a:t>
            </a:r>
            <a:r>
              <a:rPr lang="en-US" altLang="zh-CN" sz="2800" b="1" dirty="0">
                <a:solidFill>
                  <a:srgbClr val="FF0000"/>
                </a:solidFill>
              </a:rPr>
              <a:t>OUT</a:t>
            </a:r>
            <a:r>
              <a:rPr lang="zh-CN" altLang="en-US" sz="2800" b="1" dirty="0">
                <a:solidFill>
                  <a:srgbClr val="FF0000"/>
                </a:solidFill>
              </a:rPr>
              <a:t>又变高，重新开始下次计数</a:t>
            </a:r>
            <a:r>
              <a:rPr lang="zh-CN" altLang="en-US" sz="2800" dirty="0"/>
              <a:t>。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6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4215130" y="2298065"/>
            <a:ext cx="64154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一、</a:t>
            </a:r>
            <a:r>
              <a:rPr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8253的引脚和工作方式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500577"/>
            <a:ext cx="6728488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二、8253的编程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349"/>
            <a:ext cx="5399096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三、8253的应用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方式</a:t>
            </a:r>
            <a:r>
              <a:rPr lang="en-US" altLang="zh-CN" dirty="0"/>
              <a:t>3  </a:t>
            </a:r>
            <a:r>
              <a:rPr lang="zh-CN" altLang="en-US" dirty="0"/>
              <a:t>方波发生器（续）</a:t>
            </a:r>
          </a:p>
        </p:txBody>
      </p:sp>
      <p:sp>
        <p:nvSpPr>
          <p:cNvPr id="34819" name="内容占位符 34818"/>
          <p:cNvSpPr>
            <a:spLocks noGrp="1"/>
          </p:cNvSpPr>
          <p:nvPr>
            <p:ph idx="1"/>
          </p:nvPr>
        </p:nvSpPr>
        <p:spPr>
          <a:xfrm>
            <a:off x="914400" y="1071245"/>
            <a:ext cx="11002645" cy="4611370"/>
          </a:xfrm>
        </p:spPr>
        <p:txBody>
          <a:bodyPr/>
          <a:lstStyle/>
          <a:p>
            <a:pPr marL="381000" indent="-381000" algn="just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hlink"/>
                </a:solidFill>
                <a:effectLst/>
              </a:rPr>
              <a:t>特点：</a:t>
            </a:r>
          </a:p>
          <a:p>
            <a:pPr algn="just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zh-CN" altLang="en-US" sz="2400" dirty="0"/>
              <a:t>当</a:t>
            </a:r>
            <a:r>
              <a:rPr lang="en-US" altLang="zh-CN" sz="2400" dirty="0"/>
              <a:t>N</a:t>
            </a:r>
            <a:r>
              <a:rPr lang="zh-CN" altLang="en-US" sz="2400" dirty="0"/>
              <a:t>为偶数时占空比＝</a:t>
            </a:r>
            <a:r>
              <a:rPr lang="en-US" altLang="zh-CN" sz="2400" dirty="0"/>
              <a:t>1/2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为奇数时输出的高电平比低电平多一个</a:t>
            </a:r>
            <a:r>
              <a:rPr lang="en-US" altLang="zh-CN" sz="2400" dirty="0"/>
              <a:t>CLK</a:t>
            </a:r>
            <a:r>
              <a:rPr lang="zh-CN" altLang="en-US" sz="2400" dirty="0"/>
              <a:t>周期；</a:t>
            </a:r>
          </a:p>
          <a:p>
            <a:pPr algn="just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zh-CN" altLang="en-US" sz="2400" dirty="0"/>
              <a:t>不用重新设置计数初值，就</a:t>
            </a:r>
            <a:r>
              <a:rPr lang="zh-CN" altLang="en-US" sz="2400" b="1" dirty="0">
                <a:solidFill>
                  <a:srgbClr val="FF0000"/>
                </a:solidFill>
              </a:rPr>
              <a:t>能够连续计数，输出固定频率的方波脉冲</a:t>
            </a:r>
            <a:r>
              <a:rPr lang="zh-CN" altLang="en-US" sz="2400" dirty="0"/>
              <a:t>；</a:t>
            </a:r>
          </a:p>
          <a:p>
            <a:pPr algn="just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zh-CN" altLang="en-US" sz="2400" dirty="0"/>
              <a:t>在计数过程中，若</a:t>
            </a:r>
            <a:r>
              <a:rPr lang="en-US" altLang="zh-CN" sz="2400" dirty="0"/>
              <a:t>GATE=0</a:t>
            </a:r>
            <a:r>
              <a:rPr lang="zh-CN" altLang="en-US" sz="2400" dirty="0"/>
              <a:t>计数暂停，当</a:t>
            </a:r>
            <a:r>
              <a:rPr lang="en-US" altLang="zh-CN" sz="2400" dirty="0"/>
              <a:t>GATE</a:t>
            </a:r>
            <a:r>
              <a:rPr lang="zh-CN" altLang="en-US" sz="2400" dirty="0"/>
              <a:t>恢复为高后的下</a:t>
            </a:r>
            <a:r>
              <a:rPr lang="en-US" altLang="zh-CN" sz="2400" dirty="0">
                <a:latin typeface="Arial" panose="020B0604020202020204" pitchFamily="34" charset="0"/>
              </a:rPr>
              <a:t>—</a:t>
            </a:r>
            <a:r>
              <a:rPr lang="zh-CN" altLang="en-US" sz="2400" dirty="0"/>
              <a:t>个</a:t>
            </a:r>
            <a:r>
              <a:rPr lang="en-US" altLang="zh-CN" sz="2400" dirty="0"/>
              <a:t>CLK</a:t>
            </a:r>
            <a:r>
              <a:rPr lang="zh-CN" altLang="en-US" sz="2400" dirty="0"/>
              <a:t>脉冲，计数器恢复初值重新计数；</a:t>
            </a:r>
          </a:p>
          <a:p>
            <a:pPr algn="just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zh-CN" altLang="en-US" sz="2400" dirty="0"/>
              <a:t>在计数过程中，若改变初值，计数器不受影响。在下次计数时，则以新的计数值开始计数（即计数值是下次有效）。</a:t>
            </a:r>
          </a:p>
        </p:txBody>
      </p:sp>
      <p:pic>
        <p:nvPicPr>
          <p:cNvPr id="34820" name="图片 348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4086225"/>
            <a:ext cx="4886325" cy="277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文本框 34820"/>
          <p:cNvSpPr txBox="1"/>
          <p:nvPr/>
        </p:nvSpPr>
        <p:spPr>
          <a:xfrm>
            <a:off x="2822575" y="6461125"/>
            <a:ext cx="900113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endParaRPr>
              <a:latin typeface="Arial" panose="020B0604020202020204" pitchFamily="34" charset="0"/>
            </a:endParaRPr>
          </a:p>
        </p:txBody>
      </p:sp>
      <p:pic>
        <p:nvPicPr>
          <p:cNvPr id="34822" name="图片 348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9350" y="4176713"/>
            <a:ext cx="4438650" cy="2324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方式</a:t>
            </a:r>
            <a:r>
              <a:rPr lang="en-US" altLang="zh-CN"/>
              <a:t>4  </a:t>
            </a:r>
            <a:r>
              <a:rPr lang="zh-CN" altLang="en-US"/>
              <a:t>软件触发选通信号</a:t>
            </a:r>
          </a:p>
        </p:txBody>
      </p:sp>
      <p:grpSp>
        <p:nvGrpSpPr>
          <p:cNvPr id="2" name="组合 35842"/>
          <p:cNvGrpSpPr/>
          <p:nvPr/>
        </p:nvGrpSpPr>
        <p:grpSpPr>
          <a:xfrm>
            <a:off x="2098675" y="3230141"/>
            <a:ext cx="8115300" cy="3151187"/>
            <a:chOff x="0" y="0"/>
            <a:chExt cx="5655" cy="2051"/>
          </a:xfrm>
        </p:grpSpPr>
        <p:sp>
          <p:nvSpPr>
            <p:cNvPr id="35844" name="矩形 35843"/>
            <p:cNvSpPr/>
            <p:nvPr/>
          </p:nvSpPr>
          <p:spPr>
            <a:xfrm>
              <a:off x="0" y="1030"/>
              <a:ext cx="56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35845" name="矩形 35844"/>
            <p:cNvSpPr/>
            <p:nvPr/>
          </p:nvSpPr>
          <p:spPr>
            <a:xfrm>
              <a:off x="3" y="1742"/>
              <a:ext cx="591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5846" name="矩形 35845"/>
            <p:cNvSpPr/>
            <p:nvPr/>
          </p:nvSpPr>
          <p:spPr>
            <a:xfrm>
              <a:off x="124" y="634"/>
              <a:ext cx="442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grpSp>
          <p:nvGrpSpPr>
            <p:cNvPr id="3" name="组合 35846"/>
            <p:cNvGrpSpPr/>
            <p:nvPr/>
          </p:nvGrpSpPr>
          <p:grpSpPr>
            <a:xfrm>
              <a:off x="678" y="619"/>
              <a:ext cx="359" cy="226"/>
              <a:chOff x="0" y="0"/>
              <a:chExt cx="348" cy="222"/>
            </a:xfrm>
          </p:grpSpPr>
          <p:sp>
            <p:nvSpPr>
              <p:cNvPr id="35848" name="直接连接符 35847"/>
              <p:cNvSpPr/>
              <p:nvPr/>
            </p:nvSpPr>
            <p:spPr>
              <a:xfrm>
                <a:off x="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849" name="直接连接符 35848"/>
              <p:cNvSpPr/>
              <p:nvPr/>
            </p:nvSpPr>
            <p:spPr>
              <a:xfrm>
                <a:off x="12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850" name="直接连接符 35849"/>
              <p:cNvSpPr/>
              <p:nvPr/>
            </p:nvSpPr>
            <p:spPr>
              <a:xfrm>
                <a:off x="0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4" name="组合 35850"/>
              <p:cNvGrpSpPr/>
              <p:nvPr/>
            </p:nvGrpSpPr>
            <p:grpSpPr>
              <a:xfrm>
                <a:off x="120" y="5"/>
                <a:ext cx="120" cy="217"/>
                <a:chOff x="0" y="0"/>
                <a:chExt cx="120" cy="217"/>
              </a:xfrm>
            </p:grpSpPr>
            <p:sp>
              <p:nvSpPr>
                <p:cNvPr id="35852" name="直接连接符 35851"/>
                <p:cNvSpPr/>
                <p:nvPr/>
              </p:nvSpPr>
              <p:spPr>
                <a:xfrm>
                  <a:off x="113" y="0"/>
                  <a:ext cx="1" cy="217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5853" name="直接连接符 35852"/>
                <p:cNvSpPr/>
                <p:nvPr/>
              </p:nvSpPr>
              <p:spPr>
                <a:xfrm>
                  <a:off x="0" y="199"/>
                  <a:ext cx="12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5854" name="直接连接符 35853"/>
              <p:cNvSpPr/>
              <p:nvPr/>
            </p:nvSpPr>
            <p:spPr>
              <a:xfrm>
                <a:off x="228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5855" name="直接连接符 35854"/>
            <p:cNvSpPr/>
            <p:nvPr/>
          </p:nvSpPr>
          <p:spPr>
            <a:xfrm>
              <a:off x="947" y="235"/>
              <a:ext cx="3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6" name="直接连接符 35855"/>
            <p:cNvSpPr/>
            <p:nvPr/>
          </p:nvSpPr>
          <p:spPr>
            <a:xfrm>
              <a:off x="1160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7" name="直接连接符 35856"/>
            <p:cNvSpPr/>
            <p:nvPr/>
          </p:nvSpPr>
          <p:spPr>
            <a:xfrm>
              <a:off x="951" y="425"/>
              <a:ext cx="22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8" name="直接连接符 35857"/>
            <p:cNvSpPr/>
            <p:nvPr/>
          </p:nvSpPr>
          <p:spPr>
            <a:xfrm>
              <a:off x="1163" y="229"/>
              <a:ext cx="38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" name="组合 35858"/>
            <p:cNvGrpSpPr/>
            <p:nvPr/>
          </p:nvGrpSpPr>
          <p:grpSpPr>
            <a:xfrm>
              <a:off x="1025" y="619"/>
              <a:ext cx="3699" cy="226"/>
              <a:chOff x="0" y="0"/>
              <a:chExt cx="3576" cy="222"/>
            </a:xfrm>
          </p:grpSpPr>
          <p:grpSp>
            <p:nvGrpSpPr>
              <p:cNvPr id="6" name="组合 35859"/>
              <p:cNvGrpSpPr/>
              <p:nvPr/>
            </p:nvGrpSpPr>
            <p:grpSpPr>
              <a:xfrm>
                <a:off x="0" y="0"/>
                <a:ext cx="1788" cy="222"/>
                <a:chOff x="0" y="0"/>
                <a:chExt cx="1788" cy="222"/>
              </a:xfrm>
            </p:grpSpPr>
            <p:grpSp>
              <p:nvGrpSpPr>
                <p:cNvPr id="7" name="组合 35860"/>
                <p:cNvGrpSpPr/>
                <p:nvPr/>
              </p:nvGrpSpPr>
              <p:grpSpPr>
                <a:xfrm>
                  <a:off x="0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8" name="组合 35861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9" name="组合 35862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864" name="直接连接符 35863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0" name="组合 35864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866" name="直接连接符 35865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867" name="直接连接符 35866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868" name="直接连接符 35867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1" name="组合 35868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870" name="直接连接符 35869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2" name="组合 35870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872" name="直接连接符 35871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873" name="直接连接符 35872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874" name="直接连接符 35873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13" name="组合 35874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14" name="组合 35875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877" name="直接连接符 35876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5" name="组合 35877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879" name="直接连接符 35878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880" name="直接连接符 35879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881" name="直接连接符 35880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6" name="组合 35881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883" name="直接连接符 35882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7" name="组合 35883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885" name="直接连接符 35884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886" name="直接连接符 35885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887" name="直接连接符 35886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grpSp>
              <p:nvGrpSpPr>
                <p:cNvPr id="18" name="组合 35887"/>
                <p:cNvGrpSpPr/>
                <p:nvPr/>
              </p:nvGrpSpPr>
              <p:grpSpPr>
                <a:xfrm>
                  <a:off x="888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19" name="组合 35888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20" name="组合 35889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891" name="直接连接符 35890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1" name="组合 35891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893" name="直接连接符 35892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894" name="直接连接符 35893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895" name="直接连接符 35894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2" name="组合 35895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897" name="直接连接符 35896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3" name="组合 35897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899" name="直接连接符 35898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00" name="直接连接符 35899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01" name="直接连接符 35900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4" name="组合 35901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25" name="组合 35902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04" name="直接连接符 35903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6" name="组合 35904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06" name="直接连接符 35905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07" name="直接连接符 35906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08" name="直接连接符 35907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7" name="组合 35908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10" name="直接连接符 35909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8" name="组合 35910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12" name="直接连接符 35911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13" name="直接连接符 35912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14" name="直接连接符 35913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</p:grpSp>
          <p:grpSp>
            <p:nvGrpSpPr>
              <p:cNvPr id="29" name="组合 35914"/>
              <p:cNvGrpSpPr/>
              <p:nvPr/>
            </p:nvGrpSpPr>
            <p:grpSpPr>
              <a:xfrm>
                <a:off x="1788" y="0"/>
                <a:ext cx="1788" cy="222"/>
                <a:chOff x="0" y="0"/>
                <a:chExt cx="1788" cy="222"/>
              </a:xfrm>
            </p:grpSpPr>
            <p:grpSp>
              <p:nvGrpSpPr>
                <p:cNvPr id="30" name="组合 35915"/>
                <p:cNvGrpSpPr/>
                <p:nvPr/>
              </p:nvGrpSpPr>
              <p:grpSpPr>
                <a:xfrm>
                  <a:off x="0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31" name="组合 35916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5840" name="组合 35917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19" name="直接连接符 35918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5841" name="组合 35919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21" name="直接连接符 35920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22" name="直接连接符 35921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23" name="直接连接符 35922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5843" name="组合 35923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25" name="直接连接符 35924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5847" name="组合 35925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27" name="直接连接符 35926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28" name="直接连接符 35927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29" name="直接连接符 35928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35851" name="组合 35929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5859" name="组合 35930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32" name="直接连接符 35931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5860" name="组合 35932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34" name="直接连接符 35933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35" name="直接连接符 35934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36" name="直接连接符 35935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5861" name="组合 35936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38" name="直接连接符 35937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5862" name="组合 35938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40" name="直接连接符 35939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41" name="直接连接符 35940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42" name="直接连接符 35941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grpSp>
              <p:nvGrpSpPr>
                <p:cNvPr id="35863" name="组合 35942"/>
                <p:cNvGrpSpPr/>
                <p:nvPr/>
              </p:nvGrpSpPr>
              <p:grpSpPr>
                <a:xfrm>
                  <a:off x="888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35865" name="组合 35943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5869" name="组合 35944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46" name="直接连接符 35945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5871" name="组合 35946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48" name="直接连接符 35947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49" name="直接连接符 35948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50" name="直接连接符 35949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5875" name="组合 35950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52" name="直接连接符 35951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5876" name="组合 35952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54" name="直接连接符 35953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55" name="直接连接符 35954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56" name="直接连接符 35955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35878" name="组合 35956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5882" name="组合 35957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59" name="直接连接符 35958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5884" name="组合 35959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61" name="直接连接符 35960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62" name="直接连接符 35961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63" name="直接连接符 35962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5888" name="组合 35963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5965" name="直接连接符 35964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5889" name="组合 35965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5967" name="直接连接符 35966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5968" name="直接连接符 35967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5969" name="直接连接符 35968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</p:grpSp>
        </p:grpSp>
        <p:grpSp>
          <p:nvGrpSpPr>
            <p:cNvPr id="35890" name="组合 35969"/>
            <p:cNvGrpSpPr/>
            <p:nvPr/>
          </p:nvGrpSpPr>
          <p:grpSpPr>
            <a:xfrm>
              <a:off x="4724" y="619"/>
              <a:ext cx="931" cy="226"/>
              <a:chOff x="0" y="0"/>
              <a:chExt cx="900" cy="222"/>
            </a:xfrm>
          </p:grpSpPr>
          <p:grpSp>
            <p:nvGrpSpPr>
              <p:cNvPr id="35892" name="组合 35970"/>
              <p:cNvGrpSpPr/>
              <p:nvPr/>
            </p:nvGrpSpPr>
            <p:grpSpPr>
              <a:xfrm>
                <a:off x="0" y="0"/>
                <a:ext cx="456" cy="222"/>
                <a:chOff x="0" y="0"/>
                <a:chExt cx="456" cy="222"/>
              </a:xfrm>
            </p:grpSpPr>
            <p:grpSp>
              <p:nvGrpSpPr>
                <p:cNvPr id="35896" name="组合 35971"/>
                <p:cNvGrpSpPr/>
                <p:nvPr/>
              </p:nvGrpSpPr>
              <p:grpSpPr>
                <a:xfrm>
                  <a:off x="0" y="0"/>
                  <a:ext cx="228" cy="222"/>
                  <a:chOff x="0" y="0"/>
                  <a:chExt cx="228" cy="222"/>
                </a:xfrm>
              </p:grpSpPr>
              <p:sp>
                <p:nvSpPr>
                  <p:cNvPr id="35973" name="直接连接符 35972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5898" name="组合 35973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5975" name="直接连接符 35974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5976" name="直接连接符 35975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5977" name="直接连接符 35976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5902" name="组合 35977"/>
                <p:cNvGrpSpPr/>
                <p:nvPr/>
              </p:nvGrpSpPr>
              <p:grpSpPr>
                <a:xfrm>
                  <a:off x="228" y="0"/>
                  <a:ext cx="228" cy="222"/>
                  <a:chOff x="0" y="0"/>
                  <a:chExt cx="228" cy="222"/>
                </a:xfrm>
              </p:grpSpPr>
              <p:sp>
                <p:nvSpPr>
                  <p:cNvPr id="35979" name="直接连接符 35978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5903" name="组合 35979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5981" name="直接连接符 35980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5982" name="直接连接符 35981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5983" name="直接连接符 35982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35905" name="组合 35983"/>
              <p:cNvGrpSpPr/>
              <p:nvPr/>
            </p:nvGrpSpPr>
            <p:grpSpPr>
              <a:xfrm>
                <a:off x="444" y="0"/>
                <a:ext cx="456" cy="222"/>
                <a:chOff x="0" y="0"/>
                <a:chExt cx="456" cy="222"/>
              </a:xfrm>
            </p:grpSpPr>
            <p:grpSp>
              <p:nvGrpSpPr>
                <p:cNvPr id="35909" name="组合 35984"/>
                <p:cNvGrpSpPr/>
                <p:nvPr/>
              </p:nvGrpSpPr>
              <p:grpSpPr>
                <a:xfrm>
                  <a:off x="0" y="0"/>
                  <a:ext cx="228" cy="222"/>
                  <a:chOff x="0" y="0"/>
                  <a:chExt cx="228" cy="222"/>
                </a:xfrm>
              </p:grpSpPr>
              <p:sp>
                <p:nvSpPr>
                  <p:cNvPr id="35986" name="直接连接符 35985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5911" name="组合 35986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5988" name="直接连接符 35987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5989" name="直接连接符 35988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5990" name="直接连接符 35989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5915" name="组合 35990"/>
                <p:cNvGrpSpPr/>
                <p:nvPr/>
              </p:nvGrpSpPr>
              <p:grpSpPr>
                <a:xfrm>
                  <a:off x="228" y="0"/>
                  <a:ext cx="228" cy="222"/>
                  <a:chOff x="0" y="0"/>
                  <a:chExt cx="228" cy="222"/>
                </a:xfrm>
              </p:grpSpPr>
              <p:sp>
                <p:nvSpPr>
                  <p:cNvPr id="35992" name="直接连接符 35991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5916" name="组合 35992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5994" name="直接连接符 35993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5995" name="直接连接符 35994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5996" name="直接连接符 35995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35997" name="直接连接符 35996"/>
            <p:cNvSpPr/>
            <p:nvPr/>
          </p:nvSpPr>
          <p:spPr>
            <a:xfrm>
              <a:off x="629" y="229"/>
              <a:ext cx="33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98" name="直接连接符 35997"/>
            <p:cNvSpPr/>
            <p:nvPr/>
          </p:nvSpPr>
          <p:spPr>
            <a:xfrm>
              <a:off x="1543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99" name="直接连接符 35998"/>
            <p:cNvSpPr/>
            <p:nvPr/>
          </p:nvSpPr>
          <p:spPr>
            <a:xfrm>
              <a:off x="1755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00" name="直接连接符 35999"/>
            <p:cNvSpPr/>
            <p:nvPr/>
          </p:nvSpPr>
          <p:spPr>
            <a:xfrm>
              <a:off x="1546" y="425"/>
              <a:ext cx="22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01" name="直接连接符 36000"/>
            <p:cNvSpPr/>
            <p:nvPr/>
          </p:nvSpPr>
          <p:spPr>
            <a:xfrm>
              <a:off x="1758" y="229"/>
              <a:ext cx="160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5917" name="组合 36001"/>
            <p:cNvGrpSpPr/>
            <p:nvPr/>
          </p:nvGrpSpPr>
          <p:grpSpPr>
            <a:xfrm>
              <a:off x="1949" y="841"/>
              <a:ext cx="932" cy="1210"/>
              <a:chOff x="0" y="0"/>
              <a:chExt cx="901" cy="1156"/>
            </a:xfrm>
          </p:grpSpPr>
          <p:sp>
            <p:nvSpPr>
              <p:cNvPr id="36003" name="直接连接符 36002"/>
              <p:cNvSpPr/>
              <p:nvPr/>
            </p:nvSpPr>
            <p:spPr>
              <a:xfrm>
                <a:off x="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6004" name="直接连接符 36003"/>
              <p:cNvSpPr/>
              <p:nvPr/>
            </p:nvSpPr>
            <p:spPr>
              <a:xfrm>
                <a:off x="225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6005" name="直接连接符 36004"/>
              <p:cNvSpPr/>
              <p:nvPr/>
            </p:nvSpPr>
            <p:spPr>
              <a:xfrm>
                <a:off x="438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6006" name="直接连接符 36005"/>
              <p:cNvSpPr/>
              <p:nvPr/>
            </p:nvSpPr>
            <p:spPr>
              <a:xfrm>
                <a:off x="663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6007" name="直接连接符 36006"/>
              <p:cNvSpPr/>
              <p:nvPr/>
            </p:nvSpPr>
            <p:spPr>
              <a:xfrm>
                <a:off x="90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36008" name="直接连接符 36007"/>
            <p:cNvSpPr/>
            <p:nvPr/>
          </p:nvSpPr>
          <p:spPr>
            <a:xfrm>
              <a:off x="1196" y="1782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09" name="直接连接符 36008"/>
            <p:cNvSpPr/>
            <p:nvPr/>
          </p:nvSpPr>
          <p:spPr>
            <a:xfrm>
              <a:off x="3108" y="1782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10" name="直接连接符 36009"/>
            <p:cNvSpPr/>
            <p:nvPr/>
          </p:nvSpPr>
          <p:spPr>
            <a:xfrm>
              <a:off x="2887" y="1973"/>
              <a:ext cx="22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11" name="直接连接符 36010"/>
            <p:cNvSpPr/>
            <p:nvPr/>
          </p:nvSpPr>
          <p:spPr>
            <a:xfrm>
              <a:off x="579" y="1777"/>
              <a:ext cx="632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6012" name="直接连接符 36011"/>
            <p:cNvSpPr/>
            <p:nvPr/>
          </p:nvSpPr>
          <p:spPr>
            <a:xfrm>
              <a:off x="554" y="1972"/>
              <a:ext cx="632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6013" name="直接连接符 36012"/>
            <p:cNvSpPr/>
            <p:nvPr/>
          </p:nvSpPr>
          <p:spPr>
            <a:xfrm>
              <a:off x="3111" y="1777"/>
              <a:ext cx="206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14" name="矩形 36013"/>
            <p:cNvSpPr/>
            <p:nvPr/>
          </p:nvSpPr>
          <p:spPr>
            <a:xfrm>
              <a:off x="2852" y="1462"/>
              <a:ext cx="32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015" name="矩形 36014"/>
            <p:cNvSpPr/>
            <p:nvPr/>
          </p:nvSpPr>
          <p:spPr>
            <a:xfrm>
              <a:off x="2132" y="1462"/>
              <a:ext cx="32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016" name="矩形 36015"/>
            <p:cNvSpPr/>
            <p:nvPr/>
          </p:nvSpPr>
          <p:spPr>
            <a:xfrm>
              <a:off x="2604" y="1462"/>
              <a:ext cx="32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017" name="矩形 36016"/>
            <p:cNvSpPr/>
            <p:nvPr/>
          </p:nvSpPr>
          <p:spPr>
            <a:xfrm>
              <a:off x="2368" y="1462"/>
              <a:ext cx="32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018" name="矩形 36017"/>
            <p:cNvSpPr/>
            <p:nvPr/>
          </p:nvSpPr>
          <p:spPr>
            <a:xfrm>
              <a:off x="1896" y="1462"/>
              <a:ext cx="32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019" name="矩形 36018"/>
            <p:cNvSpPr/>
            <p:nvPr/>
          </p:nvSpPr>
          <p:spPr>
            <a:xfrm>
              <a:off x="1499" y="24"/>
              <a:ext cx="32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020" name="矩形 36019"/>
            <p:cNvSpPr/>
            <p:nvPr/>
          </p:nvSpPr>
          <p:spPr>
            <a:xfrm>
              <a:off x="779" y="0"/>
              <a:ext cx="637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方式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grpSp>
          <p:nvGrpSpPr>
            <p:cNvPr id="35918" name="组合 36020"/>
            <p:cNvGrpSpPr/>
            <p:nvPr/>
          </p:nvGrpSpPr>
          <p:grpSpPr>
            <a:xfrm>
              <a:off x="3798" y="841"/>
              <a:ext cx="932" cy="1186"/>
              <a:chOff x="0" y="0"/>
              <a:chExt cx="901" cy="1156"/>
            </a:xfrm>
          </p:grpSpPr>
          <p:sp>
            <p:nvSpPr>
              <p:cNvPr id="36022" name="直接连接符 36021"/>
              <p:cNvSpPr/>
              <p:nvPr/>
            </p:nvSpPr>
            <p:spPr>
              <a:xfrm>
                <a:off x="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6023" name="直接连接符 36022"/>
              <p:cNvSpPr/>
              <p:nvPr/>
            </p:nvSpPr>
            <p:spPr>
              <a:xfrm>
                <a:off x="225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6024" name="直接连接符 36023"/>
              <p:cNvSpPr/>
              <p:nvPr/>
            </p:nvSpPr>
            <p:spPr>
              <a:xfrm>
                <a:off x="438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6025" name="直接连接符 36024"/>
              <p:cNvSpPr/>
              <p:nvPr/>
            </p:nvSpPr>
            <p:spPr>
              <a:xfrm>
                <a:off x="663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6026" name="直接连接符 36025"/>
              <p:cNvSpPr/>
              <p:nvPr/>
            </p:nvSpPr>
            <p:spPr>
              <a:xfrm>
                <a:off x="90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36027" name="直接连接符 36026"/>
            <p:cNvSpPr/>
            <p:nvPr/>
          </p:nvSpPr>
          <p:spPr>
            <a:xfrm>
              <a:off x="5181" y="1782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28" name="矩形 36027"/>
            <p:cNvSpPr/>
            <p:nvPr/>
          </p:nvSpPr>
          <p:spPr>
            <a:xfrm>
              <a:off x="4701" y="1450"/>
              <a:ext cx="32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029" name="矩形 36028"/>
            <p:cNvSpPr/>
            <p:nvPr/>
          </p:nvSpPr>
          <p:spPr>
            <a:xfrm>
              <a:off x="3981" y="1450"/>
              <a:ext cx="32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algn="ctr" eaLnBrk="0" hangingPunct="0"/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30" name="矩形 36029"/>
            <p:cNvSpPr/>
            <p:nvPr/>
          </p:nvSpPr>
          <p:spPr>
            <a:xfrm>
              <a:off x="4453" y="1450"/>
              <a:ext cx="32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031" name="矩形 36030"/>
            <p:cNvSpPr/>
            <p:nvPr/>
          </p:nvSpPr>
          <p:spPr>
            <a:xfrm>
              <a:off x="3746" y="1450"/>
              <a:ext cx="32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algn="ctr" eaLnBrk="0" hangingPunct="0"/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32" name="直接连接符 36031"/>
            <p:cNvSpPr/>
            <p:nvPr/>
          </p:nvSpPr>
          <p:spPr>
            <a:xfrm>
              <a:off x="3356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33" name="直接连接符 36032"/>
            <p:cNvSpPr/>
            <p:nvPr/>
          </p:nvSpPr>
          <p:spPr>
            <a:xfrm>
              <a:off x="3568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34" name="直接连接符 36033"/>
            <p:cNvSpPr/>
            <p:nvPr/>
          </p:nvSpPr>
          <p:spPr>
            <a:xfrm>
              <a:off x="3359" y="425"/>
              <a:ext cx="22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35" name="直接连接符 36034"/>
            <p:cNvSpPr/>
            <p:nvPr/>
          </p:nvSpPr>
          <p:spPr>
            <a:xfrm>
              <a:off x="3571" y="229"/>
              <a:ext cx="160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36" name="矩形 36035"/>
            <p:cNvSpPr/>
            <p:nvPr/>
          </p:nvSpPr>
          <p:spPr>
            <a:xfrm>
              <a:off x="3311" y="12"/>
              <a:ext cx="32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037" name="直接连接符 36036"/>
            <p:cNvSpPr/>
            <p:nvPr/>
          </p:nvSpPr>
          <p:spPr>
            <a:xfrm>
              <a:off x="5416" y="1782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38" name="直接连接符 36037"/>
            <p:cNvSpPr/>
            <p:nvPr/>
          </p:nvSpPr>
          <p:spPr>
            <a:xfrm>
              <a:off x="5171" y="1973"/>
              <a:ext cx="24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39" name="直接连接符 36038"/>
            <p:cNvSpPr/>
            <p:nvPr/>
          </p:nvSpPr>
          <p:spPr>
            <a:xfrm>
              <a:off x="5420" y="1777"/>
              <a:ext cx="22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40" name="直接连接符 36039"/>
            <p:cNvSpPr/>
            <p:nvPr/>
          </p:nvSpPr>
          <p:spPr>
            <a:xfrm>
              <a:off x="4138" y="107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41" name="直接连接符 36040"/>
            <p:cNvSpPr/>
            <p:nvPr/>
          </p:nvSpPr>
          <p:spPr>
            <a:xfrm>
              <a:off x="4350" y="107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42" name="直接连接符 36041"/>
            <p:cNvSpPr/>
            <p:nvPr/>
          </p:nvSpPr>
          <p:spPr>
            <a:xfrm>
              <a:off x="4141" y="1266"/>
              <a:ext cx="22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43" name="直接连接符 36042"/>
            <p:cNvSpPr/>
            <p:nvPr/>
          </p:nvSpPr>
          <p:spPr>
            <a:xfrm>
              <a:off x="4365" y="1070"/>
              <a:ext cx="115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44" name="直接连接符 36043"/>
            <p:cNvSpPr/>
            <p:nvPr/>
          </p:nvSpPr>
          <p:spPr>
            <a:xfrm>
              <a:off x="604" y="1070"/>
              <a:ext cx="353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45" name="直接连接符 36044"/>
            <p:cNvSpPr/>
            <p:nvPr/>
          </p:nvSpPr>
          <p:spPr>
            <a:xfrm>
              <a:off x="1211" y="1778"/>
              <a:ext cx="166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46" name="直接连接符 36045"/>
            <p:cNvSpPr/>
            <p:nvPr/>
          </p:nvSpPr>
          <p:spPr>
            <a:xfrm>
              <a:off x="2872" y="1782"/>
              <a:ext cx="3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047" name="直接连接符 36046"/>
            <p:cNvSpPr/>
            <p:nvPr/>
          </p:nvSpPr>
          <p:spPr>
            <a:xfrm>
              <a:off x="4965" y="829"/>
              <a:ext cx="1" cy="1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6048" name="直接连接符 36047"/>
            <p:cNvSpPr/>
            <p:nvPr/>
          </p:nvSpPr>
          <p:spPr>
            <a:xfrm>
              <a:off x="5185" y="829"/>
              <a:ext cx="1" cy="1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6049" name="矩形 36048"/>
            <p:cNvSpPr/>
            <p:nvPr/>
          </p:nvSpPr>
          <p:spPr>
            <a:xfrm>
              <a:off x="4962" y="1450"/>
              <a:ext cx="32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050" name="矩形 36049"/>
            <p:cNvSpPr/>
            <p:nvPr/>
          </p:nvSpPr>
          <p:spPr>
            <a:xfrm>
              <a:off x="5161" y="1450"/>
              <a:ext cx="32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051" name="直接连接符 36050"/>
            <p:cNvSpPr/>
            <p:nvPr/>
          </p:nvSpPr>
          <p:spPr>
            <a:xfrm>
              <a:off x="3112" y="829"/>
              <a:ext cx="2" cy="1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6052" name="直接连接符 36051"/>
            <p:cNvSpPr/>
            <p:nvPr/>
          </p:nvSpPr>
          <p:spPr>
            <a:xfrm>
              <a:off x="5421" y="829"/>
              <a:ext cx="1" cy="1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6053" name="矩形 36052"/>
            <p:cNvSpPr/>
            <p:nvPr/>
          </p:nvSpPr>
          <p:spPr>
            <a:xfrm>
              <a:off x="122" y="243"/>
              <a:ext cx="536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36054" name="直接连接符 36053"/>
            <p:cNvSpPr/>
            <p:nvPr/>
          </p:nvSpPr>
          <p:spPr>
            <a:xfrm>
              <a:off x="213" y="252"/>
              <a:ext cx="32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6055" name="内容占位符 36054"/>
          <p:cNvSpPr>
            <a:spLocks noGrp="1"/>
          </p:cNvSpPr>
          <p:nvPr>
            <p:ph idx="1"/>
          </p:nvPr>
        </p:nvSpPr>
        <p:spPr>
          <a:xfrm>
            <a:off x="914400" y="1071245"/>
            <a:ext cx="10775315" cy="4611370"/>
          </a:xfrm>
        </p:spPr>
        <p:txBody>
          <a:bodyPr/>
          <a:lstStyle/>
          <a:p>
            <a:pPr marL="381000" indent="-38100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工作过程：</a:t>
            </a:r>
            <a:r>
              <a:rPr lang="zh-CN" altLang="en-US" sz="2400" dirty="0"/>
              <a:t>当</a:t>
            </a:r>
            <a:r>
              <a:rPr lang="en-US" altLang="zh-CN" sz="2400" dirty="0"/>
              <a:t>CPU</a:t>
            </a:r>
            <a:r>
              <a:rPr lang="zh-CN" altLang="en-US" sz="2400" dirty="0"/>
              <a:t>写入控制字后，</a:t>
            </a:r>
            <a:r>
              <a:rPr lang="en-US" altLang="zh-CN" sz="2400" dirty="0"/>
              <a:t>OUT</a:t>
            </a:r>
            <a:r>
              <a:rPr lang="zh-CN" altLang="en-US" sz="2400" dirty="0"/>
              <a:t>变为高电平，写入初值后立即开始计数</a:t>
            </a:r>
            <a:r>
              <a:rPr lang="en-US" altLang="zh-CN" sz="2400" dirty="0"/>
              <a:t>(</a:t>
            </a:r>
            <a:r>
              <a:rPr lang="zh-CN" altLang="en-US" sz="2400" dirty="0"/>
              <a:t>相当于软件启动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当计数到 </a:t>
            </a:r>
            <a:r>
              <a:rPr lang="en-US" altLang="zh-CN" sz="2400" b="1" dirty="0">
                <a:solidFill>
                  <a:srgbClr val="FF0000"/>
                </a:solidFill>
              </a:rPr>
              <a:t>0 </a:t>
            </a:r>
            <a:r>
              <a:rPr lang="zh-CN" altLang="en-US" sz="2400" b="1" dirty="0">
                <a:solidFill>
                  <a:srgbClr val="FF0000"/>
                </a:solidFill>
              </a:rPr>
              <a:t>时</a:t>
            </a:r>
            <a:r>
              <a:rPr lang="en-US" altLang="zh-CN" sz="2400" b="1" dirty="0">
                <a:solidFill>
                  <a:srgbClr val="FF0000"/>
                </a:solidFill>
              </a:rPr>
              <a:t>OUT</a:t>
            </a:r>
            <a:r>
              <a:rPr lang="zh-CN" altLang="en-US" sz="2400" b="1" dirty="0">
                <a:solidFill>
                  <a:srgbClr val="FF0000"/>
                </a:solidFill>
              </a:rPr>
              <a:t>变低，经过一个</a:t>
            </a:r>
            <a:r>
              <a:rPr lang="en-US" altLang="zh-CN" sz="2400" b="1" dirty="0">
                <a:solidFill>
                  <a:srgbClr val="FF0000"/>
                </a:solidFill>
              </a:rPr>
              <a:t>CLK</a:t>
            </a:r>
            <a:r>
              <a:rPr lang="zh-CN" altLang="en-US" sz="2400" b="1" dirty="0">
                <a:solidFill>
                  <a:srgbClr val="FF0000"/>
                </a:solidFill>
              </a:rPr>
              <a:t>后</a:t>
            </a:r>
            <a:r>
              <a:rPr lang="en-US" altLang="zh-CN" sz="2400" b="1" dirty="0">
                <a:solidFill>
                  <a:srgbClr val="FF0000"/>
                </a:solidFill>
              </a:rPr>
              <a:t>OUT</a:t>
            </a:r>
            <a:r>
              <a:rPr lang="zh-CN" altLang="en-US" sz="2400" b="1" dirty="0">
                <a:solidFill>
                  <a:srgbClr val="FF0000"/>
                </a:solidFill>
              </a:rPr>
              <a:t>又变高</a:t>
            </a:r>
            <a:r>
              <a:rPr lang="zh-CN" altLang="en-US" sz="2400" dirty="0"/>
              <a:t>，停止计数，在下</a:t>
            </a:r>
            <a:r>
              <a:rPr lang="en-US" altLang="zh-CN" sz="2400" dirty="0">
                <a:latin typeface="Arial" panose="020B0604020202020204" pitchFamily="34" charset="0"/>
              </a:rPr>
              <a:t>—</a:t>
            </a:r>
            <a:r>
              <a:rPr lang="zh-CN" altLang="en-US" sz="2400" dirty="0"/>
              <a:t>次写入初值后才重新计数。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方式</a:t>
            </a:r>
            <a:r>
              <a:rPr lang="en-US" altLang="zh-CN"/>
              <a:t>4  </a:t>
            </a:r>
            <a:r>
              <a:rPr lang="zh-CN" altLang="en-US"/>
              <a:t>软件触发选通信号（续）</a:t>
            </a:r>
          </a:p>
        </p:txBody>
      </p:sp>
      <p:sp>
        <p:nvSpPr>
          <p:cNvPr id="36867" name="内容占位符 36866"/>
          <p:cNvSpPr>
            <a:spLocks noGrp="1"/>
          </p:cNvSpPr>
          <p:nvPr>
            <p:ph idx="1"/>
          </p:nvPr>
        </p:nvSpPr>
        <p:spPr>
          <a:xfrm>
            <a:off x="914400" y="1071245"/>
            <a:ext cx="10935335" cy="461137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None/>
            </a:pPr>
            <a:r>
              <a:rPr lang="zh-CN" altLang="en-US" sz="2800" b="1">
                <a:solidFill>
                  <a:schemeClr val="hlink"/>
                </a:solidFill>
                <a:effectLst/>
              </a:rPr>
              <a:t>特点：</a:t>
            </a:r>
          </a:p>
          <a:p>
            <a:pPr algn="just">
              <a:lnSpc>
                <a:spcPct val="90000"/>
              </a:lnSpc>
            </a:pPr>
            <a:r>
              <a:rPr lang="en-US" altLang="zh-CN" sz="2800"/>
              <a:t>CPU</a:t>
            </a:r>
            <a:r>
              <a:rPr lang="zh-CN" altLang="en-US" sz="2800"/>
              <a:t>写入初值后开始计数；</a:t>
            </a:r>
          </a:p>
          <a:p>
            <a:pPr algn="just">
              <a:lnSpc>
                <a:spcPct val="90000"/>
              </a:lnSpc>
            </a:pPr>
            <a:r>
              <a:rPr lang="zh-CN" altLang="en-US" sz="2800"/>
              <a:t>在计数过程中，若</a:t>
            </a:r>
            <a:r>
              <a:rPr lang="en-US" altLang="zh-CN" sz="2800"/>
              <a:t>GATE</a:t>
            </a:r>
            <a:r>
              <a:rPr lang="zh-CN" altLang="en-US" sz="2800"/>
              <a:t>＝</a:t>
            </a:r>
            <a:r>
              <a:rPr lang="en-US" altLang="zh-CN" sz="2800"/>
              <a:t>0</a:t>
            </a:r>
            <a:r>
              <a:rPr lang="zh-CN" altLang="en-US" sz="2800"/>
              <a:t>禁止计数，当</a:t>
            </a:r>
            <a:r>
              <a:rPr lang="en-US" altLang="zh-CN" sz="2800"/>
              <a:t>GATE</a:t>
            </a:r>
            <a:r>
              <a:rPr lang="zh-CN" altLang="en-US" sz="2800"/>
              <a:t>恢复为高后的下</a:t>
            </a:r>
            <a:r>
              <a:rPr lang="en-US" altLang="zh-CN" sz="2800">
                <a:latin typeface="Arial" panose="020B0604020202020204" pitchFamily="34" charset="0"/>
              </a:rPr>
              <a:t>—</a:t>
            </a:r>
            <a:r>
              <a:rPr lang="zh-CN" altLang="en-US" sz="2800"/>
              <a:t>个</a:t>
            </a:r>
            <a:r>
              <a:rPr lang="en-US" altLang="zh-CN" sz="2800"/>
              <a:t>CLK</a:t>
            </a:r>
            <a:r>
              <a:rPr lang="zh-CN" altLang="en-US" sz="2800"/>
              <a:t>脉冲，计数器重新开始计数；</a:t>
            </a:r>
          </a:p>
          <a:p>
            <a:pPr algn="just">
              <a:lnSpc>
                <a:spcPct val="90000"/>
              </a:lnSpc>
            </a:pPr>
            <a:r>
              <a:rPr lang="zh-CN" altLang="en-US" sz="2800"/>
              <a:t>在计数过程中，若改变初值则按新值重新开始计数</a:t>
            </a:r>
            <a:r>
              <a:rPr lang="zh-CN" altLang="en-US" sz="2800" b="1">
                <a:solidFill>
                  <a:srgbClr val="FF0000"/>
                </a:solidFill>
              </a:rPr>
              <a:t>（本次有效）</a:t>
            </a:r>
            <a:r>
              <a:rPr lang="zh-CN" altLang="en-US" sz="2800"/>
              <a:t>。 </a:t>
            </a:r>
          </a:p>
        </p:txBody>
      </p:sp>
      <p:pic>
        <p:nvPicPr>
          <p:cNvPr id="36868" name="图片 36867"/>
          <p:cNvPicPr>
            <a:picLocks noChangeAspect="1"/>
          </p:cNvPicPr>
          <p:nvPr/>
        </p:nvPicPr>
        <p:blipFill>
          <a:blip r:embed="rId2" cstate="print"/>
          <a:srcRect l="-171" t="2780" r="-14180" b="16309"/>
          <a:stretch>
            <a:fillRect/>
          </a:stretch>
        </p:blipFill>
        <p:spPr>
          <a:xfrm>
            <a:off x="2918460" y="3455670"/>
            <a:ext cx="6354445" cy="288258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方式</a:t>
            </a:r>
            <a:r>
              <a:rPr lang="en-US" altLang="zh-CN"/>
              <a:t>5  </a:t>
            </a:r>
            <a:r>
              <a:rPr lang="zh-CN" altLang="en-US"/>
              <a:t>硬件触发选通信号</a:t>
            </a:r>
          </a:p>
        </p:txBody>
      </p:sp>
      <p:grpSp>
        <p:nvGrpSpPr>
          <p:cNvPr id="2" name="组合 37890"/>
          <p:cNvGrpSpPr/>
          <p:nvPr/>
        </p:nvGrpSpPr>
        <p:grpSpPr>
          <a:xfrm>
            <a:off x="1524000" y="3382963"/>
            <a:ext cx="8948738" cy="2916237"/>
            <a:chOff x="0" y="0"/>
            <a:chExt cx="5760" cy="2051"/>
          </a:xfrm>
        </p:grpSpPr>
        <p:sp>
          <p:nvSpPr>
            <p:cNvPr id="37892" name="矩形 37891"/>
            <p:cNvSpPr/>
            <p:nvPr/>
          </p:nvSpPr>
          <p:spPr>
            <a:xfrm>
              <a:off x="0" y="1030"/>
              <a:ext cx="57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37893" name="矩形 37892"/>
            <p:cNvSpPr/>
            <p:nvPr/>
          </p:nvSpPr>
          <p:spPr>
            <a:xfrm>
              <a:off x="3" y="1742"/>
              <a:ext cx="602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7894" name="矩形 37893"/>
            <p:cNvSpPr/>
            <p:nvPr/>
          </p:nvSpPr>
          <p:spPr>
            <a:xfrm>
              <a:off x="126" y="634"/>
              <a:ext cx="450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grpSp>
          <p:nvGrpSpPr>
            <p:cNvPr id="3" name="组合 37894"/>
            <p:cNvGrpSpPr/>
            <p:nvPr/>
          </p:nvGrpSpPr>
          <p:grpSpPr>
            <a:xfrm>
              <a:off x="690" y="619"/>
              <a:ext cx="367" cy="226"/>
              <a:chOff x="0" y="0"/>
              <a:chExt cx="348" cy="222"/>
            </a:xfrm>
          </p:grpSpPr>
          <p:sp>
            <p:nvSpPr>
              <p:cNvPr id="37896" name="直接连接符 37895"/>
              <p:cNvSpPr/>
              <p:nvPr/>
            </p:nvSpPr>
            <p:spPr>
              <a:xfrm>
                <a:off x="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897" name="直接连接符 37896"/>
              <p:cNvSpPr/>
              <p:nvPr/>
            </p:nvSpPr>
            <p:spPr>
              <a:xfrm>
                <a:off x="125" y="5"/>
                <a:ext cx="1" cy="21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898" name="直接连接符 37897"/>
              <p:cNvSpPr/>
              <p:nvPr/>
            </p:nvSpPr>
            <p:spPr>
              <a:xfrm>
                <a:off x="0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4" name="组合 37898"/>
              <p:cNvGrpSpPr/>
              <p:nvPr/>
            </p:nvGrpSpPr>
            <p:grpSpPr>
              <a:xfrm>
                <a:off x="120" y="5"/>
                <a:ext cx="120" cy="217"/>
                <a:chOff x="0" y="0"/>
                <a:chExt cx="120" cy="217"/>
              </a:xfrm>
            </p:grpSpPr>
            <p:sp>
              <p:nvSpPr>
                <p:cNvPr id="37900" name="直接连接符 37899"/>
                <p:cNvSpPr/>
                <p:nvPr/>
              </p:nvSpPr>
              <p:spPr>
                <a:xfrm>
                  <a:off x="113" y="0"/>
                  <a:ext cx="1" cy="217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7901" name="直接连接符 37900"/>
                <p:cNvSpPr/>
                <p:nvPr/>
              </p:nvSpPr>
              <p:spPr>
                <a:xfrm>
                  <a:off x="0" y="199"/>
                  <a:ext cx="120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7902" name="直接连接符 37901"/>
              <p:cNvSpPr/>
              <p:nvPr/>
            </p:nvSpPr>
            <p:spPr>
              <a:xfrm>
                <a:off x="228" y="0"/>
                <a:ext cx="12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7903" name="直接连接符 37902"/>
            <p:cNvSpPr/>
            <p:nvPr/>
          </p:nvSpPr>
          <p:spPr>
            <a:xfrm>
              <a:off x="965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4" name="直接连接符 37903"/>
            <p:cNvSpPr/>
            <p:nvPr/>
          </p:nvSpPr>
          <p:spPr>
            <a:xfrm>
              <a:off x="1181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5" name="直接连接符 37904"/>
            <p:cNvSpPr/>
            <p:nvPr/>
          </p:nvSpPr>
          <p:spPr>
            <a:xfrm>
              <a:off x="968" y="425"/>
              <a:ext cx="22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6" name="直接连接符 37905"/>
            <p:cNvSpPr/>
            <p:nvPr/>
          </p:nvSpPr>
          <p:spPr>
            <a:xfrm>
              <a:off x="1184" y="229"/>
              <a:ext cx="39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" name="组合 37906"/>
            <p:cNvGrpSpPr/>
            <p:nvPr/>
          </p:nvGrpSpPr>
          <p:grpSpPr>
            <a:xfrm>
              <a:off x="1044" y="619"/>
              <a:ext cx="3768" cy="226"/>
              <a:chOff x="0" y="0"/>
              <a:chExt cx="3576" cy="222"/>
            </a:xfrm>
          </p:grpSpPr>
          <p:grpSp>
            <p:nvGrpSpPr>
              <p:cNvPr id="6" name="组合 37907"/>
              <p:cNvGrpSpPr/>
              <p:nvPr/>
            </p:nvGrpSpPr>
            <p:grpSpPr>
              <a:xfrm>
                <a:off x="0" y="0"/>
                <a:ext cx="1788" cy="222"/>
                <a:chOff x="0" y="0"/>
                <a:chExt cx="1788" cy="222"/>
              </a:xfrm>
            </p:grpSpPr>
            <p:grpSp>
              <p:nvGrpSpPr>
                <p:cNvPr id="7" name="组合 37908"/>
                <p:cNvGrpSpPr/>
                <p:nvPr/>
              </p:nvGrpSpPr>
              <p:grpSpPr>
                <a:xfrm>
                  <a:off x="0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8" name="组合 37909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9" name="组合 37910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12" name="直接连接符 37911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0" name="组合 37912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14" name="直接连接符 37913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15" name="直接连接符 37914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16" name="直接连接符 37915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1" name="组合 37916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18" name="直接连接符 37917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2" name="组合 37918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20" name="直接连接符 37919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21" name="直接连接符 37920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22" name="直接连接符 37921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13" name="组合 37922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14" name="组合 37923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25" name="直接连接符 37924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5" name="组合 37925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27" name="直接连接符 37926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28" name="直接连接符 37927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29" name="直接连接符 37928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16" name="组合 37929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31" name="直接连接符 37930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17" name="组合 37931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33" name="直接连接符 37932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34" name="直接连接符 37933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35" name="直接连接符 37934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grpSp>
              <p:nvGrpSpPr>
                <p:cNvPr id="18" name="组合 37935"/>
                <p:cNvGrpSpPr/>
                <p:nvPr/>
              </p:nvGrpSpPr>
              <p:grpSpPr>
                <a:xfrm>
                  <a:off x="888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19" name="组合 37936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20" name="组合 37937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39" name="直接连接符 37938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1" name="组合 37939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41" name="直接连接符 37940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42" name="直接连接符 37941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43" name="直接连接符 37942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2" name="组合 37943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45" name="直接连接符 37944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3" name="组合 37945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47" name="直接连接符 37946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48" name="直接连接符 37947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49" name="直接连接符 37948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24" name="组合 37949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25" name="组合 37950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52" name="直接连接符 37951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6" name="组合 37952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54" name="直接连接符 37953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55" name="直接连接符 37954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56" name="直接连接符 37955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27" name="组合 37956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58" name="直接连接符 37957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28" name="组合 37958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60" name="直接连接符 37959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61" name="直接连接符 37960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62" name="直接连接符 37961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</p:grpSp>
          <p:grpSp>
            <p:nvGrpSpPr>
              <p:cNvPr id="29" name="组合 37962"/>
              <p:cNvGrpSpPr/>
              <p:nvPr/>
            </p:nvGrpSpPr>
            <p:grpSpPr>
              <a:xfrm>
                <a:off x="1788" y="0"/>
                <a:ext cx="1788" cy="222"/>
                <a:chOff x="0" y="0"/>
                <a:chExt cx="1788" cy="222"/>
              </a:xfrm>
            </p:grpSpPr>
            <p:grpSp>
              <p:nvGrpSpPr>
                <p:cNvPr id="30" name="组合 37963"/>
                <p:cNvGrpSpPr/>
                <p:nvPr/>
              </p:nvGrpSpPr>
              <p:grpSpPr>
                <a:xfrm>
                  <a:off x="0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31" name="组合 37964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7888" name="组合 37965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67" name="直接连接符 37966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7889" name="组合 37967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69" name="直接连接符 37968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70" name="直接连接符 37969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71" name="直接连接符 37970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7891" name="组合 37971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73" name="直接连接符 37972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7895" name="组合 37973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75" name="直接连接符 37974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76" name="直接连接符 37975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77" name="直接连接符 37976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37899" name="组合 37977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7907" name="组合 37978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80" name="直接连接符 37979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7908" name="组合 37980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82" name="直接连接符 37981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83" name="直接连接符 37982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84" name="直接连接符 37983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7909" name="组合 37984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86" name="直接连接符 37985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7910" name="组合 37986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88" name="直接连接符 37987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89" name="直接连接符 37988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90" name="直接连接符 37989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  <p:grpSp>
              <p:nvGrpSpPr>
                <p:cNvPr id="37911" name="组合 37990"/>
                <p:cNvGrpSpPr/>
                <p:nvPr/>
              </p:nvGrpSpPr>
              <p:grpSpPr>
                <a:xfrm>
                  <a:off x="888" y="0"/>
                  <a:ext cx="900" cy="222"/>
                  <a:chOff x="0" y="0"/>
                  <a:chExt cx="900" cy="222"/>
                </a:xfrm>
              </p:grpSpPr>
              <p:grpSp>
                <p:nvGrpSpPr>
                  <p:cNvPr id="37913" name="组合 37991"/>
                  <p:cNvGrpSpPr/>
                  <p:nvPr/>
                </p:nvGrpSpPr>
                <p:grpSpPr>
                  <a:xfrm>
                    <a:off x="0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7917" name="组合 37992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7994" name="直接连接符 37993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7919" name="组合 37994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7996" name="直接连接符 37995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7997" name="直接连接符 37996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7998" name="直接连接符 37997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8113" name="组合 37998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8000" name="直接连接符 37999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8114" name="组合 38000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8002" name="直接连接符 38001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8003" name="直接连接符 38002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8004" name="直接连接符 38003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  <p:grpSp>
                <p:nvGrpSpPr>
                  <p:cNvPr id="38115" name="组合 38004"/>
                  <p:cNvGrpSpPr/>
                  <p:nvPr/>
                </p:nvGrpSpPr>
                <p:grpSpPr>
                  <a:xfrm>
                    <a:off x="444" y="0"/>
                    <a:ext cx="456" cy="222"/>
                    <a:chOff x="0" y="0"/>
                    <a:chExt cx="456" cy="222"/>
                  </a:xfrm>
                </p:grpSpPr>
                <p:grpSp>
                  <p:nvGrpSpPr>
                    <p:cNvPr id="38116" name="组合 38005"/>
                    <p:cNvGrpSpPr/>
                    <p:nvPr/>
                  </p:nvGrpSpPr>
                  <p:grpSpPr>
                    <a:xfrm>
                      <a:off x="0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8007" name="直接连接符 38006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8117" name="组合 38007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8009" name="直接连接符 38008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8010" name="直接连接符 38009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8011" name="直接连接符 38010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  <p:grpSp>
                  <p:nvGrpSpPr>
                    <p:cNvPr id="38118" name="组合 38011"/>
                    <p:cNvGrpSpPr/>
                    <p:nvPr/>
                  </p:nvGrpSpPr>
                  <p:grpSpPr>
                    <a:xfrm>
                      <a:off x="228" y="0"/>
                      <a:ext cx="228" cy="222"/>
                      <a:chOff x="0" y="0"/>
                      <a:chExt cx="228" cy="222"/>
                    </a:xfrm>
                  </p:grpSpPr>
                  <p:sp>
                    <p:nvSpPr>
                      <p:cNvPr id="38013" name="直接连接符 38012"/>
                      <p:cNvSpPr/>
                      <p:nvPr/>
                    </p:nvSpPr>
                    <p:spPr>
                      <a:xfrm>
                        <a:off x="5" y="5"/>
                        <a:ext cx="1" cy="217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38119" name="组合 38013"/>
                      <p:cNvGrpSpPr/>
                      <p:nvPr/>
                    </p:nvGrpSpPr>
                    <p:grpSpPr>
                      <a:xfrm>
                        <a:off x="0" y="5"/>
                        <a:ext cx="120" cy="217"/>
                        <a:chOff x="0" y="0"/>
                        <a:chExt cx="120" cy="217"/>
                      </a:xfrm>
                    </p:grpSpPr>
                    <p:sp>
                      <p:nvSpPr>
                        <p:cNvPr id="38015" name="直接连接符 38014"/>
                        <p:cNvSpPr/>
                        <p:nvPr/>
                      </p:nvSpPr>
                      <p:spPr>
                        <a:xfrm>
                          <a:off x="113" y="0"/>
                          <a:ext cx="1" cy="217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38016" name="直接连接符 38015"/>
                        <p:cNvSpPr/>
                        <p:nvPr/>
                      </p:nvSpPr>
                      <p:spPr>
                        <a:xfrm>
                          <a:off x="0" y="199"/>
                          <a:ext cx="120" cy="0"/>
                        </a:xfrm>
                        <a:prstGeom prst="line">
                          <a:avLst/>
                        </a:prstGeom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38017" name="直接连接符 38016"/>
                      <p:cNvSpPr/>
                      <p:nvPr/>
                    </p:nvSpPr>
                    <p:spPr>
                      <a:xfrm>
                        <a:off x="108" y="0"/>
                        <a:ext cx="120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</p:grpSp>
              </p:grpSp>
            </p:grpSp>
          </p:grpSp>
        </p:grpSp>
        <p:grpSp>
          <p:nvGrpSpPr>
            <p:cNvPr id="38120" name="组合 38017"/>
            <p:cNvGrpSpPr/>
            <p:nvPr/>
          </p:nvGrpSpPr>
          <p:grpSpPr>
            <a:xfrm>
              <a:off x="4812" y="619"/>
              <a:ext cx="948" cy="226"/>
              <a:chOff x="0" y="0"/>
              <a:chExt cx="900" cy="222"/>
            </a:xfrm>
          </p:grpSpPr>
          <p:grpSp>
            <p:nvGrpSpPr>
              <p:cNvPr id="38121" name="组合 38018"/>
              <p:cNvGrpSpPr/>
              <p:nvPr/>
            </p:nvGrpSpPr>
            <p:grpSpPr>
              <a:xfrm>
                <a:off x="0" y="0"/>
                <a:ext cx="456" cy="222"/>
                <a:chOff x="0" y="0"/>
                <a:chExt cx="456" cy="222"/>
              </a:xfrm>
            </p:grpSpPr>
            <p:grpSp>
              <p:nvGrpSpPr>
                <p:cNvPr id="38122" name="组合 38019"/>
                <p:cNvGrpSpPr/>
                <p:nvPr/>
              </p:nvGrpSpPr>
              <p:grpSpPr>
                <a:xfrm>
                  <a:off x="0" y="0"/>
                  <a:ext cx="228" cy="222"/>
                  <a:chOff x="0" y="0"/>
                  <a:chExt cx="228" cy="222"/>
                </a:xfrm>
              </p:grpSpPr>
              <p:sp>
                <p:nvSpPr>
                  <p:cNvPr id="38021" name="直接连接符 38020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8123" name="组合 38021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8023" name="直接连接符 38022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8024" name="直接连接符 38023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8025" name="直接连接符 38024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8124" name="组合 38025"/>
                <p:cNvGrpSpPr/>
                <p:nvPr/>
              </p:nvGrpSpPr>
              <p:grpSpPr>
                <a:xfrm>
                  <a:off x="228" y="0"/>
                  <a:ext cx="228" cy="222"/>
                  <a:chOff x="0" y="0"/>
                  <a:chExt cx="228" cy="222"/>
                </a:xfrm>
              </p:grpSpPr>
              <p:sp>
                <p:nvSpPr>
                  <p:cNvPr id="38027" name="直接连接符 38026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8125" name="组合 38027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8029" name="直接连接符 38028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8030" name="直接连接符 38029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8031" name="直接连接符 38030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38126" name="组合 38031"/>
              <p:cNvGrpSpPr/>
              <p:nvPr/>
            </p:nvGrpSpPr>
            <p:grpSpPr>
              <a:xfrm>
                <a:off x="444" y="0"/>
                <a:ext cx="456" cy="222"/>
                <a:chOff x="0" y="0"/>
                <a:chExt cx="456" cy="222"/>
              </a:xfrm>
            </p:grpSpPr>
            <p:grpSp>
              <p:nvGrpSpPr>
                <p:cNvPr id="38127" name="组合 38032"/>
                <p:cNvGrpSpPr/>
                <p:nvPr/>
              </p:nvGrpSpPr>
              <p:grpSpPr>
                <a:xfrm>
                  <a:off x="0" y="0"/>
                  <a:ext cx="228" cy="222"/>
                  <a:chOff x="0" y="0"/>
                  <a:chExt cx="228" cy="222"/>
                </a:xfrm>
              </p:grpSpPr>
              <p:sp>
                <p:nvSpPr>
                  <p:cNvPr id="38034" name="直接连接符 38033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8128" name="组合 38034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8036" name="直接连接符 38035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8037" name="直接连接符 38036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8038" name="直接连接符 38037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8129" name="组合 38038"/>
                <p:cNvGrpSpPr/>
                <p:nvPr/>
              </p:nvGrpSpPr>
              <p:grpSpPr>
                <a:xfrm>
                  <a:off x="228" y="0"/>
                  <a:ext cx="228" cy="222"/>
                  <a:chOff x="0" y="0"/>
                  <a:chExt cx="228" cy="222"/>
                </a:xfrm>
              </p:grpSpPr>
              <p:sp>
                <p:nvSpPr>
                  <p:cNvPr id="38040" name="直接连接符 38039"/>
                  <p:cNvSpPr/>
                  <p:nvPr/>
                </p:nvSpPr>
                <p:spPr>
                  <a:xfrm>
                    <a:off x="5" y="5"/>
                    <a:ext cx="1" cy="217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8130" name="组合 38040"/>
                  <p:cNvGrpSpPr/>
                  <p:nvPr/>
                </p:nvGrpSpPr>
                <p:grpSpPr>
                  <a:xfrm>
                    <a:off x="0" y="5"/>
                    <a:ext cx="120" cy="217"/>
                    <a:chOff x="0" y="0"/>
                    <a:chExt cx="120" cy="217"/>
                  </a:xfrm>
                </p:grpSpPr>
                <p:sp>
                  <p:nvSpPr>
                    <p:cNvPr id="38042" name="直接连接符 38041"/>
                    <p:cNvSpPr/>
                    <p:nvPr/>
                  </p:nvSpPr>
                  <p:spPr>
                    <a:xfrm>
                      <a:off x="113" y="0"/>
                      <a:ext cx="1" cy="217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8043" name="直接连接符 38042"/>
                    <p:cNvSpPr/>
                    <p:nvPr/>
                  </p:nvSpPr>
                  <p:spPr>
                    <a:xfrm>
                      <a:off x="0" y="199"/>
                      <a:ext cx="120" cy="0"/>
                    </a:xfrm>
                    <a:prstGeom prst="line">
                      <a:avLst/>
                    </a:prstGeom>
                    <a:ln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8044" name="直接连接符 38043"/>
                  <p:cNvSpPr/>
                  <p:nvPr/>
                </p:nvSpPr>
                <p:spPr>
                  <a:xfrm>
                    <a:off x="108" y="0"/>
                    <a:ext cx="120" cy="0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38045" name="直接连接符 38044"/>
            <p:cNvSpPr/>
            <p:nvPr/>
          </p:nvSpPr>
          <p:spPr>
            <a:xfrm>
              <a:off x="641" y="229"/>
              <a:ext cx="3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6" name="直接连接符 38045"/>
            <p:cNvSpPr/>
            <p:nvPr/>
          </p:nvSpPr>
          <p:spPr>
            <a:xfrm>
              <a:off x="1572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7" name="直接连接符 38046"/>
            <p:cNvSpPr/>
            <p:nvPr/>
          </p:nvSpPr>
          <p:spPr>
            <a:xfrm>
              <a:off x="1788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8" name="直接连接符 38047"/>
            <p:cNvSpPr/>
            <p:nvPr/>
          </p:nvSpPr>
          <p:spPr>
            <a:xfrm>
              <a:off x="1575" y="425"/>
              <a:ext cx="22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9" name="直接连接符 38048"/>
            <p:cNvSpPr/>
            <p:nvPr/>
          </p:nvSpPr>
          <p:spPr>
            <a:xfrm>
              <a:off x="1791" y="229"/>
              <a:ext cx="163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50" name="直接连接符 38049"/>
            <p:cNvSpPr/>
            <p:nvPr/>
          </p:nvSpPr>
          <p:spPr>
            <a:xfrm>
              <a:off x="1867" y="1070"/>
              <a:ext cx="165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8131" name="组合 38050"/>
            <p:cNvGrpSpPr/>
            <p:nvPr/>
          </p:nvGrpSpPr>
          <p:grpSpPr>
            <a:xfrm>
              <a:off x="1985" y="841"/>
              <a:ext cx="949" cy="1210"/>
              <a:chOff x="0" y="0"/>
              <a:chExt cx="901" cy="1156"/>
            </a:xfrm>
          </p:grpSpPr>
          <p:sp>
            <p:nvSpPr>
              <p:cNvPr id="38052" name="直接连接符 38051"/>
              <p:cNvSpPr/>
              <p:nvPr/>
            </p:nvSpPr>
            <p:spPr>
              <a:xfrm>
                <a:off x="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8053" name="直接连接符 38052"/>
              <p:cNvSpPr/>
              <p:nvPr/>
            </p:nvSpPr>
            <p:spPr>
              <a:xfrm>
                <a:off x="225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8054" name="直接连接符 38053"/>
              <p:cNvSpPr/>
              <p:nvPr/>
            </p:nvSpPr>
            <p:spPr>
              <a:xfrm>
                <a:off x="438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8055" name="直接连接符 38054"/>
              <p:cNvSpPr/>
              <p:nvPr/>
            </p:nvSpPr>
            <p:spPr>
              <a:xfrm>
                <a:off x="663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8056" name="直接连接符 38055"/>
              <p:cNvSpPr/>
              <p:nvPr/>
            </p:nvSpPr>
            <p:spPr>
              <a:xfrm>
                <a:off x="90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38057" name="直接连接符 38056"/>
            <p:cNvSpPr/>
            <p:nvPr/>
          </p:nvSpPr>
          <p:spPr>
            <a:xfrm>
              <a:off x="1218" y="1782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58" name="直接连接符 38057"/>
            <p:cNvSpPr/>
            <p:nvPr/>
          </p:nvSpPr>
          <p:spPr>
            <a:xfrm>
              <a:off x="3166" y="1782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59" name="直接连接符 38058"/>
            <p:cNvSpPr/>
            <p:nvPr/>
          </p:nvSpPr>
          <p:spPr>
            <a:xfrm>
              <a:off x="2941" y="1973"/>
              <a:ext cx="22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60" name="直接连接符 38059"/>
            <p:cNvSpPr/>
            <p:nvPr/>
          </p:nvSpPr>
          <p:spPr>
            <a:xfrm>
              <a:off x="590" y="1777"/>
              <a:ext cx="644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061" name="直接连接符 38060"/>
            <p:cNvSpPr/>
            <p:nvPr/>
          </p:nvSpPr>
          <p:spPr>
            <a:xfrm>
              <a:off x="565" y="1972"/>
              <a:ext cx="643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062" name="直接连接符 38061"/>
            <p:cNvSpPr/>
            <p:nvPr/>
          </p:nvSpPr>
          <p:spPr>
            <a:xfrm>
              <a:off x="3169" y="1777"/>
              <a:ext cx="209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63" name="矩形 38062"/>
            <p:cNvSpPr/>
            <p:nvPr/>
          </p:nvSpPr>
          <p:spPr>
            <a:xfrm>
              <a:off x="2905" y="1462"/>
              <a:ext cx="33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064" name="矩形 38063"/>
            <p:cNvSpPr/>
            <p:nvPr/>
          </p:nvSpPr>
          <p:spPr>
            <a:xfrm>
              <a:off x="2171" y="1462"/>
              <a:ext cx="33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065" name="矩形 38064"/>
            <p:cNvSpPr/>
            <p:nvPr/>
          </p:nvSpPr>
          <p:spPr>
            <a:xfrm>
              <a:off x="2652" y="1462"/>
              <a:ext cx="33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66" name="矩形 38065"/>
            <p:cNvSpPr/>
            <p:nvPr/>
          </p:nvSpPr>
          <p:spPr>
            <a:xfrm>
              <a:off x="2412" y="1462"/>
              <a:ext cx="33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067" name="矩形 38066"/>
            <p:cNvSpPr/>
            <p:nvPr/>
          </p:nvSpPr>
          <p:spPr>
            <a:xfrm>
              <a:off x="1931" y="1462"/>
              <a:ext cx="33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068" name="矩形 38067"/>
            <p:cNvSpPr/>
            <p:nvPr/>
          </p:nvSpPr>
          <p:spPr>
            <a:xfrm>
              <a:off x="1527" y="24"/>
              <a:ext cx="33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069" name="矩形 38068"/>
            <p:cNvSpPr/>
            <p:nvPr/>
          </p:nvSpPr>
          <p:spPr>
            <a:xfrm>
              <a:off x="793" y="0"/>
              <a:ext cx="649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方式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38132" name="组合 38069"/>
            <p:cNvGrpSpPr/>
            <p:nvPr/>
          </p:nvGrpSpPr>
          <p:grpSpPr>
            <a:xfrm>
              <a:off x="3869" y="841"/>
              <a:ext cx="949" cy="1186"/>
              <a:chOff x="0" y="0"/>
              <a:chExt cx="901" cy="1156"/>
            </a:xfrm>
          </p:grpSpPr>
          <p:sp>
            <p:nvSpPr>
              <p:cNvPr id="38071" name="直接连接符 38070"/>
              <p:cNvSpPr/>
              <p:nvPr/>
            </p:nvSpPr>
            <p:spPr>
              <a:xfrm>
                <a:off x="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8072" name="直接连接符 38071"/>
              <p:cNvSpPr/>
              <p:nvPr/>
            </p:nvSpPr>
            <p:spPr>
              <a:xfrm>
                <a:off x="225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8073" name="直接连接符 38072"/>
              <p:cNvSpPr/>
              <p:nvPr/>
            </p:nvSpPr>
            <p:spPr>
              <a:xfrm>
                <a:off x="438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8074" name="直接连接符 38073"/>
              <p:cNvSpPr/>
              <p:nvPr/>
            </p:nvSpPr>
            <p:spPr>
              <a:xfrm>
                <a:off x="663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8075" name="直接连接符 38074"/>
              <p:cNvSpPr/>
              <p:nvPr/>
            </p:nvSpPr>
            <p:spPr>
              <a:xfrm>
                <a:off x="900" y="0"/>
                <a:ext cx="1" cy="115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38076" name="直接连接符 38075"/>
            <p:cNvSpPr/>
            <p:nvPr/>
          </p:nvSpPr>
          <p:spPr>
            <a:xfrm>
              <a:off x="5277" y="1782"/>
              <a:ext cx="3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77" name="矩形 38076"/>
            <p:cNvSpPr/>
            <p:nvPr/>
          </p:nvSpPr>
          <p:spPr>
            <a:xfrm>
              <a:off x="4789" y="1450"/>
              <a:ext cx="33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078" name="矩形 38077"/>
            <p:cNvSpPr/>
            <p:nvPr/>
          </p:nvSpPr>
          <p:spPr>
            <a:xfrm>
              <a:off x="4055" y="1450"/>
              <a:ext cx="33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algn="ctr" eaLnBrk="0" hangingPunct="0"/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79" name="矩形 38078"/>
            <p:cNvSpPr/>
            <p:nvPr/>
          </p:nvSpPr>
          <p:spPr>
            <a:xfrm>
              <a:off x="4536" y="1450"/>
              <a:ext cx="33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080" name="矩形 38079"/>
            <p:cNvSpPr/>
            <p:nvPr/>
          </p:nvSpPr>
          <p:spPr>
            <a:xfrm>
              <a:off x="3815" y="1450"/>
              <a:ext cx="33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algn="ctr" eaLnBrk="0" hangingPunct="0"/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81" name="直接连接符 38080"/>
            <p:cNvSpPr/>
            <p:nvPr/>
          </p:nvSpPr>
          <p:spPr>
            <a:xfrm>
              <a:off x="3418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82" name="直接连接符 38081"/>
            <p:cNvSpPr/>
            <p:nvPr/>
          </p:nvSpPr>
          <p:spPr>
            <a:xfrm>
              <a:off x="3634" y="23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83" name="直接连接符 38082"/>
            <p:cNvSpPr/>
            <p:nvPr/>
          </p:nvSpPr>
          <p:spPr>
            <a:xfrm>
              <a:off x="3421" y="425"/>
              <a:ext cx="22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84" name="直接连接符 38083"/>
            <p:cNvSpPr/>
            <p:nvPr/>
          </p:nvSpPr>
          <p:spPr>
            <a:xfrm>
              <a:off x="3637" y="229"/>
              <a:ext cx="163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85" name="矩形 38084"/>
            <p:cNvSpPr/>
            <p:nvPr/>
          </p:nvSpPr>
          <p:spPr>
            <a:xfrm>
              <a:off x="3373" y="12"/>
              <a:ext cx="33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086" name="直接连接符 38085"/>
            <p:cNvSpPr/>
            <p:nvPr/>
          </p:nvSpPr>
          <p:spPr>
            <a:xfrm>
              <a:off x="5517" y="1782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87" name="直接连接符 38086"/>
            <p:cNvSpPr/>
            <p:nvPr/>
          </p:nvSpPr>
          <p:spPr>
            <a:xfrm>
              <a:off x="5267" y="1973"/>
              <a:ext cx="25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88" name="直接连接符 38087"/>
            <p:cNvSpPr/>
            <p:nvPr/>
          </p:nvSpPr>
          <p:spPr>
            <a:xfrm>
              <a:off x="5521" y="1777"/>
              <a:ext cx="22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89" name="直接连接符 38088"/>
            <p:cNvSpPr/>
            <p:nvPr/>
          </p:nvSpPr>
          <p:spPr>
            <a:xfrm>
              <a:off x="4214" y="107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0" name="直接连接符 38089"/>
            <p:cNvSpPr/>
            <p:nvPr/>
          </p:nvSpPr>
          <p:spPr>
            <a:xfrm>
              <a:off x="4430" y="107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1" name="直接连接符 38090"/>
            <p:cNvSpPr/>
            <p:nvPr/>
          </p:nvSpPr>
          <p:spPr>
            <a:xfrm>
              <a:off x="4218" y="1266"/>
              <a:ext cx="22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2" name="直接连接符 38091"/>
            <p:cNvSpPr/>
            <p:nvPr/>
          </p:nvSpPr>
          <p:spPr>
            <a:xfrm>
              <a:off x="4446" y="1070"/>
              <a:ext cx="117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3" name="直接连接符 38092"/>
            <p:cNvSpPr/>
            <p:nvPr/>
          </p:nvSpPr>
          <p:spPr>
            <a:xfrm>
              <a:off x="1648" y="107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4" name="直接连接符 38093"/>
            <p:cNvSpPr/>
            <p:nvPr/>
          </p:nvSpPr>
          <p:spPr>
            <a:xfrm>
              <a:off x="1864" y="107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5" name="直接连接符 38094"/>
            <p:cNvSpPr/>
            <p:nvPr/>
          </p:nvSpPr>
          <p:spPr>
            <a:xfrm>
              <a:off x="1651" y="1266"/>
              <a:ext cx="22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6" name="直接连接符 38095"/>
            <p:cNvSpPr/>
            <p:nvPr/>
          </p:nvSpPr>
          <p:spPr>
            <a:xfrm>
              <a:off x="3519" y="107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7" name="直接连接符 38096"/>
            <p:cNvSpPr/>
            <p:nvPr/>
          </p:nvSpPr>
          <p:spPr>
            <a:xfrm>
              <a:off x="3735" y="1075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8" name="直接连接符 38097"/>
            <p:cNvSpPr/>
            <p:nvPr/>
          </p:nvSpPr>
          <p:spPr>
            <a:xfrm>
              <a:off x="3522" y="1266"/>
              <a:ext cx="22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99" name="直接连接符 38098"/>
            <p:cNvSpPr/>
            <p:nvPr/>
          </p:nvSpPr>
          <p:spPr>
            <a:xfrm>
              <a:off x="3751" y="1070"/>
              <a:ext cx="46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100" name="直接连接符 38099"/>
            <p:cNvSpPr/>
            <p:nvPr/>
          </p:nvSpPr>
          <p:spPr>
            <a:xfrm>
              <a:off x="691" y="1070"/>
              <a:ext cx="97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101" name="直接连接符 38100"/>
            <p:cNvSpPr/>
            <p:nvPr/>
          </p:nvSpPr>
          <p:spPr>
            <a:xfrm>
              <a:off x="1221" y="1778"/>
              <a:ext cx="169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102" name="直接连接符 38101"/>
            <p:cNvSpPr/>
            <p:nvPr/>
          </p:nvSpPr>
          <p:spPr>
            <a:xfrm>
              <a:off x="2926" y="1782"/>
              <a:ext cx="2" cy="2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103" name="矩形 38102"/>
            <p:cNvSpPr/>
            <p:nvPr/>
          </p:nvSpPr>
          <p:spPr>
            <a:xfrm>
              <a:off x="4321" y="1450"/>
              <a:ext cx="33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104" name="直接连接符 38103"/>
            <p:cNvSpPr/>
            <p:nvPr/>
          </p:nvSpPr>
          <p:spPr>
            <a:xfrm>
              <a:off x="5057" y="829"/>
              <a:ext cx="1" cy="1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105" name="直接连接符 38104"/>
            <p:cNvSpPr/>
            <p:nvPr/>
          </p:nvSpPr>
          <p:spPr>
            <a:xfrm>
              <a:off x="5282" y="829"/>
              <a:ext cx="1" cy="1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106" name="矩形 38105"/>
            <p:cNvSpPr/>
            <p:nvPr/>
          </p:nvSpPr>
          <p:spPr>
            <a:xfrm>
              <a:off x="5054" y="1450"/>
              <a:ext cx="33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107" name="矩形 38106"/>
            <p:cNvSpPr/>
            <p:nvPr/>
          </p:nvSpPr>
          <p:spPr>
            <a:xfrm>
              <a:off x="5256" y="1450"/>
              <a:ext cx="33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108" name="直接连接符 38107"/>
            <p:cNvSpPr/>
            <p:nvPr/>
          </p:nvSpPr>
          <p:spPr>
            <a:xfrm>
              <a:off x="3170" y="829"/>
              <a:ext cx="1" cy="1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109" name="直接连接符 38108"/>
            <p:cNvSpPr/>
            <p:nvPr/>
          </p:nvSpPr>
          <p:spPr>
            <a:xfrm>
              <a:off x="5522" y="829"/>
              <a:ext cx="1" cy="1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110" name="矩形 38109"/>
            <p:cNvSpPr/>
            <p:nvPr/>
          </p:nvSpPr>
          <p:spPr>
            <a:xfrm>
              <a:off x="107" y="251"/>
              <a:ext cx="536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38111" name="直接连接符 38110"/>
            <p:cNvSpPr/>
            <p:nvPr/>
          </p:nvSpPr>
          <p:spPr>
            <a:xfrm>
              <a:off x="198" y="260"/>
              <a:ext cx="32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8112" name="内容占位符 38111"/>
          <p:cNvSpPr>
            <a:spLocks noGrp="1"/>
          </p:cNvSpPr>
          <p:nvPr>
            <p:ph idx="1"/>
          </p:nvPr>
        </p:nvSpPr>
        <p:spPr>
          <a:xfrm>
            <a:off x="914400" y="1071245"/>
            <a:ext cx="10754995" cy="461137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b="1">
                <a:solidFill>
                  <a:schemeClr val="hlink"/>
                </a:solidFill>
              </a:rPr>
              <a:t>工作过程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当</a:t>
            </a:r>
            <a:r>
              <a:rPr lang="en-US" altLang="zh-CN" sz="2400"/>
              <a:t>CPU</a:t>
            </a:r>
            <a:r>
              <a:rPr lang="zh-CN" altLang="en-US" sz="2400"/>
              <a:t>写入控制字后，</a:t>
            </a:r>
            <a:r>
              <a:rPr lang="en-US" altLang="zh-CN" sz="2400"/>
              <a:t>OUT</a:t>
            </a:r>
            <a:r>
              <a:rPr lang="zh-CN" altLang="en-US" sz="2400"/>
              <a:t>变为高电平，写入初值后计数器并不开始计数，当</a:t>
            </a:r>
            <a:r>
              <a:rPr lang="en-US" altLang="zh-CN" sz="2400"/>
              <a:t>GATE</a:t>
            </a:r>
            <a:r>
              <a:rPr lang="zh-CN" altLang="en-US" sz="2400"/>
              <a:t>门控信号的上升沿后才开始计数（硬件启动），计数到 </a:t>
            </a:r>
            <a:r>
              <a:rPr lang="en-US" altLang="zh-CN" sz="2400" b="1">
                <a:solidFill>
                  <a:srgbClr val="FF0000"/>
                </a:solidFill>
              </a:rPr>
              <a:t>0</a:t>
            </a:r>
            <a:r>
              <a:rPr lang="en-US" altLang="zh-CN" sz="2400">
                <a:solidFill>
                  <a:schemeClr val="hlink"/>
                </a:solidFill>
              </a:rPr>
              <a:t> </a:t>
            </a:r>
            <a:r>
              <a:rPr lang="zh-CN" altLang="en-US" sz="2400"/>
              <a:t>时</a:t>
            </a:r>
            <a:r>
              <a:rPr lang="en-US" altLang="zh-CN" sz="2400"/>
              <a:t>OUT</a:t>
            </a:r>
            <a:r>
              <a:rPr lang="zh-CN" altLang="en-US" sz="2400"/>
              <a:t>变低，经过一个</a:t>
            </a:r>
            <a:r>
              <a:rPr lang="en-US" altLang="zh-CN" sz="2400"/>
              <a:t>CLK</a:t>
            </a:r>
            <a:r>
              <a:rPr lang="zh-CN" altLang="en-US" sz="2400"/>
              <a:t>后</a:t>
            </a:r>
            <a:r>
              <a:rPr lang="en-US" altLang="zh-CN" sz="2400"/>
              <a:t>OUT</a:t>
            </a:r>
            <a:r>
              <a:rPr lang="zh-CN" altLang="en-US" sz="2400"/>
              <a:t>又变高，停止计数，如下图所示。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方式</a:t>
            </a:r>
            <a:r>
              <a:rPr lang="en-US" altLang="zh-CN"/>
              <a:t>5  </a:t>
            </a:r>
            <a:r>
              <a:rPr lang="zh-CN" altLang="en-US"/>
              <a:t>硬件触发选通信号</a:t>
            </a:r>
          </a:p>
        </p:txBody>
      </p:sp>
      <p:sp>
        <p:nvSpPr>
          <p:cNvPr id="38915" name="内容占位符 38914"/>
          <p:cNvSpPr>
            <a:spLocks noGrp="1"/>
          </p:cNvSpPr>
          <p:nvPr>
            <p:ph idx="1"/>
          </p:nvPr>
        </p:nvSpPr>
        <p:spPr>
          <a:xfrm>
            <a:off x="914400" y="1071245"/>
            <a:ext cx="10767695" cy="4611370"/>
          </a:xfrm>
          <a:solidFill>
            <a:schemeClr val="bg1"/>
          </a:solidFill>
        </p:spPr>
        <p:txBody>
          <a:bodyPr/>
          <a:lstStyle/>
          <a:p>
            <a:pPr marL="381000" indent="-38100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特点：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若设置初值为</a:t>
            </a:r>
            <a:r>
              <a:rPr lang="en-US" altLang="zh-CN" sz="2400" dirty="0"/>
              <a:t>N</a:t>
            </a:r>
            <a:r>
              <a:rPr lang="zh-CN" altLang="en-US" sz="2400" dirty="0"/>
              <a:t>，在门控脉冲触发经过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CLK</a:t>
            </a:r>
            <a:r>
              <a:rPr lang="zh-CN" altLang="en-US" sz="2400" dirty="0"/>
              <a:t>才输出一个负脉冲；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在计数过程中使用</a:t>
            </a:r>
            <a:r>
              <a:rPr lang="en-US" altLang="zh-CN" sz="2400" dirty="0"/>
              <a:t>GATE</a:t>
            </a:r>
            <a:r>
              <a:rPr lang="zh-CN" altLang="en-US" sz="2400" dirty="0"/>
              <a:t>脉冲，使计数器重新开始计数，但</a:t>
            </a:r>
            <a:r>
              <a:rPr lang="zh-CN" altLang="en-US" sz="2400" dirty="0">
                <a:solidFill>
                  <a:srgbClr val="FF0000"/>
                </a:solidFill>
              </a:rPr>
              <a:t>对输出状态没有影响</a:t>
            </a:r>
            <a:r>
              <a:rPr lang="zh-CN" altLang="en-US" sz="2400" dirty="0"/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在计数过程中，若改变初值，只要没有</a:t>
            </a:r>
            <a:r>
              <a:rPr lang="en-US" altLang="zh-CN" sz="2400" dirty="0"/>
              <a:t>GATE</a:t>
            </a:r>
            <a:r>
              <a:rPr lang="zh-CN" altLang="en-US" sz="2400" dirty="0"/>
              <a:t>脉冲触发不影响计数过程。写入新的初值后，若有</a:t>
            </a:r>
            <a:r>
              <a:rPr lang="en-US" altLang="zh-CN" sz="2400" dirty="0"/>
              <a:t>GATE</a:t>
            </a:r>
            <a:r>
              <a:rPr lang="zh-CN" altLang="en-US" sz="2400" dirty="0"/>
              <a:t>脉冲触发，则立即按新值开始计数。 </a:t>
            </a:r>
          </a:p>
        </p:txBody>
      </p:sp>
      <p:pic>
        <p:nvPicPr>
          <p:cNvPr id="38916" name="图片 38915"/>
          <p:cNvPicPr>
            <a:picLocks noChangeAspect="1"/>
          </p:cNvPicPr>
          <p:nvPr/>
        </p:nvPicPr>
        <p:blipFill>
          <a:blip r:embed="rId2" cstate="print"/>
          <a:srcRect b="20270"/>
          <a:stretch>
            <a:fillRect/>
          </a:stretch>
        </p:blipFill>
        <p:spPr>
          <a:xfrm>
            <a:off x="1709738" y="3827463"/>
            <a:ext cx="8828087" cy="2747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/>
              <a:t>各种工作方式的输出波形</a:t>
            </a:r>
          </a:p>
        </p:txBody>
      </p:sp>
      <p:grpSp>
        <p:nvGrpSpPr>
          <p:cNvPr id="2" name="组合 39938"/>
          <p:cNvGrpSpPr/>
          <p:nvPr/>
        </p:nvGrpSpPr>
        <p:grpSpPr>
          <a:xfrm>
            <a:off x="1885950" y="1066800"/>
            <a:ext cx="8096250" cy="5334000"/>
            <a:chOff x="0" y="0"/>
            <a:chExt cx="4800" cy="3360"/>
          </a:xfrm>
        </p:grpSpPr>
        <p:sp>
          <p:nvSpPr>
            <p:cNvPr id="39940" name="直接连接符 39939"/>
            <p:cNvSpPr/>
            <p:nvPr/>
          </p:nvSpPr>
          <p:spPr>
            <a:xfrm>
              <a:off x="0" y="288"/>
              <a:ext cx="4752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9941" name="直接连接符 39940"/>
            <p:cNvSpPr/>
            <p:nvPr/>
          </p:nvSpPr>
          <p:spPr>
            <a:xfrm flipH="1">
              <a:off x="960" y="0"/>
              <a:ext cx="0" cy="336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9942" name="直接连接符 39941"/>
            <p:cNvSpPr/>
            <p:nvPr/>
          </p:nvSpPr>
          <p:spPr>
            <a:xfrm>
              <a:off x="0" y="796"/>
              <a:ext cx="4752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9943" name="直接连接符 39942"/>
            <p:cNvSpPr/>
            <p:nvPr/>
          </p:nvSpPr>
          <p:spPr>
            <a:xfrm>
              <a:off x="0" y="1305"/>
              <a:ext cx="4752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9944" name="直接连接符 39943"/>
            <p:cNvSpPr/>
            <p:nvPr/>
          </p:nvSpPr>
          <p:spPr>
            <a:xfrm>
              <a:off x="0" y="1814"/>
              <a:ext cx="4752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9945" name="直接连接符 39944"/>
            <p:cNvSpPr/>
            <p:nvPr/>
          </p:nvSpPr>
          <p:spPr>
            <a:xfrm>
              <a:off x="0" y="2323"/>
              <a:ext cx="4752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9946" name="直接连接符 39945"/>
            <p:cNvSpPr/>
            <p:nvPr/>
          </p:nvSpPr>
          <p:spPr>
            <a:xfrm>
              <a:off x="48" y="2832"/>
              <a:ext cx="4752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9947" name="文本框 39946"/>
            <p:cNvSpPr txBox="1"/>
            <p:nvPr/>
          </p:nvSpPr>
          <p:spPr>
            <a:xfrm>
              <a:off x="175" y="431"/>
              <a:ext cx="6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Arial" panose="020B0604020202020204" pitchFamily="34" charset="0"/>
                </a:rPr>
                <a:t>方式 </a:t>
              </a:r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48" name="文本框 39947"/>
            <p:cNvSpPr txBox="1"/>
            <p:nvPr/>
          </p:nvSpPr>
          <p:spPr>
            <a:xfrm>
              <a:off x="175" y="911"/>
              <a:ext cx="6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方式 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9949" name="文本框 39948"/>
            <p:cNvSpPr txBox="1"/>
            <p:nvPr/>
          </p:nvSpPr>
          <p:spPr>
            <a:xfrm>
              <a:off x="175" y="1439"/>
              <a:ext cx="6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方式 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9950" name="文本框 39949"/>
            <p:cNvSpPr txBox="1"/>
            <p:nvPr/>
          </p:nvSpPr>
          <p:spPr>
            <a:xfrm>
              <a:off x="175" y="1967"/>
              <a:ext cx="6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方式 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9951" name="文本框 39950"/>
            <p:cNvSpPr txBox="1"/>
            <p:nvPr/>
          </p:nvSpPr>
          <p:spPr>
            <a:xfrm>
              <a:off x="175" y="2495"/>
              <a:ext cx="6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Arial" panose="020B0604020202020204" pitchFamily="34" charset="0"/>
                </a:rPr>
                <a:t>方式 </a:t>
              </a:r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9952" name="文本框 39951"/>
            <p:cNvSpPr txBox="1"/>
            <p:nvPr/>
          </p:nvSpPr>
          <p:spPr>
            <a:xfrm>
              <a:off x="175" y="2975"/>
              <a:ext cx="6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方式 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9953" name="直接连接符 39952"/>
            <p:cNvSpPr/>
            <p:nvPr/>
          </p:nvSpPr>
          <p:spPr>
            <a:xfrm>
              <a:off x="1593" y="417"/>
              <a:ext cx="38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4" name="直接连接符 39953"/>
            <p:cNvSpPr/>
            <p:nvPr/>
          </p:nvSpPr>
          <p:spPr>
            <a:xfrm>
              <a:off x="1977" y="417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5" name="直接连接符 39954"/>
            <p:cNvSpPr/>
            <p:nvPr/>
          </p:nvSpPr>
          <p:spPr>
            <a:xfrm>
              <a:off x="1977" y="657"/>
              <a:ext cx="1776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6" name="直接连接符 39955"/>
            <p:cNvSpPr/>
            <p:nvPr/>
          </p:nvSpPr>
          <p:spPr>
            <a:xfrm>
              <a:off x="3753" y="417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7" name="直接连接符 39956"/>
            <p:cNvSpPr/>
            <p:nvPr/>
          </p:nvSpPr>
          <p:spPr>
            <a:xfrm>
              <a:off x="3753" y="417"/>
              <a:ext cx="38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8" name="文本框 39957"/>
            <p:cNvSpPr txBox="1"/>
            <p:nvPr/>
          </p:nvSpPr>
          <p:spPr>
            <a:xfrm>
              <a:off x="3584" y="282"/>
              <a:ext cx="1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59" name="直接连接符 39958"/>
            <p:cNvSpPr/>
            <p:nvPr/>
          </p:nvSpPr>
          <p:spPr>
            <a:xfrm>
              <a:off x="1593" y="945"/>
              <a:ext cx="38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0" name="直接连接符 39959"/>
            <p:cNvSpPr/>
            <p:nvPr/>
          </p:nvSpPr>
          <p:spPr>
            <a:xfrm>
              <a:off x="1977" y="945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1" name="直接连接符 39960"/>
            <p:cNvSpPr/>
            <p:nvPr/>
          </p:nvSpPr>
          <p:spPr>
            <a:xfrm>
              <a:off x="1977" y="1200"/>
              <a:ext cx="432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2" name="直接连接符 39961"/>
            <p:cNvSpPr/>
            <p:nvPr/>
          </p:nvSpPr>
          <p:spPr>
            <a:xfrm>
              <a:off x="2409" y="945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3" name="直接连接符 39962"/>
            <p:cNvSpPr/>
            <p:nvPr/>
          </p:nvSpPr>
          <p:spPr>
            <a:xfrm>
              <a:off x="2409" y="945"/>
              <a:ext cx="336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4" name="文本框 39963"/>
            <p:cNvSpPr txBox="1"/>
            <p:nvPr/>
          </p:nvSpPr>
          <p:spPr>
            <a:xfrm>
              <a:off x="1990" y="810"/>
              <a:ext cx="20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x-none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65" name="文本框 39964"/>
            <p:cNvSpPr txBox="1"/>
            <p:nvPr/>
          </p:nvSpPr>
          <p:spPr>
            <a:xfrm>
              <a:off x="2240" y="810"/>
              <a:ext cx="1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66" name="直接连接符 39965"/>
            <p:cNvSpPr/>
            <p:nvPr/>
          </p:nvSpPr>
          <p:spPr>
            <a:xfrm>
              <a:off x="2841" y="945"/>
              <a:ext cx="336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7" name="直接连接符 39966"/>
            <p:cNvSpPr/>
            <p:nvPr/>
          </p:nvSpPr>
          <p:spPr>
            <a:xfrm>
              <a:off x="3177" y="945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8" name="直接连接符 39967"/>
            <p:cNvSpPr/>
            <p:nvPr/>
          </p:nvSpPr>
          <p:spPr>
            <a:xfrm>
              <a:off x="3177" y="1200"/>
              <a:ext cx="432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9" name="直接连接符 39968"/>
            <p:cNvSpPr/>
            <p:nvPr/>
          </p:nvSpPr>
          <p:spPr>
            <a:xfrm>
              <a:off x="3609" y="945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0" name="直接连接符 39969"/>
            <p:cNvSpPr/>
            <p:nvPr/>
          </p:nvSpPr>
          <p:spPr>
            <a:xfrm>
              <a:off x="3609" y="945"/>
              <a:ext cx="38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1" name="文本框 39970"/>
            <p:cNvSpPr txBox="1"/>
            <p:nvPr/>
          </p:nvSpPr>
          <p:spPr>
            <a:xfrm>
              <a:off x="3190" y="810"/>
              <a:ext cx="20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x-none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72" name="文本框 39971"/>
            <p:cNvSpPr txBox="1"/>
            <p:nvPr/>
          </p:nvSpPr>
          <p:spPr>
            <a:xfrm>
              <a:off x="3440" y="810"/>
              <a:ext cx="1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73" name="直接连接符 39972"/>
            <p:cNvSpPr/>
            <p:nvPr/>
          </p:nvSpPr>
          <p:spPr>
            <a:xfrm>
              <a:off x="1545" y="1518"/>
              <a:ext cx="86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4" name="直接连接符 39973"/>
            <p:cNvSpPr/>
            <p:nvPr/>
          </p:nvSpPr>
          <p:spPr>
            <a:xfrm>
              <a:off x="2409" y="1518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5" name="直接连接符 39974"/>
            <p:cNvSpPr/>
            <p:nvPr/>
          </p:nvSpPr>
          <p:spPr>
            <a:xfrm>
              <a:off x="2553" y="1518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6" name="直接连接符 39975"/>
            <p:cNvSpPr/>
            <p:nvPr/>
          </p:nvSpPr>
          <p:spPr>
            <a:xfrm>
              <a:off x="2553" y="1518"/>
              <a:ext cx="768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7" name="直接连接符 39976"/>
            <p:cNvSpPr/>
            <p:nvPr/>
          </p:nvSpPr>
          <p:spPr>
            <a:xfrm>
              <a:off x="3321" y="1518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8" name="直接连接符 39977"/>
            <p:cNvSpPr/>
            <p:nvPr/>
          </p:nvSpPr>
          <p:spPr>
            <a:xfrm>
              <a:off x="3465" y="1518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9" name="直接连接符 39978"/>
            <p:cNvSpPr/>
            <p:nvPr/>
          </p:nvSpPr>
          <p:spPr>
            <a:xfrm>
              <a:off x="3465" y="1518"/>
              <a:ext cx="528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0" name="文本框 39979"/>
            <p:cNvSpPr txBox="1"/>
            <p:nvPr/>
          </p:nvSpPr>
          <p:spPr>
            <a:xfrm>
              <a:off x="1633" y="1287"/>
              <a:ext cx="20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39981" name="文本框 39980"/>
            <p:cNvSpPr txBox="1"/>
            <p:nvPr/>
          </p:nvSpPr>
          <p:spPr>
            <a:xfrm>
              <a:off x="2499" y="1287"/>
              <a:ext cx="31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0/N</a:t>
              </a:r>
            </a:p>
          </p:txBody>
        </p:sp>
        <p:sp>
          <p:nvSpPr>
            <p:cNvPr id="39982" name="文本框 39981"/>
            <p:cNvSpPr txBox="1"/>
            <p:nvPr/>
          </p:nvSpPr>
          <p:spPr>
            <a:xfrm>
              <a:off x="2278" y="1287"/>
              <a:ext cx="1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9983" name="文本框 39982"/>
            <p:cNvSpPr txBox="1"/>
            <p:nvPr/>
          </p:nvSpPr>
          <p:spPr>
            <a:xfrm>
              <a:off x="3188" y="1287"/>
              <a:ext cx="1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9984" name="文本框 39983"/>
            <p:cNvSpPr txBox="1"/>
            <p:nvPr/>
          </p:nvSpPr>
          <p:spPr>
            <a:xfrm>
              <a:off x="3415" y="1287"/>
              <a:ext cx="1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85" name="直接连接符 39984"/>
            <p:cNvSpPr/>
            <p:nvPr/>
          </p:nvSpPr>
          <p:spPr>
            <a:xfrm>
              <a:off x="2409" y="1758"/>
              <a:ext cx="14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6" name="直接连接符 39985"/>
            <p:cNvSpPr/>
            <p:nvPr/>
          </p:nvSpPr>
          <p:spPr>
            <a:xfrm>
              <a:off x="3321" y="1758"/>
              <a:ext cx="14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7" name="直接连接符 39986"/>
            <p:cNvSpPr/>
            <p:nvPr/>
          </p:nvSpPr>
          <p:spPr>
            <a:xfrm>
              <a:off x="1545" y="2061"/>
              <a:ext cx="528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8" name="直接连接符 39987"/>
            <p:cNvSpPr/>
            <p:nvPr/>
          </p:nvSpPr>
          <p:spPr>
            <a:xfrm>
              <a:off x="2073" y="2046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9" name="直接连接符 39988"/>
            <p:cNvSpPr/>
            <p:nvPr/>
          </p:nvSpPr>
          <p:spPr>
            <a:xfrm>
              <a:off x="2553" y="2046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0" name="直接连接符 39989"/>
            <p:cNvSpPr/>
            <p:nvPr/>
          </p:nvSpPr>
          <p:spPr>
            <a:xfrm>
              <a:off x="2073" y="2286"/>
              <a:ext cx="480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1" name="直接连接符 39990"/>
            <p:cNvSpPr/>
            <p:nvPr/>
          </p:nvSpPr>
          <p:spPr>
            <a:xfrm>
              <a:off x="2553" y="2061"/>
              <a:ext cx="480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2" name="文本框 39991"/>
            <p:cNvSpPr txBox="1"/>
            <p:nvPr/>
          </p:nvSpPr>
          <p:spPr>
            <a:xfrm>
              <a:off x="1510" y="1815"/>
              <a:ext cx="20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39993" name="文本框 39992"/>
            <p:cNvSpPr txBox="1"/>
            <p:nvPr/>
          </p:nvSpPr>
          <p:spPr>
            <a:xfrm>
              <a:off x="2893" y="1815"/>
              <a:ext cx="31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tx1"/>
                  </a:solidFill>
                  <a:latin typeface="Arial" panose="020B0604020202020204" pitchFamily="34" charset="0"/>
                </a:rPr>
                <a:t>N/2</a:t>
              </a:r>
            </a:p>
          </p:txBody>
        </p:sp>
        <p:sp>
          <p:nvSpPr>
            <p:cNvPr id="39994" name="文本框 39993"/>
            <p:cNvSpPr txBox="1"/>
            <p:nvPr/>
          </p:nvSpPr>
          <p:spPr>
            <a:xfrm>
              <a:off x="1768" y="1815"/>
              <a:ext cx="43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   N/2</a:t>
              </a:r>
            </a:p>
          </p:txBody>
        </p:sp>
        <p:sp>
          <p:nvSpPr>
            <p:cNvPr id="39995" name="文本框 39994"/>
            <p:cNvSpPr txBox="1"/>
            <p:nvPr/>
          </p:nvSpPr>
          <p:spPr>
            <a:xfrm>
              <a:off x="2229" y="1815"/>
              <a:ext cx="47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    0/N</a:t>
              </a:r>
            </a:p>
          </p:txBody>
        </p:sp>
        <p:sp>
          <p:nvSpPr>
            <p:cNvPr id="39996" name="文本框 39995"/>
            <p:cNvSpPr txBox="1"/>
            <p:nvPr/>
          </p:nvSpPr>
          <p:spPr>
            <a:xfrm>
              <a:off x="3380" y="1815"/>
              <a:ext cx="1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9997" name="直接连接符 39996"/>
            <p:cNvSpPr/>
            <p:nvPr/>
          </p:nvSpPr>
          <p:spPr>
            <a:xfrm>
              <a:off x="3033" y="2046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8" name="直接连接符 39997"/>
            <p:cNvSpPr/>
            <p:nvPr/>
          </p:nvSpPr>
          <p:spPr>
            <a:xfrm>
              <a:off x="3513" y="2046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9" name="直接连接符 39998"/>
            <p:cNvSpPr/>
            <p:nvPr/>
          </p:nvSpPr>
          <p:spPr>
            <a:xfrm>
              <a:off x="3033" y="2286"/>
              <a:ext cx="480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0" name="直接连接符 39999"/>
            <p:cNvSpPr/>
            <p:nvPr/>
          </p:nvSpPr>
          <p:spPr>
            <a:xfrm>
              <a:off x="3513" y="2061"/>
              <a:ext cx="480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1" name="直接连接符 40000"/>
            <p:cNvSpPr/>
            <p:nvPr/>
          </p:nvSpPr>
          <p:spPr>
            <a:xfrm>
              <a:off x="1545" y="2559"/>
              <a:ext cx="38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2" name="直接连接符 40001"/>
            <p:cNvSpPr/>
            <p:nvPr/>
          </p:nvSpPr>
          <p:spPr>
            <a:xfrm>
              <a:off x="3657" y="2559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3" name="直接连接符 40002"/>
            <p:cNvSpPr/>
            <p:nvPr/>
          </p:nvSpPr>
          <p:spPr>
            <a:xfrm>
              <a:off x="1929" y="2559"/>
              <a:ext cx="1588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4" name="直接连接符 40003"/>
            <p:cNvSpPr/>
            <p:nvPr/>
          </p:nvSpPr>
          <p:spPr>
            <a:xfrm>
              <a:off x="3504" y="2559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5" name="直接连接符 40004"/>
            <p:cNvSpPr/>
            <p:nvPr/>
          </p:nvSpPr>
          <p:spPr>
            <a:xfrm>
              <a:off x="3657" y="2559"/>
              <a:ext cx="38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6" name="文本框 40005"/>
            <p:cNvSpPr txBox="1"/>
            <p:nvPr/>
          </p:nvSpPr>
          <p:spPr>
            <a:xfrm>
              <a:off x="1942" y="2328"/>
              <a:ext cx="20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x-none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007" name="文本框 40006"/>
            <p:cNvSpPr txBox="1"/>
            <p:nvPr/>
          </p:nvSpPr>
          <p:spPr>
            <a:xfrm>
              <a:off x="3360" y="2328"/>
              <a:ext cx="37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0   1</a:t>
              </a:r>
            </a:p>
          </p:txBody>
        </p:sp>
        <p:sp>
          <p:nvSpPr>
            <p:cNvPr id="40008" name="直接连接符 40007"/>
            <p:cNvSpPr/>
            <p:nvPr/>
          </p:nvSpPr>
          <p:spPr>
            <a:xfrm>
              <a:off x="3517" y="2799"/>
              <a:ext cx="140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9" name="直接连接符 40008"/>
            <p:cNvSpPr/>
            <p:nvPr/>
          </p:nvSpPr>
          <p:spPr>
            <a:xfrm>
              <a:off x="1593" y="3039"/>
              <a:ext cx="672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0" name="直接连接符 40009"/>
            <p:cNvSpPr/>
            <p:nvPr/>
          </p:nvSpPr>
          <p:spPr>
            <a:xfrm>
              <a:off x="2265" y="3039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1" name="直接连接符 40010"/>
            <p:cNvSpPr/>
            <p:nvPr/>
          </p:nvSpPr>
          <p:spPr>
            <a:xfrm>
              <a:off x="2265" y="3279"/>
              <a:ext cx="14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2" name="直接连接符 40011"/>
            <p:cNvSpPr/>
            <p:nvPr/>
          </p:nvSpPr>
          <p:spPr>
            <a:xfrm>
              <a:off x="2409" y="3039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3" name="直接连接符 40012"/>
            <p:cNvSpPr/>
            <p:nvPr/>
          </p:nvSpPr>
          <p:spPr>
            <a:xfrm>
              <a:off x="2409" y="3039"/>
              <a:ext cx="336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4" name="文本框 40013"/>
            <p:cNvSpPr txBox="1"/>
            <p:nvPr/>
          </p:nvSpPr>
          <p:spPr>
            <a:xfrm>
              <a:off x="1654" y="2808"/>
              <a:ext cx="20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x-none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015" name="文本框 40014"/>
            <p:cNvSpPr txBox="1"/>
            <p:nvPr/>
          </p:nvSpPr>
          <p:spPr>
            <a:xfrm>
              <a:off x="2121" y="2808"/>
              <a:ext cx="37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0   1</a:t>
              </a:r>
            </a:p>
          </p:txBody>
        </p:sp>
        <p:sp>
          <p:nvSpPr>
            <p:cNvPr id="40016" name="直接连接符 40015"/>
            <p:cNvSpPr/>
            <p:nvPr/>
          </p:nvSpPr>
          <p:spPr>
            <a:xfrm>
              <a:off x="2841" y="3039"/>
              <a:ext cx="62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7" name="直接连接符 40016"/>
            <p:cNvSpPr/>
            <p:nvPr/>
          </p:nvSpPr>
          <p:spPr>
            <a:xfrm>
              <a:off x="3465" y="3039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8" name="直接连接符 40017"/>
            <p:cNvSpPr/>
            <p:nvPr/>
          </p:nvSpPr>
          <p:spPr>
            <a:xfrm>
              <a:off x="3465" y="3279"/>
              <a:ext cx="14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9" name="直接连接符 40018"/>
            <p:cNvSpPr/>
            <p:nvPr/>
          </p:nvSpPr>
          <p:spPr>
            <a:xfrm>
              <a:off x="3609" y="3039"/>
              <a:ext cx="0" cy="24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20" name="直接连接符 40019"/>
            <p:cNvSpPr/>
            <p:nvPr/>
          </p:nvSpPr>
          <p:spPr>
            <a:xfrm>
              <a:off x="3609" y="3039"/>
              <a:ext cx="38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21" name="文本框 40020"/>
            <p:cNvSpPr txBox="1"/>
            <p:nvPr/>
          </p:nvSpPr>
          <p:spPr>
            <a:xfrm>
              <a:off x="2862" y="2808"/>
              <a:ext cx="20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x-none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022" name="文本框 40021"/>
            <p:cNvSpPr txBox="1"/>
            <p:nvPr/>
          </p:nvSpPr>
          <p:spPr>
            <a:xfrm>
              <a:off x="3321" y="2808"/>
              <a:ext cx="37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0   1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 dirty="0"/>
              <a:t>工作方式小结</a:t>
            </a:r>
          </a:p>
        </p:txBody>
      </p:sp>
      <p:sp>
        <p:nvSpPr>
          <p:cNvPr id="88" name="内容占位符 26626"/>
          <p:cNvSpPr>
            <a:spLocks noGrp="1"/>
          </p:cNvSpPr>
          <p:nvPr>
            <p:ph idx="1"/>
          </p:nvPr>
        </p:nvSpPr>
        <p:spPr>
          <a:xfrm>
            <a:off x="914400" y="1071245"/>
            <a:ext cx="10724515" cy="4611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需要两个写脉冲</a:t>
            </a:r>
            <a:r>
              <a:rPr lang="en-US" altLang="zh-CN" dirty="0"/>
              <a:t>——</a:t>
            </a:r>
            <a:r>
              <a:rPr lang="zh-CN" altLang="en-US" dirty="0"/>
              <a:t>两次写操作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个写脉冲写入控制字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个写脉冲写入计数初值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不同的工作方式，有不同的计数启动方法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可根据对输出波形的要求，选择不同的工作方式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能输出连续波形的只有方式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和方式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3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608581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6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4215130" y="2298065"/>
            <a:ext cx="64154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一、</a:t>
            </a:r>
            <a:r>
              <a:rPr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8253的引脚和工作方式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500577"/>
            <a:ext cx="6728488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二、8253的编程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349"/>
            <a:ext cx="5399096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三、8253的应用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3362951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TextBox 10"/>
          <p:cNvSpPr txBox="1"/>
          <p:nvPr/>
        </p:nvSpPr>
        <p:spPr>
          <a:xfrm>
            <a:off x="4215130" y="2298065"/>
            <a:ext cx="64154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一、</a:t>
            </a:r>
            <a:r>
              <a:rPr sz="3600" b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8253的引脚和工作方式</a:t>
            </a:r>
          </a:p>
        </p:txBody>
      </p:sp>
      <p:sp>
        <p:nvSpPr>
          <p:cNvPr id="2" name="TextBox 10"/>
          <p:cNvSpPr txBox="1"/>
          <p:nvPr/>
        </p:nvSpPr>
        <p:spPr>
          <a:xfrm>
            <a:off x="4225296" y="3500577"/>
            <a:ext cx="6728488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二、8253的编程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349"/>
            <a:ext cx="5399096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三、8253的应用</a:t>
            </a: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 dirty="0"/>
              <a:t>8253/8254</a:t>
            </a:r>
            <a:r>
              <a:rPr lang="zh-CN" altLang="en-US" sz="3200" dirty="0"/>
              <a:t>的编程</a:t>
            </a:r>
          </a:p>
        </p:txBody>
      </p:sp>
      <p:sp>
        <p:nvSpPr>
          <p:cNvPr id="20483" name="内容占位符 20482"/>
          <p:cNvSpPr>
            <a:spLocks noGrp="1"/>
          </p:cNvSpPr>
          <p:nvPr>
            <p:ph idx="1"/>
          </p:nvPr>
        </p:nvSpPr>
        <p:spPr>
          <a:xfrm>
            <a:off x="914400" y="1071245"/>
            <a:ext cx="10729595" cy="461137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8253</a:t>
            </a:r>
            <a:r>
              <a:rPr lang="zh-CN" altLang="en-US" dirty="0">
                <a:latin typeface="Times New Roman" panose="02020603050405020304" pitchFamily="18" charset="0"/>
              </a:rPr>
              <a:t>加电后的工作方式不确定，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必须经过初始化编程，才能正常工作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因此，</a:t>
            </a:r>
            <a:r>
              <a:rPr lang="en-US" altLang="zh-CN" dirty="0">
                <a:latin typeface="Times New Roman" panose="02020603050405020304" pitchFamily="18" charset="0"/>
              </a:rPr>
              <a:t>8253</a:t>
            </a:r>
            <a:r>
              <a:rPr lang="zh-CN" altLang="en-US" dirty="0">
                <a:latin typeface="Times New Roman" panose="02020603050405020304" pitchFamily="18" charset="0"/>
              </a:rPr>
              <a:t>的编程基本顺序为：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写入控制字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写入计数初值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计数器开始工作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（读取计数值）</a:t>
            </a:r>
          </a:p>
        </p:txBody>
      </p:sp>
      <p:grpSp>
        <p:nvGrpSpPr>
          <p:cNvPr id="20484" name="组合 20483"/>
          <p:cNvGrpSpPr/>
          <p:nvPr/>
        </p:nvGrpSpPr>
        <p:grpSpPr>
          <a:xfrm>
            <a:off x="7261543" y="2978150"/>
            <a:ext cx="4300537" cy="3151188"/>
            <a:chOff x="0" y="0"/>
            <a:chExt cx="3240" cy="2496"/>
          </a:xfrm>
        </p:grpSpPr>
        <p:sp>
          <p:nvSpPr>
            <p:cNvPr id="20485" name="直接连接符 20484"/>
            <p:cNvSpPr/>
            <p:nvPr/>
          </p:nvSpPr>
          <p:spPr>
            <a:xfrm>
              <a:off x="360" y="0"/>
              <a:ext cx="252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86" name="文本框 20485"/>
            <p:cNvSpPr txBox="1"/>
            <p:nvPr/>
          </p:nvSpPr>
          <p:spPr>
            <a:xfrm>
              <a:off x="0" y="312"/>
              <a:ext cx="3240" cy="78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送控制字到控制端口</a:t>
              </a:r>
            </a:p>
            <a:p>
              <a:pPr algn="ctr" eaLnBrk="0" hangingPunct="0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43H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0487" name="直接连接符 20486"/>
            <p:cNvSpPr/>
            <p:nvPr/>
          </p:nvSpPr>
          <p:spPr>
            <a:xfrm>
              <a:off x="1620" y="1092"/>
              <a:ext cx="0" cy="31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88" name="直接连接符 20487"/>
            <p:cNvSpPr/>
            <p:nvPr/>
          </p:nvSpPr>
          <p:spPr>
            <a:xfrm>
              <a:off x="1620" y="2184"/>
              <a:ext cx="0" cy="31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89" name="直接连接符 20488"/>
            <p:cNvSpPr/>
            <p:nvPr/>
          </p:nvSpPr>
          <p:spPr>
            <a:xfrm>
              <a:off x="1620" y="0"/>
              <a:ext cx="0" cy="31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0" name="文本框 20489"/>
            <p:cNvSpPr txBox="1"/>
            <p:nvPr/>
          </p:nvSpPr>
          <p:spPr>
            <a:xfrm>
              <a:off x="0" y="1404"/>
              <a:ext cx="3240" cy="78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0" hangingPunct="0"/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送计数初值到计数器端口</a:t>
              </a:r>
            </a:p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0~2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号计数器分别对应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40~42H</a:t>
              </a:r>
            </a:p>
          </p:txBody>
        </p:sp>
        <p:sp>
          <p:nvSpPr>
            <p:cNvPr id="20491" name="直接连接符 20490"/>
            <p:cNvSpPr/>
            <p:nvPr/>
          </p:nvSpPr>
          <p:spPr>
            <a:xfrm>
              <a:off x="360" y="2496"/>
              <a:ext cx="252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2143116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TextBox 10"/>
          <p:cNvSpPr txBox="1"/>
          <p:nvPr/>
        </p:nvSpPr>
        <p:spPr>
          <a:xfrm>
            <a:off x="4215130" y="2298065"/>
            <a:ext cx="64154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一、</a:t>
            </a:r>
            <a:r>
              <a:rPr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8253的引脚和工作方式</a:t>
            </a:r>
          </a:p>
        </p:txBody>
      </p:sp>
      <p:sp>
        <p:nvSpPr>
          <p:cNvPr id="2" name="TextBox 10"/>
          <p:cNvSpPr txBox="1"/>
          <p:nvPr/>
        </p:nvSpPr>
        <p:spPr>
          <a:xfrm>
            <a:off x="4225296" y="3500577"/>
            <a:ext cx="6728488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二、8253的编程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349"/>
            <a:ext cx="5399096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三、8253的应用</a:t>
            </a: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 dirty="0"/>
              <a:t>8253</a:t>
            </a:r>
            <a:r>
              <a:rPr lang="zh-CN" altLang="en-US" sz="3200" dirty="0"/>
              <a:t>的方式控制字</a:t>
            </a:r>
          </a:p>
        </p:txBody>
      </p:sp>
      <p:graphicFrame>
        <p:nvGraphicFramePr>
          <p:cNvPr id="14339" name="表格 14338"/>
          <p:cNvGraphicFramePr/>
          <p:nvPr/>
        </p:nvGraphicFramePr>
        <p:xfrm>
          <a:off x="1897063" y="2773363"/>
          <a:ext cx="8366125" cy="457200"/>
        </p:xfrm>
        <a:graphic>
          <a:graphicData uri="http://schemas.openxmlformats.org/drawingml/2006/table">
            <a:tbl>
              <a:tblPr/>
              <a:tblGrid>
                <a:gridCol w="209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计数器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读写格式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工作方式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</a:rPr>
                        <a:t>数制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51" name="表格 14350"/>
          <p:cNvGraphicFramePr/>
          <p:nvPr/>
        </p:nvGraphicFramePr>
        <p:xfrm>
          <a:off x="1897063" y="2266950"/>
          <a:ext cx="8366125" cy="520700"/>
        </p:xfrm>
        <a:graphic>
          <a:graphicData uri="http://schemas.openxmlformats.org/drawingml/2006/table">
            <a:tbl>
              <a:tblPr/>
              <a:tblGrid>
                <a:gridCol w="10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71" name="直接连接符 14370"/>
          <p:cNvSpPr/>
          <p:nvPr/>
        </p:nvSpPr>
        <p:spPr>
          <a:xfrm flipH="1">
            <a:off x="9671050" y="3263900"/>
            <a:ext cx="7938" cy="39528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72" name="折角形 14371">
            <a:hlinkClick r:id="rId4" action="ppaction://hlinksldjump"/>
          </p:cNvPr>
          <p:cNvSpPr/>
          <p:nvPr/>
        </p:nvSpPr>
        <p:spPr>
          <a:xfrm>
            <a:off x="9432925" y="5695950"/>
            <a:ext cx="1087438" cy="396875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342900" indent="-342900" algn="just" defTabSz="895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</a:tabLst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示例</a:t>
            </a:r>
          </a:p>
        </p:txBody>
      </p:sp>
      <p:sp>
        <p:nvSpPr>
          <p:cNvPr id="14373" name="内容占位符 14372"/>
          <p:cNvSpPr>
            <a:spLocks noGrp="1"/>
          </p:cNvSpPr>
          <p:nvPr>
            <p:ph idx="1"/>
          </p:nvPr>
        </p:nvSpPr>
        <p:spPr>
          <a:xfrm>
            <a:off x="914400" y="1071245"/>
            <a:ext cx="10681970" cy="4611370"/>
          </a:xfrm>
        </p:spPr>
        <p:txBody>
          <a:bodyPr/>
          <a:lstStyle/>
          <a:p>
            <a:pPr defTabSz="0">
              <a:lnSpc>
                <a:spcPct val="110000"/>
              </a:lnSpc>
              <a:tabLst>
                <a:tab pos="3586480" algn="l"/>
              </a:tabLst>
            </a:pPr>
            <a:r>
              <a:rPr lang="zh-CN" altLang="en-US" sz="2800" dirty="0"/>
              <a:t>在对</a:t>
            </a:r>
            <a:r>
              <a:rPr lang="en-US" altLang="zh-CN" sz="2800" dirty="0"/>
              <a:t>8253</a:t>
            </a:r>
            <a:r>
              <a:rPr lang="zh-CN" altLang="en-US" sz="2800" dirty="0"/>
              <a:t>的初始化编程中，先向其控制字寄存器写入一个控制字，以规定</a:t>
            </a:r>
            <a:r>
              <a:rPr lang="en-US" altLang="zh-CN" sz="2800" dirty="0"/>
              <a:t>8253</a:t>
            </a:r>
            <a:r>
              <a:rPr lang="zh-CN" altLang="en-US" sz="2800" dirty="0"/>
              <a:t>的工作方式。控制字格式如下：</a:t>
            </a:r>
          </a:p>
        </p:txBody>
      </p:sp>
      <p:sp>
        <p:nvSpPr>
          <p:cNvPr id="14374" name="文本框 14373"/>
          <p:cNvSpPr txBox="1"/>
          <p:nvPr/>
        </p:nvSpPr>
        <p:spPr>
          <a:xfrm>
            <a:off x="1693863" y="3783013"/>
            <a:ext cx="2127250" cy="1568450"/>
          </a:xfrm>
          <a:prstGeom prst="rect">
            <a:avLst/>
          </a:prstGeom>
          <a:solidFill>
            <a:srgbClr val="663300">
              <a:alpha val="100000"/>
            </a:srgbClr>
          </a:solidFill>
          <a:ln w="28575" cap="flat" cmpd="sng">
            <a:solidFill>
              <a:srgbClr val="66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00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  <a:p>
            <a:pPr>
              <a:buClrTx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01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  <a:p>
            <a:pPr>
              <a:buClrTx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10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计数器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  <a:p>
            <a:pPr>
              <a:buClrTx/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11  8254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命令</a:t>
            </a:r>
          </a:p>
        </p:txBody>
      </p:sp>
      <p:sp>
        <p:nvSpPr>
          <p:cNvPr id="14375" name="文本框 14374"/>
          <p:cNvSpPr txBox="1"/>
          <p:nvPr/>
        </p:nvSpPr>
        <p:spPr>
          <a:xfrm>
            <a:off x="3962400" y="3749675"/>
            <a:ext cx="2598738" cy="193802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Tx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00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计数器锁存命令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buClrTx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</a:rPr>
              <a:t>01 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只读写低字节</a:t>
            </a:r>
          </a:p>
          <a:p>
            <a:pPr>
              <a:lnSpc>
                <a:spcPct val="120000"/>
              </a:lnSpc>
              <a:buClrTx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</a:rPr>
              <a:t>10 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只读写高字节</a:t>
            </a:r>
          </a:p>
          <a:p>
            <a:pPr>
              <a:lnSpc>
                <a:spcPct val="120000"/>
              </a:lnSpc>
              <a:buClrTx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</a:rPr>
              <a:t>11 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先读写低字节</a:t>
            </a:r>
          </a:p>
          <a:p>
            <a:pPr>
              <a:lnSpc>
                <a:spcPct val="120000"/>
              </a:lnSpc>
              <a:buClrTx/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     后读写高字节</a:t>
            </a:r>
          </a:p>
        </p:txBody>
      </p:sp>
      <p:sp>
        <p:nvSpPr>
          <p:cNvPr id="14376" name="文本框 14375"/>
          <p:cNvSpPr txBox="1"/>
          <p:nvPr/>
        </p:nvSpPr>
        <p:spPr>
          <a:xfrm>
            <a:off x="6762750" y="3741738"/>
            <a:ext cx="1973263" cy="23069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000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001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010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011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100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101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77" name="文本框 14376"/>
          <p:cNvSpPr txBox="1"/>
          <p:nvPr/>
        </p:nvSpPr>
        <p:spPr>
          <a:xfrm>
            <a:off x="9080500" y="3775075"/>
            <a:ext cx="1201738" cy="64516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buClrTx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0 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二进制</a:t>
            </a:r>
          </a:p>
          <a:p>
            <a:pPr algn="ctr">
              <a:buClrTx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1 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十进制</a:t>
            </a:r>
          </a:p>
        </p:txBody>
      </p:sp>
      <p:sp>
        <p:nvSpPr>
          <p:cNvPr id="14378" name="左大括号 14377"/>
          <p:cNvSpPr/>
          <p:nvPr/>
        </p:nvSpPr>
        <p:spPr>
          <a:xfrm rot="16200000">
            <a:off x="2884488" y="2601913"/>
            <a:ext cx="166687" cy="1765300"/>
          </a:xfrm>
          <a:prstGeom prst="leftBrace">
            <a:avLst>
              <a:gd name="adj1" fmla="val 8825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9" name="左大括号 14378"/>
          <p:cNvSpPr/>
          <p:nvPr/>
        </p:nvSpPr>
        <p:spPr>
          <a:xfrm rot="16200000">
            <a:off x="4954588" y="2608263"/>
            <a:ext cx="166687" cy="1765300"/>
          </a:xfrm>
          <a:prstGeom prst="leftBrace">
            <a:avLst>
              <a:gd name="adj1" fmla="val 8825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0" name="左大括号 14379"/>
          <p:cNvSpPr/>
          <p:nvPr/>
        </p:nvSpPr>
        <p:spPr>
          <a:xfrm rot="16200000">
            <a:off x="7573963" y="2066925"/>
            <a:ext cx="244475" cy="2822575"/>
          </a:xfrm>
          <a:prstGeom prst="leftBrace">
            <a:avLst>
              <a:gd name="adj1" fmla="val 96212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/>
              <a:t>8253</a:t>
            </a:r>
            <a:r>
              <a:rPr lang="zh-CN" altLang="en-US" sz="3200"/>
              <a:t>的控制字编程</a:t>
            </a:r>
          </a:p>
        </p:txBody>
      </p:sp>
      <p:sp>
        <p:nvSpPr>
          <p:cNvPr id="15363" name="动作按钮: 后退或前一项 15362">
            <a:hlinkClick r:id="" action="ppaction://hlinkshowjump?jump=lastslideviewed"/>
          </p:cNvPr>
          <p:cNvSpPr/>
          <p:nvPr/>
        </p:nvSpPr>
        <p:spPr>
          <a:xfrm>
            <a:off x="10199688" y="6508750"/>
            <a:ext cx="468312" cy="360363"/>
          </a:xfrm>
          <a:prstGeom prst="actionButtonBackPrevious">
            <a:avLst/>
          </a:prstGeom>
          <a:solidFill>
            <a:srgbClr val="D1D4F7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内容占位符 15363"/>
          <p:cNvSpPr>
            <a:spLocks noGrp="1"/>
          </p:cNvSpPr>
          <p:nvPr>
            <p:ph idx="1"/>
          </p:nvPr>
        </p:nvSpPr>
        <p:spPr>
          <a:xfrm>
            <a:off x="914400" y="1071245"/>
            <a:ext cx="10840720" cy="4611370"/>
          </a:xfrm>
        </p:spPr>
        <p:txBody>
          <a:bodyPr/>
          <a:lstStyle/>
          <a:p>
            <a:pPr marL="0" indent="0" algn="just" defTabSz="0">
              <a:lnSpc>
                <a:spcPct val="120000"/>
              </a:lnSpc>
              <a:buNone/>
              <a:tabLst>
                <a:tab pos="2873375" algn="l"/>
              </a:tabLst>
            </a:pPr>
            <a:r>
              <a:rPr lang="zh-CN" altLang="en-US" dirty="0">
                <a:solidFill>
                  <a:srgbClr val="006600"/>
                </a:solidFill>
              </a:rPr>
              <a:t>；某个</a:t>
            </a:r>
            <a:r>
              <a:rPr lang="en-US" altLang="zh-CN" dirty="0">
                <a:solidFill>
                  <a:srgbClr val="006600"/>
                </a:solidFill>
              </a:rPr>
              <a:t>8253</a:t>
            </a:r>
            <a:r>
              <a:rPr lang="zh-CN" altLang="en-US" dirty="0">
                <a:solidFill>
                  <a:srgbClr val="006600"/>
                </a:solidFill>
              </a:rPr>
              <a:t>的计数器</a:t>
            </a:r>
            <a:r>
              <a:rPr lang="en-US" altLang="zh-CN" dirty="0">
                <a:solidFill>
                  <a:srgbClr val="006600"/>
                </a:solidFill>
              </a:rPr>
              <a:t>0</a:t>
            </a:r>
            <a:r>
              <a:rPr lang="zh-CN" altLang="en-US" dirty="0">
                <a:solidFill>
                  <a:srgbClr val="006600"/>
                </a:solidFill>
              </a:rPr>
              <a:t>、</a:t>
            </a:r>
            <a:r>
              <a:rPr lang="en-US" altLang="zh-CN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solidFill>
                  <a:srgbClr val="006600"/>
                </a:solidFill>
              </a:rPr>
              <a:t>、</a:t>
            </a:r>
            <a:r>
              <a:rPr lang="en-US" altLang="zh-CN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solidFill>
                  <a:srgbClr val="006600"/>
                </a:solidFill>
              </a:rPr>
              <a:t>端口和控制端口地址依次是</a:t>
            </a:r>
            <a:r>
              <a:rPr lang="en-US" altLang="zh-CN" dirty="0">
                <a:solidFill>
                  <a:srgbClr val="006600"/>
                </a:solidFill>
              </a:rPr>
              <a:t>40H~43H</a:t>
            </a:r>
          </a:p>
          <a:p>
            <a:pPr marL="0" indent="0" algn="just" defTabSz="0">
              <a:lnSpc>
                <a:spcPct val="120000"/>
              </a:lnSpc>
              <a:buNone/>
              <a:tabLst>
                <a:tab pos="2873375" algn="l"/>
              </a:tabLst>
            </a:pPr>
            <a:r>
              <a:rPr lang="zh-CN" altLang="en-US" dirty="0">
                <a:solidFill>
                  <a:srgbClr val="006600"/>
                </a:solidFill>
              </a:rPr>
              <a:t>；设置其中计数器</a:t>
            </a:r>
            <a:r>
              <a:rPr lang="en-US" altLang="zh-CN" dirty="0">
                <a:solidFill>
                  <a:srgbClr val="006600"/>
                </a:solidFill>
              </a:rPr>
              <a:t>0</a:t>
            </a:r>
            <a:r>
              <a:rPr lang="zh-CN" altLang="en-US" dirty="0">
                <a:solidFill>
                  <a:srgbClr val="006600"/>
                </a:solidFill>
              </a:rPr>
              <a:t>为方式</a:t>
            </a:r>
            <a:r>
              <a:rPr lang="en-US" altLang="zh-CN" dirty="0">
                <a:solidFill>
                  <a:srgbClr val="006600"/>
                </a:solidFill>
              </a:rPr>
              <a:t>0</a:t>
            </a:r>
            <a:r>
              <a:rPr lang="zh-CN" altLang="en-US" dirty="0">
                <a:solidFill>
                  <a:srgbClr val="006600"/>
                </a:solidFill>
              </a:rPr>
              <a:t>，采用二进制计数，先低后高写入计数值</a:t>
            </a:r>
          </a:p>
          <a:p>
            <a:pPr marL="0" indent="0" algn="just" defTabSz="0">
              <a:lnSpc>
                <a:spcPct val="120000"/>
              </a:lnSpc>
              <a:buNone/>
              <a:tabLst>
                <a:tab pos="2873375" algn="l"/>
              </a:tabLst>
            </a:pPr>
            <a:r>
              <a:rPr lang="en-US" altLang="zh-CN" dirty="0" err="1">
                <a:solidFill>
                  <a:srgbClr val="A50021"/>
                </a:solidFill>
              </a:rPr>
              <a:t>mov</a:t>
            </a:r>
            <a:r>
              <a:rPr lang="en-US" altLang="zh-CN" dirty="0">
                <a:solidFill>
                  <a:srgbClr val="A50021"/>
                </a:solidFill>
              </a:rPr>
              <a:t> al,</a:t>
            </a:r>
            <a:r>
              <a:rPr lang="en-US" altLang="zh-CN" dirty="0">
                <a:solidFill>
                  <a:srgbClr val="9900CC"/>
                </a:solidFill>
              </a:rPr>
              <a:t>30h</a:t>
            </a:r>
          </a:p>
          <a:p>
            <a:pPr marL="0" indent="0" algn="just" defTabSz="0">
              <a:lnSpc>
                <a:spcPct val="120000"/>
              </a:lnSpc>
              <a:buNone/>
              <a:tabLst>
                <a:tab pos="2873375" algn="l"/>
              </a:tabLst>
            </a:pPr>
            <a:r>
              <a:rPr lang="zh-CN" altLang="en-US" dirty="0">
                <a:solidFill>
                  <a:srgbClr val="006600"/>
                </a:solidFill>
              </a:rPr>
              <a:t>；方式控制字：</a:t>
            </a:r>
            <a:r>
              <a:rPr lang="en-US" altLang="zh-CN" dirty="0">
                <a:solidFill>
                  <a:srgbClr val="006600"/>
                </a:solidFill>
              </a:rPr>
              <a:t>30H</a:t>
            </a:r>
            <a:r>
              <a:rPr lang="zh-CN" altLang="en-US" dirty="0">
                <a:solidFill>
                  <a:srgbClr val="006600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rgbClr val="006600"/>
                </a:solidFill>
              </a:rPr>
              <a:t> 11 </a:t>
            </a:r>
            <a:r>
              <a:rPr lang="en-US" altLang="zh-CN" dirty="0"/>
              <a:t>000</a:t>
            </a:r>
            <a:r>
              <a:rPr lang="en-US" altLang="zh-CN" dirty="0">
                <a:solidFill>
                  <a:srgbClr val="006600"/>
                </a:solidFill>
              </a:rPr>
              <a:t> 0B</a:t>
            </a:r>
          </a:p>
          <a:p>
            <a:pPr marL="0" indent="0" algn="just" defTabSz="0">
              <a:lnSpc>
                <a:spcPct val="120000"/>
              </a:lnSpc>
              <a:buNone/>
              <a:tabLst>
                <a:tab pos="2873375" algn="l"/>
              </a:tabLst>
            </a:pPr>
            <a:r>
              <a:rPr lang="en-US" altLang="zh-CN" dirty="0">
                <a:solidFill>
                  <a:srgbClr val="A50021"/>
                </a:solidFill>
              </a:rPr>
              <a:t>out</a:t>
            </a:r>
            <a:r>
              <a:rPr lang="en-US" altLang="zh-CN" dirty="0">
                <a:solidFill>
                  <a:srgbClr val="9900CC"/>
                </a:solidFill>
              </a:rPr>
              <a:t> 43h</a:t>
            </a:r>
            <a:r>
              <a:rPr lang="en-US" altLang="zh-CN" dirty="0">
                <a:solidFill>
                  <a:srgbClr val="A50021"/>
                </a:solidFill>
              </a:rPr>
              <a:t>,al</a:t>
            </a:r>
          </a:p>
          <a:p>
            <a:pPr marL="0" indent="0" algn="just" defTabSz="0">
              <a:lnSpc>
                <a:spcPct val="120000"/>
              </a:lnSpc>
              <a:buNone/>
              <a:tabLst>
                <a:tab pos="2873375" algn="l"/>
              </a:tabLst>
            </a:pPr>
            <a:r>
              <a:rPr lang="zh-CN" altLang="en-US" dirty="0">
                <a:solidFill>
                  <a:srgbClr val="006600"/>
                </a:solidFill>
              </a:rPr>
              <a:t>；写入控制端口：</a:t>
            </a:r>
            <a:r>
              <a:rPr lang="en-US" altLang="zh-CN" dirty="0">
                <a:solidFill>
                  <a:srgbClr val="006600"/>
                </a:solidFill>
              </a:rPr>
              <a:t>43H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/>
              <a:t>写入计数值</a:t>
            </a:r>
          </a:p>
        </p:txBody>
      </p:sp>
      <p:sp>
        <p:nvSpPr>
          <p:cNvPr id="21507" name="内容占位符 21506"/>
          <p:cNvSpPr>
            <a:spLocks noGrp="1"/>
          </p:cNvSpPr>
          <p:nvPr>
            <p:ph idx="1"/>
          </p:nvPr>
        </p:nvSpPr>
        <p:spPr>
          <a:xfrm>
            <a:off x="914400" y="1071245"/>
            <a:ext cx="10729595" cy="461137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8253</a:t>
            </a:r>
            <a:r>
              <a:rPr lang="zh-CN" altLang="en-US" dirty="0"/>
              <a:t>确定工作方式后，接着应向所选择的计数器中写入相应的计数值，则</a:t>
            </a:r>
            <a:r>
              <a:rPr lang="en-US" altLang="zh-CN" dirty="0"/>
              <a:t>8253</a:t>
            </a:r>
            <a:r>
              <a:rPr lang="zh-CN" altLang="en-US" dirty="0"/>
              <a:t>开始在输入频率</a:t>
            </a:r>
            <a:r>
              <a:rPr lang="en-US" altLang="zh-CN" dirty="0"/>
              <a:t>CLK</a:t>
            </a:r>
            <a:r>
              <a:rPr lang="zh-CN" altLang="en-US" dirty="0"/>
              <a:t>的作用下，自动进行减</a:t>
            </a:r>
            <a:r>
              <a:rPr lang="en-US" altLang="zh-CN" dirty="0"/>
              <a:t>1</a:t>
            </a:r>
            <a:r>
              <a:rPr lang="zh-CN" altLang="en-US" dirty="0"/>
              <a:t>计数。一般减至</a:t>
            </a:r>
            <a:r>
              <a:rPr lang="en-US" altLang="zh-CN" dirty="0"/>
              <a:t>0</a:t>
            </a:r>
            <a:r>
              <a:rPr lang="zh-CN" altLang="en-US" dirty="0"/>
              <a:t>时计数停止，此时在</a:t>
            </a:r>
            <a:r>
              <a:rPr lang="en-US" altLang="zh-CN" dirty="0"/>
              <a:t>out</a:t>
            </a:r>
            <a:r>
              <a:rPr lang="zh-CN" altLang="en-US" dirty="0"/>
              <a:t>引脚输出一个变化的电平。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因此，计数初值</a:t>
            </a:r>
            <a:r>
              <a:rPr lang="en-US" altLang="zh-CN" dirty="0"/>
              <a:t>N</a:t>
            </a:r>
            <a:r>
              <a:rPr lang="zh-CN" altLang="en-US" dirty="0"/>
              <a:t>的计算公式为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66"/>
                </a:solidFill>
              </a:rPr>
              <a:t>		    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＝</a:t>
            </a:r>
            <a:r>
              <a:rPr lang="en-US" altLang="zh-CN" b="1" dirty="0" err="1">
                <a:solidFill>
                  <a:srgbClr val="FF0000"/>
                </a:solidFill>
              </a:rPr>
              <a:t>fin÷fout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即        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＝输入频率</a:t>
            </a:r>
            <a:r>
              <a:rPr lang="en-US" altLang="zh-CN" b="1" dirty="0">
                <a:solidFill>
                  <a:srgbClr val="FF0000"/>
                </a:solidFill>
              </a:rPr>
              <a:t>÷</a:t>
            </a:r>
            <a:r>
              <a:rPr lang="zh-CN" altLang="en-US" b="1" dirty="0">
                <a:solidFill>
                  <a:srgbClr val="FF0000"/>
                </a:solidFill>
              </a:rPr>
              <a:t>输出频率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xfrm>
            <a:off x="1056783" y="44624"/>
            <a:ext cx="10397067" cy="839788"/>
          </a:xfrm>
        </p:spPr>
        <p:txBody>
          <a:bodyPr anchor="ctr"/>
          <a:lstStyle/>
          <a:p>
            <a:r>
              <a:rPr lang="zh-CN" altLang="en-US" sz="3200" dirty="0"/>
              <a:t>写入计数值</a:t>
            </a:r>
          </a:p>
        </p:txBody>
      </p:sp>
      <p:sp>
        <p:nvSpPr>
          <p:cNvPr id="22531" name="内容占位符 22530"/>
          <p:cNvSpPr>
            <a:spLocks noGrp="1"/>
          </p:cNvSpPr>
          <p:nvPr>
            <p:ph idx="1"/>
          </p:nvPr>
        </p:nvSpPr>
        <p:spPr>
          <a:xfrm>
            <a:off x="914400" y="1123315"/>
            <a:ext cx="10714355" cy="461137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选择二进制时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计数值范围：</a:t>
            </a:r>
            <a:r>
              <a:rPr lang="en-US" altLang="zh-CN" dirty="0"/>
              <a:t>0000H</a:t>
            </a:r>
            <a:r>
              <a:rPr lang="zh-CN" altLang="en-US" dirty="0">
                <a:latin typeface="Times New Roman" panose="02020603050405020304" pitchFamily="18" charset="0"/>
              </a:rPr>
              <a:t>～</a:t>
            </a:r>
            <a:r>
              <a:rPr lang="en-US" altLang="zh-CN" dirty="0"/>
              <a:t>FFFFH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0000H</a:t>
            </a:r>
            <a:r>
              <a:rPr lang="zh-CN" altLang="en-US" dirty="0">
                <a:latin typeface="Times New Roman" panose="02020603050405020304" pitchFamily="18" charset="0"/>
              </a:rPr>
              <a:t>是最大值，代表</a:t>
            </a:r>
            <a:r>
              <a:rPr lang="en-US" altLang="zh-CN" dirty="0"/>
              <a:t>65536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选择十进制（</a:t>
            </a:r>
            <a:r>
              <a:rPr lang="en-US" altLang="zh-CN" dirty="0"/>
              <a:t>BCD</a:t>
            </a:r>
            <a:r>
              <a:rPr lang="zh-CN" altLang="en-US" dirty="0">
                <a:latin typeface="Times New Roman" panose="02020603050405020304" pitchFamily="18" charset="0"/>
              </a:rPr>
              <a:t>码）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计数值范围：</a:t>
            </a:r>
            <a:r>
              <a:rPr lang="en-US" altLang="zh-CN" dirty="0"/>
              <a:t>0000</a:t>
            </a:r>
            <a:r>
              <a:rPr lang="zh-CN" altLang="en-US" dirty="0">
                <a:latin typeface="Times New Roman" panose="02020603050405020304" pitchFamily="18" charset="0"/>
              </a:rPr>
              <a:t>～</a:t>
            </a:r>
            <a:r>
              <a:rPr lang="en-US" altLang="zh-CN" dirty="0"/>
              <a:t>9999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0000</a:t>
            </a:r>
            <a:r>
              <a:rPr lang="zh-CN" altLang="en-US" dirty="0">
                <a:latin typeface="Times New Roman" panose="02020603050405020304" pitchFamily="18" charset="0"/>
              </a:rPr>
              <a:t>代表最大值</a:t>
            </a:r>
            <a:r>
              <a:rPr lang="en-US" altLang="zh-CN" dirty="0"/>
              <a:t>10000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计数值写入计数器各自的端口地址</a:t>
            </a:r>
            <a:r>
              <a:rPr lang="zh-CN" altLang="en-US" dirty="0"/>
              <a:t>，写时注意写入的顺序，如只写高</a:t>
            </a:r>
            <a:r>
              <a:rPr lang="en-US" altLang="zh-CN" dirty="0"/>
              <a:t>8</a:t>
            </a:r>
            <a:r>
              <a:rPr lang="zh-CN" altLang="en-US" dirty="0"/>
              <a:t>位、只写低</a:t>
            </a:r>
            <a:r>
              <a:rPr lang="en-US" altLang="zh-CN" dirty="0"/>
              <a:t>8</a:t>
            </a:r>
            <a:r>
              <a:rPr lang="zh-CN" altLang="en-US" dirty="0"/>
              <a:t>位，或按</a:t>
            </a:r>
            <a:r>
              <a:rPr lang="zh-CN" altLang="en-US" dirty="0">
                <a:solidFill>
                  <a:schemeClr val="hlink"/>
                </a:solidFill>
              </a:rPr>
              <a:t>先低后高</a:t>
            </a:r>
            <a:r>
              <a:rPr lang="zh-CN" altLang="en-US" dirty="0"/>
              <a:t>的顺序写入。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22532" name="折角形 22531">
            <a:hlinkClick r:id="rId2" action="ppaction://hlinksldjump"/>
          </p:cNvPr>
          <p:cNvSpPr/>
          <p:nvPr/>
        </p:nvSpPr>
        <p:spPr>
          <a:xfrm>
            <a:off x="10122218" y="1674495"/>
            <a:ext cx="1506537" cy="368300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342900" indent="-342900" algn="ctr" defTabSz="895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1809750" algn="l"/>
              </a:tabLst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示例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xfrm>
            <a:off x="1056783" y="44624"/>
            <a:ext cx="10397067" cy="839788"/>
          </a:xfrm>
        </p:spPr>
        <p:txBody>
          <a:bodyPr anchor="ctr"/>
          <a:lstStyle/>
          <a:p>
            <a:r>
              <a:rPr lang="en-US" altLang="zh-CN" sz="3200" dirty="0"/>
              <a:t>8253</a:t>
            </a:r>
            <a:r>
              <a:rPr lang="zh-CN" altLang="en-US" sz="3200" dirty="0"/>
              <a:t>的计数初值编程</a:t>
            </a:r>
          </a:p>
        </p:txBody>
      </p:sp>
      <p:sp>
        <p:nvSpPr>
          <p:cNvPr id="23555" name="动作按钮: 后退或前一项 23554">
            <a:hlinkClick r:id="" action="ppaction://hlinkshowjump?jump=lastslideviewed"/>
          </p:cNvPr>
          <p:cNvSpPr/>
          <p:nvPr/>
        </p:nvSpPr>
        <p:spPr>
          <a:xfrm>
            <a:off x="10199688" y="6508750"/>
            <a:ext cx="468312" cy="360363"/>
          </a:xfrm>
          <a:prstGeom prst="actionButtonBackPrevious">
            <a:avLst/>
          </a:prstGeom>
          <a:solidFill>
            <a:srgbClr val="D1D4F7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6" name="内容占位符 23555"/>
          <p:cNvSpPr>
            <a:spLocks noGrp="1"/>
          </p:cNvSpPr>
          <p:nvPr>
            <p:ph idx="1"/>
          </p:nvPr>
        </p:nvSpPr>
        <p:spPr>
          <a:xfrm>
            <a:off x="914400" y="1071245"/>
            <a:ext cx="10955655" cy="4611370"/>
          </a:xfrm>
        </p:spPr>
        <p:txBody>
          <a:bodyPr/>
          <a:lstStyle/>
          <a:p>
            <a:pPr marL="0" indent="0" algn="just" defTabSz="0">
              <a:lnSpc>
                <a:spcPct val="90000"/>
              </a:lnSpc>
              <a:buNone/>
              <a:tabLst>
                <a:tab pos="2873375" algn="l"/>
              </a:tabLst>
            </a:pPr>
            <a:r>
              <a:rPr lang="zh-CN" altLang="en-US" sz="2800" dirty="0">
                <a:solidFill>
                  <a:srgbClr val="006600"/>
                </a:solidFill>
              </a:rPr>
              <a:t>；某个8253的计数器0、1、2端口和控制端口地址依次是40H~43H</a:t>
            </a:r>
          </a:p>
          <a:p>
            <a:pPr marL="0" indent="0" algn="just" defTabSz="0">
              <a:lnSpc>
                <a:spcPct val="90000"/>
              </a:lnSpc>
              <a:buNone/>
              <a:tabLst>
                <a:tab pos="2873375" algn="l"/>
              </a:tabLst>
            </a:pPr>
            <a:r>
              <a:rPr lang="zh-CN" altLang="en-US" sz="2800" dirty="0">
                <a:solidFill>
                  <a:srgbClr val="006600"/>
                </a:solidFill>
              </a:rPr>
              <a:t>；设置计数器0采用二进制计数，写入计数初值：1024（＝400H）</a:t>
            </a:r>
          </a:p>
          <a:p>
            <a:pPr marL="0" indent="0" algn="just" defTabSz="0">
              <a:lnSpc>
                <a:spcPct val="90000"/>
              </a:lnSpc>
              <a:buNone/>
              <a:tabLst>
                <a:tab pos="2873375" algn="l"/>
              </a:tabLst>
            </a:pPr>
            <a:r>
              <a:rPr lang="zh-CN" altLang="en-US" sz="2800" dirty="0">
                <a:solidFill>
                  <a:srgbClr val="A50021"/>
                </a:solidFill>
              </a:rPr>
              <a:t>Mov  al,00110010B</a:t>
            </a:r>
          </a:p>
          <a:p>
            <a:pPr marL="0" indent="0" algn="just" defTabSz="0">
              <a:lnSpc>
                <a:spcPct val="90000"/>
              </a:lnSpc>
              <a:buNone/>
              <a:tabLst>
                <a:tab pos="2873375" algn="l"/>
              </a:tabLst>
            </a:pPr>
            <a:r>
              <a:rPr lang="zh-CN" altLang="en-US" sz="2800" dirty="0">
                <a:solidFill>
                  <a:srgbClr val="A50021"/>
                </a:solidFill>
              </a:rPr>
              <a:t>Out  43h,al</a:t>
            </a:r>
            <a:r>
              <a:rPr lang="zh-CN" altLang="en-US" sz="2800" dirty="0">
                <a:solidFill>
                  <a:srgbClr val="006600"/>
                </a:solidFill>
              </a:rPr>
              <a:t>	; 写入方式控制字</a:t>
            </a:r>
          </a:p>
          <a:p>
            <a:pPr marL="0" indent="0" algn="just" defTabSz="0">
              <a:lnSpc>
                <a:spcPct val="90000"/>
              </a:lnSpc>
              <a:buNone/>
              <a:tabLst>
                <a:tab pos="2873375" algn="l"/>
              </a:tabLst>
            </a:pPr>
            <a:r>
              <a:rPr lang="zh-CN" altLang="en-US" sz="2800" dirty="0">
                <a:solidFill>
                  <a:srgbClr val="A50021"/>
                </a:solidFill>
              </a:rPr>
              <a:t>mov ax,1024</a:t>
            </a:r>
            <a:r>
              <a:rPr lang="zh-CN" altLang="en-US" sz="2800" dirty="0">
                <a:solidFill>
                  <a:schemeClr val="folHlink"/>
                </a:solidFill>
              </a:rPr>
              <a:t>	</a:t>
            </a:r>
            <a:r>
              <a:rPr lang="zh-CN" altLang="en-US" sz="2800" dirty="0">
                <a:solidFill>
                  <a:srgbClr val="006600"/>
                </a:solidFill>
              </a:rPr>
              <a:t>；计数初值：1024（＝400H）</a:t>
            </a:r>
          </a:p>
          <a:p>
            <a:pPr marL="0" indent="0" algn="just" defTabSz="0">
              <a:lnSpc>
                <a:spcPct val="90000"/>
              </a:lnSpc>
              <a:buNone/>
              <a:tabLst>
                <a:tab pos="2873375" algn="l"/>
              </a:tabLst>
            </a:pPr>
            <a:r>
              <a:rPr lang="zh-CN" altLang="en-US" sz="2800" dirty="0">
                <a:solidFill>
                  <a:srgbClr val="006600"/>
                </a:solidFill>
              </a:rPr>
              <a:t>	；写入计数器0地址：40H</a:t>
            </a:r>
          </a:p>
          <a:p>
            <a:pPr marL="0" indent="0" algn="just" defTabSz="0">
              <a:lnSpc>
                <a:spcPct val="90000"/>
              </a:lnSpc>
              <a:buNone/>
              <a:tabLst>
                <a:tab pos="2873375" algn="l"/>
              </a:tabLst>
            </a:pPr>
            <a:r>
              <a:rPr lang="zh-CN" altLang="en-US" sz="2800" dirty="0">
                <a:solidFill>
                  <a:srgbClr val="A50021"/>
                </a:solidFill>
              </a:rPr>
              <a:t>out </a:t>
            </a:r>
            <a:r>
              <a:rPr lang="zh-CN" altLang="en-US" sz="2800" dirty="0">
                <a:solidFill>
                  <a:srgbClr val="9900CC"/>
                </a:solidFill>
              </a:rPr>
              <a:t>40h</a:t>
            </a:r>
            <a:r>
              <a:rPr lang="zh-CN" altLang="en-US" sz="2800" dirty="0">
                <a:solidFill>
                  <a:srgbClr val="A50021"/>
                </a:solidFill>
              </a:rPr>
              <a:t>,al</a:t>
            </a:r>
            <a:r>
              <a:rPr lang="zh-CN" altLang="en-US" sz="2800" dirty="0">
                <a:solidFill>
                  <a:schemeClr val="folHlink"/>
                </a:solidFill>
              </a:rPr>
              <a:t>	</a:t>
            </a:r>
            <a:r>
              <a:rPr lang="zh-CN" altLang="en-US" sz="2800" dirty="0">
                <a:solidFill>
                  <a:srgbClr val="006600"/>
                </a:solidFill>
              </a:rPr>
              <a:t>；写入低字节计数初值</a:t>
            </a:r>
          </a:p>
          <a:p>
            <a:pPr marL="0" indent="0" algn="just" defTabSz="0">
              <a:lnSpc>
                <a:spcPct val="90000"/>
              </a:lnSpc>
              <a:buNone/>
              <a:tabLst>
                <a:tab pos="2873375" algn="l"/>
              </a:tabLst>
            </a:pPr>
            <a:r>
              <a:rPr lang="zh-CN" altLang="en-US" sz="2800" dirty="0">
                <a:solidFill>
                  <a:srgbClr val="A50021"/>
                </a:solidFill>
              </a:rPr>
              <a:t>mov al,ah</a:t>
            </a:r>
          </a:p>
          <a:p>
            <a:pPr marL="0" indent="0" algn="just" defTabSz="0">
              <a:lnSpc>
                <a:spcPct val="90000"/>
              </a:lnSpc>
              <a:buNone/>
              <a:tabLst>
                <a:tab pos="2873375" algn="l"/>
              </a:tabLst>
            </a:pPr>
            <a:r>
              <a:rPr lang="zh-CN" altLang="en-US" sz="2800" dirty="0">
                <a:solidFill>
                  <a:srgbClr val="A50021"/>
                </a:solidFill>
              </a:rPr>
              <a:t>out </a:t>
            </a:r>
            <a:r>
              <a:rPr lang="zh-CN" altLang="en-US" sz="2800" dirty="0">
                <a:solidFill>
                  <a:srgbClr val="9900CC"/>
                </a:solidFill>
              </a:rPr>
              <a:t>40h</a:t>
            </a:r>
            <a:r>
              <a:rPr lang="zh-CN" altLang="en-US" sz="2800" dirty="0">
                <a:solidFill>
                  <a:srgbClr val="A50021"/>
                </a:solidFill>
              </a:rPr>
              <a:t>,al</a:t>
            </a:r>
            <a:r>
              <a:rPr lang="zh-CN" altLang="en-US" sz="2800" dirty="0">
                <a:solidFill>
                  <a:srgbClr val="006600"/>
                </a:solidFill>
              </a:rPr>
              <a:t>	；写入高字节计数初值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1056783" y="44624"/>
            <a:ext cx="10397067" cy="839788"/>
          </a:xfrm>
        </p:spPr>
        <p:txBody>
          <a:bodyPr anchor="ctr"/>
          <a:lstStyle/>
          <a:p>
            <a:r>
              <a:rPr lang="en-US" altLang="zh-CN" sz="3200" dirty="0"/>
              <a:t>2  </a:t>
            </a:r>
            <a:r>
              <a:rPr lang="zh-CN" altLang="en-US" sz="3200" dirty="0"/>
              <a:t>读取计数值</a:t>
            </a:r>
          </a:p>
        </p:txBody>
      </p:sp>
      <p:sp>
        <p:nvSpPr>
          <p:cNvPr id="24579" name="内容占位符 24578"/>
          <p:cNvSpPr>
            <a:spLocks noGrp="1"/>
          </p:cNvSpPr>
          <p:nvPr>
            <p:ph idx="1"/>
          </p:nvPr>
        </p:nvSpPr>
        <p:spPr>
          <a:xfrm>
            <a:off x="914400" y="999490"/>
            <a:ext cx="10754995" cy="46113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8253</a:t>
            </a:r>
            <a:r>
              <a:rPr lang="zh-CN" altLang="en-US" sz="2800" dirty="0"/>
              <a:t>任一通道的计数值，</a:t>
            </a:r>
            <a:r>
              <a:rPr lang="en-US" altLang="zh-CN" sz="2800" dirty="0"/>
              <a:t>CPU</a:t>
            </a:r>
            <a:r>
              <a:rPr lang="zh-CN" altLang="en-US" sz="2800" dirty="0"/>
              <a:t>可用输入指令读取。</a:t>
            </a:r>
            <a:r>
              <a:rPr lang="en-US" altLang="zh-CN" sz="2800" dirty="0"/>
              <a:t>CPU</a:t>
            </a:r>
            <a:r>
              <a:rPr lang="zh-CN" altLang="en-US" sz="2800" dirty="0"/>
              <a:t>读到的是执行输入指令瞬间计数器的当前值。但</a:t>
            </a:r>
            <a:r>
              <a:rPr lang="en-US" altLang="zh-CN" sz="2800" dirty="0"/>
              <a:t>8253</a:t>
            </a:r>
            <a:r>
              <a:rPr lang="zh-CN" altLang="en-US" sz="2800" dirty="0"/>
              <a:t>的计数器是</a:t>
            </a:r>
            <a:r>
              <a:rPr lang="en-US" altLang="zh-CN" sz="2800" dirty="0"/>
              <a:t>16</a:t>
            </a:r>
            <a:r>
              <a:rPr lang="zh-CN" altLang="en-US" sz="2800" dirty="0"/>
              <a:t>位的，所以要分两次读至</a:t>
            </a:r>
            <a:r>
              <a:rPr lang="en-US" altLang="zh-CN" sz="2800" dirty="0"/>
              <a:t>CPU</a:t>
            </a:r>
            <a:r>
              <a:rPr lang="zh-CN" altLang="en-US" sz="2800" dirty="0"/>
              <a:t>。因此，若不锁存的话，则在前后两次执行输入指令的过程中，计数值可能已经变化了。要锁存当前计数值有两种方法：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利用</a:t>
            </a:r>
            <a:r>
              <a:rPr lang="en-US" altLang="zh-CN" sz="2400" b="1" dirty="0">
                <a:solidFill>
                  <a:srgbClr val="0070C0"/>
                </a:solidFill>
              </a:rPr>
              <a:t>GATE</a:t>
            </a:r>
            <a:r>
              <a:rPr lang="zh-CN" altLang="en-US" sz="2400" b="1" dirty="0">
                <a:solidFill>
                  <a:srgbClr val="0070C0"/>
                </a:solidFill>
              </a:rPr>
              <a:t>信号使计数过程暂停。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向</a:t>
            </a:r>
            <a:r>
              <a:rPr lang="en-US" altLang="zh-CN" sz="2400" b="1" dirty="0">
                <a:solidFill>
                  <a:srgbClr val="0070C0"/>
                </a:solidFill>
              </a:rPr>
              <a:t>8253</a:t>
            </a:r>
            <a:r>
              <a:rPr lang="zh-CN" altLang="en-US" sz="2400" b="1" dirty="0">
                <a:solidFill>
                  <a:srgbClr val="0070C0"/>
                </a:solidFill>
              </a:rPr>
              <a:t>写入一个方式控制字，令</a:t>
            </a:r>
            <a:r>
              <a:rPr lang="en-US" altLang="zh-CN" sz="2400" b="1" dirty="0">
                <a:solidFill>
                  <a:srgbClr val="0070C0"/>
                </a:solidFill>
              </a:rPr>
              <a:t>8253</a:t>
            </a:r>
            <a:r>
              <a:rPr lang="zh-CN" altLang="en-US" sz="2400" b="1" dirty="0">
                <a:solidFill>
                  <a:srgbClr val="0070C0"/>
                </a:solidFill>
              </a:rPr>
              <a:t>通道的锁存器锁存。之后，再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从计数器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地址中读取锁存的计数值</a:t>
            </a:r>
          </a:p>
        </p:txBody>
      </p:sp>
      <p:sp>
        <p:nvSpPr>
          <p:cNvPr id="24580" name="矩形 24579" descr="076"/>
          <p:cNvSpPr/>
          <p:nvPr/>
        </p:nvSpPr>
        <p:spPr>
          <a:xfrm>
            <a:off x="1535430" y="5369198"/>
            <a:ext cx="9144000" cy="130016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</a:rPr>
              <a:t>读取计数值，要注意读写格式和计数数制</a:t>
            </a:r>
            <a:endParaRPr lang="zh-CN" altLang="en-US" sz="3200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/>
              <a:t>计数开始的时刻</a:t>
            </a:r>
          </a:p>
        </p:txBody>
      </p:sp>
      <p:sp>
        <p:nvSpPr>
          <p:cNvPr id="40963" name="内容占位符 40962"/>
          <p:cNvSpPr>
            <a:spLocks noGrp="1"/>
          </p:cNvSpPr>
          <p:nvPr>
            <p:ph idx="1"/>
          </p:nvPr>
        </p:nvSpPr>
        <p:spPr>
          <a:xfrm>
            <a:off x="914400" y="1071245"/>
            <a:ext cx="10803255" cy="4611370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b="1">
                <a:solidFill>
                  <a:schemeClr val="hlink"/>
                </a:solidFill>
                <a:effectLst/>
              </a:rPr>
              <a:t>需要注意：</a:t>
            </a:r>
          </a:p>
          <a:p>
            <a:pPr algn="just">
              <a:lnSpc>
                <a:spcPct val="130000"/>
              </a:lnSpc>
            </a:pPr>
            <a:r>
              <a:rPr lang="zh-CN" altLang="en-US"/>
              <a:t>处理器写入</a:t>
            </a:r>
            <a:r>
              <a:rPr lang="en-US" altLang="zh-CN"/>
              <a:t>8253</a:t>
            </a:r>
            <a:r>
              <a:rPr lang="zh-CN" altLang="en-US"/>
              <a:t>的计数初值只是写入了预置寄存器，之后到来的第一个</a:t>
            </a:r>
            <a:r>
              <a:rPr lang="en-US" altLang="zh-CN"/>
              <a:t>CLK</a:t>
            </a:r>
            <a:r>
              <a:rPr lang="zh-CN" altLang="en-US"/>
              <a:t>输入脉冲（需</a:t>
            </a:r>
            <a:r>
              <a:rPr lang="zh-CN" altLang="en-US" b="1">
                <a:solidFill>
                  <a:srgbClr val="FF0000"/>
                </a:solidFill>
              </a:rPr>
              <a:t>先由低电平变高，再由高变低</a:t>
            </a:r>
            <a:r>
              <a:rPr lang="zh-CN" altLang="en-US"/>
              <a:t>）才将预置寄存器的初值送到减</a:t>
            </a:r>
            <a:r>
              <a:rPr lang="en-US" altLang="zh-CN"/>
              <a:t>1</a:t>
            </a:r>
            <a:r>
              <a:rPr lang="zh-CN" altLang="en-US"/>
              <a:t>计数器。</a:t>
            </a:r>
          </a:p>
          <a:p>
            <a:pPr algn="just">
              <a:lnSpc>
                <a:spcPct val="130000"/>
              </a:lnSpc>
            </a:pPr>
            <a:r>
              <a:rPr lang="zh-CN" altLang="en-US"/>
              <a:t>从第二个</a:t>
            </a:r>
            <a:r>
              <a:rPr lang="en-US" altLang="zh-CN"/>
              <a:t>CLK</a:t>
            </a:r>
            <a:r>
              <a:rPr lang="zh-CN" altLang="en-US"/>
              <a:t>信号的下降沿，计数器才真正开始减</a:t>
            </a:r>
            <a:r>
              <a:rPr lang="en-US" altLang="zh-CN"/>
              <a:t>1</a:t>
            </a:r>
            <a:r>
              <a:rPr lang="zh-CN" altLang="en-US"/>
              <a:t>计数。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/>
              <a:t>8254</a:t>
            </a:r>
            <a:r>
              <a:rPr lang="zh-CN" altLang="en-US" sz="3200"/>
              <a:t>的读回控制字</a:t>
            </a:r>
          </a:p>
        </p:txBody>
      </p:sp>
      <p:graphicFrame>
        <p:nvGraphicFramePr>
          <p:cNvPr id="16387" name="表格 16386"/>
          <p:cNvGraphicFramePr/>
          <p:nvPr/>
        </p:nvGraphicFramePr>
        <p:xfrm>
          <a:off x="1908175" y="2949258"/>
          <a:ext cx="8242300" cy="610870"/>
        </p:xfrm>
        <a:graphic>
          <a:graphicData uri="http://schemas.openxmlformats.org/drawingml/2006/table">
            <a:tbl>
              <a:tblPr/>
              <a:tblGrid>
                <a:gridCol w="19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0870"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FF3300"/>
                          </a:solidFill>
                        </a:rPr>
                        <a:t>1       1</a:t>
                      </a:r>
                      <a:endParaRPr lang="zh-CN" altLang="en-US" sz="24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CNT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ST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CNT2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CNT1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CNT0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FF0066"/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rgbClr val="FF0066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05" name="表格 16404"/>
          <p:cNvGraphicFramePr/>
          <p:nvPr/>
        </p:nvGraphicFramePr>
        <p:xfrm>
          <a:off x="1897063" y="2426970"/>
          <a:ext cx="8366125" cy="518160"/>
        </p:xfrm>
        <a:graphic>
          <a:graphicData uri="http://schemas.openxmlformats.org/drawingml/2006/table">
            <a:tbl>
              <a:tblPr/>
              <a:tblGrid>
                <a:gridCol w="10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5</a:t>
                      </a:r>
                      <a:endParaRPr lang="zh-CN" altLang="en-US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0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25" name="直接连接符 16424"/>
          <p:cNvSpPr/>
          <p:nvPr/>
        </p:nvSpPr>
        <p:spPr>
          <a:xfrm flipH="1">
            <a:off x="9671050" y="3550920"/>
            <a:ext cx="7938" cy="39528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26" name="内容占位符 16425"/>
          <p:cNvSpPr>
            <a:spLocks noGrp="1"/>
          </p:cNvSpPr>
          <p:nvPr>
            <p:ph idx="1"/>
          </p:nvPr>
        </p:nvSpPr>
        <p:spPr>
          <a:xfrm>
            <a:off x="914400" y="927735"/>
            <a:ext cx="10742295" cy="4611370"/>
          </a:xfrm>
        </p:spPr>
        <p:txBody>
          <a:bodyPr/>
          <a:lstStyle/>
          <a:p>
            <a:pPr algn="just" defTabSz="0">
              <a:lnSpc>
                <a:spcPct val="110000"/>
              </a:lnSpc>
              <a:tabLst>
                <a:tab pos="3586480" algn="l"/>
              </a:tabLst>
            </a:pPr>
            <a:r>
              <a:rPr lang="en-US" altLang="zh-CN" sz="2800" dirty="0"/>
              <a:t>8254</a:t>
            </a:r>
            <a:r>
              <a:rPr lang="zh-CN" altLang="en-US" sz="2800" dirty="0"/>
              <a:t>在</a:t>
            </a:r>
            <a:r>
              <a:rPr lang="en-US" altLang="zh-CN" sz="2800" dirty="0"/>
              <a:t>82534</a:t>
            </a:r>
            <a:r>
              <a:rPr lang="zh-CN" altLang="en-US" sz="2800" dirty="0"/>
              <a:t>的基础上增加了一条读回控制字，其功能除了可以锁存计数器中的计数值外，还可以锁存其状态信息。控制字格式如下：</a:t>
            </a:r>
          </a:p>
        </p:txBody>
      </p:sp>
      <p:sp>
        <p:nvSpPr>
          <p:cNvPr id="16427" name="文本框 16426"/>
          <p:cNvSpPr txBox="1"/>
          <p:nvPr/>
        </p:nvSpPr>
        <p:spPr>
          <a:xfrm>
            <a:off x="1693863" y="4046220"/>
            <a:ext cx="2127250" cy="460375"/>
          </a:xfrm>
          <a:prstGeom prst="rect">
            <a:avLst/>
          </a:prstGeom>
          <a:solidFill>
            <a:srgbClr val="663300">
              <a:alpha val="100000"/>
            </a:srgbClr>
          </a:solidFill>
          <a:ln w="28575" cap="flat" cmpd="sng">
            <a:solidFill>
              <a:srgbClr val="66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11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标识位</a:t>
            </a:r>
          </a:p>
        </p:txBody>
      </p:sp>
      <p:sp>
        <p:nvSpPr>
          <p:cNvPr id="16428" name="文本框 16427"/>
          <p:cNvSpPr txBox="1"/>
          <p:nvPr/>
        </p:nvSpPr>
        <p:spPr>
          <a:xfrm>
            <a:off x="1746250" y="4752658"/>
            <a:ext cx="2598738" cy="156845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锁存选中的计数器中的计数值</a:t>
            </a:r>
          </a:p>
          <a:p>
            <a:pPr>
              <a:buClrTx/>
            </a:pP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>
                <a:solidFill>
                  <a:srgbClr val="FF0066"/>
                </a:solidFill>
                <a:latin typeface="Arial" panose="020B0604020202020204" pitchFamily="34" charset="0"/>
              </a:rPr>
              <a:t>：锁存</a:t>
            </a:r>
          </a:p>
          <a:p>
            <a:pPr>
              <a:buClrTx/>
            </a:pP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>
                <a:solidFill>
                  <a:srgbClr val="FF0066"/>
                </a:solidFill>
                <a:latin typeface="Arial" panose="020B0604020202020204" pitchFamily="34" charset="0"/>
              </a:rPr>
              <a:t>，不锁存</a:t>
            </a:r>
          </a:p>
        </p:txBody>
      </p:sp>
      <p:sp>
        <p:nvSpPr>
          <p:cNvPr id="16429" name="文本框 16428"/>
          <p:cNvSpPr txBox="1"/>
          <p:nvPr/>
        </p:nvSpPr>
        <p:spPr>
          <a:xfrm>
            <a:off x="6651625" y="4028758"/>
            <a:ext cx="1973263" cy="1198880"/>
          </a:xfrm>
          <a:prstGeom prst="rect">
            <a:avLst/>
          </a:prstGeom>
          <a:solidFill>
            <a:srgbClr val="333399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分别选择不同的计数器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：选中</a:t>
            </a:r>
          </a:p>
        </p:txBody>
      </p:sp>
      <p:sp>
        <p:nvSpPr>
          <p:cNvPr id="16430" name="文本框 16429"/>
          <p:cNvSpPr txBox="1"/>
          <p:nvPr/>
        </p:nvSpPr>
        <p:spPr>
          <a:xfrm>
            <a:off x="9080500" y="4062095"/>
            <a:ext cx="1201738" cy="368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buClrTx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特征位</a:t>
            </a:r>
          </a:p>
        </p:txBody>
      </p:sp>
      <p:sp>
        <p:nvSpPr>
          <p:cNvPr id="16431" name="左大括号 16430"/>
          <p:cNvSpPr/>
          <p:nvPr/>
        </p:nvSpPr>
        <p:spPr>
          <a:xfrm rot="16200000">
            <a:off x="2884488" y="2888933"/>
            <a:ext cx="166687" cy="1765300"/>
          </a:xfrm>
          <a:prstGeom prst="leftBrace">
            <a:avLst>
              <a:gd name="adj1" fmla="val 8825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32" name="左大括号 16431"/>
          <p:cNvSpPr/>
          <p:nvPr/>
        </p:nvSpPr>
        <p:spPr>
          <a:xfrm rot="16200000">
            <a:off x="7526338" y="2376170"/>
            <a:ext cx="244475" cy="2822575"/>
          </a:xfrm>
          <a:prstGeom prst="leftBrace">
            <a:avLst>
              <a:gd name="adj1" fmla="val 96212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33" name="线形标注 2 16432"/>
          <p:cNvSpPr/>
          <p:nvPr/>
        </p:nvSpPr>
        <p:spPr>
          <a:xfrm>
            <a:off x="5491163" y="5454968"/>
            <a:ext cx="2954337" cy="855662"/>
          </a:xfrm>
          <a:prstGeom prst="borderCallout2">
            <a:avLst>
              <a:gd name="adj1" fmla="val 13356"/>
              <a:gd name="adj2" fmla="val -2579"/>
              <a:gd name="adj3" fmla="val 13356"/>
              <a:gd name="adj4" fmla="val -2796"/>
              <a:gd name="adj5" fmla="val -218181"/>
              <a:gd name="adj6" fmla="val -3009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buClrTx/>
            </a:pPr>
            <a:r>
              <a:rPr lang="zh-CN" altLang="en-US" sz="2400">
                <a:latin typeface="Arial" panose="020B0604020202020204" pitchFamily="34" charset="0"/>
              </a:rPr>
              <a:t>锁存选中的计数器的状态。</a:t>
            </a:r>
            <a:r>
              <a:rPr lang="en-US" altLang="zh-CN" sz="2400">
                <a:latin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</a:rPr>
              <a:t>：锁存</a:t>
            </a:r>
          </a:p>
        </p:txBody>
      </p:sp>
      <p:sp>
        <p:nvSpPr>
          <p:cNvPr id="16434" name="直接连接符 16433"/>
          <p:cNvSpPr/>
          <p:nvPr/>
        </p:nvSpPr>
        <p:spPr>
          <a:xfrm>
            <a:off x="4408488" y="3603308"/>
            <a:ext cx="0" cy="1443037"/>
          </a:xfrm>
          <a:prstGeom prst="line">
            <a:avLst/>
          </a:prstGeom>
          <a:ln w="2857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/>
              <a:t>示例</a:t>
            </a:r>
          </a:p>
        </p:txBody>
      </p:sp>
      <p:sp>
        <p:nvSpPr>
          <p:cNvPr id="17411" name="内容占位符 17410"/>
          <p:cNvSpPr>
            <a:spLocks noGrp="1"/>
          </p:cNvSpPr>
          <p:nvPr>
            <p:ph idx="1"/>
          </p:nvPr>
        </p:nvSpPr>
        <p:spPr>
          <a:xfrm>
            <a:off x="914400" y="1071245"/>
            <a:ext cx="10826750" cy="461137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若读回命令为 </a:t>
            </a:r>
            <a:r>
              <a:rPr lang="en-US" altLang="zh-CN" sz="2800" dirty="0"/>
              <a:t>11 0 1 100 0B</a:t>
            </a:r>
            <a:r>
              <a:rPr lang="zh-CN" altLang="en-US" sz="2800" dirty="0"/>
              <a:t>，表示锁存计数器</a:t>
            </a:r>
            <a:r>
              <a:rPr lang="en-US" altLang="zh-CN" sz="2800" dirty="0"/>
              <a:t>2</a:t>
            </a:r>
            <a:r>
              <a:rPr lang="zh-CN" altLang="en-US" sz="2800" dirty="0"/>
              <a:t>的当前计数值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若读回命令为 </a:t>
            </a:r>
            <a:r>
              <a:rPr lang="en-US" altLang="zh-CN" sz="2800" dirty="0"/>
              <a:t>11 1 0 010 0B</a:t>
            </a:r>
            <a:r>
              <a:rPr lang="zh-CN" altLang="en-US" sz="2800" dirty="0"/>
              <a:t>，表示锁存计数器</a:t>
            </a:r>
            <a:r>
              <a:rPr lang="en-US" altLang="zh-CN" sz="2800" dirty="0"/>
              <a:t>1</a:t>
            </a:r>
            <a:r>
              <a:rPr lang="zh-CN" altLang="en-US" sz="2800" dirty="0"/>
              <a:t>的当前状态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若读回命令为 </a:t>
            </a:r>
            <a:r>
              <a:rPr lang="en-US" altLang="zh-CN" sz="2800" dirty="0"/>
              <a:t>11 0 1 110 0B</a:t>
            </a:r>
            <a:r>
              <a:rPr lang="zh-CN" altLang="en-US" sz="2800" dirty="0"/>
              <a:t>，表示锁存计数器</a:t>
            </a:r>
            <a:r>
              <a:rPr lang="en-US" altLang="zh-CN" sz="2800" dirty="0"/>
              <a:t>1</a:t>
            </a:r>
            <a:r>
              <a:rPr lang="zh-CN" altLang="en-US" sz="2800" dirty="0"/>
              <a:t>和计数器</a:t>
            </a:r>
            <a:r>
              <a:rPr lang="en-US" altLang="zh-CN" sz="2800" dirty="0"/>
              <a:t>2</a:t>
            </a:r>
            <a:r>
              <a:rPr lang="zh-CN" altLang="en-US" sz="2800" dirty="0"/>
              <a:t>的当前计数值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若读回命令为 </a:t>
            </a:r>
            <a:r>
              <a:rPr lang="en-US" altLang="zh-CN" sz="2800" dirty="0"/>
              <a:t>11 0 0 110 0B</a:t>
            </a:r>
            <a:r>
              <a:rPr lang="zh-CN" altLang="en-US" sz="2800" dirty="0"/>
              <a:t>，表示锁存计数器</a:t>
            </a:r>
            <a:r>
              <a:rPr lang="en-US" altLang="zh-CN" sz="2800" dirty="0"/>
              <a:t>1</a:t>
            </a:r>
            <a:r>
              <a:rPr lang="zh-CN" altLang="en-US" sz="2800" dirty="0"/>
              <a:t>和计数器</a:t>
            </a:r>
            <a:r>
              <a:rPr lang="en-US" altLang="zh-CN" sz="2800" dirty="0"/>
              <a:t>2</a:t>
            </a:r>
            <a:r>
              <a:rPr lang="zh-CN" altLang="en-US" sz="2800" dirty="0"/>
              <a:t>的当前计数值及状态值</a:t>
            </a:r>
          </a:p>
          <a:p>
            <a:pPr>
              <a:lnSpc>
                <a:spcPct val="130000"/>
              </a:lnSpc>
            </a:pP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/>
              <a:t>8254</a:t>
            </a:r>
            <a:r>
              <a:rPr lang="zh-CN" altLang="en-US" sz="3200"/>
              <a:t>的状态字</a:t>
            </a:r>
          </a:p>
        </p:txBody>
      </p:sp>
      <p:sp>
        <p:nvSpPr>
          <p:cNvPr id="18435" name="文本占位符 18434"/>
          <p:cNvSpPr>
            <a:spLocks noGrp="1"/>
          </p:cNvSpPr>
          <p:nvPr>
            <p:ph type="body" sz="half" idx="4294967295"/>
          </p:nvPr>
        </p:nvSpPr>
        <p:spPr>
          <a:xfrm>
            <a:off x="952500" y="981075"/>
            <a:ext cx="10713720" cy="117665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写入上面的读回控制字后，即可对各计数端口进行读操作，则可读到相应的状态字。各位意义如下：</a:t>
            </a:r>
          </a:p>
        </p:txBody>
      </p:sp>
      <p:graphicFrame>
        <p:nvGraphicFramePr>
          <p:cNvPr id="18436" name="表格 18435"/>
          <p:cNvGraphicFramePr/>
          <p:nvPr/>
        </p:nvGraphicFramePr>
        <p:xfrm>
          <a:off x="1728788" y="2836863"/>
          <a:ext cx="8830945" cy="642620"/>
        </p:xfrm>
        <a:graphic>
          <a:graphicData uri="http://schemas.openxmlformats.org/drawingml/2006/table">
            <a:tbl>
              <a:tblPr/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620"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OUT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/>
                        <a:t>NULL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读写格式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工作方式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数制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0" name="直接连接符 18449"/>
          <p:cNvSpPr/>
          <p:nvPr/>
        </p:nvSpPr>
        <p:spPr>
          <a:xfrm flipH="1">
            <a:off x="9886950" y="3546475"/>
            <a:ext cx="7938" cy="39528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1" name="文本框 18450"/>
          <p:cNvSpPr txBox="1"/>
          <p:nvPr/>
        </p:nvSpPr>
        <p:spPr>
          <a:xfrm>
            <a:off x="2566988" y="4065588"/>
            <a:ext cx="1470025" cy="1938020"/>
          </a:xfrm>
          <a:prstGeom prst="rect">
            <a:avLst/>
          </a:prstGeom>
          <a:solidFill>
            <a:srgbClr val="663300">
              <a:alpha val="100000"/>
            </a:srgbClr>
          </a:solidFill>
          <a:ln w="28575" cap="flat" cmpd="sng">
            <a:solidFill>
              <a:srgbClr val="66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1: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空计数，即还未装入计数值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0: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有效计数</a:t>
            </a:r>
          </a:p>
        </p:txBody>
      </p:sp>
      <p:sp>
        <p:nvSpPr>
          <p:cNvPr id="18452" name="文本框 18451"/>
          <p:cNvSpPr txBox="1"/>
          <p:nvPr/>
        </p:nvSpPr>
        <p:spPr>
          <a:xfrm>
            <a:off x="4178300" y="4032250"/>
            <a:ext cx="2598738" cy="147637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</a:rPr>
              <a:t>00  </a:t>
            </a:r>
            <a:r>
              <a:rPr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计数器锁存命令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>
              <a:buClrTx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01 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只读写低字节</a:t>
            </a:r>
          </a:p>
          <a:p>
            <a:pPr>
              <a:buClrTx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10 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只读写高字节</a:t>
            </a:r>
          </a:p>
          <a:p>
            <a:pPr>
              <a:buClrTx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11 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先读写低字节</a:t>
            </a:r>
          </a:p>
          <a:p>
            <a:pPr>
              <a:buClrTx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      后读写高字节</a:t>
            </a:r>
          </a:p>
        </p:txBody>
      </p:sp>
      <p:sp>
        <p:nvSpPr>
          <p:cNvPr id="18453" name="文本框 18452"/>
          <p:cNvSpPr txBox="1"/>
          <p:nvPr/>
        </p:nvSpPr>
        <p:spPr>
          <a:xfrm>
            <a:off x="6978650" y="3989388"/>
            <a:ext cx="1973263" cy="23069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000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001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010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011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100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  <a:p>
            <a:pPr>
              <a:buClrTx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101  </a:t>
            </a:r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</a:rPr>
              <a:t>方式</a:t>
            </a: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54" name="文本框 18453"/>
          <p:cNvSpPr txBox="1"/>
          <p:nvPr/>
        </p:nvSpPr>
        <p:spPr>
          <a:xfrm>
            <a:off x="9296400" y="4057650"/>
            <a:ext cx="1201738" cy="64516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buClrTx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0 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二进制</a:t>
            </a:r>
          </a:p>
          <a:p>
            <a:pPr algn="ctr">
              <a:buClrTx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1 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十进制</a:t>
            </a:r>
          </a:p>
        </p:txBody>
      </p:sp>
      <p:sp>
        <p:nvSpPr>
          <p:cNvPr id="18455" name="左大括号 18454"/>
          <p:cNvSpPr/>
          <p:nvPr/>
        </p:nvSpPr>
        <p:spPr>
          <a:xfrm rot="16200000">
            <a:off x="5170488" y="2890838"/>
            <a:ext cx="166687" cy="1765300"/>
          </a:xfrm>
          <a:prstGeom prst="leftBrace">
            <a:avLst>
              <a:gd name="adj1" fmla="val 8825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6" name="左大括号 18455"/>
          <p:cNvSpPr/>
          <p:nvPr/>
        </p:nvSpPr>
        <p:spPr>
          <a:xfrm rot="16200000">
            <a:off x="7837488" y="2662238"/>
            <a:ext cx="246062" cy="2173287"/>
          </a:xfrm>
          <a:prstGeom prst="leftBrace">
            <a:avLst>
              <a:gd name="adj1" fmla="val 73602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7" name="内容占位符 18456"/>
          <p:cNvGraphicFramePr>
            <a:graphicFrameLocks noGrp="1"/>
          </p:cNvGraphicFramePr>
          <p:nvPr>
            <p:ph idx="1"/>
          </p:nvPr>
        </p:nvGraphicFramePr>
        <p:xfrm>
          <a:off x="1936750" y="2147570"/>
          <a:ext cx="8561705" cy="558800"/>
        </p:xfrm>
        <a:graphic>
          <a:graphicData uri="http://schemas.openxmlformats.org/drawingml/2006/table">
            <a:tbl>
              <a:tblPr/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    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5</a:t>
                      </a:r>
                      <a:endParaRPr lang="zh-CN" altLang="en-US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    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    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   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8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幼圆" panose="02010509060101010101" pitchFamily="1" charset="-122"/>
                        </a:defRPr>
                      </a:lvl1pPr>
                      <a:lvl2pPr marL="742950" lvl="1" indent="-28575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A50021"/>
                          </a:solidFill>
                        </a:rPr>
                        <a:t> D</a:t>
                      </a:r>
                      <a:r>
                        <a:rPr lang="en-US" altLang="zh-CN" sz="2000">
                          <a:solidFill>
                            <a:srgbClr val="A50021"/>
                          </a:solidFill>
                        </a:rPr>
                        <a:t>0</a:t>
                      </a:r>
                      <a:endParaRPr lang="zh-CN" altLang="en-US" sz="2000">
                        <a:solidFill>
                          <a:srgbClr val="A50021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77" name="直接连接符 18476"/>
          <p:cNvSpPr/>
          <p:nvPr/>
        </p:nvSpPr>
        <p:spPr>
          <a:xfrm flipH="1">
            <a:off x="3598863" y="3516313"/>
            <a:ext cx="1587" cy="528637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8" name="文本框 18477"/>
          <p:cNvSpPr txBox="1"/>
          <p:nvPr/>
        </p:nvSpPr>
        <p:spPr>
          <a:xfrm>
            <a:off x="1524000" y="4070350"/>
            <a:ext cx="882650" cy="193802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66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引脚的电平状态</a:t>
            </a:r>
          </a:p>
        </p:txBody>
      </p:sp>
      <p:sp>
        <p:nvSpPr>
          <p:cNvPr id="18479" name="直接连接符 18478"/>
          <p:cNvSpPr/>
          <p:nvPr/>
        </p:nvSpPr>
        <p:spPr>
          <a:xfrm flipH="1">
            <a:off x="2052638" y="3508375"/>
            <a:ext cx="1587" cy="528638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/>
              <a:t>定时功能的实现方法</a:t>
            </a:r>
          </a:p>
        </p:txBody>
      </p:sp>
      <p:sp>
        <p:nvSpPr>
          <p:cNvPr id="6147" name="内容占位符 61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软件延时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利用微处理器执行一个延时程序段实现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不可编程的硬件定时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采用分频器、单稳电路或简易定时电路控制定时时间</a:t>
            </a:r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可编程的硬件定时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软件硬件相结合、用可编程定时器芯片构成一个方便灵活的定时电路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/>
          <p:cNvSpPr txBox="1"/>
          <p:nvPr/>
        </p:nvSpPr>
        <p:spPr>
          <a:xfrm>
            <a:off x="4225296" y="2291695"/>
            <a:ext cx="3834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基金资助概况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0"/>
          <p:cNvSpPr txBox="1"/>
          <p:nvPr/>
        </p:nvSpPr>
        <p:spPr>
          <a:xfrm>
            <a:off x="4215130" y="2298065"/>
            <a:ext cx="64154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一、</a:t>
            </a:r>
            <a:r>
              <a:rPr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8253的引脚和工作方式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/>
          <p:cNvSpPr txBox="1"/>
          <p:nvPr/>
        </p:nvSpPr>
        <p:spPr>
          <a:xfrm>
            <a:off x="4225296" y="3500577"/>
            <a:ext cx="6728488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二、8253的编程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349"/>
            <a:ext cx="5399096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latin typeface="Impact" panose="020B0806030902050204" pitchFamily="34" charset="0"/>
                <a:ea typeface="微软雅黑" panose="020B0503020204020204" pitchFamily="34" charset="-122"/>
              </a:rPr>
              <a:t>三、8253的应用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med" advClick="0" advTm="0">
    <p:split orient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2"/>
          <p:cNvSpPr>
            <a:spLocks noChangeArrowheads="1"/>
          </p:cNvSpPr>
          <p:nvPr/>
        </p:nvSpPr>
        <p:spPr bwMode="auto">
          <a:xfrm>
            <a:off x="3645973" y="792288"/>
            <a:ext cx="45931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4A291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38944" y="3356768"/>
            <a:ext cx="5143536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对角圆角矩形 72"/>
          <p:cNvSpPr/>
          <p:nvPr/>
        </p:nvSpPr>
        <p:spPr>
          <a:xfrm>
            <a:off x="3667108" y="4582786"/>
            <a:ext cx="6533348" cy="87093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81356" y="1689436"/>
            <a:ext cx="6963116" cy="113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22" y="1500174"/>
            <a:ext cx="275748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522" y="3786189"/>
            <a:ext cx="2725574" cy="17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TextBox 10"/>
          <p:cNvSpPr txBox="1"/>
          <p:nvPr/>
        </p:nvSpPr>
        <p:spPr>
          <a:xfrm>
            <a:off x="4215130" y="2298065"/>
            <a:ext cx="64154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一、</a:t>
            </a:r>
            <a:r>
              <a:rPr sz="3600" b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8253的引脚和工作方式</a:t>
            </a:r>
          </a:p>
        </p:txBody>
      </p:sp>
      <p:sp>
        <p:nvSpPr>
          <p:cNvPr id="2" name="TextBox 10"/>
          <p:cNvSpPr txBox="1"/>
          <p:nvPr/>
        </p:nvSpPr>
        <p:spPr>
          <a:xfrm>
            <a:off x="4225296" y="3500577"/>
            <a:ext cx="6728488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二、8253的编程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4225296" y="4747349"/>
            <a:ext cx="5399096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三、8253的应用</a:t>
            </a:r>
          </a:p>
        </p:txBody>
      </p:sp>
    </p:spTree>
    <p:custDataLst>
      <p:tags r:id="rId1"/>
    </p:custDataLst>
  </p:cSld>
  <p:clrMapOvr>
    <a:masterClrMapping/>
  </p:clrMapOvr>
  <p:transition spd="slow">
    <p:split orient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8253</a:t>
            </a:r>
            <a:r>
              <a:rPr lang="zh-CN" altLang="en-US"/>
              <a:t>在</a:t>
            </a:r>
            <a:r>
              <a:rPr lang="en-US" altLang="zh-CN"/>
              <a:t>IBM PC</a:t>
            </a:r>
            <a:r>
              <a:rPr lang="zh-CN" altLang="en-US"/>
              <a:t>系列机上的应用</a:t>
            </a:r>
          </a:p>
        </p:txBody>
      </p:sp>
      <p:grpSp>
        <p:nvGrpSpPr>
          <p:cNvPr id="43011" name="组合 43010"/>
          <p:cNvGrpSpPr/>
          <p:nvPr/>
        </p:nvGrpSpPr>
        <p:grpSpPr>
          <a:xfrm>
            <a:off x="839416" y="1329684"/>
            <a:ext cx="10614024" cy="5373687"/>
            <a:chOff x="0" y="0"/>
            <a:chExt cx="6686" cy="3385"/>
          </a:xfrm>
        </p:grpSpPr>
        <p:sp>
          <p:nvSpPr>
            <p:cNvPr id="43012" name="矩形 43011"/>
            <p:cNvSpPr/>
            <p:nvPr/>
          </p:nvSpPr>
          <p:spPr>
            <a:xfrm>
              <a:off x="326" y="465"/>
              <a:ext cx="832" cy="5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3" name="矩形 43012"/>
            <p:cNvSpPr/>
            <p:nvPr/>
          </p:nvSpPr>
          <p:spPr>
            <a:xfrm>
              <a:off x="1221" y="46"/>
              <a:ext cx="734" cy="11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—</a:t>
              </a:r>
            </a:p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—</a:t>
              </a:r>
            </a:p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— A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— A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—</a:t>
              </a:r>
            </a:p>
          </p:txBody>
        </p:sp>
        <p:sp>
          <p:nvSpPr>
            <p:cNvPr id="43014" name="矩形 43013"/>
            <p:cNvSpPr/>
            <p:nvPr/>
          </p:nvSpPr>
          <p:spPr>
            <a:xfrm>
              <a:off x="342" y="1300"/>
              <a:ext cx="950" cy="2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～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5" name="矩形 43014"/>
            <p:cNvSpPr/>
            <p:nvPr/>
          </p:nvSpPr>
          <p:spPr>
            <a:xfrm>
              <a:off x="1460" y="1300"/>
              <a:ext cx="950" cy="2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～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6" name="矩形 43015"/>
            <p:cNvSpPr/>
            <p:nvPr/>
          </p:nvSpPr>
          <p:spPr>
            <a:xfrm>
              <a:off x="2012" y="1406"/>
              <a:ext cx="756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7" name="矩形 43016"/>
            <p:cNvSpPr/>
            <p:nvPr/>
          </p:nvSpPr>
          <p:spPr>
            <a:xfrm>
              <a:off x="1996" y="2501"/>
              <a:ext cx="756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8" name="矩形 43017"/>
            <p:cNvSpPr/>
            <p:nvPr/>
          </p:nvSpPr>
          <p:spPr>
            <a:xfrm>
              <a:off x="2011" y="165"/>
              <a:ext cx="756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9" name="矩形 43018"/>
            <p:cNvSpPr/>
            <p:nvPr/>
          </p:nvSpPr>
          <p:spPr>
            <a:xfrm>
              <a:off x="1444" y="2290"/>
              <a:ext cx="664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GATE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GATE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GATE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0" name="矩形 43019"/>
            <p:cNvSpPr/>
            <p:nvPr/>
          </p:nvSpPr>
          <p:spPr>
            <a:xfrm>
              <a:off x="1429" y="1617"/>
              <a:ext cx="664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1" name="矩形 43020"/>
            <p:cNvSpPr/>
            <p:nvPr/>
          </p:nvSpPr>
          <p:spPr>
            <a:xfrm>
              <a:off x="1403" y="10"/>
              <a:ext cx="1394" cy="3011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22" name="组合 43021"/>
            <p:cNvGrpSpPr/>
            <p:nvPr/>
          </p:nvGrpSpPr>
          <p:grpSpPr>
            <a:xfrm>
              <a:off x="1138" y="1344"/>
              <a:ext cx="247" cy="121"/>
              <a:chOff x="0" y="0"/>
              <a:chExt cx="20002" cy="20000"/>
            </a:xfrm>
          </p:grpSpPr>
          <p:sp>
            <p:nvSpPr>
              <p:cNvPr id="43023" name="直接连接符 43022"/>
              <p:cNvSpPr/>
              <p:nvPr/>
            </p:nvSpPr>
            <p:spPr>
              <a:xfrm>
                <a:off x="16534" y="0"/>
                <a:ext cx="3468" cy="1005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4" name="直接连接符 43023"/>
              <p:cNvSpPr/>
              <p:nvPr/>
            </p:nvSpPr>
            <p:spPr>
              <a:xfrm flipH="1">
                <a:off x="16534" y="9917"/>
                <a:ext cx="3468" cy="1008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5" name="直接连接符 43024"/>
              <p:cNvSpPr/>
              <p:nvPr/>
            </p:nvSpPr>
            <p:spPr>
              <a:xfrm flipH="1">
                <a:off x="0" y="0"/>
                <a:ext cx="3468" cy="1005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6" name="直接连接符 43025"/>
              <p:cNvSpPr/>
              <p:nvPr/>
            </p:nvSpPr>
            <p:spPr>
              <a:xfrm>
                <a:off x="0" y="9917"/>
                <a:ext cx="3468" cy="1008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7" name="直接连接符 43026"/>
              <p:cNvSpPr/>
              <p:nvPr/>
            </p:nvSpPr>
            <p:spPr>
              <a:xfrm>
                <a:off x="1563" y="5994"/>
                <a:ext cx="16778" cy="139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8" name="直接连接符 43027"/>
              <p:cNvSpPr/>
              <p:nvPr/>
            </p:nvSpPr>
            <p:spPr>
              <a:xfrm>
                <a:off x="1563" y="14586"/>
                <a:ext cx="16778" cy="16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3029" name="直接连接符 43028"/>
            <p:cNvSpPr/>
            <p:nvPr/>
          </p:nvSpPr>
          <p:spPr>
            <a:xfrm flipH="1">
              <a:off x="1161" y="1731"/>
              <a:ext cx="236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0" name="直接连接符 43029"/>
            <p:cNvSpPr/>
            <p:nvPr/>
          </p:nvSpPr>
          <p:spPr>
            <a:xfrm flipH="1">
              <a:off x="1182" y="2103"/>
              <a:ext cx="212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1" name="直接连接符 43030"/>
            <p:cNvSpPr/>
            <p:nvPr/>
          </p:nvSpPr>
          <p:spPr>
            <a:xfrm flipV="1">
              <a:off x="1182" y="1726"/>
              <a:ext cx="1" cy="37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2" name="矩形 43031"/>
            <p:cNvSpPr/>
            <p:nvPr/>
          </p:nvSpPr>
          <p:spPr>
            <a:xfrm>
              <a:off x="3547" y="974"/>
              <a:ext cx="614" cy="661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   Q</a:t>
              </a:r>
            </a:p>
            <a:p>
              <a:pPr eaLnBrk="0" hangingPunct="0">
                <a:spcBef>
                  <a:spcPts val="12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43033" name="直接连接符 43032"/>
            <p:cNvSpPr/>
            <p:nvPr/>
          </p:nvSpPr>
          <p:spPr>
            <a:xfrm flipH="1">
              <a:off x="1148" y="2578"/>
              <a:ext cx="262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4" name="直接连接符 43033"/>
            <p:cNvSpPr/>
            <p:nvPr/>
          </p:nvSpPr>
          <p:spPr>
            <a:xfrm flipV="1">
              <a:off x="1170" y="2389"/>
              <a:ext cx="1" cy="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43035" name="矩形 43034"/>
            <p:cNvSpPr/>
            <p:nvPr/>
          </p:nvSpPr>
          <p:spPr>
            <a:xfrm>
              <a:off x="326" y="2224"/>
              <a:ext cx="603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+5V</a:t>
              </a:r>
            </a:p>
          </p:txBody>
        </p:sp>
        <p:sp>
          <p:nvSpPr>
            <p:cNvPr id="43036" name="直接连接符 43035"/>
            <p:cNvSpPr/>
            <p:nvPr/>
          </p:nvSpPr>
          <p:spPr>
            <a:xfrm>
              <a:off x="1151" y="1904"/>
              <a:ext cx="1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7" name="矩形 43036"/>
            <p:cNvSpPr/>
            <p:nvPr/>
          </p:nvSpPr>
          <p:spPr>
            <a:xfrm>
              <a:off x="4171" y="1247"/>
              <a:ext cx="2515" cy="5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接至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DMA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控制器，每隔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15us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产生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DRQ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，定时刷新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DRAM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8" name="矩形 43037"/>
            <p:cNvSpPr/>
            <p:nvPr/>
          </p:nvSpPr>
          <p:spPr>
            <a:xfrm>
              <a:off x="3711" y="2417"/>
              <a:ext cx="172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接至扬声器驱动器</a:t>
              </a:r>
            </a:p>
          </p:txBody>
        </p:sp>
        <p:sp>
          <p:nvSpPr>
            <p:cNvPr id="43039" name="矩形 43038"/>
            <p:cNvSpPr/>
            <p:nvPr/>
          </p:nvSpPr>
          <p:spPr>
            <a:xfrm>
              <a:off x="185" y="2681"/>
              <a:ext cx="603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PB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r" eaLnBrk="0" hangingPunct="0">
                <a:spcBef>
                  <a:spcPts val="12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PB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40" name="矩形 43039"/>
            <p:cNvSpPr/>
            <p:nvPr/>
          </p:nvSpPr>
          <p:spPr>
            <a:xfrm>
              <a:off x="3843" y="168"/>
              <a:ext cx="578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IRQ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41" name="矩形 43040"/>
            <p:cNvSpPr/>
            <p:nvPr/>
          </p:nvSpPr>
          <p:spPr>
            <a:xfrm>
              <a:off x="4593" y="970"/>
              <a:ext cx="603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DRQ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42" name="矩形 43041"/>
            <p:cNvSpPr/>
            <p:nvPr/>
          </p:nvSpPr>
          <p:spPr>
            <a:xfrm>
              <a:off x="4150" y="1509"/>
              <a:ext cx="1518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043" name="矩形 43042"/>
            <p:cNvSpPr/>
            <p:nvPr/>
          </p:nvSpPr>
          <p:spPr>
            <a:xfrm>
              <a:off x="3430" y="1688"/>
              <a:ext cx="384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044" name="矩形 43043"/>
            <p:cNvSpPr/>
            <p:nvPr/>
          </p:nvSpPr>
          <p:spPr>
            <a:xfrm>
              <a:off x="3715" y="653"/>
              <a:ext cx="384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045" name="矩形 43044"/>
            <p:cNvSpPr/>
            <p:nvPr/>
          </p:nvSpPr>
          <p:spPr>
            <a:xfrm>
              <a:off x="2057" y="653"/>
              <a:ext cx="694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8253</a:t>
              </a:r>
            </a:p>
          </p:txBody>
        </p:sp>
        <p:sp>
          <p:nvSpPr>
            <p:cNvPr id="43046" name="矩形 43045"/>
            <p:cNvSpPr/>
            <p:nvPr/>
          </p:nvSpPr>
          <p:spPr>
            <a:xfrm>
              <a:off x="3007" y="556"/>
              <a:ext cx="602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+5V</a:t>
              </a:r>
            </a:p>
          </p:txBody>
        </p:sp>
        <p:sp>
          <p:nvSpPr>
            <p:cNvPr id="43047" name="直接连接符 43046"/>
            <p:cNvSpPr/>
            <p:nvPr/>
          </p:nvSpPr>
          <p:spPr>
            <a:xfrm>
              <a:off x="1151" y="2392"/>
              <a:ext cx="1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8" name="直接连接符 43047"/>
            <p:cNvSpPr/>
            <p:nvPr/>
          </p:nvSpPr>
          <p:spPr>
            <a:xfrm>
              <a:off x="3173" y="795"/>
              <a:ext cx="1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9" name="直接连接符 43048"/>
            <p:cNvSpPr/>
            <p:nvPr/>
          </p:nvSpPr>
          <p:spPr>
            <a:xfrm>
              <a:off x="937" y="2392"/>
              <a:ext cx="1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0" name="直接连接符 43049"/>
            <p:cNvSpPr/>
            <p:nvPr/>
          </p:nvSpPr>
          <p:spPr>
            <a:xfrm flipV="1">
              <a:off x="3838" y="789"/>
              <a:ext cx="1" cy="18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1" name="直接连接符 43050"/>
            <p:cNvSpPr/>
            <p:nvPr/>
          </p:nvSpPr>
          <p:spPr>
            <a:xfrm flipV="1">
              <a:off x="3378" y="612"/>
              <a:ext cx="2" cy="4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2" name="直接连接符 43051"/>
            <p:cNvSpPr/>
            <p:nvPr/>
          </p:nvSpPr>
          <p:spPr>
            <a:xfrm>
              <a:off x="3372" y="795"/>
              <a:ext cx="1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3" name="直接连接符 43052"/>
            <p:cNvSpPr/>
            <p:nvPr/>
          </p:nvSpPr>
          <p:spPr>
            <a:xfrm flipH="1">
              <a:off x="2796" y="261"/>
              <a:ext cx="966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4" name="直接连接符 43053"/>
            <p:cNvSpPr/>
            <p:nvPr/>
          </p:nvSpPr>
          <p:spPr>
            <a:xfrm flipV="1">
              <a:off x="3853" y="1634"/>
              <a:ext cx="1" cy="18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5" name="直接连接符 43054"/>
            <p:cNvSpPr/>
            <p:nvPr/>
          </p:nvSpPr>
          <p:spPr>
            <a:xfrm flipH="1">
              <a:off x="3853" y="1819"/>
              <a:ext cx="75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6" name="直接连接符 43055"/>
            <p:cNvSpPr/>
            <p:nvPr/>
          </p:nvSpPr>
          <p:spPr>
            <a:xfrm flipH="1">
              <a:off x="2796" y="2611"/>
              <a:ext cx="53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3057" name="组合 43056"/>
            <p:cNvGrpSpPr/>
            <p:nvPr/>
          </p:nvGrpSpPr>
          <p:grpSpPr>
            <a:xfrm>
              <a:off x="3332" y="2518"/>
              <a:ext cx="262" cy="318"/>
              <a:chOff x="0" y="0"/>
              <a:chExt cx="20000" cy="20000"/>
            </a:xfrm>
          </p:grpSpPr>
          <p:grpSp>
            <p:nvGrpSpPr>
              <p:cNvPr id="43058" name="组合 43057"/>
              <p:cNvGrpSpPr/>
              <p:nvPr/>
            </p:nvGrpSpPr>
            <p:grpSpPr>
              <a:xfrm>
                <a:off x="0" y="503"/>
                <a:ext cx="20000" cy="19497"/>
                <a:chOff x="0" y="0"/>
                <a:chExt cx="20000" cy="20001"/>
              </a:xfrm>
            </p:grpSpPr>
            <p:sp>
              <p:nvSpPr>
                <p:cNvPr id="43059" name="任意多边形 43058"/>
                <p:cNvSpPr/>
                <p:nvPr/>
              </p:nvSpPr>
              <p:spPr>
                <a:xfrm>
                  <a:off x="0" y="0"/>
                  <a:ext cx="20000" cy="9769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0" name="任意多边形 43059"/>
                <p:cNvSpPr/>
                <p:nvPr/>
              </p:nvSpPr>
              <p:spPr>
                <a:xfrm flipV="1">
                  <a:off x="0" y="10232"/>
                  <a:ext cx="20000" cy="9769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61" name="直接连接符 43060"/>
              <p:cNvSpPr/>
              <p:nvPr/>
            </p:nvSpPr>
            <p:spPr>
              <a:xfrm flipV="1">
                <a:off x="0" y="0"/>
                <a:ext cx="69" cy="2000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3062" name="直接连接符 43061"/>
            <p:cNvSpPr/>
            <p:nvPr/>
          </p:nvSpPr>
          <p:spPr>
            <a:xfrm flipV="1">
              <a:off x="3087" y="2743"/>
              <a:ext cx="1" cy="37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3" name="直接连接符 43062"/>
            <p:cNvSpPr/>
            <p:nvPr/>
          </p:nvSpPr>
          <p:spPr>
            <a:xfrm flipH="1">
              <a:off x="3593" y="2690"/>
              <a:ext cx="751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4" name="直接连接符 43063"/>
            <p:cNvSpPr/>
            <p:nvPr/>
          </p:nvSpPr>
          <p:spPr>
            <a:xfrm flipH="1">
              <a:off x="923" y="2386"/>
              <a:ext cx="465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5" name="直接连接符 43064"/>
            <p:cNvSpPr/>
            <p:nvPr/>
          </p:nvSpPr>
          <p:spPr>
            <a:xfrm flipH="1">
              <a:off x="938" y="1898"/>
              <a:ext cx="466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6" name="直接连接符 43065"/>
            <p:cNvSpPr/>
            <p:nvPr/>
          </p:nvSpPr>
          <p:spPr>
            <a:xfrm flipH="1">
              <a:off x="923" y="2795"/>
              <a:ext cx="477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7" name="直接连接符 43066"/>
            <p:cNvSpPr/>
            <p:nvPr/>
          </p:nvSpPr>
          <p:spPr>
            <a:xfrm flipH="1">
              <a:off x="907" y="3112"/>
              <a:ext cx="2181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8" name="直接连接符 43067"/>
            <p:cNvSpPr/>
            <p:nvPr/>
          </p:nvSpPr>
          <p:spPr>
            <a:xfrm flipH="1">
              <a:off x="2791" y="1502"/>
              <a:ext cx="752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9" name="直接连接符 43068"/>
            <p:cNvSpPr/>
            <p:nvPr/>
          </p:nvSpPr>
          <p:spPr>
            <a:xfrm flipH="1">
              <a:off x="4159" y="1106"/>
              <a:ext cx="349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0" name="直接连接符 43069"/>
            <p:cNvSpPr/>
            <p:nvPr/>
          </p:nvSpPr>
          <p:spPr>
            <a:xfrm flipH="1">
              <a:off x="3373" y="1079"/>
              <a:ext cx="170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1" name="直接连接符 43070"/>
            <p:cNvSpPr/>
            <p:nvPr/>
          </p:nvSpPr>
          <p:spPr>
            <a:xfrm flipH="1">
              <a:off x="3078" y="2758"/>
              <a:ext cx="25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2" name="直接连接符 43071"/>
            <p:cNvSpPr/>
            <p:nvPr/>
          </p:nvSpPr>
          <p:spPr>
            <a:xfrm flipH="1">
              <a:off x="3384" y="802"/>
              <a:ext cx="436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43073" name="直接连接符 43072"/>
            <p:cNvSpPr/>
            <p:nvPr/>
          </p:nvSpPr>
          <p:spPr>
            <a:xfrm flipH="1">
              <a:off x="1173" y="1897"/>
              <a:ext cx="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43074" name="矩形 43073"/>
            <p:cNvSpPr/>
            <p:nvPr/>
          </p:nvSpPr>
          <p:spPr>
            <a:xfrm>
              <a:off x="0" y="1669"/>
              <a:ext cx="1236" cy="2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1.19318MHz</a:t>
              </a:r>
            </a:p>
          </p:txBody>
        </p:sp>
        <p:sp>
          <p:nvSpPr>
            <p:cNvPr id="43075" name="矩形 43074"/>
            <p:cNvSpPr/>
            <p:nvPr/>
          </p:nvSpPr>
          <p:spPr>
            <a:xfrm>
              <a:off x="4026" y="1880"/>
              <a:ext cx="1139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DACK0 BRD</a:t>
              </a:r>
            </a:p>
          </p:txBody>
        </p:sp>
        <p:sp>
          <p:nvSpPr>
            <p:cNvPr id="43076" name="直接连接符 43075"/>
            <p:cNvSpPr/>
            <p:nvPr/>
          </p:nvSpPr>
          <p:spPr>
            <a:xfrm flipH="1">
              <a:off x="4013" y="1878"/>
              <a:ext cx="1111" cy="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3077" name="组合 43076"/>
            <p:cNvGrpSpPr/>
            <p:nvPr/>
          </p:nvGrpSpPr>
          <p:grpSpPr>
            <a:xfrm>
              <a:off x="752" y="0"/>
              <a:ext cx="591" cy="259"/>
              <a:chOff x="0" y="0"/>
              <a:chExt cx="591" cy="259"/>
            </a:xfrm>
          </p:grpSpPr>
          <p:sp>
            <p:nvSpPr>
              <p:cNvPr id="43078" name="矩形 43077"/>
              <p:cNvSpPr/>
              <p:nvPr/>
            </p:nvSpPr>
            <p:spPr>
              <a:xfrm>
                <a:off x="13" y="0"/>
                <a:ext cx="578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IOR</a:t>
                </a:r>
              </a:p>
            </p:txBody>
          </p:sp>
          <p:sp>
            <p:nvSpPr>
              <p:cNvPr id="43079" name="直接连接符 43078"/>
              <p:cNvSpPr/>
              <p:nvPr/>
            </p:nvSpPr>
            <p:spPr>
              <a:xfrm flipH="1">
                <a:off x="0" y="0"/>
                <a:ext cx="323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3080" name="组合 43079"/>
            <p:cNvGrpSpPr/>
            <p:nvPr/>
          </p:nvGrpSpPr>
          <p:grpSpPr>
            <a:xfrm>
              <a:off x="752" y="288"/>
              <a:ext cx="591" cy="259"/>
              <a:chOff x="0" y="0"/>
              <a:chExt cx="591" cy="259"/>
            </a:xfrm>
          </p:grpSpPr>
          <p:sp>
            <p:nvSpPr>
              <p:cNvPr id="43081" name="矩形 43080"/>
              <p:cNvSpPr/>
              <p:nvPr/>
            </p:nvSpPr>
            <p:spPr>
              <a:xfrm>
                <a:off x="13" y="0"/>
                <a:ext cx="578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IOW</a:t>
                </a:r>
              </a:p>
            </p:txBody>
          </p:sp>
          <p:sp>
            <p:nvSpPr>
              <p:cNvPr id="43082" name="直接连接符 43081"/>
              <p:cNvSpPr/>
              <p:nvPr/>
            </p:nvSpPr>
            <p:spPr>
              <a:xfrm flipH="1">
                <a:off x="0" y="0"/>
                <a:ext cx="323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3083" name="组合 43082"/>
            <p:cNvGrpSpPr/>
            <p:nvPr/>
          </p:nvGrpSpPr>
          <p:grpSpPr>
            <a:xfrm>
              <a:off x="1451" y="61"/>
              <a:ext cx="591" cy="259"/>
              <a:chOff x="0" y="0"/>
              <a:chExt cx="591" cy="259"/>
            </a:xfrm>
          </p:grpSpPr>
          <p:sp>
            <p:nvSpPr>
              <p:cNvPr id="43084" name="矩形 43083"/>
              <p:cNvSpPr/>
              <p:nvPr/>
            </p:nvSpPr>
            <p:spPr>
              <a:xfrm>
                <a:off x="13" y="0"/>
                <a:ext cx="578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RD</a:t>
                </a:r>
              </a:p>
            </p:txBody>
          </p:sp>
          <p:sp>
            <p:nvSpPr>
              <p:cNvPr id="43085" name="直接连接符 43084"/>
              <p:cNvSpPr/>
              <p:nvPr/>
            </p:nvSpPr>
            <p:spPr>
              <a:xfrm flipH="1">
                <a:off x="0" y="0"/>
                <a:ext cx="278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3086" name="组合 43085"/>
            <p:cNvGrpSpPr/>
            <p:nvPr/>
          </p:nvGrpSpPr>
          <p:grpSpPr>
            <a:xfrm>
              <a:off x="1451" y="289"/>
              <a:ext cx="591" cy="259"/>
              <a:chOff x="0" y="0"/>
              <a:chExt cx="591" cy="259"/>
            </a:xfrm>
          </p:grpSpPr>
          <p:sp>
            <p:nvSpPr>
              <p:cNvPr id="43087" name="矩形 43086"/>
              <p:cNvSpPr/>
              <p:nvPr/>
            </p:nvSpPr>
            <p:spPr>
              <a:xfrm>
                <a:off x="13" y="0"/>
                <a:ext cx="578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WR</a:t>
                </a:r>
              </a:p>
            </p:txBody>
          </p:sp>
          <p:sp>
            <p:nvSpPr>
              <p:cNvPr id="43088" name="直接连接符 43087"/>
              <p:cNvSpPr/>
              <p:nvPr/>
            </p:nvSpPr>
            <p:spPr>
              <a:xfrm flipH="1">
                <a:off x="0" y="0"/>
                <a:ext cx="278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3089" name="组合 43088"/>
            <p:cNvGrpSpPr/>
            <p:nvPr/>
          </p:nvGrpSpPr>
          <p:grpSpPr>
            <a:xfrm>
              <a:off x="1451" y="1001"/>
              <a:ext cx="591" cy="259"/>
              <a:chOff x="0" y="0"/>
              <a:chExt cx="591" cy="259"/>
            </a:xfrm>
          </p:grpSpPr>
          <p:sp>
            <p:nvSpPr>
              <p:cNvPr id="43090" name="矩形 43089"/>
              <p:cNvSpPr/>
              <p:nvPr/>
            </p:nvSpPr>
            <p:spPr>
              <a:xfrm>
                <a:off x="13" y="0"/>
                <a:ext cx="578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CS</a:t>
                </a:r>
              </a:p>
            </p:txBody>
          </p:sp>
          <p:sp>
            <p:nvSpPr>
              <p:cNvPr id="43091" name="直接连接符 43090"/>
              <p:cNvSpPr/>
              <p:nvPr/>
            </p:nvSpPr>
            <p:spPr>
              <a:xfrm flipH="1">
                <a:off x="0" y="0"/>
                <a:ext cx="278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3092" name="组合 43091"/>
            <p:cNvGrpSpPr/>
            <p:nvPr/>
          </p:nvGrpSpPr>
          <p:grpSpPr>
            <a:xfrm>
              <a:off x="540" y="999"/>
              <a:ext cx="788" cy="321"/>
              <a:chOff x="0" y="0"/>
              <a:chExt cx="788" cy="321"/>
            </a:xfrm>
          </p:grpSpPr>
          <p:sp>
            <p:nvSpPr>
              <p:cNvPr id="43093" name="矩形 43092"/>
              <p:cNvSpPr/>
              <p:nvPr/>
            </p:nvSpPr>
            <p:spPr>
              <a:xfrm>
                <a:off x="13" y="1"/>
                <a:ext cx="775" cy="3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lstStyle/>
              <a:p>
                <a:pPr eaLnBrk="0" hangingPunct="0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T/CCS</a:t>
                </a:r>
              </a:p>
            </p:txBody>
          </p:sp>
          <p:sp>
            <p:nvSpPr>
              <p:cNvPr id="43094" name="直接连接符 43093"/>
              <p:cNvSpPr/>
              <p:nvPr/>
            </p:nvSpPr>
            <p:spPr>
              <a:xfrm flipH="1">
                <a:off x="0" y="0"/>
                <a:ext cx="611" cy="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43095" name="文本框 43094"/>
          <p:cNvSpPr txBox="1"/>
          <p:nvPr/>
        </p:nvSpPr>
        <p:spPr>
          <a:xfrm>
            <a:off x="7911802" y="1338223"/>
            <a:ext cx="1547812" cy="11699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  <a:buClrTx/>
            </a:pPr>
            <a:endParaRPr lang="en-US" altLang="zh-CN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</a:pPr>
            <a:r>
              <a:rPr lang="en-US" altLang="zh-CN" dirty="0">
                <a:latin typeface="Arial" panose="020B0604020202020204" pitchFamily="34" charset="0"/>
              </a:rPr>
              <a:t>  8259</a:t>
            </a:r>
          </a:p>
          <a:p>
            <a:pPr>
              <a:spcBef>
                <a:spcPct val="50000"/>
              </a:spcBef>
              <a:buClrTx/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0128" y="917361"/>
            <a:ext cx="313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每隔</a:t>
            </a:r>
            <a:r>
              <a:rPr lang="en-US" altLang="zh-CN" sz="2400" dirty="0">
                <a:latin typeface="+mn-ea"/>
              </a:rPr>
              <a:t>55ms</a:t>
            </a:r>
            <a:r>
              <a:rPr lang="zh-CN" altLang="en-US" sz="2400" dirty="0">
                <a:latin typeface="+mn-ea"/>
              </a:rPr>
              <a:t>产生中断请求，作为时钟报时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1、 以8253作为系统时钟</a:t>
            </a:r>
          </a:p>
        </p:txBody>
      </p:sp>
      <p:sp>
        <p:nvSpPr>
          <p:cNvPr id="44034" name="文本框 44033"/>
          <p:cNvSpPr txBox="1"/>
          <p:nvPr/>
        </p:nvSpPr>
        <p:spPr>
          <a:xfrm>
            <a:off x="1056640" y="979805"/>
            <a:ext cx="10553065" cy="1641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设某工业控制系统中通过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的通道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500Hz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的连续方波作为系统时钟信号，已知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CLK= 1MHz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CS=320~323H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，设计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的控制程序。</a:t>
            </a:r>
          </a:p>
        </p:txBody>
      </p:sp>
      <p:sp>
        <p:nvSpPr>
          <p:cNvPr id="44036" name="文本框 44035"/>
          <p:cNvSpPr txBox="1"/>
          <p:nvPr/>
        </p:nvSpPr>
        <p:spPr>
          <a:xfrm>
            <a:off x="1057275" y="2895600"/>
            <a:ext cx="10748010" cy="3599815"/>
          </a:xfrm>
          <a:prstGeom prst="rect">
            <a:avLst/>
          </a:prstGeom>
          <a:solidFill>
            <a:srgbClr val="1F408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因为要产生连续的方波信号，因此选择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8253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的工作方式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）因为输出的方波频率为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500Hz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，所以写入的初值为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1000000/500=2000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这里之所以这样除，是因为：在方式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中，我们输入的初值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，相当于是对输入频率的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分频。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2000&gt;256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，因此必须写入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位计数值，写入顺序为先写低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位，后写高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位。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程序如下：</a:t>
            </a:r>
          </a:p>
        </p:txBody>
      </p:sp>
      <p:sp>
        <p:nvSpPr>
          <p:cNvPr id="45058" name="文本框 45057"/>
          <p:cNvSpPr txBox="1"/>
          <p:nvPr/>
        </p:nvSpPr>
        <p:spPr>
          <a:xfrm>
            <a:off x="950817" y="948253"/>
            <a:ext cx="5986239" cy="5359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main()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unsigned </a:t>
            </a:r>
            <a:r>
              <a:rPr lang="en-US" altLang="zh-CN" sz="3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n=2000;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CN" sz="3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outportb</a:t>
            </a: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(0x323,0xB6);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//0xB6=(10110110 b)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CN" sz="3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outportb</a:t>
            </a: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(0x322,n-256*(n/256));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</a:t>
            </a:r>
            <a:r>
              <a:rPr lang="en-US" altLang="zh-CN" sz="32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outportb</a:t>
            </a: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(0x322,n/256);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76120" y="948253"/>
            <a:ext cx="4413250" cy="612475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程序片断：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  DX,323H(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控制端口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  AL,0B6H(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方式控制字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OUT   DX,AL  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  DX,322H(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通道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2)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  AX,7D0H(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计数初值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OUT   DX,AL  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  AL,AH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OUT   DX,AL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2、8253作分频器</a:t>
            </a:r>
          </a:p>
        </p:txBody>
      </p:sp>
      <p:sp>
        <p:nvSpPr>
          <p:cNvPr id="46082" name="文本框 46081"/>
          <p:cNvSpPr txBox="1"/>
          <p:nvPr/>
        </p:nvSpPr>
        <p:spPr>
          <a:xfrm>
            <a:off x="941070" y="942975"/>
            <a:ext cx="10701655" cy="1124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CLK1=1000Hz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CS=10~13H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OUT1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输出为高电平和低电平均为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20ms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方波。设计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的控制程序。</a:t>
            </a:r>
          </a:p>
        </p:txBody>
      </p:sp>
      <p:sp>
        <p:nvSpPr>
          <p:cNvPr id="46083" name="文本框 46082"/>
          <p:cNvSpPr txBox="1"/>
          <p:nvPr/>
        </p:nvSpPr>
        <p:spPr>
          <a:xfrm>
            <a:off x="1056640" y="2111375"/>
            <a:ext cx="6080125" cy="4399915"/>
          </a:xfrm>
          <a:prstGeom prst="rect">
            <a:avLst/>
          </a:prstGeom>
          <a:solidFill>
            <a:srgbClr val="1F408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因为要产生连续的方波信号，因此选择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8253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的工作方式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）因为输出的方波频率为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1000/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20+20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=25Hz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，所以写入的初值为	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1000/25=40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40&lt;256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，因此写入时选择一个字节写入。</a:t>
            </a:r>
          </a:p>
        </p:txBody>
      </p:sp>
      <p:sp>
        <p:nvSpPr>
          <p:cNvPr id="46085" name="文本框 46084"/>
          <p:cNvSpPr txBox="1"/>
          <p:nvPr/>
        </p:nvSpPr>
        <p:spPr>
          <a:xfrm>
            <a:off x="7452995" y="2111375"/>
            <a:ext cx="4413250" cy="4276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程序片断：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mov   al,56h    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0101 0110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out    13h,al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mov   al,40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out    11h,al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ldLvl="0" animBg="1"/>
      <p:bldP spid="4608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3、8253实现定时中断</a:t>
            </a:r>
          </a:p>
        </p:txBody>
      </p:sp>
      <p:sp>
        <p:nvSpPr>
          <p:cNvPr id="47106" name="文本框 47105"/>
          <p:cNvSpPr txBox="1"/>
          <p:nvPr/>
        </p:nvSpPr>
        <p:spPr>
          <a:xfrm>
            <a:off x="933450" y="927100"/>
            <a:ext cx="1071372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设某应用系统中，系统提供一个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10KHz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的时钟信号接入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，即输入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CLK0=10KHz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，要求每隔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10ms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完成一次扫描键盘的工作。已知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CS=10~13H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47107" name="文本框 47106"/>
          <p:cNvSpPr txBox="1"/>
          <p:nvPr/>
        </p:nvSpPr>
        <p:spPr>
          <a:xfrm>
            <a:off x="1056640" y="2393315"/>
            <a:ext cx="6501130" cy="4184650"/>
          </a:xfrm>
          <a:prstGeom prst="rect">
            <a:avLst/>
          </a:prstGeom>
          <a:solidFill>
            <a:srgbClr val="1F408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因为每隔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10ms8253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要产生一个中断脉冲，所以选择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8253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的工作方式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）因为要每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10ms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完成一次动作，即动作频率为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1000/10=100Hz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，所以写入的初值为	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10K/100=100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100&lt;256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，因此写入时选择一个字节写入。</a:t>
            </a:r>
          </a:p>
        </p:txBody>
      </p:sp>
      <p:sp>
        <p:nvSpPr>
          <p:cNvPr id="47109" name="文本框 47108"/>
          <p:cNvSpPr txBox="1"/>
          <p:nvPr/>
        </p:nvSpPr>
        <p:spPr>
          <a:xfrm>
            <a:off x="7792720" y="2419350"/>
            <a:ext cx="4282440" cy="4276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程序片断：</a:t>
            </a:r>
          </a:p>
          <a:p>
            <a:pPr>
              <a:spcBef>
                <a:spcPct val="50000"/>
              </a:spcBef>
            </a:pPr>
            <a:r>
              <a:rPr lang="en-US" altLang="zh-CN" sz="32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mov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   al,14h    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0001 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0100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out    13h,al</a:t>
            </a:r>
          </a:p>
          <a:p>
            <a:pPr>
              <a:spcBef>
                <a:spcPct val="50000"/>
              </a:spcBef>
            </a:pPr>
            <a:r>
              <a:rPr lang="en-US" altLang="zh-CN" sz="32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mov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   al,100h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out    11h,al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ldLvl="0" animBg="1"/>
      <p:bldP spid="47109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图片 48132"/>
          <p:cNvPicPr>
            <a:picLocks noChangeAspect="1"/>
          </p:cNvPicPr>
          <p:nvPr/>
        </p:nvPicPr>
        <p:blipFill>
          <a:blip r:embed="rId4" cstate="print"/>
          <a:srcRect b="18394"/>
          <a:stretch>
            <a:fillRect/>
          </a:stretch>
        </p:blipFill>
        <p:spPr>
          <a:xfrm>
            <a:off x="2643188" y="4633278"/>
            <a:ext cx="7315200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4、8253通道级连</a:t>
            </a:r>
          </a:p>
        </p:txBody>
      </p:sp>
      <p:sp>
        <p:nvSpPr>
          <p:cNvPr id="48130" name="文本框 48129"/>
          <p:cNvSpPr txBox="1"/>
          <p:nvPr/>
        </p:nvSpPr>
        <p:spPr>
          <a:xfrm>
            <a:off x="960755" y="1002030"/>
            <a:ext cx="10686415" cy="15125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设某应用系统中，系统提供一个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1MHz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的时钟信号接入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CS=320~323H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，要求用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秒的定时信号。请设计该系统的软、硬件。</a:t>
            </a:r>
          </a:p>
        </p:txBody>
      </p:sp>
      <p:sp>
        <p:nvSpPr>
          <p:cNvPr id="48131" name="文本框 48130"/>
          <p:cNvSpPr txBox="1"/>
          <p:nvPr/>
        </p:nvSpPr>
        <p:spPr>
          <a:xfrm>
            <a:off x="1143000" y="2475865"/>
            <a:ext cx="10503535" cy="2306955"/>
          </a:xfrm>
          <a:prstGeom prst="rect">
            <a:avLst/>
          </a:prstGeom>
          <a:solidFill>
            <a:srgbClr val="1F408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因为要产生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秒的定时信号，而接入的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CLK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1MHz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，所以初值即为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1000000/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1/10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=10000000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8253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的一个通道的最大计数值为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65535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，而欲写入的值超出了此范围，因此只能将两个通道级连，级连后的示意图如下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4、8253通道级连</a:t>
            </a:r>
            <a:endParaRPr lang="zh-CN" altLang="en-US"/>
          </a:p>
        </p:txBody>
      </p:sp>
      <p:pic>
        <p:nvPicPr>
          <p:cNvPr id="49155" name="图片 4915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1095375"/>
            <a:ext cx="7315200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6" name="文本框 49155"/>
          <p:cNvSpPr txBox="1"/>
          <p:nvPr/>
        </p:nvSpPr>
        <p:spPr>
          <a:xfrm>
            <a:off x="866775" y="3818890"/>
            <a:ext cx="10763250" cy="226949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）当两通道以上方式连接后，若两通道都工作于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方式下，且对通道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的初值为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N1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，通道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的初值为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N2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，则对于级连后的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8253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而言，其初值为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N=N1*N2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；即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OUT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端输出的频率为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Fo=Fi/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N1*N2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）一般而言，为了减少二进制的计数误差，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N1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的值应尽可能的小。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5、8253在包装流流水线中的应用</a:t>
            </a:r>
          </a:p>
        </p:txBody>
      </p:sp>
      <p:sp>
        <p:nvSpPr>
          <p:cNvPr id="50178" name="文本框 50177"/>
          <p:cNvSpPr txBox="1"/>
          <p:nvPr/>
        </p:nvSpPr>
        <p:spPr>
          <a:xfrm>
            <a:off x="936625" y="1044575"/>
            <a:ext cx="1069403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某罐头包装流水线中，一个包装箱能装入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罐，希望每通过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缺罐后流水线暂停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秒，等待装箱完毕。请设计该系统软、硬件。已知系统提供一个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100Hz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的时钟信号，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CS=10~13H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0179" name="文本框 50178"/>
          <p:cNvSpPr txBox="1"/>
          <p:nvPr/>
        </p:nvSpPr>
        <p:spPr>
          <a:xfrm>
            <a:off x="1056640" y="2490470"/>
            <a:ext cx="10574020" cy="4338320"/>
          </a:xfrm>
          <a:prstGeom prst="rect">
            <a:avLst/>
          </a:prstGeom>
          <a:solidFill>
            <a:srgbClr val="1F408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）在本系统中，既有计数，又有定时，而且二者之间存在因果关系，因此，在设计硬件连接时，应充分利用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8253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的三个通道及各种方式的特点。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）以一个通道来计数，另设一通道来定时（产生两秒暂停），而将计数通道的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OUT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输出作为定时通道的启动信号。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）在定时通道的计时过程中，流水线处于暂停期。计时结束后，流水线重新启动。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）因为计数器要连续、不停地计数，所以计数通道选择方式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）定时通道可选择方式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来计时；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定时器和计数器</a:t>
            </a:r>
          </a:p>
        </p:txBody>
      </p:sp>
      <p:sp>
        <p:nvSpPr>
          <p:cNvPr id="7171" name="内容占位符 7170"/>
          <p:cNvSpPr>
            <a:spLocks noGrp="1"/>
          </p:cNvSpPr>
          <p:nvPr>
            <p:ph idx="1"/>
          </p:nvPr>
        </p:nvSpPr>
        <p:spPr>
          <a:xfrm>
            <a:off x="914400" y="1071245"/>
            <a:ext cx="10717530" cy="4611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定时计数控制在微机系统中极为重要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定时器由数字电路中的计数电路构成，通过记录高精度晶振脉冲信号的个数，输出准确的时间间隔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计数电路如果记录外设提供的具有一定随机性的脉冲信号时，它主要反映脉冲的个数（进而获知外设的某种状态），常又称为计数器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967368"/>
            <a:ext cx="10729192" cy="575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根据以上分析，硬件连接图为：</a:t>
            </a:r>
          </a:p>
        </p:txBody>
      </p:sp>
      <p:pic>
        <p:nvPicPr>
          <p:cNvPr id="51203" name="图片 5120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25775" y="997903"/>
            <a:ext cx="6621463" cy="3763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4" name="文本框 51203"/>
          <p:cNvSpPr txBox="1"/>
          <p:nvPr/>
        </p:nvSpPr>
        <p:spPr>
          <a:xfrm>
            <a:off x="1035050" y="4149725"/>
            <a:ext cx="10771505" cy="239966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spcBef>
                <a:spcPct val="50000"/>
              </a:spcBef>
              <a:buClrTx/>
              <a:buFont typeface="Wingdings" panose="05000000000000000000" charset="0"/>
              <a:buChar char="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在此连接图中，以通道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作为计数通道，工作于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方式；而通道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作为定时通道，工作于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方式；</a:t>
            </a:r>
          </a:p>
          <a:p>
            <a:pPr marL="285750" indent="-285750">
              <a:spcBef>
                <a:spcPct val="50000"/>
              </a:spcBef>
              <a:buClrTx/>
              <a:buFont typeface="Wingdings" panose="05000000000000000000" charset="0"/>
              <a:buChar char="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计数通道的输出作为定时通道的门控信号。当计数通道的计数值到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时，在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OUT0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的上升沿的触发下，通道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的输出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OUTl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变为低电平，使流水线暂停。</a:t>
            </a:r>
          </a:p>
          <a:p>
            <a:pPr marL="285750" indent="-285750">
              <a:spcBef>
                <a:spcPct val="50000"/>
              </a:spcBef>
              <a:buClrTx/>
              <a:buFont typeface="Wingdings" panose="05000000000000000000" charset="0"/>
              <a:buChar char="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定时通道在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2s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的定时时间到时，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OUTl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变为高电平，使流水线重新启动。</a:t>
            </a:r>
          </a:p>
          <a:p>
            <a:pPr marL="285750" indent="-285750">
              <a:spcBef>
                <a:spcPct val="50000"/>
              </a:spcBef>
              <a:buClrTx/>
              <a:buFont typeface="Wingdings" panose="05000000000000000000" charset="0"/>
              <a:buChar char=""/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流水线启动后，罐头经传感器输入脉冲到通道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的计数器，又开始</a:t>
            </a:r>
            <a:r>
              <a:rPr lang="en-US" altLang="zh-CN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24</a:t>
            </a: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个罐头的计数，重复以上的工作过程。</a:t>
            </a:r>
          </a:p>
        </p:txBody>
      </p:sp>
      <p:grpSp>
        <p:nvGrpSpPr>
          <p:cNvPr id="51205" name="组合 51204"/>
          <p:cNvGrpSpPr/>
          <p:nvPr/>
        </p:nvGrpSpPr>
        <p:grpSpPr>
          <a:xfrm>
            <a:off x="1830388" y="1579245"/>
            <a:ext cx="2438400" cy="460375"/>
            <a:chOff x="0" y="0"/>
            <a:chExt cx="1536" cy="290"/>
          </a:xfrm>
        </p:grpSpPr>
        <p:sp>
          <p:nvSpPr>
            <p:cNvPr id="51206" name="直接连接符 51205"/>
            <p:cNvSpPr/>
            <p:nvPr/>
          </p:nvSpPr>
          <p:spPr>
            <a:xfrm flipH="1">
              <a:off x="720" y="144"/>
              <a:ext cx="81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07" name="文本框 51206"/>
            <p:cNvSpPr txBox="1"/>
            <p:nvPr/>
          </p:nvSpPr>
          <p:spPr>
            <a:xfrm>
              <a:off x="0" y="0"/>
              <a:ext cx="72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计数</a:t>
              </a:r>
            </a:p>
          </p:txBody>
        </p:sp>
      </p:grpSp>
      <p:grpSp>
        <p:nvGrpSpPr>
          <p:cNvPr id="51208" name="组合 51207"/>
          <p:cNvGrpSpPr/>
          <p:nvPr/>
        </p:nvGrpSpPr>
        <p:grpSpPr>
          <a:xfrm>
            <a:off x="1819275" y="3247708"/>
            <a:ext cx="2438400" cy="460375"/>
            <a:chOff x="0" y="0"/>
            <a:chExt cx="1536" cy="290"/>
          </a:xfrm>
        </p:grpSpPr>
        <p:sp>
          <p:nvSpPr>
            <p:cNvPr id="51209" name="直接连接符 51208"/>
            <p:cNvSpPr/>
            <p:nvPr/>
          </p:nvSpPr>
          <p:spPr>
            <a:xfrm flipH="1">
              <a:off x="720" y="144"/>
              <a:ext cx="81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0" name="文本框 51209"/>
            <p:cNvSpPr txBox="1"/>
            <p:nvPr/>
          </p:nvSpPr>
          <p:spPr>
            <a:xfrm>
              <a:off x="0" y="0"/>
              <a:ext cx="76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定时</a:t>
              </a:r>
            </a:p>
          </p:txBody>
        </p:sp>
      </p:grpSp>
      <p:sp>
        <p:nvSpPr>
          <p:cNvPr id="51211" name="文本框 51210"/>
          <p:cNvSpPr txBox="1"/>
          <p:nvPr/>
        </p:nvSpPr>
        <p:spPr>
          <a:xfrm>
            <a:off x="4316413" y="1499870"/>
            <a:ext cx="903287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  <a:p>
            <a:pPr>
              <a:spcBef>
                <a:spcPct val="50000"/>
              </a:spcBef>
              <a:buClrTx/>
            </a:pPr>
            <a:r>
              <a:rPr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N:24</a:t>
            </a:r>
          </a:p>
        </p:txBody>
      </p:sp>
      <p:sp>
        <p:nvSpPr>
          <p:cNvPr id="51212" name="文本框 51211"/>
          <p:cNvSpPr txBox="1"/>
          <p:nvPr/>
        </p:nvSpPr>
        <p:spPr>
          <a:xfrm>
            <a:off x="4283075" y="2766695"/>
            <a:ext cx="903288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en-US" altLang="zh-CN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  <a:p>
            <a:pPr>
              <a:spcBef>
                <a:spcPct val="50000"/>
              </a:spcBef>
              <a:buClrTx/>
            </a:pPr>
            <a:r>
              <a:rPr lang="en-US" altLang="zh-CN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N: 2s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071245"/>
            <a:ext cx="10742295" cy="461137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sz="3600"/>
              <a:t>1. 掌握8253引脚，尤其是CLK、OUT、GATE引脚的功能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sz="3600"/>
              <a:t>2. 掌握8253的六种工作方式、编程和在IBM PC系列机上的应用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sz="3600"/>
              <a:t>3. 学习体会通用接口芯片在接口电路中的应用；</a:t>
            </a: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0" y="4876800"/>
            <a:ext cx="9144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对角圆角矩形 11"/>
          <p:cNvSpPr/>
          <p:nvPr/>
        </p:nvSpPr>
        <p:spPr>
          <a:xfrm>
            <a:off x="3791744" y="122356"/>
            <a:ext cx="4046886" cy="714356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教学要求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矩形 30"/>
          <p:cNvSpPr>
            <a:spLocks noChangeArrowheads="1"/>
          </p:cNvSpPr>
          <p:nvPr/>
        </p:nvSpPr>
        <p:spPr bwMode="auto">
          <a:xfrm>
            <a:off x="3965" y="2636912"/>
            <a:ext cx="12192000" cy="17044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7528" y="2917393"/>
            <a:ext cx="87849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本章完、谢谢大家</a:t>
            </a:r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7000" contrast="-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7" y="534788"/>
            <a:ext cx="3850106" cy="967339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/>
              <a:t>1.  8253/8254</a:t>
            </a:r>
            <a:r>
              <a:rPr lang="zh-CN" altLang="en-US" sz="3200"/>
              <a:t>定时计数器</a:t>
            </a:r>
          </a:p>
        </p:txBody>
      </p:sp>
      <p:sp>
        <p:nvSpPr>
          <p:cNvPr id="8195" name="内容占位符 8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独立的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位</a:t>
            </a:r>
            <a:r>
              <a:rPr lang="zh-CN" altLang="en-US" dirty="0">
                <a:latin typeface="Times New Roman" panose="02020603050405020304" pitchFamily="18" charset="0"/>
              </a:rPr>
              <a:t>计数器通道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每个计数器有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种工作方式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按二进制（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最大计数值可达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65535</a:t>
            </a:r>
            <a:r>
              <a:rPr lang="zh-CN" altLang="en-US" dirty="0">
                <a:latin typeface="Times New Roman" panose="02020603050405020304" pitchFamily="18" charset="0"/>
              </a:rPr>
              <a:t>）或十进制（</a:t>
            </a:r>
            <a:r>
              <a:rPr lang="en-US" altLang="zh-CN" dirty="0"/>
              <a:t>BCD</a:t>
            </a:r>
            <a:r>
              <a:rPr lang="zh-CN" altLang="en-US" dirty="0">
                <a:latin typeface="Times New Roman" panose="02020603050405020304" pitchFamily="18" charset="0"/>
              </a:rPr>
              <a:t>码）计数（最大计数值可达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9999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8196" name="图片 8195" descr="825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DDE1EA"/>
              </a:clrFrom>
              <a:clrTo>
                <a:srgbClr val="DDE1EA">
                  <a:alpha val="0"/>
                </a:srgbClr>
              </a:clrTo>
            </a:clrChange>
          </a:blip>
          <a:srcRect l="11523" t="15925" r="13906" b="21146"/>
          <a:stretch>
            <a:fillRect/>
          </a:stretch>
        </p:blipFill>
        <p:spPr>
          <a:xfrm>
            <a:off x="8040216" y="989851"/>
            <a:ext cx="3279140" cy="1503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矩形 8196" descr="076"/>
          <p:cNvSpPr/>
          <p:nvPr/>
        </p:nvSpPr>
        <p:spPr>
          <a:xfrm>
            <a:off x="1771972" y="4581128"/>
            <a:ext cx="8572500" cy="1384300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</a:rPr>
              <a:t>8254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</a:rPr>
              <a:t>8253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的改进型，主要区别在于接入的</a:t>
            </a:r>
          </a:p>
          <a:p>
            <a:pPr algn="ctr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最高频率，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8254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最高为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10MHz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，而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8253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2M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3200"/>
              <a:t>8253/8254</a:t>
            </a:r>
            <a:r>
              <a:rPr lang="zh-CN" altLang="en-US" sz="3200"/>
              <a:t>的内部结构和引脚</a:t>
            </a:r>
          </a:p>
        </p:txBody>
      </p:sp>
      <p:grpSp>
        <p:nvGrpSpPr>
          <p:cNvPr id="9219" name="组合 9218"/>
          <p:cNvGrpSpPr/>
          <p:nvPr/>
        </p:nvGrpSpPr>
        <p:grpSpPr>
          <a:xfrm>
            <a:off x="1876743" y="1063625"/>
            <a:ext cx="8497887" cy="5257800"/>
            <a:chOff x="0" y="0"/>
            <a:chExt cx="5040" cy="3175"/>
          </a:xfrm>
        </p:grpSpPr>
        <p:sp>
          <p:nvSpPr>
            <p:cNvPr id="9220" name="矩形 9219"/>
            <p:cNvSpPr>
              <a:spLocks noChangeAspect="1" noTextEdit="1"/>
            </p:cNvSpPr>
            <p:nvPr/>
          </p:nvSpPr>
          <p:spPr>
            <a:xfrm>
              <a:off x="0" y="0"/>
              <a:ext cx="5040" cy="317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1" name="组合 9220"/>
            <p:cNvGrpSpPr/>
            <p:nvPr/>
          </p:nvGrpSpPr>
          <p:grpSpPr>
            <a:xfrm>
              <a:off x="1772" y="1432"/>
              <a:ext cx="290" cy="676"/>
              <a:chOff x="0" y="0"/>
              <a:chExt cx="290" cy="676"/>
            </a:xfrm>
          </p:grpSpPr>
          <p:sp>
            <p:nvSpPr>
              <p:cNvPr id="9222" name="直接连接符 9221"/>
              <p:cNvSpPr/>
              <p:nvPr/>
            </p:nvSpPr>
            <p:spPr>
              <a:xfrm>
                <a:off x="0" y="0"/>
                <a:ext cx="275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3" name="直接连接符 9222"/>
              <p:cNvSpPr/>
              <p:nvPr/>
            </p:nvSpPr>
            <p:spPr>
              <a:xfrm>
                <a:off x="289" y="0"/>
                <a:ext cx="1" cy="64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9224" name="组合 9223"/>
              <p:cNvGrpSpPr/>
              <p:nvPr/>
            </p:nvGrpSpPr>
            <p:grpSpPr>
              <a:xfrm>
                <a:off x="27" y="592"/>
                <a:ext cx="248" cy="84"/>
                <a:chOff x="0" y="0"/>
                <a:chExt cx="248" cy="84"/>
              </a:xfrm>
            </p:grpSpPr>
            <p:sp>
              <p:nvSpPr>
                <p:cNvPr id="9225" name="直接连接符 9224"/>
                <p:cNvSpPr/>
                <p:nvPr/>
              </p:nvSpPr>
              <p:spPr>
                <a:xfrm flipH="1">
                  <a:off x="132" y="43"/>
                  <a:ext cx="116" cy="1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26" name="未知"/>
                <p:cNvSpPr/>
                <p:nvPr/>
              </p:nvSpPr>
              <p:spPr>
                <a:xfrm>
                  <a:off x="0" y="0"/>
                  <a:ext cx="137" cy="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7" h="84">
                      <a:moveTo>
                        <a:pt x="137" y="0"/>
                      </a:moveTo>
                      <a:lnTo>
                        <a:pt x="0" y="43"/>
                      </a:lnTo>
                      <a:lnTo>
                        <a:pt x="137" y="84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27" name="组合 9226"/>
            <p:cNvGrpSpPr/>
            <p:nvPr/>
          </p:nvGrpSpPr>
          <p:grpSpPr>
            <a:xfrm>
              <a:off x="842" y="1195"/>
              <a:ext cx="298" cy="487"/>
              <a:chOff x="0" y="0"/>
              <a:chExt cx="298" cy="487"/>
            </a:xfrm>
          </p:grpSpPr>
          <p:grpSp>
            <p:nvGrpSpPr>
              <p:cNvPr id="9228" name="组合 9227"/>
              <p:cNvGrpSpPr/>
              <p:nvPr/>
            </p:nvGrpSpPr>
            <p:grpSpPr>
              <a:xfrm>
                <a:off x="0" y="0"/>
                <a:ext cx="298" cy="84"/>
                <a:chOff x="0" y="0"/>
                <a:chExt cx="298" cy="84"/>
              </a:xfrm>
            </p:grpSpPr>
            <p:sp>
              <p:nvSpPr>
                <p:cNvPr id="9229" name="直接连接符 9228"/>
                <p:cNvSpPr/>
                <p:nvPr/>
              </p:nvSpPr>
              <p:spPr>
                <a:xfrm flipH="1">
                  <a:off x="0" y="41"/>
                  <a:ext cx="214" cy="1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0" name="未知"/>
                <p:cNvSpPr/>
                <p:nvPr/>
              </p:nvSpPr>
              <p:spPr>
                <a:xfrm>
                  <a:off x="210" y="0"/>
                  <a:ext cx="88" cy="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8" h="84">
                      <a:moveTo>
                        <a:pt x="0" y="84"/>
                      </a:moveTo>
                      <a:lnTo>
                        <a:pt x="88" y="41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1" name="组合 9230"/>
              <p:cNvGrpSpPr/>
              <p:nvPr/>
            </p:nvGrpSpPr>
            <p:grpSpPr>
              <a:xfrm>
                <a:off x="0" y="135"/>
                <a:ext cx="298" cy="84"/>
                <a:chOff x="0" y="0"/>
                <a:chExt cx="298" cy="84"/>
              </a:xfrm>
            </p:grpSpPr>
            <p:sp>
              <p:nvSpPr>
                <p:cNvPr id="9232" name="直接连接符 9231"/>
                <p:cNvSpPr/>
                <p:nvPr/>
              </p:nvSpPr>
              <p:spPr>
                <a:xfrm flipH="1">
                  <a:off x="0" y="41"/>
                  <a:ext cx="214" cy="1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3" name="未知"/>
                <p:cNvSpPr/>
                <p:nvPr/>
              </p:nvSpPr>
              <p:spPr>
                <a:xfrm>
                  <a:off x="210" y="0"/>
                  <a:ext cx="88" cy="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8" h="84">
                      <a:moveTo>
                        <a:pt x="0" y="84"/>
                      </a:moveTo>
                      <a:lnTo>
                        <a:pt x="88" y="41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4" name="组合 9233"/>
              <p:cNvGrpSpPr/>
              <p:nvPr/>
            </p:nvGrpSpPr>
            <p:grpSpPr>
              <a:xfrm>
                <a:off x="0" y="268"/>
                <a:ext cx="298" cy="84"/>
                <a:chOff x="0" y="0"/>
                <a:chExt cx="298" cy="84"/>
              </a:xfrm>
            </p:grpSpPr>
            <p:sp>
              <p:nvSpPr>
                <p:cNvPr id="9235" name="直接连接符 9234"/>
                <p:cNvSpPr/>
                <p:nvPr/>
              </p:nvSpPr>
              <p:spPr>
                <a:xfrm flipH="1">
                  <a:off x="0" y="41"/>
                  <a:ext cx="214" cy="1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6" name="未知"/>
                <p:cNvSpPr/>
                <p:nvPr/>
              </p:nvSpPr>
              <p:spPr>
                <a:xfrm>
                  <a:off x="210" y="0"/>
                  <a:ext cx="88" cy="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8" h="84">
                      <a:moveTo>
                        <a:pt x="0" y="84"/>
                      </a:moveTo>
                      <a:lnTo>
                        <a:pt x="88" y="41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7" name="组合 9236"/>
              <p:cNvGrpSpPr/>
              <p:nvPr/>
            </p:nvGrpSpPr>
            <p:grpSpPr>
              <a:xfrm>
                <a:off x="0" y="403"/>
                <a:ext cx="298" cy="84"/>
                <a:chOff x="0" y="0"/>
                <a:chExt cx="298" cy="84"/>
              </a:xfrm>
            </p:grpSpPr>
            <p:sp>
              <p:nvSpPr>
                <p:cNvPr id="9238" name="直接连接符 9237"/>
                <p:cNvSpPr/>
                <p:nvPr/>
              </p:nvSpPr>
              <p:spPr>
                <a:xfrm flipH="1">
                  <a:off x="0" y="41"/>
                  <a:ext cx="214" cy="1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39" name="未知"/>
                <p:cNvSpPr/>
                <p:nvPr/>
              </p:nvSpPr>
              <p:spPr>
                <a:xfrm>
                  <a:off x="210" y="0"/>
                  <a:ext cx="88" cy="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8" h="84">
                      <a:moveTo>
                        <a:pt x="0" y="84"/>
                      </a:moveTo>
                      <a:lnTo>
                        <a:pt x="88" y="41"/>
                      </a:lnTo>
                      <a:lnTo>
                        <a:pt x="0" y="0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40" name="未知"/>
            <p:cNvSpPr/>
            <p:nvPr/>
          </p:nvSpPr>
          <p:spPr>
            <a:xfrm>
              <a:off x="2650" y="2152"/>
              <a:ext cx="465" cy="225"/>
            </a:xfrm>
            <a:custGeom>
              <a:avLst/>
              <a:gdLst/>
              <a:ahLst/>
              <a:cxnLst/>
              <a:rect l="0" t="0" r="0" b="0"/>
              <a:pathLst>
                <a:path w="465" h="225">
                  <a:moveTo>
                    <a:pt x="0" y="114"/>
                  </a:moveTo>
                  <a:lnTo>
                    <a:pt x="92" y="225"/>
                  </a:lnTo>
                  <a:lnTo>
                    <a:pt x="92" y="170"/>
                  </a:lnTo>
                  <a:lnTo>
                    <a:pt x="373" y="170"/>
                  </a:lnTo>
                  <a:lnTo>
                    <a:pt x="373" y="225"/>
                  </a:lnTo>
                  <a:lnTo>
                    <a:pt x="465" y="114"/>
                  </a:lnTo>
                  <a:lnTo>
                    <a:pt x="373" y="0"/>
                  </a:lnTo>
                  <a:lnTo>
                    <a:pt x="373" y="57"/>
                  </a:lnTo>
                  <a:lnTo>
                    <a:pt x="92" y="57"/>
                  </a:lnTo>
                  <a:lnTo>
                    <a:pt x="92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未知"/>
            <p:cNvSpPr/>
            <p:nvPr/>
          </p:nvSpPr>
          <p:spPr>
            <a:xfrm>
              <a:off x="660" y="553"/>
              <a:ext cx="465" cy="226"/>
            </a:xfrm>
            <a:custGeom>
              <a:avLst/>
              <a:gdLst/>
              <a:ahLst/>
              <a:cxnLst/>
              <a:rect l="0" t="0" r="0" b="0"/>
              <a:pathLst>
                <a:path w="465" h="226">
                  <a:moveTo>
                    <a:pt x="0" y="113"/>
                  </a:moveTo>
                  <a:lnTo>
                    <a:pt x="92" y="226"/>
                  </a:lnTo>
                  <a:lnTo>
                    <a:pt x="92" y="170"/>
                  </a:lnTo>
                  <a:lnTo>
                    <a:pt x="373" y="170"/>
                  </a:lnTo>
                  <a:lnTo>
                    <a:pt x="373" y="226"/>
                  </a:lnTo>
                  <a:lnTo>
                    <a:pt x="465" y="113"/>
                  </a:lnTo>
                  <a:lnTo>
                    <a:pt x="373" y="0"/>
                  </a:lnTo>
                  <a:lnTo>
                    <a:pt x="373" y="56"/>
                  </a:lnTo>
                  <a:lnTo>
                    <a:pt x="92" y="56"/>
                  </a:lnTo>
                  <a:lnTo>
                    <a:pt x="92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矩形 9241"/>
            <p:cNvSpPr/>
            <p:nvPr/>
          </p:nvSpPr>
          <p:spPr>
            <a:xfrm>
              <a:off x="163" y="516"/>
              <a:ext cx="474" cy="45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矩形 9242"/>
            <p:cNvSpPr/>
            <p:nvPr/>
          </p:nvSpPr>
          <p:spPr>
            <a:xfrm>
              <a:off x="100" y="590"/>
              <a:ext cx="449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～</a:t>
              </a: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244" name="组合 9243"/>
            <p:cNvGrpSpPr/>
            <p:nvPr/>
          </p:nvGrpSpPr>
          <p:grpSpPr>
            <a:xfrm>
              <a:off x="1538" y="955"/>
              <a:ext cx="2048" cy="1955"/>
              <a:chOff x="0" y="0"/>
              <a:chExt cx="2048" cy="1955"/>
            </a:xfrm>
          </p:grpSpPr>
          <p:grpSp>
            <p:nvGrpSpPr>
              <p:cNvPr id="9245" name="组合 9244"/>
              <p:cNvGrpSpPr/>
              <p:nvPr/>
            </p:nvGrpSpPr>
            <p:grpSpPr>
              <a:xfrm>
                <a:off x="0" y="1512"/>
                <a:ext cx="1985" cy="405"/>
                <a:chOff x="0" y="0"/>
                <a:chExt cx="1985" cy="405"/>
              </a:xfrm>
            </p:grpSpPr>
            <p:sp>
              <p:nvSpPr>
                <p:cNvPr id="9246" name="直接连接符 9245"/>
                <p:cNvSpPr/>
                <p:nvPr/>
              </p:nvSpPr>
              <p:spPr>
                <a:xfrm>
                  <a:off x="0" y="404"/>
                  <a:ext cx="1937" cy="1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47" name="直接连接符 9246"/>
                <p:cNvSpPr/>
                <p:nvPr/>
              </p:nvSpPr>
              <p:spPr>
                <a:xfrm>
                  <a:off x="0" y="2"/>
                  <a:ext cx="1" cy="402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9248" name="组合 9247"/>
                <p:cNvGrpSpPr/>
                <p:nvPr/>
              </p:nvGrpSpPr>
              <p:grpSpPr>
                <a:xfrm>
                  <a:off x="1895" y="0"/>
                  <a:ext cx="90" cy="402"/>
                  <a:chOff x="0" y="0"/>
                  <a:chExt cx="90" cy="402"/>
                </a:xfrm>
              </p:grpSpPr>
              <p:sp>
                <p:nvSpPr>
                  <p:cNvPr id="9249" name="直接连接符 9248"/>
                  <p:cNvSpPr/>
                  <p:nvPr/>
                </p:nvSpPr>
                <p:spPr>
                  <a:xfrm flipV="1">
                    <a:off x="44" y="123"/>
                    <a:ext cx="1" cy="279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250" name="未知"/>
                  <p:cNvSpPr/>
                  <p:nvPr/>
                </p:nvSpPr>
                <p:spPr>
                  <a:xfrm>
                    <a:off x="0" y="0"/>
                    <a:ext cx="90" cy="12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0" h="127">
                        <a:moveTo>
                          <a:pt x="90" y="127"/>
                        </a:moveTo>
                        <a:lnTo>
                          <a:pt x="44" y="0"/>
                        </a:lnTo>
                        <a:lnTo>
                          <a:pt x="0" y="127"/>
                        </a:lnTo>
                        <a:lnTo>
                          <a:pt x="90" y="127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251" name="组合 9250"/>
              <p:cNvGrpSpPr/>
              <p:nvPr/>
            </p:nvGrpSpPr>
            <p:grpSpPr>
              <a:xfrm>
                <a:off x="1305" y="0"/>
                <a:ext cx="743" cy="1955"/>
                <a:chOff x="0" y="0"/>
                <a:chExt cx="743" cy="1955"/>
              </a:xfrm>
            </p:grpSpPr>
            <p:grpSp>
              <p:nvGrpSpPr>
                <p:cNvPr id="9252" name="组合 9251"/>
                <p:cNvGrpSpPr/>
                <p:nvPr/>
              </p:nvGrpSpPr>
              <p:grpSpPr>
                <a:xfrm>
                  <a:off x="0" y="207"/>
                  <a:ext cx="81" cy="1748"/>
                  <a:chOff x="0" y="0"/>
                  <a:chExt cx="81" cy="1748"/>
                </a:xfrm>
              </p:grpSpPr>
              <p:sp>
                <p:nvSpPr>
                  <p:cNvPr id="9253" name="直接连接符 9252"/>
                  <p:cNvSpPr/>
                  <p:nvPr/>
                </p:nvSpPr>
                <p:spPr>
                  <a:xfrm>
                    <a:off x="39" y="0"/>
                    <a:ext cx="1" cy="1709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254" name="椭圆 9253"/>
                  <p:cNvSpPr/>
                  <p:nvPr/>
                </p:nvSpPr>
                <p:spPr>
                  <a:xfrm>
                    <a:off x="0" y="1672"/>
                    <a:ext cx="81" cy="7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255" name="直接连接符 9254"/>
                <p:cNvSpPr/>
                <p:nvPr/>
              </p:nvSpPr>
              <p:spPr>
                <a:xfrm>
                  <a:off x="41" y="207"/>
                  <a:ext cx="644" cy="1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9256" name="组合 9255"/>
                <p:cNvGrpSpPr/>
                <p:nvPr/>
              </p:nvGrpSpPr>
              <p:grpSpPr>
                <a:xfrm>
                  <a:off x="653" y="0"/>
                  <a:ext cx="90" cy="207"/>
                  <a:chOff x="0" y="0"/>
                  <a:chExt cx="90" cy="207"/>
                </a:xfrm>
              </p:grpSpPr>
              <p:sp>
                <p:nvSpPr>
                  <p:cNvPr id="9257" name="直接连接符 9256"/>
                  <p:cNvSpPr/>
                  <p:nvPr/>
                </p:nvSpPr>
                <p:spPr>
                  <a:xfrm flipV="1">
                    <a:off x="44" y="123"/>
                    <a:ext cx="1" cy="84"/>
                  </a:xfrm>
                  <a:prstGeom prst="line">
                    <a:avLst/>
                  </a:prstGeom>
                  <a:ln w="2857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258" name="未知"/>
                  <p:cNvSpPr/>
                  <p:nvPr/>
                </p:nvSpPr>
                <p:spPr>
                  <a:xfrm>
                    <a:off x="0" y="0"/>
                    <a:ext cx="90" cy="12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0" h="127">
                        <a:moveTo>
                          <a:pt x="90" y="127"/>
                        </a:moveTo>
                        <a:lnTo>
                          <a:pt x="44" y="0"/>
                        </a:lnTo>
                        <a:lnTo>
                          <a:pt x="0" y="127"/>
                        </a:lnTo>
                        <a:lnTo>
                          <a:pt x="90" y="127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9259" name="矩形 9258"/>
            <p:cNvSpPr/>
            <p:nvPr/>
          </p:nvSpPr>
          <p:spPr>
            <a:xfrm>
              <a:off x="3134" y="455"/>
              <a:ext cx="762" cy="50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矩形 9259"/>
            <p:cNvSpPr/>
            <p:nvPr/>
          </p:nvSpPr>
          <p:spPr>
            <a:xfrm>
              <a:off x="3256" y="613"/>
              <a:ext cx="47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计数器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</a:rPr>
                <a:t>0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61" name="矩形 9260"/>
            <p:cNvSpPr/>
            <p:nvPr/>
          </p:nvSpPr>
          <p:spPr>
            <a:xfrm>
              <a:off x="1146" y="1957"/>
              <a:ext cx="800" cy="51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矩形 9261"/>
            <p:cNvSpPr/>
            <p:nvPr/>
          </p:nvSpPr>
          <p:spPr>
            <a:xfrm>
              <a:off x="1324" y="2049"/>
              <a:ext cx="407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控制字</a:t>
              </a:r>
            </a:p>
          </p:txBody>
        </p:sp>
        <p:sp>
          <p:nvSpPr>
            <p:cNvPr id="9263" name="矩形 9262"/>
            <p:cNvSpPr/>
            <p:nvPr/>
          </p:nvSpPr>
          <p:spPr>
            <a:xfrm>
              <a:off x="1315" y="2229"/>
              <a:ext cx="407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寄存器</a:t>
              </a:r>
            </a:p>
          </p:txBody>
        </p:sp>
        <p:sp>
          <p:nvSpPr>
            <p:cNvPr id="9264" name="矩形 9263"/>
            <p:cNvSpPr/>
            <p:nvPr/>
          </p:nvSpPr>
          <p:spPr>
            <a:xfrm>
              <a:off x="3136" y="1309"/>
              <a:ext cx="760" cy="50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矩形 9264"/>
            <p:cNvSpPr/>
            <p:nvPr/>
          </p:nvSpPr>
          <p:spPr>
            <a:xfrm>
              <a:off x="3256" y="1468"/>
              <a:ext cx="47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计数器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66" name="矩形 9265"/>
            <p:cNvSpPr/>
            <p:nvPr/>
          </p:nvSpPr>
          <p:spPr>
            <a:xfrm>
              <a:off x="3136" y="1981"/>
              <a:ext cx="760" cy="50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矩形 9266"/>
            <p:cNvSpPr/>
            <p:nvPr/>
          </p:nvSpPr>
          <p:spPr>
            <a:xfrm>
              <a:off x="3256" y="2151"/>
              <a:ext cx="47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计数器</a:t>
              </a: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68" name="未知"/>
            <p:cNvSpPr/>
            <p:nvPr/>
          </p:nvSpPr>
          <p:spPr>
            <a:xfrm>
              <a:off x="1917" y="590"/>
              <a:ext cx="465" cy="225"/>
            </a:xfrm>
            <a:custGeom>
              <a:avLst/>
              <a:gdLst/>
              <a:ahLst/>
              <a:cxnLst/>
              <a:rect l="0" t="0" r="0" b="0"/>
              <a:pathLst>
                <a:path w="465" h="225">
                  <a:moveTo>
                    <a:pt x="0" y="113"/>
                  </a:moveTo>
                  <a:lnTo>
                    <a:pt x="92" y="225"/>
                  </a:lnTo>
                  <a:lnTo>
                    <a:pt x="92" y="170"/>
                  </a:lnTo>
                  <a:lnTo>
                    <a:pt x="373" y="170"/>
                  </a:lnTo>
                  <a:lnTo>
                    <a:pt x="373" y="225"/>
                  </a:lnTo>
                  <a:lnTo>
                    <a:pt x="465" y="113"/>
                  </a:lnTo>
                  <a:lnTo>
                    <a:pt x="373" y="0"/>
                  </a:lnTo>
                  <a:lnTo>
                    <a:pt x="373" y="57"/>
                  </a:lnTo>
                  <a:lnTo>
                    <a:pt x="92" y="57"/>
                  </a:lnTo>
                  <a:lnTo>
                    <a:pt x="92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未知"/>
            <p:cNvSpPr/>
            <p:nvPr/>
          </p:nvSpPr>
          <p:spPr>
            <a:xfrm>
              <a:off x="2650" y="590"/>
              <a:ext cx="465" cy="225"/>
            </a:xfrm>
            <a:custGeom>
              <a:avLst/>
              <a:gdLst/>
              <a:ahLst/>
              <a:cxnLst/>
              <a:rect l="0" t="0" r="0" b="0"/>
              <a:pathLst>
                <a:path w="465" h="225">
                  <a:moveTo>
                    <a:pt x="0" y="113"/>
                  </a:moveTo>
                  <a:lnTo>
                    <a:pt x="92" y="225"/>
                  </a:lnTo>
                  <a:lnTo>
                    <a:pt x="92" y="170"/>
                  </a:lnTo>
                  <a:lnTo>
                    <a:pt x="373" y="170"/>
                  </a:lnTo>
                  <a:lnTo>
                    <a:pt x="373" y="225"/>
                  </a:lnTo>
                  <a:lnTo>
                    <a:pt x="465" y="113"/>
                  </a:lnTo>
                  <a:lnTo>
                    <a:pt x="373" y="0"/>
                  </a:lnTo>
                  <a:lnTo>
                    <a:pt x="373" y="57"/>
                  </a:lnTo>
                  <a:lnTo>
                    <a:pt x="92" y="57"/>
                  </a:lnTo>
                  <a:lnTo>
                    <a:pt x="92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未知"/>
            <p:cNvSpPr/>
            <p:nvPr/>
          </p:nvSpPr>
          <p:spPr>
            <a:xfrm>
              <a:off x="2637" y="1383"/>
              <a:ext cx="465" cy="226"/>
            </a:xfrm>
            <a:custGeom>
              <a:avLst/>
              <a:gdLst/>
              <a:ahLst/>
              <a:cxnLst/>
              <a:rect l="0" t="0" r="0" b="0"/>
              <a:pathLst>
                <a:path w="465" h="226">
                  <a:moveTo>
                    <a:pt x="0" y="113"/>
                  </a:moveTo>
                  <a:lnTo>
                    <a:pt x="92" y="226"/>
                  </a:lnTo>
                  <a:lnTo>
                    <a:pt x="92" y="170"/>
                  </a:lnTo>
                  <a:lnTo>
                    <a:pt x="371" y="170"/>
                  </a:lnTo>
                  <a:lnTo>
                    <a:pt x="371" y="226"/>
                  </a:lnTo>
                  <a:lnTo>
                    <a:pt x="465" y="113"/>
                  </a:lnTo>
                  <a:lnTo>
                    <a:pt x="371" y="0"/>
                  </a:lnTo>
                  <a:lnTo>
                    <a:pt x="371" y="57"/>
                  </a:lnTo>
                  <a:lnTo>
                    <a:pt x="92" y="57"/>
                  </a:lnTo>
                  <a:lnTo>
                    <a:pt x="92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未知"/>
            <p:cNvSpPr/>
            <p:nvPr/>
          </p:nvSpPr>
          <p:spPr>
            <a:xfrm>
              <a:off x="1957" y="2152"/>
              <a:ext cx="465" cy="225"/>
            </a:xfrm>
            <a:custGeom>
              <a:avLst/>
              <a:gdLst/>
              <a:ahLst/>
              <a:cxnLst/>
              <a:rect l="0" t="0" r="0" b="0"/>
              <a:pathLst>
                <a:path w="465" h="225">
                  <a:moveTo>
                    <a:pt x="115" y="0"/>
                  </a:moveTo>
                  <a:lnTo>
                    <a:pt x="115" y="57"/>
                  </a:lnTo>
                  <a:lnTo>
                    <a:pt x="465" y="57"/>
                  </a:lnTo>
                  <a:lnTo>
                    <a:pt x="465" y="170"/>
                  </a:lnTo>
                  <a:lnTo>
                    <a:pt x="115" y="170"/>
                  </a:lnTo>
                  <a:lnTo>
                    <a:pt x="115" y="225"/>
                  </a:lnTo>
                  <a:lnTo>
                    <a:pt x="0" y="11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矩形 9271"/>
            <p:cNvSpPr/>
            <p:nvPr/>
          </p:nvSpPr>
          <p:spPr>
            <a:xfrm>
              <a:off x="2415" y="76"/>
              <a:ext cx="220" cy="299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矩形 9272"/>
            <p:cNvSpPr/>
            <p:nvPr/>
          </p:nvSpPr>
          <p:spPr>
            <a:xfrm>
              <a:off x="2445" y="897"/>
              <a:ext cx="13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内</a:t>
              </a:r>
            </a:p>
          </p:txBody>
        </p:sp>
        <p:sp>
          <p:nvSpPr>
            <p:cNvPr id="9274" name="矩形 9273"/>
            <p:cNvSpPr/>
            <p:nvPr/>
          </p:nvSpPr>
          <p:spPr>
            <a:xfrm>
              <a:off x="2445" y="1150"/>
              <a:ext cx="13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部</a:t>
              </a:r>
            </a:p>
          </p:txBody>
        </p:sp>
        <p:sp>
          <p:nvSpPr>
            <p:cNvPr id="9275" name="矩形 9274"/>
            <p:cNvSpPr/>
            <p:nvPr/>
          </p:nvSpPr>
          <p:spPr>
            <a:xfrm>
              <a:off x="2445" y="1404"/>
              <a:ext cx="13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数</a:t>
              </a:r>
            </a:p>
          </p:txBody>
        </p:sp>
        <p:sp>
          <p:nvSpPr>
            <p:cNvPr id="9276" name="矩形 9275"/>
            <p:cNvSpPr/>
            <p:nvPr/>
          </p:nvSpPr>
          <p:spPr>
            <a:xfrm>
              <a:off x="2445" y="1658"/>
              <a:ext cx="13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据</a:t>
              </a:r>
            </a:p>
          </p:txBody>
        </p:sp>
        <p:sp>
          <p:nvSpPr>
            <p:cNvPr id="9277" name="矩形 9276"/>
            <p:cNvSpPr/>
            <p:nvPr/>
          </p:nvSpPr>
          <p:spPr>
            <a:xfrm>
              <a:off x="2445" y="1912"/>
              <a:ext cx="13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总</a:t>
              </a:r>
            </a:p>
          </p:txBody>
        </p:sp>
        <p:sp>
          <p:nvSpPr>
            <p:cNvPr id="9278" name="矩形 9277"/>
            <p:cNvSpPr/>
            <p:nvPr/>
          </p:nvSpPr>
          <p:spPr>
            <a:xfrm>
              <a:off x="2445" y="2164"/>
              <a:ext cx="13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线</a:t>
              </a:r>
            </a:p>
          </p:txBody>
        </p:sp>
        <p:sp>
          <p:nvSpPr>
            <p:cNvPr id="9279" name="直接连接符 9278"/>
            <p:cNvSpPr/>
            <p:nvPr/>
          </p:nvSpPr>
          <p:spPr>
            <a:xfrm>
              <a:off x="2413" y="76"/>
              <a:ext cx="224" cy="1"/>
            </a:xfrm>
            <a:prstGeom prst="line">
              <a:avLst/>
            </a:prstGeom>
            <a:ln w="28575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0" name="直接连接符 9279"/>
            <p:cNvSpPr/>
            <p:nvPr/>
          </p:nvSpPr>
          <p:spPr>
            <a:xfrm>
              <a:off x="2413" y="3067"/>
              <a:ext cx="224" cy="1"/>
            </a:xfrm>
            <a:prstGeom prst="line">
              <a:avLst/>
            </a:prstGeom>
            <a:ln w="28575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1" name="未知"/>
            <p:cNvSpPr/>
            <p:nvPr/>
          </p:nvSpPr>
          <p:spPr>
            <a:xfrm>
              <a:off x="2413" y="53"/>
              <a:ext cx="197" cy="74"/>
            </a:xfrm>
            <a:custGeom>
              <a:avLst/>
              <a:gdLst/>
              <a:ahLst/>
              <a:cxnLst/>
              <a:rect l="0" t="0" r="0" b="0"/>
              <a:pathLst>
                <a:path w="197" h="74">
                  <a:moveTo>
                    <a:pt x="0" y="35"/>
                  </a:moveTo>
                  <a:lnTo>
                    <a:pt x="23" y="21"/>
                  </a:lnTo>
                  <a:lnTo>
                    <a:pt x="44" y="8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86" y="4"/>
                  </a:lnTo>
                  <a:lnTo>
                    <a:pt x="92" y="13"/>
                  </a:lnTo>
                  <a:lnTo>
                    <a:pt x="97" y="23"/>
                  </a:lnTo>
                  <a:lnTo>
                    <a:pt x="101" y="35"/>
                  </a:lnTo>
                  <a:lnTo>
                    <a:pt x="103" y="47"/>
                  </a:lnTo>
                  <a:lnTo>
                    <a:pt x="109" y="58"/>
                  </a:lnTo>
                  <a:lnTo>
                    <a:pt x="113" y="66"/>
                  </a:lnTo>
                  <a:lnTo>
                    <a:pt x="120" y="72"/>
                  </a:lnTo>
                  <a:lnTo>
                    <a:pt x="128" y="74"/>
                  </a:lnTo>
                  <a:lnTo>
                    <a:pt x="136" y="74"/>
                  </a:lnTo>
                  <a:lnTo>
                    <a:pt x="155" y="70"/>
                  </a:lnTo>
                  <a:lnTo>
                    <a:pt x="176" y="60"/>
                  </a:lnTo>
                  <a:lnTo>
                    <a:pt x="197" y="4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未知"/>
            <p:cNvSpPr/>
            <p:nvPr/>
          </p:nvSpPr>
          <p:spPr>
            <a:xfrm>
              <a:off x="2413" y="3055"/>
              <a:ext cx="197" cy="49"/>
            </a:xfrm>
            <a:custGeom>
              <a:avLst/>
              <a:gdLst/>
              <a:ahLst/>
              <a:cxnLst/>
              <a:rect l="0" t="0" r="0" b="0"/>
              <a:pathLst>
                <a:path w="197" h="49">
                  <a:moveTo>
                    <a:pt x="0" y="0"/>
                  </a:moveTo>
                  <a:lnTo>
                    <a:pt x="13" y="17"/>
                  </a:lnTo>
                  <a:lnTo>
                    <a:pt x="27" y="33"/>
                  </a:lnTo>
                  <a:lnTo>
                    <a:pt x="44" y="45"/>
                  </a:lnTo>
                  <a:lnTo>
                    <a:pt x="55" y="47"/>
                  </a:lnTo>
                  <a:lnTo>
                    <a:pt x="67" y="49"/>
                  </a:lnTo>
                  <a:lnTo>
                    <a:pt x="82" y="47"/>
                  </a:lnTo>
                  <a:lnTo>
                    <a:pt x="99" y="43"/>
                  </a:lnTo>
                  <a:lnTo>
                    <a:pt x="115" y="35"/>
                  </a:lnTo>
                  <a:lnTo>
                    <a:pt x="136" y="27"/>
                  </a:lnTo>
                  <a:lnTo>
                    <a:pt x="155" y="19"/>
                  </a:lnTo>
                  <a:lnTo>
                    <a:pt x="172" y="12"/>
                  </a:lnTo>
                  <a:lnTo>
                    <a:pt x="187" y="6"/>
                  </a:lnTo>
                  <a:lnTo>
                    <a:pt x="19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直接连接符 9282"/>
            <p:cNvSpPr/>
            <p:nvPr/>
          </p:nvSpPr>
          <p:spPr>
            <a:xfrm>
              <a:off x="2413" y="2213"/>
              <a:ext cx="2" cy="109"/>
            </a:xfrm>
            <a:prstGeom prst="line">
              <a:avLst/>
            </a:prstGeom>
            <a:ln w="28575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4" name="矩形 9283"/>
            <p:cNvSpPr/>
            <p:nvPr/>
          </p:nvSpPr>
          <p:spPr>
            <a:xfrm>
              <a:off x="1146" y="418"/>
              <a:ext cx="762" cy="516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矩形 9284"/>
            <p:cNvSpPr/>
            <p:nvPr/>
          </p:nvSpPr>
          <p:spPr>
            <a:xfrm>
              <a:off x="1213" y="512"/>
              <a:ext cx="542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9286" name="矩形 9285"/>
            <p:cNvSpPr/>
            <p:nvPr/>
          </p:nvSpPr>
          <p:spPr>
            <a:xfrm>
              <a:off x="1290" y="699"/>
              <a:ext cx="407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9287" name="矩形 9286"/>
            <p:cNvSpPr/>
            <p:nvPr/>
          </p:nvSpPr>
          <p:spPr>
            <a:xfrm>
              <a:off x="1146" y="1199"/>
              <a:ext cx="787" cy="491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矩形 9287"/>
            <p:cNvSpPr/>
            <p:nvPr/>
          </p:nvSpPr>
          <p:spPr>
            <a:xfrm>
              <a:off x="1245" y="1281"/>
              <a:ext cx="576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marL="342900" indent="-342900" algn="ctr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读写控制</a:t>
              </a:r>
            </a:p>
            <a:p>
              <a:pPr marL="342900" indent="-342900" algn="ctr" defTabSz="895350"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</a:rPr>
                <a:t>逻辑</a:t>
              </a:r>
              <a:endParaRPr lang="zh-CN" altLang="en-US" sz="3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89" name="直接连接符 9288"/>
            <p:cNvSpPr/>
            <p:nvPr/>
          </p:nvSpPr>
          <p:spPr>
            <a:xfrm>
              <a:off x="1523" y="932"/>
              <a:ext cx="2" cy="26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90" name="矩形 9289"/>
            <p:cNvSpPr/>
            <p:nvPr/>
          </p:nvSpPr>
          <p:spPr>
            <a:xfrm>
              <a:off x="503" y="967"/>
              <a:ext cx="368" cy="906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矩形 9290"/>
            <p:cNvSpPr/>
            <p:nvPr/>
          </p:nvSpPr>
          <p:spPr>
            <a:xfrm>
              <a:off x="639" y="1107"/>
              <a:ext cx="19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RD</a:t>
              </a:r>
            </a:p>
          </p:txBody>
        </p:sp>
        <p:sp>
          <p:nvSpPr>
            <p:cNvPr id="9292" name="矩形 9291"/>
            <p:cNvSpPr/>
            <p:nvPr/>
          </p:nvSpPr>
          <p:spPr>
            <a:xfrm>
              <a:off x="599" y="1254"/>
              <a:ext cx="22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WR</a:t>
              </a:r>
            </a:p>
          </p:txBody>
        </p:sp>
        <p:sp>
          <p:nvSpPr>
            <p:cNvPr id="9293" name="矩形 9292"/>
            <p:cNvSpPr/>
            <p:nvPr/>
          </p:nvSpPr>
          <p:spPr>
            <a:xfrm>
              <a:off x="706" y="1400"/>
              <a:ext cx="90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9294" name="矩形 9293"/>
            <p:cNvSpPr/>
            <p:nvPr/>
          </p:nvSpPr>
          <p:spPr>
            <a:xfrm>
              <a:off x="811" y="1483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295" name="矩形 9294"/>
            <p:cNvSpPr/>
            <p:nvPr/>
          </p:nvSpPr>
          <p:spPr>
            <a:xfrm>
              <a:off x="706" y="1545"/>
              <a:ext cx="90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9296" name="矩形 9295"/>
            <p:cNvSpPr/>
            <p:nvPr/>
          </p:nvSpPr>
          <p:spPr>
            <a:xfrm>
              <a:off x="811" y="1627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297" name="直接连接符 9296"/>
            <p:cNvSpPr/>
            <p:nvPr/>
          </p:nvSpPr>
          <p:spPr>
            <a:xfrm>
              <a:off x="633" y="1102"/>
              <a:ext cx="184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98" name="直接连接符 9297"/>
            <p:cNvSpPr/>
            <p:nvPr/>
          </p:nvSpPr>
          <p:spPr>
            <a:xfrm>
              <a:off x="595" y="1260"/>
              <a:ext cx="222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9299" name="组合 9298"/>
            <p:cNvGrpSpPr/>
            <p:nvPr/>
          </p:nvGrpSpPr>
          <p:grpSpPr>
            <a:xfrm>
              <a:off x="595" y="1688"/>
              <a:ext cx="938" cy="147"/>
              <a:chOff x="0" y="0"/>
              <a:chExt cx="938" cy="147"/>
            </a:xfrm>
          </p:grpSpPr>
          <p:sp>
            <p:nvSpPr>
              <p:cNvPr id="9300" name="直接连接符 9299"/>
              <p:cNvSpPr/>
              <p:nvPr/>
            </p:nvSpPr>
            <p:spPr>
              <a:xfrm>
                <a:off x="915" y="0"/>
                <a:ext cx="1" cy="14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01" name="直接连接符 9300"/>
              <p:cNvSpPr/>
              <p:nvPr/>
            </p:nvSpPr>
            <p:spPr>
              <a:xfrm flipH="1">
                <a:off x="0" y="146"/>
                <a:ext cx="915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02" name="椭圆 9301"/>
              <p:cNvSpPr/>
              <p:nvPr/>
            </p:nvSpPr>
            <p:spPr>
              <a:xfrm>
                <a:off x="878" y="9"/>
                <a:ext cx="60" cy="59"/>
              </a:xfrm>
              <a:prstGeom prst="ellipse">
                <a:avLst/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03" name="矩形 9302"/>
            <p:cNvSpPr/>
            <p:nvPr/>
          </p:nvSpPr>
          <p:spPr>
            <a:xfrm>
              <a:off x="189" y="1738"/>
              <a:ext cx="408" cy="39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矩形 9303"/>
            <p:cNvSpPr/>
            <p:nvPr/>
          </p:nvSpPr>
          <p:spPr>
            <a:xfrm>
              <a:off x="333" y="1805"/>
              <a:ext cx="230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2200">
                  <a:solidFill>
                    <a:srgbClr val="000000"/>
                  </a:solidFill>
                  <a:latin typeface="Arial" panose="020B0604020202020204" pitchFamily="34" charset="0"/>
                </a:rPr>
                <a:t>CS</a:t>
              </a:r>
            </a:p>
          </p:txBody>
        </p:sp>
        <p:sp>
          <p:nvSpPr>
            <p:cNvPr id="9305" name="直接连接符 9304"/>
            <p:cNvSpPr/>
            <p:nvPr/>
          </p:nvSpPr>
          <p:spPr>
            <a:xfrm>
              <a:off x="411" y="1774"/>
              <a:ext cx="157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9306" name="组合 9305"/>
            <p:cNvGrpSpPr/>
            <p:nvPr/>
          </p:nvGrpSpPr>
          <p:grpSpPr>
            <a:xfrm>
              <a:off x="3894" y="498"/>
              <a:ext cx="367" cy="84"/>
              <a:chOff x="0" y="0"/>
              <a:chExt cx="367" cy="84"/>
            </a:xfrm>
          </p:grpSpPr>
          <p:sp>
            <p:nvSpPr>
              <p:cNvPr id="9307" name="直接连接符 9306"/>
              <p:cNvSpPr/>
              <p:nvPr/>
            </p:nvSpPr>
            <p:spPr>
              <a:xfrm flipH="1">
                <a:off x="132" y="43"/>
                <a:ext cx="235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08" name="未知"/>
              <p:cNvSpPr/>
              <p:nvPr/>
            </p:nvSpPr>
            <p:spPr>
              <a:xfrm>
                <a:off x="0" y="0"/>
                <a:ext cx="136" cy="84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09" name="组合 9308"/>
            <p:cNvGrpSpPr/>
            <p:nvPr/>
          </p:nvGrpSpPr>
          <p:grpSpPr>
            <a:xfrm>
              <a:off x="3907" y="656"/>
              <a:ext cx="366" cy="84"/>
              <a:chOff x="0" y="0"/>
              <a:chExt cx="366" cy="84"/>
            </a:xfrm>
          </p:grpSpPr>
          <p:sp>
            <p:nvSpPr>
              <p:cNvPr id="9310" name="直接连接符 9309"/>
              <p:cNvSpPr/>
              <p:nvPr/>
            </p:nvSpPr>
            <p:spPr>
              <a:xfrm flipH="1">
                <a:off x="132" y="43"/>
                <a:ext cx="234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11" name="未知"/>
              <p:cNvSpPr/>
              <p:nvPr/>
            </p:nvSpPr>
            <p:spPr>
              <a:xfrm>
                <a:off x="0" y="0"/>
                <a:ext cx="136" cy="84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12" name="组合 9311"/>
            <p:cNvGrpSpPr/>
            <p:nvPr/>
          </p:nvGrpSpPr>
          <p:grpSpPr>
            <a:xfrm>
              <a:off x="3907" y="816"/>
              <a:ext cx="366" cy="84"/>
              <a:chOff x="0" y="0"/>
              <a:chExt cx="366" cy="84"/>
            </a:xfrm>
          </p:grpSpPr>
          <p:sp>
            <p:nvSpPr>
              <p:cNvPr id="9313" name="直接连接符 9312"/>
              <p:cNvSpPr/>
              <p:nvPr/>
            </p:nvSpPr>
            <p:spPr>
              <a:xfrm flipH="1">
                <a:off x="0" y="41"/>
                <a:ext cx="234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14" name="未知"/>
              <p:cNvSpPr/>
              <p:nvPr/>
            </p:nvSpPr>
            <p:spPr>
              <a:xfrm>
                <a:off x="230" y="0"/>
                <a:ext cx="136" cy="84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4">
                    <a:moveTo>
                      <a:pt x="0" y="84"/>
                    </a:moveTo>
                    <a:lnTo>
                      <a:pt x="136" y="41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15" name="组合 9314"/>
            <p:cNvGrpSpPr/>
            <p:nvPr/>
          </p:nvGrpSpPr>
          <p:grpSpPr>
            <a:xfrm>
              <a:off x="3894" y="1363"/>
              <a:ext cx="367" cy="84"/>
              <a:chOff x="0" y="0"/>
              <a:chExt cx="367" cy="84"/>
            </a:xfrm>
          </p:grpSpPr>
          <p:sp>
            <p:nvSpPr>
              <p:cNvPr id="9316" name="直接连接符 9315"/>
              <p:cNvSpPr/>
              <p:nvPr/>
            </p:nvSpPr>
            <p:spPr>
              <a:xfrm flipH="1">
                <a:off x="132" y="43"/>
                <a:ext cx="235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17" name="未知"/>
              <p:cNvSpPr/>
              <p:nvPr/>
            </p:nvSpPr>
            <p:spPr>
              <a:xfrm>
                <a:off x="0" y="0"/>
                <a:ext cx="136" cy="84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18" name="组合 9317"/>
            <p:cNvGrpSpPr/>
            <p:nvPr/>
          </p:nvGrpSpPr>
          <p:grpSpPr>
            <a:xfrm>
              <a:off x="3907" y="1524"/>
              <a:ext cx="366" cy="84"/>
              <a:chOff x="0" y="0"/>
              <a:chExt cx="366" cy="84"/>
            </a:xfrm>
          </p:grpSpPr>
          <p:sp>
            <p:nvSpPr>
              <p:cNvPr id="9319" name="直接连接符 9318"/>
              <p:cNvSpPr/>
              <p:nvPr/>
            </p:nvSpPr>
            <p:spPr>
              <a:xfrm flipH="1">
                <a:off x="132" y="42"/>
                <a:ext cx="234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0" name="未知"/>
              <p:cNvSpPr/>
              <p:nvPr/>
            </p:nvSpPr>
            <p:spPr>
              <a:xfrm>
                <a:off x="0" y="0"/>
                <a:ext cx="136" cy="84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4">
                    <a:moveTo>
                      <a:pt x="136" y="0"/>
                    </a:moveTo>
                    <a:lnTo>
                      <a:pt x="0" y="42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21" name="组合 9320"/>
            <p:cNvGrpSpPr/>
            <p:nvPr/>
          </p:nvGrpSpPr>
          <p:grpSpPr>
            <a:xfrm>
              <a:off x="3907" y="1684"/>
              <a:ext cx="366" cy="84"/>
              <a:chOff x="0" y="0"/>
              <a:chExt cx="366" cy="84"/>
            </a:xfrm>
          </p:grpSpPr>
          <p:sp>
            <p:nvSpPr>
              <p:cNvPr id="9322" name="直接连接符 9321"/>
              <p:cNvSpPr/>
              <p:nvPr/>
            </p:nvSpPr>
            <p:spPr>
              <a:xfrm flipH="1">
                <a:off x="0" y="41"/>
                <a:ext cx="234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3" name="未知"/>
              <p:cNvSpPr/>
              <p:nvPr/>
            </p:nvSpPr>
            <p:spPr>
              <a:xfrm>
                <a:off x="230" y="0"/>
                <a:ext cx="136" cy="84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4">
                    <a:moveTo>
                      <a:pt x="0" y="84"/>
                    </a:moveTo>
                    <a:lnTo>
                      <a:pt x="136" y="41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24" name="组合 9323"/>
            <p:cNvGrpSpPr/>
            <p:nvPr/>
          </p:nvGrpSpPr>
          <p:grpSpPr>
            <a:xfrm>
              <a:off x="3894" y="2035"/>
              <a:ext cx="367" cy="84"/>
              <a:chOff x="0" y="0"/>
              <a:chExt cx="367" cy="84"/>
            </a:xfrm>
          </p:grpSpPr>
          <p:sp>
            <p:nvSpPr>
              <p:cNvPr id="9325" name="直接连接符 9324"/>
              <p:cNvSpPr/>
              <p:nvPr/>
            </p:nvSpPr>
            <p:spPr>
              <a:xfrm flipH="1">
                <a:off x="132" y="43"/>
                <a:ext cx="235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6" name="未知"/>
              <p:cNvSpPr/>
              <p:nvPr/>
            </p:nvSpPr>
            <p:spPr>
              <a:xfrm>
                <a:off x="0" y="0"/>
                <a:ext cx="136" cy="84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27" name="组合 9326"/>
            <p:cNvGrpSpPr/>
            <p:nvPr/>
          </p:nvGrpSpPr>
          <p:grpSpPr>
            <a:xfrm>
              <a:off x="3907" y="2193"/>
              <a:ext cx="366" cy="84"/>
              <a:chOff x="0" y="0"/>
              <a:chExt cx="366" cy="84"/>
            </a:xfrm>
          </p:grpSpPr>
          <p:sp>
            <p:nvSpPr>
              <p:cNvPr id="9328" name="直接连接符 9327"/>
              <p:cNvSpPr/>
              <p:nvPr/>
            </p:nvSpPr>
            <p:spPr>
              <a:xfrm flipH="1">
                <a:off x="132" y="43"/>
                <a:ext cx="234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9" name="未知"/>
              <p:cNvSpPr/>
              <p:nvPr/>
            </p:nvSpPr>
            <p:spPr>
              <a:xfrm>
                <a:off x="0" y="0"/>
                <a:ext cx="136" cy="84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4">
                    <a:moveTo>
                      <a:pt x="136" y="0"/>
                    </a:moveTo>
                    <a:lnTo>
                      <a:pt x="0" y="43"/>
                    </a:lnTo>
                    <a:lnTo>
                      <a:pt x="136" y="8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30" name="组合 9329"/>
            <p:cNvGrpSpPr/>
            <p:nvPr/>
          </p:nvGrpSpPr>
          <p:grpSpPr>
            <a:xfrm>
              <a:off x="3907" y="2356"/>
              <a:ext cx="366" cy="84"/>
              <a:chOff x="0" y="0"/>
              <a:chExt cx="366" cy="84"/>
            </a:xfrm>
          </p:grpSpPr>
          <p:sp>
            <p:nvSpPr>
              <p:cNvPr id="9331" name="直接连接符 9330"/>
              <p:cNvSpPr/>
              <p:nvPr/>
            </p:nvSpPr>
            <p:spPr>
              <a:xfrm flipH="1">
                <a:off x="0" y="41"/>
                <a:ext cx="234" cy="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32" name="未知"/>
              <p:cNvSpPr/>
              <p:nvPr/>
            </p:nvSpPr>
            <p:spPr>
              <a:xfrm>
                <a:off x="230" y="0"/>
                <a:ext cx="136" cy="84"/>
              </a:xfrm>
              <a:custGeom>
                <a:avLst/>
                <a:gdLst/>
                <a:ahLst/>
                <a:cxnLst/>
                <a:rect l="0" t="0" r="0" b="0"/>
                <a:pathLst>
                  <a:path w="136" h="84">
                    <a:moveTo>
                      <a:pt x="0" y="84"/>
                    </a:moveTo>
                    <a:lnTo>
                      <a:pt x="136" y="41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33" name="矩形 9332"/>
            <p:cNvSpPr/>
            <p:nvPr/>
          </p:nvSpPr>
          <p:spPr>
            <a:xfrm>
              <a:off x="4303" y="406"/>
              <a:ext cx="670" cy="62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" name="矩形 9333"/>
            <p:cNvSpPr/>
            <p:nvPr/>
          </p:nvSpPr>
          <p:spPr>
            <a:xfrm>
              <a:off x="4309" y="443"/>
              <a:ext cx="264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</a:p>
          </p:txBody>
        </p:sp>
        <p:sp>
          <p:nvSpPr>
            <p:cNvPr id="9335" name="矩形 9334"/>
            <p:cNvSpPr/>
            <p:nvPr/>
          </p:nvSpPr>
          <p:spPr>
            <a:xfrm>
              <a:off x="4616" y="525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336" name="矩形 9335"/>
            <p:cNvSpPr/>
            <p:nvPr/>
          </p:nvSpPr>
          <p:spPr>
            <a:xfrm>
              <a:off x="4314" y="639"/>
              <a:ext cx="359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</a:p>
          </p:txBody>
        </p:sp>
        <p:sp>
          <p:nvSpPr>
            <p:cNvPr id="9337" name="矩形 9336"/>
            <p:cNvSpPr/>
            <p:nvPr/>
          </p:nvSpPr>
          <p:spPr>
            <a:xfrm>
              <a:off x="4734" y="721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338" name="矩形 9337"/>
            <p:cNvSpPr/>
            <p:nvPr/>
          </p:nvSpPr>
          <p:spPr>
            <a:xfrm>
              <a:off x="4309" y="832"/>
              <a:ext cx="28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</a:p>
          </p:txBody>
        </p:sp>
        <p:sp>
          <p:nvSpPr>
            <p:cNvPr id="9339" name="矩形 9338"/>
            <p:cNvSpPr/>
            <p:nvPr/>
          </p:nvSpPr>
          <p:spPr>
            <a:xfrm>
              <a:off x="4638" y="914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340" name="矩形 9339"/>
            <p:cNvSpPr/>
            <p:nvPr/>
          </p:nvSpPr>
          <p:spPr>
            <a:xfrm>
              <a:off x="4303" y="1274"/>
              <a:ext cx="670" cy="62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1" name="矩形 9340"/>
            <p:cNvSpPr/>
            <p:nvPr/>
          </p:nvSpPr>
          <p:spPr>
            <a:xfrm>
              <a:off x="4309" y="1311"/>
              <a:ext cx="264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</a:p>
          </p:txBody>
        </p:sp>
        <p:sp>
          <p:nvSpPr>
            <p:cNvPr id="9342" name="矩形 9341"/>
            <p:cNvSpPr/>
            <p:nvPr/>
          </p:nvSpPr>
          <p:spPr>
            <a:xfrm>
              <a:off x="4616" y="1393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343" name="矩形 9342"/>
            <p:cNvSpPr/>
            <p:nvPr/>
          </p:nvSpPr>
          <p:spPr>
            <a:xfrm>
              <a:off x="4314" y="1506"/>
              <a:ext cx="359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</a:p>
          </p:txBody>
        </p:sp>
        <p:sp>
          <p:nvSpPr>
            <p:cNvPr id="9344" name="矩形 9343"/>
            <p:cNvSpPr/>
            <p:nvPr/>
          </p:nvSpPr>
          <p:spPr>
            <a:xfrm>
              <a:off x="4734" y="1588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345" name="矩形 9344"/>
            <p:cNvSpPr/>
            <p:nvPr/>
          </p:nvSpPr>
          <p:spPr>
            <a:xfrm>
              <a:off x="4309" y="1699"/>
              <a:ext cx="28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</a:p>
          </p:txBody>
        </p:sp>
        <p:sp>
          <p:nvSpPr>
            <p:cNvPr id="9346" name="矩形 9345"/>
            <p:cNvSpPr/>
            <p:nvPr/>
          </p:nvSpPr>
          <p:spPr>
            <a:xfrm>
              <a:off x="4638" y="1781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347" name="矩形 9346"/>
            <p:cNvSpPr/>
            <p:nvPr/>
          </p:nvSpPr>
          <p:spPr>
            <a:xfrm>
              <a:off x="4290" y="1943"/>
              <a:ext cx="668" cy="626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" name="矩形 9347"/>
            <p:cNvSpPr/>
            <p:nvPr/>
          </p:nvSpPr>
          <p:spPr>
            <a:xfrm>
              <a:off x="4296" y="1983"/>
              <a:ext cx="264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CLK</a:t>
              </a:r>
            </a:p>
          </p:txBody>
        </p:sp>
        <p:sp>
          <p:nvSpPr>
            <p:cNvPr id="9349" name="矩形 9348"/>
            <p:cNvSpPr/>
            <p:nvPr/>
          </p:nvSpPr>
          <p:spPr>
            <a:xfrm>
              <a:off x="4602" y="2065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350" name="矩形 9349"/>
            <p:cNvSpPr/>
            <p:nvPr/>
          </p:nvSpPr>
          <p:spPr>
            <a:xfrm>
              <a:off x="4301" y="2178"/>
              <a:ext cx="359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GATE</a:t>
              </a:r>
            </a:p>
          </p:txBody>
        </p:sp>
        <p:sp>
          <p:nvSpPr>
            <p:cNvPr id="9351" name="矩形 9350"/>
            <p:cNvSpPr/>
            <p:nvPr/>
          </p:nvSpPr>
          <p:spPr>
            <a:xfrm>
              <a:off x="4722" y="2260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352" name="矩形 9351"/>
            <p:cNvSpPr/>
            <p:nvPr/>
          </p:nvSpPr>
          <p:spPr>
            <a:xfrm>
              <a:off x="4296" y="2371"/>
              <a:ext cx="28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</a:p>
          </p:txBody>
        </p:sp>
        <p:sp>
          <p:nvSpPr>
            <p:cNvPr id="9353" name="矩形 9352"/>
            <p:cNvSpPr/>
            <p:nvPr/>
          </p:nvSpPr>
          <p:spPr>
            <a:xfrm>
              <a:off x="4625" y="2453"/>
              <a:ext cx="46" cy="1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algn="just" defTabSz="8953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>
                  <a:tab pos="1809750" algn="l"/>
                </a:tabLst>
              </a:pPr>
              <a:r>
                <a:rPr lang="en-US" altLang="zh-CN" sz="11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9354" name="组合 9353"/>
            <p:cNvGrpSpPr/>
            <p:nvPr/>
          </p:nvGrpSpPr>
          <p:grpSpPr>
            <a:xfrm>
              <a:off x="2872" y="1791"/>
              <a:ext cx="714" cy="160"/>
              <a:chOff x="0" y="0"/>
              <a:chExt cx="714" cy="160"/>
            </a:xfrm>
          </p:grpSpPr>
          <p:grpSp>
            <p:nvGrpSpPr>
              <p:cNvPr id="9355" name="组合 9354"/>
              <p:cNvGrpSpPr/>
              <p:nvPr/>
            </p:nvGrpSpPr>
            <p:grpSpPr>
              <a:xfrm>
                <a:off x="0" y="84"/>
                <a:ext cx="668" cy="76"/>
                <a:chOff x="0" y="0"/>
                <a:chExt cx="668" cy="76"/>
              </a:xfrm>
            </p:grpSpPr>
            <p:sp>
              <p:nvSpPr>
                <p:cNvPr id="9356" name="直接连接符 9355"/>
                <p:cNvSpPr/>
                <p:nvPr/>
              </p:nvSpPr>
              <p:spPr>
                <a:xfrm>
                  <a:off x="40" y="37"/>
                  <a:ext cx="628" cy="1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357" name="椭圆 9356"/>
                <p:cNvSpPr/>
                <p:nvPr/>
              </p:nvSpPr>
              <p:spPr>
                <a:xfrm>
                  <a:off x="0" y="0"/>
                  <a:ext cx="82" cy="7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58" name="组合 9357"/>
              <p:cNvGrpSpPr/>
              <p:nvPr/>
            </p:nvGrpSpPr>
            <p:grpSpPr>
              <a:xfrm>
                <a:off x="624" y="0"/>
                <a:ext cx="90" cy="121"/>
                <a:chOff x="0" y="0"/>
                <a:chExt cx="90" cy="121"/>
              </a:xfrm>
            </p:grpSpPr>
            <p:sp>
              <p:nvSpPr>
                <p:cNvPr id="9359" name="直接连接符 9358"/>
                <p:cNvSpPr/>
                <p:nvPr/>
              </p:nvSpPr>
              <p:spPr>
                <a:xfrm flipV="1">
                  <a:off x="44" y="78"/>
                  <a:ext cx="1" cy="43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360" name="未知"/>
                <p:cNvSpPr/>
                <p:nvPr/>
              </p:nvSpPr>
              <p:spPr>
                <a:xfrm>
                  <a:off x="0" y="0"/>
                  <a:ext cx="90" cy="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82">
                      <a:moveTo>
                        <a:pt x="90" y="82"/>
                      </a:moveTo>
                      <a:lnTo>
                        <a:pt x="44" y="0"/>
                      </a:lnTo>
                      <a:lnTo>
                        <a:pt x="0" y="82"/>
                      </a:lnTo>
                      <a:lnTo>
                        <a:pt x="90" y="82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矩形 1"/>
          <p:cNvSpPr/>
          <p:nvPr/>
        </p:nvSpPr>
        <p:spPr>
          <a:xfrm>
            <a:off x="6994770" y="1631388"/>
            <a:ext cx="1584176" cy="373791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云形标注 3"/>
          <p:cNvSpPr/>
          <p:nvPr/>
        </p:nvSpPr>
        <p:spPr>
          <a:xfrm>
            <a:off x="9868271" y="1484784"/>
            <a:ext cx="2204393" cy="1759793"/>
          </a:xfrm>
          <a:prstGeom prst="cloudCallout">
            <a:avLst>
              <a:gd name="adj1" fmla="val -110368"/>
              <a:gd name="adj2" fmla="val 471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每个计数器占用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个端口地址</a:t>
            </a:r>
          </a:p>
        </p:txBody>
      </p:sp>
      <p:sp>
        <p:nvSpPr>
          <p:cNvPr id="148" name="云形标注 147"/>
          <p:cNvSpPr/>
          <p:nvPr/>
        </p:nvSpPr>
        <p:spPr>
          <a:xfrm>
            <a:off x="621618" y="4577633"/>
            <a:ext cx="2212823" cy="1371647"/>
          </a:xfrm>
          <a:prstGeom prst="cloudCallout">
            <a:avLst>
              <a:gd name="adj1" fmla="val 94731"/>
              <a:gd name="adj2" fmla="val -417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存放控制命令字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sz="3200"/>
              <a:t>计数器结构示意图</a:t>
            </a:r>
          </a:p>
        </p:txBody>
      </p:sp>
      <p:grpSp>
        <p:nvGrpSpPr>
          <p:cNvPr id="10243" name="组合 10242"/>
          <p:cNvGrpSpPr/>
          <p:nvPr/>
        </p:nvGrpSpPr>
        <p:grpSpPr>
          <a:xfrm>
            <a:off x="1811020" y="1030923"/>
            <a:ext cx="7269163" cy="3267075"/>
            <a:chOff x="0" y="0"/>
            <a:chExt cx="4032" cy="2191"/>
          </a:xfrm>
        </p:grpSpPr>
        <p:sp>
          <p:nvSpPr>
            <p:cNvPr id="10244" name="矩形 10243"/>
            <p:cNvSpPr/>
            <p:nvPr/>
          </p:nvSpPr>
          <p:spPr>
            <a:xfrm>
              <a:off x="1619" y="182"/>
              <a:ext cx="1466" cy="366"/>
            </a:xfrm>
            <a:prstGeom prst="rect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预置寄存器</a:t>
              </a:r>
            </a:p>
          </p:txBody>
        </p:sp>
        <p:sp>
          <p:nvSpPr>
            <p:cNvPr id="10245" name="直接连接符 10244"/>
            <p:cNvSpPr/>
            <p:nvPr/>
          </p:nvSpPr>
          <p:spPr>
            <a:xfrm>
              <a:off x="2356" y="545"/>
              <a:ext cx="1" cy="37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0246" name="直接连接符 10245"/>
            <p:cNvSpPr/>
            <p:nvPr/>
          </p:nvSpPr>
          <p:spPr>
            <a:xfrm>
              <a:off x="2356" y="1249"/>
              <a:ext cx="1" cy="37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  <p:grpSp>
          <p:nvGrpSpPr>
            <p:cNvPr id="10247" name="组合 10246"/>
            <p:cNvGrpSpPr/>
            <p:nvPr/>
          </p:nvGrpSpPr>
          <p:grpSpPr>
            <a:xfrm>
              <a:off x="987" y="815"/>
              <a:ext cx="313" cy="536"/>
              <a:chOff x="0" y="0"/>
              <a:chExt cx="20000" cy="20000"/>
            </a:xfrm>
          </p:grpSpPr>
          <p:grpSp>
            <p:nvGrpSpPr>
              <p:cNvPr id="10248" name="组合 10247"/>
              <p:cNvGrpSpPr/>
              <p:nvPr/>
            </p:nvGrpSpPr>
            <p:grpSpPr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0249" name="任意多边形 10248"/>
                <p:cNvSpPr/>
                <p:nvPr/>
              </p:nvSpPr>
              <p:spPr>
                <a:xfrm>
                  <a:off x="0" y="0"/>
                  <a:ext cx="20000" cy="1146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0250" name="任意多边形 10249"/>
                <p:cNvSpPr/>
                <p:nvPr/>
              </p:nvSpPr>
              <p:spPr>
                <a:xfrm flipV="1">
                  <a:off x="0" y="10119"/>
                  <a:ext cx="19754" cy="9881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0251" name="直接连接符 10250"/>
              <p:cNvSpPr/>
              <p:nvPr/>
            </p:nvSpPr>
            <p:spPr>
              <a:xfrm>
                <a:off x="0" y="0"/>
                <a:ext cx="82" cy="2000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252" name="直接连接符 10251"/>
            <p:cNvSpPr/>
            <p:nvPr/>
          </p:nvSpPr>
          <p:spPr>
            <a:xfrm>
              <a:off x="1302" y="1082"/>
              <a:ext cx="333" cy="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253" name="组合 10252"/>
            <p:cNvGrpSpPr/>
            <p:nvPr/>
          </p:nvGrpSpPr>
          <p:grpSpPr>
            <a:xfrm>
              <a:off x="284" y="949"/>
              <a:ext cx="704" cy="262"/>
              <a:chOff x="0" y="0"/>
              <a:chExt cx="20000" cy="19980"/>
            </a:xfrm>
          </p:grpSpPr>
          <p:sp>
            <p:nvSpPr>
              <p:cNvPr id="10254" name="直接连接符 10253"/>
              <p:cNvSpPr/>
              <p:nvPr/>
            </p:nvSpPr>
            <p:spPr>
              <a:xfrm>
                <a:off x="0" y="0"/>
                <a:ext cx="20000" cy="10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55" name="直接连接符 10254"/>
              <p:cNvSpPr/>
              <p:nvPr/>
            </p:nvSpPr>
            <p:spPr>
              <a:xfrm>
                <a:off x="0" y="19887"/>
                <a:ext cx="20000" cy="9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256" name="直接连接符 10255"/>
            <p:cNvSpPr/>
            <p:nvPr/>
          </p:nvSpPr>
          <p:spPr>
            <a:xfrm>
              <a:off x="3087" y="1067"/>
              <a:ext cx="642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7" name="矩形 10256"/>
            <p:cNvSpPr/>
            <p:nvPr/>
          </p:nvSpPr>
          <p:spPr>
            <a:xfrm>
              <a:off x="795" y="0"/>
              <a:ext cx="2596" cy="2191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258" name="矩形 10257"/>
            <p:cNvSpPr/>
            <p:nvPr/>
          </p:nvSpPr>
          <p:spPr>
            <a:xfrm>
              <a:off x="0" y="1237"/>
              <a:ext cx="780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10259" name="矩形 10258"/>
            <p:cNvSpPr/>
            <p:nvPr/>
          </p:nvSpPr>
          <p:spPr>
            <a:xfrm>
              <a:off x="55" y="610"/>
              <a:ext cx="624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10260" name="矩形 10259"/>
            <p:cNvSpPr/>
            <p:nvPr/>
          </p:nvSpPr>
          <p:spPr>
            <a:xfrm>
              <a:off x="3423" y="696"/>
              <a:ext cx="609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10261" name="矩形 10260"/>
            <p:cNvSpPr/>
            <p:nvPr/>
          </p:nvSpPr>
          <p:spPr>
            <a:xfrm>
              <a:off x="1619" y="891"/>
              <a:ext cx="1466" cy="366"/>
            </a:xfrm>
            <a:prstGeom prst="rect">
              <a:avLst/>
            </a:prstGeom>
            <a:solidFill>
              <a:srgbClr val="A6ADC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sz="2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减</a:t>
              </a:r>
              <a:r>
                <a:rPr lang="en-US" altLang="zh-CN" sz="2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计数器</a:t>
              </a:r>
            </a:p>
          </p:txBody>
        </p:sp>
        <p:sp>
          <p:nvSpPr>
            <p:cNvPr id="10262" name="矩形 10261"/>
            <p:cNvSpPr/>
            <p:nvPr/>
          </p:nvSpPr>
          <p:spPr>
            <a:xfrm>
              <a:off x="1619" y="1616"/>
              <a:ext cx="1466" cy="366"/>
            </a:xfrm>
            <a:prstGeom prst="rect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/>
            <a:lstStyle/>
            <a:p>
              <a:pPr algn="ctr" eaLnBrk="0" hangingPunct="0">
                <a:lnSpc>
                  <a:spcPct val="120000"/>
                </a:lnSpc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输出锁存器</a:t>
              </a:r>
            </a:p>
          </p:txBody>
        </p:sp>
      </p:grpSp>
      <p:sp>
        <p:nvSpPr>
          <p:cNvPr id="10263" name="文本框 10262"/>
          <p:cNvSpPr txBox="1"/>
          <p:nvPr/>
        </p:nvSpPr>
        <p:spPr>
          <a:xfrm>
            <a:off x="870585" y="4428490"/>
            <a:ext cx="10808970" cy="1865126"/>
          </a:xfrm>
          <a:prstGeom prst="rect">
            <a:avLst/>
          </a:prstGeom>
          <a:solidFill>
            <a:schemeClr val="bg1"/>
          </a:solidFill>
          <a:ln w="76200" cap="flat" cmpd="tri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计数初值存于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预置寄存器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在计数过程中，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减法计数器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的值不断递减（因此，当初值为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时，则计数值最大），而预置寄存器中的预置不变。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输出锁存器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用于写入锁存命令时，锁定当前计数值</a:t>
            </a:r>
            <a:endParaRPr lang="zh-CN" altLang="en-US" sz="2400" b="1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sz="3200"/>
              <a:t>计数器的</a:t>
            </a:r>
            <a:r>
              <a:rPr lang="en-US" altLang="zh-CN" sz="3200"/>
              <a:t>3</a:t>
            </a:r>
            <a:r>
              <a:rPr lang="zh-CN" altLang="en-US" sz="3200"/>
              <a:t>个引脚</a:t>
            </a:r>
          </a:p>
        </p:txBody>
      </p:sp>
      <p:sp>
        <p:nvSpPr>
          <p:cNvPr id="11267" name="内容占位符 11266"/>
          <p:cNvSpPr>
            <a:spLocks noGrp="1"/>
          </p:cNvSpPr>
          <p:nvPr>
            <p:ph idx="1"/>
          </p:nvPr>
        </p:nvSpPr>
        <p:spPr>
          <a:xfrm>
            <a:off x="914400" y="1071245"/>
            <a:ext cx="10683240" cy="46113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hlink"/>
                </a:solidFill>
              </a:rPr>
              <a:t>CLK</a:t>
            </a:r>
            <a:r>
              <a:rPr lang="zh-CN" altLang="en-US" dirty="0">
                <a:latin typeface="Times New Roman" panose="02020603050405020304" pitchFamily="18" charset="0"/>
              </a:rPr>
              <a:t>时钟输入信号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在计数过程中，此引脚上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每输入一个时钟信号（下降沿）</a:t>
            </a:r>
            <a:r>
              <a:rPr lang="zh-CN" altLang="en-US" dirty="0">
                <a:latin typeface="Times New Roman" panose="02020603050405020304" pitchFamily="18" charset="0"/>
              </a:rPr>
              <a:t>，计数器的计数值减</a:t>
            </a:r>
            <a:r>
              <a:rPr lang="en-US" altLang="zh-CN" dirty="0"/>
              <a:t>1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hlink"/>
                </a:solidFill>
              </a:rPr>
              <a:t>GATE</a:t>
            </a:r>
            <a:r>
              <a:rPr lang="zh-CN" altLang="en-US" dirty="0">
                <a:latin typeface="Times New Roman" panose="02020603050405020304" pitchFamily="18" charset="0"/>
              </a:rPr>
              <a:t>门控输入信号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控制计数器的启动或停止，可分成电平控制和上升沿控制两种类型。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一般而言，当其为高电平时计数器开始工作；为低电平时计数器暂停计数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hlink"/>
                </a:solidFill>
              </a:rPr>
              <a:t>OUT</a:t>
            </a:r>
            <a:r>
              <a:rPr lang="zh-CN" altLang="en-US" dirty="0">
                <a:latin typeface="Times New Roman" panose="02020603050405020304" pitchFamily="18" charset="0"/>
              </a:rPr>
              <a:t>计数器输出信号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当一次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计数过程结束</a:t>
            </a:r>
            <a:r>
              <a:rPr lang="zh-CN" altLang="en-US" dirty="0">
                <a:latin typeface="Times New Roman" panose="02020603050405020304" pitchFamily="18" charset="0"/>
              </a:rPr>
              <a:t>（计数值减为</a:t>
            </a:r>
            <a:r>
              <a:rPr lang="en-US" altLang="zh-CN" dirty="0"/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），</a:t>
            </a:r>
            <a:r>
              <a:rPr lang="en-US" altLang="zh-CN" dirty="0"/>
              <a:t>OUT</a:t>
            </a:r>
            <a:r>
              <a:rPr lang="zh-CN" altLang="en-US" dirty="0">
                <a:latin typeface="Times New Roman" panose="02020603050405020304" pitchFamily="18" charset="0"/>
              </a:rPr>
              <a:t>引脚上将产生一个输出信号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4198</Words>
  <Application>Microsoft Office PowerPoint</Application>
  <PresentationFormat>宽屏</PresentationFormat>
  <Paragraphs>707</Paragraphs>
  <Slides>52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 Unicode MS</vt:lpstr>
      <vt:lpstr>Bebas</vt:lpstr>
      <vt:lpstr>黑体</vt:lpstr>
      <vt:lpstr>宋体</vt:lpstr>
      <vt:lpstr>微软雅黑</vt:lpstr>
      <vt:lpstr>Arial</vt:lpstr>
      <vt:lpstr>Calibri</vt:lpstr>
      <vt:lpstr>Impact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定时功能的实现方法</vt:lpstr>
      <vt:lpstr>定时器和计数器</vt:lpstr>
      <vt:lpstr>1.  8253/8254定时计数器</vt:lpstr>
      <vt:lpstr>8253/8254的内部结构和引脚</vt:lpstr>
      <vt:lpstr>计数器结构示意图</vt:lpstr>
      <vt:lpstr>计数器的3个引脚</vt:lpstr>
      <vt:lpstr>2. 与处理器接口</vt:lpstr>
      <vt:lpstr>3、8253/8254的工作方式</vt:lpstr>
      <vt:lpstr>计数启动方式</vt:lpstr>
      <vt:lpstr>方式0  计数结束中断</vt:lpstr>
      <vt:lpstr>方式0  计数结束中断（续）</vt:lpstr>
      <vt:lpstr>方式1  可编程单稳脉冲</vt:lpstr>
      <vt:lpstr>方式1  可编程单稳脉冲</vt:lpstr>
      <vt:lpstr>方式2  频率发生器（分频器）</vt:lpstr>
      <vt:lpstr>方式2  频率发生器（分频器）（续）</vt:lpstr>
      <vt:lpstr>方式3  方波发生器</vt:lpstr>
      <vt:lpstr>方式3  方波发生器（续）</vt:lpstr>
      <vt:lpstr>方式4  软件触发选通信号</vt:lpstr>
      <vt:lpstr>方式4  软件触发选通信号（续）</vt:lpstr>
      <vt:lpstr>方式5  硬件触发选通信号</vt:lpstr>
      <vt:lpstr>方式5  硬件触发选通信号</vt:lpstr>
      <vt:lpstr>各种工作方式的输出波形</vt:lpstr>
      <vt:lpstr>工作方式小结</vt:lpstr>
      <vt:lpstr>PowerPoint 演示文稿</vt:lpstr>
      <vt:lpstr>PowerPoint 演示文稿</vt:lpstr>
      <vt:lpstr>8253/8254的编程</vt:lpstr>
      <vt:lpstr>8253的方式控制字</vt:lpstr>
      <vt:lpstr>8253的控制字编程</vt:lpstr>
      <vt:lpstr>写入计数值</vt:lpstr>
      <vt:lpstr>写入计数值</vt:lpstr>
      <vt:lpstr>8253的计数初值编程</vt:lpstr>
      <vt:lpstr>2  读取计数值</vt:lpstr>
      <vt:lpstr>计数开始的时刻</vt:lpstr>
      <vt:lpstr>8254的读回控制字</vt:lpstr>
      <vt:lpstr>示例</vt:lpstr>
      <vt:lpstr>8254的状态字</vt:lpstr>
      <vt:lpstr>PowerPoint 演示文稿</vt:lpstr>
      <vt:lpstr>PowerPoint 演示文稿</vt:lpstr>
      <vt:lpstr>8253在IBM PC系列机上的应用</vt:lpstr>
      <vt:lpstr>1、 以8253作为系统时钟</vt:lpstr>
      <vt:lpstr>程序如下：</vt:lpstr>
      <vt:lpstr>2、8253作分频器</vt:lpstr>
      <vt:lpstr>3、8253实现定时中断</vt:lpstr>
      <vt:lpstr>4、8253通道级连</vt:lpstr>
      <vt:lpstr>4、8253通道级连</vt:lpstr>
      <vt:lpstr>5、8253在包装流流水线中的应用</vt:lpstr>
      <vt:lpstr>根据以上分析，硬件连接图为：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 峻熙</cp:lastModifiedBy>
  <cp:revision>4328</cp:revision>
  <dcterms:created xsi:type="dcterms:W3CDTF">2012-10-07T00:28:00Z</dcterms:created>
  <dcterms:modified xsi:type="dcterms:W3CDTF">2021-01-12T08:46:46Z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